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551" r:id="rId5"/>
    <p:sldId id="716" r:id="rId6"/>
    <p:sldId id="747" r:id="rId7"/>
    <p:sldId id="717" r:id="rId8"/>
    <p:sldId id="718" r:id="rId9"/>
    <p:sldId id="719" r:id="rId10"/>
    <p:sldId id="720" r:id="rId11"/>
    <p:sldId id="722" r:id="rId12"/>
    <p:sldId id="721" r:id="rId13"/>
    <p:sldId id="723" r:id="rId14"/>
    <p:sldId id="724" r:id="rId15"/>
    <p:sldId id="727" r:id="rId16"/>
    <p:sldId id="748" r:id="rId17"/>
    <p:sldId id="731" r:id="rId18"/>
    <p:sldId id="7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25-03-2026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25-03-2026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25-03-2026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11" Type="http://schemas.openxmlformats.org/officeDocument/2006/relationships/image" Target="NULL"/><Relationship Id="rId5" Type="http://schemas.openxmlformats.org/officeDocument/2006/relationships/image" Target="../media/image64.png"/><Relationship Id="rId10" Type="http://schemas.openxmlformats.org/officeDocument/2006/relationships/image" Target="NULL"/><Relationship Id="rId4" Type="http://schemas.openxmlformats.org/officeDocument/2006/relationships/image" Target="../media/image63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2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20.png"/><Relationship Id="rId5" Type="http://schemas.openxmlformats.org/officeDocument/2006/relationships/image" Target="../media/image14.png"/><Relationship Id="rId10" Type="http://schemas.openxmlformats.org/officeDocument/2006/relationships/image" Target="../media/image210.png"/><Relationship Id="rId4" Type="http://schemas.openxmlformats.org/officeDocument/2006/relationships/image" Target="../media/image13.png"/><Relationship Id="rId9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10" Type="http://schemas.openxmlformats.org/officeDocument/2006/relationships/image" Target="../media/image38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287" y="2809301"/>
            <a:ext cx="10647218" cy="1546080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Approximating Distributions via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Markov Chain Monte Carlo (MCMC)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Goal: Generate samples from some target distribution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1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we can evaluate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at least up to a proportionality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MCMC uses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Markov Chain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which, when converged, starts giving samples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current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the chain, MCMC generates the next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proposal distribution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2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to generate a candidate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Accept/reject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as the next sample based on an </a:t>
                </a:r>
                <a:r>
                  <a:rPr lang="en-GB" sz="2200" b="1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acceptance criterion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(will see later)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If accepted,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</m:t>
                        </m:r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. If rejected,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(ℓ+1)</m:t>
                        </m:r>
                      </m:sup>
                    </m:sSup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Important: The proposal distribution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depends on the previous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754"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/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Means we can at least evaluate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1665DE0-A6E1-43D0-97B0-28F33F12A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669" y="1603872"/>
                <a:ext cx="1946166" cy="531984"/>
              </a:xfrm>
              <a:prstGeom prst="wedgeRectCallout">
                <a:avLst>
                  <a:gd name="adj1" fmla="val -57175"/>
                  <a:gd name="adj2" fmla="val 36207"/>
                </a:avLst>
              </a:prstGeom>
              <a:blipFill>
                <a:blip r:embed="rId4"/>
                <a:stretch>
                  <a:fillRect b="-8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9533B7-02AB-4AB9-86D3-972FC39FD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159" y="3205163"/>
            <a:ext cx="6312526" cy="65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/>
              <p:nvPr/>
            </p:nvSpPr>
            <p:spPr>
              <a:xfrm>
                <a:off x="6219108" y="1641359"/>
                <a:ext cx="1682104" cy="228505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usually is high-dim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99B94B76-4D3D-40BB-B357-8F06CDC83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108" y="1641359"/>
                <a:ext cx="1682104" cy="228505"/>
              </a:xfrm>
              <a:prstGeom prst="wedgeRectCallout">
                <a:avLst>
                  <a:gd name="adj1" fmla="val 37382"/>
                  <a:gd name="adj2" fmla="val -92750"/>
                </a:avLst>
              </a:prstGeom>
              <a:blipFill>
                <a:blip r:embed="rId6"/>
                <a:stretch>
                  <a:fillRect b="-241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/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If the target is a posterior, it will be conditioned on data, i.e.,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3DD351F-820C-41D0-986B-51E1CDCDD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10" y="490268"/>
                <a:ext cx="2660066" cy="500914"/>
              </a:xfrm>
              <a:prstGeom prst="wedgeRectCallout">
                <a:avLst>
                  <a:gd name="adj1" fmla="val -65628"/>
                  <a:gd name="adj2" fmla="val 91635"/>
                </a:avLst>
              </a:prstGeom>
              <a:blipFill>
                <a:blip r:embed="rId7"/>
                <a:stretch>
                  <a:fillRect t="-16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5FE6AC7-3307-487B-98FA-558FACA46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9669" y="3047696"/>
            <a:ext cx="1531915" cy="97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/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Should also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86F8BA1-9F22-46A9-AAF3-152FFC3A9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9" y="5644092"/>
                <a:ext cx="1770844" cy="396099"/>
              </a:xfrm>
              <a:prstGeom prst="wedgeRectCallout">
                <a:avLst>
                  <a:gd name="adj1" fmla="val -70139"/>
                  <a:gd name="adj2" fmla="val 41544"/>
                </a:avLst>
              </a:prstGeom>
              <a:blipFill>
                <a:blip r:embed="rId9"/>
                <a:stretch>
                  <a:fillRect t="-16176" b="-26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9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247"/>
    </mc:Choice>
    <mc:Fallback xmlns="">
      <p:transition spd="slow" advTm="403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The Basic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chain run infinitely long (i.e., upon convergence) will give ONE sample from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But we usually require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several samples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This is done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Start the chain at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Using the proposal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run the chain long enough,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steps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Discard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samples (called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“burn-in” samples</a:t>
                </a:r>
                <a:r>
                  <a:rPr lang="en-GB" dirty="0">
                    <a:latin typeface="Abadi ExtraLight" panose="020B0204020104020204" pitchFamily="34" charset="0"/>
                  </a:rPr>
                  <a:t>) and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Continue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steps, discard intermediate samples, take last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This discarding (called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“thinning”</a:t>
                </a:r>
                <a:r>
                  <a:rPr lang="en-GB" dirty="0">
                    <a:latin typeface="Abadi ExtraLight" panose="020B0204020104020204" pitchFamily="34" charset="0"/>
                  </a:rPr>
                  <a:t>) helps ensure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are </a:t>
                </a:r>
                <a:r>
                  <a:rPr lang="en-GB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uncorrelated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Repeat the same for a total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times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 the end, we now have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:r>
                  <a:rPr lang="en-GB" sz="2200" i="1" dirty="0">
                    <a:latin typeface="Abadi ExtraLight" panose="020B0204020104020204" pitchFamily="34" charset="0"/>
                  </a:rPr>
                  <a:t>approximately independent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Good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(thinning gap) are usually based on heuristics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4B251-299F-42CC-AE82-A6C128C93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182" y="75942"/>
            <a:ext cx="1671829" cy="105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003B1-5F63-46F1-AD8F-718871BA4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9998" y="1701627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97D1BF7-99C9-4E82-BF92-C15B0C0EEC31}"/>
              </a:ext>
            </a:extLst>
          </p:cNvPr>
          <p:cNvSpPr/>
          <p:nvPr/>
        </p:nvSpPr>
        <p:spPr>
          <a:xfrm>
            <a:off x="8454914" y="1602085"/>
            <a:ext cx="2492122" cy="1000283"/>
          </a:xfrm>
          <a:prstGeom prst="wedgeRectCallout">
            <a:avLst>
              <a:gd name="adj1" fmla="val 65752"/>
              <a:gd name="adj2" fmla="val 6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MCMC is exact in theory but approximate in practice since we can’t run the chain for infinitely long in practice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88196FB-AEE7-4E44-B9DD-C298FA712722}"/>
              </a:ext>
            </a:extLst>
          </p:cNvPr>
          <p:cNvSpPr/>
          <p:nvPr/>
        </p:nvSpPr>
        <p:spPr>
          <a:xfrm>
            <a:off x="5851241" y="2301026"/>
            <a:ext cx="2326843" cy="731648"/>
          </a:xfrm>
          <a:prstGeom prst="wedgeRectCallout">
            <a:avLst>
              <a:gd name="adj1" fmla="val 63604"/>
              <a:gd name="adj2" fmla="val -279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Thus we say that the samples are approximately from the target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/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Will treat it as our first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A6916BC-230C-46AA-9A12-3DA796277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1" y="3073667"/>
                <a:ext cx="1979927" cy="505428"/>
              </a:xfrm>
              <a:prstGeom prst="wedgeRectCallout">
                <a:avLst>
                  <a:gd name="adj1" fmla="val 1503"/>
                  <a:gd name="adj2" fmla="val 77039"/>
                </a:avLst>
              </a:prstGeom>
              <a:blipFill>
                <a:blip r:embed="rId6"/>
                <a:stretch>
                  <a:fillRect l="-1220" t="-7273" r="-6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D79977E8-DE8C-474E-9172-F2FD60DE8F99}"/>
              </a:ext>
            </a:extLst>
          </p:cNvPr>
          <p:cNvSpPr/>
          <p:nvPr/>
        </p:nvSpPr>
        <p:spPr>
          <a:xfrm>
            <a:off x="9451580" y="5016547"/>
            <a:ext cx="2326843" cy="505429"/>
          </a:xfrm>
          <a:prstGeom prst="wedgeRectCallout">
            <a:avLst>
              <a:gd name="adj1" fmla="val -41411"/>
              <a:gd name="adj2" fmla="val -771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Requirement for Monte Carlo approximation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71"/>
    </mc:Choice>
    <mc:Fallback xmlns="">
      <p:transition spd="slow" advTm="43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355" y="2803412"/>
            <a:ext cx="5830755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MCMC Algorithms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Metropolis-Hastings (MH) Sampling (1960)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we wish to generate samples from a target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a suitable proposal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the most recently accepted sample in the chain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Draw the next candidate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compute its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acceptance probability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Light" panose="020B0204020104020204" pitchFamily="34" charset="0"/>
                  </a:rPr>
                  <a:t>Draw</a:t>
                </a:r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, then accept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; otherwise reject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sz="24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Light" panose="020B0204020104020204" pitchFamily="34" charset="0"/>
                  </a:rPr>
                  <a:t>This means we are accepting the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000" dirty="0">
                    <a:latin typeface="Abadi ExtraLight" panose="020B0204020104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000" dirty="0">
                    <a:latin typeface="Abadi ExtraLight" panose="020B0204020104020204" pitchFamily="34" charset="0"/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This will generate a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of samples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58439"/>
                <a:ext cx="11740617" cy="5557532"/>
              </a:xfrm>
              <a:blipFill>
                <a:blip r:embed="rId3"/>
                <a:stretch>
                  <a:fillRect l="-83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5832F-2713-47AF-9296-FF2DC25B8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301" y="4294089"/>
            <a:ext cx="5629275" cy="885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/>
              <p:nvPr/>
            </p:nvSpPr>
            <p:spPr>
              <a:xfrm>
                <a:off x="2575591" y="3732827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Favors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if it is more probable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(under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F164D7CE-B0F9-42EA-BF9B-60728BC19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91" y="3732827"/>
                <a:ext cx="3310345" cy="491460"/>
              </a:xfrm>
              <a:prstGeom prst="wedgeRectCallout">
                <a:avLst>
                  <a:gd name="adj1" fmla="val 36694"/>
                  <a:gd name="adj2" fmla="val 74063"/>
                </a:avLst>
              </a:prstGeom>
              <a:blipFill>
                <a:blip r:embed="rId5"/>
                <a:stretch>
                  <a:fillRect l="-916" t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/>
              <p:nvPr/>
            </p:nvSpPr>
            <p:spPr>
              <a:xfrm>
                <a:off x="8215732" y="4048125"/>
                <a:ext cx="2917400" cy="1363328"/>
              </a:xfrm>
              <a:prstGeom prst="wedgeRectCallout">
                <a:avLst>
                  <a:gd name="adj1" fmla="val -62860"/>
                  <a:gd name="adj2" fmla="val 169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Downweight the probability of acceptance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if the proposal itself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favors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its generation (i.e., if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sup>
                    </m:sSup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high), and upweight if it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unfavors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the generation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499B290-0E63-49C7-B5ED-C02AFA99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732" y="4048125"/>
                <a:ext cx="2917400" cy="1363328"/>
              </a:xfrm>
              <a:prstGeom prst="wedgeRectCallout">
                <a:avLst>
                  <a:gd name="adj1" fmla="val -62860"/>
                  <a:gd name="adj2" fmla="val 16951"/>
                </a:avLst>
              </a:prstGeom>
              <a:blipFill>
                <a:blip r:embed="rId6"/>
                <a:stretch>
                  <a:fillRect r="-1101" b="-3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4F4DA9B-32E6-4E89-BC4C-BFAF45A51DCB}"/>
              </a:ext>
            </a:extLst>
          </p:cNvPr>
          <p:cNvSpPr/>
          <p:nvPr/>
        </p:nvSpPr>
        <p:spPr>
          <a:xfrm>
            <a:off x="5334206" y="4168520"/>
            <a:ext cx="946597" cy="123366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6A9255-1871-4547-8B45-20506F857C9A}"/>
              </a:ext>
            </a:extLst>
          </p:cNvPr>
          <p:cNvSpPr/>
          <p:nvPr/>
        </p:nvSpPr>
        <p:spPr>
          <a:xfrm>
            <a:off x="6163092" y="4224287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5BED28-2D78-456C-8C1D-4EF776BA3576}"/>
              </a:ext>
            </a:extLst>
          </p:cNvPr>
          <p:cNvSpPr/>
          <p:nvPr/>
        </p:nvSpPr>
        <p:spPr>
          <a:xfrm>
            <a:off x="6221948" y="4729789"/>
            <a:ext cx="1727657" cy="561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00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55"/>
    </mc:Choice>
    <mc:Fallback xmlns="">
      <p:transition spd="slow" advTm="443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 in Action: A Toy Example..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4" y="1163529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Target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Proposal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EC4761-5074-4D42-A860-60BC4225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62" y="919518"/>
            <a:ext cx="3993431" cy="9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DC915-721F-408D-B615-1D18B47B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90" y="1878178"/>
            <a:ext cx="6020012" cy="94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A3E4-6AED-4E41-AA32-BB146ABB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49" y="3187989"/>
            <a:ext cx="2172869" cy="213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4BB30-54A8-4877-8FF5-64E1B09A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54" y="3187989"/>
            <a:ext cx="2181767" cy="213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4FFD6-7F2C-4133-9787-A74266BE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1" y="3216287"/>
            <a:ext cx="2181767" cy="210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34C6D-3CD9-43AF-843A-43584937C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272" y="3187989"/>
            <a:ext cx="2101484" cy="214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F2888-1131-421F-A710-2E0260507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131" y="3216287"/>
            <a:ext cx="2101211" cy="214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8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83"/>
    </mc:Choice>
    <mc:Fallback xmlns="">
      <p:transition spd="slow" advTm="235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If prop.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distrib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 is symmetric, we get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Metropolis Sampling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algo (Metropolis, 1953) 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Some limitations of MH sampling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sometimes have very slow convergence (also known as slow “mixing”)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Computing acceptance probability can be expensive*, e.g.,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some target posterior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would require computing likelihood on all the data points (expensive)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1399-3131-48E3-83E6-8BAE1510E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875" y="1601343"/>
            <a:ext cx="4288498" cy="98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4EB5D-27EF-40D5-9C36-B8A632322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66" y="3600058"/>
            <a:ext cx="2103110" cy="1642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/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/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large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many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rejections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blipFill>
                <a:blip r:embed="rId9"/>
                <a:stretch>
                  <a:fillRect l="-922" t="-2174" r="-276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/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small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slow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diffusion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blipFill>
                <a:blip r:embed="rId10"/>
                <a:stretch>
                  <a:fillRect l="-978" r="-195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1DA9B03-1E4B-46CC-BF7C-B8A4F4CB2F7D}"/>
              </a:ext>
            </a:extLst>
          </p:cNvPr>
          <p:cNvSpPr txBox="1"/>
          <p:nvPr/>
        </p:nvSpPr>
        <p:spPr>
          <a:xfrm>
            <a:off x="5640019" y="298094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6272C-16AF-435F-B5C1-DF990999C6B0}"/>
              </a:ext>
            </a:extLst>
          </p:cNvPr>
          <p:cNvSpPr txBox="1"/>
          <p:nvPr/>
        </p:nvSpPr>
        <p:spPr>
          <a:xfrm>
            <a:off x="131674" y="6569050"/>
            <a:ext cx="10115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*Austerity in MCMC Land: Cutting the Metropolis-Hastings Budget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(</a:t>
            </a:r>
            <a:r>
              <a:rPr lang="en-IN" sz="1100" dirty="0" err="1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Korattikara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et al, 2014), </a:t>
            </a:r>
            <a:r>
              <a:rPr lang="en-GB" sz="1100" dirty="0">
                <a:latin typeface="Abadi Extra Light" panose="020B0204020104020204" pitchFamily="34" charset="0"/>
              </a:rPr>
              <a:t>Firefly Monte Carlo: Exact MCMC with Subsets of Data {(</a:t>
            </a:r>
            <a:r>
              <a:rPr lang="en-IN" sz="1100" dirty="0">
                <a:latin typeface="Abadi Extra Light" panose="020B0204020104020204" pitchFamily="34" charset="0"/>
              </a:rPr>
              <a:t>Maclaurin and Adams, 2015)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</a:t>
            </a:r>
            <a:endParaRPr lang="en-GB" sz="1100" dirty="0">
              <a:solidFill>
                <a:srgbClr val="303030"/>
              </a:solidFill>
              <a:effectLst/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/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iterations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required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convergence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89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4"/>
    </mc:Choice>
    <mc:Fallback xmlns="">
      <p:transition spd="slow" advTm="34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Approximating a Prob. Distribution using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distribution can be approximated using a set of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randomly drawn samples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from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our approx.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26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6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Usually straightforward to generate samples if it is a simple/standard distribution</a:t>
                </a: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The interesting bit: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Even if the distribution is “difficult” (e.g., an intractable posterior), it is often possible to generate random samples from such a distribution, as we will see.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6686A5-64D9-4912-8E5B-B3A9F630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43" y="1652873"/>
            <a:ext cx="2658543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AA7AECB-B4B0-4F80-A9CC-AFAC79371359}"/>
              </a:ext>
            </a:extLst>
          </p:cNvPr>
          <p:cNvSpPr/>
          <p:nvPr/>
        </p:nvSpPr>
        <p:spPr>
          <a:xfrm>
            <a:off x="7401836" y="1991911"/>
            <a:ext cx="1702926" cy="828908"/>
          </a:xfrm>
          <a:prstGeom prst="wedgeRectCallout">
            <a:avLst>
              <a:gd name="adj1" fmla="val -56426"/>
              <a:gd name="adj2" fmla="val 699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Samples can thought of as a </a:t>
            </a:r>
            <a:r>
              <a:rPr lang="en-IN" sz="1400" dirty="0">
                <a:solidFill>
                  <a:srgbClr val="0000FF"/>
                </a:solidFill>
                <a:latin typeface="Abadi ExtraLight" panose="020B0204020104020204" pitchFamily="34" charset="0"/>
              </a:rPr>
              <a:t>histogram-based approximation 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of a distribution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E8B8D7C-C5FE-45B7-990C-2E9DEC11C791}"/>
              </a:ext>
            </a:extLst>
          </p:cNvPr>
          <p:cNvSpPr/>
          <p:nvPr/>
        </p:nvSpPr>
        <p:spPr>
          <a:xfrm>
            <a:off x="3302377" y="2804434"/>
            <a:ext cx="1958698" cy="828908"/>
          </a:xfrm>
          <a:prstGeom prst="wedgeRectCallout">
            <a:avLst>
              <a:gd name="adj1" fmla="val 66993"/>
              <a:gd name="adj2" fmla="val 404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Height of each bar denotes how many times that location/interval was sampled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67C6EEF-9D4B-48AA-AEA1-63961C084B37}"/>
              </a:ext>
            </a:extLst>
          </p:cNvPr>
          <p:cNvSpPr/>
          <p:nvPr/>
        </p:nvSpPr>
        <p:spPr>
          <a:xfrm>
            <a:off x="978518" y="2305244"/>
            <a:ext cx="2156518" cy="828908"/>
          </a:xfrm>
          <a:prstGeom prst="wedgeRectCallout">
            <a:avLst>
              <a:gd name="adj1" fmla="val 60677"/>
              <a:gd name="adj2" fmla="val 372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Given large-enough samples, it is proportional to the probability density at that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/>
              <p:nvPr/>
            </p:nvSpPr>
            <p:spPr>
              <a:xfrm>
                <a:off x="7155582" y="3328093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E96218-F190-42CC-81F5-ED12481BF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582" y="3328093"/>
                <a:ext cx="492507" cy="276999"/>
              </a:xfrm>
              <a:prstGeom prst="rect">
                <a:avLst/>
              </a:prstGeom>
              <a:blipFill>
                <a:blip r:embed="rId5"/>
                <a:stretch>
                  <a:fillRect l="-11111" t="-2222" r="-1604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4B28341-F114-8A9D-599F-A209EEF16AE8}"/>
                  </a:ext>
                </a:extLst>
              </p:cNvPr>
              <p:cNvSpPr/>
              <p:nvPr/>
            </p:nvSpPr>
            <p:spPr>
              <a:xfrm>
                <a:off x="8556153" y="3783699"/>
                <a:ext cx="2296047" cy="506965"/>
              </a:xfrm>
              <a:prstGeom prst="wedgeRectCallout">
                <a:avLst>
                  <a:gd name="adj1" fmla="val 1558"/>
                  <a:gd name="adj2" fmla="val 7618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Dirac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= 1 if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0 otherwise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44B28341-F114-8A9D-599F-A209EEF16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153" y="3783699"/>
                <a:ext cx="2296047" cy="506965"/>
              </a:xfrm>
              <a:prstGeom prst="wedgeRectCallout">
                <a:avLst>
                  <a:gd name="adj1" fmla="val 1558"/>
                  <a:gd name="adj2" fmla="val 76187"/>
                </a:avLst>
              </a:prstGeom>
              <a:blipFill>
                <a:blip r:embed="rId6"/>
                <a:stretch>
                  <a:fillRect l="-528" t="-18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8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13"/>
    </mc:Choice>
    <mc:Fallback xmlns="">
      <p:transition spd="slow" advTm="25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samples to compute expectations/predictions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i.i.d.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from a distribution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Bayesian lin. reg., assuming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to be unknown, PPD approximation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Sampling based approx. for PPD of other models can also be obtained likewise</a:t>
                </a:r>
              </a:p>
              <a:p>
                <a:pPr marL="0" indent="0">
                  <a:buNone/>
                </a:pP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/>
              <p:nvPr/>
            </p:nvSpPr>
            <p:spPr>
              <a:xfrm>
                <a:off x="2215223" y="1822384"/>
                <a:ext cx="7365093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23" y="1822384"/>
                <a:ext cx="7365093" cy="8842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/>
              <p:nvPr/>
            </p:nvSpPr>
            <p:spPr>
              <a:xfrm>
                <a:off x="576398" y="3881590"/>
                <a:ext cx="1048453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98" y="3881590"/>
                <a:ext cx="10484537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/>
              <p:nvPr/>
            </p:nvSpPr>
            <p:spPr>
              <a:xfrm>
                <a:off x="8178252" y="3611845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Thus, in this case, the PPD is a sum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Gaussians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52" y="3611845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blipFill>
                <a:blip r:embed="rId6"/>
                <a:stretch>
                  <a:fillRect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/>
              <p:nvPr/>
            </p:nvSpPr>
            <p:spPr>
              <a:xfrm>
                <a:off x="8601139" y="4754064"/>
                <a:ext cx="3024203" cy="418214"/>
              </a:xfrm>
              <a:prstGeom prst="wedgeRectCallout">
                <a:avLst>
                  <a:gd name="adj1" fmla="val -44334"/>
                  <a:gd name="adj2" fmla="val -786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Mean: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139" y="4754064"/>
                <a:ext cx="3024203" cy="418214"/>
              </a:xfrm>
              <a:prstGeom prst="wedgeRectCallout">
                <a:avLst>
                  <a:gd name="adj1" fmla="val -44334"/>
                  <a:gd name="adj2" fmla="val -78628"/>
                </a:avLst>
              </a:prstGeom>
              <a:blipFill>
                <a:blip r:embed="rId7"/>
                <a:stretch>
                  <a:fillRect l="-1002" t="-32609" b="-96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02A66A-5F2F-4B75-A83B-831F08B4A12F}"/>
              </a:ext>
            </a:extLst>
          </p:cNvPr>
          <p:cNvSpPr/>
          <p:nvPr/>
        </p:nvSpPr>
        <p:spPr>
          <a:xfrm>
            <a:off x="6232410" y="5309000"/>
            <a:ext cx="3991213" cy="418214"/>
          </a:xfrm>
          <a:prstGeom prst="wedgeRectCallout">
            <a:avLst>
              <a:gd name="adj1" fmla="val 36455"/>
              <a:gd name="adj2" fmla="val -897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Variance: Exercise! Use definition of variance and use Monte-Carlo approximation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F2711A-F68C-41DF-B4AA-CB5D99588C73}"/>
              </a:ext>
            </a:extLst>
          </p:cNvPr>
          <p:cNvSpPr/>
          <p:nvPr/>
        </p:nvSpPr>
        <p:spPr>
          <a:xfrm>
            <a:off x="4104916" y="3646401"/>
            <a:ext cx="1938512" cy="492955"/>
          </a:xfrm>
          <a:prstGeom prst="wedgeRectCallout">
            <a:avLst>
              <a:gd name="adj1" fmla="val -72056"/>
              <a:gd name="adj2" fmla="val 519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Joint posterior over all unknowns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2509A4-4DCA-46C2-96B9-0EA622C03DC0}"/>
              </a:ext>
            </a:extLst>
          </p:cNvPr>
          <p:cNvSpPr/>
          <p:nvPr/>
        </p:nvSpPr>
        <p:spPr>
          <a:xfrm>
            <a:off x="4104916" y="4667516"/>
            <a:ext cx="1938512" cy="492955"/>
          </a:xfrm>
          <a:prstGeom prst="wedgeRectCallout">
            <a:avLst>
              <a:gd name="adj1" fmla="val 85045"/>
              <a:gd name="adj2" fmla="val -753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Sampling based approximation of PPD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5C52860B-8EA1-0BE9-56B3-74A72BA1A560}"/>
                  </a:ext>
                </a:extLst>
              </p:cNvPr>
              <p:cNvSpPr/>
              <p:nvPr/>
            </p:nvSpPr>
            <p:spPr>
              <a:xfrm>
                <a:off x="837634" y="4844662"/>
                <a:ext cx="3120048" cy="492955"/>
              </a:xfrm>
              <a:prstGeom prst="wedgeRectCallout">
                <a:avLst>
                  <a:gd name="adj1" fmla="val 55465"/>
                  <a:gd name="adj2" fmla="val -518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Can also think of it as an </a:t>
                </a:r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ensemble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consisting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members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5C52860B-8EA1-0BE9-56B3-74A72BA1A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34" y="4844662"/>
                <a:ext cx="3120048" cy="492955"/>
              </a:xfrm>
              <a:prstGeom prst="wedgeRectCallout">
                <a:avLst>
                  <a:gd name="adj1" fmla="val 55465"/>
                  <a:gd name="adj2" fmla="val -51821"/>
                </a:avLst>
              </a:prstGeom>
              <a:blipFill>
                <a:blip r:embed="rId8"/>
                <a:stretch>
                  <a:fillRect l="-730" t="-4494" b="-202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71"/>
    </mc:Choice>
    <mc:Fallback xmlns="">
      <p:transition spd="slow" advTm="32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Sampling: Some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Most of these basic methods are based on the idea of transformation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Generate a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from a distribution 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which is easy to sample from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Apply a transformation 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to make it random sample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from a complex </a:t>
                </a:r>
                <a:r>
                  <a:rPr lang="en-GB" sz="2200" dirty="0" err="1">
                    <a:latin typeface="Abadi ExtraLight" panose="020B0204020104020204" pitchFamily="34" charset="0"/>
                  </a:rPr>
                  <a:t>distr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Some popular examples of transformation methods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Inverse CDF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Light" panose="020B0204020104020204" pitchFamily="34" charset="0"/>
                  </a:rPr>
                  <a:t>Reparametrization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method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Box-Mueller method: Given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m:rPr>
                        <m:sty m:val="p"/>
                      </m:rPr>
                      <a:rPr lang="en-IN" sz="2200" b="0" i="1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1)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, generate </a:t>
                </a:r>
                <a14:m>
                  <m:oMath xmlns:m="http://schemas.openxmlformats.org/officeDocument/2006/math">
                    <m:r>
                      <a:rPr lang="en-GB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2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sz="2200" dirty="0">
                    <a:latin typeface="Abadi ExtraLight" panose="020B020402010402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−2 </m:t>
                        </m:r>
                        <m:r>
                          <m:rPr>
                            <m:sty m:val="p"/>
                          </m:rPr>
                          <a:rPr lang="en-IN" sz="2200" i="1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22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I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Transformation Methods are simple but have limitations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Mostly limited to standard distributions and/or distributions with very few variables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7D2C9-A377-44DD-AB65-1F4B155F7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54" y="3281710"/>
            <a:ext cx="5359154" cy="43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C0243-4DE3-42BC-8FEB-677097C9D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17" y="4144391"/>
            <a:ext cx="5152779" cy="398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911BB-3296-455E-9C2A-CCD9A42D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961" y="2419051"/>
            <a:ext cx="2329735" cy="1296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FA354B-EE48-45E2-A648-C0F1CDC62108}"/>
              </a:ext>
            </a:extLst>
          </p:cNvPr>
          <p:cNvCxnSpPr/>
          <p:nvPr/>
        </p:nvCxnSpPr>
        <p:spPr>
          <a:xfrm>
            <a:off x="9105363" y="2820473"/>
            <a:ext cx="1217054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44A79-A756-4D88-9CC4-50B29A045839}"/>
              </a:ext>
            </a:extLst>
          </p:cNvPr>
          <p:cNvCxnSpPr>
            <a:cxnSpLocks/>
          </p:cNvCxnSpPr>
          <p:nvPr/>
        </p:nvCxnSpPr>
        <p:spPr>
          <a:xfrm>
            <a:off x="10322417" y="2820473"/>
            <a:ext cx="0" cy="67830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/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6D216E-A86A-459C-B5EF-08F28B1BC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362" y="2543474"/>
                <a:ext cx="183320" cy="276999"/>
              </a:xfrm>
              <a:prstGeom prst="rect">
                <a:avLst/>
              </a:prstGeom>
              <a:blipFill>
                <a:blip r:embed="rId9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/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592F1DA-F9BE-4E81-B409-DEB2CCAB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36" y="3226157"/>
                <a:ext cx="1172500" cy="276999"/>
              </a:xfrm>
              <a:prstGeom prst="rect">
                <a:avLst/>
              </a:prstGeom>
              <a:blipFill>
                <a:blip r:embed="rId10"/>
                <a:stretch>
                  <a:fillRect l="-2591" t="-4348" r="-6218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/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: CDF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5416B22-0451-46EB-B15E-A33BC8C75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621" y="2108842"/>
                <a:ext cx="1582617" cy="310209"/>
              </a:xfrm>
              <a:prstGeom prst="wedgeRectCallout">
                <a:avLst>
                  <a:gd name="adj1" fmla="val -42139"/>
                  <a:gd name="adj2" fmla="val 8543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/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4F3C22-E801-4984-AFA1-AA883E689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208" y="61762"/>
                <a:ext cx="3098028" cy="109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0831C56-D18E-43C0-89BF-81055EB64410}"/>
              </a:ext>
            </a:extLst>
          </p:cNvPr>
          <p:cNvSpPr/>
          <p:nvPr/>
        </p:nvSpPr>
        <p:spPr>
          <a:xfrm>
            <a:off x="10644760" y="1254539"/>
            <a:ext cx="1209872" cy="486173"/>
          </a:xfrm>
          <a:prstGeom prst="wedgeRectCallout">
            <a:avLst>
              <a:gd name="adj1" fmla="val -38070"/>
              <a:gd name="adj2" fmla="val -7440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Determinant of Jacobian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12245-E309-42FC-B3B5-83000A1DC940}"/>
              </a:ext>
            </a:extLst>
          </p:cNvPr>
          <p:cNvSpPr/>
          <p:nvPr/>
        </p:nvSpPr>
        <p:spPr>
          <a:xfrm>
            <a:off x="8316533" y="53572"/>
            <a:ext cx="3220378" cy="111793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722"/>
    </mc:Choice>
    <mc:Fallback xmlns="">
      <p:transition spd="slow" advTm="351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/>
      <p:bldP spid="20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Goal: Generate a random sample from a distribution of the form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assuming</a:t>
                </a: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We can only </a:t>
                </a:r>
                <a:r>
                  <a:rPr lang="en-GB" sz="2200" u="sng" dirty="0">
                    <a:latin typeface="Abadi ExtraLight" panose="020B0204020104020204" pitchFamily="34" charset="0"/>
                  </a:rPr>
                  <a:t>evaluate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the value of numerator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The denominator (normalization constant)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is intractable and we don’t know its value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proposal distribution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we can generate samples from, and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Rejection Sampling then works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Sample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Sampling a uniform r.v.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200" b="0" i="1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begChr m:val="["/>
                        <m:endChr m:val="]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𝑀𝑞</m:t>
                        </m:r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200" b="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200" b="0" dirty="0">
                    <a:latin typeface="Abadi ExtraLight" panose="020B0204020104020204" pitchFamily="34" charset="0"/>
                  </a:rPr>
                  <a:t> then accept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200" b="0" dirty="0">
                    <a:latin typeface="Abadi ExtraLight" panose="020B0204020104020204" pitchFamily="34" charset="0"/>
                  </a:rPr>
                  <a:t>, otherwise reject it</a:t>
                </a:r>
              </a:p>
              <a:p>
                <a:pPr marL="457200" lvl="1" indent="0">
                  <a:buNone/>
                </a:pPr>
                <a:endParaRPr lang="en-IN" sz="22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All accepted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’s will be random samples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N" sz="2600" b="0" dirty="0">
                    <a:latin typeface="Abadi ExtraLight" panose="020B0204020104020204" pitchFamily="34" charset="0"/>
                  </a:rPr>
                  <a:t>. Proof on next slide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EB310-3088-4375-80DF-CA972CEB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47" y="3425714"/>
            <a:ext cx="6605722" cy="409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71FB0F-0C1F-43F1-81EA-5C6B1196F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12" y="3974403"/>
            <a:ext cx="4027533" cy="19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/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Should have the same support as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E43DAFA-31BE-4A88-AD09-09EDA43A2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872" y="2508087"/>
                <a:ext cx="1770844" cy="396099"/>
              </a:xfrm>
              <a:prstGeom prst="wedgeRectCallout">
                <a:avLst>
                  <a:gd name="adj1" fmla="val 33134"/>
                  <a:gd name="adj2" fmla="val 74058"/>
                </a:avLst>
              </a:prstGeom>
              <a:blipFill>
                <a:blip r:embed="rId6"/>
                <a:stretch>
                  <a:fillRect l="-683" t="-11905" r="-683" b="-35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3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989"/>
    </mc:Choice>
    <mc:Fallback xmlns="">
      <p:transition spd="slow" advTm="32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Rejection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+ accept/reject rule is equivalent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Let’s look at the pdf of the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’s that were accepted, i.e.,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2CF8F-6AA8-424F-87CA-740140592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99" y="2400098"/>
            <a:ext cx="5592584" cy="821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9956A-C988-41A2-B5E4-0BA1B46B5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6" y="3278561"/>
            <a:ext cx="5378484" cy="71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05D46-4EAD-420C-BE77-638CF5C02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15" y="3993926"/>
            <a:ext cx="4581525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7B1CF-FCA2-48FF-A7F6-38FABA3FF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90" y="4912497"/>
            <a:ext cx="6372225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871F2D-3FF7-82A1-DE0D-CFD95AFF7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906" y="2671943"/>
            <a:ext cx="4027533" cy="192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218"/>
    </mc:Choice>
    <mc:Fallback xmlns="">
      <p:transition spd="slow" advTm="18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Monte Carlo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Often we are interested in computing expectations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600" dirty="0">
                    <a:latin typeface="Abadi ExtraLight" panose="020B0204020104020204" pitchFamily="34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some function of the random variable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 simple approx. scheme to compute the above expectation: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Light" panose="020B0204020104020204" pitchFamily="34" charset="0"/>
                  </a:rPr>
                  <a:t>independent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Approximate the expectation by the following empirical average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Since the samples are independent of each other, we can show the following (exercise)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/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6B806-0017-4EE9-93F3-D0E735513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988" y="1527050"/>
                <a:ext cx="2932085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F836195-AAC1-4161-8F39-BDD5B76655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4763" y="5838558"/>
            <a:ext cx="1714924" cy="489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32F4-488F-4C2F-BEC0-008FD2D4B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217" y="5714251"/>
            <a:ext cx="5123712" cy="73581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5876F9-FE75-49A3-A2C3-8A1A0E6EC8EE}"/>
              </a:ext>
            </a:extLst>
          </p:cNvPr>
          <p:cNvSpPr/>
          <p:nvPr/>
        </p:nvSpPr>
        <p:spPr>
          <a:xfrm>
            <a:off x="976497" y="5776404"/>
            <a:ext cx="1361019" cy="611510"/>
          </a:xfrm>
          <a:prstGeom prst="wedgeRectCallout">
            <a:avLst>
              <a:gd name="adj1" fmla="val 66007"/>
              <a:gd name="adj2" fmla="val 93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Unbiased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/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Variance in our estimate decreases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increases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18D534D-2E8E-4860-A09E-65C39B687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886" y="5470649"/>
                <a:ext cx="1708976" cy="735817"/>
              </a:xfrm>
              <a:prstGeom prst="wedgeRectCallout">
                <a:avLst>
                  <a:gd name="adj1" fmla="val -65524"/>
                  <a:gd name="adj2" fmla="val 29330"/>
                </a:avLst>
              </a:prstGeom>
              <a:blipFill>
                <a:blip r:embed="rId9"/>
                <a:stretch>
                  <a:fillRect t="-7258" r="-3636"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/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acc>
                      <m:accPr>
                        <m:chr m:val="̂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I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IN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  <m:r>
                          <a:rPr lang="en-I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61548-4CDA-4C4D-88B8-A6981DDDB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7" y="4209656"/>
                <a:ext cx="4727513" cy="6953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/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Assuming we know how to sample from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74BC285-6991-4BA9-8AAE-595A9FED2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01" y="3204577"/>
                <a:ext cx="2282086" cy="509108"/>
              </a:xfrm>
              <a:prstGeom prst="wedgeRectCallout">
                <a:avLst>
                  <a:gd name="adj1" fmla="val -59132"/>
                  <a:gd name="adj2" fmla="val 9209"/>
                </a:avLst>
              </a:prstGeom>
              <a:blipFill>
                <a:blip r:embed="rId11"/>
                <a:stretch>
                  <a:fillRect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3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22"/>
    </mc:Choice>
    <mc:Fallback xmlns="">
      <p:transition spd="slow" advTm="22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Computing Expectations via Importance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How to compute Monte Carlo </a:t>
                </a:r>
                <a:r>
                  <a:rPr lang="en-IN" sz="2600" dirty="0" err="1">
                    <a:latin typeface="Abadi ExtraLight" panose="020B0204020104020204" pitchFamily="34" charset="0"/>
                  </a:rPr>
                  <a:t>expec</a:t>
                </a:r>
                <a:r>
                  <a:rPr lang="en-IN" sz="2600" dirty="0">
                    <a:latin typeface="Abadi ExtraLight" panose="020B0204020104020204" pitchFamily="34" charset="0"/>
                  </a:rPr>
                  <a:t>. if we don’t know how to sample from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One way is to use transformation methods or rejection sampling to generate samples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Another way is to use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Importance Sampling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can be </a:t>
                </a:r>
                <a:r>
                  <a:rPr lang="en-IN" sz="2600" u="sng" dirty="0">
                    <a:latin typeface="Abadi ExtraLight" panose="020B0204020104020204" pitchFamily="34" charset="0"/>
                  </a:rPr>
                  <a:t>evaluated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at least)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:r>
                  <a:rPr lang="en-GB" sz="2200" u="sng" dirty="0">
                    <a:latin typeface="Abadi ExtraLight" panose="020B0204020104020204" pitchFamily="34" charset="0"/>
                  </a:rPr>
                  <a:t>indep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samples from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proposal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we know how sample from: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200" b="0" i="1" dirty="0" smtClean="0"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Now approximate the expectation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This is basically “weighted” Monte Carlo integration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sz="2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IN" sz="2200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IN" sz="20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000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IN" sz="2000" i="1" dirty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(ℓ)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denotes the </a:t>
                </a:r>
                <a:r>
                  <a:rPr lang="en-GB" sz="2200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importance weight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of each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IS works even when we can only evaluate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up to a prop. constant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Monte Carlo and Importance Sampling are NOT sampling methods!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These are only uses for computing expectations (approximately)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 b="-3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/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f>
                            <m:fPr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1D2F44-DFE5-4485-A44F-0A6B044B6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6" y="3360020"/>
                <a:ext cx="5824736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/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2400" i="1" dirty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CE0E5-22BD-4FFA-B70D-FC24C3ADF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54" y="3360020"/>
                <a:ext cx="3318152" cy="824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3701461-2EDE-4A82-AA3A-E9355D53CA16}"/>
              </a:ext>
            </a:extLst>
          </p:cNvPr>
          <p:cNvSpPr/>
          <p:nvPr/>
        </p:nvSpPr>
        <p:spPr>
          <a:xfrm>
            <a:off x="9807489" y="4900411"/>
            <a:ext cx="1708976" cy="333700"/>
          </a:xfrm>
          <a:prstGeom prst="wedgeRectCallout">
            <a:avLst>
              <a:gd name="adj1" fmla="val -52336"/>
              <a:gd name="adj2" fmla="val 964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See PRML 11.1.4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76"/>
    </mc:Choice>
    <mc:Fallback xmlns="">
      <p:transition spd="slow" advTm="38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Limitations of the Basic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Transformation based methods: Usually limited to drawing from standard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Rejection Sampling and Importance Sampling: Require good proposal distributions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general, difficult to find good prop. distr. especially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high-dim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More sophisticated sampling methods like MCMC work well in such high-dim spaces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0A29-86C8-4F35-8247-D8CEED7B7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268" y="2785525"/>
            <a:ext cx="3932683" cy="2108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AE3D-942B-45BB-A0B1-A976C6E24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089" y="2785525"/>
            <a:ext cx="3246214" cy="2184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/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N" sz="1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(ℓ)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>
                        <m:fPr>
                          <m:ctrlP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IN" sz="1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(ℓ)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2CAA64-1BB5-4650-895F-CCB10E6CD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2923297"/>
                <a:ext cx="2323648" cy="4844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/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Ideally, would like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 to give samples from where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large 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large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A762FE06-F0B5-4615-86E1-8B6ABFEB3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03" y="3526742"/>
                <a:ext cx="2323648" cy="677997"/>
              </a:xfrm>
              <a:prstGeom prst="wedgeRectCallout">
                <a:avLst>
                  <a:gd name="adj1" fmla="val 42454"/>
                  <a:gd name="adj2" fmla="val -61195"/>
                </a:avLst>
              </a:prstGeom>
              <a:blipFill>
                <a:blip r:embed="rId9"/>
                <a:stretch>
                  <a:fillRect l="-521" b="-101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/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Difficult to guarantee so if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high-dimensional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B2B09555-2108-4C46-A5C2-AE65DE4C6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223" y="4276932"/>
                <a:ext cx="2323648" cy="484429"/>
              </a:xfrm>
              <a:prstGeom prst="wedgeRectCallout">
                <a:avLst>
                  <a:gd name="adj1" fmla="val 44117"/>
                  <a:gd name="adj2" fmla="val -74488"/>
                </a:avLst>
              </a:prstGeom>
              <a:blipFill>
                <a:blip r:embed="rId10"/>
                <a:stretch>
                  <a:fillRect l="-521" r="-521" b="-10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/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should be such that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envelopes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everywhere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C468F804-4542-4435-93F8-601420781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74" y="3206216"/>
                <a:ext cx="1967092" cy="671588"/>
              </a:xfrm>
              <a:prstGeom prst="wedgeRectCallout">
                <a:avLst>
                  <a:gd name="adj1" fmla="val 61449"/>
                  <a:gd name="adj2" fmla="val 44211"/>
                </a:avLst>
              </a:prstGeom>
              <a:blipFill>
                <a:blip r:embed="rId11"/>
                <a:stretch>
                  <a:fillRect l="-546"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96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61"/>
    </mc:Choice>
    <mc:Fallback xmlns="">
      <p:transition spd="slow" advTm="15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2|21.8|33.3|5.9|39.2|34.7|4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9|21.1|19.2|6.2|7.6|20.3|56.6|17.7|46.5|49.5|1.5|23.2|51.6|61.1|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8.9|47.7|18.7|28.3|70.3|73|63|42.1|1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12.5|7.4|36.8|58.2|29.7|33.7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4.9|18.5|11.2|16.2|25|4.8|59.4|47.7|14.1|6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1.7|5.8|36.5|19.7|29.3|68.1|3.9|5.4|33.2|16.6|5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9|23.9|26.2|39.7|3.6|8.4|48.4|41.1|2|5.3|41.3|24.7|18.4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2.4|22.8|22.9|16.7|23.5|17.9|15|10.4|22|43|5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|23|2.3|56.3|33.2|2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3|17.1|2.1|9.4|12.4|20.5|1.2|27.5|6.9|13.6|7.4|6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.4|29.6|54.6|24.5|2.1|51.3|41.4|33|20.4|61.5|28|1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5|11.2|23.5|1.8|16.1|28.6|32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5.2|15.2|49|40.1|1.3|13.5|44.1|30.5|32.1|36.5|36.2|19.9|33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f5e4ebc-8a67-4d1c-93f5-b4161f914fa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61295</TotalTime>
  <Words>1770</Words>
  <Application>Microsoft Office PowerPoint</Application>
  <PresentationFormat>Widescreen</PresentationFormat>
  <Paragraphs>238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Approximating Distributions via Sampling</vt:lpstr>
      <vt:lpstr>Approximating a Prob. Distribution using Samples</vt:lpstr>
      <vt:lpstr>Using samples to compute expectations/predictions</vt:lpstr>
      <vt:lpstr>Sampling: Some Basic Methods</vt:lpstr>
      <vt:lpstr>Rejection Sampling</vt:lpstr>
      <vt:lpstr>Rejection Sampling</vt:lpstr>
      <vt:lpstr>Computing Expectations via Monte Carlo Sampling</vt:lpstr>
      <vt:lpstr>Computing Expectations via Importance Sampling</vt:lpstr>
      <vt:lpstr>Limitations of the Basic Methods</vt:lpstr>
      <vt:lpstr>Markov Chain Monte Carlo (MCMC)</vt:lpstr>
      <vt:lpstr>MCMC: The Basic Scheme</vt:lpstr>
      <vt:lpstr>Some MCMC Algorithms</vt:lpstr>
      <vt:lpstr>Metropolis-Hastings (MH) Sampling (1960)</vt:lpstr>
      <vt:lpstr>MH Sampling in Action: A Toy Example..</vt:lpstr>
      <vt:lpstr>MH Sampling: Some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2888</cp:revision>
  <dcterms:created xsi:type="dcterms:W3CDTF">2020-07-07T20:42:16Z</dcterms:created>
  <dcterms:modified xsi:type="dcterms:W3CDTF">2026-03-25T10:56:32Z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