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551" r:id="rId5"/>
    <p:sldId id="622" r:id="rId6"/>
    <p:sldId id="623" r:id="rId7"/>
    <p:sldId id="648" r:id="rId8"/>
    <p:sldId id="649" r:id="rId9"/>
    <p:sldId id="651" r:id="rId10"/>
    <p:sldId id="652" r:id="rId11"/>
    <p:sldId id="650" r:id="rId12"/>
    <p:sldId id="645" r:id="rId13"/>
    <p:sldId id="646" r:id="rId14"/>
    <p:sldId id="644" r:id="rId15"/>
    <p:sldId id="631" r:id="rId16"/>
    <p:sldId id="634" r:id="rId17"/>
    <p:sldId id="624" r:id="rId18"/>
    <p:sldId id="638" r:id="rId19"/>
    <p:sldId id="640" r:id="rId20"/>
    <p:sldId id="647" r:id="rId21"/>
    <p:sldId id="627" r:id="rId22"/>
    <p:sldId id="6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03-02-2025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03-02-2025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03-02-2025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03-02-2025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03-02-2025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1.png"/><Relationship Id="rId5" Type="http://schemas.openxmlformats.org/officeDocument/2006/relationships/image" Target="NULL"/><Relationship Id="rId10" Type="http://schemas.openxmlformats.org/officeDocument/2006/relationships/image" Target="../media/image52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0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4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emf"/><Relationship Id="rId7" Type="http://schemas.openxmlformats.org/officeDocument/2006/relationships/image" Target="NULL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NULL"/><Relationship Id="rId11" Type="http://schemas.openxmlformats.org/officeDocument/2006/relationships/image" Target="../media/image61.png"/><Relationship Id="rId5" Type="http://schemas.openxmlformats.org/officeDocument/2006/relationships/image" Target="../media/image570.png"/><Relationship Id="rId10" Type="http://schemas.openxmlformats.org/officeDocument/2006/relationships/image" Target="NULL"/><Relationship Id="rId4" Type="http://schemas.openxmlformats.org/officeDocument/2006/relationships/image" Target="../media/image55.emf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Gaussian_process_softwar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7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190.png"/><Relationship Id="rId4" Type="http://schemas.openxmlformats.org/officeDocument/2006/relationships/image" Target="../media/image131.png"/><Relationship Id="rId9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135" y="2727731"/>
            <a:ext cx="10647218" cy="1608600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Gaussian Process</a:t>
            </a:r>
            <a:b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(Bayesian Learning meets Kernels)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Gaussian Process: The Predictive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Assuming the mean function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conditional distribution of score becomes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that the predictive 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can be written in the following two equivalent ways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u="sng" dirty="0">
                    <a:latin typeface="Abadi Extra Light" panose="020B0204020104020204" pitchFamily="34" charset="0"/>
                  </a:rPr>
                  <a:t>Advantage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: GP also gives the score’s variance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d>
                      <m:d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p>
                      <m:sSup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IN" sz="26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IN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GP can be viewed as a probabilistic/Bayesian version of kernel methods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B1172-7656-6538-CB8D-A131C3B64597}"/>
                  </a:ext>
                </a:extLst>
              </p:cNvPr>
              <p:cNvSpPr txBox="1"/>
              <p:nvPr/>
            </p:nvSpPr>
            <p:spPr>
              <a:xfrm>
                <a:off x="1033052" y="1821060"/>
                <a:ext cx="71079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I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IN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IN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IN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B1172-7656-6538-CB8D-A131C3B6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2" y="1821060"/>
                <a:ext cx="71079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39B6E6-9410-6813-4AB5-8FC61382DF32}"/>
                  </a:ext>
                </a:extLst>
              </p:cNvPr>
              <p:cNvSpPr txBox="1"/>
              <p:nvPr/>
            </p:nvSpPr>
            <p:spPr>
              <a:xfrm>
                <a:off x="8141023" y="1800573"/>
                <a:ext cx="2547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IN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IN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IN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39B6E6-9410-6813-4AB5-8FC61382D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23" y="1800573"/>
                <a:ext cx="254710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768F8F-3FFB-E2E9-56A6-8372311F1795}"/>
                  </a:ext>
                </a:extLst>
              </p:cNvPr>
              <p:cNvSpPr txBox="1"/>
              <p:nvPr/>
            </p:nvSpPr>
            <p:spPr>
              <a:xfrm>
                <a:off x="4697960" y="3109766"/>
                <a:ext cx="1986826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768F8F-3FFB-E2E9-56A6-8372311F1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60" y="3109766"/>
                <a:ext cx="1986826" cy="75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27B86A-5A63-115B-FF43-06E2592BCEB8}"/>
                  </a:ext>
                </a:extLst>
              </p:cNvPr>
              <p:cNvSpPr txBox="1"/>
              <p:nvPr/>
            </p:nvSpPr>
            <p:spPr>
              <a:xfrm>
                <a:off x="4676980" y="4143129"/>
                <a:ext cx="2803653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27B86A-5A63-115B-FF43-06E2592BC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80" y="4143129"/>
                <a:ext cx="2803653" cy="75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48074CC-3BE8-C270-0FCC-6CB590F87DA7}"/>
                  </a:ext>
                </a:extLst>
              </p:cNvPr>
              <p:cNvSpPr/>
              <p:nvPr/>
            </p:nvSpPr>
            <p:spPr>
              <a:xfrm>
                <a:off x="2659311" y="3034727"/>
                <a:ext cx="1658417" cy="830952"/>
              </a:xfrm>
              <a:prstGeom prst="wedgeRectCallout">
                <a:avLst>
                  <a:gd name="adj1" fmla="val 70945"/>
                  <a:gd name="adj2" fmla="val 71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Weighted sum of the scores of the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training inputs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48074CC-3BE8-C270-0FCC-6CB590F87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11" y="3034727"/>
                <a:ext cx="1658417" cy="830952"/>
              </a:xfrm>
              <a:prstGeom prst="wedgeRectCallout">
                <a:avLst>
                  <a:gd name="adj1" fmla="val 70945"/>
                  <a:gd name="adj2" fmla="val 7108"/>
                </a:avLst>
              </a:prstGeom>
              <a:blipFill>
                <a:blip r:embed="rId8"/>
                <a:stretch>
                  <a:fillRect l="-1190" t="-1439" b="-71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BA2B0B8-2C08-BEA2-1466-98BCACF6F5DF}"/>
                  </a:ext>
                </a:extLst>
              </p:cNvPr>
              <p:cNvSpPr/>
              <p:nvPr/>
            </p:nvSpPr>
            <p:spPr>
              <a:xfrm>
                <a:off x="1849520" y="4143128"/>
                <a:ext cx="2468208" cy="755913"/>
              </a:xfrm>
              <a:prstGeom prst="wedgeRectCallout">
                <a:avLst>
                  <a:gd name="adj1" fmla="val 63475"/>
                  <a:gd name="adj2" fmla="val 157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Weighted sum of kernel based similarities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the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training inputs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BA2B0B8-2C08-BEA2-1466-98BCACF6F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20" y="4143128"/>
                <a:ext cx="2468208" cy="755913"/>
              </a:xfrm>
              <a:prstGeom prst="wedgeRectCallout">
                <a:avLst>
                  <a:gd name="adj1" fmla="val 63475"/>
                  <a:gd name="adj2" fmla="val 15791"/>
                </a:avLst>
              </a:prstGeom>
              <a:blipFill>
                <a:blip r:embed="rId9"/>
                <a:stretch>
                  <a:fillRect l="-857" t="-6299" b="-125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D5C041D9-F275-4863-56F8-673F9D2308BD}"/>
                  </a:ext>
                </a:extLst>
              </p:cNvPr>
              <p:cNvSpPr/>
              <p:nvPr/>
            </p:nvSpPr>
            <p:spPr>
              <a:xfrm>
                <a:off x="7276577" y="2898769"/>
                <a:ext cx="3402608" cy="1060462"/>
              </a:xfrm>
              <a:prstGeom prst="wedgeRectCallout">
                <a:avLst>
                  <a:gd name="adj1" fmla="val -63558"/>
                  <a:gd name="adj2" fmla="val 171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Like doing a “weighted” nearest neighbors using all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training inputs as neighbors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to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D5C041D9-F275-4863-56F8-673F9D230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77" y="2898769"/>
                <a:ext cx="3402608" cy="1060462"/>
              </a:xfrm>
              <a:prstGeom prst="wedgeRectCallout">
                <a:avLst>
                  <a:gd name="adj1" fmla="val -63558"/>
                  <a:gd name="adj2" fmla="val 17156"/>
                </a:avLst>
              </a:prstGeom>
              <a:blipFill>
                <a:blip r:embed="rId10"/>
                <a:stretch>
                  <a:fillRect t="-1705" r="-936" b="-6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B1514E2-FB4C-ADD4-4A39-4F63C1353340}"/>
              </a:ext>
            </a:extLst>
          </p:cNvPr>
          <p:cNvSpPr/>
          <p:nvPr/>
        </p:nvSpPr>
        <p:spPr>
          <a:xfrm>
            <a:off x="8026377" y="4240580"/>
            <a:ext cx="3402608" cy="561008"/>
          </a:xfrm>
          <a:prstGeom prst="wedgeRectCallout">
            <a:avLst>
              <a:gd name="adj1" fmla="val -60846"/>
              <a:gd name="adj2" fmla="val 186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Methods like kernel regression or kernel SVM have their predictions in this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6" grpId="0"/>
      <p:bldP spid="13" grpId="0" animBg="1"/>
      <p:bldP spid="14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rgbClr val="A33BC3"/>
                    </a:solidFill>
                  </a:rPr>
                  <a:t>From GP Scores (</a:t>
                </a:r>
                <a14:m>
                  <m:oMath xmlns:m="http://schemas.openxmlformats.org/officeDocument/2006/math">
                    <m:r>
                      <a:rPr lang="en-IN" b="1" i="0" dirty="0" smtClean="0">
                        <a:solidFill>
                          <a:srgbClr val="A33BC3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dirty="0">
                    <a:solidFill>
                      <a:srgbClr val="A33BC3"/>
                    </a:solidFill>
                  </a:rPr>
                  <a:t>) to Actual Outputs (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rgbClr val="A33BC3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dirty="0">
                    <a:solidFill>
                      <a:srgbClr val="A33BC3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a supervised learning problem with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training examples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Denoting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for regression with added noise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Likewise, for binary classification,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likelihood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Bernoulli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general, when using GP, the PPD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of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for a new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4FB672-ED4A-44F8-6388-BC82845818A2}"/>
                  </a:ext>
                </a:extLst>
              </p:cNvPr>
              <p:cNvSpPr txBox="1"/>
              <p:nvPr/>
            </p:nvSpPr>
            <p:spPr>
              <a:xfrm>
                <a:off x="2061032" y="2198326"/>
                <a:ext cx="18189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4FB672-ED4A-44F8-6388-BC8284581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032" y="2198326"/>
                <a:ext cx="181895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01D997-5EA3-F071-E028-24031B1BA240}"/>
                  </a:ext>
                </a:extLst>
              </p:cNvPr>
              <p:cNvSpPr txBox="1"/>
              <p:nvPr/>
            </p:nvSpPr>
            <p:spPr>
              <a:xfrm>
                <a:off x="5820999" y="2198326"/>
                <a:ext cx="37814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01D997-5EA3-F071-E028-24031B1B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99" y="2198326"/>
                <a:ext cx="37814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A155092E-4149-24D2-990F-7240646C1235}"/>
              </a:ext>
            </a:extLst>
          </p:cNvPr>
          <p:cNvSpPr/>
          <p:nvPr/>
        </p:nvSpPr>
        <p:spPr>
          <a:xfrm>
            <a:off x="4823783" y="2330612"/>
            <a:ext cx="605307" cy="2511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E231BA-D895-BC2F-D5A7-EC04AE4CA560}"/>
                  </a:ext>
                </a:extLst>
              </p:cNvPr>
              <p:cNvSpPr txBox="1"/>
              <p:nvPr/>
            </p:nvSpPr>
            <p:spPr>
              <a:xfrm>
                <a:off x="3929402" y="2880667"/>
                <a:ext cx="37387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beg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E231BA-D895-BC2F-D5A7-EC04AE4CA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02" y="2880667"/>
                <a:ext cx="373871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BA2DDE7-3ACE-4AB0-975B-B4205827D1A6}"/>
                  </a:ext>
                </a:extLst>
              </p:cNvPr>
              <p:cNvSpPr/>
              <p:nvPr/>
            </p:nvSpPr>
            <p:spPr>
              <a:xfrm>
                <a:off x="9106255" y="1674616"/>
                <a:ext cx="2519087" cy="512139"/>
              </a:xfrm>
              <a:prstGeom prst="wedgeRectCallout">
                <a:avLst>
                  <a:gd name="adj1" fmla="val -63677"/>
                  <a:gd name="adj2" fmla="val 536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GP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mean of this Gaussian likelihood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BA2DDE7-3ACE-4AB0-975B-B4205827D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255" y="1674616"/>
                <a:ext cx="2519087" cy="512139"/>
              </a:xfrm>
              <a:prstGeom prst="wedgeRectCallout">
                <a:avLst>
                  <a:gd name="adj1" fmla="val -63677"/>
                  <a:gd name="adj2" fmla="val 53627"/>
                </a:avLst>
              </a:prstGeom>
              <a:blipFill>
                <a:blip r:embed="rId8"/>
                <a:stretch>
                  <a:fillRect t="-2151" b="-32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472A096-7D17-D1EC-F749-A11F5ABD8AAB}"/>
              </a:ext>
            </a:extLst>
          </p:cNvPr>
          <p:cNvSpPr/>
          <p:nvPr/>
        </p:nvSpPr>
        <p:spPr>
          <a:xfrm>
            <a:off x="1091793" y="2799415"/>
            <a:ext cx="2519087" cy="512139"/>
          </a:xfrm>
          <a:prstGeom prst="wedgeRectCallout">
            <a:avLst>
              <a:gd name="adj1" fmla="val 60152"/>
              <a:gd name="adj2" fmla="val 220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likelihood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 for all the training outputs (assuming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i.i.d.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)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353DAA-9B2E-BAEF-2BE4-E6F50567C41B}"/>
                  </a:ext>
                </a:extLst>
              </p:cNvPr>
              <p:cNvSpPr txBox="1"/>
              <p:nvPr/>
            </p:nvSpPr>
            <p:spPr>
              <a:xfrm>
                <a:off x="557487" y="4779826"/>
                <a:ext cx="6169509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32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32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32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1" i="0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3200" b="1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32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353DAA-9B2E-BAEF-2BE4-E6F50567C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87" y="4779826"/>
                <a:ext cx="6169509" cy="511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87CE3B-459A-FAFF-DDB0-0CBBE2578045}"/>
                  </a:ext>
                </a:extLst>
              </p:cNvPr>
              <p:cNvSpPr txBox="1"/>
              <p:nvPr/>
            </p:nvSpPr>
            <p:spPr>
              <a:xfrm>
                <a:off x="1886014" y="5756159"/>
                <a:ext cx="5474256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32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e>
                          <m:r>
                            <a:rPr lang="en-IN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3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3200" b="1" i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87CE3B-459A-FAFF-DDB0-0CBBE2578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014" y="5756159"/>
                <a:ext cx="5474256" cy="511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F201D3B-6BBE-B011-D41E-07A375D41D55}"/>
              </a:ext>
            </a:extLst>
          </p:cNvPr>
          <p:cNvSpPr/>
          <p:nvPr/>
        </p:nvSpPr>
        <p:spPr>
          <a:xfrm>
            <a:off x="3499933" y="5332053"/>
            <a:ext cx="1558226" cy="454549"/>
          </a:xfrm>
          <a:prstGeom prst="wedgeRectCallout">
            <a:avLst>
              <a:gd name="adj1" fmla="val -6007"/>
              <a:gd name="adj2" fmla="val 708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GP predictive: Always a Gaussian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A5649415-226A-CE0B-59EC-44A906230214}"/>
              </a:ext>
            </a:extLst>
          </p:cNvPr>
          <p:cNvSpPr/>
          <p:nvPr/>
        </p:nvSpPr>
        <p:spPr>
          <a:xfrm>
            <a:off x="186138" y="5566641"/>
            <a:ext cx="1558226" cy="622977"/>
          </a:xfrm>
          <a:prstGeom prst="wedgeRectCallout">
            <a:avLst>
              <a:gd name="adj1" fmla="val 35557"/>
              <a:gd name="adj2" fmla="val -850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Skipping the training and test inputs from the PPD notation</a:t>
            </a:r>
            <a:endParaRPr lang="en-IN" sz="12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9717E4DC-6E58-0647-D4F5-6E3AE50D4E00}"/>
              </a:ext>
            </a:extLst>
          </p:cNvPr>
          <p:cNvSpPr/>
          <p:nvPr/>
        </p:nvSpPr>
        <p:spPr>
          <a:xfrm>
            <a:off x="5322087" y="5431302"/>
            <a:ext cx="1413025" cy="270677"/>
          </a:xfrm>
          <a:prstGeom prst="wedgeRectCallout">
            <a:avLst>
              <a:gd name="adj1" fmla="val -45049"/>
              <a:gd name="adj2" fmla="val 1023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GP posterior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1DFC0DC6-F484-192E-82B7-DA8BD5698890}"/>
              </a:ext>
            </a:extLst>
          </p:cNvPr>
          <p:cNvSpPr/>
          <p:nvPr/>
        </p:nvSpPr>
        <p:spPr>
          <a:xfrm>
            <a:off x="2503631" y="5430660"/>
            <a:ext cx="933759" cy="284502"/>
          </a:xfrm>
          <a:prstGeom prst="wedgeRectCallout">
            <a:avLst>
              <a:gd name="adj1" fmla="val -11578"/>
              <a:gd name="adj2" fmla="val 1038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57DC34-88FF-1119-1AC7-EEA787337E0F}"/>
                  </a:ext>
                </a:extLst>
              </p:cNvPr>
              <p:cNvSpPr txBox="1"/>
              <p:nvPr/>
            </p:nvSpPr>
            <p:spPr>
              <a:xfrm>
                <a:off x="7993544" y="5218342"/>
                <a:ext cx="36986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e>
                          <m:r>
                            <a:rPr lang="en-IN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I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IN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57DC34-88FF-1119-1AC7-EEA787337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44" y="5218342"/>
                <a:ext cx="369864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07E555AE-40FD-1047-826C-6EC1E3BA42BD}"/>
                  </a:ext>
                </a:extLst>
              </p:cNvPr>
              <p:cNvSpPr/>
              <p:nvPr/>
            </p:nvSpPr>
            <p:spPr>
              <a:xfrm>
                <a:off x="8448541" y="5856404"/>
                <a:ext cx="3367825" cy="447238"/>
              </a:xfrm>
              <a:prstGeom prst="wedgeRectCallout">
                <a:avLst>
                  <a:gd name="adj1" fmla="val 1390"/>
                  <a:gd name="adj2" fmla="val -836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GP prior: Gaussian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𝑝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𝐟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)= 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𝒩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𝐟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𝛍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𝐊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𝑝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𝐟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)= 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𝒩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𝐟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IN" sz="1400" b="1" i="0" dirty="0" smtClean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𝐊</m:t>
                    </m:r>
                    <m:r>
                      <m:rPr>
                        <m:nor/>
                      </m:rPr>
                      <a:rPr lang="en-IN" sz="1400" dirty="0">
                        <a:solidFill>
                          <a:schemeClr val="tx1"/>
                        </a:solidFill>
                        <a:latin typeface="Abadi Extra Light" panose="020B0204020104020204" pitchFamily="34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mean function is zero </a:t>
                </a: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07E555AE-40FD-1047-826C-6EC1E3BA4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541" y="5856404"/>
                <a:ext cx="3367825" cy="447238"/>
              </a:xfrm>
              <a:prstGeom prst="wedgeRectCallout">
                <a:avLst>
                  <a:gd name="adj1" fmla="val 1390"/>
                  <a:gd name="adj2" fmla="val -83690"/>
                </a:avLst>
              </a:prstGeom>
              <a:blipFill>
                <a:blip r:embed="rId12"/>
                <a:stretch>
                  <a:fillRect l="-360" b="-137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684D9A35-EBEE-CD46-AC94-769D877EA730}"/>
              </a:ext>
            </a:extLst>
          </p:cNvPr>
          <p:cNvSpPr/>
          <p:nvPr/>
        </p:nvSpPr>
        <p:spPr>
          <a:xfrm>
            <a:off x="9810298" y="4665610"/>
            <a:ext cx="1881887" cy="478869"/>
          </a:xfrm>
          <a:prstGeom prst="wedgeRectCallout">
            <a:avLst>
              <a:gd name="adj1" fmla="val -5642"/>
              <a:gd name="adj2" fmla="val 856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 function for training output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8F716940-C41A-FDC9-3D27-FC572611CDF4}"/>
              </a:ext>
            </a:extLst>
          </p:cNvPr>
          <p:cNvSpPr/>
          <p:nvPr/>
        </p:nvSpPr>
        <p:spPr>
          <a:xfrm>
            <a:off x="7152595" y="4905045"/>
            <a:ext cx="1413025" cy="270677"/>
          </a:xfrm>
          <a:prstGeom prst="wedgeRectCallout">
            <a:avLst>
              <a:gd name="adj1" fmla="val 41864"/>
              <a:gd name="adj2" fmla="val 735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GP posterior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66CF215C-3414-16D8-4ADC-F66115545632}"/>
                  </a:ext>
                </a:extLst>
              </p:cNvPr>
              <p:cNvSpPr/>
              <p:nvPr/>
            </p:nvSpPr>
            <p:spPr>
              <a:xfrm>
                <a:off x="5947245" y="4538594"/>
                <a:ext cx="1413025" cy="270677"/>
              </a:xfrm>
              <a:prstGeom prst="wedgeRectCallout">
                <a:avLst>
                  <a:gd name="adj1" fmla="val -42440"/>
                  <a:gd name="adj2" fmla="val 890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Averaging over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66CF215C-3414-16D8-4ADC-F66115545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245" y="4538594"/>
                <a:ext cx="1413025" cy="270677"/>
              </a:xfrm>
              <a:prstGeom prst="wedgeRectCallout">
                <a:avLst>
                  <a:gd name="adj1" fmla="val -42440"/>
                  <a:gd name="adj2" fmla="val 89057"/>
                </a:avLst>
              </a:prstGeom>
              <a:blipFill>
                <a:blip r:embed="rId13"/>
                <a:stretch>
                  <a:fillRect l="-855" t="-60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223E67A7-7E64-B189-AC23-C3530A844F3D}"/>
                  </a:ext>
                </a:extLst>
              </p:cNvPr>
              <p:cNvSpPr/>
              <p:nvPr/>
            </p:nvSpPr>
            <p:spPr>
              <a:xfrm>
                <a:off x="8731958" y="2677830"/>
                <a:ext cx="2800990" cy="871265"/>
              </a:xfrm>
              <a:prstGeom prst="wedgeRectCallout">
                <a:avLst>
                  <a:gd name="adj1" fmla="val -39293"/>
                  <a:gd name="adj2" fmla="val 675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multi-class case with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classes, we will use a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probability vector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softmax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</a:t>
                </a:r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be a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-dim vector of logits</a:t>
                </a: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223E67A7-7E64-B189-AC23-C3530A844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958" y="2677830"/>
                <a:ext cx="2800990" cy="871265"/>
              </a:xfrm>
              <a:prstGeom prst="wedgeRectCallout">
                <a:avLst>
                  <a:gd name="adj1" fmla="val -39293"/>
                  <a:gd name="adj2" fmla="val 67516"/>
                </a:avLst>
              </a:prstGeom>
              <a:blipFill>
                <a:blip r:embed="rId14"/>
                <a:stretch>
                  <a:fillRect l="-432" t="-407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56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1" grpId="0"/>
      <p:bldP spid="13" grpId="0" animBg="1"/>
      <p:bldP spid="15" grpId="0" animBg="1"/>
      <p:bldP spid="21" grpId="0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 Prediction with Gaussian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general, the PPD when using GP is defined as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Gaussian likelihood (and fixed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), we don’t need to do above integral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Reason: The marginal likelihood is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is almost identical to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600" b="1" i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2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+ extra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noise variance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/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74575E-86C6-35EF-8934-F7B38BB2D7E1}"/>
                  </a:ext>
                </a:extLst>
              </p:cNvPr>
              <p:cNvSpPr txBox="1"/>
              <p:nvPr/>
            </p:nvSpPr>
            <p:spPr>
              <a:xfrm>
                <a:off x="2664118" y="1659907"/>
                <a:ext cx="602863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e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74575E-86C6-35EF-8934-F7B38BB2D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18" y="1659907"/>
                <a:ext cx="6028638" cy="447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44A063-00D2-00C4-968E-689DF3F5EBDE}"/>
                  </a:ext>
                </a:extLst>
              </p:cNvPr>
              <p:cNvSpPr txBox="1"/>
              <p:nvPr/>
            </p:nvSpPr>
            <p:spPr>
              <a:xfrm>
                <a:off x="2399013" y="3917173"/>
                <a:ext cx="369761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44A063-00D2-00C4-968E-689DF3F5E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013" y="3917173"/>
                <a:ext cx="3697615" cy="447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54F1D6-75A9-5065-1066-55A7E23AF81B}"/>
                  </a:ext>
                </a:extLst>
              </p:cNvPr>
              <p:cNvSpPr txBox="1"/>
              <p:nvPr/>
            </p:nvSpPr>
            <p:spPr>
              <a:xfrm>
                <a:off x="6131422" y="3917173"/>
                <a:ext cx="56243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</m:t>
                          </m:r>
                          <m:r>
                            <a:rPr lang="en-IN" sz="2800" b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b="1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IN" sz="2800" b="1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IN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b="1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sz="2800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54F1D6-75A9-5065-1066-55A7E23A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22" y="3917173"/>
                <a:ext cx="562436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879712-8E73-03BC-AC2E-081834DF0E2F}"/>
                  </a:ext>
                </a:extLst>
              </p:cNvPr>
              <p:cNvSpPr txBox="1"/>
              <p:nvPr/>
            </p:nvSpPr>
            <p:spPr>
              <a:xfrm>
                <a:off x="1988429" y="4461555"/>
                <a:ext cx="7438960" cy="863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2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IN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  <m:sup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d>
                                      <m:d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sz="28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879712-8E73-03BC-AC2E-081834DF0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29" y="4461555"/>
                <a:ext cx="7438960" cy="8639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0B699-3878-AE6C-30C9-D65DC0E0C6EC}"/>
                  </a:ext>
                </a:extLst>
              </p:cNvPr>
              <p:cNvSpPr txBox="1"/>
              <p:nvPr/>
            </p:nvSpPr>
            <p:spPr>
              <a:xfrm>
                <a:off x="2162160" y="3389142"/>
                <a:ext cx="37387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beg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0B699-3878-AE6C-30C9-D65DC0E0C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60" y="3389142"/>
                <a:ext cx="37387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D6A773-DC74-ABB0-C8D3-A47B59752295}"/>
                  </a:ext>
                </a:extLst>
              </p:cNvPr>
              <p:cNvSpPr txBox="1"/>
              <p:nvPr/>
            </p:nvSpPr>
            <p:spPr>
              <a:xfrm>
                <a:off x="6670642" y="3346682"/>
                <a:ext cx="26128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𝑝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𝐟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)= 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𝒩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𝐟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|</m:t>
                      </m:r>
                      <m:r>
                        <a:rPr lang="en-IN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𝐊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D6A773-DC74-ABB0-C8D3-A47B5975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42" y="3346682"/>
                <a:ext cx="261289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5FE5E162-06AF-682A-F4B6-15AE1483AB7B}"/>
                  </a:ext>
                </a:extLst>
              </p:cNvPr>
              <p:cNvSpPr/>
              <p:nvPr/>
            </p:nvSpPr>
            <p:spPr>
              <a:xfrm>
                <a:off x="265245" y="3340914"/>
                <a:ext cx="1702922" cy="512139"/>
              </a:xfrm>
              <a:prstGeom prst="wedgeRectCallout">
                <a:avLst>
                  <a:gd name="adj1" fmla="val 60152"/>
                  <a:gd name="adj2" fmla="val 220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Gaussian likelihood (assuming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fixed)</a:t>
                </a: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5FE5E162-06AF-682A-F4B6-15AE1483A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340914"/>
                <a:ext cx="1702922" cy="512139"/>
              </a:xfrm>
              <a:prstGeom prst="wedgeRectCallout">
                <a:avLst>
                  <a:gd name="adj1" fmla="val 60152"/>
                  <a:gd name="adj2" fmla="val 22070"/>
                </a:avLst>
              </a:prstGeom>
              <a:blipFill>
                <a:blip r:embed="rId10"/>
                <a:stretch>
                  <a:fillRect l="-637" t="-1149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B3CFE017-9F8A-2290-3056-37CC6AE7258B}"/>
              </a:ext>
            </a:extLst>
          </p:cNvPr>
          <p:cNvSpPr/>
          <p:nvPr/>
        </p:nvSpPr>
        <p:spPr>
          <a:xfrm>
            <a:off x="487736" y="3909552"/>
            <a:ext cx="1523204" cy="512139"/>
          </a:xfrm>
          <a:prstGeom prst="wedgeRectCallout">
            <a:avLst>
              <a:gd name="adj1" fmla="val 80462"/>
              <a:gd name="adj2" fmla="val 32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 of training outputs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CBD54FD0-2C98-D2CA-AD7F-B377A177E3C9}"/>
              </a:ext>
            </a:extLst>
          </p:cNvPr>
          <p:cNvSpPr/>
          <p:nvPr/>
        </p:nvSpPr>
        <p:spPr>
          <a:xfrm>
            <a:off x="71252" y="4478190"/>
            <a:ext cx="1896915" cy="512139"/>
          </a:xfrm>
          <a:prstGeom prst="wedgeRectCallout">
            <a:avLst>
              <a:gd name="adj1" fmla="val 54461"/>
              <a:gd name="adj2" fmla="val 310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 of training and test outputs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822DE775-B244-A187-B203-00503FE67FEF}"/>
              </a:ext>
            </a:extLst>
          </p:cNvPr>
          <p:cNvSpPr/>
          <p:nvPr/>
        </p:nvSpPr>
        <p:spPr>
          <a:xfrm>
            <a:off x="6408203" y="3044951"/>
            <a:ext cx="975107" cy="300641"/>
          </a:xfrm>
          <a:prstGeom prst="wedgeRectCallout">
            <a:avLst>
              <a:gd name="adj1" fmla="val -1924"/>
              <a:gd name="adj2" fmla="val 820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GP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555F40-5DD3-0956-BAFE-FF6CB4787373}"/>
                  </a:ext>
                </a:extLst>
              </p:cNvPr>
              <p:cNvSpPr txBox="1"/>
              <p:nvPr/>
            </p:nvSpPr>
            <p:spPr>
              <a:xfrm>
                <a:off x="1988429" y="5430652"/>
                <a:ext cx="8254889" cy="436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I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I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555F40-5DD3-0956-BAFE-FF6CB4787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29" y="5430652"/>
                <a:ext cx="8254889" cy="4360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C1A68987-BB6A-2AA6-E655-5A2A4C8A6507}"/>
              </a:ext>
            </a:extLst>
          </p:cNvPr>
          <p:cNvSpPr/>
          <p:nvPr/>
        </p:nvSpPr>
        <p:spPr>
          <a:xfrm>
            <a:off x="71252" y="5154383"/>
            <a:ext cx="1702921" cy="631189"/>
          </a:xfrm>
          <a:prstGeom prst="wedgeRectCallout">
            <a:avLst>
              <a:gd name="adj1" fmla="val 66243"/>
              <a:gd name="adj2" fmla="val 163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PPD obtained using joint to conditional results of Gaussians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754426D0-1896-434F-300E-1CDE8D4F7555}"/>
              </a:ext>
            </a:extLst>
          </p:cNvPr>
          <p:cNvSpPr/>
          <p:nvPr/>
        </p:nvSpPr>
        <p:spPr>
          <a:xfrm>
            <a:off x="7806694" y="2767401"/>
            <a:ext cx="1620696" cy="475670"/>
          </a:xfrm>
          <a:prstGeom prst="wedgeRectCallout">
            <a:avLst>
              <a:gd name="adj1" fmla="val -1924"/>
              <a:gd name="adj2" fmla="val 820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zero mean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E3B79A5-85AB-FC56-6B12-593E13B16EDB}"/>
                  </a:ext>
                </a:extLst>
              </p:cNvPr>
              <p:cNvSpPr/>
              <p:nvPr/>
            </p:nvSpPr>
            <p:spPr>
              <a:xfrm>
                <a:off x="9191224" y="868883"/>
                <a:ext cx="2814638" cy="1382906"/>
              </a:xfrm>
              <a:prstGeom prst="wedgeRectCallout">
                <a:avLst>
                  <a:gd name="adj1" fmla="val 4528"/>
                  <a:gd name="adj2" fmla="val 638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don’t even have to compute/use the posterior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e>
                        <m:r>
                          <a:rPr lang="en-I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(which in this case is a Gaussian by the way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to get the PPD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E3B79A5-85AB-FC56-6B12-593E13B16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224" y="868883"/>
                <a:ext cx="2814638" cy="1382906"/>
              </a:xfrm>
              <a:prstGeom prst="wedgeRectCallout">
                <a:avLst>
                  <a:gd name="adj1" fmla="val 4528"/>
                  <a:gd name="adj2" fmla="val 63880"/>
                </a:avLst>
              </a:prstGeom>
              <a:blipFill>
                <a:blip r:embed="rId12"/>
                <a:stretch>
                  <a:fillRect l="-1724" t="-45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613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29"/>
    </mc:Choice>
    <mc:Fallback xmlns="">
      <p:transition spd="slow" advTm="376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/>
      <p:bldP spid="28" grpId="0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Learning Hyperparameters in GP based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learn the hyperparameters of the GP prior as well as of the likelihood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of GP are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/kernel function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hyperparams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MLE-II is a popular choice for learning these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(otherwise MCMC, VI, etc)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Denoting the covariance/kernel matrix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for Gaussian likelihood case,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marg-lik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This can be maximized to learn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non-Gaussian likelihoods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marg-lik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itself will need to be approximated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/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2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475D6E-A9C8-4A21-921B-BF326DED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9" y="2335159"/>
            <a:ext cx="10813973" cy="18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BA1292B-A49B-4283-A20D-46AEBE8FB652}"/>
                  </a:ext>
                </a:extLst>
              </p:cNvPr>
              <p:cNvSpPr/>
              <p:nvPr/>
            </p:nvSpPr>
            <p:spPr>
              <a:xfrm>
                <a:off x="8127659" y="2789372"/>
                <a:ext cx="1372457" cy="579267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Different RBF kernel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each feature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BA1292B-A49B-4283-A20D-46AEBE8FB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659" y="2789372"/>
                <a:ext cx="1372457" cy="579267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blipFill>
                <a:blip r:embed="rId7"/>
                <a:stretch>
                  <a:fillRect t="-41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57F7C0E3-785B-44E6-8531-0BD4240B7F4C}"/>
                  </a:ext>
                </a:extLst>
              </p:cNvPr>
              <p:cNvSpPr/>
              <p:nvPr/>
            </p:nvSpPr>
            <p:spPr>
              <a:xfrm>
                <a:off x="5357043" y="2836125"/>
                <a:ext cx="2667773" cy="441954"/>
              </a:xfrm>
              <a:prstGeom prst="wedgeRectCallout">
                <a:avLst>
                  <a:gd name="adj1" fmla="val 54101"/>
                  <a:gd name="adj2" fmla="val 15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help in feature selection (irrelevant features will tend to have very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57F7C0E3-785B-44E6-8531-0BD4240B7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043" y="2836125"/>
                <a:ext cx="2667773" cy="441954"/>
              </a:xfrm>
              <a:prstGeom prst="wedgeRectCallout">
                <a:avLst>
                  <a:gd name="adj1" fmla="val 54101"/>
                  <a:gd name="adj2" fmla="val 1537"/>
                </a:avLst>
              </a:prstGeom>
              <a:blipFill>
                <a:blip r:embed="rId8"/>
                <a:stretch>
                  <a:fillRect t="-1316" b="-92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EFD8B6-133E-46E5-AFA1-E5E037C9A156}"/>
                  </a:ext>
                </a:extLst>
              </p:cNvPr>
              <p:cNvSpPr txBox="1"/>
              <p:nvPr/>
            </p:nvSpPr>
            <p:spPr>
              <a:xfrm>
                <a:off x="3364739" y="5239215"/>
                <a:ext cx="54625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EFD8B6-133E-46E5-AFA1-E5E037C9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39" y="5239215"/>
                <a:ext cx="546252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74E9EA6-F9D5-4DCE-ABA8-2E40A999A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2931" y="2152638"/>
            <a:ext cx="1004822" cy="96522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261A61B-C63C-45CB-B550-5F08F1C5C5B0}"/>
              </a:ext>
            </a:extLst>
          </p:cNvPr>
          <p:cNvSpPr/>
          <p:nvPr/>
        </p:nvSpPr>
        <p:spPr>
          <a:xfrm>
            <a:off x="9778576" y="2292242"/>
            <a:ext cx="1353662" cy="1136758"/>
          </a:xfrm>
          <a:prstGeom prst="wedgeRectCallout">
            <a:avLst>
              <a:gd name="adj1" fmla="val 72944"/>
              <a:gd name="adj2" fmla="val -172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Ability to learn kernel </a:t>
            </a:r>
            <a:r>
              <a:rPr lang="en-IN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(without cross-valid) is another very appealing property of GP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046"/>
    </mc:Choice>
    <mc:Fallback xmlns="">
      <p:transition spd="slow" advTm="382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Weight Space View vs Function Space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GPs are defined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function space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that models input-output relationship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contrast, we have seen models that are defined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 </a:t>
                </a:r>
                <a:r>
                  <a:rPr lang="en-IN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weight space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e.g.,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the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joint marginal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multivariate Gaussian</a:t>
                </a:r>
                <a:endParaRPr lang="en-IN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GPs can be seen as bypassing the weight space and directly defining the model using a marginal likelihood via a function space defined by the GP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7CE8BB-0191-4789-9C0D-86B80BB3C81D}"/>
                  </a:ext>
                </a:extLst>
              </p:cNvPr>
              <p:cNvSpPr txBox="1"/>
              <p:nvPr/>
            </p:nvSpPr>
            <p:spPr>
              <a:xfrm>
                <a:off x="1450910" y="2155371"/>
                <a:ext cx="405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IN" sz="2400" b="1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7CE8BB-0191-4789-9C0D-86B80BB3C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10" y="2155371"/>
                <a:ext cx="4054571" cy="369332"/>
              </a:xfrm>
              <a:prstGeom prst="rect">
                <a:avLst/>
              </a:prstGeom>
              <a:blipFill>
                <a:blip r:embed="rId4"/>
                <a:stretch>
                  <a:fillRect l="-1504" t="-1667" r="-2556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367CE-F467-4DC5-873F-E6F4B948DE62}"/>
                  </a:ext>
                </a:extLst>
              </p:cNvPr>
              <p:cNvSpPr txBox="1"/>
              <p:nvPr/>
            </p:nvSpPr>
            <p:spPr>
              <a:xfrm>
                <a:off x="2001416" y="2541281"/>
                <a:ext cx="29871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367CE-F467-4DC5-873F-E6F4B948D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16" y="2541281"/>
                <a:ext cx="2987100" cy="369332"/>
              </a:xfrm>
              <a:prstGeom prst="rect">
                <a:avLst/>
              </a:prstGeom>
              <a:blipFill>
                <a:blip r:embed="rId5"/>
                <a:stretch>
                  <a:fillRect l="-408" r="-1633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532080-7ABE-4036-BA37-71119AC24434}"/>
                  </a:ext>
                </a:extLst>
              </p:cNvPr>
              <p:cNvSpPr txBox="1"/>
              <p:nvPr/>
            </p:nvSpPr>
            <p:spPr>
              <a:xfrm>
                <a:off x="1665514" y="2927191"/>
                <a:ext cx="8230394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532080-7ABE-4036-BA37-71119AC24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2927191"/>
                <a:ext cx="8230394" cy="383310"/>
              </a:xfrm>
              <a:prstGeom prst="rect">
                <a:avLst/>
              </a:prstGeom>
              <a:blipFill>
                <a:blip r:embed="rId6"/>
                <a:stretch>
                  <a:fillRect t="-12698" b="-39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4D5061-15AB-4EB2-A090-5937D79F14D9}"/>
                  </a:ext>
                </a:extLst>
              </p:cNvPr>
              <p:cNvSpPr txBox="1"/>
              <p:nvPr/>
            </p:nvSpPr>
            <p:spPr>
              <a:xfrm>
                <a:off x="1766353" y="3429000"/>
                <a:ext cx="43296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4D5061-15AB-4EB2-A090-5937D79F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53" y="3429000"/>
                <a:ext cx="4329647" cy="369332"/>
              </a:xfrm>
              <a:prstGeom prst="rect">
                <a:avLst/>
              </a:prstGeom>
              <a:blipFill>
                <a:blip r:embed="rId7"/>
                <a:stretch>
                  <a:fillRect l="-1268" t="-1667" r="-2113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54C830-CF23-44DA-942A-E98FB138F6FE}"/>
                  </a:ext>
                </a:extLst>
              </p:cNvPr>
              <p:cNvSpPr txBox="1"/>
              <p:nvPr/>
            </p:nvSpPr>
            <p:spPr>
              <a:xfrm>
                <a:off x="1766352" y="3844279"/>
                <a:ext cx="31396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54C830-CF23-44DA-942A-E98FB138F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52" y="3844279"/>
                <a:ext cx="3139641" cy="369332"/>
              </a:xfrm>
              <a:prstGeom prst="rect">
                <a:avLst/>
              </a:prstGeom>
              <a:blipFill>
                <a:blip r:embed="rId8"/>
                <a:stretch>
                  <a:fillRect l="-1942" t="-1667" r="-3107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A9308-B9FE-4830-8AEA-578448C38C8C}"/>
                  </a:ext>
                </a:extLst>
              </p:cNvPr>
              <p:cNvSpPr txBox="1"/>
              <p:nvPr/>
            </p:nvSpPr>
            <p:spPr>
              <a:xfrm>
                <a:off x="3314876" y="4672046"/>
                <a:ext cx="4272773" cy="1142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A9308-B9FE-4830-8AEA-578448C38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876" y="4672046"/>
                <a:ext cx="4272773" cy="1142557"/>
              </a:xfrm>
              <a:prstGeom prst="rect">
                <a:avLst/>
              </a:prstGeom>
              <a:blipFill>
                <a:blip r:embed="rId9"/>
                <a:stretch>
                  <a:fillRect b="-143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DEBD1F8-BA05-4041-B1D8-3C3C3F903C4B}"/>
                  </a:ext>
                </a:extLst>
              </p:cNvPr>
              <p:cNvSpPr/>
              <p:nvPr/>
            </p:nvSpPr>
            <p:spPr>
              <a:xfrm>
                <a:off x="7822926" y="4790258"/>
                <a:ext cx="4145964" cy="633296"/>
              </a:xfrm>
              <a:prstGeom prst="wedgeRectCallout">
                <a:avLst>
                  <a:gd name="adj1" fmla="val -56813"/>
                  <a:gd name="adj2" fmla="val 306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a GP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linear covariance/kernel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DEBD1F8-BA05-4041-B1D8-3C3C3F903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926" y="4790258"/>
                <a:ext cx="4145964" cy="633296"/>
              </a:xfrm>
              <a:prstGeom prst="wedgeRectCallout">
                <a:avLst>
                  <a:gd name="adj1" fmla="val -56813"/>
                  <a:gd name="adj2" fmla="val 30627"/>
                </a:avLst>
              </a:prstGeom>
              <a:blipFill>
                <a:blip r:embed="rId10"/>
                <a:stretch>
                  <a:fillRect t="-935" b="-56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E9A0FFE-453B-4644-A933-B2F30D32AE95}"/>
              </a:ext>
            </a:extLst>
          </p:cNvPr>
          <p:cNvSpPr/>
          <p:nvPr/>
        </p:nvSpPr>
        <p:spPr>
          <a:xfrm>
            <a:off x="5580682" y="2132209"/>
            <a:ext cx="1030636" cy="289180"/>
          </a:xfrm>
          <a:prstGeom prst="wedgeRectCallout">
            <a:avLst>
              <a:gd name="adj1" fmla="val -59776"/>
              <a:gd name="adj2" fmla="val 321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0491469-5CC4-4A8D-B972-142AFC34FB8F}"/>
              </a:ext>
            </a:extLst>
          </p:cNvPr>
          <p:cNvSpPr/>
          <p:nvPr/>
        </p:nvSpPr>
        <p:spPr>
          <a:xfrm>
            <a:off x="5177204" y="2560862"/>
            <a:ext cx="2213323" cy="289180"/>
          </a:xfrm>
          <a:prstGeom prst="wedgeRectCallout">
            <a:avLst>
              <a:gd name="adj1" fmla="val -59776"/>
              <a:gd name="adj2" fmla="val 321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 over weight vector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C876B7C-77FC-4902-9701-5461EF0A43C6}"/>
              </a:ext>
            </a:extLst>
          </p:cNvPr>
          <p:cNvSpPr/>
          <p:nvPr/>
        </p:nvSpPr>
        <p:spPr>
          <a:xfrm>
            <a:off x="9978678" y="2357201"/>
            <a:ext cx="1653402" cy="842166"/>
          </a:xfrm>
          <a:prstGeom prst="wedgeRectCallout">
            <a:avLst>
              <a:gd name="adj1" fmla="val -61469"/>
              <a:gd name="adj2" fmla="val 354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 after integrating out the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805E7E3-6FF5-4D64-BFEC-B141D2EF4953}"/>
                  </a:ext>
                </a:extLst>
              </p:cNvPr>
              <p:cNvSpPr/>
              <p:nvPr/>
            </p:nvSpPr>
            <p:spPr>
              <a:xfrm>
                <a:off x="6279683" y="3411057"/>
                <a:ext cx="4145964" cy="289180"/>
              </a:xfrm>
              <a:prstGeom prst="wedgeRectCallout">
                <a:avLst>
                  <a:gd name="adj1" fmla="val -53700"/>
                  <a:gd name="adj2" fmla="val 28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805E7E3-6FF5-4D64-BFEC-B141D2EF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83" y="3411057"/>
                <a:ext cx="4145964" cy="289180"/>
              </a:xfrm>
              <a:prstGeom prst="wedgeRectCallout">
                <a:avLst>
                  <a:gd name="adj1" fmla="val -53700"/>
                  <a:gd name="adj2" fmla="val 28873"/>
                </a:avLst>
              </a:prstGeom>
              <a:blipFill>
                <a:blip r:embed="rId11"/>
                <a:stretch>
                  <a:fillRect t="-12000" b="-3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C79E030-5DD9-4383-A7CF-1B0EF45E6BE5}"/>
              </a:ext>
            </a:extLst>
          </p:cNvPr>
          <p:cNvSpPr/>
          <p:nvPr/>
        </p:nvSpPr>
        <p:spPr>
          <a:xfrm>
            <a:off x="4971716" y="3884355"/>
            <a:ext cx="2615933" cy="289180"/>
          </a:xfrm>
          <a:prstGeom prst="wedgeRectCallout">
            <a:avLst>
              <a:gd name="adj1" fmla="val -53700"/>
              <a:gd name="adj2" fmla="val 288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noise-free likelihood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DB3BDDC4-541E-4AF2-9B77-49AC81BE6E3B}"/>
              </a:ext>
            </a:extLst>
          </p:cNvPr>
          <p:cNvSpPr/>
          <p:nvPr/>
        </p:nvSpPr>
        <p:spPr>
          <a:xfrm>
            <a:off x="463666" y="4790258"/>
            <a:ext cx="2615933" cy="966939"/>
          </a:xfrm>
          <a:prstGeom prst="wedgeRectCallout">
            <a:avLst>
              <a:gd name="adj1" fmla="val 37611"/>
              <a:gd name="adj2" fmla="val 631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equivalence also shows that Bayesian linear regression is a special case of GP with linear kernel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93"/>
    </mc:Choice>
    <mc:Fallback xmlns="">
      <p:transition spd="slow" advTm="440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Scalability of GPs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Computational costs in some steps of GP models scale in the size of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example, prediction cost is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 models often require matrix inversions (e.g., in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marg-lik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computation when estimating hyperparameters) – takes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Storage also requires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since need to store the covariance matrix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A lot of work on speeding up GPs</a:t>
                </a:r>
                <a:r>
                  <a:rPr lang="en-GB" sz="2800" baseline="30000" dirty="0"/>
                  <a:t>1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Some prominent approaches include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Inducing Point Methods </a:t>
                </a:r>
                <a:r>
                  <a:rPr lang="en-GB" dirty="0">
                    <a:latin typeface="Abadi Extra Light" panose="020B0204020104020204" pitchFamily="34" charset="0"/>
                  </a:rPr>
                  <a:t>(condition predictions only on a small set of “learnable” points)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Divide-and-Conquer (learn GP on small subsets of data and aggregate predictions)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approximations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 that nearest </a:t>
                </a:r>
                <a:r>
                  <a:rPr lang="en-GB" dirty="0" err="1">
                    <a:latin typeface="Abadi Extra Light" panose="020B0204020104020204" pitchFamily="34" charset="0"/>
                  </a:rPr>
                  <a:t>neighbor</a:t>
                </a:r>
                <a:r>
                  <a:rPr lang="en-GB" dirty="0">
                    <a:latin typeface="Abadi Extra Light" panose="020B0204020104020204" pitchFamily="34" charset="0"/>
                  </a:rPr>
                  <a:t> methods and kernel methods also face similar issues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Many tricks to speed up kernel methods can be used for speeding up GPs too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 r="-364" b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F67AA-9849-4E86-8C59-17E557133984}"/>
                  </a:ext>
                </a:extLst>
              </p:cNvPr>
              <p:cNvSpPr txBox="1"/>
              <p:nvPr/>
            </p:nvSpPr>
            <p:spPr>
              <a:xfrm>
                <a:off x="1058488" y="2178259"/>
                <a:ext cx="30090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F67AA-9849-4E86-8C59-17E557133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88" y="2178259"/>
                <a:ext cx="3009093" cy="369332"/>
              </a:xfrm>
              <a:prstGeom prst="rect">
                <a:avLst/>
              </a:prstGeom>
              <a:blipFill>
                <a:blip r:embed="rId6"/>
                <a:stretch>
                  <a:fillRect l="-2028" t="-16393" r="-5274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BDD5B8-FD97-4EBD-96BF-2F6BB77B22AB}"/>
                  </a:ext>
                </a:extLst>
              </p:cNvPr>
              <p:cNvSpPr txBox="1"/>
              <p:nvPr/>
            </p:nvSpPr>
            <p:spPr>
              <a:xfrm>
                <a:off x="4610307" y="2145252"/>
                <a:ext cx="1698094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BDD5B8-FD97-4EBD-96BF-2F6BB77B2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307" y="2145252"/>
                <a:ext cx="1698094" cy="373757"/>
              </a:xfrm>
              <a:prstGeom prst="rect">
                <a:avLst/>
              </a:prstGeom>
              <a:blipFill>
                <a:blip r:embed="rId7"/>
                <a:stretch>
                  <a:fillRect l="-3584" t="-16393" r="-4301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49C833-5F70-4991-A246-2EEF2539216D}"/>
                  </a:ext>
                </a:extLst>
              </p:cNvPr>
              <p:cNvSpPr txBox="1"/>
              <p:nvPr/>
            </p:nvSpPr>
            <p:spPr>
              <a:xfrm>
                <a:off x="6938962" y="2142385"/>
                <a:ext cx="4340932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49C833-5F70-4991-A246-2EEF2539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962" y="2142385"/>
                <a:ext cx="4340932" cy="373757"/>
              </a:xfrm>
              <a:prstGeom prst="rect">
                <a:avLst/>
              </a:prstGeom>
              <a:blipFill>
                <a:blip r:embed="rId8"/>
                <a:stretch>
                  <a:fillRect l="-421" t="-14516" r="-281" b="-338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AFE1DB3-D9F8-4928-8FDD-1F2C5B776408}"/>
                  </a:ext>
                </a:extLst>
              </p:cNvPr>
              <p:cNvSpPr/>
              <p:nvPr/>
            </p:nvSpPr>
            <p:spPr>
              <a:xfrm>
                <a:off x="6309064" y="1606858"/>
                <a:ext cx="1929414" cy="465725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cost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already inverted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AFE1DB3-D9F8-4928-8FDD-1F2C5B776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064" y="1606858"/>
                <a:ext cx="1929414" cy="465725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blipFill>
                <a:blip r:embed="rId9"/>
                <a:stretch>
                  <a:fillRect t="-51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8DDF8C-2151-4237-B0CA-15DFA8FCC842}"/>
              </a:ext>
            </a:extLst>
          </p:cNvPr>
          <p:cNvSpPr txBox="1"/>
          <p:nvPr/>
        </p:nvSpPr>
        <p:spPr>
          <a:xfrm>
            <a:off x="88777" y="6622742"/>
            <a:ext cx="4480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/>
              <a:t>1</a:t>
            </a:r>
            <a:r>
              <a:rPr lang="en-GB" sz="1000" dirty="0"/>
              <a:t>When Gaussian Process Meets Big Data: A Review of Scalable GPs - Liu et al, 2018</a:t>
            </a:r>
            <a:endParaRPr lang="en-IN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B21B85B-8BCE-44C7-8189-34C6B143FD76}"/>
                  </a:ext>
                </a:extLst>
              </p:cNvPr>
              <p:cNvSpPr/>
              <p:nvPr/>
            </p:nvSpPr>
            <p:spPr>
              <a:xfrm>
                <a:off x="10172330" y="3909552"/>
                <a:ext cx="1929414" cy="465725"/>
              </a:xfrm>
              <a:prstGeom prst="wedgeRectCallout">
                <a:avLst>
                  <a:gd name="adj1" fmla="val -47293"/>
                  <a:gd name="adj2" fmla="val 918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pseudo-inputs and pseudo-outputs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B21B85B-8BCE-44C7-8189-34C6B143F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330" y="3909552"/>
                <a:ext cx="1929414" cy="465725"/>
              </a:xfrm>
              <a:prstGeom prst="wedgeRectCallout">
                <a:avLst>
                  <a:gd name="adj1" fmla="val -47293"/>
                  <a:gd name="adj2" fmla="val 91858"/>
                </a:avLst>
              </a:prstGeom>
              <a:blipFill>
                <a:blip r:embed="rId10"/>
                <a:stretch>
                  <a:fillRect l="-627" t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9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02"/>
    </mc:Choice>
    <mc:Fallback xmlns="">
      <p:transition spd="slow" advTm="421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14" grpId="0"/>
      <p:bldP spid="15" grpId="0"/>
      <p:bldP spid="16" grpId="0" animBg="1"/>
      <p:bldP spid="3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Neural Networks and Gaussian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infinitely-wide single hidden layer NN with </a:t>
            </a:r>
            <a:r>
              <a:rPr lang="en-GB" sz="2600" dirty="0" err="1">
                <a:latin typeface="Abadi Extra Light" panose="020B0204020104020204" pitchFamily="34" charset="0"/>
              </a:rPr>
              <a:t>i.i.d</a:t>
            </a:r>
            <a:r>
              <a:rPr lang="en-GB" sz="2600" dirty="0">
                <a:latin typeface="Abadi Extra Light" panose="020B0204020104020204" pitchFamily="34" charset="0"/>
              </a:rPr>
              <a:t>. priors on weights = GP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Shown formally by (Neal</a:t>
            </a:r>
            <a:r>
              <a:rPr lang="en-GB" sz="2800" baseline="30000" dirty="0"/>
              <a:t>2</a:t>
            </a:r>
            <a:r>
              <a:rPr lang="en-GB" sz="2600" dirty="0">
                <a:latin typeface="Abadi Extra Light" panose="020B0204020104020204" pitchFamily="34" charset="0"/>
              </a:rPr>
              <a:t>, 1994). Based on applying the central limit theorem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This equivalence is useful for several reasons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use a GP instead of an </a:t>
            </a:r>
            <a:r>
              <a:rPr lang="en-GB" sz="2200" dirty="0">
                <a:solidFill>
                  <a:srgbClr val="FF0000"/>
                </a:solidFill>
                <a:latin typeface="Abadi Extra Light" panose="020B0204020104020204" pitchFamily="34" charset="0"/>
              </a:rPr>
              <a:t>infinitely wide </a:t>
            </a:r>
            <a:r>
              <a:rPr lang="en-GB" sz="2200" dirty="0">
                <a:latin typeface="Abadi Extra Light" panose="020B0204020104020204" pitchFamily="34" charset="0"/>
              </a:rPr>
              <a:t>Bayesian NN (which is impractical anyway)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With GPs, inference is easy (at least for regression and with known </a:t>
            </a:r>
            <a:r>
              <a:rPr lang="en-GB" sz="2200" dirty="0" err="1">
                <a:latin typeface="Abadi Extra Light" panose="020B0204020104020204" pitchFamily="34" charset="0"/>
              </a:rPr>
              <a:t>hyperparams</a:t>
            </a:r>
            <a:r>
              <a:rPr lang="en-GB" sz="2200" dirty="0">
                <a:latin typeface="Abadi Extra Light" panose="020B0204020104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 proof that GPs can also learn any function (just like infinitely wide neural nets - </a:t>
            </a:r>
            <a:r>
              <a:rPr lang="en-GB" sz="2200" dirty="0" err="1">
                <a:latin typeface="Abadi Extra Light" panose="020B0204020104020204" pitchFamily="34" charset="0"/>
              </a:rPr>
              <a:t>Hornik’s</a:t>
            </a:r>
            <a:r>
              <a:rPr lang="en-GB" sz="2200" dirty="0">
                <a:latin typeface="Abadi Extra Light" panose="020B0204020104020204" pitchFamily="34" charset="0"/>
              </a:rPr>
              <a:t> theorem)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Connection generalized to infinitely wide multiple hidden layer NN (Lee et al</a:t>
            </a:r>
            <a:r>
              <a:rPr lang="en-GB" baseline="30000" dirty="0">
                <a:latin typeface="Abadi Extra Light" panose="020B0204020104020204" pitchFamily="34" charset="0"/>
              </a:rPr>
              <a:t>3</a:t>
            </a:r>
            <a:r>
              <a:rPr lang="en-GB" sz="2600" dirty="0">
                <a:latin typeface="Abadi Extra Light" panose="020B0204020104020204" pitchFamily="34" charset="0"/>
              </a:rPr>
              <a:t>, 2018)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41B411F-1D70-4C62-9522-87CA3443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28" y="2156072"/>
            <a:ext cx="47053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7892B7-DCB5-42E5-A5B2-0326C71871E0}"/>
              </a:ext>
            </a:extLst>
          </p:cNvPr>
          <p:cNvSpPr txBox="1"/>
          <p:nvPr/>
        </p:nvSpPr>
        <p:spPr>
          <a:xfrm>
            <a:off x="62144" y="6488263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/>
              <a:t>2</a:t>
            </a:r>
            <a:r>
              <a:rPr lang="en-GB" sz="1000" dirty="0"/>
              <a:t>Priors for infinite networks, Tech Report, 1994 </a:t>
            </a:r>
          </a:p>
          <a:p>
            <a:r>
              <a:rPr lang="en-GB" sz="1000" baseline="30000" dirty="0"/>
              <a:t>3</a:t>
            </a:r>
            <a:r>
              <a:rPr lang="en-GB" sz="1000" dirty="0"/>
              <a:t>Deep Neural Networks as Gaussian Processes (ICLR 2018)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29"/>
    </mc:Choice>
    <mc:Fallback xmlns="">
      <p:transition spd="slow" advTm="42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Some other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GPs can be thought of as Bayesian analogues of kernel methods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get estimate of the uncertainty in the function and its predictions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learn the kernel (by learning the hyperparameters of the kernels)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some ways, GPs and (Bayesian/ensembles of) deep neural nets have same goals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These methods are also very related (though appear different based on their formulation)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Several recent papers have investigated these connections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 can be a nice alternative to (Bayesian/ensembles of) deep neural networks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GP may be preferable if we don’t have that much training data (deep networks requires lots of data to train well)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When we have lots of training data, training and test speed may be an issue for GP (but faster versions exist)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 limited to supervised learning problems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could even define a mapping of low-dim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an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F3184-0CF5-4A37-8AFB-D1055E239BE3}"/>
                  </a:ext>
                </a:extLst>
              </p:cNvPr>
              <p:cNvSpPr txBox="1"/>
              <p:nvPr/>
            </p:nvSpPr>
            <p:spPr>
              <a:xfrm>
                <a:off x="2213451" y="5883575"/>
                <a:ext cx="2875339" cy="369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+"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noise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br>
                  <a:rPr lang="en-IN" sz="2400" b="0" dirty="0"/>
                </a:br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F3184-0CF5-4A37-8AFB-D1055E23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51" y="5883575"/>
                <a:ext cx="2875339" cy="369397"/>
              </a:xfrm>
              <a:prstGeom prst="rect">
                <a:avLst/>
              </a:prstGeom>
              <a:blipFill>
                <a:blip r:embed="rId4"/>
                <a:stretch>
                  <a:fillRect l="-1059" r="-211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5B265C6-BAC7-4273-86CB-348D1FABB79A}"/>
              </a:ext>
            </a:extLst>
          </p:cNvPr>
          <p:cNvSpPr/>
          <p:nvPr/>
        </p:nvSpPr>
        <p:spPr>
          <a:xfrm>
            <a:off x="5304821" y="5875342"/>
            <a:ext cx="3962400" cy="465725"/>
          </a:xfrm>
          <a:prstGeom prst="wedgeRectCallout">
            <a:avLst>
              <a:gd name="adj1" fmla="val -54969"/>
              <a:gd name="adj2" fmla="val 22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GP latent variable model for dimensionality reduction (like a kernel version of probabilistic PCA)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0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60"/>
    </mc:Choice>
    <mc:Fallback xmlns="">
      <p:transition spd="slow" advTm="36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A Visualization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Assumed zero mean function and a squared exponential kernel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37685-F8C1-41BF-A7B8-76422A99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68" y="3114766"/>
            <a:ext cx="4139858" cy="3243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94753-98ED-4951-BC2F-226F6F2F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524" y="3124810"/>
            <a:ext cx="4248425" cy="3243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5C37397-5A10-4257-BB24-1D287CB4903E}"/>
                  </a:ext>
                </a:extLst>
              </p:cNvPr>
              <p:cNvSpPr/>
              <p:nvPr/>
            </p:nvSpPr>
            <p:spPr>
              <a:xfrm>
                <a:off x="88376" y="1787599"/>
                <a:ext cx="3154677" cy="1063064"/>
              </a:xfrm>
              <a:prstGeom prst="wedgeRectCallout">
                <a:avLst>
                  <a:gd name="adj1" fmla="val 31957"/>
                  <a:gd name="adj2" fmla="val 867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curve below is obtained by drawing a random</a:t>
                </a:r>
                <a:r>
                  <a:rPr lang="en-IN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from the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GP prior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plotting it.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5C37397-5A10-4257-BB24-1D287CB49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6" y="1787599"/>
                <a:ext cx="3154677" cy="1063064"/>
              </a:xfrm>
              <a:prstGeom prst="wedgeRectCallout">
                <a:avLst>
                  <a:gd name="adj1" fmla="val 31957"/>
                  <a:gd name="adj2" fmla="val 86738"/>
                </a:avLst>
              </a:prstGeom>
              <a:blipFill>
                <a:blip r:embed="rId5"/>
                <a:stretch>
                  <a:fillRect l="-1344" t="-6148" r="-7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679C9-11B4-41DE-9992-156E3685DDCC}"/>
                  </a:ext>
                </a:extLst>
              </p:cNvPr>
              <p:cNvSpPr txBox="1"/>
              <p:nvPr/>
            </p:nvSpPr>
            <p:spPr>
              <a:xfrm>
                <a:off x="3386497" y="6358496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679C9-11B4-41DE-9992-156E3685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497" y="6358496"/>
                <a:ext cx="183320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D920C4-E69A-4994-ABF0-5BFA33644587}"/>
                  </a:ext>
                </a:extLst>
              </p:cNvPr>
              <p:cNvSpPr txBox="1"/>
              <p:nvPr/>
            </p:nvSpPr>
            <p:spPr>
              <a:xfrm>
                <a:off x="1133248" y="4048051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D920C4-E69A-4994-ABF0-5BFA3364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48" y="4048051"/>
                <a:ext cx="186268" cy="276999"/>
              </a:xfrm>
              <a:prstGeom prst="rect">
                <a:avLst/>
              </a:prstGeom>
              <a:blipFill>
                <a:blip r:embed="rId7"/>
                <a:stretch>
                  <a:fillRect l="-46667" t="-2222" r="-43333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86DFEC96-9DB5-4200-B510-B2658E79144A}"/>
                  </a:ext>
                </a:extLst>
              </p:cNvPr>
              <p:cNvSpPr/>
              <p:nvPr/>
            </p:nvSpPr>
            <p:spPr>
              <a:xfrm>
                <a:off x="6727090" y="2006205"/>
                <a:ext cx="5278772" cy="1107593"/>
              </a:xfrm>
              <a:prstGeom prst="wedgeRectCallout">
                <a:avLst>
                  <a:gd name="adj1" fmla="val 6858"/>
                  <a:gd name="adj2" fmla="val 6808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curve below is obtained by drawing  random </a:t>
                </a:r>
                <a14:m>
                  <m:oMath xmlns:m="http://schemas.openxmlformats.org/officeDocument/2006/math"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from the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GP posterior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is also a Gaussian (The + symbols denote the training data and we assume noiseless outputs,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. 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86DFEC96-9DB5-4200-B510-B2658E791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090" y="2006205"/>
                <a:ext cx="5278772" cy="1107593"/>
              </a:xfrm>
              <a:prstGeom prst="wedgeRectCallout">
                <a:avLst>
                  <a:gd name="adj1" fmla="val 6858"/>
                  <a:gd name="adj2" fmla="val 68085"/>
                </a:avLst>
              </a:prstGeom>
              <a:blipFill>
                <a:blip r:embed="rId8"/>
                <a:stretch>
                  <a:fillRect l="-922" t="-50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0F1573D-E50C-485C-9307-43F6CDF922EE}"/>
              </a:ext>
            </a:extLst>
          </p:cNvPr>
          <p:cNvSpPr/>
          <p:nvPr/>
        </p:nvSpPr>
        <p:spPr>
          <a:xfrm>
            <a:off x="3904774" y="1646123"/>
            <a:ext cx="2646108" cy="802989"/>
          </a:xfrm>
          <a:prstGeom prst="wedgeRectCallout">
            <a:avLst>
              <a:gd name="adj1" fmla="val 57768"/>
              <a:gd name="adj2" fmla="val 355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Shaded area shows the predictive uncertainty for each of the test inputs (+/- 2 std)</a:t>
            </a:r>
            <a:endParaRPr lang="en-IN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AE2465CC-03B9-418B-B1F9-DBD0A3ABBE1F}"/>
                  </a:ext>
                </a:extLst>
              </p:cNvPr>
              <p:cNvSpPr/>
              <p:nvPr/>
            </p:nvSpPr>
            <p:spPr>
              <a:xfrm>
                <a:off x="3249650" y="2920408"/>
                <a:ext cx="2846350" cy="1003087"/>
              </a:xfrm>
              <a:prstGeom prst="wedgeRectCallout">
                <a:avLst>
                  <a:gd name="adj1" fmla="val -50540"/>
                  <a:gd name="adj2" fmla="val -767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kernel matrix of a finite number of inputs represented on the x axis (say 100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equi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-spaced points between -5 and 5). </a:t>
                </a:r>
                <a14:m>
                  <m:oMath xmlns:m="http://schemas.openxmlformats.org/officeDocument/2006/math"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a vector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values at these inputs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AE2465CC-03B9-418B-B1F9-DBD0A3ABB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50" y="2920408"/>
                <a:ext cx="2846350" cy="1003087"/>
              </a:xfrm>
              <a:prstGeom prst="wedgeRectCallout">
                <a:avLst>
                  <a:gd name="adj1" fmla="val -50540"/>
                  <a:gd name="adj2" fmla="val -76773"/>
                </a:avLst>
              </a:prstGeom>
              <a:blipFill>
                <a:blip r:embed="rId9"/>
                <a:stretch>
                  <a:fillRect b="-93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9999E5-F24E-49B6-B185-60B63A80655C}"/>
                  </a:ext>
                </a:extLst>
              </p:cNvPr>
              <p:cNvSpPr txBox="1"/>
              <p:nvPr/>
            </p:nvSpPr>
            <p:spPr>
              <a:xfrm>
                <a:off x="9108736" y="6349646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9999E5-F24E-49B6-B185-60B63A806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736" y="6349646"/>
                <a:ext cx="183320" cy="276999"/>
              </a:xfrm>
              <a:prstGeom prst="rect">
                <a:avLst/>
              </a:prstGeom>
              <a:blipFill>
                <a:blip r:embed="rId1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ABB83-DE16-4488-965A-5099017A70A4}"/>
                  </a:ext>
                </a:extLst>
              </p:cNvPr>
              <p:cNvSpPr txBox="1"/>
              <p:nvPr/>
            </p:nvSpPr>
            <p:spPr>
              <a:xfrm>
                <a:off x="6550882" y="4186550"/>
                <a:ext cx="6214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ABB83-DE16-4488-965A-5099017A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882" y="4186550"/>
                <a:ext cx="621452" cy="276999"/>
              </a:xfrm>
              <a:prstGeom prst="rect">
                <a:avLst/>
              </a:prstGeom>
              <a:blipFill>
                <a:blip r:embed="rId11"/>
                <a:stretch>
                  <a:fillRect l="-8824" t="-2222" r="-11765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7C00DD1-E33B-4AEC-B0EF-C788527B566C}"/>
              </a:ext>
            </a:extLst>
          </p:cNvPr>
          <p:cNvSpPr txBox="1"/>
          <p:nvPr/>
        </p:nvSpPr>
        <p:spPr>
          <a:xfrm>
            <a:off x="71165" y="6538917"/>
            <a:ext cx="2280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Figure courtesy: MLAPP (Murphy)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80A291-B1C6-4A89-91B8-8234005C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90" y="475137"/>
            <a:ext cx="2602018" cy="5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AF90B9-59C2-4372-99A5-E4CF788AB2F5}"/>
              </a:ext>
            </a:extLst>
          </p:cNvPr>
          <p:cNvCxnSpPr>
            <a:cxnSpLocks/>
          </p:cNvCxnSpPr>
          <p:nvPr/>
        </p:nvCxnSpPr>
        <p:spPr>
          <a:xfrm flipV="1">
            <a:off x="7850459" y="874596"/>
            <a:ext cx="341940" cy="3737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EA21AC31-5F8C-22FD-27EE-9FD7BBAFD66A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2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83"/>
    </mc:Choice>
    <mc:Fallback xmlns="">
      <p:transition spd="slow" advTm="321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  <p:bldP spid="29" grpId="0"/>
      <p:bldP spid="31" grpId="0" animBg="1"/>
      <p:bldP spid="32" grpId="0" animBg="1"/>
      <p:bldP spid="12" grpId="0" animBg="1"/>
      <p:bldP spid="13" grpId="0"/>
      <p:bldP spid="15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 packages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mature implementations of GP exist. You may check 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badi Extra Light" panose="020B0204020104020204" pitchFamily="34" charset="0"/>
              </a:rPr>
              <a:t>GPyTorch</a:t>
            </a:r>
            <a:r>
              <a:rPr lang="en-GB" sz="2200" dirty="0">
                <a:latin typeface="Abadi Extra Light" panose="020B0204020104020204" pitchFamily="34" charset="0"/>
              </a:rPr>
              <a:t> (</a:t>
            </a:r>
            <a:r>
              <a:rPr lang="en-GB" sz="2200" dirty="0" err="1">
                <a:latin typeface="Abadi Extra Light" panose="020B0204020104020204" pitchFamily="34" charset="0"/>
              </a:rPr>
              <a:t>PyTorch</a:t>
            </a:r>
            <a:r>
              <a:rPr lang="en-GB" sz="2200" dirty="0">
                <a:latin typeface="Abadi Extra Light" panose="020B0204020104020204" pitchFamily="34" charset="0"/>
              </a:rPr>
              <a:t>), </a:t>
            </a:r>
            <a:r>
              <a:rPr lang="en-GB" sz="2200" dirty="0" err="1">
                <a:latin typeface="Abadi Extra Light" panose="020B0204020104020204" pitchFamily="34" charset="0"/>
              </a:rPr>
              <a:t>GPFlow</a:t>
            </a:r>
            <a:r>
              <a:rPr lang="en-GB" sz="2200" dirty="0">
                <a:latin typeface="Abadi Extra Light" panose="020B0204020104020204" pitchFamily="34" charset="0"/>
              </a:rPr>
              <a:t> (</a:t>
            </a:r>
            <a:r>
              <a:rPr lang="en-GB" sz="2200" dirty="0" err="1">
                <a:latin typeface="Abadi Extra Light" panose="020B0204020104020204" pitchFamily="34" charset="0"/>
              </a:rPr>
              <a:t>Tensorflow</a:t>
            </a:r>
            <a:r>
              <a:rPr lang="en-GB" sz="2200" dirty="0">
                <a:latin typeface="Abadi Extra Light" panose="020B0204020104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badi Extra Light" panose="020B0204020104020204" pitchFamily="34" charset="0"/>
              </a:rPr>
              <a:t>sklearn</a:t>
            </a:r>
            <a:r>
              <a:rPr lang="en-GB" sz="2200" dirty="0">
                <a:latin typeface="Abadi Extra Light" panose="020B0204020104020204" pitchFamily="34" charset="0"/>
              </a:rPr>
              <a:t> (Python with some basic GP implementations)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GPML (MATLAB), </a:t>
            </a:r>
            <a:r>
              <a:rPr lang="en-GB" sz="2200" dirty="0" err="1">
                <a:latin typeface="Abadi Extra Light" panose="020B0204020104020204" pitchFamily="34" charset="0"/>
              </a:rPr>
              <a:t>GPsuff</a:t>
            </a:r>
            <a:r>
              <a:rPr lang="en-GB" sz="2200" dirty="0">
                <a:latin typeface="Abadi Extra Light" panose="020B0204020104020204" pitchFamily="34" charset="0"/>
              </a:rPr>
              <a:t> (MATLAB/Octave)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Many others such as Stan, </a:t>
            </a:r>
            <a:r>
              <a:rPr lang="en-GB" sz="2200" dirty="0" err="1">
                <a:latin typeface="Abadi Extra Light" panose="020B0204020104020204" pitchFamily="34" charset="0"/>
              </a:rPr>
              <a:t>GPJax</a:t>
            </a:r>
            <a:r>
              <a:rPr lang="en-GB" sz="2200" dirty="0">
                <a:latin typeface="Abadi Extra Light" panose="020B020402010402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 comparison of the various packages: </a:t>
            </a:r>
            <a:r>
              <a:rPr lang="en-GB" sz="2600" dirty="0">
                <a:latin typeface="Abadi Extra Light" panose="020B0204020104020204" pitchFamily="34" charset="0"/>
                <a:hlinkClick r:id="rId3"/>
              </a:rPr>
              <a:t>https://en.wikipedia.org/wiki/Comparison_of_Gaussian_process_software</a:t>
            </a:r>
            <a:r>
              <a:rPr lang="en-GB" sz="2600" dirty="0">
                <a:latin typeface="Abadi Extra Light" panose="020B02040201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/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77"/>
    </mc:Choice>
    <mc:Fallback xmlns="">
      <p:transition spd="slow" advTm="2322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Discriminative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Discriminative models learn a function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that maps inputs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to outputs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usually define the function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using weights (i.e., the model parameters),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Linear: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, </a:t>
                </a:r>
                <a:r>
                  <a:rPr lang="en-IN" dirty="0">
                    <a:latin typeface="Abadi Extra Light" panose="020B0204020104020204" pitchFamily="34" charset="0"/>
                  </a:rPr>
                  <a:t>used in linear/logistic regression and GLM</a:t>
                </a:r>
                <a:endParaRPr lang="en-IN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Nonlinear</a:t>
                </a:r>
                <a:r>
                  <a:rPr lang="en-IN" b="1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NN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, </a:t>
                </a:r>
                <a:r>
                  <a:rPr lang="en-IN" dirty="0">
                    <a:latin typeface="Abadi Extra Light" panose="020B0204020104020204" pitchFamily="34" charset="0"/>
                  </a:rPr>
                  <a:t>used in deep neural nets based models</a:t>
                </a: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Since these models use parameters, we call them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“parametric”</a:t>
                </a:r>
                <a:r>
                  <a:rPr lang="en-IN" dirty="0">
                    <a:latin typeface="Abadi Extra Light" panose="020B0204020104020204" pitchFamily="34" charset="0"/>
                  </a:rPr>
                  <a:t>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can also define the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“directly” without using parameters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Essentially, this can be done using a “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nonparametric”</a:t>
                </a:r>
                <a:r>
                  <a:rPr lang="en-IN" dirty="0">
                    <a:latin typeface="Abadi Extra Light" panose="020B0204020104020204" pitchFamily="34" charset="0"/>
                  </a:rPr>
                  <a:t> approach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It would be similar to nearest neighbors or kernel SVMs which are also “nonparametric”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Gaussian Process (GP) is such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Bayesian nonparametric</a:t>
                </a:r>
                <a:r>
                  <a:rPr lang="en-IN" dirty="0">
                    <a:latin typeface="Abadi Extra Light" panose="020B0204020104020204" pitchFamily="34" charset="0"/>
                  </a:rPr>
                  <a:t> approach</a:t>
                </a:r>
              </a:p>
              <a:p>
                <a:pPr marL="457200" lvl="1" indent="0">
                  <a:buNone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23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716737-D063-4F44-B973-8AAA7180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11" y="1652188"/>
            <a:ext cx="56673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E8116CA-6C20-D7DB-D4CC-1A36D3FB1D2A}"/>
                  </a:ext>
                </a:extLst>
              </p:cNvPr>
              <p:cNvSpPr/>
              <p:nvPr/>
            </p:nvSpPr>
            <p:spPr>
              <a:xfrm>
                <a:off x="6449063" y="263173"/>
                <a:ext cx="3821837" cy="854243"/>
              </a:xfrm>
              <a:prstGeom prst="wedgeRectCallout">
                <a:avLst>
                  <a:gd name="adj1" fmla="val -66714"/>
                  <a:gd name="adj2" fmla="val 533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a real-valued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score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each input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Parameters of the likelihood model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 on this score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E8116CA-6C20-D7DB-D4CC-1A36D3FB1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063" y="263173"/>
                <a:ext cx="3821837" cy="854243"/>
              </a:xfrm>
              <a:prstGeom prst="wedgeRectCallout">
                <a:avLst>
                  <a:gd name="adj1" fmla="val -66714"/>
                  <a:gd name="adj2" fmla="val 53365"/>
                </a:avLst>
              </a:prstGeom>
              <a:blipFill>
                <a:blip r:embed="rId5"/>
                <a:stretch>
                  <a:fillRect b="-6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340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53"/>
    </mc:Choice>
    <mc:Fallback xmlns="">
      <p:transition spd="slow" advTm="309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Gaussian Process (GP)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Gaussian Process (GP) defines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distribution over functions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and is denoted as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Mean function defines what functions drawn from this GP look like on average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Covariance/kernel function defines the similarity between a pair of inputs 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Covariance/kernel function controls the shape of the functions drawn from GP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high then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will have similar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96F2F-E615-4C73-8EE5-47B7B4DFA008}"/>
                  </a:ext>
                </a:extLst>
              </p:cNvPr>
              <p:cNvSpPr txBox="1"/>
              <p:nvPr/>
            </p:nvSpPr>
            <p:spPr>
              <a:xfrm>
                <a:off x="1225334" y="2182249"/>
                <a:ext cx="36211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𝒢𝒫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(.), 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(.,.))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96F2F-E615-4C73-8EE5-47B7B4DFA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34" y="2182249"/>
                <a:ext cx="362111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C381B26-AECC-4F6F-AEFF-B5E320F66A73}"/>
              </a:ext>
            </a:extLst>
          </p:cNvPr>
          <p:cNvSpPr/>
          <p:nvPr/>
        </p:nvSpPr>
        <p:spPr>
          <a:xfrm>
            <a:off x="1419744" y="1835622"/>
            <a:ext cx="1375621" cy="295751"/>
          </a:xfrm>
          <a:prstGeom prst="wedgeRectCallout">
            <a:avLst>
              <a:gd name="adj1" fmla="val 39845"/>
              <a:gd name="adj2" fmla="val 903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Mean Function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71CCD38-55B4-4465-81E4-D229A8B88A87}"/>
              </a:ext>
            </a:extLst>
          </p:cNvPr>
          <p:cNvSpPr/>
          <p:nvPr/>
        </p:nvSpPr>
        <p:spPr>
          <a:xfrm>
            <a:off x="3804318" y="1851417"/>
            <a:ext cx="1793760" cy="287480"/>
          </a:xfrm>
          <a:prstGeom prst="wedgeRectCallout">
            <a:avLst>
              <a:gd name="adj1" fmla="val -40226"/>
              <a:gd name="adj2" fmla="val 1045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Covariance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E2AC4B8F-01A5-8878-D2D8-BC5B158B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60" y="1825296"/>
            <a:ext cx="31051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114F1D-903D-72A5-53F9-C12094ADCFEB}"/>
              </a:ext>
            </a:extLst>
          </p:cNvPr>
          <p:cNvCxnSpPr>
            <a:cxnSpLocks/>
          </p:cNvCxnSpPr>
          <p:nvPr/>
        </p:nvCxnSpPr>
        <p:spPr>
          <a:xfrm flipV="1">
            <a:off x="6944083" y="1741545"/>
            <a:ext cx="0" cy="12553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4CEF65-0E15-53B8-CA1E-BDCCFAFB0839}"/>
              </a:ext>
            </a:extLst>
          </p:cNvPr>
          <p:cNvCxnSpPr>
            <a:cxnSpLocks/>
          </p:cNvCxnSpPr>
          <p:nvPr/>
        </p:nvCxnSpPr>
        <p:spPr>
          <a:xfrm>
            <a:off x="6944083" y="2404860"/>
            <a:ext cx="31109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5FFB74B-2BC2-B581-BE5F-10C20A3D04EF}"/>
                  </a:ext>
                </a:extLst>
              </p:cNvPr>
              <p:cNvSpPr txBox="1"/>
              <p:nvPr/>
            </p:nvSpPr>
            <p:spPr>
              <a:xfrm>
                <a:off x="10049233" y="2359335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5FFB74B-2BC2-B581-BE5F-10C20A3D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233" y="2359335"/>
                <a:ext cx="183320" cy="276999"/>
              </a:xfrm>
              <a:prstGeom prst="rect">
                <a:avLst/>
              </a:prstGeom>
              <a:blipFill>
                <a:blip r:embed="rId6"/>
                <a:stretch>
                  <a:fillRect l="-19355" r="-96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5F967CC-097F-69D0-EE65-882238A628E1}"/>
                  </a:ext>
                </a:extLst>
              </p:cNvPr>
              <p:cNvSpPr txBox="1"/>
              <p:nvPr/>
            </p:nvSpPr>
            <p:spPr>
              <a:xfrm>
                <a:off x="6405672" y="1741545"/>
                <a:ext cx="509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5F967CC-097F-69D0-EE65-882238A62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672" y="1741545"/>
                <a:ext cx="509050" cy="276999"/>
              </a:xfrm>
              <a:prstGeom prst="rect">
                <a:avLst/>
              </a:prstGeom>
              <a:blipFill>
                <a:blip r:embed="rId7"/>
                <a:stretch>
                  <a:fillRect l="-15663" t="-4444" r="-16867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E91C9F-5CAB-187A-3259-F0466B0E34EA}"/>
                  </a:ext>
                </a:extLst>
              </p:cNvPr>
              <p:cNvSpPr txBox="1"/>
              <p:nvPr/>
            </p:nvSpPr>
            <p:spPr>
              <a:xfrm>
                <a:off x="3710217" y="3890358"/>
                <a:ext cx="4374852" cy="539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𝒢𝒫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E91C9F-5CAB-187A-3259-F0466B0E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17" y="3890358"/>
                <a:ext cx="4374852" cy="539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0943F8-0252-1061-812B-65486F19AB3E}"/>
                  </a:ext>
                </a:extLst>
              </p:cNvPr>
              <p:cNvSpPr txBox="1"/>
              <p:nvPr/>
            </p:nvSpPr>
            <p:spPr>
              <a:xfrm>
                <a:off x="4808243" y="5090827"/>
                <a:ext cx="2575513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0943F8-0252-1061-812B-65486F19A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43" y="5090827"/>
                <a:ext cx="2575513" cy="5320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7853D62-2945-6656-8535-187D1280F880}"/>
              </a:ext>
            </a:extLst>
          </p:cNvPr>
          <p:cNvSpPr/>
          <p:nvPr/>
        </p:nvSpPr>
        <p:spPr>
          <a:xfrm>
            <a:off x="9715045" y="1564580"/>
            <a:ext cx="1793760" cy="437681"/>
          </a:xfrm>
          <a:prstGeom prst="wedgeRectCallout">
            <a:avLst>
              <a:gd name="adj1" fmla="val -58535"/>
              <a:gd name="adj2" fmla="val 354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Functions drawn from a GP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E63967F-DFA3-CC30-5225-98681BA14D8F}"/>
              </a:ext>
            </a:extLst>
          </p:cNvPr>
          <p:cNvSpPr/>
          <p:nvPr/>
        </p:nvSpPr>
        <p:spPr>
          <a:xfrm>
            <a:off x="4914119" y="2246088"/>
            <a:ext cx="1793760" cy="523238"/>
          </a:xfrm>
          <a:prstGeom prst="wedgeRectCallout">
            <a:avLst>
              <a:gd name="adj1" fmla="val -37713"/>
              <a:gd name="adj2" fmla="val -714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Should be a positive definite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4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41" grpId="0"/>
      <p:bldP spid="42" grpId="0"/>
      <p:bldP spid="43" grpId="0"/>
      <p:bldP spid="44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Covariance/kernel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Kernel functions are popular in learning nonlinear functions (e.g., kernel SVMs)</a:t>
                </a:r>
              </a:p>
              <a:p>
                <a:pPr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a kernel corresponds to applying a nonlinear mapping function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on inputs,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lnSpc>
                    <a:spcPct val="95000"/>
                  </a:lnSpc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wide variety of kernel functions exists that suit different types of data</a:t>
                </a:r>
              </a:p>
              <a:p>
                <a:pPr lvl="1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Linear kernel, polynomial kernel, Squared exponential (RBF) kernel</a:t>
                </a:r>
              </a:p>
              <a:p>
                <a:pPr lvl="1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Automatic Relevance Determination (ARD) kernel</a:t>
                </a:r>
              </a:p>
              <a:p>
                <a:pPr lvl="1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 Light" panose="020B0204020104020204" pitchFamily="34" charset="0"/>
                  </a:rPr>
                  <a:t>Matérn</a:t>
                </a:r>
                <a:r>
                  <a:rPr lang="en-IN" dirty="0">
                    <a:latin typeface="Abadi Extra Light" panose="020B0204020104020204" pitchFamily="34" charset="0"/>
                  </a:rPr>
                  <a:t> kernel, Periodic kernel, and many others</a:t>
                </a:r>
              </a:p>
              <a:p>
                <a:pPr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can combine multiple kernels and use them for GP, e.g., possible kernels</a:t>
                </a:r>
              </a:p>
              <a:p>
                <a:pPr lvl="1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etc (add, </a:t>
                </a:r>
                <a:r>
                  <a:rPr lang="en-IN" dirty="0" err="1">
                    <a:latin typeface="Abadi Extra Light" panose="020B0204020104020204" pitchFamily="34" charset="0"/>
                  </a:rPr>
                  <a:t>mult</a:t>
                </a:r>
                <a:r>
                  <a:rPr lang="en-IN" dirty="0">
                    <a:latin typeface="Abadi Extra Light" panose="020B0204020104020204" pitchFamily="34" charset="0"/>
                  </a:rPr>
                  <a:t>, positive scalar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mult</a:t>
                </a:r>
                <a:r>
                  <a:rPr lang="en-IN" dirty="0">
                    <a:latin typeface="Abadi Extra Light" panose="020B0204020104020204" pitchFamily="34" charset="0"/>
                  </a:rPr>
                  <a:t>, or combinations, etc)</a:t>
                </a:r>
              </a:p>
              <a:p>
                <a:pPr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can learn how to combine multiple kernels and learn their hyperparameters</a:t>
                </a:r>
              </a:p>
              <a:p>
                <a:pPr lvl="1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Possible naturally with the Bayesian approach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316" b="-3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A8D12-CB14-7969-5EE4-9ED114E83AEA}"/>
                  </a:ext>
                </a:extLst>
              </p:cNvPr>
              <p:cNvSpPr txBox="1"/>
              <p:nvPr/>
            </p:nvSpPr>
            <p:spPr>
              <a:xfrm>
                <a:off x="4884442" y="2513883"/>
                <a:ext cx="40335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A8D12-CB14-7969-5EE4-9ED114E83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42" y="2513883"/>
                <a:ext cx="403354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104A246-52CC-2127-24E7-294FD0E03C49}"/>
                  </a:ext>
                </a:extLst>
              </p:cNvPr>
              <p:cNvSpPr/>
              <p:nvPr/>
            </p:nvSpPr>
            <p:spPr>
              <a:xfrm>
                <a:off x="1249347" y="2122566"/>
                <a:ext cx="3260817" cy="1039197"/>
              </a:xfrm>
              <a:prstGeom prst="wedgeRectCallout">
                <a:avLst>
                  <a:gd name="adj1" fmla="val 60725"/>
                  <a:gd name="adj2" fmla="val 67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Kernel function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the pairwise similarity between </a:t>
                </a:r>
                <a:r>
                  <a:rPr lang="en-IN" sz="16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two inputs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the new feature space defined by mapping function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104A246-52CC-2127-24E7-294FD0E03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47" y="2122566"/>
                <a:ext cx="3260817" cy="1039197"/>
              </a:xfrm>
              <a:prstGeom prst="wedgeRectCallout">
                <a:avLst>
                  <a:gd name="adj1" fmla="val 60725"/>
                  <a:gd name="adj2" fmla="val 6772"/>
                </a:avLst>
              </a:prstGeom>
              <a:blipFill>
                <a:blip r:embed="rId5"/>
                <a:stretch>
                  <a:fillRect l="-835" t="-2299" b="-7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207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Covariance/kernel functions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Visualization of some kernel functions (how similarity changes with “distance”)</a:t>
            </a: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B086FCA-37AA-A8AF-329F-3FC1F333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78" y="1692972"/>
            <a:ext cx="6899995" cy="46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7B432-01D3-0C7B-BF18-3FB7181ED040}"/>
              </a:ext>
            </a:extLst>
          </p:cNvPr>
          <p:cNvSpPr txBox="1"/>
          <p:nvPr/>
        </p:nvSpPr>
        <p:spPr>
          <a:xfrm>
            <a:off x="76200" y="6526546"/>
            <a:ext cx="495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Fig source: Probabilistic Machine Learning - Advanced Topics (Murphy, 2023)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52B16A7-9D21-DE0A-C004-366404EAE2F0}"/>
                  </a:ext>
                </a:extLst>
              </p:cNvPr>
              <p:cNvSpPr/>
              <p:nvPr/>
            </p:nvSpPr>
            <p:spPr>
              <a:xfrm>
                <a:off x="76199" y="1912513"/>
                <a:ext cx="2496085" cy="1048695"/>
              </a:xfrm>
              <a:prstGeom prst="wedgeRectCallout">
                <a:avLst>
                  <a:gd name="adj1" fmla="val 68886"/>
                  <a:gd name="adj2" fmla="val -73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Kernel for all the plots is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i.e., fixing one input as 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varying the other input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(along the X axis)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52B16A7-9D21-DE0A-C004-366404EA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1912513"/>
                <a:ext cx="2496085" cy="1048695"/>
              </a:xfrm>
              <a:prstGeom prst="wedgeRectCallout">
                <a:avLst>
                  <a:gd name="adj1" fmla="val 68886"/>
                  <a:gd name="adj2" fmla="val -7351"/>
                </a:avLst>
              </a:prstGeom>
              <a:blipFill>
                <a:blip r:embed="rId4"/>
                <a:stretch>
                  <a:fillRect l="-808" t="-2286" b="-68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22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Covariance/kernel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Examples of functions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GP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drawn from a GP using some standard kernels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7877323-54A3-549B-FD61-BE144597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72" y="1640266"/>
            <a:ext cx="7318230" cy="48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3FF76-06E3-0323-1F24-71D42F0A167A}"/>
              </a:ext>
            </a:extLst>
          </p:cNvPr>
          <p:cNvSpPr txBox="1"/>
          <p:nvPr/>
        </p:nvSpPr>
        <p:spPr>
          <a:xfrm>
            <a:off x="76200" y="6526546"/>
            <a:ext cx="495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Fig source: Probabilistic Machine Learning - Advanced Topics (Murphy, 2023)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F5177A8-6D3E-72F6-31DE-32AE6099A751}"/>
              </a:ext>
            </a:extLst>
          </p:cNvPr>
          <p:cNvSpPr/>
          <p:nvPr/>
        </p:nvSpPr>
        <p:spPr>
          <a:xfrm>
            <a:off x="186138" y="1752488"/>
            <a:ext cx="2222680" cy="1273116"/>
          </a:xfrm>
          <a:prstGeom prst="wedgeRectCallout">
            <a:avLst>
              <a:gd name="adj1" fmla="val 68886"/>
              <a:gd name="adj2" fmla="val -73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plot shows 3 random functions drawn from the corresponding GP with the specified kernel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0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A33BC3"/>
                </a:solidFill>
              </a:rPr>
              <a:t>Combining two (or more) covariance/kernel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u="sng" dirty="0">
                    <a:latin typeface="Abadi Extra Light" panose="020B0204020104020204" pitchFamily="34" charset="0"/>
                  </a:rPr>
                  <a:t>Adding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two kernels and its effect on the function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defined by the resulting kernel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8CC399-F0BA-00B6-84E1-8A3CB40C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42" y="2305319"/>
            <a:ext cx="9132804" cy="35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C7D68-3EE0-24CE-3FFE-79B8B26A97F2}"/>
              </a:ext>
            </a:extLst>
          </p:cNvPr>
          <p:cNvSpPr txBox="1"/>
          <p:nvPr/>
        </p:nvSpPr>
        <p:spPr>
          <a:xfrm>
            <a:off x="76200" y="6526546"/>
            <a:ext cx="495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Fig source: Probabilistic Machine Learning - Advanced Topics (Murphy, 2023)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E8D75F7-52CF-2D99-3112-CAA03E410604}"/>
              </a:ext>
            </a:extLst>
          </p:cNvPr>
          <p:cNvSpPr/>
          <p:nvPr/>
        </p:nvSpPr>
        <p:spPr>
          <a:xfrm>
            <a:off x="186138" y="3891195"/>
            <a:ext cx="1443507" cy="1273116"/>
          </a:xfrm>
          <a:prstGeom prst="wedgeRectCallout">
            <a:avLst>
              <a:gd name="adj1" fmla="val 70164"/>
              <a:gd name="adj2" fmla="val 113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Two randomly drawn functions from the GP with this kernel combination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EF6C0A4-DCD1-39E9-8DF7-396B422A1F70}"/>
                  </a:ext>
                </a:extLst>
              </p:cNvPr>
              <p:cNvSpPr/>
              <p:nvPr/>
            </p:nvSpPr>
            <p:spPr>
              <a:xfrm>
                <a:off x="114837" y="1957468"/>
                <a:ext cx="1651225" cy="1516487"/>
              </a:xfrm>
              <a:prstGeom prst="wedgeRectCallout">
                <a:avLst>
                  <a:gd name="adj1" fmla="val 72006"/>
                  <a:gd name="adj2" fmla="val 342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Kernel for all 4 plots is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i.e., fixing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1 and varying the other input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(along the X axis)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EF6C0A4-DCD1-39E9-8DF7-396B422A1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" y="1957468"/>
                <a:ext cx="1651225" cy="1516487"/>
              </a:xfrm>
              <a:prstGeom prst="wedgeRectCallout">
                <a:avLst>
                  <a:gd name="adj1" fmla="val 72006"/>
                  <a:gd name="adj2" fmla="val 34263"/>
                </a:avLst>
              </a:prstGeom>
              <a:blipFill>
                <a:blip r:embed="rId5"/>
                <a:stretch>
                  <a:fillRect l="-1488" t="-1984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76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A33BC3"/>
                </a:solidFill>
              </a:rPr>
              <a:t>Combining two (or more) covariance/kernel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u="sng" dirty="0">
                    <a:latin typeface="Abadi Extra Light" panose="020B0204020104020204" pitchFamily="34" charset="0"/>
                  </a:rPr>
                  <a:t>Multiplying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two kernels and its effect on the function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defined by the resulting kernel</a:t>
                </a: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86E27F-BB02-9424-88AC-889FFD7D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24" y="2200921"/>
            <a:ext cx="9837795" cy="37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1001F-D88B-CDAE-20B2-FFC87B576983}"/>
              </a:ext>
            </a:extLst>
          </p:cNvPr>
          <p:cNvSpPr txBox="1"/>
          <p:nvPr/>
        </p:nvSpPr>
        <p:spPr>
          <a:xfrm>
            <a:off x="76200" y="6526546"/>
            <a:ext cx="495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Fig source: Probabilistic Machine Learning - Advanced Topics (Murphy, 2023)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6C2D11C-1250-AAF8-4803-7E00CC2BA768}"/>
              </a:ext>
            </a:extLst>
          </p:cNvPr>
          <p:cNvSpPr/>
          <p:nvPr/>
        </p:nvSpPr>
        <p:spPr>
          <a:xfrm>
            <a:off x="113730" y="3909552"/>
            <a:ext cx="1443507" cy="1273116"/>
          </a:xfrm>
          <a:prstGeom prst="wedgeRectCallout">
            <a:avLst>
              <a:gd name="adj1" fmla="val 70164"/>
              <a:gd name="adj2" fmla="val 113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Two randomly drawn functions from the GP with this kernel combination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E811F780-8811-4607-87B8-A39DE9181E35}"/>
                  </a:ext>
                </a:extLst>
              </p:cNvPr>
              <p:cNvSpPr/>
              <p:nvPr/>
            </p:nvSpPr>
            <p:spPr>
              <a:xfrm>
                <a:off x="76199" y="2190204"/>
                <a:ext cx="1651225" cy="1516487"/>
              </a:xfrm>
              <a:prstGeom prst="wedgeRectCallout">
                <a:avLst>
                  <a:gd name="adj1" fmla="val 72006"/>
                  <a:gd name="adj2" fmla="val 342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Kernel for all 4 plots is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i.e., fixing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1 and varying the other input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(along the X axis)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E811F780-8811-4607-87B8-A39DE9181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2190204"/>
                <a:ext cx="1651225" cy="1516487"/>
              </a:xfrm>
              <a:prstGeom prst="wedgeRectCallout">
                <a:avLst>
                  <a:gd name="adj1" fmla="val 72006"/>
                  <a:gd name="adj2" fmla="val 34263"/>
                </a:avLst>
              </a:prstGeom>
              <a:blipFill>
                <a:blip r:embed="rId5"/>
                <a:stretch>
                  <a:fillRect l="-1190" t="-1984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95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Gaussian Process: The Predictive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𝒢𝒫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value at any finite set of inputs is jointly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Denoting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score for a new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must also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Very useful result: Easy to see that, given the above, the GP predictive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score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given scores on training inputs has a Gaussian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831"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7A14C1-C425-4EE5-A6D4-29E04DF23350}"/>
                  </a:ext>
                </a:extLst>
              </p:cNvPr>
              <p:cNvSpPr txBox="1"/>
              <p:nvPr/>
            </p:nvSpPr>
            <p:spPr>
              <a:xfrm>
                <a:off x="698230" y="1847338"/>
                <a:ext cx="6534032" cy="121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sz="20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7A14C1-C425-4EE5-A6D4-29E04DF23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30" y="1847338"/>
                <a:ext cx="6534032" cy="1210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A15A7-541B-44FD-1E0A-D56D9AAEBC58}"/>
                  </a:ext>
                </a:extLst>
              </p:cNvPr>
              <p:cNvSpPr txBox="1"/>
              <p:nvPr/>
            </p:nvSpPr>
            <p:spPr>
              <a:xfrm>
                <a:off x="8759745" y="2152638"/>
                <a:ext cx="26128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𝑝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𝐟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)= 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𝒩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𝐟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𝛍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𝐊</m:t>
                      </m:r>
                      <m:r>
                        <m:rPr>
                          <m:nor/>
                        </m:rPr>
                        <a:rPr lang="en-IN" sz="2800" dirty="0">
                          <a:latin typeface="Abadi Extra Light" panose="020B0204020104020204" pitchFamily="34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A15A7-541B-44FD-1E0A-D56D9AAE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745" y="2152638"/>
                <a:ext cx="26128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046C20FE-3ADD-E863-41F6-26DFDAE3B84B}"/>
              </a:ext>
            </a:extLst>
          </p:cNvPr>
          <p:cNvSpPr/>
          <p:nvPr/>
        </p:nvSpPr>
        <p:spPr>
          <a:xfrm>
            <a:off x="7606492" y="2238302"/>
            <a:ext cx="772733" cy="3026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6A6B80EB-AD5C-7E4C-26B1-90EFEC21FD76}"/>
                  </a:ext>
                </a:extLst>
              </p:cNvPr>
              <p:cNvSpPr/>
              <p:nvPr/>
            </p:nvSpPr>
            <p:spPr>
              <a:xfrm>
                <a:off x="11061750" y="1795356"/>
                <a:ext cx="815323" cy="287480"/>
              </a:xfrm>
              <a:prstGeom prst="wedgeRectCallout">
                <a:avLst>
                  <a:gd name="adj1" fmla="val -40226"/>
                  <a:gd name="adj2" fmla="val 1045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6A6B80EB-AD5C-7E4C-26B1-90EFEC21F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750" y="1795356"/>
                <a:ext cx="815323" cy="287480"/>
              </a:xfrm>
              <a:prstGeom prst="wedgeRectCallout">
                <a:avLst>
                  <a:gd name="adj1" fmla="val -40226"/>
                  <a:gd name="adj2" fmla="val 104573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0D44012-265B-3C57-89D3-DFE076DD1637}"/>
                  </a:ext>
                </a:extLst>
              </p:cNvPr>
              <p:cNvSpPr/>
              <p:nvPr/>
            </p:nvSpPr>
            <p:spPr>
              <a:xfrm>
                <a:off x="10173043" y="1779485"/>
                <a:ext cx="815323" cy="287480"/>
              </a:xfrm>
              <a:prstGeom prst="wedgeRectCallout">
                <a:avLst>
                  <a:gd name="adj1" fmla="val 12691"/>
                  <a:gd name="adj2" fmla="val 1135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0D44012-265B-3C57-89D3-DFE076DD1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043" y="1779485"/>
                <a:ext cx="815323" cy="287480"/>
              </a:xfrm>
              <a:prstGeom prst="wedgeRectCallout">
                <a:avLst>
                  <a:gd name="adj1" fmla="val 12691"/>
                  <a:gd name="adj2" fmla="val 113533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10B6B729-6004-52F0-D197-97AB8B8E7C2C}"/>
                  </a:ext>
                </a:extLst>
              </p:cNvPr>
              <p:cNvSpPr/>
              <p:nvPr/>
            </p:nvSpPr>
            <p:spPr>
              <a:xfrm>
                <a:off x="8728489" y="1725554"/>
                <a:ext cx="815323" cy="287480"/>
              </a:xfrm>
              <a:prstGeom prst="wedgeRectCallout">
                <a:avLst>
                  <a:gd name="adj1" fmla="val 12691"/>
                  <a:gd name="adj2" fmla="val 1135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10B6B729-6004-52F0-D197-97AB8B8E7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489" y="1725554"/>
                <a:ext cx="815323" cy="287480"/>
              </a:xfrm>
              <a:prstGeom prst="wedgeRectCallout">
                <a:avLst>
                  <a:gd name="adj1" fmla="val 12691"/>
                  <a:gd name="adj2" fmla="val 113533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B20D8-DA37-87E4-98D2-CB66FF652483}"/>
                  </a:ext>
                </a:extLst>
              </p:cNvPr>
              <p:cNvSpPr txBox="1"/>
              <p:nvPr/>
            </p:nvSpPr>
            <p:spPr>
              <a:xfrm>
                <a:off x="1519636" y="3925620"/>
                <a:ext cx="5771324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0" smtClean="0">
                                      <a:latin typeface="Cambria Math" panose="02040503050406030204" pitchFamily="18" charset="0"/>
                                    </a:rPr>
                                    <m:t>𝛍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  <m:sup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d>
                                      <m:d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B20D8-DA37-87E4-98D2-CB66FF65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36" y="3925620"/>
                <a:ext cx="5771324" cy="8610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B1172-7656-6538-CB8D-A131C3B64597}"/>
                  </a:ext>
                </a:extLst>
              </p:cNvPr>
              <p:cNvSpPr txBox="1"/>
              <p:nvPr/>
            </p:nvSpPr>
            <p:spPr>
              <a:xfrm>
                <a:off x="1007459" y="5480992"/>
                <a:ext cx="101770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IN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I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IN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IN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IN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𝛍</m:t>
                          </m:r>
                          <m:r>
                            <a:rPr lang="en-I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2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IN" sz="32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IN" sz="32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B1172-7656-6538-CB8D-A131C3B6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59" y="5480992"/>
                <a:ext cx="1017708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2C335A4-3B52-2790-E35A-CFFA170E5E95}"/>
                  </a:ext>
                </a:extLst>
              </p:cNvPr>
              <p:cNvSpPr/>
              <p:nvPr/>
            </p:nvSpPr>
            <p:spPr>
              <a:xfrm>
                <a:off x="7392288" y="3945142"/>
                <a:ext cx="3736484" cy="289180"/>
              </a:xfrm>
              <a:prstGeom prst="wedgeRectCallout">
                <a:avLst>
                  <a:gd name="adj1" fmla="val -55596"/>
                  <a:gd name="adj2" fmla="val 2441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IN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2C335A4-3B52-2790-E35A-CFFA170E5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88" y="3945142"/>
                <a:ext cx="3736484" cy="289180"/>
              </a:xfrm>
              <a:prstGeom prst="wedgeRectCallout">
                <a:avLst>
                  <a:gd name="adj1" fmla="val -55596"/>
                  <a:gd name="adj2" fmla="val 24419"/>
                </a:avLst>
              </a:prstGeom>
              <a:blipFill>
                <a:blip r:embed="rId11"/>
                <a:stretch>
                  <a:fillRect b="-156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A12CD9A-9C87-C107-73AF-D9685584633B}"/>
                  </a:ext>
                </a:extLst>
              </p:cNvPr>
              <p:cNvSpPr/>
              <p:nvPr/>
            </p:nvSpPr>
            <p:spPr>
              <a:xfrm>
                <a:off x="7392288" y="4517991"/>
                <a:ext cx="1973873" cy="287480"/>
              </a:xfrm>
              <a:prstGeom prst="wedgeRectCallout">
                <a:avLst>
                  <a:gd name="adj1" fmla="val -59421"/>
                  <a:gd name="adj2" fmla="val -499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dim Gaussian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A12CD9A-9C87-C107-73AF-D96855846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88" y="4517991"/>
                <a:ext cx="1973873" cy="287480"/>
              </a:xfrm>
              <a:prstGeom prst="wedgeRectCallout">
                <a:avLst>
                  <a:gd name="adj1" fmla="val -59421"/>
                  <a:gd name="adj2" fmla="val -49984"/>
                </a:avLst>
              </a:prstGeom>
              <a:blipFill>
                <a:blip r:embed="rId12"/>
                <a:stretch>
                  <a:fillRect t="-5660" b="-283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223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 animBg="1"/>
      <p:bldP spid="22" grpId="0" animBg="1"/>
      <p:bldP spid="23" grpId="0" animBg="1"/>
      <p:bldP spid="34" grpId="0" animBg="1"/>
      <p:bldP spid="5" grpId="0"/>
      <p:bldP spid="8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8|47.6|1.7|23.6|17.1|5.5|20.1|39.7|64.6|3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6|7.1|83.8|31|25|49.5|1.7|30.6|28.3|22.8|10.7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7.1|18.9|64.3|6.5|60.5|68.1|3.4|57.2|1.8|4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8.8|13.9|19.3|4.1|4.8|27.3|6.8|45.1|3.7|25.4|13.3|63.2|22.2|41.1|41.8|3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.1|18.6|22.5|45.4|66.4|19.4|17.6|31.3|73.3|48.3|11.9|18.5|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4.5|9.8|184|12.7|48.4|28.8|38.6|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0.8|17.2|54.6|30.5|20.2|29.1|21.9|80.2|12.7|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4|11.7|7|66.9|88.7|21.1|9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203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purl.org/dc/terms/"/>
    <ds:schemaRef ds:uri="http://schemas.microsoft.com/office/infopath/2007/PartnerControls"/>
    <ds:schemaRef ds:uri="http://purl.org/dc/elements/1.1/"/>
    <ds:schemaRef ds:uri="6f5e4ebc-8a67-4d1c-93f5-b4161f914fa8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59898</TotalTime>
  <Words>2638</Words>
  <Application>Microsoft Office PowerPoint</Application>
  <PresentationFormat>Widescreen</PresentationFormat>
  <Paragraphs>348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Gaussian Process (Bayesian Learning meets Kernels)</vt:lpstr>
      <vt:lpstr>Discriminative Models</vt:lpstr>
      <vt:lpstr>Gaussian Process (GP)</vt:lpstr>
      <vt:lpstr>Covariance/kernel functions</vt:lpstr>
      <vt:lpstr>Covariance/kernel functions</vt:lpstr>
      <vt:lpstr>Covariance/kernel functions</vt:lpstr>
      <vt:lpstr>Combining two (or more) covariance/kernel functions</vt:lpstr>
      <vt:lpstr>Combining two (or more) covariance/kernel functions</vt:lpstr>
      <vt:lpstr>Gaussian Process: The Predictive Model</vt:lpstr>
      <vt:lpstr>Gaussian Process: The Predictive Model</vt:lpstr>
      <vt:lpstr>From GP Scores (f) to Actual Outputs (y)</vt:lpstr>
      <vt:lpstr>GP Prediction with Gaussian Likelihood</vt:lpstr>
      <vt:lpstr>Learning Hyperparameters in GP based Models</vt:lpstr>
      <vt:lpstr>Weight Space View vs Function Space View</vt:lpstr>
      <vt:lpstr>Scalability of GPs</vt:lpstr>
      <vt:lpstr>Neural Networks and Gaussian Process</vt:lpstr>
      <vt:lpstr>GP: Some other comments</vt:lpstr>
      <vt:lpstr>GP: A Visualization</vt:lpstr>
      <vt:lpstr>GP packages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2836</cp:revision>
  <dcterms:created xsi:type="dcterms:W3CDTF">2020-07-07T20:42:16Z</dcterms:created>
  <dcterms:modified xsi:type="dcterms:W3CDTF">2025-02-03T09:57:04Z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