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551" r:id="rId2"/>
    <p:sldId id="834" r:id="rId3"/>
    <p:sldId id="608" r:id="rId4"/>
    <p:sldId id="609" r:id="rId5"/>
    <p:sldId id="610" r:id="rId6"/>
    <p:sldId id="611" r:id="rId7"/>
    <p:sldId id="612" r:id="rId8"/>
    <p:sldId id="629" r:id="rId9"/>
    <p:sldId id="647" r:id="rId10"/>
    <p:sldId id="630" r:id="rId11"/>
    <p:sldId id="645" r:id="rId12"/>
    <p:sldId id="64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30-01-2025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30-01-2025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30-01-2025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30-01-2025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30-01-2025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30-01-2025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30-01-2025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11" Type="http://schemas.openxmlformats.org/officeDocument/2006/relationships/image" Target="../media/image411.png"/><Relationship Id="rId5" Type="http://schemas.openxmlformats.org/officeDocument/2006/relationships/image" Target="../media/image35.png"/><Relationship Id="rId10" Type="http://schemas.openxmlformats.org/officeDocument/2006/relationships/image" Target="../media/image40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NUL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NUL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22.png"/><Relationship Id="rId3" Type="http://schemas.openxmlformats.org/officeDocument/2006/relationships/image" Target="../media/image80.png"/><Relationship Id="rId7" Type="http://schemas.openxmlformats.org/officeDocument/2006/relationships/image" Target="../media/image120.png"/><Relationship Id="rId12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5" Type="http://schemas.openxmlformats.org/officeDocument/2006/relationships/image" Target="../media/image200.png"/><Relationship Id="rId10" Type="http://schemas.openxmlformats.org/officeDocument/2006/relationships/image" Target="../media/image150.png"/><Relationship Id="rId4" Type="http://schemas.openxmlformats.org/officeDocument/2006/relationships/image" Target="../media/image90.png"/><Relationship Id="rId9" Type="http://schemas.openxmlformats.org/officeDocument/2006/relationships/image" Target="../media/image140.png"/><Relationship Id="rId1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243" y="2790897"/>
            <a:ext cx="10639514" cy="127620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Exponential Family Distributions (contd.),</a:t>
            </a:r>
            <a:b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Generative Models for Supervised Learning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Classification: 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207150"/>
                <a:ext cx="11740617" cy="523645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Once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are learned, we are ready to make prediction for any test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Two ways to make the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Approach 1: If we have point estimates for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400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say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I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Then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Approach 2: If we have the full posterior for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. Then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Instead of using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will use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b="1" i="1" dirty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Instead of using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we will use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b="1" i="1" dirty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Using these quantities, the prediction will be made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207150"/>
                <a:ext cx="11740617" cy="5236458"/>
              </a:xfrm>
              <a:blipFill>
                <a:blip r:embed="rId3"/>
                <a:stretch>
                  <a:fillRect l="-935" t="-17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7EBC6-111D-424A-B5FD-F352AE9260AF}"/>
                  </a:ext>
                </a:extLst>
              </p:cNvPr>
              <p:cNvSpPr txBox="1"/>
              <p:nvPr/>
            </p:nvSpPr>
            <p:spPr>
              <a:xfrm>
                <a:off x="1673868" y="5410217"/>
                <a:ext cx="5984139" cy="7990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4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IN" sz="2400" b="1" i="1" dirty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dirty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sz="2400" b="1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1" i="1" dirty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IN" sz="24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7EBC6-111D-424A-B5FD-F352AE926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68" y="5410217"/>
                <a:ext cx="5984139" cy="799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8C755-FFF7-49DF-A36C-066B823A4E2D}"/>
                  </a:ext>
                </a:extLst>
              </p:cNvPr>
              <p:cNvSpPr txBox="1"/>
              <p:nvPr/>
            </p:nvSpPr>
            <p:spPr>
              <a:xfrm>
                <a:off x="2806382" y="2784218"/>
                <a:ext cx="4266553" cy="722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̂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̂"/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acc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IN" sz="2000" i="1" dirty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IN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18C755-FFF7-49DF-A36C-066B823A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382" y="2784218"/>
                <a:ext cx="4266553" cy="722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A9CFFD-4AB2-4ACB-9024-F433AAE9D130}"/>
                  </a:ext>
                </a:extLst>
              </p:cNvPr>
              <p:cNvSpPr txBox="1"/>
              <p:nvPr/>
            </p:nvSpPr>
            <p:spPr>
              <a:xfrm>
                <a:off x="7149438" y="2984977"/>
                <a:ext cx="1599092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∝ </m:t>
                      </m:r>
                      <m:sSub>
                        <m:sSubPr>
                          <m:ctrlP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b>
                          <m:r>
                            <a:rPr lang="en-IN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0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20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IN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A9CFFD-4AB2-4ACB-9024-F433AAE9D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438" y="2984977"/>
                <a:ext cx="1599092" cy="320857"/>
              </a:xfrm>
              <a:prstGeom prst="rect">
                <a:avLst/>
              </a:prstGeom>
              <a:blipFill>
                <a:blip r:embed="rId6"/>
                <a:stretch>
                  <a:fillRect l="-2290" t="-23077" r="-5725" b="-34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F9A227-4D74-4EEC-804D-CD2C10103CD9}"/>
                  </a:ext>
                </a:extLst>
              </p:cNvPr>
              <p:cNvSpPr txBox="1"/>
              <p:nvPr/>
            </p:nvSpPr>
            <p:spPr>
              <a:xfrm>
                <a:off x="7740506" y="5625083"/>
                <a:ext cx="31253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400" b="1" i="1" dirty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dirty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IN" sz="24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F9A227-4D74-4EEC-804D-CD2C10103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506" y="5625083"/>
                <a:ext cx="3125343" cy="369332"/>
              </a:xfrm>
              <a:prstGeom prst="rect">
                <a:avLst/>
              </a:prstGeom>
              <a:blipFill>
                <a:blip r:embed="rId7"/>
                <a:stretch>
                  <a:fillRect l="-1172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DDA0D92-A6B6-46B1-B141-A96C8DD3735B}"/>
                  </a:ext>
                </a:extLst>
              </p:cNvPr>
              <p:cNvSpPr/>
              <p:nvPr/>
            </p:nvSpPr>
            <p:spPr>
              <a:xfrm>
                <a:off x="10865849" y="3702173"/>
                <a:ext cx="1216097" cy="250532"/>
              </a:xfrm>
              <a:prstGeom prst="wedgeRectCallout">
                <a:avLst>
                  <a:gd name="adj1" fmla="val -48879"/>
                  <a:gd name="adj2" fmla="val 1050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CDDA0D92-A6B6-46B1-B141-A96C8DD37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849" y="3702173"/>
                <a:ext cx="1216097" cy="250532"/>
              </a:xfrm>
              <a:prstGeom prst="wedgeRectCallout">
                <a:avLst>
                  <a:gd name="adj1" fmla="val -48879"/>
                  <a:gd name="adj2" fmla="val 105072"/>
                </a:avLst>
              </a:prstGeom>
              <a:blipFill>
                <a:blip r:embed="rId8"/>
                <a:stretch>
                  <a:fillRect l="-1449" t="-217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F93E29D-3CC2-4DB4-8310-4BF208516A41}"/>
                  </a:ext>
                </a:extLst>
              </p:cNvPr>
              <p:cNvSpPr/>
              <p:nvPr/>
            </p:nvSpPr>
            <p:spPr>
              <a:xfrm>
                <a:off x="10637547" y="4508748"/>
                <a:ext cx="1216097" cy="250532"/>
              </a:xfrm>
              <a:prstGeom prst="wedgeRectCallout">
                <a:avLst>
                  <a:gd name="adj1" fmla="val -65864"/>
                  <a:gd name="adj2" fmla="val 247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PPD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4F93E29D-3CC2-4DB4-8310-4BF208516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47" y="4508748"/>
                <a:ext cx="1216097" cy="250532"/>
              </a:xfrm>
              <a:prstGeom prst="wedgeRectCallout">
                <a:avLst>
                  <a:gd name="adj1" fmla="val -65864"/>
                  <a:gd name="adj2" fmla="val 24709"/>
                </a:avLst>
              </a:prstGeom>
              <a:blipFill>
                <a:blip r:embed="rId9"/>
                <a:stretch>
                  <a:fillRect t="-34091" b="-500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2FF4AE-D7C1-451E-8D6B-1C8ACD516D6A}"/>
                  </a:ext>
                </a:extLst>
              </p:cNvPr>
              <p:cNvSpPr/>
              <p:nvPr/>
            </p:nvSpPr>
            <p:spPr>
              <a:xfrm>
                <a:off x="8831243" y="2784218"/>
                <a:ext cx="1924741" cy="449176"/>
              </a:xfrm>
              <a:prstGeom prst="wedgeRectCallout">
                <a:avLst>
                  <a:gd name="adj1" fmla="val -54756"/>
                  <a:gd name="adj2" fmla="val 316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Compute for every value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normalize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7D2FF4AE-D7C1-451E-8D6B-1C8ACD516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243" y="2784218"/>
                <a:ext cx="1924741" cy="449176"/>
              </a:xfrm>
              <a:prstGeom prst="wedgeRectCallout">
                <a:avLst>
                  <a:gd name="adj1" fmla="val -54756"/>
                  <a:gd name="adj2" fmla="val 31618"/>
                </a:avLst>
              </a:prstGeom>
              <a:blipFill>
                <a:blip r:embed="rId10"/>
                <a:stretch>
                  <a:fillRect t="-9211" r="-299" b="-184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E5A6A22-898A-4E0E-98D0-362EDB9F01BC}"/>
                  </a:ext>
                </a:extLst>
              </p:cNvPr>
              <p:cNvSpPr/>
              <p:nvPr/>
            </p:nvSpPr>
            <p:spPr>
              <a:xfrm>
                <a:off x="10159298" y="5067923"/>
                <a:ext cx="1924741" cy="449176"/>
              </a:xfrm>
              <a:prstGeom prst="wedgeRectCallout">
                <a:avLst>
                  <a:gd name="adj1" fmla="val -34675"/>
                  <a:gd name="adj2" fmla="val 6729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Compute for every value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normalize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8E5A6A22-898A-4E0E-98D0-362EDB9F0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298" y="5067923"/>
                <a:ext cx="1924741" cy="449176"/>
              </a:xfrm>
              <a:prstGeom prst="wedgeRectCallout">
                <a:avLst>
                  <a:gd name="adj1" fmla="val -34675"/>
                  <a:gd name="adj2" fmla="val 67295"/>
                </a:avLst>
              </a:prstGeom>
              <a:blipFill>
                <a:blip r:embed="rId11"/>
                <a:stretch>
                  <a:fillRect l="-629" t="-6593" r="-3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4822AF9-56A5-4E18-BAE6-FFEDFC44207B}"/>
                  </a:ext>
                </a:extLst>
              </p:cNvPr>
              <p:cNvSpPr/>
              <p:nvPr/>
            </p:nvSpPr>
            <p:spPr>
              <a:xfrm>
                <a:off x="7894958" y="6156219"/>
                <a:ext cx="2816438" cy="613862"/>
              </a:xfrm>
              <a:prstGeom prst="wedgeRectCallout">
                <a:avLst>
                  <a:gd name="adj1" fmla="val -3937"/>
                  <a:gd name="adj2" fmla="val -6615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 that we aren’t using a single “best” value of the params </a:t>
                </a:r>
                <a14:m>
                  <m:oMath xmlns:m="http://schemas.openxmlformats.org/officeDocument/2006/math"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unlike Approach 1</a:t>
                </a:r>
                <a:endParaRPr lang="en-IN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E4822AF9-56A5-4E18-BAE6-FFEDFC442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958" y="6156219"/>
                <a:ext cx="2816438" cy="613862"/>
              </a:xfrm>
              <a:prstGeom prst="wedgeRectCallout">
                <a:avLst>
                  <a:gd name="adj1" fmla="val -3937"/>
                  <a:gd name="adj2" fmla="val -66153"/>
                </a:avLst>
              </a:prstGeom>
              <a:blipFill>
                <a:blip r:embed="rId12"/>
                <a:stretch>
                  <a:fillRect l="-430" b="-140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253"/>
    </mc:Choice>
    <mc:Fallback xmlns="">
      <p:transition spd="slow" advTm="41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Sup. Learning: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very flexible approach for classification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handle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missing labels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IN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missing features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These can be treated as latent variables as estimated using methods such as EM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Ability to handle missing labels makes it suitable for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semi-supervised learning</a:t>
                </a:r>
              </a:p>
              <a:p>
                <a:pPr marL="0" indent="0">
                  <a:buNone/>
                </a:pPr>
                <a:endParaRPr lang="en-IN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choice of the class-conditional and proper estimation is important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leverage advances in deep generative models to learn very flexible forms for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also use it for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regression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(define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via some distr. and obtain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it)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also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combine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generative and discriminative approaches for supervised learning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675" b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426FE-AD7F-4DB7-AC01-4514A39B90D8}"/>
                  </a:ext>
                </a:extLst>
              </p:cNvPr>
              <p:cNvSpPr txBox="1"/>
              <p:nvPr/>
            </p:nvSpPr>
            <p:spPr>
              <a:xfrm>
                <a:off x="3506640" y="2110622"/>
                <a:ext cx="4771499" cy="654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0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8426FE-AD7F-4DB7-AC01-4514A39B9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40" y="2110622"/>
                <a:ext cx="4771499" cy="654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C7CCBF0-489A-42E0-AC6A-D85291247F61}"/>
              </a:ext>
            </a:extLst>
          </p:cNvPr>
          <p:cNvSpPr/>
          <p:nvPr/>
        </p:nvSpPr>
        <p:spPr>
          <a:xfrm>
            <a:off x="2761622" y="1531348"/>
            <a:ext cx="3237544" cy="394874"/>
          </a:xfrm>
          <a:prstGeom prst="wedgeRectCallout">
            <a:avLst>
              <a:gd name="adj1" fmla="val 40468"/>
              <a:gd name="adj2" fmla="val 841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Incorporate info about how frequent each class is in the training data (“class prior”)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51478F5-84C9-4E00-B08C-140D30EA3EC1}"/>
              </a:ext>
            </a:extLst>
          </p:cNvPr>
          <p:cNvSpPr/>
          <p:nvPr/>
        </p:nvSpPr>
        <p:spPr>
          <a:xfrm>
            <a:off x="6713992" y="1486554"/>
            <a:ext cx="1985392" cy="484463"/>
          </a:xfrm>
          <a:prstGeom prst="wedgeRectCallout">
            <a:avLst>
              <a:gd name="adj1" fmla="val -35582"/>
              <a:gd name="adj2" fmla="val 725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Incorporate info about the shape of each class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A68FEEE-A2E2-4CBD-83B9-3A1A1F37202F}"/>
              </a:ext>
            </a:extLst>
          </p:cNvPr>
          <p:cNvSpPr/>
          <p:nvPr/>
        </p:nvSpPr>
        <p:spPr>
          <a:xfrm>
            <a:off x="10130877" y="2698852"/>
            <a:ext cx="1613671" cy="484463"/>
          </a:xfrm>
          <a:prstGeom prst="wedgeRectCallout">
            <a:avLst>
              <a:gd name="adj1" fmla="val -35582"/>
              <a:gd name="adj2" fmla="val 725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discuss this later</a:t>
            </a:r>
            <a:endParaRPr lang="en-IN" sz="1400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5A5FE11-831B-4FFA-91D3-AF3ABAAB2107}"/>
              </a:ext>
            </a:extLst>
          </p:cNvPr>
          <p:cNvSpPr/>
          <p:nvPr/>
        </p:nvSpPr>
        <p:spPr>
          <a:xfrm>
            <a:off x="8937824" y="1324263"/>
            <a:ext cx="2386106" cy="979788"/>
          </a:xfrm>
          <a:prstGeom prst="wedgeRectCallout">
            <a:avLst>
              <a:gd name="adj1" fmla="val -59946"/>
              <a:gd name="adj2" fmla="val -22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Consequently, can naturally learn nonlinear boundaries, too (without using kernel methods or deep learning)</a:t>
            </a:r>
            <a:endParaRPr lang="en-IN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41"/>
    </mc:Choice>
    <mc:Fallback xmlns="">
      <p:transition spd="slow" advTm="455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Hybrids of Discriminative and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Both discriminative and generative models have their strengths/shortcomings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 aspects about discriminative models for sup.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Discriminative models have usually fewer parameters (e.g., just a weight vector)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Given “plenty” of training data, disc. models can usually outperform generative models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 aspects about generative models for sup. learning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be more flexible (we have seen the reasons already)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Usually have more parameters to be learned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Modeling the inputs (learning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) can be difficult for high-dim inputs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Some prior work on combining discriminative and generative models. Examples: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25641-2775-474B-90A9-4779A2A6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23" y="5104586"/>
            <a:ext cx="38671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9F8FDD-0115-41AE-AEA1-263A3715F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55" y="5097429"/>
            <a:ext cx="53244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708B702-B8B0-4C07-AC4A-B6FCC9BC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67" y="5642443"/>
            <a:ext cx="39147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8A6918F-E731-4637-9E01-3A3C7146DAB3}"/>
                  </a:ext>
                </a:extLst>
              </p:cNvPr>
              <p:cNvSpPr/>
              <p:nvPr/>
            </p:nvSpPr>
            <p:spPr>
              <a:xfrm>
                <a:off x="247134" y="5703325"/>
                <a:ext cx="2137848" cy="890723"/>
              </a:xfrm>
              <a:prstGeom prst="wedgeRectCallout">
                <a:avLst>
                  <a:gd name="adj1" fmla="val 42632"/>
                  <a:gd name="adj2" fmla="val -703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Approach 1 (McCullum et al, 2006) – modeling the joint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 a multi-conditional likelihood</a:t>
                </a:r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8A6918F-E731-4637-9E01-3A3C7146DA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5703325"/>
                <a:ext cx="2137848" cy="890723"/>
              </a:xfrm>
              <a:prstGeom prst="wedgeRectCallout">
                <a:avLst>
                  <a:gd name="adj1" fmla="val 42632"/>
                  <a:gd name="adj2" fmla="val -70315"/>
                </a:avLst>
              </a:prstGeom>
              <a:blipFill>
                <a:blip r:embed="rId7"/>
                <a:stretch>
                  <a:fillRect l="-567" b="-6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E3F3AB0-96C2-4D4B-8EC5-081ADAAF794E}"/>
              </a:ext>
            </a:extLst>
          </p:cNvPr>
          <p:cNvSpPr/>
          <p:nvPr/>
        </p:nvSpPr>
        <p:spPr>
          <a:xfrm>
            <a:off x="8876247" y="5590875"/>
            <a:ext cx="3157980" cy="673104"/>
          </a:xfrm>
          <a:prstGeom prst="wedgeRectCallout">
            <a:avLst>
              <a:gd name="adj1" fmla="val 3585"/>
              <a:gd name="adj2" fmla="val -650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Approach 2 (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Lasserre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et al, 2006) – Coupled parameters between discriminative and generative models</a:t>
            </a:r>
            <a:endParaRPr lang="en-IN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F8D5885-D8EB-4F75-A9F5-9524253ACA46}"/>
                  </a:ext>
                </a:extLst>
              </p:cNvPr>
              <p:cNvSpPr/>
              <p:nvPr/>
            </p:nvSpPr>
            <p:spPr>
              <a:xfrm>
                <a:off x="2599861" y="6302592"/>
                <a:ext cx="7364271" cy="525330"/>
              </a:xfrm>
              <a:prstGeom prst="wedgeRectCallout">
                <a:avLst>
                  <a:gd name="adj1" fmla="val 1148"/>
                  <a:gd name="adj2" fmla="val -1057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Approach 3 (Kuleshov and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Ermon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2017) – Coupling discriminative and generative models via a latent variable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(see “</a:t>
                </a:r>
                <a:r>
                  <a:rPr lang="en-GB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Deep Hybrid Models: Bridging Discriminative and Generative Approaches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“, UAI 2017)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F8D5885-D8EB-4F75-A9F5-9524253AC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861" y="6302592"/>
                <a:ext cx="7364271" cy="525330"/>
              </a:xfrm>
              <a:prstGeom prst="wedgeRectCallout">
                <a:avLst>
                  <a:gd name="adj1" fmla="val 1148"/>
                  <a:gd name="adj2" fmla="val -105701"/>
                </a:avLst>
              </a:prstGeom>
              <a:blipFill>
                <a:blip r:embed="rId8"/>
                <a:stretch>
                  <a:fillRect l="-165" b="-57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5C6F376-9B72-45EC-A2D7-B4C58213B7DA}"/>
              </a:ext>
            </a:extLst>
          </p:cNvPr>
          <p:cNvSpPr/>
          <p:nvPr/>
        </p:nvSpPr>
        <p:spPr>
          <a:xfrm>
            <a:off x="9803523" y="1564849"/>
            <a:ext cx="2055397" cy="520045"/>
          </a:xfrm>
          <a:prstGeom prst="wedgeRectCallout">
            <a:avLst>
              <a:gd name="adj1" fmla="val -42608"/>
              <a:gd name="adj2" fmla="val 680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Recall prob linear regression and logistic reg</a:t>
            </a:r>
            <a:endParaRPr lang="en-IN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53"/>
    </mc:Choice>
    <mc:Fallback xmlns="">
      <p:transition spd="slow" advTm="407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Exponential Family Distributions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Conjugate priors, posterior, and PPD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Generative approach to supervised learning</a:t>
            </a:r>
            <a:endParaRPr lang="en-US" sz="26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230"/>
    </mc:Choice>
    <mc:Fallback xmlns="">
      <p:transition spd="slow" advTm="3532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Bayesian Inference for </a:t>
            </a:r>
            <a:r>
              <a:rPr lang="en-GB" dirty="0" err="1">
                <a:solidFill>
                  <a:srgbClr val="A33BC3"/>
                </a:solidFill>
              </a:rPr>
              <a:t>Expon</a:t>
            </a:r>
            <a:r>
              <a:rPr lang="en-GB" dirty="0">
                <a:solidFill>
                  <a:srgbClr val="A33BC3"/>
                </a:solidFill>
              </a:rPr>
              <a:t>. Family Distributions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Already saw that the total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GB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latin typeface="Abadi Extra Light" panose="020B0204020104020204" pitchFamily="34" charset="0"/>
                  </a:rPr>
                  <a:t>. observations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choose the following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prior</a:t>
                </a:r>
                <a:r>
                  <a:rPr lang="en-GB" dirty="0">
                    <a:latin typeface="Abadi Extra Light" panose="020B0204020104020204" pitchFamily="34" charset="0"/>
                  </a:rPr>
                  <a:t> (note: looks similar in terms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within exp)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Ignoring the prior’s log-partition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Comparing the prior’s form with the likelihood, note that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like the </a:t>
                </a:r>
                <a:r>
                  <a:rPr lang="en-GB" sz="22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number of “pseudo-observations” </a:t>
                </a:r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coming from the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i="1" dirty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is the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total sufficient statistics of the pseudo-observations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/</a:t>
                </a:r>
                <a:r>
                  <a:rPr lang="en-IN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per pseudo-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53C17-8302-4031-B01E-F48764F8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11" y="1680232"/>
            <a:ext cx="4406744" cy="625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D048D-4BE8-4858-9088-113DB8FA0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983" y="1553725"/>
            <a:ext cx="2903434" cy="80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CB7C8-84DD-43EA-950F-28B9BE78E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785" y="2889679"/>
            <a:ext cx="6782338" cy="79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C14CE-BCE7-40EB-894B-01DE5BF2E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744" y="3819198"/>
            <a:ext cx="5812076" cy="412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D20BE-F54E-4675-BFC0-8766C403A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538" y="4403474"/>
            <a:ext cx="5024832" cy="783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623BC578-48D5-4A79-A9B5-A7974686AD20}"/>
              </a:ext>
            </a:extLst>
          </p:cNvPr>
          <p:cNvSpPr/>
          <p:nvPr/>
        </p:nvSpPr>
        <p:spPr>
          <a:xfrm>
            <a:off x="9068855" y="5903724"/>
            <a:ext cx="926914" cy="408039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likelihood and prior were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posterior                              therefore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Every exp family likelihood has a conjugate prior having the form above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Posterior’s hyperparams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obtained by adding “stuff” to prior’s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33195-39FF-44BE-B3CD-4079480E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38" y="2019858"/>
            <a:ext cx="4141321" cy="477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2A02A-8298-4F0C-BF44-DE8AAD453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413" y="2637045"/>
            <a:ext cx="2594721" cy="35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4F817-381C-42B0-BAAD-808640758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39" y="3068852"/>
            <a:ext cx="6169586" cy="726949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09341B3-1579-40B4-B20C-09FE02202B55}"/>
              </a:ext>
            </a:extLst>
          </p:cNvPr>
          <p:cNvSpPr/>
          <p:nvPr/>
        </p:nvSpPr>
        <p:spPr>
          <a:xfrm>
            <a:off x="8395596" y="2214276"/>
            <a:ext cx="1865099" cy="812895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is also from the same family as the prior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66240C2-1761-4566-BF63-E0FCF5B135A1}"/>
              </a:ext>
            </a:extLst>
          </p:cNvPr>
          <p:cNvSpPr/>
          <p:nvPr/>
        </p:nvSpPr>
        <p:spPr>
          <a:xfrm>
            <a:off x="10344845" y="2511999"/>
            <a:ext cx="1711927" cy="812895"/>
          </a:xfrm>
          <a:prstGeom prst="wedgeRectCallout">
            <a:avLst>
              <a:gd name="adj1" fmla="val -60823"/>
              <a:gd name="adj2" fmla="val 35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Happens when the prior is conjugate to the likelihood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9EF75-3A5F-462C-85DD-EBE3BE64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501" y="5112976"/>
            <a:ext cx="2630555" cy="84485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1177875-13E9-4BF4-BD75-1B02306FB6A1}"/>
              </a:ext>
            </a:extLst>
          </p:cNvPr>
          <p:cNvSpPr/>
          <p:nvPr/>
        </p:nvSpPr>
        <p:spPr>
          <a:xfrm>
            <a:off x="186137" y="5021551"/>
            <a:ext cx="3214691" cy="458321"/>
          </a:xfrm>
          <a:prstGeom prst="wedgeRectCallout">
            <a:avLst>
              <a:gd name="adj1" fmla="val 54622"/>
              <a:gd name="adj2" fmla="val -9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Number of pseudo-observations plus number of actual observations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D1692CC-3192-4E02-9253-EB8C8B3E0CC6}"/>
              </a:ext>
            </a:extLst>
          </p:cNvPr>
          <p:cNvSpPr/>
          <p:nvPr/>
        </p:nvSpPr>
        <p:spPr>
          <a:xfrm>
            <a:off x="186137" y="5619476"/>
            <a:ext cx="3214691" cy="458321"/>
          </a:xfrm>
          <a:prstGeom prst="wedgeRectCallout">
            <a:avLst>
              <a:gd name="adj1" fmla="val 55824"/>
              <a:gd name="adj2" fmla="val -135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pseudo-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obervations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plus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actual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C201D62-3934-4385-8E60-4B23FF8FB979}"/>
                  </a:ext>
                </a:extLst>
              </p:cNvPr>
              <p:cNvSpPr/>
              <p:nvPr/>
            </p:nvSpPr>
            <p:spPr>
              <a:xfrm>
                <a:off x="135228" y="3181992"/>
                <a:ext cx="2634380" cy="546125"/>
              </a:xfrm>
              <a:prstGeom prst="wedgeRectCallout">
                <a:avLst>
                  <a:gd name="adj1" fmla="val 58448"/>
                  <a:gd name="adj2" fmla="val 2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Its log partition function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C201D62-3934-4385-8E60-4B23FF8FB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8" y="3181992"/>
                <a:ext cx="2634380" cy="546125"/>
              </a:xfrm>
              <a:prstGeom prst="wedgeRectCallout">
                <a:avLst>
                  <a:gd name="adj1" fmla="val 58448"/>
                  <a:gd name="adj2" fmla="val 224"/>
                </a:avLst>
              </a:prstGeom>
              <a:blipFill>
                <a:blip r:embed="rId8"/>
                <a:stretch>
                  <a:fillRect l="-840" t="-5376" b="-75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F0F8CF-BDF7-4F88-8F67-8E49F5DE616D}"/>
                  </a:ext>
                </a:extLst>
              </p:cNvPr>
              <p:cNvSpPr/>
              <p:nvPr/>
            </p:nvSpPr>
            <p:spPr>
              <a:xfrm>
                <a:off x="243521" y="2019858"/>
                <a:ext cx="2703800" cy="546125"/>
              </a:xfrm>
              <a:prstGeom prst="wedgeRectCallout">
                <a:avLst>
                  <a:gd name="adj1" fmla="val 54622"/>
                  <a:gd name="adj2" fmla="val -9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its log partition function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F0F8CF-BDF7-4F88-8F67-8E49F5DE6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1" y="2019858"/>
                <a:ext cx="2703800" cy="546125"/>
              </a:xfrm>
              <a:prstGeom prst="wedgeRectCallout">
                <a:avLst>
                  <a:gd name="adj1" fmla="val 54622"/>
                  <a:gd name="adj2" fmla="val -905"/>
                </a:avLst>
              </a:prstGeom>
              <a:blipFill>
                <a:blip r:embed="rId9"/>
                <a:stretch>
                  <a:fillRect l="-1066" t="-4301" b="-15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D3F2E3B-DE6B-49C8-97BA-8DDF6600B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077" y="5258633"/>
            <a:ext cx="5761448" cy="632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B9C322-A126-452F-A8C4-1F9F32821D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732" y="5960048"/>
            <a:ext cx="1669089" cy="730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2FA13C-BC8C-4D08-9747-1C47F8DAAC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501" y="1592414"/>
            <a:ext cx="3427649" cy="486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95C1EF-A3F8-4F62-9BD1-BC35DB8903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6613" y="1503472"/>
            <a:ext cx="2258346" cy="6265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7606BF-9D8F-4A6D-BB0E-A6225105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56" y="5957797"/>
            <a:ext cx="736878" cy="2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78FA65-A7FB-464B-BA93-60E07F2D6A09}"/>
              </a:ext>
            </a:extLst>
          </p:cNvPr>
          <p:cNvSpPr/>
          <p:nvPr/>
        </p:nvSpPr>
        <p:spPr>
          <a:xfrm>
            <a:off x="6311936" y="5216416"/>
            <a:ext cx="5708793" cy="1552907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02BF2E7-B202-4A85-BBBA-2845DCCD4F4B}"/>
              </a:ext>
            </a:extLst>
          </p:cNvPr>
          <p:cNvSpPr/>
          <p:nvPr/>
        </p:nvSpPr>
        <p:spPr>
          <a:xfrm>
            <a:off x="10007995" y="5014238"/>
            <a:ext cx="1108748" cy="291026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5C2471-95CA-4A8F-9949-E9555FD9A0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7090" y="5026793"/>
            <a:ext cx="871922" cy="228990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9959E37C-A707-4BB5-90C6-3F8F0D4F4F59}"/>
              </a:ext>
            </a:extLst>
          </p:cNvPr>
          <p:cNvSpPr/>
          <p:nvPr/>
        </p:nvSpPr>
        <p:spPr>
          <a:xfrm>
            <a:off x="5279589" y="6169078"/>
            <a:ext cx="1711927" cy="632220"/>
          </a:xfrm>
          <a:prstGeom prst="wedgeRectCallout">
            <a:avLst>
              <a:gd name="adj1" fmla="val 65188"/>
              <a:gd name="adj2" fmla="val 66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comb of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avg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pseudo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actual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B8B8F-A39B-4A07-8257-E37003C76319}"/>
              </a:ext>
            </a:extLst>
          </p:cNvPr>
          <p:cNvSpPr txBox="1"/>
          <p:nvPr/>
        </p:nvSpPr>
        <p:spPr>
          <a:xfrm>
            <a:off x="6367452" y="4901429"/>
            <a:ext cx="25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Another equivalent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5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5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some training data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some exp-fam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some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the same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 pred. distr.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This gets further simplified into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FA5D6-D8FF-40EA-83DB-B7977732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45" y="2949086"/>
            <a:ext cx="4529464" cy="7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C1D1F82-3543-4F33-B8D8-AFEA4D48115C}"/>
              </a:ext>
            </a:extLst>
          </p:cNvPr>
          <p:cNvSpPr/>
          <p:nvPr/>
        </p:nvSpPr>
        <p:spPr>
          <a:xfrm>
            <a:off x="3622674" y="2527594"/>
            <a:ext cx="1719347" cy="507133"/>
          </a:xfrm>
          <a:prstGeom prst="wedgeRectCallout">
            <a:avLst>
              <a:gd name="adj1" fmla="val 3121"/>
              <a:gd name="adj2" fmla="val 585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Exp. Fam. likelihood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test data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9BBC13-374F-4946-9DA3-0D3C5BFF4E47}"/>
              </a:ext>
            </a:extLst>
          </p:cNvPr>
          <p:cNvSpPr/>
          <p:nvPr/>
        </p:nvSpPr>
        <p:spPr>
          <a:xfrm>
            <a:off x="5787257" y="2457791"/>
            <a:ext cx="2449217" cy="507133"/>
          </a:xfrm>
          <a:prstGeom prst="wedgeRectCallout">
            <a:avLst>
              <a:gd name="adj1" fmla="val -58085"/>
              <a:gd name="adj2" fmla="val 761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(same form as the prior due to conjugacy)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AD24A-E1AD-40FC-BEF7-3B2ADBA6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576" y="3659102"/>
            <a:ext cx="9173285" cy="99830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BA18B0-AFBF-470F-9DC4-3CE221DF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75" y="5061563"/>
            <a:ext cx="7095195" cy="7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C3866-A1B9-48BE-9054-5475529FC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69" y="5965321"/>
            <a:ext cx="4706652" cy="8023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15F6ED-FDC2-416A-B164-117D529ECA6D}"/>
              </a:ext>
            </a:extLst>
          </p:cNvPr>
          <p:cNvSpPr/>
          <p:nvPr/>
        </p:nvSpPr>
        <p:spPr>
          <a:xfrm>
            <a:off x="5088159" y="5053879"/>
            <a:ext cx="4984511" cy="45579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E0F633-BE6A-40B5-870D-75D7A6E81630}"/>
              </a:ext>
            </a:extLst>
          </p:cNvPr>
          <p:cNvSpPr/>
          <p:nvPr/>
        </p:nvSpPr>
        <p:spPr>
          <a:xfrm>
            <a:off x="5136285" y="6044993"/>
            <a:ext cx="3523144" cy="33950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600" i="1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write the PPD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predictive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proportional to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Ratio of two partition functions of two “posterior distributions” (one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examples and the other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examples)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Exponential of the difference of the corresponding log-partition functions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will simply depend on the chosen conjugate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Very useful result. Also holds 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	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 this case                                         is simply the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marginal likelihood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of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75E78F-66B5-4F68-8A78-D6A0987D1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384" y="2584777"/>
            <a:ext cx="8540246" cy="881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CEBA6-BC69-42BB-9BAF-355469CC2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864" y="1622415"/>
            <a:ext cx="6717202" cy="935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4AD3-3AE2-4A84-9AC6-6AEF4832D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104" y="5978447"/>
            <a:ext cx="3050794" cy="376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FD086A-A505-4103-A163-4504C455A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622509"/>
            <a:ext cx="101068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87E219E-011F-427D-AD7F-AAD6F9266F3B}"/>
              </a:ext>
            </a:extLst>
          </p:cNvPr>
          <p:cNvSpPr/>
          <p:nvPr/>
        </p:nvSpPr>
        <p:spPr>
          <a:xfrm>
            <a:off x="8963822" y="587178"/>
            <a:ext cx="2156176" cy="1305369"/>
          </a:xfrm>
          <a:prstGeom prst="wedgeRectCallout">
            <a:avLst>
              <a:gd name="adj1" fmla="val 58756"/>
              <a:gd name="adj2" fmla="val -117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PPD as well as marginal likelihood has closed form expression when working with exp-family distributions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7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Exp. family distributions are very useful for modeling diverse types of data/parameters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Conjugate priors to exp. family distributions make parameter updates very simple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quantities such as posterior predictive can be computed in closed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Useful in designing generative classification models. Choosing class-conditional from exponential family with conjugate priors helps in parameter estimation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Useful in designing generative models for unsupervised learning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Used in designing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Linear Models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exp. fam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Linear regression (with Gaussian likelihood) and logistic regression are GLMs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see several use cases when we discuss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inference algorithms (e.g., Gibbs sampling, and especially variational inference)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56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3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Supervised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191" y="1166070"/>
                <a:ext cx="11740617" cy="523645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conditional distribution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also be defined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Generative sup. learning is usually more work because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has to be estimated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However, there are some benefits as well. For example, for classification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191" y="1166070"/>
                <a:ext cx="11740617" cy="5236458"/>
              </a:xfrm>
              <a:blipFill>
                <a:blip r:embed="rId3"/>
                <a:stretch>
                  <a:fillRect l="-779" t="-17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554153-C965-38EE-0056-545736545D1F}"/>
                  </a:ext>
                </a:extLst>
              </p:cNvPr>
              <p:cNvSpPr txBox="1"/>
              <p:nvPr/>
            </p:nvSpPr>
            <p:spPr>
              <a:xfrm>
                <a:off x="3371849" y="1869141"/>
                <a:ext cx="3082382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554153-C965-38EE-0056-545736545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1869141"/>
                <a:ext cx="3082382" cy="1025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80960BE-C230-BF26-D4D5-75E72A7D4F85}"/>
              </a:ext>
            </a:extLst>
          </p:cNvPr>
          <p:cNvSpPr/>
          <p:nvPr/>
        </p:nvSpPr>
        <p:spPr>
          <a:xfrm>
            <a:off x="6732789" y="1649189"/>
            <a:ext cx="2034135" cy="791452"/>
          </a:xfrm>
          <a:prstGeom prst="wedgeRectCallout">
            <a:avLst>
              <a:gd name="adj1" fmla="val -65662"/>
              <a:gd name="adj2" fmla="val 2264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Requires modeling the joint distribution of the inputs and outputs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E11DC80-02F8-5B56-8C60-00095BD6E223}"/>
                  </a:ext>
                </a:extLst>
              </p:cNvPr>
              <p:cNvSpPr/>
              <p:nvPr/>
            </p:nvSpPr>
            <p:spPr>
              <a:xfrm>
                <a:off x="8929141" y="1089212"/>
                <a:ext cx="2635329" cy="1046629"/>
              </a:xfrm>
              <a:prstGeom prst="wedgeRectCallout">
                <a:avLst>
                  <a:gd name="adj1" fmla="val -60049"/>
                  <a:gd name="adj2" fmla="val 264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the discriminative approach for learning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didn’t model the inputs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but treated them as “given”</a:t>
                </a:r>
                <a:endParaRPr lang="en-I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2E11DC80-02F8-5B56-8C60-00095BD6E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141" y="1089212"/>
                <a:ext cx="2635329" cy="1046629"/>
              </a:xfrm>
              <a:prstGeom prst="wedgeRectCallout">
                <a:avLst>
                  <a:gd name="adj1" fmla="val -60049"/>
                  <a:gd name="adj2" fmla="val 26494"/>
                </a:avLst>
              </a:prstGeom>
              <a:blipFill>
                <a:blip r:embed="rId5"/>
                <a:stretch>
                  <a:fillRect t="-2299" r="-1455" b="-689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CB1B7B-451E-981D-4F8A-7E540A06D19C}"/>
                  </a:ext>
                </a:extLst>
              </p:cNvPr>
              <p:cNvSpPr txBox="1"/>
              <p:nvPr/>
            </p:nvSpPr>
            <p:spPr>
              <a:xfrm>
                <a:off x="2466915" y="4998175"/>
                <a:ext cx="5620962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CB1B7B-451E-981D-4F8A-7E540A06D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915" y="4998175"/>
                <a:ext cx="5620962" cy="10253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AE8E402-607B-4695-4B0F-935384532622}"/>
              </a:ext>
            </a:extLst>
          </p:cNvPr>
          <p:cNvSpPr/>
          <p:nvPr/>
        </p:nvSpPr>
        <p:spPr>
          <a:xfrm>
            <a:off x="3197089" y="4320236"/>
            <a:ext cx="3512666" cy="519414"/>
          </a:xfrm>
          <a:prstGeom prst="wedgeRectCallout">
            <a:avLst>
              <a:gd name="adj1" fmla="val 44122"/>
              <a:gd name="adj2" fmla="val 886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incorporate knowledge of frequency (“size”) of each class in training data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A132241B-6C77-4B68-7C7C-9B604DE22642}"/>
              </a:ext>
            </a:extLst>
          </p:cNvPr>
          <p:cNvSpPr/>
          <p:nvPr/>
        </p:nvSpPr>
        <p:spPr>
          <a:xfrm>
            <a:off x="7102890" y="4314835"/>
            <a:ext cx="3894608" cy="519414"/>
          </a:xfrm>
          <a:prstGeom prst="wedgeRectCallout">
            <a:avLst>
              <a:gd name="adj1" fmla="val -51036"/>
              <a:gd name="adj2" fmla="val 9254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incorporate knowledge of the distribution (“shape”) of each class in training data</a:t>
            </a:r>
            <a:endParaRPr lang="en-IN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56B3964E-BC05-89BA-F908-4F885456BE34}"/>
                  </a:ext>
                </a:extLst>
              </p:cNvPr>
              <p:cNvSpPr/>
              <p:nvPr/>
            </p:nvSpPr>
            <p:spPr>
              <a:xfrm>
                <a:off x="8209459" y="4998175"/>
                <a:ext cx="3476064" cy="951750"/>
              </a:xfrm>
              <a:prstGeom prst="wedgeRectCallout">
                <a:avLst>
                  <a:gd name="adj1" fmla="val 1771"/>
                  <a:gd name="adj2" fmla="val -6932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assume simple/sophisticated types of distributions for the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“class-conditional” distribution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learned them using the training data of each class</a:t>
                </a:r>
                <a:endParaRPr lang="en-IN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56B3964E-BC05-89BA-F908-4F885456B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459" y="4998175"/>
                <a:ext cx="3476064" cy="951750"/>
              </a:xfrm>
              <a:prstGeom prst="wedgeRectCallout">
                <a:avLst>
                  <a:gd name="adj1" fmla="val 1771"/>
                  <a:gd name="adj2" fmla="val -69322"/>
                </a:avLst>
              </a:prstGeom>
              <a:blipFill>
                <a:blip r:embed="rId7"/>
                <a:stretch>
                  <a:fillRect l="-873" r="-698" b="-99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191C39E0-0F74-3B80-4EBD-4A624CAFD990}"/>
                  </a:ext>
                </a:extLst>
              </p:cNvPr>
              <p:cNvSpPr/>
              <p:nvPr/>
            </p:nvSpPr>
            <p:spPr>
              <a:xfrm>
                <a:off x="265245" y="4314835"/>
                <a:ext cx="2835643" cy="519414"/>
              </a:xfrm>
              <a:prstGeom prst="wedgeRectCallout">
                <a:avLst>
                  <a:gd name="adj1" fmla="val 55503"/>
                  <a:gd name="adj2" fmla="val 1228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called the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“class-prior”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or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“class-marginal” distribution</a:t>
                </a:r>
                <a:endParaRPr lang="en-IN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191C39E0-0F74-3B80-4EBD-4A624CAFD9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4314835"/>
                <a:ext cx="2835643" cy="519414"/>
              </a:xfrm>
              <a:prstGeom prst="wedgeRectCallout">
                <a:avLst>
                  <a:gd name="adj1" fmla="val 55503"/>
                  <a:gd name="adj2" fmla="val 12285"/>
                </a:avLst>
              </a:prstGeom>
              <a:blipFill>
                <a:blip r:embed="rId8"/>
                <a:stretch>
                  <a:fillRect l="-1006" t="-7955" b="-170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28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36"/>
    </mc:Choice>
    <mc:Fallback xmlns="">
      <p:transition spd="slow" advTm="46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Generative Supervised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191" y="1166070"/>
                <a:ext cx="11740617" cy="523645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generative classification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We need to learn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here given training 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IN" sz="26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IN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IN" sz="26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IN" sz="2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Class prior/marginal distribution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always be a discrete distribution,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∈ {0,1}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Bernoulli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(0,1)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 {1,2,…,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multinoulli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GB" b="1" i="1" dirty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Class conditional distribution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will depend on the nature of inputs,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can be a multivariate Gaussian (one per class) </a:t>
                </a: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Can estimate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i="1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via point est. or fully Bayesian infer.</a:t>
                </a:r>
              </a:p>
              <a:p>
                <a:pPr marL="457200" lvl="1" indent="0">
                  <a:buNone/>
                </a:pPr>
                <a:endParaRPr lang="en-IN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191" y="1166070"/>
                <a:ext cx="11740617" cy="5236458"/>
              </a:xfrm>
              <a:blipFill>
                <a:blip r:embed="rId3"/>
                <a:stretch>
                  <a:fillRect l="-883" t="-1746" b="-97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5405C-99E6-47BC-B4A2-1F0279E5918B}"/>
                  </a:ext>
                </a:extLst>
              </p:cNvPr>
              <p:cNvSpPr txBox="1"/>
              <p:nvPr/>
            </p:nvSpPr>
            <p:spPr>
              <a:xfrm>
                <a:off x="2909409" y="5638544"/>
                <a:ext cx="58676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55405C-99E6-47BC-B4A2-1F0279E5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09" y="5638544"/>
                <a:ext cx="586763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2EEBA-E403-4C69-87BA-69454C9A8E51}"/>
                  </a:ext>
                </a:extLst>
              </p:cNvPr>
              <p:cNvSpPr txBox="1"/>
              <p:nvPr/>
            </p:nvSpPr>
            <p:spPr>
              <a:xfrm>
                <a:off x="3557327" y="1709322"/>
                <a:ext cx="4219937" cy="654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IN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I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72EEBA-E403-4C69-87BA-69454C9A8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327" y="1709322"/>
                <a:ext cx="4219937" cy="654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BFE5B2C-DCD2-41B9-9541-3AD81F3D7BD6}"/>
                  </a:ext>
                </a:extLst>
              </p:cNvPr>
              <p:cNvSpPr/>
              <p:nvPr/>
            </p:nvSpPr>
            <p:spPr>
              <a:xfrm>
                <a:off x="6011071" y="1106480"/>
                <a:ext cx="1572533" cy="460260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probability of belonging to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BFE5B2C-DCD2-41B9-9541-3AD81F3D7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71" y="1106480"/>
                <a:ext cx="1572533" cy="460260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C8939FE-6B75-43B1-B09C-7E180882FB6A}"/>
                  </a:ext>
                </a:extLst>
              </p:cNvPr>
              <p:cNvSpPr/>
              <p:nvPr/>
            </p:nvSpPr>
            <p:spPr>
              <a:xfrm>
                <a:off x="1459685" y="1699197"/>
                <a:ext cx="1801244" cy="602272"/>
              </a:xfrm>
              <a:prstGeom prst="wedgeRectCallout">
                <a:avLst>
                  <a:gd name="adj1" fmla="val 64665"/>
                  <a:gd name="adj2" fmla="val 3104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of belonging to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IN" sz="1200" b="1" dirty="0">
                    <a:solidFill>
                      <a:schemeClr val="tx1"/>
                    </a:solidFill>
                  </a:rPr>
                  <a:t>,</a:t>
                </a:r>
                <a:r>
                  <a:rPr lang="en-IN" sz="1200" dirty="0">
                    <a:solidFill>
                      <a:schemeClr val="tx1"/>
                    </a:solidFill>
                  </a:rPr>
                  <a:t> 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conditioned on the input </a:t>
                </a:r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C8939FE-6B75-43B1-B09C-7E180882F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685" y="1699197"/>
                <a:ext cx="1801244" cy="602272"/>
              </a:xfrm>
              <a:prstGeom prst="wedgeRectCallout">
                <a:avLst>
                  <a:gd name="adj1" fmla="val 64665"/>
                  <a:gd name="adj2" fmla="val 31044"/>
                </a:avLst>
              </a:prstGeom>
              <a:blipFill>
                <a:blip r:embed="rId7"/>
                <a:stretch>
                  <a:fillRect t="-2941" b="-78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12B2E46-4739-4FB8-B5D0-C3294D9039E3}"/>
                  </a:ext>
                </a:extLst>
              </p:cNvPr>
              <p:cNvSpPr/>
              <p:nvPr/>
            </p:nvSpPr>
            <p:spPr>
              <a:xfrm>
                <a:off x="7711963" y="1133764"/>
                <a:ext cx="1572533" cy="460260"/>
              </a:xfrm>
              <a:prstGeom prst="wedgeRectCallout">
                <a:avLst>
                  <a:gd name="adj1" fmla="val -55884"/>
                  <a:gd name="adj2" fmla="val 8572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Probability (density) of input </a:t>
                </a:r>
                <a14:m>
                  <m:oMath xmlns:m="http://schemas.openxmlformats.org/officeDocument/2006/math">
                    <m:r>
                      <a:rPr lang="en-IN" sz="1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under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412B2E46-4739-4FB8-B5D0-C3294D903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963" y="1133764"/>
                <a:ext cx="1572533" cy="460260"/>
              </a:xfrm>
              <a:prstGeom prst="wedgeRectCallout">
                <a:avLst>
                  <a:gd name="adj1" fmla="val -55884"/>
                  <a:gd name="adj2" fmla="val 85729"/>
                </a:avLst>
              </a:prstGeom>
              <a:blipFill>
                <a:blip r:embed="rId8"/>
                <a:stretch>
                  <a:fillRect r="-104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CFC8A34-042B-435B-9753-F233067F3E3F}"/>
                  </a:ext>
                </a:extLst>
              </p:cNvPr>
              <p:cNvSpPr/>
              <p:nvPr/>
            </p:nvSpPr>
            <p:spPr>
              <a:xfrm>
                <a:off x="10493810" y="3683671"/>
                <a:ext cx="1239362" cy="390788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I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I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CFC8A34-042B-435B-9753-F233067F3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810" y="3683671"/>
                <a:ext cx="1239362" cy="390788"/>
              </a:xfrm>
              <a:prstGeom prst="wedgeRectCallout">
                <a:avLst>
                  <a:gd name="adj1" fmla="val -50489"/>
                  <a:gd name="adj2" fmla="val 81633"/>
                </a:avLst>
              </a:prstGeom>
              <a:blipFill>
                <a:blip r:embed="rId9"/>
                <a:stretch>
                  <a:fillRect l="-25346" t="-120000" r="-20737" b="-1544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622B5C9-5FCA-4D5C-8C3F-DF285AB3DC4B}"/>
                  </a:ext>
                </a:extLst>
              </p:cNvPr>
              <p:cNvSpPr/>
              <p:nvPr/>
            </p:nvSpPr>
            <p:spPr>
              <a:xfrm>
                <a:off x="547677" y="5677184"/>
                <a:ext cx="2121247" cy="676850"/>
              </a:xfrm>
              <a:prstGeom prst="wedgeRectCallout">
                <a:avLst>
                  <a:gd name="adj1" fmla="val 85505"/>
                  <a:gd name="adj2" fmla="val 433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When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, we only need inputs from class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IN" sz="1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1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GB" sz="1200" i="1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A622B5C9-5FCA-4D5C-8C3F-DF285AB3D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7" y="5677184"/>
                <a:ext cx="2121247" cy="676850"/>
              </a:xfrm>
              <a:prstGeom prst="wedgeRectCallout">
                <a:avLst>
                  <a:gd name="adj1" fmla="val 85505"/>
                  <a:gd name="adj2" fmla="val 43357"/>
                </a:avLst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E1A5BC3-0776-404E-B25E-C00DA1187881}"/>
                  </a:ext>
                </a:extLst>
              </p:cNvPr>
              <p:cNvSpPr/>
              <p:nvPr/>
            </p:nvSpPr>
            <p:spPr>
              <a:xfrm>
                <a:off x="9783026" y="5755125"/>
                <a:ext cx="2118245" cy="460261"/>
              </a:xfrm>
              <a:prstGeom prst="wedgeRectCallout">
                <a:avLst>
                  <a:gd name="adj1" fmla="val -42268"/>
                  <a:gd name="adj2" fmla="val 784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Will need appropriate prior distributions for </a:t>
                </a:r>
                <a14:m>
                  <m:oMath xmlns:m="http://schemas.openxmlformats.org/officeDocument/2006/math"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</m:oMath>
                </a14:m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E1A5BC3-0776-404E-B25E-C00DA1187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26" y="5755125"/>
                <a:ext cx="2118245" cy="460261"/>
              </a:xfrm>
              <a:prstGeom prst="wedgeRectCallout">
                <a:avLst>
                  <a:gd name="adj1" fmla="val -42268"/>
                  <a:gd name="adj2" fmla="val 78498"/>
                </a:avLst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8BA337B-F7A1-465A-9525-5245EC5FB6E0}"/>
                  </a:ext>
                </a:extLst>
              </p:cNvPr>
              <p:cNvSpPr/>
              <p:nvPr/>
            </p:nvSpPr>
            <p:spPr>
              <a:xfrm>
                <a:off x="9904080" y="5108031"/>
                <a:ext cx="2118245" cy="583899"/>
              </a:xfrm>
              <a:prstGeom prst="wedgeRectCallout">
                <a:avLst>
                  <a:gd name="adj1" fmla="val -38704"/>
                  <a:gd name="adj2" fmla="val 7275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IN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can use Beta or Dirichlet (we have already seen these examples)</a:t>
                </a:r>
                <a:endParaRPr lang="en-IN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C8BA337B-F7A1-465A-9525-5245EC5FB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080" y="5108031"/>
                <a:ext cx="2118245" cy="583899"/>
              </a:xfrm>
              <a:prstGeom prst="wedgeRectCallout">
                <a:avLst>
                  <a:gd name="adj1" fmla="val -38704"/>
                  <a:gd name="adj2" fmla="val 72751"/>
                </a:avLst>
              </a:prstGeom>
              <a:blipFill>
                <a:blip r:embed="rId12"/>
                <a:stretch>
                  <a:fillRect t="-3279" r="-28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7B8EF91-CA77-4B7A-98E6-F829314FD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07166" y="222048"/>
            <a:ext cx="1004822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6AE00F9-2B2D-4ADB-897B-DA40F9B50D8C}"/>
                  </a:ext>
                </a:extLst>
              </p:cNvPr>
              <p:cNvSpPr/>
              <p:nvPr/>
            </p:nvSpPr>
            <p:spPr>
              <a:xfrm>
                <a:off x="9491332" y="900748"/>
                <a:ext cx="2556475" cy="821500"/>
              </a:xfrm>
              <a:prstGeom prst="wedgeRectCallout">
                <a:avLst>
                  <a:gd name="adj1" fmla="val 39544"/>
                  <a:gd name="adj2" fmla="val -676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Estimating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can be difficult especially if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high-dimensional and we don’t have enough data from each class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F6AE00F9-2B2D-4ADB-897B-DA40F9B50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1332" y="900748"/>
                <a:ext cx="2556475" cy="821500"/>
              </a:xfrm>
              <a:prstGeom prst="wedgeRectCallout">
                <a:avLst>
                  <a:gd name="adj1" fmla="val 39544"/>
                  <a:gd name="adj2" fmla="val -67675"/>
                </a:avLst>
              </a:prstGeom>
              <a:blipFill>
                <a:blip r:embed="rId14"/>
                <a:stretch>
                  <a:fillRect l="-474" b="-1104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D50E756-E752-4D27-9727-B5466D08CF0C}"/>
                  </a:ext>
                </a:extLst>
              </p:cNvPr>
              <p:cNvSpPr/>
              <p:nvPr/>
            </p:nvSpPr>
            <p:spPr>
              <a:xfrm>
                <a:off x="7926593" y="1820112"/>
                <a:ext cx="3974678" cy="753406"/>
              </a:xfrm>
              <a:prstGeom prst="wedgeRectCallout">
                <a:avLst>
                  <a:gd name="adj1" fmla="val 43283"/>
                  <a:gd name="adj2" fmla="val -6907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 way to handle this is to assume </a:t>
                </a:r>
                <a:r>
                  <a:rPr lang="en-IN" sz="1400" b="1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simpler forms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(e.g., Gaussian with diagonal/spherical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covar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– </a:t>
                </a:r>
                <a:r>
                  <a:rPr lang="en-IN" sz="1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naïve Bayes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 but it might sacrifice accuracy too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5D50E756-E752-4D27-9727-B5466D08C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93" y="1820112"/>
                <a:ext cx="3974678" cy="753406"/>
              </a:xfrm>
              <a:prstGeom prst="wedgeRectCallout">
                <a:avLst>
                  <a:gd name="adj1" fmla="val 43283"/>
                  <a:gd name="adj2" fmla="val -69075"/>
                </a:avLst>
              </a:prstGeom>
              <a:blipFill>
                <a:blip r:embed="rId15"/>
                <a:stretch>
                  <a:fillRect l="-305" b="-46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92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36"/>
    </mc:Choice>
    <mc:Fallback xmlns="">
      <p:transition spd="slow" advTm="46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3|12.5|15.5|4.6|15.4|9.6|9.9|38.8|17.3|22.1|10|31.9|5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6.4|15|52.6|30.9|48.6|10.1|21.9|15|29.5|49.3|51.4|77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4.1|8.6|17.5|18|22.6|8.6|24.8|36.8|14.2|24.4|20.9|48.5|2.8|59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|12.6|7.8|5.8|14.9|13.5|11.5|17.7|14.8|13.3|22.3|41.2|29|39.2|31.9|16.4|45.1|0.9|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|12.6|7.8|5.8|14.9|13.5|11.5|17.7|14.8|13.3|22.3|41.2|29|39.2|31.9|16.4|45.1|0.9|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3.5|7.3|23.2|57.4|44.3|30.5|12.8|18.3|71.3|17.6|43.2|3.9|11.6|4.2|26.9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54462</TotalTime>
  <Words>1597</Words>
  <Application>Microsoft Office PowerPoint</Application>
  <PresentationFormat>Widescreen</PresentationFormat>
  <Paragraphs>232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Exponential Family Distributions (contd.), Generative Models for Supervised Learning</vt:lpstr>
      <vt:lpstr>Plan today</vt:lpstr>
      <vt:lpstr>Bayesian Inference for Expon. Family Distributions</vt:lpstr>
      <vt:lpstr>The Posterior</vt:lpstr>
      <vt:lpstr>Posterior Predictive Distribution</vt:lpstr>
      <vt:lpstr>Posterior Predictive Distribution</vt:lpstr>
      <vt:lpstr>Summary</vt:lpstr>
      <vt:lpstr>Generative Supervised Learning</vt:lpstr>
      <vt:lpstr>Generative Supervised Learning</vt:lpstr>
      <vt:lpstr>Generative Classification: Making Predictions</vt:lpstr>
      <vt:lpstr>Generative Sup. Learning: Some Comments</vt:lpstr>
      <vt:lpstr>Hybrids of Discriminative and Generative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2655</cp:revision>
  <dcterms:created xsi:type="dcterms:W3CDTF">2020-07-07T20:42:16Z</dcterms:created>
  <dcterms:modified xsi:type="dcterms:W3CDTF">2025-01-30T04:02:18Z</dcterms:modified>
</cp:coreProperties>
</file>