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551" r:id="rId2"/>
    <p:sldId id="834" r:id="rId3"/>
    <p:sldId id="816" r:id="rId4"/>
    <p:sldId id="844" r:id="rId5"/>
    <p:sldId id="599" r:id="rId6"/>
    <p:sldId id="601" r:id="rId7"/>
    <p:sldId id="602" r:id="rId8"/>
    <p:sldId id="603" r:id="rId9"/>
    <p:sldId id="604" r:id="rId10"/>
    <p:sldId id="605" r:id="rId11"/>
    <p:sldId id="608" r:id="rId12"/>
    <p:sldId id="609" r:id="rId13"/>
    <p:sldId id="610" r:id="rId14"/>
    <p:sldId id="611" r:id="rId15"/>
    <p:sldId id="6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935DFF"/>
    <a:srgbClr val="B466E0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22-05-2025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22-05-2025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22-05-2025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22-05-2025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22-05-2025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22-05-2025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22-05-2025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NUL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3.png"/><Relationship Id="rId3" Type="http://schemas.openxmlformats.org/officeDocument/2006/relationships/image" Target="NULL"/><Relationship Id="rId7" Type="http://schemas.openxmlformats.org/officeDocument/2006/relationships/image" Target="../media/image30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NULL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7" Type="http://schemas.openxmlformats.org/officeDocument/2006/relationships/image" Target="../media/image4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900.png"/><Relationship Id="rId11" Type="http://schemas.openxmlformats.org/officeDocument/2006/relationships/image" Target="../media/image8.png"/><Relationship Id="rId5" Type="http://schemas.openxmlformats.org/officeDocument/2006/relationships/image" Target="../media/image380.png"/><Relationship Id="rId10" Type="http://schemas.openxmlformats.org/officeDocument/2006/relationships/image" Target="../media/image430.png"/><Relationship Id="rId4" Type="http://schemas.openxmlformats.org/officeDocument/2006/relationships/image" Target="../media/image3700.png"/><Relationship Id="rId9" Type="http://schemas.openxmlformats.org/officeDocument/2006/relationships/image" Target="../media/image42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440.png"/><Relationship Id="rId3" Type="http://schemas.openxmlformats.org/officeDocument/2006/relationships/image" Target="../media/image341.png"/><Relationship Id="rId7" Type="http://schemas.openxmlformats.org/officeDocument/2006/relationships/image" Target="../media/image800.png"/><Relationship Id="rId12" Type="http://schemas.openxmlformats.org/officeDocument/2006/relationships/image" Target="../media/image4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90.png"/><Relationship Id="rId11" Type="http://schemas.openxmlformats.org/officeDocument/2006/relationships/image" Target="../media/image2.png"/><Relationship Id="rId5" Type="http://schemas.openxmlformats.org/officeDocument/2006/relationships/image" Target="../media/image401.png"/><Relationship Id="rId15" Type="http://schemas.openxmlformats.org/officeDocument/2006/relationships/image" Target="../media/image460.png"/><Relationship Id="rId10" Type="http://schemas.openxmlformats.org/officeDocument/2006/relationships/image" Target="../media/image421.png"/><Relationship Id="rId4" Type="http://schemas.openxmlformats.org/officeDocument/2006/relationships/image" Target="../media/image770.png"/><Relationship Id="rId9" Type="http://schemas.openxmlformats.org/officeDocument/2006/relationships/image" Target="../media/image411.png"/><Relationship Id="rId14" Type="http://schemas.openxmlformats.org/officeDocument/2006/relationships/image" Target="../media/image4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xponential_famil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238" y="2862842"/>
            <a:ext cx="9993524" cy="141236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Model Selection/Model Averaging, Exponential Family Distributions</a:t>
            </a:r>
            <a:endParaRPr lang="en-IN" sz="40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MLE for Exponential Family Distributions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data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drawn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dirty="0">
                    <a:latin typeface="Abadi Extra Light" panose="020B0204020104020204" pitchFamily="34" charset="0"/>
                  </a:rPr>
                  <a:t>. from an exp. family distribution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do MLE, we need the overall likelihood -- a product of the individual likelihoods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To estimate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(as we’ll see shortly), </a:t>
                </a:r>
                <a:r>
                  <a:rPr lang="en-GB" sz="2600" dirty="0">
                    <a:solidFill>
                      <a:srgbClr val="00B050"/>
                    </a:solidFill>
                    <a:latin typeface="Abadi Extra Light" panose="020B0204020104020204" pitchFamily="34" charset="0"/>
                  </a:rPr>
                  <a:t>we only need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Size of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400" i="1" dirty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IN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does not grow with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(same as the size of each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Only exponential family distributions have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finite-sized sufficient statistics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No need to store all the data; can simply update the sufficient statistics as data comes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Useful in probabilistic inference with large-scale data sets and “online” parameter estimation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112D8C-3BBA-44CA-A4C3-FDF342A3CA93}"/>
                  </a:ext>
                </a:extLst>
              </p:cNvPr>
              <p:cNvSpPr txBox="1"/>
              <p:nvPr/>
            </p:nvSpPr>
            <p:spPr>
              <a:xfrm>
                <a:off x="3171423" y="1786942"/>
                <a:ext cx="542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2800" i="1" dirty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112D8C-3BBA-44CA-A4C3-FDF342A3C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423" y="1786942"/>
                <a:ext cx="5424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BA0F02E-1857-4D18-AB50-8B9911ABE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24" y="2926926"/>
            <a:ext cx="6738938" cy="857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E9427-8DF7-42C0-A96A-042023D72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350" y="2873985"/>
            <a:ext cx="4227826" cy="876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7892F5-B2E5-45F3-AFE3-D9633566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413" y="3750218"/>
            <a:ext cx="3670477" cy="531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64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Bayesian Inference for </a:t>
            </a:r>
            <a:r>
              <a:rPr lang="en-GB" dirty="0" err="1">
                <a:solidFill>
                  <a:srgbClr val="A33BC3"/>
                </a:solidFill>
              </a:rPr>
              <a:t>Expon</a:t>
            </a:r>
            <a:r>
              <a:rPr lang="en-GB" dirty="0">
                <a:solidFill>
                  <a:srgbClr val="A33BC3"/>
                </a:solidFill>
              </a:rPr>
              <a:t>. Family Distributions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Already saw that the total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likelihood</a:t>
                </a:r>
                <a:r>
                  <a:rPr lang="en-GB" dirty="0"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GB" dirty="0">
                    <a:latin typeface="Abadi Extra Light" panose="020B0204020104020204" pitchFamily="34" charset="0"/>
                  </a:rPr>
                  <a:t>. observations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choose the following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prior</a:t>
                </a:r>
                <a:r>
                  <a:rPr lang="en-GB" dirty="0">
                    <a:latin typeface="Abadi Extra Light" panose="020B0204020104020204" pitchFamily="34" charset="0"/>
                  </a:rPr>
                  <a:t> (note: looks similar in terms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within exp)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Ignoring the prior’s log-partition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Comparing the prior’s form with the likelihood, note that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like the </a:t>
                </a:r>
                <a:r>
                  <a:rPr lang="en-GB" sz="220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number of “pseudo-observations” </a:t>
                </a:r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coming from the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dirty="0" smtClean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200" i="1" dirty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is the </a:t>
                </a:r>
                <a:r>
                  <a:rPr lang="en-GB" sz="2200" u="sng" dirty="0">
                    <a:latin typeface="Abadi Extra Light" panose="020B0204020104020204" pitchFamily="34" charset="0"/>
                  </a:rPr>
                  <a:t>total sufficient statistics of the pseudo-observations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66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/</a:t>
                </a:r>
                <a:r>
                  <a:rPr lang="en-IN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GB" sz="2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per pseudo-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53C17-8302-4031-B01E-F48764F8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211" y="1680232"/>
            <a:ext cx="4406744" cy="625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5D048D-4BE8-4858-9088-113DB8FA0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983" y="1553725"/>
            <a:ext cx="2903434" cy="80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CB7C8-84DD-43EA-950F-28B9BE78E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785" y="2889679"/>
            <a:ext cx="6782338" cy="79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C14CE-BCE7-40EB-894B-01DE5BF2E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744" y="3819198"/>
            <a:ext cx="5812076" cy="4127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4D20BE-F54E-4675-BFC0-8766C403A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3538" y="4403474"/>
            <a:ext cx="5024832" cy="783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5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623BC578-48D5-4A79-A9B5-A7974686AD20}"/>
              </a:ext>
            </a:extLst>
          </p:cNvPr>
          <p:cNvSpPr/>
          <p:nvPr/>
        </p:nvSpPr>
        <p:spPr>
          <a:xfrm>
            <a:off x="9068855" y="5903724"/>
            <a:ext cx="926914" cy="408039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Posterior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likelihood and prior were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posterior                              therefore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Every exp family likelihood has a conjugate prior having the form above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Posterior’s hyperparams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obtained by adding “stuff” to prior’s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33195-39FF-44BE-B3CD-4079480E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138" y="2019858"/>
            <a:ext cx="4141321" cy="477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2A02A-8298-4F0C-BF44-DE8AAD453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413" y="2637045"/>
            <a:ext cx="2594721" cy="350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4F817-381C-42B0-BAAD-808640758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39" y="3068852"/>
            <a:ext cx="6169586" cy="726949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09341B3-1579-40B4-B20C-09FE02202B55}"/>
              </a:ext>
            </a:extLst>
          </p:cNvPr>
          <p:cNvSpPr/>
          <p:nvPr/>
        </p:nvSpPr>
        <p:spPr>
          <a:xfrm>
            <a:off x="8395596" y="2214276"/>
            <a:ext cx="1865099" cy="812895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is also from the same family as the prior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66240C2-1761-4566-BF63-E0FCF5B135A1}"/>
              </a:ext>
            </a:extLst>
          </p:cNvPr>
          <p:cNvSpPr/>
          <p:nvPr/>
        </p:nvSpPr>
        <p:spPr>
          <a:xfrm>
            <a:off x="10344845" y="2511999"/>
            <a:ext cx="1711927" cy="812895"/>
          </a:xfrm>
          <a:prstGeom prst="wedgeRectCallout">
            <a:avLst>
              <a:gd name="adj1" fmla="val -60823"/>
              <a:gd name="adj2" fmla="val 35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Happens when the prior is conjugate to the likelihood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9EF75-3A5F-462C-85DD-EBE3BE64AD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501" y="5112976"/>
            <a:ext cx="2630555" cy="844850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1177875-13E9-4BF4-BD75-1B02306FB6A1}"/>
              </a:ext>
            </a:extLst>
          </p:cNvPr>
          <p:cNvSpPr/>
          <p:nvPr/>
        </p:nvSpPr>
        <p:spPr>
          <a:xfrm>
            <a:off x="186137" y="5021551"/>
            <a:ext cx="3214691" cy="458321"/>
          </a:xfrm>
          <a:prstGeom prst="wedgeRectCallout">
            <a:avLst>
              <a:gd name="adj1" fmla="val 54622"/>
              <a:gd name="adj2" fmla="val -9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Number of pseudo-observations plus number of actual observations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D1692CC-3192-4E02-9253-EB8C8B3E0CC6}"/>
              </a:ext>
            </a:extLst>
          </p:cNvPr>
          <p:cNvSpPr/>
          <p:nvPr/>
        </p:nvSpPr>
        <p:spPr>
          <a:xfrm>
            <a:off x="186137" y="5619476"/>
            <a:ext cx="3214691" cy="458321"/>
          </a:xfrm>
          <a:prstGeom prst="wedgeRectCallout">
            <a:avLst>
              <a:gd name="adj1" fmla="val 55824"/>
              <a:gd name="adj2" fmla="val -135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pseudo-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obervations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plus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actual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C201D62-3934-4385-8E60-4B23FF8FB979}"/>
                  </a:ext>
                </a:extLst>
              </p:cNvPr>
              <p:cNvSpPr/>
              <p:nvPr/>
            </p:nvSpPr>
            <p:spPr>
              <a:xfrm>
                <a:off x="135228" y="3181992"/>
                <a:ext cx="2634380" cy="546125"/>
              </a:xfrm>
              <a:prstGeom prst="wedgeRectCallout">
                <a:avLst>
                  <a:gd name="adj1" fmla="val 58448"/>
                  <a:gd name="adj2" fmla="val 22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Its log partition function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EC201D62-3934-4385-8E60-4B23FF8FB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8" y="3181992"/>
                <a:ext cx="2634380" cy="546125"/>
              </a:xfrm>
              <a:prstGeom prst="wedgeRectCallout">
                <a:avLst>
                  <a:gd name="adj1" fmla="val 58448"/>
                  <a:gd name="adj2" fmla="val 224"/>
                </a:avLst>
              </a:prstGeom>
              <a:blipFill>
                <a:blip r:embed="rId8"/>
                <a:stretch>
                  <a:fillRect l="-840" t="-5376" b="-75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F0F8CF-BDF7-4F88-8F67-8E49F5DE616D}"/>
                  </a:ext>
                </a:extLst>
              </p:cNvPr>
              <p:cNvSpPr/>
              <p:nvPr/>
            </p:nvSpPr>
            <p:spPr>
              <a:xfrm>
                <a:off x="243521" y="2019858"/>
                <a:ext cx="2703800" cy="546125"/>
              </a:xfrm>
              <a:prstGeom prst="wedgeRectCallout">
                <a:avLst>
                  <a:gd name="adj1" fmla="val 54622"/>
                  <a:gd name="adj2" fmla="val -9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 its log partition function denoted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52F0F8CF-BDF7-4F88-8F67-8E49F5DE6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1" y="2019858"/>
                <a:ext cx="2703800" cy="546125"/>
              </a:xfrm>
              <a:prstGeom prst="wedgeRectCallout">
                <a:avLst>
                  <a:gd name="adj1" fmla="val 54622"/>
                  <a:gd name="adj2" fmla="val -905"/>
                </a:avLst>
              </a:prstGeom>
              <a:blipFill>
                <a:blip r:embed="rId9"/>
                <a:stretch>
                  <a:fillRect l="-1066" t="-4301" b="-1505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D3F2E3B-DE6B-49C8-97BA-8DDF6600B3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2077" y="5258633"/>
            <a:ext cx="5761448" cy="632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B9C322-A126-452F-A8C4-1F9F32821D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3732" y="5960048"/>
            <a:ext cx="1669089" cy="7304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2FA13C-BC8C-4D08-9747-1C47F8DAAC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501" y="1592414"/>
            <a:ext cx="3427649" cy="4864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95C1EF-A3F8-4F62-9BD1-BC35DB8903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96613" y="1503472"/>
            <a:ext cx="2258346" cy="6265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77606BF-9D8F-4A6D-BB0E-A6225105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56" y="5957797"/>
            <a:ext cx="736878" cy="2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78FA65-A7FB-464B-BA93-60E07F2D6A09}"/>
              </a:ext>
            </a:extLst>
          </p:cNvPr>
          <p:cNvSpPr/>
          <p:nvPr/>
        </p:nvSpPr>
        <p:spPr>
          <a:xfrm>
            <a:off x="6311936" y="5216416"/>
            <a:ext cx="5708793" cy="1552907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02BF2E7-B202-4A85-BBBA-2845DCCD4F4B}"/>
              </a:ext>
            </a:extLst>
          </p:cNvPr>
          <p:cNvSpPr/>
          <p:nvPr/>
        </p:nvSpPr>
        <p:spPr>
          <a:xfrm>
            <a:off x="10007995" y="5014238"/>
            <a:ext cx="1108748" cy="291026"/>
          </a:xfrm>
          <a:prstGeom prst="wedgeRectCallout">
            <a:avLst>
              <a:gd name="adj1" fmla="val -67685"/>
              <a:gd name="adj2" fmla="val 6395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C5C2471-95CA-4A8F-9949-E9555FD9A0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27090" y="5026793"/>
            <a:ext cx="871922" cy="228990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9959E37C-A707-4BB5-90C6-3F8F0D4F4F59}"/>
              </a:ext>
            </a:extLst>
          </p:cNvPr>
          <p:cNvSpPr/>
          <p:nvPr/>
        </p:nvSpPr>
        <p:spPr>
          <a:xfrm>
            <a:off x="5279589" y="6169078"/>
            <a:ext cx="1711927" cy="632220"/>
          </a:xfrm>
          <a:prstGeom prst="wedgeRectCallout">
            <a:avLst>
              <a:gd name="adj1" fmla="val 65188"/>
              <a:gd name="adj2" fmla="val 66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Convex comb of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avg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suff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-stats of pseudo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obs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and actual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obs</a:t>
            </a:r>
            <a:endParaRPr lang="en-IN" sz="14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B8B8F-A39B-4A07-8257-E37003C76319}"/>
              </a:ext>
            </a:extLst>
          </p:cNvPr>
          <p:cNvSpPr txBox="1"/>
          <p:nvPr/>
        </p:nvSpPr>
        <p:spPr>
          <a:xfrm>
            <a:off x="6367452" y="4901429"/>
            <a:ext cx="2501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Another equivalent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5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5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some training data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from some exp-fam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 some test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= {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, . . . ,</m:t>
                    </m:r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from the same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posterior pred. distr.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This gets further simplified into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DFA5D6-D8FF-40EA-83DB-B7977732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45" y="2949086"/>
            <a:ext cx="4529464" cy="75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DC1D1F82-3543-4F33-B8D8-AFEA4D48115C}"/>
              </a:ext>
            </a:extLst>
          </p:cNvPr>
          <p:cNvSpPr/>
          <p:nvPr/>
        </p:nvSpPr>
        <p:spPr>
          <a:xfrm>
            <a:off x="3622674" y="2527594"/>
            <a:ext cx="1719347" cy="507133"/>
          </a:xfrm>
          <a:prstGeom prst="wedgeRectCallout">
            <a:avLst>
              <a:gd name="adj1" fmla="val 3121"/>
              <a:gd name="adj2" fmla="val 585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Exp. Fam. likelihood </a:t>
            </a:r>
            <a:r>
              <a:rPr lang="en-IN" sz="14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 test data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49BBC13-374F-4946-9DA3-0D3C5BFF4E47}"/>
              </a:ext>
            </a:extLst>
          </p:cNvPr>
          <p:cNvSpPr/>
          <p:nvPr/>
        </p:nvSpPr>
        <p:spPr>
          <a:xfrm>
            <a:off x="5787257" y="2457791"/>
            <a:ext cx="2449217" cy="507133"/>
          </a:xfrm>
          <a:prstGeom prst="wedgeRectCallout">
            <a:avLst>
              <a:gd name="adj1" fmla="val -58085"/>
              <a:gd name="adj2" fmla="val 7619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Posterior (same form as the prior due to conjugacy)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AD24A-E1AD-40FC-BEF7-3B2ADBA61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2576" y="3659102"/>
            <a:ext cx="9173285" cy="99830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4BA18B0-AFBF-470F-9DC4-3CE221DF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475" y="5061563"/>
            <a:ext cx="7095195" cy="7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C3866-A1B9-48BE-9054-5475529FC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869" y="5965321"/>
            <a:ext cx="4706652" cy="8023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315F6ED-FDC2-416A-B164-117D529ECA6D}"/>
              </a:ext>
            </a:extLst>
          </p:cNvPr>
          <p:cNvSpPr/>
          <p:nvPr/>
        </p:nvSpPr>
        <p:spPr>
          <a:xfrm>
            <a:off x="5088159" y="5053879"/>
            <a:ext cx="4984511" cy="45579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E0F633-BE6A-40B5-870D-75D7A6E81630}"/>
              </a:ext>
            </a:extLst>
          </p:cNvPr>
          <p:cNvSpPr/>
          <p:nvPr/>
        </p:nvSpPr>
        <p:spPr>
          <a:xfrm>
            <a:off x="5136285" y="6044993"/>
            <a:ext cx="3523144" cy="33950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75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Posterior Predictive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sz="2600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sz="2600" i="1" dirty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can write the PPD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Therefore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posterior predictive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proportional to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Ratio of two partition functions of two “posterior distributions” (one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+ </m:t>
                    </m:r>
                    <m:sSup>
                      <m:sSupPr>
                        <m:ctrlPr>
                          <a:rPr lang="en-IN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IN" sz="22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examples and the other with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examples)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Exponential of the difference of the corresponding log-partition functions</a:t>
                </a:r>
                <a:endParaRPr lang="en-IN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the form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260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will simply depend on the chosen conjugate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Very useful result. Also holds for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	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In this case                                         is simply the </a:t>
                </a:r>
                <a:r>
                  <a:rPr lang="en-IN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marginal likelihood </a:t>
                </a:r>
                <a:r>
                  <a:rPr lang="en-IN" sz="2200" dirty="0">
                    <a:latin typeface="Abadi Extra Light" panose="020B0204020104020204" pitchFamily="34" charset="0"/>
                  </a:rPr>
                  <a:t>of test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p>
                        <m:r>
                          <a:rPr lang="en-I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75E78F-66B5-4F68-8A78-D6A0987D1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384" y="2584777"/>
            <a:ext cx="8540246" cy="881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CEBA6-BC69-42BB-9BAF-355469CC2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3864" y="1622415"/>
            <a:ext cx="6717202" cy="935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AB4AD3-3AE2-4A84-9AC6-6AEF4832D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104" y="5978447"/>
            <a:ext cx="3050794" cy="3761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FD086A-A505-4103-A163-4504C455A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19998" y="622509"/>
            <a:ext cx="1010687" cy="965223"/>
          </a:xfrm>
          <a:prstGeom prst="rect">
            <a:avLst/>
          </a:prstGeom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287E219E-011F-427D-AD7F-AAD6F9266F3B}"/>
              </a:ext>
            </a:extLst>
          </p:cNvPr>
          <p:cNvSpPr/>
          <p:nvPr/>
        </p:nvSpPr>
        <p:spPr>
          <a:xfrm>
            <a:off x="8963822" y="587178"/>
            <a:ext cx="2156176" cy="1305369"/>
          </a:xfrm>
          <a:prstGeom prst="wedgeRectCallout">
            <a:avLst>
              <a:gd name="adj1" fmla="val 58756"/>
              <a:gd name="adj2" fmla="val -1176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Thus PPD as well as marginal likelihood has closed form expression when working with exp-family distributions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7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Exp. family distributions are very useful for modeling diverse types of data/parameters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Conjugate priors to exp. family distributions make parameter updates very simple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Other quantities such as posterior predictive can be computed in closed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Useful in designing generative classification models. Choosing class-conditional from exponential family with conjugate priors helps in parameter estimation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Useful in designing generative models for unsupervised learning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Used in designing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Generalized Linear Models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: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exp. fam distribution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Linear regression (with Gaussian likelihood) and logistic regression are GLMs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Will see several use cases when we discuss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inference algorithms (e.g., Gibbs sampling, and especially variational inference)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 r="-156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32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Plan today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Model Selection and Model Averaging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Exponential Family Distributions</a:t>
            </a:r>
            <a:endParaRPr lang="en-US" sz="26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2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230"/>
    </mc:Choice>
    <mc:Fallback xmlns="">
      <p:transition spd="slow" advTm="3532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More on Marginalization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PPD is a weighted average over all possible parameter values of one model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PPD marginalization can be done even over several choices of models</a:t>
            </a:r>
          </a:p>
          <a:p>
            <a:pPr marL="0" indent="0">
              <a:buNone/>
            </a:pPr>
            <a:endParaRPr lang="en-IN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b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C7980E-9D31-D4DA-7BA9-07B22B4A2E85}"/>
                  </a:ext>
                </a:extLst>
              </p:cNvPr>
              <p:cNvSpPr txBox="1"/>
              <p:nvPr/>
            </p:nvSpPr>
            <p:spPr>
              <a:xfrm>
                <a:off x="2412834" y="4502494"/>
                <a:ext cx="691868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)=∫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C7980E-9D31-D4DA-7BA9-07B22B4A2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834" y="4502494"/>
                <a:ext cx="6918689" cy="4472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378C30-CA5B-45AB-1B26-34B9873F5BDC}"/>
                  </a:ext>
                </a:extLst>
              </p:cNvPr>
              <p:cNvSpPr txBox="1"/>
              <p:nvPr/>
            </p:nvSpPr>
            <p:spPr>
              <a:xfrm>
                <a:off x="2776587" y="5418292"/>
                <a:ext cx="6554936" cy="438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N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I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I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IN" sz="28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  <m:r>
                              <a:rPr lang="en-I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𝒟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3378C30-CA5B-45AB-1B26-34B9873F5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87" y="5418292"/>
                <a:ext cx="6554936" cy="438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74DC8-96A7-AD73-0AAA-1A606AC8AA4D}"/>
                  </a:ext>
                </a:extLst>
              </p:cNvPr>
              <p:cNvSpPr txBox="1"/>
              <p:nvPr/>
            </p:nvSpPr>
            <p:spPr>
              <a:xfrm>
                <a:off x="1390775" y="1803795"/>
                <a:ext cx="6918689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)=∫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74DC8-96A7-AD73-0AAA-1A606AC8A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75" y="1803795"/>
                <a:ext cx="6918689" cy="447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6AD54B-8C93-F479-355B-F691F1AD7998}"/>
                  </a:ext>
                </a:extLst>
              </p:cNvPr>
              <p:cNvSpPr txBox="1"/>
              <p:nvPr/>
            </p:nvSpPr>
            <p:spPr>
              <a:xfrm>
                <a:off x="3546745" y="2542622"/>
                <a:ext cx="405091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6AD54B-8C93-F479-355B-F691F1AD7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45" y="2542622"/>
                <a:ext cx="4050917" cy="8842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8AC15B6-36C4-08B1-7FE8-C4FDF25257E4}"/>
                  </a:ext>
                </a:extLst>
              </p:cNvPr>
              <p:cNvSpPr/>
              <p:nvPr/>
            </p:nvSpPr>
            <p:spPr>
              <a:xfrm>
                <a:off x="69012" y="4502494"/>
                <a:ext cx="2228844" cy="447237"/>
              </a:xfrm>
              <a:prstGeom prst="wedgeRectCallout">
                <a:avLst>
                  <a:gd name="adj1" fmla="val 55727"/>
                  <a:gd name="adj2" fmla="val 561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Marginalization over all weights of a single model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kumimoji="0" lang="en-I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08AC15B6-36C4-08B1-7FE8-C4FDF2525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2" y="4502494"/>
                <a:ext cx="2228844" cy="447237"/>
              </a:xfrm>
              <a:prstGeom prst="wedgeRectCallout">
                <a:avLst>
                  <a:gd name="adj1" fmla="val 55727"/>
                  <a:gd name="adj2" fmla="val 5616"/>
                </a:avLst>
              </a:prstGeom>
              <a:blipFill>
                <a:blip r:embed="rId8"/>
                <a:stretch>
                  <a:fillRect l="-509" t="-9211" b="-1842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09D5503-665D-9D30-3EA7-0881131538F9}"/>
                  </a:ext>
                </a:extLst>
              </p:cNvPr>
              <p:cNvSpPr/>
              <p:nvPr/>
            </p:nvSpPr>
            <p:spPr>
              <a:xfrm>
                <a:off x="422920" y="5089336"/>
                <a:ext cx="2228844" cy="673010"/>
              </a:xfrm>
              <a:prstGeom prst="wedgeRectCallout">
                <a:avLst>
                  <a:gd name="adj1" fmla="val 55231"/>
                  <a:gd name="adj2" fmla="val 360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N" sz="1400" dirty="0">
                    <a:solidFill>
                      <a:prstClr val="black"/>
                    </a:solidFill>
                    <a:latin typeface="Abadi Extra Light" panose="020B0204020104020204" pitchFamily="34" charset="0"/>
                  </a:rPr>
                  <a:t>Marginalization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over all finite choices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=1,2,…, </m:t>
                    </m:r>
                    <m:r>
                      <a:rPr kumimoji="0" lang="en-IN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of the model</a:t>
                </a: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09D5503-665D-9D30-3EA7-088113153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20" y="5089336"/>
                <a:ext cx="2228844" cy="673010"/>
              </a:xfrm>
              <a:prstGeom prst="wedgeRectCallout">
                <a:avLst>
                  <a:gd name="adj1" fmla="val 55231"/>
                  <a:gd name="adj2" fmla="val 36096"/>
                </a:avLst>
              </a:prstGeom>
              <a:blipFill>
                <a:blip r:embed="rId9"/>
                <a:stretch>
                  <a:fillRect l="-513" t="-5310" b="-123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B62FD0D3-348F-D4C5-1685-4A00D7725EE6}"/>
              </a:ext>
            </a:extLst>
          </p:cNvPr>
          <p:cNvSpPr/>
          <p:nvPr/>
        </p:nvSpPr>
        <p:spPr>
          <a:xfrm>
            <a:off x="2729369" y="5941207"/>
            <a:ext cx="2157433" cy="866795"/>
          </a:xfrm>
          <a:prstGeom prst="wedgeRectCallout">
            <a:avLst>
              <a:gd name="adj1" fmla="val -62481"/>
              <a:gd name="adj2" fmla="val -127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Like a double averaging (over all model choices, and over all weights of each model choice)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2170C7B-92F7-1401-1898-8FA18BC70C47}"/>
                  </a:ext>
                </a:extLst>
              </p:cNvPr>
              <p:cNvSpPr/>
              <p:nvPr/>
            </p:nvSpPr>
            <p:spPr>
              <a:xfrm>
                <a:off x="7766342" y="2349652"/>
                <a:ext cx="1792971" cy="691438"/>
              </a:xfrm>
              <a:prstGeom prst="wedgeRectCallout">
                <a:avLst>
                  <a:gd name="adj1" fmla="val -59455"/>
                  <a:gd name="adj2" fmla="val 3816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0" lang="en-IN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is drawn </a:t>
                </a:r>
                <a:r>
                  <a:rPr kumimoji="0" lang="en-IN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i.i.d.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from the distribution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42170C7B-92F7-1401-1898-8FA18BC70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342" y="2349652"/>
                <a:ext cx="1792971" cy="691438"/>
              </a:xfrm>
              <a:prstGeom prst="wedgeRectCallout">
                <a:avLst>
                  <a:gd name="adj1" fmla="val -59455"/>
                  <a:gd name="adj2" fmla="val 38166"/>
                </a:avLst>
              </a:prstGeom>
              <a:blipFill>
                <a:blip r:embed="rId10"/>
                <a:stretch>
                  <a:fillRect t="-2564" b="-102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73A1A1C7-5309-B26E-18C0-CC5213157169}"/>
              </a:ext>
            </a:extLst>
          </p:cNvPr>
          <p:cNvSpPr/>
          <p:nvPr/>
        </p:nvSpPr>
        <p:spPr>
          <a:xfrm>
            <a:off x="9316483" y="3150399"/>
            <a:ext cx="2773719" cy="601304"/>
          </a:xfrm>
          <a:prstGeom prst="wedgeRectCallout">
            <a:avLst>
              <a:gd name="adj1" fmla="val -44291"/>
              <a:gd name="adj2" fmla="val -8000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Extra Light" panose="020B0204020104020204" pitchFamily="34" charset="0"/>
              </a:rPr>
              <a:t>Above integral replaced by a “Monte-Carlo Averaging” (an approximation when PPD integral is intractable)</a:t>
            </a:r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03A857EB-13E8-3050-3640-03916D0D2B40}"/>
              </a:ext>
            </a:extLst>
          </p:cNvPr>
          <p:cNvSpPr/>
          <p:nvPr/>
        </p:nvSpPr>
        <p:spPr>
          <a:xfrm>
            <a:off x="140422" y="6001713"/>
            <a:ext cx="2331996" cy="447237"/>
          </a:xfrm>
          <a:prstGeom prst="wedgeRectCallout">
            <a:avLst>
              <a:gd name="adj1" fmla="val 41919"/>
              <a:gd name="adj2" fmla="val -10505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For example, deep nets with different architectures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F6411B4D-5E69-1411-DB0E-D307F8ED3F41}"/>
              </a:ext>
            </a:extLst>
          </p:cNvPr>
          <p:cNvSpPr/>
          <p:nvPr/>
        </p:nvSpPr>
        <p:spPr>
          <a:xfrm>
            <a:off x="8561375" y="5965926"/>
            <a:ext cx="1919719" cy="732797"/>
          </a:xfrm>
          <a:prstGeom prst="wedgeRectCallout">
            <a:avLst>
              <a:gd name="adj1" fmla="val -68285"/>
              <a:gd name="adj2" fmla="val -645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Extra Light" panose="020B0204020104020204" pitchFamily="34" charset="0"/>
              </a:rPr>
              <a:t>Haven’t yet told you how to compute this quantity but will see shortly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558017A-9186-343F-0642-391949DD53C1}"/>
                  </a:ext>
                </a:extLst>
              </p:cNvPr>
              <p:cNvSpPr/>
              <p:nvPr/>
            </p:nvSpPr>
            <p:spPr>
              <a:xfrm>
                <a:off x="8415062" y="1611719"/>
                <a:ext cx="1634162" cy="601304"/>
              </a:xfrm>
              <a:prstGeom prst="wedgeRectCallout">
                <a:avLst>
                  <a:gd name="adj1" fmla="val -57799"/>
                  <a:gd name="adj2" fmla="val 225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Note:</a:t>
                </a:r>
                <a:r>
                  <a:rPr kumimoji="0" lang="en-IN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IN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is just a</a:t>
                </a:r>
                <a:r>
                  <a:rPr kumimoji="0" lang="en-IN" sz="1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model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badi Extra Light" panose="020B0204020104020204" pitchFamily="34" charset="0"/>
                  </a:rPr>
                  <a:t> identifier; can ignore when writing</a:t>
                </a: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558017A-9186-343F-0642-391949DD53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062" y="1611719"/>
                <a:ext cx="1634162" cy="601304"/>
              </a:xfrm>
              <a:prstGeom prst="wedgeRectCallout">
                <a:avLst>
                  <a:gd name="adj1" fmla="val -57799"/>
                  <a:gd name="adj2" fmla="val 22580"/>
                </a:avLst>
              </a:prstGeom>
              <a:blipFill>
                <a:blip r:embed="rId11"/>
                <a:stretch>
                  <a:fillRect t="-11765" r="-340" b="-186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704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Model Selection and Model Averaging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use Bayes rule to find the best model from a set of models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If all models equally likely a priori then</a:t>
                </a:r>
              </a:p>
              <a:p>
                <a:pPr marL="0" indent="0">
                  <a:buNone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400" dirty="0">
                    <a:latin typeface="Abadi Extra Light" panose="020B0204020104020204" pitchFamily="34" charset="0"/>
                  </a:rPr>
                  <a:t>For PPD, can use either the best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or can average over all models 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819C58-0D96-4841-2D87-C335F4F61443}"/>
                  </a:ext>
                </a:extLst>
              </p:cNvPr>
              <p:cNvSpPr txBox="1"/>
              <p:nvPr/>
            </p:nvSpPr>
            <p:spPr>
              <a:xfrm>
                <a:off x="2496013" y="2061903"/>
                <a:ext cx="7141763" cy="941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I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I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I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819C58-0D96-4841-2D87-C335F4F6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13" y="2061903"/>
                <a:ext cx="7141763" cy="9417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7D164F-465C-5E3D-4DAE-5AB508E0E778}"/>
                  </a:ext>
                </a:extLst>
              </p:cNvPr>
              <p:cNvSpPr txBox="1"/>
              <p:nvPr/>
            </p:nvSpPr>
            <p:spPr>
              <a:xfrm>
                <a:off x="2420524" y="3879760"/>
                <a:ext cx="3782382" cy="64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b="0" i="1" smtClean="0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IN" sz="32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7D164F-465C-5E3D-4DAE-5AB508E0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524" y="3879760"/>
                <a:ext cx="3782382" cy="644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1872A575-C7F0-4756-0AD0-31F62CB79482}"/>
              </a:ext>
            </a:extLst>
          </p:cNvPr>
          <p:cNvSpPr/>
          <p:nvPr/>
        </p:nvSpPr>
        <p:spPr>
          <a:xfrm>
            <a:off x="817222" y="3965239"/>
            <a:ext cx="1308129" cy="286300"/>
          </a:xfrm>
          <a:prstGeom prst="wedgeRectCallout">
            <a:avLst>
              <a:gd name="adj1" fmla="val 72662"/>
              <a:gd name="adj2" fmla="val 3000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Best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27E200B8-CA06-80F4-849E-E1F5BDB494B8}"/>
                  </a:ext>
                </a:extLst>
              </p:cNvPr>
              <p:cNvSpPr/>
              <p:nvPr/>
            </p:nvSpPr>
            <p:spPr>
              <a:xfrm>
                <a:off x="856692" y="1877863"/>
                <a:ext cx="1308129" cy="868374"/>
              </a:xfrm>
              <a:prstGeom prst="wedgeRectCallout">
                <a:avLst>
                  <a:gd name="adj1" fmla="val 76055"/>
                  <a:gd name="adj2" fmla="val 2206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Posterior probability of model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Speech Bubble: Rectangle 23">
                <a:extLst>
                  <a:ext uri="{FF2B5EF4-FFF2-40B4-BE49-F238E27FC236}">
                    <a16:creationId xmlns:a16="http://schemas.microsoft.com/office/drawing/2014/main" id="{27E200B8-CA06-80F4-849E-E1F5BDB49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92" y="1877863"/>
                <a:ext cx="1308129" cy="868374"/>
              </a:xfrm>
              <a:prstGeom prst="wedgeRectCallout">
                <a:avLst>
                  <a:gd name="adj1" fmla="val 76055"/>
                  <a:gd name="adj2" fmla="val 22062"/>
                </a:avLst>
              </a:prstGeom>
              <a:blipFill>
                <a:blip r:embed="rId6"/>
                <a:stretch>
                  <a:fillRect l="-2888" t="-5517" b="-124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D2D66D99-A24B-1856-F36A-7C94FAE99E8C}"/>
                  </a:ext>
                </a:extLst>
              </p:cNvPr>
              <p:cNvSpPr/>
              <p:nvPr/>
            </p:nvSpPr>
            <p:spPr>
              <a:xfrm>
                <a:off x="2351336" y="1668798"/>
                <a:ext cx="1732973" cy="506753"/>
              </a:xfrm>
              <a:prstGeom prst="wedgeRectCallout">
                <a:avLst>
                  <a:gd name="adj1" fmla="val 59900"/>
                  <a:gd name="adj2" fmla="val 3958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of model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Speech Bubble: Rectangle 25">
                <a:extLst>
                  <a:ext uri="{FF2B5EF4-FFF2-40B4-BE49-F238E27FC236}">
                    <a16:creationId xmlns:a16="http://schemas.microsoft.com/office/drawing/2014/main" id="{D2D66D99-A24B-1856-F36A-7C94FAE99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36" y="1668798"/>
                <a:ext cx="1732973" cy="506753"/>
              </a:xfrm>
              <a:prstGeom prst="wedgeRectCallout">
                <a:avLst>
                  <a:gd name="adj1" fmla="val 59900"/>
                  <a:gd name="adj2" fmla="val 39580"/>
                </a:avLst>
              </a:prstGeom>
              <a:blipFill>
                <a:blip r:embed="rId7"/>
                <a:stretch>
                  <a:fillRect l="-1567" t="-9302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D3C960EF-52F9-22C1-153D-9D44FFC9A44B}"/>
                  </a:ext>
                </a:extLst>
              </p:cNvPr>
              <p:cNvSpPr/>
              <p:nvPr/>
            </p:nvSpPr>
            <p:spPr>
              <a:xfrm>
                <a:off x="5661786" y="1666140"/>
                <a:ext cx="1732973" cy="506753"/>
              </a:xfrm>
              <a:prstGeom prst="wedgeRectCallout">
                <a:avLst>
                  <a:gd name="adj1" fmla="val -54373"/>
                  <a:gd name="adj2" fmla="val 5009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Prior probability of choosing model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Speech Bubble: Rectangle 26">
                <a:extLst>
                  <a:ext uri="{FF2B5EF4-FFF2-40B4-BE49-F238E27FC236}">
                    <a16:creationId xmlns:a16="http://schemas.microsoft.com/office/drawing/2014/main" id="{D3C960EF-52F9-22C1-153D-9D44FFC9A4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786" y="1666140"/>
                <a:ext cx="1732973" cy="506753"/>
              </a:xfrm>
              <a:prstGeom prst="wedgeRectCallout">
                <a:avLst>
                  <a:gd name="adj1" fmla="val -54373"/>
                  <a:gd name="adj2" fmla="val 50091"/>
                </a:avLst>
              </a:prstGeom>
              <a:blipFill>
                <a:blip r:embed="rId8"/>
                <a:stretch>
                  <a:fillRect t="-8696" b="-119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C8BAE80D-B670-EA5B-73D8-14B740793680}"/>
              </a:ext>
            </a:extLst>
          </p:cNvPr>
          <p:cNvSpPr/>
          <p:nvPr/>
        </p:nvSpPr>
        <p:spPr>
          <a:xfrm>
            <a:off x="2914926" y="2780951"/>
            <a:ext cx="1732973" cy="506753"/>
          </a:xfrm>
          <a:prstGeom prst="wedgeRectCallout">
            <a:avLst>
              <a:gd name="adj1" fmla="val 60412"/>
              <a:gd name="adj2" fmla="val -39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Marginal likelihood over all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59E40-2842-2BC5-89C7-D642420FB447}"/>
                  </a:ext>
                </a:extLst>
              </p:cNvPr>
              <p:cNvSpPr txBox="1"/>
              <p:nvPr/>
            </p:nvSpPr>
            <p:spPr>
              <a:xfrm>
                <a:off x="6210367" y="3891541"/>
                <a:ext cx="4242443" cy="64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i="1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32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B59E40-2842-2BC5-89C7-D642420F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367" y="3891541"/>
                <a:ext cx="4242443" cy="644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006EFC-3569-CD26-91BA-702041C0B396}"/>
                  </a:ext>
                </a:extLst>
              </p:cNvPr>
              <p:cNvSpPr txBox="1"/>
              <p:nvPr/>
            </p:nvSpPr>
            <p:spPr>
              <a:xfrm>
                <a:off x="5294628" y="4588991"/>
                <a:ext cx="3781613" cy="64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3200" i="1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IN" sz="320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lim>
                      </m:limLow>
                      <m:r>
                        <a:rPr lang="en-IN" sz="3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3200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006EFC-3569-CD26-91BA-702041C0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28" y="4588991"/>
                <a:ext cx="3781613" cy="644215"/>
              </a:xfrm>
              <a:prstGeom prst="rect">
                <a:avLst/>
              </a:prstGeom>
              <a:blipFill>
                <a:blip r:embed="rId10"/>
                <a:stretch>
                  <a:fillRect b="-9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85313742-2109-29D5-FF38-E133113393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19998" y="1622066"/>
            <a:ext cx="1010687" cy="965223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1AC945E5-A95F-D8BD-5E76-EB88BECA4C6F}"/>
              </a:ext>
            </a:extLst>
          </p:cNvPr>
          <p:cNvSpPr/>
          <p:nvPr/>
        </p:nvSpPr>
        <p:spPr>
          <a:xfrm>
            <a:off x="9165129" y="1622065"/>
            <a:ext cx="2158801" cy="766027"/>
          </a:xfrm>
          <a:prstGeom prst="wedgeRectCallout">
            <a:avLst>
              <a:gd name="adj1" fmla="val 57360"/>
              <a:gd name="adj2" fmla="val 23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Will discuss later how to compute marginal likelihood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B2356AEB-CEC9-CAFB-F712-DD1CEA7D47E2}"/>
              </a:ext>
            </a:extLst>
          </p:cNvPr>
          <p:cNvSpPr/>
          <p:nvPr/>
        </p:nvSpPr>
        <p:spPr>
          <a:xfrm>
            <a:off x="9738696" y="2577458"/>
            <a:ext cx="2158801" cy="501112"/>
          </a:xfrm>
          <a:prstGeom prst="wedgeRectCallout">
            <a:avLst>
              <a:gd name="adj1" fmla="val -1035"/>
              <a:gd name="adj2" fmla="val -9506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In general, intractable to compute exactly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1273A8-ACEF-0B4C-4B65-4E72B5403BC8}"/>
                  </a:ext>
                </a:extLst>
              </p:cNvPr>
              <p:cNvSpPr txBox="1"/>
              <p:nvPr/>
            </p:nvSpPr>
            <p:spPr>
              <a:xfrm>
                <a:off x="5416861" y="5811257"/>
                <a:ext cx="5698931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IN" sz="28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1273A8-ACEF-0B4C-4B65-4E72B5403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861" y="5811257"/>
                <a:ext cx="5698931" cy="8818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25953A-E7F5-A7A6-7258-40D5DE256A1E}"/>
                  </a:ext>
                </a:extLst>
              </p:cNvPr>
              <p:cNvSpPr txBox="1"/>
              <p:nvPr/>
            </p:nvSpPr>
            <p:spPr>
              <a:xfrm>
                <a:off x="741216" y="6081886"/>
                <a:ext cx="379398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32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IN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sz="3200" b="1"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825953A-E7F5-A7A6-7258-40D5DE256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16" y="6081886"/>
                <a:ext cx="379398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ADBA3BA-575C-9A9C-D55A-C15285FB625D}"/>
              </a:ext>
            </a:extLst>
          </p:cNvPr>
          <p:cNvSpPr txBox="1"/>
          <p:nvPr/>
        </p:nvSpPr>
        <p:spPr>
          <a:xfrm>
            <a:off x="4643138" y="601363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u="sng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AA861A-7494-F47A-18FC-CD4D95517820}"/>
                  </a:ext>
                </a:extLst>
              </p:cNvPr>
              <p:cNvSpPr txBox="1"/>
              <p:nvPr/>
            </p:nvSpPr>
            <p:spPr>
              <a:xfrm>
                <a:off x="3581722" y="3353262"/>
                <a:ext cx="502855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AA861A-7494-F47A-18FC-CD4D9551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722" y="3353262"/>
                <a:ext cx="5028556" cy="4472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99F4AA74-7437-C9BD-F1D0-4AB9580E5ADD}"/>
              </a:ext>
            </a:extLst>
          </p:cNvPr>
          <p:cNvSpPr/>
          <p:nvPr/>
        </p:nvSpPr>
        <p:spPr>
          <a:xfrm>
            <a:off x="274418" y="5838089"/>
            <a:ext cx="1027932" cy="286300"/>
          </a:xfrm>
          <a:prstGeom prst="wedgeRectCallout">
            <a:avLst>
              <a:gd name="adj1" fmla="val 61783"/>
              <a:gd name="adj2" fmla="val 805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Test data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253515B2-09FB-8B13-4A1C-92BD3F81B57F}"/>
              </a:ext>
            </a:extLst>
          </p:cNvPr>
          <p:cNvSpPr/>
          <p:nvPr/>
        </p:nvSpPr>
        <p:spPr>
          <a:xfrm>
            <a:off x="1858266" y="5868934"/>
            <a:ext cx="1417608" cy="286300"/>
          </a:xfrm>
          <a:prstGeom prst="wedgeRectCallout">
            <a:avLst>
              <a:gd name="adj1" fmla="val -43811"/>
              <a:gd name="adj2" fmla="val 805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Training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82F7B160-0EBF-9521-8664-69FF5B21095D}"/>
                  </a:ext>
                </a:extLst>
              </p:cNvPr>
              <p:cNvSpPr/>
              <p:nvPr/>
            </p:nvSpPr>
            <p:spPr>
              <a:xfrm>
                <a:off x="8928696" y="3262440"/>
                <a:ext cx="2158801" cy="672313"/>
              </a:xfrm>
              <a:prstGeom prst="wedgeRectCallout">
                <a:avLst>
                  <a:gd name="adj1" fmla="val -64007"/>
                  <a:gd name="adj2" fmla="val -6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Integrating out all possible parameter values under model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82F7B160-0EBF-9521-8664-69FF5B210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696" y="3262440"/>
                <a:ext cx="2158801" cy="672313"/>
              </a:xfrm>
              <a:prstGeom prst="wedgeRectCallout">
                <a:avLst>
                  <a:gd name="adj1" fmla="val -64007"/>
                  <a:gd name="adj2" fmla="val -67"/>
                </a:avLst>
              </a:prstGeom>
              <a:blipFill>
                <a:blip r:embed="rId15"/>
                <a:stretch>
                  <a:fillRect t="-12389" b="-2123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71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 animBg="1"/>
      <p:bldP spid="24" grpId="0" animBg="1"/>
      <p:bldP spid="26" grpId="0" animBg="1"/>
      <p:bldP spid="27" grpId="0" animBg="1"/>
      <p:bldP spid="28" grpId="0" animBg="1"/>
      <p:bldP spid="8" grpId="0"/>
      <p:bldP spid="3" grpId="0"/>
      <p:bldP spid="25" grpId="0" animBg="1"/>
      <p:bldP spid="37" grpId="0" animBg="1"/>
      <p:bldP spid="9" grpId="0"/>
      <p:bldP spid="38" grpId="0"/>
      <p:bldP spid="10" grpId="0"/>
      <p:bldP spid="5" grpId="0"/>
      <p:bldP spid="21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Exp. Family (Pitman, </a:t>
            </a:r>
            <a:r>
              <a:rPr lang="en-GB" dirty="0" err="1">
                <a:solidFill>
                  <a:srgbClr val="A33BC3"/>
                </a:solidFill>
              </a:rPr>
              <a:t>Darmois</a:t>
            </a:r>
            <a:r>
              <a:rPr lang="en-GB" dirty="0">
                <a:solidFill>
                  <a:srgbClr val="A33BC3"/>
                </a:solidFill>
              </a:rPr>
              <a:t>, Koopman, 1930s)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Defines a class of distributions. An Exponential Family distribution is of the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p>
                        <m: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the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r.v.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being modeled (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denotes some space, e.g., </a:t>
                </a:r>
                <a14:m>
                  <m:oMath xmlns:m="http://schemas.openxmlformats.org/officeDocument/2006/math">
                    <m:r>
                      <a:rPr lang="en-GB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</a:t>
                </a:r>
              </a:p>
              <a:p>
                <a:pPr marL="0" indent="0">
                  <a:buNone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Natural parameters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canonical parameters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defining the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IN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Sufficient statistics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(another random variable)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Knowing this quantity suffices to estimate parameter </a:t>
                </a:r>
                <a14:m>
                  <m:oMath xmlns:m="http://schemas.openxmlformats.org/officeDocument/2006/math"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IN" sz="3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=∫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m:rPr>
                        <m:sty m:val="p"/>
                      </m:rPr>
                      <a:rPr lang="en-IN" sz="3000" b="0" i="1" dirty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30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sz="3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3000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IN" sz="30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IN" sz="3000" b="1" dirty="0">
                    <a:latin typeface="Abadi Extra Light" panose="020B0204020104020204" pitchFamily="34" charset="0"/>
                  </a:rPr>
                  <a:t>: </a:t>
                </a:r>
                <a:r>
                  <a:rPr lang="en-IN" sz="3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Partition Function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30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3000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3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000" dirty="0">
                    <a:latin typeface="Abadi Extra Light" panose="020B0204020104020204" pitchFamily="34" charset="0"/>
                  </a:rPr>
                  <a:t>: </a:t>
                </a:r>
                <a:r>
                  <a:rPr lang="en-GB" sz="3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Log-partition function </a:t>
                </a:r>
                <a:r>
                  <a:rPr lang="en-GB" sz="3000" dirty="0">
                    <a:latin typeface="Abadi Extra Light" panose="020B0204020104020204" pitchFamily="34" charset="0"/>
                  </a:rPr>
                  <a:t>(also called </a:t>
                </a:r>
                <a:r>
                  <a:rPr lang="en-GB" sz="3000" u="sng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cumulant function</a:t>
                </a:r>
                <a:r>
                  <a:rPr lang="en-GB" sz="30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3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3000" dirty="0">
                    <a:latin typeface="Abadi Extra Light" panose="020B0204020104020204" pitchFamily="34" charset="0"/>
                  </a:rPr>
                  <a:t>: A constant (doesn’t depend on </a:t>
                </a:r>
                <a14:m>
                  <m:oMath xmlns:m="http://schemas.openxmlformats.org/officeDocument/2006/math">
                    <m:r>
                      <a:rPr lang="el-GR" sz="30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3000" dirty="0">
                    <a:latin typeface="Abadi Extra Light" panose="020B0204020104020204" pitchFamily="34" charset="0"/>
                  </a:rPr>
                  <a:t>)</a:t>
                </a:r>
                <a:endParaRPr lang="en-IN" sz="3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53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DC03E21-612F-4094-82C9-6D5F4B69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9" y="1656224"/>
            <a:ext cx="8062883" cy="8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33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Expressing a Distribution in Exp. Family Form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Recall the form of exp-fam distribution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IN" i="1" dirty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begChr m:val="["/>
                        <m:endChr m:val="]"/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To write any exp-fam 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dist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the above form, write it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())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Now compare the resulting expression with the exponential family form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IN" sz="2600" dirty="0">
                    <a:latin typeface="Abadi Extra Light" panose="020B0204020104020204" pitchFamily="34" charset="0"/>
                  </a:rPr>
                  <a:t> .. to identify the natural parameters, sufficient statistics, log-partition function, etc.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F4D2E-7D42-4A49-8A33-80185E6EF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034" y="2278782"/>
            <a:ext cx="7548367" cy="794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4105B-2A98-4DE2-A338-0F4F5D7502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04" y="3072925"/>
            <a:ext cx="5939023" cy="697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C78E51-8FC4-4DA2-B318-00E1B5023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704" y="3731006"/>
            <a:ext cx="5389597" cy="766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02D8BE-B8EB-4E78-B77D-5A615053842A}"/>
                  </a:ext>
                </a:extLst>
              </p:cNvPr>
              <p:cNvSpPr txBox="1"/>
              <p:nvPr/>
            </p:nvSpPr>
            <p:spPr>
              <a:xfrm>
                <a:off x="3190974" y="5233128"/>
                <a:ext cx="620073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32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IN" sz="32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IN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3200" i="1" dirty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sty m:val="p"/>
                        </m:rPr>
                        <a:rPr lang="en-IN" sz="3200" i="1" dirty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02D8BE-B8EB-4E78-B77D-5A6150538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974" y="5233128"/>
                <a:ext cx="6200736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6665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(Univariate) Gaussian as Exponential Family</a:t>
            </a:r>
            <a:endParaRPr lang="en-IN" dirty="0">
              <a:solidFill>
                <a:srgbClr val="A33BC3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Let’s try to write a univariate Gaussian in the exponential family form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Recall the PDF of a </a:t>
            </a:r>
            <a:r>
              <a:rPr lang="en-GB" sz="2600" dirty="0" err="1">
                <a:latin typeface="Abadi Extra Light" panose="020B0204020104020204" pitchFamily="34" charset="0"/>
              </a:rPr>
              <a:t>univar</a:t>
            </a:r>
            <a:r>
              <a:rPr lang="en-GB" sz="2600" dirty="0">
                <a:latin typeface="Abadi Extra Light" panose="020B0204020104020204" pitchFamily="34" charset="0"/>
              </a:rPr>
              <a:t> Gaussian (already has exp, so less work needed :))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F84731-447A-4570-81D2-A65134950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790" y="1654208"/>
            <a:ext cx="4886325" cy="4953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85A8C62-2E4F-4FF0-BE2E-C4FB9989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2851012"/>
            <a:ext cx="99345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E5A790-3074-48E8-A981-983853F07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7017" y="3670162"/>
            <a:ext cx="5648325" cy="762000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552963-072C-4846-B328-F56865BA7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24" y="5937552"/>
            <a:ext cx="180022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F8607-4505-4828-BB6F-00462E0F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81" y="4747198"/>
            <a:ext cx="2809875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DACD78-65AE-4182-85DA-11FDC7720C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792" y="4758162"/>
            <a:ext cx="1800225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123A4C-9908-48E4-8EE2-912AF76409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0228" y="5856590"/>
            <a:ext cx="760095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9CF1E-F9E1-4043-9C93-06BB9FCEEC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0877" y="4668126"/>
            <a:ext cx="3038475" cy="95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352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Other Examples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Many other distribution belong to the exponential family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Bernoulli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Beta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Gamma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err="1">
                <a:latin typeface="Abadi Extra Light" panose="020B0204020104020204" pitchFamily="34" charset="0"/>
              </a:rPr>
              <a:t>Multinoulli</a:t>
            </a:r>
            <a:r>
              <a:rPr lang="en-IN" dirty="0">
                <a:latin typeface="Abadi Extra Light" panose="020B0204020104020204" pitchFamily="34" charset="0"/>
              </a:rPr>
              <a:t>/Multinomial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Dirichlet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Multivariate Gaussian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.. and many more ( </a:t>
            </a:r>
            <a:r>
              <a:rPr lang="en-IN" dirty="0">
                <a:latin typeface="Abadi Extra Light" panose="020B0204020104020204" pitchFamily="34" charset="0"/>
                <a:hlinkClick r:id="rId3"/>
              </a:rPr>
              <a:t>https://en.wikipedia.org/wiki/Exponential_family</a:t>
            </a:r>
            <a:r>
              <a:rPr lang="en-IN" dirty="0">
                <a:latin typeface="Abadi Extra Light" panose="020B0204020104020204" pitchFamily="34" charset="0"/>
              </a:rPr>
              <a:t>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Note: Not all distributions belong to the exponential family,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Uniform distribution (x ∼ </a:t>
            </a:r>
            <a:r>
              <a:rPr lang="en-IN" dirty="0" err="1">
                <a:latin typeface="Abadi Extra Light" panose="020B0204020104020204" pitchFamily="34" charset="0"/>
              </a:rPr>
              <a:t>Unif</a:t>
            </a:r>
            <a:r>
              <a:rPr lang="en-IN" dirty="0">
                <a:latin typeface="Abadi Extra Light" panose="020B0204020104020204" pitchFamily="34" charset="0"/>
              </a:rPr>
              <a:t>(a, b))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Student-t distribution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Mixture distributions (e.g., mixture of Gaussians)</a:t>
            </a:r>
            <a:endParaRPr lang="en-IN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Log-Partition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log-partition function is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also called the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cumulant function</a:t>
                </a:r>
                <a:endParaRPr lang="en-IN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Derivatives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used to generate the cumulants of the sufficient statistics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Exercise: Assume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a scalar (thus </a:t>
                </a:r>
                <a14:m>
                  <m:oMath xmlns:m="http://schemas.openxmlformats.org/officeDocument/2006/math"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also scalar). Show that the first and the second derivatives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Above result also holds when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are vector-valued (the “var” will be “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covar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”)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convex function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Why?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87F544B-96F3-40FD-B8B3-81C8FD61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47" y="1130786"/>
            <a:ext cx="5781723" cy="48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1A4C775F-BABD-4C87-85F6-638F2412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98" y="3599321"/>
            <a:ext cx="32194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A61CFD-D333-4179-87B5-42E8E481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57" y="4404577"/>
            <a:ext cx="7553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24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92"/>
    </mc:Choice>
    <mc:Fallback xmlns="">
      <p:transition spd="slow" advTm="5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2.3|12.5|15.5|4.6|15.4|9.6|9.9|38.8|17.3|22.1|10|31.9|5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1|7.7|13.6|13.9|42.5|38.2|44.6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1|10.3|13|2.5|30.9|15.7|19.6|40.5|3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0.2|13.8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54420</TotalTime>
  <Words>1450</Words>
  <Application>Microsoft Office PowerPoint</Application>
  <PresentationFormat>Widescreen</PresentationFormat>
  <Paragraphs>256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Model Selection/Model Averaging, Exponential Family Distributions</vt:lpstr>
      <vt:lpstr>Plan today</vt:lpstr>
      <vt:lpstr>More on Marginalization</vt:lpstr>
      <vt:lpstr>Model Selection and Model Averaging</vt:lpstr>
      <vt:lpstr>Exp. Family (Pitman, Darmois, Koopman, 1930s)</vt:lpstr>
      <vt:lpstr>Expressing a Distribution in Exp. Family Form</vt:lpstr>
      <vt:lpstr>(Univariate) Gaussian as Exponential Family</vt:lpstr>
      <vt:lpstr>Other Examples</vt:lpstr>
      <vt:lpstr>Log-Partition Function</vt:lpstr>
      <vt:lpstr>MLE for Exponential Family Distributions</vt:lpstr>
      <vt:lpstr>Bayesian Inference for Expon. Family Distributions</vt:lpstr>
      <vt:lpstr>The Posterior</vt:lpstr>
      <vt:lpstr>Posterior Predictive Distribution</vt:lpstr>
      <vt:lpstr>Posterior Predictive Distribution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2654</cp:revision>
  <dcterms:created xsi:type="dcterms:W3CDTF">2020-07-07T20:42:16Z</dcterms:created>
  <dcterms:modified xsi:type="dcterms:W3CDTF">2025-05-22T13:52:51Z</dcterms:modified>
</cp:coreProperties>
</file>