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1" r:id="rId2"/>
    <p:sldId id="834" r:id="rId3"/>
    <p:sldId id="879" r:id="rId4"/>
    <p:sldId id="618" r:id="rId5"/>
    <p:sldId id="877" r:id="rId6"/>
    <p:sldId id="876" r:id="rId7"/>
    <p:sldId id="878" r:id="rId8"/>
    <p:sldId id="621" r:id="rId9"/>
    <p:sldId id="622" r:id="rId10"/>
    <p:sldId id="871" r:id="rId11"/>
    <p:sldId id="623" r:id="rId12"/>
    <p:sldId id="880" r:id="rId13"/>
    <p:sldId id="881" r:id="rId14"/>
    <p:sldId id="884" r:id="rId15"/>
    <p:sldId id="885" r:id="rId16"/>
    <p:sldId id="886" r:id="rId17"/>
    <p:sldId id="616" r:id="rId18"/>
    <p:sldId id="6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22-05-2025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22-05-2025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22-05-2025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22-05-2025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22-05-2025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22-05-2025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3" Type="http://schemas.openxmlformats.org/officeDocument/2006/relationships/image" Target="../media/image7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11" Type="http://schemas.openxmlformats.org/officeDocument/2006/relationships/image" Target="../media/image210.png"/><Relationship Id="rId5" Type="http://schemas.openxmlformats.org/officeDocument/2006/relationships/image" Target="../media/image9.png"/><Relationship Id="rId15" Type="http://schemas.openxmlformats.org/officeDocument/2006/relationships/image" Target="../media/image250.png"/><Relationship Id="rId10" Type="http://schemas.openxmlformats.org/officeDocument/2006/relationships/image" Target="../media/image200.png"/><Relationship Id="rId4" Type="http://schemas.openxmlformats.org/officeDocument/2006/relationships/image" Target="../media/image8.png"/><Relationship Id="rId9" Type="http://schemas.openxmlformats.org/officeDocument/2006/relationships/image" Target="../media/image190.png"/><Relationship Id="rId1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9.png"/><Relationship Id="rId7" Type="http://schemas.openxmlformats.org/officeDocument/2006/relationships/image" Target="../media/image3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0.png"/><Relationship Id="rId11" Type="http://schemas.openxmlformats.org/officeDocument/2006/relationships/image" Target="../media/image360.png"/><Relationship Id="rId5" Type="http://schemas.openxmlformats.org/officeDocument/2006/relationships/image" Target="../media/image26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1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9.jpe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7" Type="http://schemas.openxmlformats.org/officeDocument/2006/relationships/image" Target="../media/image33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200.png"/><Relationship Id="rId5" Type="http://schemas.openxmlformats.org/officeDocument/2006/relationships/image" Target="../media/image131.png"/><Relationship Id="rId4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0.png"/><Relationship Id="rId3" Type="http://schemas.openxmlformats.org/officeDocument/2006/relationships/image" Target="../media/image2800.png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1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12.png"/><Relationship Id="rId5" Type="http://schemas.openxmlformats.org/officeDocument/2006/relationships/image" Target="../media/image2.png"/><Relationship Id="rId10" Type="http://schemas.openxmlformats.org/officeDocument/2006/relationships/image" Target="../media/image45.png"/><Relationship Id="rId4" Type="http://schemas.openxmlformats.org/officeDocument/2006/relationships/image" Target="../media/image391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0.png"/><Relationship Id="rId3" Type="http://schemas.openxmlformats.org/officeDocument/2006/relationships/image" Target="../media/image4.pn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30.png"/><Relationship Id="rId5" Type="http://schemas.openxmlformats.org/officeDocument/2006/relationships/image" Target="../media/image3.png"/><Relationship Id="rId4" Type="http://schemas.openxmlformats.org/officeDocument/2006/relationships/image" Target="../media/image4000.png"/><Relationship Id="rId9" Type="http://schemas.openxmlformats.org/officeDocument/2006/relationships/image" Target="../media/image8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9.png"/><Relationship Id="rId5" Type="http://schemas.openxmlformats.org/officeDocument/2006/relationships/image" Target="../media/image4.jpe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7.xml"/><Relationship Id="rId11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710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238" y="2515591"/>
            <a:ext cx="9993524" cy="196440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Logistic/</a:t>
            </a:r>
            <a:r>
              <a:rPr lang="en-US" sz="44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Softmax</a:t>
            </a:r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 Classification, Laplace’s Approximation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Detour: Hessian and Fisher Information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Hessian is related to the Fisher Information Matrix (FIM)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Gradient of the log likelihood is also called </a:t>
                </a:r>
                <a:r>
                  <a:rPr lang="en-IN" u="sng" dirty="0">
                    <a:latin typeface="Abadi Extra Light" panose="020B0204020104020204" pitchFamily="34" charset="0"/>
                  </a:rPr>
                  <a:t>score function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Note: At some places (some generative models)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also called score function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Expectation of score function is zero: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(exercise)</a:t>
                </a: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Fisher Information Matrix (FIM)</a:t>
                </a:r>
                <a:r>
                  <a:rPr lang="en-IN" dirty="0">
                    <a:latin typeface="Abadi Extra Light" panose="020B0204020104020204" pitchFamily="34" charset="0"/>
                  </a:rPr>
                  <a:t> is covariance matrix of score function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US" sz="500" b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i.e., n</a:t>
                </a:r>
                <a:r>
                  <a:rPr lang="en-US" dirty="0" err="1">
                    <a:latin typeface="Abadi Extra Light" panose="020B0204020104020204" pitchFamily="34" charset="0"/>
                  </a:rPr>
                  <a:t>egative</a:t>
                </a:r>
                <a:r>
                  <a:rPr lang="en-US" dirty="0">
                    <a:latin typeface="Abadi Extra Light" panose="020B0204020104020204" pitchFamily="34" charset="0"/>
                  </a:rPr>
                  <a:t> of expected </a:t>
                </a:r>
                <a:r>
                  <a:rPr lang="en-US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Hessian </a:t>
                </a:r>
                <a:r>
                  <a:rPr lang="en-US" dirty="0">
                    <a:latin typeface="Abadi Extra Light" panose="020B0204020104020204" pitchFamily="34" charset="0"/>
                  </a:rPr>
                  <a:t>(</a:t>
                </a:r>
                <a:r>
                  <a:rPr lang="en-IN" dirty="0">
                    <a:latin typeface="Abadi Extra Light" panose="020B0204020104020204" pitchFamily="34" charset="0"/>
                  </a:rPr>
                  <a:t>exercise)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Each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tells us how “sensitive” the model is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the pair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Each </a:t>
                </a:r>
                <a:r>
                  <a:rPr lang="en-IN" u="sng" dirty="0">
                    <a:latin typeface="Abadi Extra Light" panose="020B0204020104020204" pitchFamily="34" charset="0"/>
                  </a:rPr>
                  <a:t>diagonal</a:t>
                </a:r>
                <a:r>
                  <a:rPr lang="en-IN" dirty="0">
                    <a:latin typeface="Abadi Extra Light" panose="020B0204020104020204" pitchFamily="34" charset="0"/>
                  </a:rPr>
                  <a:t>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tells “important”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by itself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compute </a:t>
                </a:r>
                <a:r>
                  <a:rPr lang="en-IN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empirical FIM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using data: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096" b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22231E-9EBF-6F70-662D-1A8718CB7D21}"/>
                  </a:ext>
                </a:extLst>
              </p:cNvPr>
              <p:cNvSpPr txBox="1"/>
              <p:nvPr/>
            </p:nvSpPr>
            <p:spPr>
              <a:xfrm>
                <a:off x="685235" y="3800080"/>
                <a:ext cx="5085879" cy="445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𝐅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22231E-9EBF-6F70-662D-1A8718CB7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35" y="3800080"/>
                <a:ext cx="5085879" cy="445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7940CB-4D2E-84C9-07E2-6DB3A3143453}"/>
                  </a:ext>
                </a:extLst>
              </p:cNvPr>
              <p:cNvSpPr txBox="1"/>
              <p:nvPr/>
            </p:nvSpPr>
            <p:spPr>
              <a:xfrm>
                <a:off x="5771114" y="3800081"/>
                <a:ext cx="5644494" cy="445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7940CB-4D2E-84C9-07E2-6DB3A314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114" y="3800081"/>
                <a:ext cx="5644494" cy="445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281F4AD3-58B2-6B29-A6E5-5C3B2D254DB8}"/>
                  </a:ext>
                </a:extLst>
              </p:cNvPr>
              <p:cNvSpPr/>
              <p:nvPr/>
            </p:nvSpPr>
            <p:spPr>
              <a:xfrm>
                <a:off x="3418543" y="4204204"/>
                <a:ext cx="2927758" cy="362485"/>
              </a:xfrm>
              <a:prstGeom prst="wedgeRectCallout">
                <a:avLst>
                  <a:gd name="adj1" fmla="val -41094"/>
                  <a:gd name="adj2" fmla="val 6815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If we have a prior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too, then also add the second derivative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281F4AD3-58B2-6B29-A6E5-5C3B2D254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543" y="4204204"/>
                <a:ext cx="2927758" cy="362485"/>
              </a:xfrm>
              <a:prstGeom prst="wedgeRectCallout">
                <a:avLst>
                  <a:gd name="adj1" fmla="val -41094"/>
                  <a:gd name="adj2" fmla="val 68155"/>
                </a:avLst>
              </a:prstGeom>
              <a:blipFill>
                <a:blip r:embed="rId6"/>
                <a:stretch>
                  <a:fillRect t="-10811" b="-13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31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430"/>
    </mc:Choice>
    <mc:Fallback xmlns="">
      <p:transition spd="slow" advTm="51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Laplace Approx. for High-Dimensional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high-dim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Laplace’s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I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can be expensive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Many methods to address this,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Use a diagonal of (empirical) Fisher as the precision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Use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block-diagonal </a:t>
                </a:r>
                <a:r>
                  <a:rPr lang="en-IN" dirty="0">
                    <a:latin typeface="Abadi Extra Light" panose="020B0204020104020204" pitchFamily="34" charset="0"/>
                  </a:rPr>
                  <a:t>approximation* of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(better than diagonal </a:t>
                </a:r>
                <a:r>
                  <a:rPr lang="en-IN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deep nets, use LA only for some weights + point estimates for others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Option 1: Use LA only for last layer weights - “last layer Laplace’s approximation” (LLLA)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Option 2: Use LA for weights from an identified “subnetwork”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See the “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Laplace Redux</a:t>
                </a:r>
                <a:r>
                  <a:rPr lang="en-IN" dirty="0">
                    <a:latin typeface="Abadi Extra Light" panose="020B0204020104020204" pitchFamily="34" charset="0"/>
                  </a:rPr>
                  <a:t>” paper for more options and discussion on scalability of LA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11226-BC26-443B-8701-8C051680CC5A}"/>
                  </a:ext>
                </a:extLst>
              </p:cNvPr>
              <p:cNvSpPr txBox="1"/>
              <p:nvPr/>
            </p:nvSpPr>
            <p:spPr>
              <a:xfrm>
                <a:off x="4756353" y="2504286"/>
                <a:ext cx="221092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diag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11226-BC26-443B-8701-8C051680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3" y="2504286"/>
                <a:ext cx="221092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27B3BA-1206-477C-A97D-3261391679CE}"/>
              </a:ext>
            </a:extLst>
          </p:cNvPr>
          <p:cNvSpPr txBox="1"/>
          <p:nvPr/>
        </p:nvSpPr>
        <p:spPr>
          <a:xfrm>
            <a:off x="87811" y="6522103"/>
            <a:ext cx="5586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*KFAC paper: “A Scalable Laplace Approximation for Neural Networks” (Ritter et al, ICLR 2018)</a:t>
            </a:r>
            <a:endParaRPr lang="en-IN" sz="1100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ED7A278-E334-44BE-45E4-4FF30D28A9B0}"/>
              </a:ext>
            </a:extLst>
          </p:cNvPr>
          <p:cNvSpPr/>
          <p:nvPr/>
        </p:nvSpPr>
        <p:spPr>
          <a:xfrm>
            <a:off x="8818341" y="1609860"/>
            <a:ext cx="3187521" cy="1277682"/>
          </a:xfrm>
          <a:prstGeom prst="wedgeRectCallout">
            <a:avLst>
              <a:gd name="adj1" fmla="val -46526"/>
              <a:gd name="adj2" fmla="val 626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Diagonal approximation assumes that the weights are all independent whereas block-diagonal assumes that the weights within each block may have correlations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673F35-0CA2-DBE2-B268-38F451CCB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76" y="4760891"/>
            <a:ext cx="4414289" cy="11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5B418F-F0CD-EF49-5CFE-5E5301DE28EE}"/>
              </a:ext>
            </a:extLst>
          </p:cNvPr>
          <p:cNvSpPr txBox="1"/>
          <p:nvPr/>
        </p:nvSpPr>
        <p:spPr>
          <a:xfrm>
            <a:off x="5739120" y="6522103"/>
            <a:ext cx="5086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*Laplace Redux -- Effortless Bayesian Deep Learning ” (</a:t>
            </a:r>
            <a:r>
              <a:rPr lang="en-GB" sz="1100" dirty="0" err="1"/>
              <a:t>Daxberger</a:t>
            </a:r>
            <a:r>
              <a:rPr lang="en-GB" sz="1100" dirty="0"/>
              <a:t> et al, </a:t>
            </a:r>
            <a:r>
              <a:rPr lang="en-GB" sz="1100" dirty="0" err="1"/>
              <a:t>NeurIPS</a:t>
            </a:r>
            <a:r>
              <a:rPr lang="en-GB" sz="1100" dirty="0"/>
              <a:t> 2021)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4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430"/>
    </mc:Choice>
    <mc:Fallback xmlns="">
      <p:transition spd="slow" advTm="51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PPD when using Laplace’s Approximation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PPD when using the Laplace’s approximation of the posterior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PPD may be intractable depending on the form of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can use further approximations if the integral is intractable. Two options: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compute a Monte Carlo approx.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Use the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GGN approximation </a:t>
                </a:r>
                <a:r>
                  <a:rPr lang="en-IN" dirty="0">
                    <a:latin typeface="Abadi Extra Light" panose="020B0204020104020204" pitchFamily="34" charset="0"/>
                  </a:rPr>
                  <a:t>of LA. Equivalent to using a “</a:t>
                </a:r>
                <a:r>
                  <a:rPr lang="en-IN" dirty="0" err="1">
                    <a:latin typeface="Abadi Extra Light" panose="020B0204020104020204" pitchFamily="34" charset="0"/>
                  </a:rPr>
                  <a:t>linearlized</a:t>
                </a:r>
                <a:r>
                  <a:rPr lang="en-IN" dirty="0">
                    <a:latin typeface="Abadi Extra Light" panose="020B0204020104020204" pitchFamily="34" charset="0"/>
                  </a:rPr>
                  <a:t>” model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using which we can easily compute PPD using linear Gaussian model results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/>
              <p:nvPr/>
            </p:nvSpPr>
            <p:spPr>
              <a:xfrm>
                <a:off x="2488117" y="1878687"/>
                <a:ext cx="4829592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=∫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17" y="1878687"/>
                <a:ext cx="4829592" cy="383310"/>
              </a:xfrm>
              <a:prstGeom prst="rect">
                <a:avLst/>
              </a:prstGeom>
              <a:blipFill>
                <a:blip r:embed="rId4"/>
                <a:stretch>
                  <a:fillRect l="-1263" t="-12698" r="-1136" b="-396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0843E7-B97F-ADE3-4EF2-6289A1AADE56}"/>
                  </a:ext>
                </a:extLst>
              </p:cNvPr>
              <p:cNvSpPr txBox="1"/>
              <p:nvPr/>
            </p:nvSpPr>
            <p:spPr>
              <a:xfrm>
                <a:off x="3970414" y="2509142"/>
                <a:ext cx="4507580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∫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0843E7-B97F-ADE3-4EF2-6289A1AAD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14" y="2509142"/>
                <a:ext cx="4507580" cy="383310"/>
              </a:xfrm>
              <a:prstGeom prst="rect">
                <a:avLst/>
              </a:prstGeom>
              <a:blipFill>
                <a:blip r:embed="rId5"/>
                <a:stretch>
                  <a:fillRect l="-270" t="-12903" r="-946" b="-403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18EDA89-2EC3-8E70-B319-E1BC0F026D09}"/>
              </a:ext>
            </a:extLst>
          </p:cNvPr>
          <p:cNvSpPr/>
          <p:nvPr/>
        </p:nvSpPr>
        <p:spPr>
          <a:xfrm>
            <a:off x="983887" y="2342834"/>
            <a:ext cx="2666372" cy="721633"/>
          </a:xfrm>
          <a:prstGeom prst="wedgeRectCallout">
            <a:avLst>
              <a:gd name="adj1" fmla="val 59379"/>
              <a:gd name="adj2" fmla="val 82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PPD is an approximation because we are using an approximation of the posterior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E481D-ADD8-B89B-1426-35CC6FCE2A81}"/>
                  </a:ext>
                </a:extLst>
              </p:cNvPr>
              <p:cNvSpPr txBox="1"/>
              <p:nvPr/>
            </p:nvSpPr>
            <p:spPr>
              <a:xfrm>
                <a:off x="1995863" y="4849185"/>
                <a:ext cx="7467301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∫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E481D-ADD8-B89B-1426-35CC6FCE2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63" y="4849185"/>
                <a:ext cx="7467301" cy="75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D3DAC65-1922-DC58-A597-30DCF676F4AC}"/>
              </a:ext>
            </a:extLst>
          </p:cNvPr>
          <p:cNvSpPr/>
          <p:nvPr/>
        </p:nvSpPr>
        <p:spPr>
          <a:xfrm>
            <a:off x="9795469" y="4726105"/>
            <a:ext cx="2321161" cy="1001109"/>
          </a:xfrm>
          <a:prstGeom prst="wedgeRectCallout">
            <a:avLst>
              <a:gd name="adj1" fmla="val -64452"/>
              <a:gd name="adj2" fmla="val -164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MC approximation is the general purpose option when computing intractable PPD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C2BFA4E-D545-ECA8-8792-3AD76C0C3527}"/>
              </a:ext>
            </a:extLst>
          </p:cNvPr>
          <p:cNvSpPr/>
          <p:nvPr/>
        </p:nvSpPr>
        <p:spPr>
          <a:xfrm>
            <a:off x="499545" y="5433134"/>
            <a:ext cx="1817528" cy="377950"/>
          </a:xfrm>
          <a:prstGeom prst="wedgeRectCallout">
            <a:avLst>
              <a:gd name="adj1" fmla="val 51310"/>
              <a:gd name="adj2" fmla="val 751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Generalized Gauss-Newton method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8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 animBg="1"/>
      <p:bldP spid="7" grpId="0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2ECECEF-E5EA-D9EC-A5FB-FA5E35A86C18}"/>
              </a:ext>
            </a:extLst>
          </p:cNvPr>
          <p:cNvSpPr/>
          <p:nvPr/>
        </p:nvSpPr>
        <p:spPr>
          <a:xfrm>
            <a:off x="2139193" y="5360155"/>
            <a:ext cx="8145710" cy="1030314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Detour: Gradient and Hessian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LA (and for optimization general),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endParaRPr lang="en-IN" sz="2400" b="1" dirty="0">
                  <a:latin typeface="Abadi Extra Light" panose="020B0204020104020204" pitchFamily="34" charset="0"/>
                </a:endParaRP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These depend on the likelihood function,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form of the function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depends on the likelihood model. Some examples: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I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both to be vectors of size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define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7D91F-76BA-7DD5-4323-4E428FABB8D1}"/>
                  </a:ext>
                </a:extLst>
              </p:cNvPr>
              <p:cNvSpPr txBox="1"/>
              <p:nvPr/>
            </p:nvSpPr>
            <p:spPr>
              <a:xfrm>
                <a:off x="778793" y="2698964"/>
                <a:ext cx="34998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7D91F-76BA-7DD5-4323-4E428FABB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3" y="2698964"/>
                <a:ext cx="3499804" cy="369332"/>
              </a:xfrm>
              <a:prstGeom prst="rect">
                <a:avLst/>
              </a:prstGeom>
              <a:blipFill>
                <a:blip r:embed="rId4"/>
                <a:stretch>
                  <a:fillRect l="-1568" r="-2613" b="-3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637B92-7DE4-3BC5-6499-10011DA42F75}"/>
                  </a:ext>
                </a:extLst>
              </p:cNvPr>
              <p:cNvSpPr txBox="1"/>
              <p:nvPr/>
            </p:nvSpPr>
            <p:spPr>
              <a:xfrm>
                <a:off x="678125" y="3363093"/>
                <a:ext cx="4112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NN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637B92-7DE4-3BC5-6499-10011DA42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25" y="3363093"/>
                <a:ext cx="4112601" cy="369332"/>
              </a:xfrm>
              <a:prstGeom prst="rect">
                <a:avLst/>
              </a:prstGeom>
              <a:blipFill>
                <a:blip r:embed="rId5"/>
                <a:stretch>
                  <a:fillRect l="-1333" r="-2222" b="-3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E7FED0-E291-056F-4527-9A69B22EB591}"/>
                  </a:ext>
                </a:extLst>
              </p:cNvPr>
              <p:cNvSpPr txBox="1"/>
              <p:nvPr/>
            </p:nvSpPr>
            <p:spPr>
              <a:xfrm>
                <a:off x="5174991" y="2613844"/>
                <a:ext cx="56482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E7FED0-E291-056F-4527-9A69B22EB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91" y="2613844"/>
                <a:ext cx="5648278" cy="369332"/>
              </a:xfrm>
              <a:prstGeom prst="rect">
                <a:avLst/>
              </a:prstGeom>
              <a:blipFill>
                <a:blip r:embed="rId6"/>
                <a:stretch>
                  <a:fillRect r="-108" b="-3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1C6D03-F12C-777B-3E1D-256735DD90F2}"/>
                  </a:ext>
                </a:extLst>
              </p:cNvPr>
              <p:cNvSpPr txBox="1"/>
              <p:nvPr/>
            </p:nvSpPr>
            <p:spPr>
              <a:xfrm>
                <a:off x="5174991" y="3287056"/>
                <a:ext cx="626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NN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1C6D03-F12C-777B-3E1D-256735DD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91" y="3287056"/>
                <a:ext cx="6261073" cy="369332"/>
              </a:xfrm>
              <a:prstGeom prst="rect">
                <a:avLst/>
              </a:prstGeom>
              <a:blipFill>
                <a:blip r:embed="rId7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C5FAD2-C440-E6AB-2CE6-0BBC4EB8490C}"/>
                  </a:ext>
                </a:extLst>
              </p:cNvPr>
              <p:cNvSpPr txBox="1"/>
              <p:nvPr/>
            </p:nvSpPr>
            <p:spPr>
              <a:xfrm>
                <a:off x="3529098" y="5360155"/>
                <a:ext cx="4883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I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I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C5FAD2-C440-E6AB-2CE6-0BBC4EB84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098" y="5360155"/>
                <a:ext cx="4883581" cy="369332"/>
              </a:xfrm>
              <a:prstGeom prst="rect">
                <a:avLst/>
              </a:prstGeom>
              <a:blipFill>
                <a:blip r:embed="rId8"/>
                <a:stretch>
                  <a:fillRect l="-749" r="-1373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3DB6C7-04AB-D6F6-D04B-68B82CC76244}"/>
                  </a:ext>
                </a:extLst>
              </p:cNvPr>
              <p:cNvSpPr txBox="1"/>
              <p:nvPr/>
            </p:nvSpPr>
            <p:spPr>
              <a:xfrm>
                <a:off x="1753522" y="4591193"/>
                <a:ext cx="20576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3DB6C7-04AB-D6F6-D04B-68B82CC76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22" y="4591193"/>
                <a:ext cx="205767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0892BC-02A6-2C88-D4A5-7DE698CC30C8}"/>
                  </a:ext>
                </a:extLst>
              </p:cNvPr>
              <p:cNvSpPr txBox="1"/>
              <p:nvPr/>
            </p:nvSpPr>
            <p:spPr>
              <a:xfrm>
                <a:off x="5199450" y="4530790"/>
                <a:ext cx="2160270" cy="459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0892BC-02A6-2C88-D4A5-7DE698CC3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50" y="4530790"/>
                <a:ext cx="2160270" cy="459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848E416E-B37C-2566-50C8-DEF77741BFAC}"/>
                  </a:ext>
                </a:extLst>
              </p:cNvPr>
              <p:cNvSpPr/>
              <p:nvPr/>
            </p:nvSpPr>
            <p:spPr>
              <a:xfrm>
                <a:off x="359452" y="4437936"/>
                <a:ext cx="1299863" cy="836441"/>
              </a:xfrm>
              <a:prstGeom prst="wedgeRectCallout">
                <a:avLst>
                  <a:gd name="adj1" fmla="val 59802"/>
                  <a:gd name="adj2" fmla="val 84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Jacobian of size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1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𝒥</m:t>
                                </m:r>
                              </m:e>
                              <m:sub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</m:t>
                        </m:r>
                      </m:sub>
                    </m:sSub>
                    <m:r>
                      <a:rPr lang="en-IN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I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IN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848E416E-B37C-2566-50C8-DEF77741B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2" y="4437936"/>
                <a:ext cx="1299863" cy="836441"/>
              </a:xfrm>
              <a:prstGeom prst="wedgeRectCallout">
                <a:avLst>
                  <a:gd name="adj1" fmla="val 59802"/>
                  <a:gd name="adj2" fmla="val 8444"/>
                </a:avLst>
              </a:prstGeom>
              <a:blipFill>
                <a:blip r:embed="rId11"/>
                <a:stretch>
                  <a:fillRect l="-837" t="-4286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C879E2B3-26A2-79E7-27B2-0B30E14898D4}"/>
                  </a:ext>
                </a:extLst>
              </p:cNvPr>
              <p:cNvSpPr/>
              <p:nvPr/>
            </p:nvSpPr>
            <p:spPr>
              <a:xfrm>
                <a:off x="3905408" y="4373479"/>
                <a:ext cx="1196407" cy="886127"/>
              </a:xfrm>
              <a:prstGeom prst="wedgeRectCallout">
                <a:avLst>
                  <a:gd name="adj1" fmla="val 60403"/>
                  <a:gd name="adj2" fmla="val -34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Hessian of size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IN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𝑐𝑖</m:t>
                        </m:r>
                        <m: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IN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IN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en-I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IN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C879E2B3-26A2-79E7-27B2-0B30E1489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08" y="4373479"/>
                <a:ext cx="1196407" cy="886127"/>
              </a:xfrm>
              <a:prstGeom prst="wedgeRectCallout">
                <a:avLst>
                  <a:gd name="adj1" fmla="val 60403"/>
                  <a:gd name="adj2" fmla="val -3444"/>
                </a:avLst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063219-07B2-11DF-33D3-BAE61CFB3A49}"/>
                  </a:ext>
                </a:extLst>
              </p:cNvPr>
              <p:cNvSpPr txBox="1"/>
              <p:nvPr/>
            </p:nvSpPr>
            <p:spPr>
              <a:xfrm>
                <a:off x="2253971" y="5975766"/>
                <a:ext cx="7947368" cy="393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I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𝐋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I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063219-07B2-11DF-33D3-BAE61CFB3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71" y="5975766"/>
                <a:ext cx="7947368" cy="3936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61C8E2-A5DB-D8F1-2065-EB9F3DAF50CE}"/>
                  </a:ext>
                </a:extLst>
              </p:cNvPr>
              <p:cNvSpPr txBox="1"/>
              <p:nvPr/>
            </p:nvSpPr>
            <p:spPr>
              <a:xfrm>
                <a:off x="8465395" y="4422063"/>
                <a:ext cx="3007939" cy="40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I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𝐟</m:t>
                        </m:r>
                      </m:e>
                    </m:d>
                    <m: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I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</m:d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61C8E2-A5DB-D8F1-2065-EB9F3DAF5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5" y="4422063"/>
                <a:ext cx="3007939" cy="404341"/>
              </a:xfrm>
              <a:prstGeom prst="rect">
                <a:avLst/>
              </a:prstGeom>
              <a:blipFill>
                <a:blip r:embed="rId14"/>
                <a:stretch>
                  <a:fillRect l="-2637" b="-253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6D1998-0E97-E0FD-E8B7-A18B765C20CB}"/>
                  </a:ext>
                </a:extLst>
              </p:cNvPr>
              <p:cNvSpPr txBox="1"/>
              <p:nvPr/>
            </p:nvSpPr>
            <p:spPr>
              <a:xfrm>
                <a:off x="8412678" y="4826404"/>
                <a:ext cx="3232488" cy="438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𝐋</m:t>
                      </m:r>
                      <m:d>
                        <m:dPr>
                          <m:ctrlP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IN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b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IN" sz="24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6D1998-0E97-E0FD-E8B7-A18B765C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678" y="4826404"/>
                <a:ext cx="3232488" cy="4388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638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  <p:bldP spid="14" grpId="0"/>
      <p:bldP spid="15" grpId="0"/>
      <p:bldP spid="16" grpId="0"/>
      <p:bldP spid="17" grpId="0"/>
      <p:bldP spid="19" grpId="0"/>
      <p:bldP spid="21" grpId="0"/>
      <p:bldP spid="22" grpId="0" animBg="1"/>
      <p:bldP spid="23" grpId="0" animBg="1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ADD9842-9465-BEEB-4490-A20D4C94CEC8}"/>
              </a:ext>
            </a:extLst>
          </p:cNvPr>
          <p:cNvSpPr/>
          <p:nvPr/>
        </p:nvSpPr>
        <p:spPr>
          <a:xfrm>
            <a:off x="2186208" y="5860652"/>
            <a:ext cx="5993677" cy="40774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Generalized Gauss-Newton (GGN) Approximation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Hessian of the log-likelihood turned out to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Ignoring the term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have an approximation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is called the Generalized Gauss-Newton (GGN) approximation* of the precision matrix used in Laplace Approximation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We can further apply diagonal or block-diagonal approximations for efficiency*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GGN is also equivalent to approximating </a:t>
                </a:r>
                <a14:m>
                  <m:oMath xmlns:m="http://schemas.openxmlformats.org/officeDocument/2006/math">
                    <m:r>
                      <a:rPr lang="en-IN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I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by a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linear function</a:t>
                </a:r>
                <a:r>
                  <a:rPr lang="en-IN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8631EC-A474-E90A-BE20-53AE7710C039}"/>
                  </a:ext>
                </a:extLst>
              </p:cNvPr>
              <p:cNvSpPr txBox="1"/>
              <p:nvPr/>
            </p:nvSpPr>
            <p:spPr>
              <a:xfrm>
                <a:off x="1534016" y="1652252"/>
                <a:ext cx="9274398" cy="459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</m:d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𝐋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I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8631EC-A474-E90A-BE20-53AE7710C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16" y="1652252"/>
                <a:ext cx="9274398" cy="459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005A1B-A93E-BAD1-03AA-0C1EC3F7981E}"/>
                  </a:ext>
                </a:extLst>
              </p:cNvPr>
              <p:cNvSpPr txBox="1"/>
              <p:nvPr/>
            </p:nvSpPr>
            <p:spPr>
              <a:xfrm>
                <a:off x="1513252" y="2879190"/>
                <a:ext cx="6824112" cy="459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𝐋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I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I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005A1B-A93E-BAD1-03AA-0C1EC3F7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252" y="2879190"/>
                <a:ext cx="6824112" cy="459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D0DDF93-7698-BE22-6DB8-554E56E78AC6}"/>
              </a:ext>
            </a:extLst>
          </p:cNvPr>
          <p:cNvSpPr txBox="1"/>
          <p:nvPr/>
        </p:nvSpPr>
        <p:spPr>
          <a:xfrm>
            <a:off x="0" y="6482841"/>
            <a:ext cx="6562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*Improving predictions of Bayesian neural nets via local linearization (</a:t>
            </a:r>
            <a:r>
              <a:rPr lang="en-GB" sz="1400" dirty="0" err="1"/>
              <a:t>Immer</a:t>
            </a:r>
            <a:r>
              <a:rPr lang="en-GB" sz="1400" dirty="0"/>
              <a:t> et al, 2021)</a:t>
            </a:r>
            <a:endParaRPr lang="en-I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25D244-6EC7-9D68-4BBA-16D471D14902}"/>
                  </a:ext>
                </a:extLst>
              </p:cNvPr>
              <p:cNvSpPr/>
              <p:nvPr/>
            </p:nvSpPr>
            <p:spPr>
              <a:xfrm>
                <a:off x="8684834" y="2706435"/>
                <a:ext cx="3321028" cy="842088"/>
              </a:xfrm>
              <a:prstGeom prst="wedgeRectCallout">
                <a:avLst>
                  <a:gd name="adj1" fmla="val -61040"/>
                  <a:gd name="adj2" fmla="val -17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approximation of the Hessian is guaranteed to be positive semi-definite unlike the original Hessian because </a:t>
                </a:r>
                <a14:m>
                  <m:oMath xmlns:m="http://schemas.openxmlformats.org/officeDocument/2006/math">
                    <m:r>
                      <a:rPr lang="en-IN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may not be convex in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25D244-6EC7-9D68-4BBA-16D471D14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834" y="2706435"/>
                <a:ext cx="3321028" cy="842088"/>
              </a:xfrm>
              <a:prstGeom prst="wedgeRectCallout">
                <a:avLst>
                  <a:gd name="adj1" fmla="val -61040"/>
                  <a:gd name="adj2" fmla="val -1724"/>
                </a:avLst>
              </a:prstGeom>
              <a:blipFill>
                <a:blip r:embed="rId6"/>
                <a:stretch>
                  <a:fillRect t="-6383" b="-11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3FE6C7-8E74-3D7E-DD39-952E61AAC23C}"/>
                  </a:ext>
                </a:extLst>
              </p:cNvPr>
              <p:cNvSpPr txBox="1"/>
              <p:nvPr/>
            </p:nvSpPr>
            <p:spPr>
              <a:xfrm>
                <a:off x="2186208" y="5838018"/>
                <a:ext cx="7865615" cy="409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lin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3FE6C7-8E74-3D7E-DD39-952E61AAC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08" y="5838018"/>
                <a:ext cx="7865615" cy="409151"/>
              </a:xfrm>
              <a:prstGeom prst="rect">
                <a:avLst/>
              </a:prstGeom>
              <a:blipFill>
                <a:blip r:embed="rId7"/>
                <a:stretch>
                  <a:fillRect l="-233" b="-238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A737B67-F8EA-17FB-7ABC-0548F3A43763}"/>
                  </a:ext>
                </a:extLst>
              </p:cNvPr>
              <p:cNvSpPr/>
              <p:nvPr/>
            </p:nvSpPr>
            <p:spPr>
              <a:xfrm>
                <a:off x="3704888" y="5493764"/>
                <a:ext cx="2121199" cy="233450"/>
              </a:xfrm>
              <a:prstGeom prst="wedgeRectCallout">
                <a:avLst>
                  <a:gd name="adj1" fmla="val 38479"/>
                  <a:gd name="adj2" fmla="val 1322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Gradient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A737B67-F8EA-17FB-7ABC-0548F3A43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88" y="5493764"/>
                <a:ext cx="2121199" cy="233450"/>
              </a:xfrm>
              <a:prstGeom prst="wedgeRectCallout">
                <a:avLst>
                  <a:gd name="adj1" fmla="val 38479"/>
                  <a:gd name="adj2" fmla="val 132235"/>
                </a:avLst>
              </a:prstGeom>
              <a:blipFill>
                <a:blip r:embed="rId8"/>
                <a:stretch>
                  <a:fillRect l="-570" t="-78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CF8E5C0-54DE-C762-1368-B1D840B8BC9B}"/>
                  </a:ext>
                </a:extLst>
              </p:cNvPr>
              <p:cNvSpPr/>
              <p:nvPr/>
            </p:nvSpPr>
            <p:spPr>
              <a:xfrm>
                <a:off x="9041682" y="5442777"/>
                <a:ext cx="1142764" cy="407740"/>
              </a:xfrm>
              <a:prstGeom prst="wedgeRectCallout">
                <a:avLst>
                  <a:gd name="adj1" fmla="val -62152"/>
                  <a:gd name="adj2" fmla="val 746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linear function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CF8E5C0-54DE-C762-1368-B1D840B8B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682" y="5442777"/>
                <a:ext cx="1142764" cy="407740"/>
              </a:xfrm>
              <a:prstGeom prst="wedgeRectCallout">
                <a:avLst>
                  <a:gd name="adj1" fmla="val -62152"/>
                  <a:gd name="adj2" fmla="val 74660"/>
                </a:avLst>
              </a:prstGeom>
              <a:blipFill>
                <a:blip r:embed="rId9"/>
                <a:stretch>
                  <a:fillRect t="-112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AAE6F7FA-F9E0-3AFA-E8BC-25EC29DB29AC}"/>
                  </a:ext>
                </a:extLst>
              </p:cNvPr>
              <p:cNvSpPr/>
              <p:nvPr/>
            </p:nvSpPr>
            <p:spPr>
              <a:xfrm>
                <a:off x="5891167" y="5410146"/>
                <a:ext cx="2992847" cy="407740"/>
              </a:xfrm>
              <a:prstGeom prst="wedgeRectCallout">
                <a:avLst>
                  <a:gd name="adj1" fmla="val -53085"/>
                  <a:gd name="adj2" fmla="val 117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 the gradient of the (log)likelihood – that gradient is zero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AAE6F7FA-F9E0-3AFA-E8BC-25EC29DB2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167" y="5410146"/>
                <a:ext cx="2992847" cy="407740"/>
              </a:xfrm>
              <a:prstGeom prst="wedgeRectCallout">
                <a:avLst>
                  <a:gd name="adj1" fmla="val -53085"/>
                  <a:gd name="adj2" fmla="val 11731"/>
                </a:avLst>
              </a:prstGeom>
              <a:blipFill>
                <a:blip r:embed="rId10"/>
                <a:stretch>
                  <a:fillRect t="-12857" b="-25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0C33019-9AE5-DBCF-A9C5-E276E4377EE4}"/>
                  </a:ext>
                </a:extLst>
              </p:cNvPr>
              <p:cNvSpPr/>
              <p:nvPr/>
            </p:nvSpPr>
            <p:spPr>
              <a:xfrm>
                <a:off x="8913329" y="4548145"/>
                <a:ext cx="1970694" cy="407740"/>
              </a:xfrm>
              <a:prstGeom prst="wedgeRectCallout">
                <a:avLst>
                  <a:gd name="adj1" fmla="val -61869"/>
                  <a:gd name="adj2" fmla="val 568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0 for a linear function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0C33019-9AE5-DBCF-A9C5-E276E4377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29" y="4548145"/>
                <a:ext cx="1970694" cy="407740"/>
              </a:xfrm>
              <a:prstGeom prst="wedgeRectCallout">
                <a:avLst>
                  <a:gd name="adj1" fmla="val -61869"/>
                  <a:gd name="adj2" fmla="val 56862"/>
                </a:avLst>
              </a:prstGeom>
              <a:blipFill>
                <a:blip r:embed="rId11"/>
                <a:stretch>
                  <a:fillRect t="-12658" r="-269" b="-113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0F1D0D0-8558-7FB7-6493-7E2FDE572256}"/>
              </a:ext>
            </a:extLst>
          </p:cNvPr>
          <p:cNvSpPr/>
          <p:nvPr/>
        </p:nvSpPr>
        <p:spPr>
          <a:xfrm>
            <a:off x="1295400" y="5362606"/>
            <a:ext cx="2276865" cy="407740"/>
          </a:xfrm>
          <a:prstGeom prst="wedgeRectCallout">
            <a:avLst>
              <a:gd name="adj1" fmla="val 56890"/>
              <a:gd name="adj2" fmla="val 16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Gradient vector acting as “features” in this linear model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43F8130-6583-181B-A76B-A9CBCBDFDF56}"/>
              </a:ext>
            </a:extLst>
          </p:cNvPr>
          <p:cNvSpPr/>
          <p:nvPr/>
        </p:nvSpPr>
        <p:spPr>
          <a:xfrm>
            <a:off x="10427739" y="5410146"/>
            <a:ext cx="1499016" cy="858246"/>
          </a:xfrm>
          <a:prstGeom prst="wedgeRectCallout">
            <a:avLst>
              <a:gd name="adj1" fmla="val -72320"/>
              <a:gd name="adj2" fmla="val -165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Makes PPD easy to compute when using Laplace approximation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342B2BA2-93FA-EC77-B57D-D8D2C2AD074D}"/>
              </a:ext>
            </a:extLst>
          </p:cNvPr>
          <p:cNvSpPr/>
          <p:nvPr/>
        </p:nvSpPr>
        <p:spPr>
          <a:xfrm>
            <a:off x="46248" y="5846498"/>
            <a:ext cx="2093929" cy="695756"/>
          </a:xfrm>
          <a:prstGeom prst="wedgeRectCallout">
            <a:avLst>
              <a:gd name="adj1" fmla="val 57291"/>
              <a:gd name="adj2" fmla="val -67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A nonlinear function, e.g., a neural net, approximated by a linear function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71D375-BDD4-6964-34B4-7E98C3D16B89}"/>
              </a:ext>
            </a:extLst>
          </p:cNvPr>
          <p:cNvSpPr/>
          <p:nvPr/>
        </p:nvSpPr>
        <p:spPr>
          <a:xfrm>
            <a:off x="1513252" y="2879190"/>
            <a:ext cx="6756126" cy="459165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8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  <p:bldP spid="6" grpId="0"/>
      <p:bldP spid="10" grpId="0" animBg="1"/>
      <p:bldP spid="7" grpId="0"/>
      <p:bldP spid="9" grpId="0" animBg="1"/>
      <p:bldP spid="11" grpId="0" animBg="1"/>
      <p:bldP spid="12" grpId="0" animBg="1"/>
      <p:bldP spid="13" grpId="0" animBg="1"/>
      <p:bldP spid="15" grpId="0" animBg="1"/>
      <p:bldP spid="8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PPD with GGN/Linearized Laplace’s Approximation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LA based PPD is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can use GGN and Linearized Laplace idea in two ways for the above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but use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GGN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IN" dirty="0">
                    <a:latin typeface="Abadi Extra Light" panose="020B0204020104020204" pitchFamily="34" charset="0"/>
                  </a:rPr>
                  <a:t> post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instead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May require Monte Carlo integration if PPD integral is intractable (e.g., if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is a neural net or non-</a:t>
                </a:r>
                <a:r>
                  <a:rPr lang="en-IN" sz="2000" dirty="0" err="1">
                    <a:latin typeface="Abadi Extra Light" panose="020B0204020104020204" pitchFamily="34" charset="0"/>
                  </a:rPr>
                  <a:t>lin</a:t>
                </a:r>
                <a:r>
                  <a:rPr lang="en-IN" sz="20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IN" sz="20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Less commonly used and is less accurate*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lin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also use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GGN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as approx. post.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lin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I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scalar-valued regression</a:t>
                </a:r>
              </a:p>
              <a:p>
                <a:pPr marL="0" indent="0">
                  <a:buNone/>
                </a:pPr>
                <a:endParaRPr lang="en-IN" sz="500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475610-D1D3-E805-C365-19382CF17B75}"/>
              </a:ext>
            </a:extLst>
          </p:cNvPr>
          <p:cNvSpPr txBox="1"/>
          <p:nvPr/>
        </p:nvSpPr>
        <p:spPr>
          <a:xfrm>
            <a:off x="106548" y="6396335"/>
            <a:ext cx="586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*‘In-Between’ Uncertainty in Bayesian Neural Networks (</a:t>
            </a:r>
            <a:r>
              <a:rPr lang="en-GB" sz="1200" dirty="0" err="1"/>
              <a:t>Foong</a:t>
            </a:r>
            <a:r>
              <a:rPr lang="en-GB" sz="1200" dirty="0"/>
              <a:t> et al, 2019),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*Improving predictions of Bayesian neural nets via local linearization (</a:t>
            </a:r>
            <a:r>
              <a:rPr lang="en-GB" sz="1200" dirty="0" err="1"/>
              <a:t>Immer</a:t>
            </a:r>
            <a:r>
              <a:rPr lang="en-GB" sz="1200" dirty="0"/>
              <a:t> et al, 2021)</a:t>
            </a:r>
            <a:endParaRPr lang="en-I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3ADCD0-4784-4746-5D40-3DE1AAE03BBD}"/>
                  </a:ext>
                </a:extLst>
              </p:cNvPr>
              <p:cNvSpPr txBox="1"/>
              <p:nvPr/>
            </p:nvSpPr>
            <p:spPr>
              <a:xfrm>
                <a:off x="692138" y="1712454"/>
                <a:ext cx="5530873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=∫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3ADCD0-4784-4746-5D40-3DE1AAE03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8" y="1712454"/>
                <a:ext cx="5530873" cy="383310"/>
              </a:xfrm>
              <a:prstGeom prst="rect">
                <a:avLst/>
              </a:prstGeom>
              <a:blipFill>
                <a:blip r:embed="rId4"/>
                <a:stretch>
                  <a:fillRect t="-12698" b="-380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CFC9E0-0ABC-DDFF-8DAA-8E49D3F6BF62}"/>
                  </a:ext>
                </a:extLst>
              </p:cNvPr>
              <p:cNvSpPr txBox="1"/>
              <p:nvPr/>
            </p:nvSpPr>
            <p:spPr>
              <a:xfrm>
                <a:off x="6223011" y="1712454"/>
                <a:ext cx="4981877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∫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CFC9E0-0ABC-DDFF-8DAA-8E49D3F6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11" y="1712454"/>
                <a:ext cx="4981877" cy="383310"/>
              </a:xfrm>
              <a:prstGeom prst="rect">
                <a:avLst/>
              </a:prstGeom>
              <a:blipFill>
                <a:blip r:embed="rId5"/>
                <a:stretch>
                  <a:fillRect l="-245" t="-12698" r="-979" b="-380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AFDD0-76C6-E1D7-A0C2-45FAF2BE1954}"/>
                  </a:ext>
                </a:extLst>
              </p:cNvPr>
              <p:cNvSpPr txBox="1"/>
              <p:nvPr/>
            </p:nvSpPr>
            <p:spPr>
              <a:xfrm>
                <a:off x="4063738" y="5296327"/>
                <a:ext cx="30219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lin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AFDD0-76C6-E1D7-A0C2-45FAF2BE1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38" y="5296327"/>
                <a:ext cx="302191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59FEF4A-5758-6AE9-FCB8-887181421E2A}"/>
                  </a:ext>
                </a:extLst>
              </p:cNvPr>
              <p:cNvSpPr/>
              <p:nvPr/>
            </p:nvSpPr>
            <p:spPr>
              <a:xfrm>
                <a:off x="692138" y="5157030"/>
                <a:ext cx="3007586" cy="748685"/>
              </a:xfrm>
              <a:prstGeom prst="wedgeRectCallout">
                <a:avLst>
                  <a:gd name="adj1" fmla="val 63595"/>
                  <a:gd name="adj2" fmla="val 2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Linear transformation of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GGN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Gaussian noise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59FEF4A-5758-6AE9-FCB8-887181421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38" y="5157030"/>
                <a:ext cx="3007586" cy="748685"/>
              </a:xfrm>
              <a:prstGeom prst="wedgeRectCallout">
                <a:avLst>
                  <a:gd name="adj1" fmla="val 63595"/>
                  <a:gd name="adj2" fmla="val 294"/>
                </a:avLst>
              </a:prstGeom>
              <a:blipFill>
                <a:blip r:embed="rId7"/>
                <a:stretch>
                  <a:fillRect l="-879" t="-7143" b="-134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AB381-1F16-2343-74F7-43EC5C6C50B4}"/>
                  </a:ext>
                </a:extLst>
              </p:cNvPr>
              <p:cNvSpPr txBox="1"/>
              <p:nvPr/>
            </p:nvSpPr>
            <p:spPr>
              <a:xfrm>
                <a:off x="2998911" y="5866818"/>
                <a:ext cx="8261236" cy="427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</m:sSub>
                                </m:sub>
                              </m:sSub>
                              <m:sSup>
                                <m:sSupPr>
                                  <m:ctrlP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GGN</m:t>
                                  </m:r>
                                </m:sub>
                                <m:sup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7AB381-1F16-2343-74F7-43EC5C6C5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911" y="5866818"/>
                <a:ext cx="8261236" cy="4274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2BCD33-C24B-649F-85FA-242324CBA972}"/>
                  </a:ext>
                </a:extLst>
              </p:cNvPr>
              <p:cNvSpPr/>
              <p:nvPr/>
            </p:nvSpPr>
            <p:spPr>
              <a:xfrm>
                <a:off x="7114141" y="5191931"/>
                <a:ext cx="3199615" cy="639986"/>
              </a:xfrm>
              <a:prstGeom prst="wedgeRectCallout">
                <a:avLst>
                  <a:gd name="adj1" fmla="val -40939"/>
                  <a:gd name="adj2" fmla="val 696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Even though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complex function like neural net, using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linearlized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Laplace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approx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get PPD in closed form 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2BCD33-C24B-649F-85FA-242324CBA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141" y="5191931"/>
                <a:ext cx="3199615" cy="639986"/>
              </a:xfrm>
              <a:prstGeom prst="wedgeRectCallout">
                <a:avLst>
                  <a:gd name="adj1" fmla="val -40939"/>
                  <a:gd name="adj2" fmla="val 69652"/>
                </a:avLst>
              </a:prstGeom>
              <a:blipFill>
                <a:blip r:embed="rId9"/>
                <a:stretch>
                  <a:fillRect l="-379" t="-6923" r="-9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537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P spid="8" grpId="0"/>
      <p:bldP spid="9" grpId="0" animBg="1"/>
      <p:bldP spid="1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Standard Laplace vs </a:t>
            </a:r>
            <a:r>
              <a:rPr lang="en-GB" dirty="0" err="1">
                <a:solidFill>
                  <a:srgbClr val="A33BC3"/>
                </a:solidFill>
              </a:rPr>
              <a:t>Linearlized</a:t>
            </a:r>
            <a:r>
              <a:rPr lang="en-GB" dirty="0">
                <a:solidFill>
                  <a:srgbClr val="A33BC3"/>
                </a:solidFill>
              </a:rPr>
              <a:t> Laplace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Standard LA based PPD is usually computed using Monte Carlo sampling</a:t>
                </a: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the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don’t come from high-prob regions of the posterior, the above PPD may have poor accuracy (often happens for high-dim posteriors)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 Light" panose="020B0204020104020204" pitchFamily="34" charset="0"/>
                  </a:rPr>
                  <a:t>Linearlized</a:t>
                </a:r>
                <a:r>
                  <a:rPr lang="en-IN" dirty="0">
                    <a:latin typeface="Abadi Extra Light" panose="020B0204020104020204" pitchFamily="34" charset="0"/>
                  </a:rPr>
                  <a:t> Laplace based PPD is computed as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 Light" panose="020B0204020104020204" pitchFamily="34" charset="0"/>
                  </a:rPr>
                  <a:t>Linearlized</a:t>
                </a:r>
                <a:r>
                  <a:rPr lang="en-IN" dirty="0">
                    <a:latin typeface="Abadi Extra Light" panose="020B0204020104020204" pitchFamily="34" charset="0"/>
                  </a:rPr>
                  <a:t> Laplace based PPD typically is reasonably accurate and sometimes even more accurate than standard LA with PPD computed using MC sampling*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475610-D1D3-E805-C365-19382CF17B75}"/>
              </a:ext>
            </a:extLst>
          </p:cNvPr>
          <p:cNvSpPr txBox="1"/>
          <p:nvPr/>
        </p:nvSpPr>
        <p:spPr>
          <a:xfrm>
            <a:off x="62359" y="6318998"/>
            <a:ext cx="5784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‘In-Between’ Uncertainty in Bayesian Neural Networks (</a:t>
            </a:r>
            <a:r>
              <a:rPr lang="en-GB" sz="1200" dirty="0" err="1"/>
              <a:t>Foong</a:t>
            </a:r>
            <a:r>
              <a:rPr lang="en-GB" sz="1200" dirty="0"/>
              <a:t> et al, 2019),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Improving predictions of Bayesian neural nets via local linearization (</a:t>
            </a:r>
            <a:r>
              <a:rPr lang="en-GB" sz="1200" dirty="0" err="1"/>
              <a:t>Immer</a:t>
            </a:r>
            <a:r>
              <a:rPr lang="en-GB" sz="1200" dirty="0"/>
              <a:t> et al, 2021)</a:t>
            </a:r>
            <a:endParaRPr lang="en-I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E2585-AC95-B49A-28EC-D2A4E1EB08DC}"/>
                  </a:ext>
                </a:extLst>
              </p:cNvPr>
              <p:cNvSpPr txBox="1"/>
              <p:nvPr/>
            </p:nvSpPr>
            <p:spPr>
              <a:xfrm>
                <a:off x="862782" y="1704379"/>
                <a:ext cx="10175863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∫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E2585-AC95-B49A-28EC-D2A4E1EB0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82" y="1704379"/>
                <a:ext cx="10175863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4C1999-9AF6-D468-B0AD-5DCD9DB99F8D}"/>
                  </a:ext>
                </a:extLst>
              </p:cNvPr>
              <p:cNvSpPr txBox="1"/>
              <p:nvPr/>
            </p:nvSpPr>
            <p:spPr>
              <a:xfrm>
                <a:off x="1848576" y="4397709"/>
                <a:ext cx="8328562" cy="427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</m:sSub>
                                </m:sub>
                              </m:sSub>
                              <m:sSup>
                                <m:sSupPr>
                                  <m:ctrlP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GGN</m:t>
                                  </m:r>
                                </m:sub>
                                <m:sup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4C1999-9AF6-D468-B0AD-5DCD9DB99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76" y="4397709"/>
                <a:ext cx="8328562" cy="427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A6D841D0-04E6-EBA3-2C82-2B360C8B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02" y="3222594"/>
            <a:ext cx="1327209" cy="18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5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 PPD using Monte Carlo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posterior predictive distribution can be computed as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Monte-Carlo approximation of this integral is one possible way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Draw 𝑀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from the approx. of posterior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Approximate the PPD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contrast, when using MLE/MAP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plug-in pred.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/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32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32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15E214C-C6F2-4733-8DFF-68CE27EAFFC8}"/>
              </a:ext>
            </a:extLst>
          </p:cNvPr>
          <p:cNvSpPr/>
          <p:nvPr/>
        </p:nvSpPr>
        <p:spPr>
          <a:xfrm>
            <a:off x="5958428" y="2463028"/>
            <a:ext cx="855726" cy="325439"/>
          </a:xfrm>
          <a:prstGeom prst="wedgeRectCallout">
            <a:avLst>
              <a:gd name="adj1" fmla="val 52862"/>
              <a:gd name="adj2" fmla="val -1320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sigmoid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AC2556D-B865-413A-A422-C586C023F6AD}"/>
              </a:ext>
            </a:extLst>
          </p:cNvPr>
          <p:cNvSpPr/>
          <p:nvPr/>
        </p:nvSpPr>
        <p:spPr>
          <a:xfrm>
            <a:off x="7861879" y="2463028"/>
            <a:ext cx="3157194" cy="325439"/>
          </a:xfrm>
          <a:prstGeom prst="wedgeRectCallout">
            <a:avLst>
              <a:gd name="adj1" fmla="val -13048"/>
              <a:gd name="adj2" fmla="val -1277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(if using Laplace approx.)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15C5A79-60F1-490B-BDCE-09710C5076B1}"/>
              </a:ext>
            </a:extLst>
          </p:cNvPr>
          <p:cNvSpPr/>
          <p:nvPr/>
        </p:nvSpPr>
        <p:spPr>
          <a:xfrm>
            <a:off x="3181647" y="2335855"/>
            <a:ext cx="2252918" cy="568616"/>
          </a:xfrm>
          <a:prstGeom prst="wedgeRectCallout">
            <a:avLst>
              <a:gd name="adj1" fmla="val 39885"/>
              <a:gd name="adj2" fmla="val -660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Integral not tractable and must be approximated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/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IN" sz="24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/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blipFill>
                <a:blip r:embed="rId6"/>
                <a:stretch>
                  <a:fillRect l="-1635" t="-184286" b="-25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/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𝑜𝑝𝑡</m:t>
                                  </m:r>
                                </m:sub>
                              </m:sSub>
                              <m:r>
                                <a:rPr lang="en-I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60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53"/>
    </mc:Choice>
    <mc:Fallback xmlns="">
      <p:transition spd="slow" advTm="39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LR: </a:t>
            </a:r>
            <a:r>
              <a:rPr lang="en-GB" dirty="0">
                <a:solidFill>
                  <a:srgbClr val="A33BC3"/>
                </a:solidFill>
              </a:rPr>
              <a:t>Plug-in Prediction vs Bayesian Averaging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Plug-in prediction uses a single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(point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est</a:t>
                </a:r>
                <a:r>
                  <a:rPr lang="en-IN" dirty="0">
                    <a:latin typeface="Abadi Extra Light" panose="020B0204020104020204" pitchFamily="34" charset="0"/>
                  </a:rPr>
                  <a:t>) to make prediction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PPD does an averaging using all possible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from the posterior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23380F-7488-4723-A8FA-C3B41D3B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3" y="2572512"/>
            <a:ext cx="3270824" cy="29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1EE93-6CFB-448D-BC00-8B9A19D5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139" y="2572512"/>
            <a:ext cx="3270824" cy="2931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F473B-D462-4AA2-9048-7E8B66922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831" y="2740679"/>
            <a:ext cx="1004822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7804CB1-2435-43BA-8144-79CA85E7F202}"/>
              </a:ext>
            </a:extLst>
          </p:cNvPr>
          <p:cNvSpPr/>
          <p:nvPr/>
        </p:nvSpPr>
        <p:spPr>
          <a:xfrm>
            <a:off x="9128160" y="3520558"/>
            <a:ext cx="2457681" cy="1866202"/>
          </a:xfrm>
          <a:prstGeom prst="wedgeRectCallout">
            <a:avLst>
              <a:gd name="adj1" fmla="val 45063"/>
              <a:gd name="adj2" fmla="val -615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averaging is like using an ensemble of models. In this example, each model is a linear classifier but the ensemble-like effect resulted in nonlinear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/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blipFill>
                <a:blip r:embed="rId7"/>
                <a:stretch>
                  <a:fillRect l="-1347" t="-8197" r="-2189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/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IN" sz="20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F12A8E34-1C27-4899-85E1-D8E6CFB4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13" y="1066476"/>
            <a:ext cx="2062356" cy="16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BACA79D-C19F-46C7-96BB-A8ED54E0ED8B}"/>
              </a:ext>
            </a:extLst>
          </p:cNvPr>
          <p:cNvSpPr/>
          <p:nvPr/>
        </p:nvSpPr>
        <p:spPr>
          <a:xfrm>
            <a:off x="3893180" y="2296216"/>
            <a:ext cx="1668405" cy="2819372"/>
          </a:xfrm>
          <a:prstGeom prst="wedgeRectCallout">
            <a:avLst>
              <a:gd name="adj1" fmla="val 28081"/>
              <a:gd name="adj2" fmla="val -498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Color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transitions (red to blue) in both plots denote how the probability of an input changes from belonging to red class to belonging to blue class. All inputs on a line (or curve on RHS plot)have the same probability of belonging to the red/blue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1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101"/>
    </mc:Choice>
    <mc:Fallback xmlns="">
      <p:transition spd="slow" advTm="495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Logistic and </a:t>
            </a:r>
            <a:r>
              <a:rPr lang="en-IN" sz="2600" dirty="0" err="1">
                <a:latin typeface="Abadi Extra Light" panose="020B0204020104020204" pitchFamily="34" charset="0"/>
              </a:rPr>
              <a:t>Softmax</a:t>
            </a:r>
            <a:r>
              <a:rPr lang="en-IN" sz="2600" dirty="0">
                <a:latin typeface="Abadi Extra Light" panose="020B0204020104020204" pitchFamily="34" charset="0"/>
              </a:rPr>
              <a:t> Classification, Generalized Linear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Laplace’s approximation: A method to approximate posterior for non-conjugate cases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2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230"/>
    </mc:Choice>
    <mc:Fallback xmlns="">
      <p:transition spd="slow" advTm="353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discriminative model for binary classification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linear model with parameters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computes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score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for input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sigmoid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function maps this real-valued score into probability of label being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conditional distribution of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{0,1}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is the following Bernoulli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NLL is the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binary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cross-entropy loss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−[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NLL is convex in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Can also use a prior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interested in MAP or full posterior on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316" b="-37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/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5AC3032-719F-450D-9C9D-7CFD61C78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966" y="2791607"/>
            <a:ext cx="1958570" cy="9208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2FB40D-C42F-45D8-AB23-3FD135D575F1}"/>
              </a:ext>
            </a:extLst>
          </p:cNvPr>
          <p:cNvSpPr txBox="1"/>
          <p:nvPr/>
        </p:nvSpPr>
        <p:spPr>
          <a:xfrm>
            <a:off x="7662193" y="3575057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real-valued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/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blipFill>
                <a:blip r:embed="rId6"/>
                <a:stretch>
                  <a:fillRect l="-141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/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Large positive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large prob of label being 1, and large negative score means low prob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blipFill>
                <a:blip r:embed="rId7"/>
                <a:stretch>
                  <a:fillRect r="-197" b="-566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E21CC68-2C71-410D-BACB-A886039E209D}"/>
              </a:ext>
            </a:extLst>
          </p:cNvPr>
          <p:cNvSpPr/>
          <p:nvPr/>
        </p:nvSpPr>
        <p:spPr>
          <a:xfrm>
            <a:off x="416911" y="4344848"/>
            <a:ext cx="1120225" cy="229486"/>
          </a:xfrm>
          <a:prstGeom prst="wedgeRectCallout">
            <a:avLst>
              <a:gd name="adj1" fmla="val 56284"/>
              <a:gd name="adj2" fmla="val 1049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/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blipFill>
                <a:blip r:embed="rId8"/>
                <a:stretch>
                  <a:fillRect l="-265" t="-6349" r="-2122" b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3A2691-CBCB-46FF-9EF4-7481D7A29B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83" y="29839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/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There are other ways too that can convert the score into a probability, such as a CDF:</a:t>
                </a:r>
              </a:p>
              <a:p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CDF of </a:t>
                </a:r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This model is known as 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</a:t>
                </a:r>
                <a:r>
                  <a:rPr lang="en-IN" sz="1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Probit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Regression”.</a:t>
                </a: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blipFill>
                <a:blip r:embed="rId10"/>
                <a:stretch>
                  <a:fillRect t="-2500" b="-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971A5AF-0C1F-DF5D-E1E1-702BBE406824}"/>
              </a:ext>
            </a:extLst>
          </p:cNvPr>
          <p:cNvSpPr/>
          <p:nvPr/>
        </p:nvSpPr>
        <p:spPr>
          <a:xfrm>
            <a:off x="70511" y="2565993"/>
            <a:ext cx="1881228" cy="955598"/>
          </a:xfrm>
          <a:prstGeom prst="wedgeRectCallout">
            <a:avLst>
              <a:gd name="adj1" fmla="val 39196"/>
              <a:gd name="adj2" fmla="val -579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used as a nonlinear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“activation function”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 deep neural networks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1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960"/>
    </mc:Choice>
    <mc:Fallback xmlns="">
      <p:transition spd="slow" advTm="51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0" grpId="0"/>
      <p:bldP spid="31" grpId="0" animBg="1"/>
      <p:bldP spid="32" grpId="0" animBg="1"/>
      <p:bldP spid="27" grpId="0"/>
      <p:bldP spid="3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Multiclass Logistic (a.k.a. </a:t>
            </a:r>
            <a:r>
              <a:rPr lang="en-IN" dirty="0" err="1">
                <a:solidFill>
                  <a:srgbClr val="A33BC3"/>
                </a:solidFill>
              </a:rPr>
              <a:t>Softmax</a:t>
            </a:r>
            <a:r>
              <a:rPr lang="en-IN" dirty="0">
                <a:solidFill>
                  <a:srgbClr val="A33BC3"/>
                </a:solidFill>
              </a:rPr>
              <a:t>) Regression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called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/multinomial regression</a:t>
                </a:r>
                <a:r>
                  <a:rPr lang="en-GB" dirty="0">
                    <a:latin typeface="Abadi Extra Light" panose="020B0204020104020204" pitchFamily="34" charset="0"/>
                  </a:rPr>
                  <a:t>: Basically, LR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&gt; 2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classes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label probabilities are defined as</a:t>
                </a: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weight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vecs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(one per class), each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-dim,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likelihood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</a:t>
                </a:r>
                <a:r>
                  <a:rPr lang="en-GB" sz="26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distribution. Therefore total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/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524664E-8C6A-4EEF-A22C-54B94908D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063" y="258075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/>
              <p:nvPr/>
            </p:nvSpPr>
            <p:spPr>
              <a:xfrm>
                <a:off x="7696034" y="2883834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note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=1 for any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34" y="2883834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blipFill>
                <a:blip r:embed="rId6"/>
                <a:stretch>
                  <a:fillRect l="-1538" t="-74545" b="-6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771ECE6-C86D-4FF1-8908-88389769539E}"/>
              </a:ext>
            </a:extLst>
          </p:cNvPr>
          <p:cNvSpPr/>
          <p:nvPr/>
        </p:nvSpPr>
        <p:spPr>
          <a:xfrm>
            <a:off x="4020568" y="2477954"/>
            <a:ext cx="2463994" cy="120756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2F21994-8CF0-4CC9-893E-3CC4ED321DB7}"/>
              </a:ext>
            </a:extLst>
          </p:cNvPr>
          <p:cNvSpPr/>
          <p:nvPr/>
        </p:nvSpPr>
        <p:spPr>
          <a:xfrm>
            <a:off x="5849904" y="2151031"/>
            <a:ext cx="1880415" cy="341549"/>
          </a:xfrm>
          <a:prstGeom prst="wedgeRectCallout">
            <a:avLst>
              <a:gd name="adj1" fmla="val -41697"/>
              <a:gd name="adj2" fmla="val 68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</a:t>
            </a:r>
            <a:endParaRPr lang="en-IN" sz="20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/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/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1 if true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0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≠ℓ  </m:t>
                    </m:r>
                  </m:oMath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blipFill>
                <a:blip r:embed="rId8"/>
                <a:stretch>
                  <a:fillRect t="-8182" r="-2469" b="-172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09DD0AE-66A1-6FEA-ACCF-1EE626A0DC97}"/>
                  </a:ext>
                </a:extLst>
              </p:cNvPr>
              <p:cNvSpPr/>
              <p:nvPr/>
            </p:nvSpPr>
            <p:spPr>
              <a:xfrm>
                <a:off x="7798527" y="2059145"/>
                <a:ext cx="3946629" cy="551310"/>
              </a:xfrm>
              <a:prstGeom prst="wedgeRectCallout">
                <a:avLst>
                  <a:gd name="adj1" fmla="val -53775"/>
                  <a:gd name="adj2" fmla="val 77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Real-valued scores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also known as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“logits” 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(thus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logits for each input)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09DD0AE-66A1-6FEA-ACCF-1EE626A0D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527" y="2059145"/>
                <a:ext cx="3946629" cy="551310"/>
              </a:xfrm>
              <a:prstGeom prst="wedgeRectCallout">
                <a:avLst>
                  <a:gd name="adj1" fmla="val -53775"/>
                  <a:gd name="adj2" fmla="val 7727"/>
                </a:avLst>
              </a:prstGeom>
              <a:blipFill>
                <a:blip r:embed="rId9"/>
                <a:stretch>
                  <a:fillRect t="-12903" r="-590" b="-236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97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14"/>
    </mc:Choice>
    <mc:Fallback xmlns="">
      <p:transition spd="slow" advTm="210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Generalized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(Probabilistic) Linear Regression: </a:t>
                </a:r>
                <a:r>
                  <a:rPr lang="en-GB" dirty="0">
                    <a:latin typeface="Abadi Extra Light" panose="020B0204020104020204" pitchFamily="34" charset="0"/>
                  </a:rPr>
                  <a:t> when response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real-valued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Logistic Regression: </a:t>
                </a:r>
                <a:r>
                  <a:rPr lang="en-GB" dirty="0">
                    <a:latin typeface="Abadi Extra Light" panose="020B0204020104020204" pitchFamily="34" charset="0"/>
                  </a:rPr>
                  <a:t>when response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binary (0/1)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Both are examples of a Generalized Linear Model (GLM)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model depends on the inputs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via a linear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GLM is defined using an exponential family distribution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 Light" panose="020B0204020104020204" pitchFamily="34" charset="0"/>
                  </a:rPr>
                  <a:t>ExpFam</a:t>
                </a:r>
                <a:r>
                  <a:rPr lang="en-IN" dirty="0">
                    <a:latin typeface="Abadi Extra Light" panose="020B0204020104020204" pitchFamily="34" charset="0"/>
                  </a:rPr>
                  <a:t> can be any suitable distribution depending on the nature of outputs,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Gaussian for reals, Bernoulli for binary, Poisson for Count, gamma for positive reals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 Light" panose="020B0204020104020204" pitchFamily="34" charset="0"/>
                  </a:rPr>
                  <a:t>ExpFam</a:t>
                </a:r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distributions are more generally useful in other contexts as well</a:t>
                </a: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  <a:blipFill>
                <a:blip r:embed="rId3"/>
                <a:stretch>
                  <a:fillRect l="-935" t="-1974" r="-935" b="-3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6E13E-2F9B-7A2F-4BB4-B487BD7B2E11}"/>
                  </a:ext>
                </a:extLst>
              </p:cNvPr>
              <p:cNvSpPr txBox="1"/>
              <p:nvPr/>
            </p:nvSpPr>
            <p:spPr>
              <a:xfrm>
                <a:off x="3457979" y="4689455"/>
                <a:ext cx="5167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ExpFam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6E13E-2F9B-7A2F-4BB4-B487BD7B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79" y="4689455"/>
                <a:ext cx="51674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3C6890-7411-7BD1-5567-B01B9B596886}"/>
                  </a:ext>
                </a:extLst>
              </p:cNvPr>
              <p:cNvSpPr txBox="1"/>
              <p:nvPr/>
            </p:nvSpPr>
            <p:spPr>
              <a:xfrm>
                <a:off x="3914274" y="1538595"/>
                <a:ext cx="4465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3C6890-7411-7BD1-5567-B01B9B59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274" y="1538595"/>
                <a:ext cx="446506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EA043-4A44-36EE-AA71-600647078EB9}"/>
                  </a:ext>
                </a:extLst>
              </p:cNvPr>
              <p:cNvSpPr txBox="1"/>
              <p:nvPr/>
            </p:nvSpPr>
            <p:spPr>
              <a:xfrm>
                <a:off x="2075886" y="2484152"/>
                <a:ext cx="8141844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EA043-4A44-36EE-AA71-600647078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86" y="2484152"/>
                <a:ext cx="8141844" cy="745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146D7B3-6231-8AC3-2CCB-B540C7B3E73A}"/>
                  </a:ext>
                </a:extLst>
              </p:cNvPr>
              <p:cNvSpPr/>
              <p:nvPr/>
            </p:nvSpPr>
            <p:spPr>
              <a:xfrm>
                <a:off x="8750424" y="3417265"/>
                <a:ext cx="3297106" cy="1484810"/>
              </a:xfrm>
              <a:prstGeom prst="wedgeRectCallout">
                <a:avLst>
                  <a:gd name="adj1" fmla="val -58232"/>
                  <a:gd name="adj2" fmla="val 471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MLE/MAP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easy for GLMs (due to convex objective, thanks to exp-family). Posterior usually requires approximations if likelihood and prior are not conjugate pairs (Laplace approximation or other methods used) 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146D7B3-6231-8AC3-2CCB-B540C7B3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24" y="3417265"/>
                <a:ext cx="3297106" cy="1484810"/>
              </a:xfrm>
              <a:prstGeom prst="wedgeRectCallout">
                <a:avLst>
                  <a:gd name="adj1" fmla="val -58232"/>
                  <a:gd name="adj2" fmla="val 47106"/>
                </a:avLst>
              </a:prstGeom>
              <a:blipFill>
                <a:blip r:embed="rId7"/>
                <a:stretch>
                  <a:fillRect t="-3252" r="-846" b="-69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539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45"/>
    </mc:Choice>
    <mc:Fallback xmlns="">
      <p:transition spd="slow" advTm="38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Regression: MAP and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posterior will be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MAP estimation is easy.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convex for LR. Unique minima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use first or second order optimization with gradient and Hessian being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Full posterior is intractable because of non-conjugacy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popular option is to use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Laplace’s approximation </a:t>
                </a:r>
                <a:r>
                  <a:rPr lang="en-GB" dirty="0">
                    <a:latin typeface="Abadi Extra Light" panose="020B0204020104020204" pitchFamily="34" charset="0"/>
                  </a:rPr>
                  <a:t>(other methods like MCMC and variational inference can also be used; will see them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6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247991" y="278308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/>
              <p:nvPr/>
            </p:nvSpPr>
            <p:spPr>
              <a:xfrm>
                <a:off x="2069417" y="1588405"/>
                <a:ext cx="7872861" cy="883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417" y="1588405"/>
                <a:ext cx="7872861" cy="883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2C7E4F5-E6FA-4422-8950-45AF253DF0A3}"/>
              </a:ext>
            </a:extLst>
          </p:cNvPr>
          <p:cNvSpPr/>
          <p:nvPr/>
        </p:nvSpPr>
        <p:spPr>
          <a:xfrm>
            <a:off x="8737473" y="1164080"/>
            <a:ext cx="1002309" cy="325439"/>
          </a:xfrm>
          <a:prstGeom prst="wedgeRectCallout">
            <a:avLst>
              <a:gd name="adj1" fmla="val -51931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Bernoulli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C05D8FC-BD98-4FA8-B282-1120942A1A0B}"/>
              </a:ext>
            </a:extLst>
          </p:cNvPr>
          <p:cNvSpPr/>
          <p:nvPr/>
        </p:nvSpPr>
        <p:spPr>
          <a:xfrm>
            <a:off x="6851668" y="1193164"/>
            <a:ext cx="1002309" cy="325439"/>
          </a:xfrm>
          <a:prstGeom prst="wedgeRectCallout">
            <a:avLst>
              <a:gd name="adj1" fmla="val -39396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1E5D84-5B45-5AC7-F22B-D4BE439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55" y="3707517"/>
            <a:ext cx="6651714" cy="14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/>
              <p:nvPr/>
            </p:nvSpPr>
            <p:spPr>
              <a:xfrm>
                <a:off x="2764666" y="5204192"/>
                <a:ext cx="1535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66" y="5204192"/>
                <a:ext cx="1535612" cy="276999"/>
              </a:xfrm>
              <a:prstGeom prst="rect">
                <a:avLst/>
              </a:prstGeom>
              <a:blipFill>
                <a:blip r:embed="rId6"/>
                <a:stretch>
                  <a:fillRect l="-2390" t="-4444" r="-438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9A38446-5310-F8D2-0940-25BB1B81440E}"/>
              </a:ext>
            </a:extLst>
          </p:cNvPr>
          <p:cNvSpPr/>
          <p:nvPr/>
        </p:nvSpPr>
        <p:spPr>
          <a:xfrm>
            <a:off x="2475570" y="3626579"/>
            <a:ext cx="6887370" cy="191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80"/>
    </mc:Choice>
    <mc:Fallback xmlns="">
      <p:transition spd="slow" advTm="563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Laplace’s Approximation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Consider a posterior distribution that is intractable to compute</a:t>
            </a: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Laplace approximation approximates the above using a </a:t>
            </a:r>
            <a:r>
              <a:rPr lang="en-IN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Gaussian</a:t>
            </a:r>
            <a:r>
              <a:rPr lang="en-IN" dirty="0">
                <a:latin typeface="Abadi Extra Light" panose="020B0204020104020204" pitchFamily="34" charset="0"/>
              </a:rPr>
              <a:t>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Laplace’s approx. is based on a second-order Taylor approx. of the posterior</a:t>
            </a:r>
            <a:endParaRPr lang="en-IN" dirty="0"/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6B1425-9C7B-4832-88EF-FF1BCB5E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3" y="3429000"/>
            <a:ext cx="2639543" cy="1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9760F23-2635-5185-D7D5-FB2C6F42486F}"/>
                  </a:ext>
                </a:extLst>
              </p:cNvPr>
              <p:cNvSpPr/>
              <p:nvPr/>
            </p:nvSpPr>
            <p:spPr>
              <a:xfrm>
                <a:off x="9156727" y="4263137"/>
                <a:ext cx="2236681" cy="728781"/>
              </a:xfrm>
              <a:prstGeom prst="wedgeRectCallout">
                <a:avLst>
                  <a:gd name="adj1" fmla="val -49913"/>
                  <a:gd name="adj2" fmla="val 699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Negative of the Hessian, i.e., the second derivative of the log joint,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9760F23-2635-5185-D7D5-FB2C6F424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727" y="4263137"/>
                <a:ext cx="2236681" cy="728781"/>
              </a:xfrm>
              <a:prstGeom prst="wedgeRectCallout">
                <a:avLst>
                  <a:gd name="adj1" fmla="val -49913"/>
                  <a:gd name="adj2" fmla="val 69977"/>
                </a:avLst>
              </a:prstGeom>
              <a:blipFill>
                <a:blip r:embed="rId4"/>
                <a:stretch>
                  <a:fillRect t="-6040" r="-10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/>
              <p:nvPr/>
            </p:nvSpPr>
            <p:spPr>
              <a:xfrm>
                <a:off x="3599150" y="1762979"/>
                <a:ext cx="439626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50" y="1762979"/>
                <a:ext cx="4396267" cy="7822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2C5E2B-7246-EACA-EF32-B7DC6B3CE5EF}"/>
                  </a:ext>
                </a:extLst>
              </p:cNvPr>
              <p:cNvSpPr txBox="1"/>
              <p:nvPr/>
            </p:nvSpPr>
            <p:spPr>
              <a:xfrm>
                <a:off x="3599150" y="3919809"/>
                <a:ext cx="41336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2C5E2B-7246-EACA-EF32-B7DC6B3C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50" y="3919809"/>
                <a:ext cx="413363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3233DD5-2091-8476-4B10-7C0C1D3B1A5E}"/>
                  </a:ext>
                </a:extLst>
              </p:cNvPr>
              <p:cNvSpPr/>
              <p:nvPr/>
            </p:nvSpPr>
            <p:spPr>
              <a:xfrm>
                <a:off x="7727588" y="3298993"/>
                <a:ext cx="2236681" cy="854337"/>
              </a:xfrm>
              <a:prstGeom prst="wedgeRectCallout">
                <a:avLst>
                  <a:gd name="adj1" fmla="val 41048"/>
                  <a:gd name="adj2" fmla="val 675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Tells us about the space (curvature) of the true posterior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3233DD5-2091-8476-4B10-7C0C1D3B1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88" y="3298993"/>
                <a:ext cx="2236681" cy="854337"/>
              </a:xfrm>
              <a:prstGeom prst="wedgeRectCallout">
                <a:avLst>
                  <a:gd name="adj1" fmla="val 41048"/>
                  <a:gd name="adj2" fmla="val 67522"/>
                </a:avLst>
              </a:prstGeom>
              <a:blipFill>
                <a:blip r:embed="rId7"/>
                <a:stretch>
                  <a:fillRect l="-13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CDC5-B38F-CD40-F219-C9CC128E7AB9}"/>
                  </a:ext>
                </a:extLst>
              </p:cNvPr>
              <p:cNvSpPr txBox="1"/>
              <p:nvPr/>
            </p:nvSpPr>
            <p:spPr>
              <a:xfrm>
                <a:off x="4397228" y="5061720"/>
                <a:ext cx="7415363" cy="643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CDC5-B38F-CD40-F219-C9CC128E7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28" y="5061720"/>
                <a:ext cx="7415363" cy="6438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7E62D-6776-F1F7-C87D-28BA94AE242D}"/>
                  </a:ext>
                </a:extLst>
              </p:cNvPr>
              <p:cNvSpPr txBox="1"/>
              <p:nvPr/>
            </p:nvSpPr>
            <p:spPr>
              <a:xfrm>
                <a:off x="3943090" y="4605622"/>
                <a:ext cx="3840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7E62D-6776-F1F7-C87D-28BA94AE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090" y="4605622"/>
                <a:ext cx="3840603" cy="369332"/>
              </a:xfrm>
              <a:prstGeom prst="rect">
                <a:avLst/>
              </a:prstGeom>
              <a:blipFill>
                <a:blip r:embed="rId9"/>
                <a:stretch>
                  <a:fillRect l="-1429" r="-2381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3D82856-0DB0-9E39-021F-13C8A9CC5E08}"/>
              </a:ext>
            </a:extLst>
          </p:cNvPr>
          <p:cNvSpPr/>
          <p:nvPr/>
        </p:nvSpPr>
        <p:spPr>
          <a:xfrm>
            <a:off x="10051160" y="3312609"/>
            <a:ext cx="2045456" cy="854337"/>
          </a:xfrm>
          <a:prstGeom prst="wedgeRectCallout">
            <a:avLst>
              <a:gd name="adj1" fmla="val -57519"/>
              <a:gd name="adj2" fmla="val 128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Related to the </a:t>
            </a:r>
            <a:r>
              <a:rPr lang="en-IN" sz="16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Fisher Information Matrix (FIM)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; will see shortly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2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Derivation of the Laplace’s Approximation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write the Bayes rule as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second-order Taylor approximation of a function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around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30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6E6CD32-88DE-4A6D-BF74-7382BD8FAA95}"/>
                  </a:ext>
                </a:extLst>
              </p:cNvPr>
              <p:cNvSpPr/>
              <p:nvPr/>
            </p:nvSpPr>
            <p:spPr>
              <a:xfrm>
                <a:off x="15371774" y="3178223"/>
                <a:ext cx="626422" cy="45719"/>
              </a:xfrm>
              <a:prstGeom prst="wedgeRectCallout">
                <a:avLst>
                  <a:gd name="adj1" fmla="val -66338"/>
                  <a:gd name="adj2" fmla="val 51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Purely quadratic in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6E6CD32-88DE-4A6D-BF74-7382BD8FA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774" y="3178223"/>
                <a:ext cx="626422" cy="45719"/>
              </a:xfrm>
              <a:prstGeom prst="wedgeRectCallout">
                <a:avLst>
                  <a:gd name="adj1" fmla="val -66338"/>
                  <a:gd name="adj2" fmla="val 51793"/>
                </a:avLst>
              </a:prstGeom>
              <a:blipFill>
                <a:blip r:embed="rId10"/>
                <a:stretch>
                  <a:fillRect t="-369231" b="-40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868B1-BFD8-5625-D045-DB25EE07323B}"/>
                  </a:ext>
                </a:extLst>
              </p:cNvPr>
              <p:cNvSpPr txBox="1"/>
              <p:nvPr/>
            </p:nvSpPr>
            <p:spPr>
              <a:xfrm>
                <a:off x="1904409" y="1733880"/>
                <a:ext cx="4401974" cy="790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868B1-BFD8-5625-D045-DB25EE073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09" y="1733880"/>
                <a:ext cx="4401974" cy="7908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3671A-89F8-7B7E-3357-665E9814A1DF}"/>
                  </a:ext>
                </a:extLst>
              </p:cNvPr>
              <p:cNvSpPr txBox="1"/>
              <p:nvPr/>
            </p:nvSpPr>
            <p:spPr>
              <a:xfrm>
                <a:off x="6467458" y="1701793"/>
                <a:ext cx="3098862" cy="808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3671A-89F8-7B7E-3357-665E9814A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58" y="1701793"/>
                <a:ext cx="3098862" cy="8083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CAC8FB-3F93-0137-D242-38C96E922947}"/>
                  </a:ext>
                </a:extLst>
              </p:cNvPr>
              <p:cNvSpPr txBox="1"/>
              <p:nvPr/>
            </p:nvSpPr>
            <p:spPr>
              <a:xfrm>
                <a:off x="1388883" y="3085840"/>
                <a:ext cx="896283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CAC8FB-3F93-0137-D242-38C96E922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83" y="3085840"/>
                <a:ext cx="8962838" cy="6914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05EDF-76CB-F7A7-0977-A22E8858BA72}"/>
                  </a:ext>
                </a:extLst>
              </p:cNvPr>
              <p:cNvSpPr txBox="1"/>
              <p:nvPr/>
            </p:nvSpPr>
            <p:spPr>
              <a:xfrm>
                <a:off x="1040898" y="4479792"/>
                <a:ext cx="984910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r>
                        <m:rPr>
                          <m:sty m:val="p"/>
                        </m:rPr>
                        <a:rPr lang="en-IN" sz="24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05EDF-76CB-F7A7-0977-A22E8858B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98" y="4479792"/>
                <a:ext cx="9849106" cy="6914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8C11F07A-4AEC-B3AB-775D-5AEC478642C8}"/>
                  </a:ext>
                </a:extLst>
              </p:cNvPr>
              <p:cNvSpPr/>
              <p:nvPr/>
            </p:nvSpPr>
            <p:spPr>
              <a:xfrm>
                <a:off x="2310582" y="4386846"/>
                <a:ext cx="1475205" cy="233800"/>
              </a:xfrm>
              <a:prstGeom prst="wedgeRectCallout">
                <a:avLst>
                  <a:gd name="adj1" fmla="val 41696"/>
                  <a:gd name="adj2" fmla="val 894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Constant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8C11F07A-4AEC-B3AB-775D-5AEC47864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82" y="4386846"/>
                <a:ext cx="1475205" cy="233800"/>
              </a:xfrm>
              <a:prstGeom prst="wedgeRectCallout">
                <a:avLst>
                  <a:gd name="adj1" fmla="val 41696"/>
                  <a:gd name="adj2" fmla="val 89468"/>
                </a:avLst>
              </a:prstGeom>
              <a:blipFill>
                <a:blip r:embed="rId15"/>
                <a:stretch>
                  <a:fillRect l="-1633" t="-20690" b="-17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0E9D5E7E-5A22-293E-1411-56F95C830253}"/>
                  </a:ext>
                </a:extLst>
              </p:cNvPr>
              <p:cNvSpPr/>
              <p:nvPr/>
            </p:nvSpPr>
            <p:spPr>
              <a:xfrm>
                <a:off x="7902207" y="4186172"/>
                <a:ext cx="2450850" cy="333646"/>
              </a:xfrm>
              <a:prstGeom prst="wedgeRectCallout">
                <a:avLst>
                  <a:gd name="adj1" fmla="val -40929"/>
                  <a:gd name="adj2" fmla="val 1036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0E9D5E7E-5A22-293E-1411-56F95C830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07" y="4186172"/>
                <a:ext cx="2450850" cy="333646"/>
              </a:xfrm>
              <a:prstGeom prst="wedgeRectCallout">
                <a:avLst>
                  <a:gd name="adj1" fmla="val -40929"/>
                  <a:gd name="adj2" fmla="val 103660"/>
                </a:avLst>
              </a:prstGeom>
              <a:blipFill>
                <a:blip r:embed="rId16"/>
                <a:stretch>
                  <a:fillRect l="-988" t="-34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07A27E-ACCE-B2CA-DDED-221F261A4259}"/>
                  </a:ext>
                </a:extLst>
              </p:cNvPr>
              <p:cNvSpPr txBox="1"/>
              <p:nvPr/>
            </p:nvSpPr>
            <p:spPr>
              <a:xfrm>
                <a:off x="5348141" y="912771"/>
                <a:ext cx="656262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𝚲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07A27E-ACCE-B2CA-DDED-221F261A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41" y="912771"/>
                <a:ext cx="6562629" cy="4168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190D86A-2BAA-AEA9-1004-0555CED835F5}"/>
              </a:ext>
            </a:extLst>
          </p:cNvPr>
          <p:cNvSpPr/>
          <p:nvPr/>
        </p:nvSpPr>
        <p:spPr>
          <a:xfrm>
            <a:off x="5312015" y="861774"/>
            <a:ext cx="6634879" cy="50816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C92DCC25-D94C-6723-D98F-6D78F794D1C7}"/>
              </a:ext>
            </a:extLst>
          </p:cNvPr>
          <p:cNvSpPr/>
          <p:nvPr/>
        </p:nvSpPr>
        <p:spPr>
          <a:xfrm>
            <a:off x="9566320" y="1462886"/>
            <a:ext cx="2502309" cy="561308"/>
          </a:xfrm>
          <a:prstGeom prst="wedgeRectCallout">
            <a:avLst>
              <a:gd name="adj1" fmla="val -37662"/>
              <a:gd name="adj2" fmla="val -702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 also get a Laplace approximation </a:t>
            </a:r>
            <a:r>
              <a:rPr lang="en-IN" sz="1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of the marginal likelihood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(for free!)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C86B074D-168E-749F-C6D0-BB5D3480504E}"/>
              </a:ext>
            </a:extLst>
          </p:cNvPr>
          <p:cNvSpPr/>
          <p:nvPr/>
        </p:nvSpPr>
        <p:spPr>
          <a:xfrm>
            <a:off x="9999238" y="2110502"/>
            <a:ext cx="2069391" cy="642166"/>
          </a:xfrm>
          <a:prstGeom prst="wedgeRectCallout">
            <a:avLst>
              <a:gd name="adj1" fmla="val 36407"/>
              <a:gd name="adj2" fmla="val -733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Sometimes marginal likelihood is also called </a:t>
            </a:r>
            <a:r>
              <a:rPr lang="en-IN" sz="1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model evidence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FA4326-FC8D-16DE-9696-B52C2CAFAB00}"/>
              </a:ext>
            </a:extLst>
          </p:cNvPr>
          <p:cNvSpPr/>
          <p:nvPr/>
        </p:nvSpPr>
        <p:spPr>
          <a:xfrm>
            <a:off x="1388883" y="5264209"/>
            <a:ext cx="9857382" cy="1424109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712750-F075-AF06-D581-CB7493DA0FAB}"/>
                  </a:ext>
                </a:extLst>
              </p:cNvPr>
              <p:cNvSpPr txBox="1"/>
              <p:nvPr/>
            </p:nvSpPr>
            <p:spPr>
              <a:xfrm>
                <a:off x="1538211" y="5349095"/>
                <a:ext cx="8593763" cy="70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𝑀𝐴𝑃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𝑀𝐴𝑃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712750-F075-AF06-D581-CB7493DA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11" y="5349095"/>
                <a:ext cx="8593763" cy="70378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65443-D0A0-7A6D-1221-518AB357D269}"/>
                  </a:ext>
                </a:extLst>
              </p:cNvPr>
              <p:cNvSpPr txBox="1"/>
              <p:nvPr/>
            </p:nvSpPr>
            <p:spPr>
              <a:xfrm>
                <a:off x="2572508" y="6220366"/>
                <a:ext cx="30148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65443-D0A0-7A6D-1221-518AB357D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8" y="6220366"/>
                <a:ext cx="3014864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FB87C1-C9B7-C33D-86C3-D810946216C1}"/>
                  </a:ext>
                </a:extLst>
              </p:cNvPr>
              <p:cNvSpPr txBox="1"/>
              <p:nvPr/>
            </p:nvSpPr>
            <p:spPr>
              <a:xfrm>
                <a:off x="5952563" y="6192481"/>
                <a:ext cx="5245795" cy="393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𝚲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FB87C1-C9B7-C33D-86C3-D81094621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63" y="6192481"/>
                <a:ext cx="5245795" cy="393634"/>
              </a:xfrm>
              <a:prstGeom prst="rect">
                <a:avLst/>
              </a:prstGeom>
              <a:blipFill>
                <a:blip r:embed="rId20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64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289"/>
    </mc:Choice>
    <mc:Fallback xmlns="">
      <p:transition spd="slow" advTm="525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  <p:bldP spid="7" grpId="0"/>
      <p:bldP spid="9" grpId="0"/>
      <p:bldP spid="20" grpId="0" animBg="1"/>
      <p:bldP spid="24" grpId="0" animBg="1"/>
      <p:bldP spid="25" grpId="0"/>
      <p:bldP spid="26" grpId="0" animBg="1"/>
      <p:bldP spid="27" grpId="0" animBg="1"/>
      <p:bldP spid="29" grpId="0" animBg="1"/>
      <p:bldP spid="23" grpId="0" animBg="1"/>
      <p:bldP spid="12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Properties of Laplace’s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Straightforward if posterior’s derivatives (first/second) can be computed easily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Expensive if parameter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very high dimensional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Reason: We need to compute and invert Hessian of size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# of params)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do badly if the (true) posterior is multimodal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Used only 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real-valued vector (because of Gaussian approximation)</a:t>
                </a: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Note: Even if we have a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non-probabilistic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model (loss function + regularization), we can obtain an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“posterior” for that model using the Laplace’s approximation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Optima of the regularized loss function will be Gaussian’s mean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Inverse of the second derivative of the regularized loss function will be covariance matrix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563B3B-4A61-4EEA-9D68-8AF37D10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77" y="3352018"/>
            <a:ext cx="2543668" cy="11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0751A56-4C57-42FD-9E4A-96948AA41E81}"/>
              </a:ext>
            </a:extLst>
          </p:cNvPr>
          <p:cNvSpPr/>
          <p:nvPr/>
        </p:nvSpPr>
        <p:spPr>
          <a:xfrm>
            <a:off x="1997963" y="3542460"/>
            <a:ext cx="1036996" cy="234035"/>
          </a:xfrm>
          <a:prstGeom prst="wedgeRectCallout">
            <a:avLst>
              <a:gd name="adj1" fmla="val 28221"/>
              <a:gd name="adj2" fmla="val 1471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True posterior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47AB657-AF26-45F9-AE52-62B08327C009}"/>
              </a:ext>
            </a:extLst>
          </p:cNvPr>
          <p:cNvSpPr/>
          <p:nvPr/>
        </p:nvSpPr>
        <p:spPr>
          <a:xfrm>
            <a:off x="1997963" y="4073405"/>
            <a:ext cx="1036996" cy="326752"/>
          </a:xfrm>
          <a:prstGeom prst="wedgeRectCallout">
            <a:avLst>
              <a:gd name="adj1" fmla="val 94632"/>
              <a:gd name="adj2" fmla="val 17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approximation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CF6FBFF-38E1-4F6B-9C1F-153C2586E89E}"/>
              </a:ext>
            </a:extLst>
          </p:cNvPr>
          <p:cNvSpPr/>
          <p:nvPr/>
        </p:nvSpPr>
        <p:spPr>
          <a:xfrm>
            <a:off x="7720649" y="1589235"/>
            <a:ext cx="3529242" cy="690658"/>
          </a:xfrm>
          <a:prstGeom prst="wedgeRectCallout">
            <a:avLst>
              <a:gd name="adj1" fmla="val -55081"/>
              <a:gd name="adj2" fmla="val 293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E.g., a deep neural network, or even in simpler models (e.g., logistic reg with a very large number of features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B1F11B-4FBD-CE9D-2467-977E854E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98" y="3668863"/>
            <a:ext cx="2714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BEF5B4E-4707-F6BB-663D-1E981ECA22F6}"/>
              </a:ext>
            </a:extLst>
          </p:cNvPr>
          <p:cNvSpPr/>
          <p:nvPr/>
        </p:nvSpPr>
        <p:spPr>
          <a:xfrm>
            <a:off x="5050013" y="3377802"/>
            <a:ext cx="1796286" cy="590191"/>
          </a:xfrm>
          <a:prstGeom prst="wedgeRectCallout">
            <a:avLst>
              <a:gd name="adj1" fmla="val 71486"/>
              <a:gd name="adj2" fmla="val 414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multimodal posteriors, can use a mixture of Laplace approximations*</a:t>
            </a:r>
            <a:endParaRPr lang="en-IN" sz="1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7A1C821-8362-F141-AD80-DC994DA7912A}"/>
                  </a:ext>
                </a:extLst>
              </p:cNvPr>
              <p:cNvSpPr/>
              <p:nvPr/>
            </p:nvSpPr>
            <p:spPr>
              <a:xfrm>
                <a:off x="9156654" y="2735413"/>
                <a:ext cx="2804347" cy="933450"/>
              </a:xfrm>
              <a:prstGeom prst="wedgeRectCallout">
                <a:avLst>
                  <a:gd name="adj1" fmla="val -57730"/>
                  <a:gd name="adj2" fmla="val 432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local modes, then define the approx. posterior as a mixture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Gaussians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I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1200" dirty="0">
                  <a:solidFill>
                    <a:schemeClr val="tx1"/>
                  </a:solidFill>
                </a:endParaRPr>
              </a:p>
              <a:p>
                <a:r>
                  <a:rPr lang="en-IN" sz="1200" dirty="0">
                    <a:solidFill>
                      <a:schemeClr val="tx1"/>
                    </a:solidFill>
                    <a:latin typeface="+mj-lt"/>
                  </a:rPr>
                  <a:t>(see paper cited below for details)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7A1C821-8362-F141-AD80-DC994DA7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54" y="2735413"/>
                <a:ext cx="2804347" cy="933450"/>
              </a:xfrm>
              <a:prstGeom prst="wedgeRectCallout">
                <a:avLst>
                  <a:gd name="adj1" fmla="val -57730"/>
                  <a:gd name="adj2" fmla="val 43262"/>
                </a:avLst>
              </a:prstGeom>
              <a:blipFill>
                <a:blip r:embed="rId6"/>
                <a:stretch>
                  <a:fillRect t="-31410" b="-846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8C0F1C7-7806-F6E0-AA67-E8E76441609F}"/>
              </a:ext>
            </a:extLst>
          </p:cNvPr>
          <p:cNvSpPr txBox="1"/>
          <p:nvPr/>
        </p:nvSpPr>
        <p:spPr>
          <a:xfrm>
            <a:off x="93859" y="6561087"/>
            <a:ext cx="6846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*Mixtures of Laplace Approximations for Improved Post-Hoc Uncertainty in Deep Learning (</a:t>
            </a:r>
            <a:r>
              <a:rPr lang="en-IN" sz="1100" dirty="0" err="1"/>
              <a:t>Eschenhagen</a:t>
            </a:r>
            <a:r>
              <a:rPr lang="en-IN" sz="1100" dirty="0"/>
              <a:t> et al, 2021)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80279CA-3CD1-55A7-D89D-D45DACECC12C}"/>
              </a:ext>
            </a:extLst>
          </p:cNvPr>
          <p:cNvSpPr/>
          <p:nvPr/>
        </p:nvSpPr>
        <p:spPr>
          <a:xfrm>
            <a:off x="7065067" y="3308194"/>
            <a:ext cx="1408112" cy="344619"/>
          </a:xfrm>
          <a:prstGeom prst="wedgeRectCallout">
            <a:avLst>
              <a:gd name="adj1" fmla="val -67922"/>
              <a:gd name="adj2" fmla="val 12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Useful for deep learning models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3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54"/>
    </mc:Choice>
    <mc:Fallback xmlns="">
      <p:transition spd="slow" advTm="348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5" grpId="0" animBg="1"/>
      <p:bldP spid="9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3|12.5|15.5|4.6|15.4|9.6|9.9|38.8|17.3|22.1|10|31.9|5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3.8|15|18.7|18.8|9.5|72.8|11.2|38.1|15.6|64.2|80.7|8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24.6|22.5|19.2|32.9|10.1|53.7|4|40.6|95.6|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8.8|6.3|11.7|16.7|113.3|18.5|163.6|7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3|23.5|16.7|23|29.1|34.4|92.2|16|34.6|14.2|61.9|43.6|4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9|14.6|20.9|5.8|7.6|17.9|17.8|28.2|12.2|1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9.7|13.7|5.1|21.9|3.8|28.3|36.1|22.3|23.9|47.1|4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112.5|31.1|9|34.2|19|13.6|36|16.6|39.1|45.3|19.1|23.6|27|19.6|3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3|1.5|24|103.1|42.9|30.2|76.2|59.4|53.1|17.2|10|23|9.8|17.9|3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3.1|18.7|26|14.7|23.6|3.5|20|37.9|41.4|24.6|3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3.8|15|18.7|18.8|9.5|72.8|11.2|38.1|15.6|64.2|80.7|85.7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54036</TotalTime>
  <Words>2835</Words>
  <Application>Microsoft Office PowerPoint</Application>
  <PresentationFormat>Widescreen</PresentationFormat>
  <Paragraphs>421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Logistic/Softmax Classification, Laplace’s Approximation</vt:lpstr>
      <vt:lpstr>Plan today</vt:lpstr>
      <vt:lpstr>Logistic Regression</vt:lpstr>
      <vt:lpstr>Multiclass Logistic (a.k.a. Softmax) Regression</vt:lpstr>
      <vt:lpstr>Generalized Linear Models</vt:lpstr>
      <vt:lpstr>Logistic Regression: MAP and Posterior</vt:lpstr>
      <vt:lpstr>Laplace’s Approximation</vt:lpstr>
      <vt:lpstr>Derivation of the Laplace’s Approximation</vt:lpstr>
      <vt:lpstr>Properties of Laplace’s Approximation</vt:lpstr>
      <vt:lpstr>Detour: Hessian and Fisher Information Matrix</vt:lpstr>
      <vt:lpstr>Laplace Approx. for High-Dimensional Problems</vt:lpstr>
      <vt:lpstr>PPD when using Laplace’s Approximation</vt:lpstr>
      <vt:lpstr>Detour: Gradient and Hessian</vt:lpstr>
      <vt:lpstr>Generalized Gauss-Newton (GGN) Approximation</vt:lpstr>
      <vt:lpstr>PPD with GGN/Linearized Laplace’s Approximation</vt:lpstr>
      <vt:lpstr>Standard Laplace vs Linearlized Laplace</vt:lpstr>
      <vt:lpstr>Logistic Regression PPD using Monte Carlo</vt:lpstr>
      <vt:lpstr>LR: Plug-in Prediction vs Bayesian Averaging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2652</cp:revision>
  <dcterms:created xsi:type="dcterms:W3CDTF">2020-07-07T20:42:16Z</dcterms:created>
  <dcterms:modified xsi:type="dcterms:W3CDTF">2025-05-22T13:54:10Z</dcterms:modified>
</cp:coreProperties>
</file>