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51" r:id="rId2"/>
    <p:sldId id="834" r:id="rId3"/>
    <p:sldId id="854" r:id="rId4"/>
    <p:sldId id="849" r:id="rId5"/>
    <p:sldId id="614" r:id="rId6"/>
    <p:sldId id="850" r:id="rId7"/>
    <p:sldId id="587" r:id="rId8"/>
    <p:sldId id="851" r:id="rId9"/>
    <p:sldId id="577" r:id="rId10"/>
    <p:sldId id="493" r:id="rId11"/>
    <p:sldId id="855" r:id="rId12"/>
    <p:sldId id="857" r:id="rId13"/>
    <p:sldId id="869" r:id="rId14"/>
    <p:sldId id="856" r:id="rId15"/>
    <p:sldId id="858" r:id="rId16"/>
    <p:sldId id="859" r:id="rId17"/>
    <p:sldId id="860" r:id="rId18"/>
    <p:sldId id="861" r:id="rId19"/>
    <p:sldId id="862" r:id="rId20"/>
    <p:sldId id="866" r:id="rId21"/>
    <p:sldId id="8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16-01-2025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16-01-2025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16-01-2025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16-01-2025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16-01-2025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16-01-2025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6.png"/><Relationship Id="rId7" Type="http://schemas.openxmlformats.org/officeDocument/2006/relationships/image" Target="../media/image7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12.png"/><Relationship Id="rId5" Type="http://schemas.openxmlformats.org/officeDocument/2006/relationships/image" Target="../media/image700.png"/><Relationship Id="rId10" Type="http://schemas.openxmlformats.org/officeDocument/2006/relationships/image" Target="../media/image740.png"/><Relationship Id="rId4" Type="http://schemas.openxmlformats.org/officeDocument/2006/relationships/image" Target="../media/image67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0.png"/><Relationship Id="rId11" Type="http://schemas.openxmlformats.org/officeDocument/2006/relationships/image" Target="../media/image13.png"/><Relationship Id="rId5" Type="http://schemas.openxmlformats.org/officeDocument/2006/relationships/image" Target="../media/image140.png"/><Relationship Id="rId10" Type="http://schemas.openxmlformats.org/officeDocument/2006/relationships/image" Target="../media/image191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3" Type="http://schemas.openxmlformats.org/officeDocument/2006/relationships/image" Target="../media/image271.png"/><Relationship Id="rId7" Type="http://schemas.openxmlformats.org/officeDocument/2006/relationships/image" Target="../media/image31.png"/><Relationship Id="rId12" Type="http://schemas.openxmlformats.org/officeDocument/2006/relationships/image" Target="../media/image21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1.png"/><Relationship Id="rId1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11.png"/><Relationship Id="rId7" Type="http://schemas.openxmlformats.org/officeDocument/2006/relationships/image" Target="../media/image7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11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0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90.png"/><Relationship Id="rId10" Type="http://schemas.openxmlformats.org/officeDocument/2006/relationships/image" Target="../media/image27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1.png"/><Relationship Id="rId7" Type="http://schemas.openxmlformats.org/officeDocument/2006/relationships/image" Target="../media/image3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50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3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000.png"/><Relationship Id="rId4" Type="http://schemas.openxmlformats.org/officeDocument/2006/relationships/image" Target="../media/image42.png"/><Relationship Id="rId9" Type="http://schemas.openxmlformats.org/officeDocument/2006/relationships/image" Target="../media/image4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46.pn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000.png"/><Relationship Id="rId7" Type="http://schemas.openxmlformats.org/officeDocument/2006/relationships/image" Target="../media/image710.png"/><Relationship Id="rId12" Type="http://schemas.openxmlformats.org/officeDocument/2006/relationships/image" Target="../media/image1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20.png"/><Relationship Id="rId11" Type="http://schemas.openxmlformats.org/officeDocument/2006/relationships/image" Target="../media/image1000.png"/><Relationship Id="rId5" Type="http://schemas.openxmlformats.org/officeDocument/2006/relationships/image" Target="../media/image500.png"/><Relationship Id="rId4" Type="http://schemas.openxmlformats.org/officeDocument/2006/relationships/image" Target="../media/image4000.png"/><Relationship Id="rId9" Type="http://schemas.openxmlformats.org/officeDocument/2006/relationships/image" Target="../media/image9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9.png"/><Relationship Id="rId7" Type="http://schemas.openxmlformats.org/officeDocument/2006/relationships/image" Target="../media/image6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0" Type="http://schemas.openxmlformats.org/officeDocument/2006/relationships/image" Target="../media/image70.png"/><Relationship Id="rId4" Type="http://schemas.openxmlformats.org/officeDocument/2006/relationships/image" Target="../media/image590.png"/><Relationship Id="rId9" Type="http://schemas.openxmlformats.org/officeDocument/2006/relationships/image" Target="../media/image6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6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5" Type="http://schemas.openxmlformats.org/officeDocument/2006/relationships/image" Target="../media/image90.png"/><Relationship Id="rId10" Type="http://schemas.openxmlformats.org/officeDocument/2006/relationships/image" Target="NULL"/><Relationship Id="rId4" Type="http://schemas.openxmlformats.org/officeDocument/2006/relationships/image" Target="../media/image83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10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6" y="3016882"/>
            <a:ext cx="9993524" cy="1302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Gaussian Observation Model: </a:t>
            </a:r>
            <a:b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Some Examples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EC27FC-EEE2-EAD4-A1AF-49E2340CEA4C}"/>
              </a:ext>
            </a:extLst>
          </p:cNvPr>
          <p:cNvSpPr/>
          <p:nvPr/>
        </p:nvSpPr>
        <p:spPr>
          <a:xfrm>
            <a:off x="79108" y="1619051"/>
            <a:ext cx="5939727" cy="43294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Discriminative vs Generative Sup.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Direct way of sup. learning is discriminative, indirect way is generative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Generative approach can also be used for other settings too, such as unsupervised learning and semi-supervised learning (will see later)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03E8F-11FC-397D-FD92-8B1115AD19F3}"/>
                  </a:ext>
                </a:extLst>
              </p:cNvPr>
              <p:cNvSpPr txBox="1"/>
              <p:nvPr/>
            </p:nvSpPr>
            <p:spPr>
              <a:xfrm>
                <a:off x="492870" y="2436860"/>
                <a:ext cx="4819406" cy="560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03E8F-11FC-397D-FD92-8B1115AD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0" y="2436860"/>
                <a:ext cx="4819406" cy="560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4B82A6-A0A5-F9C1-5DEF-402FBF076410}"/>
              </a:ext>
            </a:extLst>
          </p:cNvPr>
          <p:cNvSpPr/>
          <p:nvPr/>
        </p:nvSpPr>
        <p:spPr>
          <a:xfrm>
            <a:off x="6097943" y="1619050"/>
            <a:ext cx="5968489" cy="4329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D5202-D556-6BC6-B354-79FBA29ED478}"/>
                  </a:ext>
                </a:extLst>
              </p:cNvPr>
              <p:cNvSpPr txBox="1"/>
              <p:nvPr/>
            </p:nvSpPr>
            <p:spPr>
              <a:xfrm>
                <a:off x="6935631" y="2424954"/>
                <a:ext cx="3476528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D5202-D556-6BC6-B354-79FBA29E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31" y="2424954"/>
                <a:ext cx="3476528" cy="1148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EB84918-5F52-CE19-CB26-7E37AC03E732}"/>
              </a:ext>
            </a:extLst>
          </p:cNvPr>
          <p:cNvSpPr txBox="1"/>
          <p:nvPr/>
        </p:nvSpPr>
        <p:spPr>
          <a:xfrm>
            <a:off x="387238" y="1639627"/>
            <a:ext cx="5342953" cy="71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Discriminative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18E10-71A5-F4BF-BD04-2059EDDCBA50}"/>
              </a:ext>
            </a:extLst>
          </p:cNvPr>
          <p:cNvSpPr txBox="1"/>
          <p:nvPr/>
        </p:nvSpPr>
        <p:spPr>
          <a:xfrm>
            <a:off x="6544942" y="1658139"/>
            <a:ext cx="437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Generative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29FA0-4E44-B386-7A67-C3E19DDF2BED}"/>
                  </a:ext>
                </a:extLst>
              </p:cNvPr>
              <p:cNvSpPr txBox="1"/>
              <p:nvPr/>
            </p:nvSpPr>
            <p:spPr>
              <a:xfrm>
                <a:off x="0" y="4515143"/>
                <a:ext cx="519184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29FA0-4E44-B386-7A67-C3E19DDF2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5143"/>
                <a:ext cx="519184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CDE67E-2034-2D33-2EB1-B3C992F20B7F}"/>
                  </a:ext>
                </a:extLst>
              </p:cNvPr>
              <p:cNvSpPr txBox="1"/>
              <p:nvPr/>
            </p:nvSpPr>
            <p:spPr>
              <a:xfrm>
                <a:off x="171523" y="5132663"/>
                <a:ext cx="576749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Bernoulli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CDE67E-2034-2D33-2EB1-B3C992F2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3" y="5132663"/>
                <a:ext cx="576749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22AF5DD-8CCC-B854-2CBB-7BA57FBC1822}"/>
              </a:ext>
            </a:extLst>
          </p:cNvPr>
          <p:cNvSpPr txBox="1"/>
          <p:nvPr/>
        </p:nvSpPr>
        <p:spPr>
          <a:xfrm>
            <a:off x="1678550" y="3915441"/>
            <a:ext cx="2908190" cy="59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BCDDF1-38B0-2F93-3A20-3D9B7EBD2ABA}"/>
                  </a:ext>
                </a:extLst>
              </p:cNvPr>
              <p:cNvSpPr txBox="1"/>
              <p:nvPr/>
            </p:nvSpPr>
            <p:spPr>
              <a:xfrm>
                <a:off x="113279" y="3037651"/>
                <a:ext cx="5939727" cy="84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can be any function which uses inputs and weights </a:t>
                </a:r>
                <a14:m>
                  <m:oMath xmlns:m="http://schemas.openxmlformats.org/officeDocument/2006/math">
                    <m:r>
                      <a:rPr kumimoji="0" lang="en-I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to defines parameters of distr.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I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BCDDF1-38B0-2F93-3A20-3D9B7EBD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9" y="3037651"/>
                <a:ext cx="5939727" cy="840155"/>
              </a:xfrm>
              <a:prstGeom prst="rect">
                <a:avLst/>
              </a:prstGeom>
              <a:blipFill>
                <a:blip r:embed="rId7"/>
                <a:stretch>
                  <a:fillRect l="-1643" t="-6522" b="-13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C1870F-0F2F-C6ED-6828-6321A756B53E}"/>
                  </a:ext>
                </a:extLst>
              </p:cNvPr>
              <p:cNvSpPr txBox="1"/>
              <p:nvPr/>
            </p:nvSpPr>
            <p:spPr>
              <a:xfrm>
                <a:off x="6206915" y="3753775"/>
                <a:ext cx="583020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Requires estimating the </a:t>
                </a: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joint distribution </a:t>
                </a: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of inputs and outputs to get the conditional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e>
                        <m:r>
                          <a:rPr kumimoji="0" lang="en-I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(unlike the discriminative approach which directly estimates the conditional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e>
                        <m:r>
                          <a:rPr kumimoji="0" lang="en-I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and does not model the distribution of </a:t>
                </a:r>
                <a14:m>
                  <m:oMath xmlns:m="http://schemas.openxmlformats.org/officeDocument/2006/math">
                    <m:r>
                      <a:rPr kumimoji="0" lang="en-I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C1870F-0F2F-C6ED-6828-6321A756B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915" y="3753775"/>
                <a:ext cx="5830203" cy="1938992"/>
              </a:xfrm>
              <a:prstGeom prst="rect">
                <a:avLst/>
              </a:prstGeom>
              <a:blipFill>
                <a:blip r:embed="rId8"/>
                <a:stretch>
                  <a:fillRect l="-1567" t="-2830" b="-59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5C82DD8-4E3D-0AC5-666F-0996DF996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9387" y="1238578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702507E-3FB0-BEE0-2566-703B9C35E886}"/>
                  </a:ext>
                </a:extLst>
              </p:cNvPr>
              <p:cNvSpPr/>
              <p:nvPr/>
            </p:nvSpPr>
            <p:spPr>
              <a:xfrm>
                <a:off x="9702809" y="130625"/>
                <a:ext cx="2455019" cy="1034608"/>
              </a:xfrm>
              <a:prstGeom prst="wedgeRectCallout">
                <a:avLst>
                  <a:gd name="adj1" fmla="val 33772"/>
                  <a:gd name="adj2" fmla="val 74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Non-probabilistic supervised learning approaches (e.g., SVM) are usually considered discriminative since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never modeled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702507E-3FB0-BEE0-2566-703B9C35E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809" y="130625"/>
                <a:ext cx="2455019" cy="1034608"/>
              </a:xfrm>
              <a:prstGeom prst="wedgeRectCallout">
                <a:avLst>
                  <a:gd name="adj1" fmla="val 33772"/>
                  <a:gd name="adj2" fmla="val 74838"/>
                </a:avLst>
              </a:prstGeom>
              <a:blipFill>
                <a:blip r:embed="rId10"/>
                <a:stretch>
                  <a:fillRect l="-494" t="-4608" r="-17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81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03"/>
    </mc:Choice>
    <mc:Fallback xmlns="">
      <p:transition spd="slow" advTm="221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 animBg="1"/>
      <p:bldP spid="7" grpId="0"/>
      <p:bldP spid="8" grpId="0"/>
      <p:bldP spid="10" grpId="0"/>
      <p:bldP spid="13" grpId="0"/>
      <p:bldP spid="15" grpId="0"/>
      <p:bldP spid="17" grpId="0"/>
      <p:bldP spid="22" grpId="0"/>
      <p:bldP spid="2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with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generated by a noisy linear model with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wts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Notation alert: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precision</a:t>
                </a:r>
                <a:r>
                  <a:rPr lang="en-IN" dirty="0">
                    <a:latin typeface="Abadi Extra Light" panose="020B0204020104020204" pitchFamily="34" charset="0"/>
                  </a:rPr>
                  <a:t> of Gaussian noise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variance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59A7BBAB-74AA-4432-9178-4F32896220BA}"/>
              </a:ext>
            </a:extLst>
          </p:cNvPr>
          <p:cNvSpPr/>
          <p:nvPr/>
        </p:nvSpPr>
        <p:spPr>
          <a:xfrm>
            <a:off x="9588136" y="1567542"/>
            <a:ext cx="2534195" cy="266363"/>
          </a:xfrm>
          <a:prstGeom prst="wedgeRectCallout">
            <a:avLst>
              <a:gd name="adj1" fmla="val -40447"/>
              <a:gd name="adj2" fmla="val 718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weight assumed real-valued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/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/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Gaussian noise drawn from 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5"/>
                <a:stretch>
                  <a:fillRect t="-5495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reeform 53">
            <a:extLst>
              <a:ext uri="{FF2B5EF4-FFF2-40B4-BE49-F238E27FC236}">
                <a16:creationId xmlns:a16="http://schemas.microsoft.com/office/drawing/2014/main" id="{D67C5ED9-E59D-62D4-9E61-C209964CA1A0}"/>
              </a:ext>
            </a:extLst>
          </p:cNvPr>
          <p:cNvSpPr>
            <a:spLocks noChangeArrowheads="1"/>
          </p:cNvSpPr>
          <p:nvPr/>
        </p:nvSpPr>
        <p:spPr bwMode="auto">
          <a:xfrm rot="5571752">
            <a:off x="1158377" y="3405840"/>
            <a:ext cx="2081662" cy="3049174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925615-6993-944B-67D6-49E8004E410B}"/>
              </a:ext>
            </a:extLst>
          </p:cNvPr>
          <p:cNvCxnSpPr>
            <a:cxnSpLocks/>
          </p:cNvCxnSpPr>
          <p:nvPr/>
        </p:nvCxnSpPr>
        <p:spPr>
          <a:xfrm>
            <a:off x="624544" y="5946751"/>
            <a:ext cx="31493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/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IN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5B081D2-706B-CC00-0B72-6EA0AE9E3A7C}"/>
              </a:ext>
            </a:extLst>
          </p:cNvPr>
          <p:cNvCxnSpPr>
            <a:cxnSpLocks/>
          </p:cNvCxnSpPr>
          <p:nvPr/>
        </p:nvCxnSpPr>
        <p:spPr>
          <a:xfrm>
            <a:off x="2197735" y="4563843"/>
            <a:ext cx="1473" cy="13829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/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blipFill>
                <a:blip r:embed="rId7"/>
                <a:stretch>
                  <a:fillRect l="-4950" t="-4444" r="-99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ine 1">
            <a:extLst>
              <a:ext uri="{FF2B5EF4-FFF2-40B4-BE49-F238E27FC236}">
                <a16:creationId xmlns:a16="http://schemas.microsoft.com/office/drawing/2014/main" id="{3F7D3FEB-2F6C-6FA9-5B72-36F7236AA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399" y="3591684"/>
            <a:ext cx="36512" cy="31321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5" name="Line 2">
            <a:extLst>
              <a:ext uri="{FF2B5EF4-FFF2-40B4-BE49-F238E27FC236}">
                <a16:creationId xmlns:a16="http://schemas.microsoft.com/office/drawing/2014/main" id="{00A07670-D3E8-CD87-A3C9-AC44A5770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424" y="6542847"/>
            <a:ext cx="4430712" cy="714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6" name="Line 3">
            <a:extLst>
              <a:ext uri="{FF2B5EF4-FFF2-40B4-BE49-F238E27FC236}">
                <a16:creationId xmlns:a16="http://schemas.microsoft.com/office/drawing/2014/main" id="{BF806A82-4CBD-CB0E-D96B-805162BA9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736" y="4201284"/>
            <a:ext cx="3492500" cy="2235200"/>
          </a:xfrm>
          <a:prstGeom prst="line">
            <a:avLst/>
          </a:prstGeom>
          <a:noFill/>
          <a:ln w="381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7" name="Oval 4">
            <a:extLst>
              <a:ext uri="{FF2B5EF4-FFF2-40B4-BE49-F238E27FC236}">
                <a16:creationId xmlns:a16="http://schemas.microsoft.com/office/drawing/2014/main" id="{A750B62C-C081-718C-62BB-F4B7919DC4A4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867286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8" name="Oval 5">
            <a:extLst>
              <a:ext uri="{FF2B5EF4-FFF2-40B4-BE49-F238E27FC236}">
                <a16:creationId xmlns:a16="http://schemas.microsoft.com/office/drawing/2014/main" id="{B986E4C7-2D63-CE1F-5280-32BD12E9232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543436" y="48839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9" name="Oval 6">
            <a:extLst>
              <a:ext uri="{FF2B5EF4-FFF2-40B4-BE49-F238E27FC236}">
                <a16:creationId xmlns:a16="http://schemas.microsoft.com/office/drawing/2014/main" id="{92E4EDD1-8C7A-B366-CE17-AF113B08C19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176849" y="481247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" name="Oval 7">
            <a:extLst>
              <a:ext uri="{FF2B5EF4-FFF2-40B4-BE49-F238E27FC236}">
                <a16:creationId xmlns:a16="http://schemas.microsoft.com/office/drawing/2014/main" id="{1AF3FFCB-2605-E84A-C300-85AED0EF88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227649" y="45346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" name="Oval 8">
            <a:extLst>
              <a:ext uri="{FF2B5EF4-FFF2-40B4-BE49-F238E27FC236}">
                <a16:creationId xmlns:a16="http://schemas.microsoft.com/office/drawing/2014/main" id="{272A01E5-A8FD-5E59-FCF0-A6F5E8DAA2C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779974" y="50632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2" name="Oval 9">
            <a:extLst>
              <a:ext uri="{FF2B5EF4-FFF2-40B4-BE49-F238E27FC236}">
                <a16:creationId xmlns:a16="http://schemas.microsoft.com/office/drawing/2014/main" id="{65CFA000-F7B4-8E6B-62E8-3991F1919A0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390911" y="59634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3" name="Oval 10">
            <a:extLst>
              <a:ext uri="{FF2B5EF4-FFF2-40B4-BE49-F238E27FC236}">
                <a16:creationId xmlns:a16="http://schemas.microsoft.com/office/drawing/2014/main" id="{9018483C-1632-D1B4-9239-BDD51A4E480C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36986" y="578402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4" name="Oval 11">
            <a:extLst>
              <a:ext uri="{FF2B5EF4-FFF2-40B4-BE49-F238E27FC236}">
                <a16:creationId xmlns:a16="http://schemas.microsoft.com/office/drawing/2014/main" id="{275CB7D4-6DD5-1567-6997-AF4C85E0F75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51274" y="54950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5" name="Oval 12">
            <a:extLst>
              <a:ext uri="{FF2B5EF4-FFF2-40B4-BE49-F238E27FC236}">
                <a16:creationId xmlns:a16="http://schemas.microsoft.com/office/drawing/2014/main" id="{428A93D4-0967-C3F8-5065-688E4512CEE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097349" y="55062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6" name="Oval 13">
            <a:extLst>
              <a:ext uri="{FF2B5EF4-FFF2-40B4-BE49-F238E27FC236}">
                <a16:creationId xmlns:a16="http://schemas.microsoft.com/office/drawing/2014/main" id="{05FC196C-BD73-B994-309C-58F6E46370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5800361" y="60840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7" name="Oval 14">
            <a:extLst>
              <a:ext uri="{FF2B5EF4-FFF2-40B4-BE49-F238E27FC236}">
                <a16:creationId xmlns:a16="http://schemas.microsoft.com/office/drawing/2014/main" id="{24E4B43D-5869-9D40-448A-E86AA99F64F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089286" y="5928484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8" name="Oval 15">
            <a:extLst>
              <a:ext uri="{FF2B5EF4-FFF2-40B4-BE49-F238E27FC236}">
                <a16:creationId xmlns:a16="http://schemas.microsoft.com/office/drawing/2014/main" id="{FE1FE542-E757-947B-427B-4D210CDA68E9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753111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45" name="Group 22">
            <a:extLst>
              <a:ext uri="{FF2B5EF4-FFF2-40B4-BE49-F238E27FC236}">
                <a16:creationId xmlns:a16="http://schemas.microsoft.com/office/drawing/2014/main" id="{9C176360-D11D-81AC-7CE9-8500CCB02660}"/>
              </a:ext>
            </a:extLst>
          </p:cNvPr>
          <p:cNvGrpSpPr>
            <a:grpSpLocks/>
          </p:cNvGrpSpPr>
          <p:nvPr/>
        </p:nvGrpSpPr>
        <p:grpSpPr bwMode="auto">
          <a:xfrm>
            <a:off x="6059124" y="6158672"/>
            <a:ext cx="1006475" cy="274637"/>
            <a:chOff x="2563" y="2751"/>
            <a:chExt cx="634" cy="173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422175F-2383-EBEA-FB36-B1342E66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52"/>
              <a:ext cx="634" cy="171"/>
            </a:xfrm>
            <a:custGeom>
              <a:avLst/>
              <a:gdLst>
                <a:gd name="T0" fmla="*/ 1400 w 2801"/>
                <a:gd name="T1" fmla="*/ 756 h 757"/>
                <a:gd name="T2" fmla="*/ 0 w 2801"/>
                <a:gd name="T3" fmla="*/ 756 h 757"/>
                <a:gd name="T4" fmla="*/ 0 w 2801"/>
                <a:gd name="T5" fmla="*/ 0 h 757"/>
                <a:gd name="T6" fmla="*/ 2800 w 2801"/>
                <a:gd name="T7" fmla="*/ 0 h 757"/>
                <a:gd name="T8" fmla="*/ 2800 w 2801"/>
                <a:gd name="T9" fmla="*/ 756 h 757"/>
                <a:gd name="T10" fmla="*/ 1400 w 2801"/>
                <a:gd name="T11" fmla="*/ 75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757">
                  <a:moveTo>
                    <a:pt x="1400" y="756"/>
                  </a:moveTo>
                  <a:lnTo>
                    <a:pt x="0" y="756"/>
                  </a:lnTo>
                  <a:lnTo>
                    <a:pt x="0" y="0"/>
                  </a:lnTo>
                  <a:lnTo>
                    <a:pt x="2800" y="0"/>
                  </a:lnTo>
                  <a:lnTo>
                    <a:pt x="2800" y="756"/>
                  </a:lnTo>
                  <a:lnTo>
                    <a:pt x="1400" y="75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4456062D-A7CE-F7D1-0EDC-2A0EBC537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824"/>
              <a:ext cx="72" cy="101"/>
            </a:xfrm>
            <a:custGeom>
              <a:avLst/>
              <a:gdLst>
                <a:gd name="T0" fmla="*/ 318 w 323"/>
                <a:gd name="T1" fmla="*/ 43 h 449"/>
                <a:gd name="T2" fmla="*/ 322 w 323"/>
                <a:gd name="T3" fmla="*/ 28 h 449"/>
                <a:gd name="T4" fmla="*/ 302 w 323"/>
                <a:gd name="T5" fmla="*/ 8 h 449"/>
                <a:gd name="T6" fmla="*/ 276 w 323"/>
                <a:gd name="T7" fmla="*/ 21 h 449"/>
                <a:gd name="T8" fmla="*/ 266 w 323"/>
                <a:gd name="T9" fmla="*/ 59 h 449"/>
                <a:gd name="T10" fmla="*/ 253 w 323"/>
                <a:gd name="T11" fmla="*/ 115 h 449"/>
                <a:gd name="T12" fmla="*/ 220 w 323"/>
                <a:gd name="T13" fmla="*/ 240 h 449"/>
                <a:gd name="T14" fmla="*/ 144 w 323"/>
                <a:gd name="T15" fmla="*/ 299 h 449"/>
                <a:gd name="T16" fmla="*/ 98 w 323"/>
                <a:gd name="T17" fmla="*/ 241 h 449"/>
                <a:gd name="T18" fmla="*/ 136 w 323"/>
                <a:gd name="T19" fmla="*/ 107 h 449"/>
                <a:gd name="T20" fmla="*/ 148 w 323"/>
                <a:gd name="T21" fmla="*/ 57 h 449"/>
                <a:gd name="T22" fmla="*/ 90 w 323"/>
                <a:gd name="T23" fmla="*/ 0 h 449"/>
                <a:gd name="T24" fmla="*/ 0 w 323"/>
                <a:gd name="T25" fmla="*/ 107 h 449"/>
                <a:gd name="T26" fmla="*/ 8 w 323"/>
                <a:gd name="T27" fmla="*/ 115 h 449"/>
                <a:gd name="T28" fmla="*/ 20 w 323"/>
                <a:gd name="T29" fmla="*/ 100 h 449"/>
                <a:gd name="T30" fmla="*/ 90 w 323"/>
                <a:gd name="T31" fmla="*/ 16 h 449"/>
                <a:gd name="T32" fmla="*/ 107 w 323"/>
                <a:gd name="T33" fmla="*/ 38 h 449"/>
                <a:gd name="T34" fmla="*/ 95 w 323"/>
                <a:gd name="T35" fmla="*/ 87 h 449"/>
                <a:gd name="T36" fmla="*/ 56 w 323"/>
                <a:gd name="T37" fmla="*/ 232 h 449"/>
                <a:gd name="T38" fmla="*/ 140 w 323"/>
                <a:gd name="T39" fmla="*/ 315 h 449"/>
                <a:gd name="T40" fmla="*/ 208 w 323"/>
                <a:gd name="T41" fmla="*/ 284 h 449"/>
                <a:gd name="T42" fmla="*/ 166 w 323"/>
                <a:gd name="T43" fmla="*/ 393 h 449"/>
                <a:gd name="T44" fmla="*/ 89 w 323"/>
                <a:gd name="T45" fmla="*/ 435 h 449"/>
                <a:gd name="T46" fmla="*/ 36 w 323"/>
                <a:gd name="T47" fmla="*/ 406 h 449"/>
                <a:gd name="T48" fmla="*/ 67 w 323"/>
                <a:gd name="T49" fmla="*/ 397 h 449"/>
                <a:gd name="T50" fmla="*/ 79 w 323"/>
                <a:gd name="T51" fmla="*/ 368 h 449"/>
                <a:gd name="T52" fmla="*/ 53 w 323"/>
                <a:gd name="T53" fmla="*/ 343 h 449"/>
                <a:gd name="T54" fmla="*/ 13 w 323"/>
                <a:gd name="T55" fmla="*/ 389 h 449"/>
                <a:gd name="T56" fmla="*/ 89 w 323"/>
                <a:gd name="T57" fmla="*/ 448 h 449"/>
                <a:gd name="T58" fmla="*/ 249 w 323"/>
                <a:gd name="T59" fmla="*/ 307 h 449"/>
                <a:gd name="T60" fmla="*/ 318 w 323"/>
                <a:gd name="T61" fmla="*/ 4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449">
                  <a:moveTo>
                    <a:pt x="318" y="43"/>
                  </a:moveTo>
                  <a:cubicBezTo>
                    <a:pt x="322" y="33"/>
                    <a:pt x="322" y="31"/>
                    <a:pt x="322" y="28"/>
                  </a:cubicBezTo>
                  <a:cubicBezTo>
                    <a:pt x="322" y="13"/>
                    <a:pt x="312" y="8"/>
                    <a:pt x="302" y="8"/>
                  </a:cubicBezTo>
                  <a:cubicBezTo>
                    <a:pt x="294" y="8"/>
                    <a:pt x="282" y="11"/>
                    <a:pt x="276" y="21"/>
                  </a:cubicBezTo>
                  <a:cubicBezTo>
                    <a:pt x="274" y="26"/>
                    <a:pt x="269" y="48"/>
                    <a:pt x="266" y="59"/>
                  </a:cubicBezTo>
                  <a:cubicBezTo>
                    <a:pt x="263" y="77"/>
                    <a:pt x="256" y="97"/>
                    <a:pt x="253" y="115"/>
                  </a:cubicBezTo>
                  <a:lnTo>
                    <a:pt x="220" y="240"/>
                  </a:lnTo>
                  <a:cubicBezTo>
                    <a:pt x="218" y="250"/>
                    <a:pt x="189" y="299"/>
                    <a:pt x="144" y="299"/>
                  </a:cubicBezTo>
                  <a:cubicBezTo>
                    <a:pt x="107" y="299"/>
                    <a:pt x="98" y="269"/>
                    <a:pt x="98" y="241"/>
                  </a:cubicBezTo>
                  <a:cubicBezTo>
                    <a:pt x="98" y="210"/>
                    <a:pt x="112" y="169"/>
                    <a:pt x="136" y="107"/>
                  </a:cubicBezTo>
                  <a:cubicBezTo>
                    <a:pt x="146" y="79"/>
                    <a:pt x="148" y="71"/>
                    <a:pt x="148" y="57"/>
                  </a:cubicBezTo>
                  <a:cubicBezTo>
                    <a:pt x="148" y="26"/>
                    <a:pt x="126" y="0"/>
                    <a:pt x="90" y="0"/>
                  </a:cubicBezTo>
                  <a:cubicBezTo>
                    <a:pt x="26" y="0"/>
                    <a:pt x="0" y="100"/>
                    <a:pt x="0" y="107"/>
                  </a:cubicBezTo>
                  <a:cubicBezTo>
                    <a:pt x="0" y="115"/>
                    <a:pt x="7" y="115"/>
                    <a:pt x="8" y="115"/>
                  </a:cubicBezTo>
                  <a:cubicBezTo>
                    <a:pt x="16" y="115"/>
                    <a:pt x="16" y="112"/>
                    <a:pt x="20" y="100"/>
                  </a:cubicBezTo>
                  <a:cubicBezTo>
                    <a:pt x="38" y="36"/>
                    <a:pt x="67" y="16"/>
                    <a:pt x="90" y="16"/>
                  </a:cubicBezTo>
                  <a:cubicBezTo>
                    <a:pt x="95" y="16"/>
                    <a:pt x="107" y="16"/>
                    <a:pt x="107" y="38"/>
                  </a:cubicBezTo>
                  <a:cubicBezTo>
                    <a:pt x="107" y="56"/>
                    <a:pt x="100" y="72"/>
                    <a:pt x="95" y="87"/>
                  </a:cubicBezTo>
                  <a:cubicBezTo>
                    <a:pt x="67" y="159"/>
                    <a:pt x="56" y="200"/>
                    <a:pt x="56" y="232"/>
                  </a:cubicBezTo>
                  <a:cubicBezTo>
                    <a:pt x="56" y="294"/>
                    <a:pt x="98" y="315"/>
                    <a:pt x="140" y="315"/>
                  </a:cubicBezTo>
                  <a:cubicBezTo>
                    <a:pt x="167" y="315"/>
                    <a:pt x="190" y="304"/>
                    <a:pt x="208" y="284"/>
                  </a:cubicBezTo>
                  <a:cubicBezTo>
                    <a:pt x="200" y="319"/>
                    <a:pt x="194" y="353"/>
                    <a:pt x="166" y="393"/>
                  </a:cubicBezTo>
                  <a:cubicBezTo>
                    <a:pt x="146" y="416"/>
                    <a:pt x="120" y="435"/>
                    <a:pt x="89" y="435"/>
                  </a:cubicBezTo>
                  <a:cubicBezTo>
                    <a:pt x="79" y="435"/>
                    <a:pt x="48" y="432"/>
                    <a:pt x="36" y="406"/>
                  </a:cubicBezTo>
                  <a:cubicBezTo>
                    <a:pt x="48" y="406"/>
                    <a:pt x="56" y="406"/>
                    <a:pt x="67" y="397"/>
                  </a:cubicBezTo>
                  <a:cubicBezTo>
                    <a:pt x="72" y="393"/>
                    <a:pt x="79" y="383"/>
                    <a:pt x="79" y="368"/>
                  </a:cubicBezTo>
                  <a:cubicBezTo>
                    <a:pt x="79" y="347"/>
                    <a:pt x="59" y="343"/>
                    <a:pt x="53" y="343"/>
                  </a:cubicBezTo>
                  <a:cubicBezTo>
                    <a:pt x="38" y="343"/>
                    <a:pt x="13" y="355"/>
                    <a:pt x="13" y="389"/>
                  </a:cubicBezTo>
                  <a:cubicBezTo>
                    <a:pt x="13" y="424"/>
                    <a:pt x="46" y="448"/>
                    <a:pt x="89" y="448"/>
                  </a:cubicBezTo>
                  <a:cubicBezTo>
                    <a:pt x="161" y="448"/>
                    <a:pt x="233" y="386"/>
                    <a:pt x="249" y="307"/>
                  </a:cubicBezTo>
                  <a:lnTo>
                    <a:pt x="318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4BF7620D-043D-655B-5903-ACEEC0A04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35"/>
              <a:ext cx="104" cy="36"/>
            </a:xfrm>
            <a:custGeom>
              <a:avLst/>
              <a:gdLst>
                <a:gd name="T0" fmla="*/ 437 w 462"/>
                <a:gd name="T1" fmla="*/ 28 h 165"/>
                <a:gd name="T2" fmla="*/ 461 w 462"/>
                <a:gd name="T3" fmla="*/ 13 h 165"/>
                <a:gd name="T4" fmla="*/ 440 w 462"/>
                <a:gd name="T5" fmla="*/ 0 h 165"/>
                <a:gd name="T6" fmla="*/ 23 w 462"/>
                <a:gd name="T7" fmla="*/ 0 h 165"/>
                <a:gd name="T8" fmla="*/ 0 w 462"/>
                <a:gd name="T9" fmla="*/ 13 h 165"/>
                <a:gd name="T10" fmla="*/ 23 w 462"/>
                <a:gd name="T11" fmla="*/ 28 h 165"/>
                <a:gd name="T12" fmla="*/ 437 w 462"/>
                <a:gd name="T13" fmla="*/ 28 h 165"/>
                <a:gd name="T14" fmla="*/ 440 w 462"/>
                <a:gd name="T15" fmla="*/ 164 h 165"/>
                <a:gd name="T16" fmla="*/ 461 w 462"/>
                <a:gd name="T17" fmla="*/ 149 h 165"/>
                <a:gd name="T18" fmla="*/ 437 w 462"/>
                <a:gd name="T19" fmla="*/ 136 h 165"/>
                <a:gd name="T20" fmla="*/ 23 w 462"/>
                <a:gd name="T21" fmla="*/ 136 h 165"/>
                <a:gd name="T22" fmla="*/ 0 w 462"/>
                <a:gd name="T23" fmla="*/ 149 h 165"/>
                <a:gd name="T24" fmla="*/ 23 w 462"/>
                <a:gd name="T25" fmla="*/ 164 h 165"/>
                <a:gd name="T26" fmla="*/ 440 w 462"/>
                <a:gd name="T27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" h="165">
                  <a:moveTo>
                    <a:pt x="437" y="28"/>
                  </a:moveTo>
                  <a:cubicBezTo>
                    <a:pt x="450" y="28"/>
                    <a:pt x="461" y="28"/>
                    <a:pt x="461" y="13"/>
                  </a:cubicBezTo>
                  <a:cubicBezTo>
                    <a:pt x="461" y="0"/>
                    <a:pt x="450" y="0"/>
                    <a:pt x="440" y="0"/>
                  </a:cubicBezTo>
                  <a:lnTo>
                    <a:pt x="23" y="0"/>
                  </a:lnTo>
                  <a:cubicBezTo>
                    <a:pt x="11" y="0"/>
                    <a:pt x="0" y="0"/>
                    <a:pt x="0" y="13"/>
                  </a:cubicBezTo>
                  <a:cubicBezTo>
                    <a:pt x="0" y="28"/>
                    <a:pt x="11" y="28"/>
                    <a:pt x="23" y="28"/>
                  </a:cubicBezTo>
                  <a:lnTo>
                    <a:pt x="437" y="28"/>
                  </a:lnTo>
                  <a:close/>
                  <a:moveTo>
                    <a:pt x="440" y="164"/>
                  </a:moveTo>
                  <a:cubicBezTo>
                    <a:pt x="450" y="164"/>
                    <a:pt x="461" y="164"/>
                    <a:pt x="461" y="149"/>
                  </a:cubicBezTo>
                  <a:cubicBezTo>
                    <a:pt x="461" y="136"/>
                    <a:pt x="450" y="136"/>
                    <a:pt x="437" y="136"/>
                  </a:cubicBezTo>
                  <a:lnTo>
                    <a:pt x="23" y="136"/>
                  </a:lnTo>
                  <a:cubicBezTo>
                    <a:pt x="11" y="136"/>
                    <a:pt x="0" y="136"/>
                    <a:pt x="0" y="149"/>
                  </a:cubicBezTo>
                  <a:cubicBezTo>
                    <a:pt x="0" y="164"/>
                    <a:pt x="11" y="164"/>
                    <a:pt x="23" y="164"/>
                  </a:cubicBezTo>
                  <a:lnTo>
                    <a:pt x="44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9" name="Freeform 26">
              <a:extLst>
                <a:ext uri="{FF2B5EF4-FFF2-40B4-BE49-F238E27FC236}">
                  <a16:creationId xmlns:a16="http://schemas.microsoft.com/office/drawing/2014/main" id="{F6567FC6-534D-AA89-D30D-A6182D28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822"/>
              <a:ext cx="120" cy="72"/>
            </a:xfrm>
            <a:custGeom>
              <a:avLst/>
              <a:gdLst>
                <a:gd name="T0" fmla="*/ 364 w 533"/>
                <a:gd name="T1" fmla="*/ 67 h 321"/>
                <a:gd name="T2" fmla="*/ 371 w 533"/>
                <a:gd name="T3" fmla="*/ 36 h 321"/>
                <a:gd name="T4" fmla="*/ 338 w 533"/>
                <a:gd name="T5" fmla="*/ 7 h 321"/>
                <a:gd name="T6" fmla="*/ 294 w 533"/>
                <a:gd name="T7" fmla="*/ 43 h 321"/>
                <a:gd name="T8" fmla="*/ 256 w 533"/>
                <a:gd name="T9" fmla="*/ 186 h 321"/>
                <a:gd name="T10" fmla="*/ 253 w 533"/>
                <a:gd name="T11" fmla="*/ 227 h 321"/>
                <a:gd name="T12" fmla="*/ 254 w 533"/>
                <a:gd name="T13" fmla="*/ 248 h 321"/>
                <a:gd name="T14" fmla="*/ 194 w 533"/>
                <a:gd name="T15" fmla="*/ 296 h 321"/>
                <a:gd name="T16" fmla="*/ 138 w 533"/>
                <a:gd name="T17" fmla="*/ 238 h 321"/>
                <a:gd name="T18" fmla="*/ 176 w 533"/>
                <a:gd name="T19" fmla="*/ 107 h 321"/>
                <a:gd name="T20" fmla="*/ 187 w 533"/>
                <a:gd name="T21" fmla="*/ 62 h 321"/>
                <a:gd name="T22" fmla="*/ 108 w 533"/>
                <a:gd name="T23" fmla="*/ 0 h 321"/>
                <a:gd name="T24" fmla="*/ 0 w 533"/>
                <a:gd name="T25" fmla="*/ 108 h 321"/>
                <a:gd name="T26" fmla="*/ 18 w 533"/>
                <a:gd name="T27" fmla="*/ 118 h 321"/>
                <a:gd name="T28" fmla="*/ 33 w 533"/>
                <a:gd name="T29" fmla="*/ 110 h 321"/>
                <a:gd name="T30" fmla="*/ 105 w 533"/>
                <a:gd name="T31" fmla="*/ 26 h 321"/>
                <a:gd name="T32" fmla="*/ 117 w 533"/>
                <a:gd name="T33" fmla="*/ 41 h 321"/>
                <a:gd name="T34" fmla="*/ 100 w 533"/>
                <a:gd name="T35" fmla="*/ 95 h 321"/>
                <a:gd name="T36" fmla="*/ 62 w 533"/>
                <a:gd name="T37" fmla="*/ 225 h 321"/>
                <a:gd name="T38" fmla="*/ 189 w 533"/>
                <a:gd name="T39" fmla="*/ 320 h 321"/>
                <a:gd name="T40" fmla="*/ 268 w 533"/>
                <a:gd name="T41" fmla="*/ 281 h 321"/>
                <a:gd name="T42" fmla="*/ 373 w 533"/>
                <a:gd name="T43" fmla="*/ 320 h 321"/>
                <a:gd name="T44" fmla="*/ 483 w 533"/>
                <a:gd name="T45" fmla="*/ 240 h 321"/>
                <a:gd name="T46" fmla="*/ 532 w 533"/>
                <a:gd name="T47" fmla="*/ 62 h 321"/>
                <a:gd name="T48" fmla="*/ 484 w 533"/>
                <a:gd name="T49" fmla="*/ 0 h 321"/>
                <a:gd name="T50" fmla="*/ 432 w 533"/>
                <a:gd name="T51" fmla="*/ 53 h 321"/>
                <a:gd name="T52" fmla="*/ 453 w 533"/>
                <a:gd name="T53" fmla="*/ 82 h 321"/>
                <a:gd name="T54" fmla="*/ 486 w 533"/>
                <a:gd name="T55" fmla="*/ 128 h 321"/>
                <a:gd name="T56" fmla="*/ 446 w 533"/>
                <a:gd name="T57" fmla="*/ 241 h 321"/>
                <a:gd name="T58" fmla="*/ 376 w 533"/>
                <a:gd name="T59" fmla="*/ 296 h 321"/>
                <a:gd name="T60" fmla="*/ 327 w 533"/>
                <a:gd name="T61" fmla="*/ 240 h 321"/>
                <a:gd name="T62" fmla="*/ 336 w 533"/>
                <a:gd name="T63" fmla="*/ 177 h 321"/>
                <a:gd name="T64" fmla="*/ 355 w 533"/>
                <a:gd name="T65" fmla="*/ 107 h 321"/>
                <a:gd name="T66" fmla="*/ 364 w 533"/>
                <a:gd name="T67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321">
                  <a:moveTo>
                    <a:pt x="364" y="67"/>
                  </a:moveTo>
                  <a:cubicBezTo>
                    <a:pt x="366" y="59"/>
                    <a:pt x="371" y="41"/>
                    <a:pt x="371" y="36"/>
                  </a:cubicBezTo>
                  <a:cubicBezTo>
                    <a:pt x="371" y="21"/>
                    <a:pt x="358" y="7"/>
                    <a:pt x="338" y="7"/>
                  </a:cubicBezTo>
                  <a:cubicBezTo>
                    <a:pt x="327" y="7"/>
                    <a:pt x="302" y="11"/>
                    <a:pt x="294" y="43"/>
                  </a:cubicBezTo>
                  <a:cubicBezTo>
                    <a:pt x="279" y="87"/>
                    <a:pt x="268" y="138"/>
                    <a:pt x="256" y="186"/>
                  </a:cubicBezTo>
                  <a:cubicBezTo>
                    <a:pt x="253" y="209"/>
                    <a:pt x="253" y="218"/>
                    <a:pt x="253" y="227"/>
                  </a:cubicBezTo>
                  <a:cubicBezTo>
                    <a:pt x="253" y="246"/>
                    <a:pt x="254" y="246"/>
                    <a:pt x="254" y="248"/>
                  </a:cubicBezTo>
                  <a:cubicBezTo>
                    <a:pt x="254" y="255"/>
                    <a:pt x="235" y="296"/>
                    <a:pt x="194" y="296"/>
                  </a:cubicBezTo>
                  <a:cubicBezTo>
                    <a:pt x="138" y="296"/>
                    <a:pt x="138" y="255"/>
                    <a:pt x="138" y="238"/>
                  </a:cubicBezTo>
                  <a:cubicBezTo>
                    <a:pt x="138" y="209"/>
                    <a:pt x="146" y="177"/>
                    <a:pt x="176" y="107"/>
                  </a:cubicBezTo>
                  <a:cubicBezTo>
                    <a:pt x="179" y="90"/>
                    <a:pt x="187" y="76"/>
                    <a:pt x="187" y="62"/>
                  </a:cubicBezTo>
                  <a:cubicBezTo>
                    <a:pt x="187" y="23"/>
                    <a:pt x="146" y="0"/>
                    <a:pt x="108" y="0"/>
                  </a:cubicBezTo>
                  <a:cubicBezTo>
                    <a:pt x="36" y="0"/>
                    <a:pt x="0" y="95"/>
                    <a:pt x="0" y="108"/>
                  </a:cubicBezTo>
                  <a:cubicBezTo>
                    <a:pt x="0" y="118"/>
                    <a:pt x="11" y="118"/>
                    <a:pt x="18" y="118"/>
                  </a:cubicBezTo>
                  <a:cubicBezTo>
                    <a:pt x="26" y="118"/>
                    <a:pt x="30" y="118"/>
                    <a:pt x="33" y="110"/>
                  </a:cubicBezTo>
                  <a:cubicBezTo>
                    <a:pt x="56" y="33"/>
                    <a:pt x="92" y="26"/>
                    <a:pt x="105" y="26"/>
                  </a:cubicBezTo>
                  <a:cubicBezTo>
                    <a:pt x="108" y="26"/>
                    <a:pt x="117" y="26"/>
                    <a:pt x="117" y="41"/>
                  </a:cubicBezTo>
                  <a:cubicBezTo>
                    <a:pt x="117" y="57"/>
                    <a:pt x="108" y="76"/>
                    <a:pt x="100" y="95"/>
                  </a:cubicBezTo>
                  <a:cubicBezTo>
                    <a:pt x="75" y="161"/>
                    <a:pt x="62" y="197"/>
                    <a:pt x="62" y="225"/>
                  </a:cubicBezTo>
                  <a:cubicBezTo>
                    <a:pt x="62" y="304"/>
                    <a:pt x="130" y="320"/>
                    <a:pt x="189" y="320"/>
                  </a:cubicBezTo>
                  <a:cubicBezTo>
                    <a:pt x="204" y="320"/>
                    <a:pt x="235" y="320"/>
                    <a:pt x="268" y="281"/>
                  </a:cubicBezTo>
                  <a:cubicBezTo>
                    <a:pt x="287" y="305"/>
                    <a:pt x="317" y="320"/>
                    <a:pt x="373" y="320"/>
                  </a:cubicBezTo>
                  <a:cubicBezTo>
                    <a:pt x="414" y="320"/>
                    <a:pt x="451" y="301"/>
                    <a:pt x="483" y="240"/>
                  </a:cubicBezTo>
                  <a:cubicBezTo>
                    <a:pt x="509" y="187"/>
                    <a:pt x="532" y="99"/>
                    <a:pt x="532" y="62"/>
                  </a:cubicBezTo>
                  <a:cubicBezTo>
                    <a:pt x="532" y="0"/>
                    <a:pt x="484" y="0"/>
                    <a:pt x="484" y="0"/>
                  </a:cubicBezTo>
                  <a:cubicBezTo>
                    <a:pt x="456" y="0"/>
                    <a:pt x="432" y="28"/>
                    <a:pt x="432" y="53"/>
                  </a:cubicBezTo>
                  <a:cubicBezTo>
                    <a:pt x="432" y="72"/>
                    <a:pt x="445" y="80"/>
                    <a:pt x="453" y="82"/>
                  </a:cubicBezTo>
                  <a:cubicBezTo>
                    <a:pt x="479" y="100"/>
                    <a:pt x="486" y="115"/>
                    <a:pt x="486" y="128"/>
                  </a:cubicBezTo>
                  <a:cubicBezTo>
                    <a:pt x="486" y="138"/>
                    <a:pt x="469" y="205"/>
                    <a:pt x="446" y="241"/>
                  </a:cubicBezTo>
                  <a:cubicBezTo>
                    <a:pt x="430" y="278"/>
                    <a:pt x="405" y="296"/>
                    <a:pt x="376" y="296"/>
                  </a:cubicBezTo>
                  <a:cubicBezTo>
                    <a:pt x="327" y="296"/>
                    <a:pt x="327" y="256"/>
                    <a:pt x="327" y="240"/>
                  </a:cubicBezTo>
                  <a:cubicBezTo>
                    <a:pt x="327" y="222"/>
                    <a:pt x="327" y="214"/>
                    <a:pt x="336" y="177"/>
                  </a:cubicBezTo>
                  <a:cubicBezTo>
                    <a:pt x="343" y="158"/>
                    <a:pt x="351" y="122"/>
                    <a:pt x="355" y="107"/>
                  </a:cubicBezTo>
                  <a:lnTo>
                    <a:pt x="364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E27D9488-3BE6-7B73-55EC-68AB59CA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751"/>
              <a:ext cx="80" cy="76"/>
            </a:xfrm>
            <a:custGeom>
              <a:avLst/>
              <a:gdLst>
                <a:gd name="T0" fmla="*/ 194 w 359"/>
                <a:gd name="T1" fmla="*/ 23 h 338"/>
                <a:gd name="T2" fmla="*/ 341 w 359"/>
                <a:gd name="T3" fmla="*/ 23 h 338"/>
                <a:gd name="T4" fmla="*/ 358 w 359"/>
                <a:gd name="T5" fmla="*/ 11 h 338"/>
                <a:gd name="T6" fmla="*/ 341 w 359"/>
                <a:gd name="T7" fmla="*/ 0 h 338"/>
                <a:gd name="T8" fmla="*/ 20 w 359"/>
                <a:gd name="T9" fmla="*/ 0 h 338"/>
                <a:gd name="T10" fmla="*/ 0 w 359"/>
                <a:gd name="T11" fmla="*/ 11 h 338"/>
                <a:gd name="T12" fmla="*/ 20 w 359"/>
                <a:gd name="T13" fmla="*/ 23 h 338"/>
                <a:gd name="T14" fmla="*/ 169 w 359"/>
                <a:gd name="T15" fmla="*/ 23 h 338"/>
                <a:gd name="T16" fmla="*/ 169 w 359"/>
                <a:gd name="T17" fmla="*/ 319 h 338"/>
                <a:gd name="T18" fmla="*/ 179 w 359"/>
                <a:gd name="T19" fmla="*/ 337 h 338"/>
                <a:gd name="T20" fmla="*/ 194 w 359"/>
                <a:gd name="T21" fmla="*/ 319 h 338"/>
                <a:gd name="T22" fmla="*/ 194 w 359"/>
                <a:gd name="T23" fmla="*/ 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338">
                  <a:moveTo>
                    <a:pt x="194" y="23"/>
                  </a:moveTo>
                  <a:lnTo>
                    <a:pt x="341" y="23"/>
                  </a:lnTo>
                  <a:cubicBezTo>
                    <a:pt x="348" y="23"/>
                    <a:pt x="358" y="23"/>
                    <a:pt x="358" y="11"/>
                  </a:cubicBezTo>
                  <a:cubicBezTo>
                    <a:pt x="358" y="0"/>
                    <a:pt x="348" y="0"/>
                    <a:pt x="341" y="0"/>
                  </a:cubicBezTo>
                  <a:lnTo>
                    <a:pt x="20" y="0"/>
                  </a:lnTo>
                  <a:cubicBezTo>
                    <a:pt x="11" y="0"/>
                    <a:pt x="0" y="0"/>
                    <a:pt x="0" y="11"/>
                  </a:cubicBezTo>
                  <a:cubicBezTo>
                    <a:pt x="0" y="23"/>
                    <a:pt x="11" y="23"/>
                    <a:pt x="20" y="23"/>
                  </a:cubicBezTo>
                  <a:lnTo>
                    <a:pt x="169" y="23"/>
                  </a:lnTo>
                  <a:lnTo>
                    <a:pt x="169" y="319"/>
                  </a:lnTo>
                  <a:cubicBezTo>
                    <a:pt x="169" y="327"/>
                    <a:pt x="169" y="337"/>
                    <a:pt x="179" y="337"/>
                  </a:cubicBezTo>
                  <a:cubicBezTo>
                    <a:pt x="194" y="337"/>
                    <a:pt x="194" y="327"/>
                    <a:pt x="194" y="319"/>
                  </a:cubicBezTo>
                  <a:lnTo>
                    <a:pt x="19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F0B7D59F-7AC6-1E73-6C83-338E53B2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822"/>
              <a:ext cx="89" cy="72"/>
            </a:xfrm>
            <a:custGeom>
              <a:avLst/>
              <a:gdLst>
                <a:gd name="T0" fmla="*/ 346 w 395"/>
                <a:gd name="T1" fmla="*/ 36 h 320"/>
                <a:gd name="T2" fmla="*/ 309 w 395"/>
                <a:gd name="T3" fmla="*/ 82 h 320"/>
                <a:gd name="T4" fmla="*/ 343 w 395"/>
                <a:gd name="T5" fmla="*/ 115 h 320"/>
                <a:gd name="T6" fmla="*/ 394 w 395"/>
                <a:gd name="T7" fmla="*/ 61 h 320"/>
                <a:gd name="T8" fmla="*/ 313 w 395"/>
                <a:gd name="T9" fmla="*/ 0 h 320"/>
                <a:gd name="T10" fmla="*/ 240 w 395"/>
                <a:gd name="T11" fmla="*/ 43 h 320"/>
                <a:gd name="T12" fmla="*/ 144 w 395"/>
                <a:gd name="T13" fmla="*/ 0 h 320"/>
                <a:gd name="T14" fmla="*/ 10 w 395"/>
                <a:gd name="T15" fmla="*/ 108 h 320"/>
                <a:gd name="T16" fmla="*/ 26 w 395"/>
                <a:gd name="T17" fmla="*/ 118 h 320"/>
                <a:gd name="T18" fmla="*/ 41 w 395"/>
                <a:gd name="T19" fmla="*/ 108 h 320"/>
                <a:gd name="T20" fmla="*/ 140 w 395"/>
                <a:gd name="T21" fmla="*/ 26 h 320"/>
                <a:gd name="T22" fmla="*/ 179 w 395"/>
                <a:gd name="T23" fmla="*/ 59 h 320"/>
                <a:gd name="T24" fmla="*/ 164 w 395"/>
                <a:gd name="T25" fmla="*/ 138 h 320"/>
                <a:gd name="T26" fmla="*/ 140 w 395"/>
                <a:gd name="T27" fmla="*/ 232 h 320"/>
                <a:gd name="T28" fmla="*/ 80 w 395"/>
                <a:gd name="T29" fmla="*/ 296 h 320"/>
                <a:gd name="T30" fmla="*/ 48 w 395"/>
                <a:gd name="T31" fmla="*/ 286 h 320"/>
                <a:gd name="T32" fmla="*/ 85 w 395"/>
                <a:gd name="T33" fmla="*/ 237 h 320"/>
                <a:gd name="T34" fmla="*/ 51 w 395"/>
                <a:gd name="T35" fmla="*/ 205 h 320"/>
                <a:gd name="T36" fmla="*/ 0 w 395"/>
                <a:gd name="T37" fmla="*/ 258 h 320"/>
                <a:gd name="T38" fmla="*/ 79 w 395"/>
                <a:gd name="T39" fmla="*/ 319 h 320"/>
                <a:gd name="T40" fmla="*/ 154 w 395"/>
                <a:gd name="T41" fmla="*/ 278 h 320"/>
                <a:gd name="T42" fmla="*/ 248 w 395"/>
                <a:gd name="T43" fmla="*/ 319 h 320"/>
                <a:gd name="T44" fmla="*/ 384 w 395"/>
                <a:gd name="T45" fmla="*/ 210 h 320"/>
                <a:gd name="T46" fmla="*/ 366 w 395"/>
                <a:gd name="T47" fmla="*/ 200 h 320"/>
                <a:gd name="T48" fmla="*/ 351 w 395"/>
                <a:gd name="T49" fmla="*/ 210 h 320"/>
                <a:gd name="T50" fmla="*/ 254 w 395"/>
                <a:gd name="T51" fmla="*/ 296 h 320"/>
                <a:gd name="T52" fmla="*/ 215 w 395"/>
                <a:gd name="T53" fmla="*/ 259 h 320"/>
                <a:gd name="T54" fmla="*/ 230 w 395"/>
                <a:gd name="T55" fmla="*/ 184 h 320"/>
                <a:gd name="T56" fmla="*/ 254 w 395"/>
                <a:gd name="T57" fmla="*/ 89 h 320"/>
                <a:gd name="T58" fmla="*/ 312 w 395"/>
                <a:gd name="T59" fmla="*/ 26 h 320"/>
                <a:gd name="T60" fmla="*/ 346 w 395"/>
                <a:gd name="T61" fmla="*/ 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320">
                  <a:moveTo>
                    <a:pt x="346" y="36"/>
                  </a:moveTo>
                  <a:cubicBezTo>
                    <a:pt x="322" y="43"/>
                    <a:pt x="309" y="67"/>
                    <a:pt x="309" y="82"/>
                  </a:cubicBezTo>
                  <a:cubicBezTo>
                    <a:pt x="309" y="99"/>
                    <a:pt x="318" y="115"/>
                    <a:pt x="343" y="115"/>
                  </a:cubicBezTo>
                  <a:cubicBezTo>
                    <a:pt x="366" y="115"/>
                    <a:pt x="394" y="95"/>
                    <a:pt x="394" y="61"/>
                  </a:cubicBezTo>
                  <a:cubicBezTo>
                    <a:pt x="394" y="23"/>
                    <a:pt x="356" y="0"/>
                    <a:pt x="313" y="0"/>
                  </a:cubicBezTo>
                  <a:cubicBezTo>
                    <a:pt x="274" y="0"/>
                    <a:pt x="248" y="30"/>
                    <a:pt x="240" y="43"/>
                  </a:cubicBezTo>
                  <a:cubicBezTo>
                    <a:pt x="223" y="11"/>
                    <a:pt x="184" y="0"/>
                    <a:pt x="144" y="0"/>
                  </a:cubicBezTo>
                  <a:cubicBezTo>
                    <a:pt x="57" y="0"/>
                    <a:pt x="10" y="85"/>
                    <a:pt x="10" y="108"/>
                  </a:cubicBezTo>
                  <a:cubicBezTo>
                    <a:pt x="10" y="118"/>
                    <a:pt x="20" y="118"/>
                    <a:pt x="26" y="118"/>
                  </a:cubicBezTo>
                  <a:cubicBezTo>
                    <a:pt x="36" y="118"/>
                    <a:pt x="39" y="118"/>
                    <a:pt x="41" y="108"/>
                  </a:cubicBezTo>
                  <a:cubicBezTo>
                    <a:pt x="61" y="46"/>
                    <a:pt x="112" y="26"/>
                    <a:pt x="140" y="26"/>
                  </a:cubicBezTo>
                  <a:cubicBezTo>
                    <a:pt x="167" y="26"/>
                    <a:pt x="179" y="38"/>
                    <a:pt x="179" y="59"/>
                  </a:cubicBezTo>
                  <a:cubicBezTo>
                    <a:pt x="179" y="72"/>
                    <a:pt x="169" y="112"/>
                    <a:pt x="164" y="138"/>
                  </a:cubicBezTo>
                  <a:lnTo>
                    <a:pt x="140" y="232"/>
                  </a:lnTo>
                  <a:cubicBezTo>
                    <a:pt x="130" y="274"/>
                    <a:pt x="105" y="296"/>
                    <a:pt x="80" y="296"/>
                  </a:cubicBezTo>
                  <a:cubicBezTo>
                    <a:pt x="77" y="296"/>
                    <a:pt x="61" y="296"/>
                    <a:pt x="48" y="286"/>
                  </a:cubicBezTo>
                  <a:cubicBezTo>
                    <a:pt x="72" y="278"/>
                    <a:pt x="85" y="255"/>
                    <a:pt x="85" y="237"/>
                  </a:cubicBezTo>
                  <a:cubicBezTo>
                    <a:pt x="85" y="220"/>
                    <a:pt x="72" y="205"/>
                    <a:pt x="51" y="205"/>
                  </a:cubicBezTo>
                  <a:cubicBezTo>
                    <a:pt x="26" y="205"/>
                    <a:pt x="0" y="225"/>
                    <a:pt x="0" y="258"/>
                  </a:cubicBezTo>
                  <a:cubicBezTo>
                    <a:pt x="0" y="296"/>
                    <a:pt x="36" y="319"/>
                    <a:pt x="79" y="319"/>
                  </a:cubicBezTo>
                  <a:cubicBezTo>
                    <a:pt x="118" y="319"/>
                    <a:pt x="146" y="289"/>
                    <a:pt x="154" y="278"/>
                  </a:cubicBezTo>
                  <a:cubicBezTo>
                    <a:pt x="171" y="307"/>
                    <a:pt x="208" y="319"/>
                    <a:pt x="248" y="319"/>
                  </a:cubicBezTo>
                  <a:cubicBezTo>
                    <a:pt x="336" y="319"/>
                    <a:pt x="384" y="235"/>
                    <a:pt x="384" y="210"/>
                  </a:cubicBezTo>
                  <a:cubicBezTo>
                    <a:pt x="384" y="200"/>
                    <a:pt x="374" y="200"/>
                    <a:pt x="366" y="200"/>
                  </a:cubicBezTo>
                  <a:cubicBezTo>
                    <a:pt x="358" y="200"/>
                    <a:pt x="355" y="200"/>
                    <a:pt x="351" y="210"/>
                  </a:cubicBezTo>
                  <a:cubicBezTo>
                    <a:pt x="332" y="274"/>
                    <a:pt x="282" y="296"/>
                    <a:pt x="254" y="296"/>
                  </a:cubicBezTo>
                  <a:cubicBezTo>
                    <a:pt x="226" y="296"/>
                    <a:pt x="215" y="281"/>
                    <a:pt x="215" y="259"/>
                  </a:cubicBezTo>
                  <a:cubicBezTo>
                    <a:pt x="215" y="246"/>
                    <a:pt x="225" y="209"/>
                    <a:pt x="230" y="184"/>
                  </a:cubicBezTo>
                  <a:cubicBezTo>
                    <a:pt x="235" y="166"/>
                    <a:pt x="249" y="99"/>
                    <a:pt x="254" y="89"/>
                  </a:cubicBezTo>
                  <a:cubicBezTo>
                    <a:pt x="264" y="48"/>
                    <a:pt x="287" y="26"/>
                    <a:pt x="312" y="26"/>
                  </a:cubicBezTo>
                  <a:cubicBezTo>
                    <a:pt x="317" y="26"/>
                    <a:pt x="333" y="26"/>
                    <a:pt x="346" y="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2" name="Line 29">
            <a:extLst>
              <a:ext uri="{FF2B5EF4-FFF2-40B4-BE49-F238E27FC236}">
                <a16:creationId xmlns:a16="http://schemas.microsoft.com/office/drawing/2014/main" id="{A4B9F493-9D2B-27B3-2DB3-9432A3F37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6936" y="4923597"/>
            <a:ext cx="1588" cy="252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53" name="Group 30">
            <a:extLst>
              <a:ext uri="{FF2B5EF4-FFF2-40B4-BE49-F238E27FC236}">
                <a16:creationId xmlns:a16="http://schemas.microsoft.com/office/drawing/2014/main" id="{D505A7D8-955D-408F-F90B-C5D335508C7E}"/>
              </a:ext>
            </a:extLst>
          </p:cNvPr>
          <p:cNvGrpSpPr>
            <a:grpSpLocks/>
          </p:cNvGrpSpPr>
          <p:nvPr/>
        </p:nvGrpSpPr>
        <p:grpSpPr bwMode="auto">
          <a:xfrm>
            <a:off x="6490924" y="4960109"/>
            <a:ext cx="977900" cy="249238"/>
            <a:chOff x="2835" y="1996"/>
            <a:chExt cx="616" cy="157"/>
          </a:xfrm>
        </p:grpSpPr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77A4EF68-AF12-DF1D-34AF-F4AE43EE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96"/>
              <a:ext cx="616" cy="155"/>
            </a:xfrm>
            <a:custGeom>
              <a:avLst/>
              <a:gdLst>
                <a:gd name="T0" fmla="*/ 1361 w 2723"/>
                <a:gd name="T1" fmla="*/ 688 h 689"/>
                <a:gd name="T2" fmla="*/ 0 w 2723"/>
                <a:gd name="T3" fmla="*/ 688 h 689"/>
                <a:gd name="T4" fmla="*/ 0 w 2723"/>
                <a:gd name="T5" fmla="*/ 0 h 689"/>
                <a:gd name="T6" fmla="*/ 2722 w 2723"/>
                <a:gd name="T7" fmla="*/ 0 h 689"/>
                <a:gd name="T8" fmla="*/ 2722 w 2723"/>
                <a:gd name="T9" fmla="*/ 688 h 689"/>
                <a:gd name="T10" fmla="*/ 1361 w 2723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3" h="689">
                  <a:moveTo>
                    <a:pt x="1361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2722" y="0"/>
                  </a:lnTo>
                  <a:lnTo>
                    <a:pt x="2722" y="688"/>
                  </a:lnTo>
                  <a:lnTo>
                    <a:pt x="1361" y="6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44D8FF4B-41AF-A72C-CEC2-83FCEE73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061"/>
              <a:ext cx="57" cy="92"/>
            </a:xfrm>
            <a:custGeom>
              <a:avLst/>
              <a:gdLst>
                <a:gd name="T0" fmla="*/ 253 w 257"/>
                <a:gd name="T1" fmla="*/ 39 h 409"/>
                <a:gd name="T2" fmla="*/ 256 w 257"/>
                <a:gd name="T3" fmla="*/ 25 h 409"/>
                <a:gd name="T4" fmla="*/ 240 w 257"/>
                <a:gd name="T5" fmla="*/ 7 h 409"/>
                <a:gd name="T6" fmla="*/ 219 w 257"/>
                <a:gd name="T7" fmla="*/ 19 h 409"/>
                <a:gd name="T8" fmla="*/ 212 w 257"/>
                <a:gd name="T9" fmla="*/ 54 h 409"/>
                <a:gd name="T10" fmla="*/ 201 w 257"/>
                <a:gd name="T11" fmla="*/ 105 h 409"/>
                <a:gd name="T12" fmla="*/ 175 w 257"/>
                <a:gd name="T13" fmla="*/ 218 h 409"/>
                <a:gd name="T14" fmla="*/ 115 w 257"/>
                <a:gd name="T15" fmla="*/ 272 h 409"/>
                <a:gd name="T16" fmla="*/ 78 w 257"/>
                <a:gd name="T17" fmla="*/ 220 h 409"/>
                <a:gd name="T18" fmla="*/ 108 w 257"/>
                <a:gd name="T19" fmla="*/ 97 h 409"/>
                <a:gd name="T20" fmla="*/ 118 w 257"/>
                <a:gd name="T21" fmla="*/ 52 h 409"/>
                <a:gd name="T22" fmla="*/ 72 w 257"/>
                <a:gd name="T23" fmla="*/ 0 h 409"/>
                <a:gd name="T24" fmla="*/ 0 w 257"/>
                <a:gd name="T25" fmla="*/ 97 h 409"/>
                <a:gd name="T26" fmla="*/ 7 w 257"/>
                <a:gd name="T27" fmla="*/ 105 h 409"/>
                <a:gd name="T28" fmla="*/ 16 w 257"/>
                <a:gd name="T29" fmla="*/ 91 h 409"/>
                <a:gd name="T30" fmla="*/ 72 w 257"/>
                <a:gd name="T31" fmla="*/ 15 h 409"/>
                <a:gd name="T32" fmla="*/ 85 w 257"/>
                <a:gd name="T33" fmla="*/ 34 h 409"/>
                <a:gd name="T34" fmla="*/ 76 w 257"/>
                <a:gd name="T35" fmla="*/ 79 h 409"/>
                <a:gd name="T36" fmla="*/ 44 w 257"/>
                <a:gd name="T37" fmla="*/ 211 h 409"/>
                <a:gd name="T38" fmla="*/ 111 w 257"/>
                <a:gd name="T39" fmla="*/ 287 h 409"/>
                <a:gd name="T40" fmla="*/ 166 w 257"/>
                <a:gd name="T41" fmla="*/ 259 h 409"/>
                <a:gd name="T42" fmla="*/ 132 w 257"/>
                <a:gd name="T43" fmla="*/ 357 h 409"/>
                <a:gd name="T44" fmla="*/ 71 w 257"/>
                <a:gd name="T45" fmla="*/ 396 h 409"/>
                <a:gd name="T46" fmla="*/ 29 w 257"/>
                <a:gd name="T47" fmla="*/ 369 h 409"/>
                <a:gd name="T48" fmla="*/ 54 w 257"/>
                <a:gd name="T49" fmla="*/ 362 h 409"/>
                <a:gd name="T50" fmla="*/ 63 w 257"/>
                <a:gd name="T51" fmla="*/ 335 h 409"/>
                <a:gd name="T52" fmla="*/ 42 w 257"/>
                <a:gd name="T53" fmla="*/ 312 h 409"/>
                <a:gd name="T54" fmla="*/ 10 w 257"/>
                <a:gd name="T55" fmla="*/ 354 h 409"/>
                <a:gd name="T56" fmla="*/ 71 w 257"/>
                <a:gd name="T57" fmla="*/ 408 h 409"/>
                <a:gd name="T58" fmla="*/ 199 w 257"/>
                <a:gd name="T59" fmla="*/ 279 h 409"/>
                <a:gd name="T60" fmla="*/ 253 w 257"/>
                <a:gd name="T61" fmla="*/ 3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409">
                  <a:moveTo>
                    <a:pt x="253" y="39"/>
                  </a:moveTo>
                  <a:cubicBezTo>
                    <a:pt x="256" y="30"/>
                    <a:pt x="256" y="28"/>
                    <a:pt x="256" y="25"/>
                  </a:cubicBezTo>
                  <a:cubicBezTo>
                    <a:pt x="256" y="12"/>
                    <a:pt x="248" y="7"/>
                    <a:pt x="240" y="7"/>
                  </a:cubicBezTo>
                  <a:cubicBezTo>
                    <a:pt x="234" y="7"/>
                    <a:pt x="225" y="10"/>
                    <a:pt x="219" y="19"/>
                  </a:cubicBezTo>
                  <a:cubicBezTo>
                    <a:pt x="218" y="24"/>
                    <a:pt x="214" y="43"/>
                    <a:pt x="212" y="54"/>
                  </a:cubicBezTo>
                  <a:cubicBezTo>
                    <a:pt x="209" y="70"/>
                    <a:pt x="204" y="88"/>
                    <a:pt x="201" y="105"/>
                  </a:cubicBezTo>
                  <a:lnTo>
                    <a:pt x="175" y="218"/>
                  </a:lnTo>
                  <a:cubicBezTo>
                    <a:pt x="174" y="227"/>
                    <a:pt x="150" y="272"/>
                    <a:pt x="115" y="272"/>
                  </a:cubicBezTo>
                  <a:cubicBezTo>
                    <a:pt x="85" y="272"/>
                    <a:pt x="78" y="245"/>
                    <a:pt x="78" y="220"/>
                  </a:cubicBezTo>
                  <a:cubicBezTo>
                    <a:pt x="78" y="191"/>
                    <a:pt x="89" y="154"/>
                    <a:pt x="108" y="97"/>
                  </a:cubicBezTo>
                  <a:cubicBezTo>
                    <a:pt x="116" y="72"/>
                    <a:pt x="118" y="64"/>
                    <a:pt x="118" y="52"/>
                  </a:cubicBezTo>
                  <a:cubicBezTo>
                    <a:pt x="118" y="24"/>
                    <a:pt x="101" y="0"/>
                    <a:pt x="72" y="0"/>
                  </a:cubicBezTo>
                  <a:cubicBezTo>
                    <a:pt x="21" y="0"/>
                    <a:pt x="0" y="91"/>
                    <a:pt x="0" y="97"/>
                  </a:cubicBezTo>
                  <a:cubicBezTo>
                    <a:pt x="0" y="105"/>
                    <a:pt x="5" y="105"/>
                    <a:pt x="7" y="105"/>
                  </a:cubicBezTo>
                  <a:cubicBezTo>
                    <a:pt x="13" y="105"/>
                    <a:pt x="13" y="102"/>
                    <a:pt x="16" y="91"/>
                  </a:cubicBezTo>
                  <a:cubicBezTo>
                    <a:pt x="30" y="33"/>
                    <a:pt x="54" y="15"/>
                    <a:pt x="72" y="15"/>
                  </a:cubicBezTo>
                  <a:cubicBezTo>
                    <a:pt x="76" y="15"/>
                    <a:pt x="85" y="15"/>
                    <a:pt x="85" y="34"/>
                  </a:cubicBezTo>
                  <a:cubicBezTo>
                    <a:pt x="85" y="51"/>
                    <a:pt x="80" y="66"/>
                    <a:pt x="76" y="79"/>
                  </a:cubicBezTo>
                  <a:cubicBezTo>
                    <a:pt x="54" y="145"/>
                    <a:pt x="44" y="182"/>
                    <a:pt x="44" y="211"/>
                  </a:cubicBezTo>
                  <a:cubicBezTo>
                    <a:pt x="44" y="268"/>
                    <a:pt x="78" y="287"/>
                    <a:pt x="111" y="287"/>
                  </a:cubicBezTo>
                  <a:cubicBezTo>
                    <a:pt x="133" y="287"/>
                    <a:pt x="152" y="277"/>
                    <a:pt x="166" y="259"/>
                  </a:cubicBezTo>
                  <a:cubicBezTo>
                    <a:pt x="159" y="290"/>
                    <a:pt x="154" y="321"/>
                    <a:pt x="132" y="357"/>
                  </a:cubicBezTo>
                  <a:cubicBezTo>
                    <a:pt x="116" y="378"/>
                    <a:pt x="95" y="396"/>
                    <a:pt x="71" y="396"/>
                  </a:cubicBezTo>
                  <a:cubicBezTo>
                    <a:pt x="63" y="396"/>
                    <a:pt x="38" y="393"/>
                    <a:pt x="29" y="369"/>
                  </a:cubicBezTo>
                  <a:cubicBezTo>
                    <a:pt x="38" y="369"/>
                    <a:pt x="44" y="369"/>
                    <a:pt x="54" y="362"/>
                  </a:cubicBezTo>
                  <a:cubicBezTo>
                    <a:pt x="57" y="357"/>
                    <a:pt x="63" y="348"/>
                    <a:pt x="63" y="335"/>
                  </a:cubicBezTo>
                  <a:cubicBezTo>
                    <a:pt x="63" y="315"/>
                    <a:pt x="47" y="312"/>
                    <a:pt x="42" y="312"/>
                  </a:cubicBezTo>
                  <a:cubicBezTo>
                    <a:pt x="30" y="312"/>
                    <a:pt x="10" y="323"/>
                    <a:pt x="10" y="354"/>
                  </a:cubicBezTo>
                  <a:cubicBezTo>
                    <a:pt x="10" y="386"/>
                    <a:pt x="37" y="408"/>
                    <a:pt x="71" y="408"/>
                  </a:cubicBezTo>
                  <a:cubicBezTo>
                    <a:pt x="128" y="408"/>
                    <a:pt x="185" y="351"/>
                    <a:pt x="199" y="279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A86E0D67-59E6-C399-C527-1800B663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0FFD4073-80E6-3E9E-E0BA-023BCA101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6"/>
              <a:ext cx="76" cy="5"/>
            </a:xfrm>
            <a:custGeom>
              <a:avLst/>
              <a:gdLst>
                <a:gd name="T0" fmla="*/ 319 w 338"/>
                <a:gd name="T1" fmla="*/ 27 h 28"/>
                <a:gd name="T2" fmla="*/ 337 w 338"/>
                <a:gd name="T3" fmla="*/ 12 h 28"/>
                <a:gd name="T4" fmla="*/ 319 w 338"/>
                <a:gd name="T5" fmla="*/ 0 h 28"/>
                <a:gd name="T6" fmla="*/ 18 w 338"/>
                <a:gd name="T7" fmla="*/ 0 h 28"/>
                <a:gd name="T8" fmla="*/ 0 w 338"/>
                <a:gd name="T9" fmla="*/ 12 h 28"/>
                <a:gd name="T10" fmla="*/ 18 w 338"/>
                <a:gd name="T11" fmla="*/ 27 h 28"/>
                <a:gd name="T12" fmla="*/ 319 w 33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">
                  <a:moveTo>
                    <a:pt x="319" y="27"/>
                  </a:moveTo>
                  <a:cubicBezTo>
                    <a:pt x="328" y="27"/>
                    <a:pt x="337" y="27"/>
                    <a:pt x="337" y="12"/>
                  </a:cubicBezTo>
                  <a:cubicBezTo>
                    <a:pt x="337" y="0"/>
                    <a:pt x="328" y="0"/>
                    <a:pt x="319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2"/>
                  </a:cubicBezTo>
                  <a:cubicBezTo>
                    <a:pt x="0" y="27"/>
                    <a:pt x="9" y="27"/>
                    <a:pt x="18" y="27"/>
                  </a:cubicBezTo>
                  <a:lnTo>
                    <a:pt x="31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0E8E2679-6DA6-3D16-5C6B-B369956B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0"/>
              <a:ext cx="95" cy="65"/>
            </a:xfrm>
            <a:custGeom>
              <a:avLst/>
              <a:gdLst>
                <a:gd name="T0" fmla="*/ 290 w 424"/>
                <a:gd name="T1" fmla="*/ 61 h 292"/>
                <a:gd name="T2" fmla="*/ 295 w 424"/>
                <a:gd name="T3" fmla="*/ 33 h 292"/>
                <a:gd name="T4" fmla="*/ 269 w 424"/>
                <a:gd name="T5" fmla="*/ 6 h 292"/>
                <a:gd name="T6" fmla="*/ 232 w 424"/>
                <a:gd name="T7" fmla="*/ 39 h 292"/>
                <a:gd name="T8" fmla="*/ 204 w 424"/>
                <a:gd name="T9" fmla="*/ 169 h 292"/>
                <a:gd name="T10" fmla="*/ 199 w 424"/>
                <a:gd name="T11" fmla="*/ 206 h 292"/>
                <a:gd name="T12" fmla="*/ 202 w 424"/>
                <a:gd name="T13" fmla="*/ 226 h 292"/>
                <a:gd name="T14" fmla="*/ 154 w 424"/>
                <a:gd name="T15" fmla="*/ 269 h 292"/>
                <a:gd name="T16" fmla="*/ 110 w 424"/>
                <a:gd name="T17" fmla="*/ 217 h 292"/>
                <a:gd name="T18" fmla="*/ 140 w 424"/>
                <a:gd name="T19" fmla="*/ 97 h 292"/>
                <a:gd name="T20" fmla="*/ 149 w 424"/>
                <a:gd name="T21" fmla="*/ 57 h 292"/>
                <a:gd name="T22" fmla="*/ 86 w 424"/>
                <a:gd name="T23" fmla="*/ 0 h 292"/>
                <a:gd name="T24" fmla="*/ 0 w 424"/>
                <a:gd name="T25" fmla="*/ 99 h 292"/>
                <a:gd name="T26" fmla="*/ 14 w 424"/>
                <a:gd name="T27" fmla="*/ 108 h 292"/>
                <a:gd name="T28" fmla="*/ 26 w 424"/>
                <a:gd name="T29" fmla="*/ 100 h 292"/>
                <a:gd name="T30" fmla="*/ 84 w 424"/>
                <a:gd name="T31" fmla="*/ 24 h 292"/>
                <a:gd name="T32" fmla="*/ 93 w 424"/>
                <a:gd name="T33" fmla="*/ 37 h 292"/>
                <a:gd name="T34" fmla="*/ 80 w 424"/>
                <a:gd name="T35" fmla="*/ 87 h 292"/>
                <a:gd name="T36" fmla="*/ 50 w 424"/>
                <a:gd name="T37" fmla="*/ 205 h 292"/>
                <a:gd name="T38" fmla="*/ 150 w 424"/>
                <a:gd name="T39" fmla="*/ 291 h 292"/>
                <a:gd name="T40" fmla="*/ 213 w 424"/>
                <a:gd name="T41" fmla="*/ 256 h 292"/>
                <a:gd name="T42" fmla="*/ 296 w 424"/>
                <a:gd name="T43" fmla="*/ 291 h 292"/>
                <a:gd name="T44" fmla="*/ 384 w 424"/>
                <a:gd name="T45" fmla="*/ 218 h 292"/>
                <a:gd name="T46" fmla="*/ 423 w 424"/>
                <a:gd name="T47" fmla="*/ 57 h 292"/>
                <a:gd name="T48" fmla="*/ 385 w 424"/>
                <a:gd name="T49" fmla="*/ 0 h 292"/>
                <a:gd name="T50" fmla="*/ 344 w 424"/>
                <a:gd name="T51" fmla="*/ 48 h 292"/>
                <a:gd name="T52" fmla="*/ 360 w 424"/>
                <a:gd name="T53" fmla="*/ 75 h 292"/>
                <a:gd name="T54" fmla="*/ 387 w 424"/>
                <a:gd name="T55" fmla="*/ 117 h 292"/>
                <a:gd name="T56" fmla="*/ 355 w 424"/>
                <a:gd name="T57" fmla="*/ 220 h 292"/>
                <a:gd name="T58" fmla="*/ 299 w 424"/>
                <a:gd name="T59" fmla="*/ 269 h 292"/>
                <a:gd name="T60" fmla="*/ 260 w 424"/>
                <a:gd name="T61" fmla="*/ 218 h 292"/>
                <a:gd name="T62" fmla="*/ 268 w 424"/>
                <a:gd name="T63" fmla="*/ 161 h 292"/>
                <a:gd name="T64" fmla="*/ 282 w 424"/>
                <a:gd name="T65" fmla="*/ 97 h 292"/>
                <a:gd name="T66" fmla="*/ 290 w 424"/>
                <a:gd name="T67" fmla="*/ 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292">
                  <a:moveTo>
                    <a:pt x="290" y="61"/>
                  </a:moveTo>
                  <a:cubicBezTo>
                    <a:pt x="291" y="54"/>
                    <a:pt x="295" y="37"/>
                    <a:pt x="295" y="33"/>
                  </a:cubicBezTo>
                  <a:cubicBezTo>
                    <a:pt x="295" y="19"/>
                    <a:pt x="285" y="6"/>
                    <a:pt x="269" y="6"/>
                  </a:cubicBezTo>
                  <a:cubicBezTo>
                    <a:pt x="260" y="6"/>
                    <a:pt x="240" y="10"/>
                    <a:pt x="232" y="39"/>
                  </a:cubicBezTo>
                  <a:cubicBezTo>
                    <a:pt x="222" y="79"/>
                    <a:pt x="213" y="126"/>
                    <a:pt x="204" y="169"/>
                  </a:cubicBezTo>
                  <a:cubicBezTo>
                    <a:pt x="199" y="190"/>
                    <a:pt x="199" y="199"/>
                    <a:pt x="199" y="206"/>
                  </a:cubicBezTo>
                  <a:cubicBezTo>
                    <a:pt x="199" y="224"/>
                    <a:pt x="202" y="224"/>
                    <a:pt x="202" y="226"/>
                  </a:cubicBezTo>
                  <a:cubicBezTo>
                    <a:pt x="202" y="232"/>
                    <a:pt x="187" y="269"/>
                    <a:pt x="154" y="269"/>
                  </a:cubicBezTo>
                  <a:cubicBezTo>
                    <a:pt x="110" y="269"/>
                    <a:pt x="110" y="232"/>
                    <a:pt x="110" y="217"/>
                  </a:cubicBezTo>
                  <a:cubicBezTo>
                    <a:pt x="110" y="190"/>
                    <a:pt x="116" y="161"/>
                    <a:pt x="140" y="97"/>
                  </a:cubicBezTo>
                  <a:cubicBezTo>
                    <a:pt x="142" y="82"/>
                    <a:pt x="149" y="69"/>
                    <a:pt x="149" y="57"/>
                  </a:cubicBezTo>
                  <a:cubicBezTo>
                    <a:pt x="149" y="21"/>
                    <a:pt x="116" y="0"/>
                    <a:pt x="86" y="0"/>
                  </a:cubicBezTo>
                  <a:cubicBezTo>
                    <a:pt x="29" y="0"/>
                    <a:pt x="0" y="87"/>
                    <a:pt x="0" y="99"/>
                  </a:cubicBezTo>
                  <a:cubicBezTo>
                    <a:pt x="0" y="108"/>
                    <a:pt x="9" y="108"/>
                    <a:pt x="14" y="108"/>
                  </a:cubicBezTo>
                  <a:cubicBezTo>
                    <a:pt x="21" y="108"/>
                    <a:pt x="24" y="108"/>
                    <a:pt x="26" y="100"/>
                  </a:cubicBezTo>
                  <a:cubicBezTo>
                    <a:pt x="44" y="30"/>
                    <a:pt x="73" y="24"/>
                    <a:pt x="84" y="24"/>
                  </a:cubicBezTo>
                  <a:cubicBezTo>
                    <a:pt x="86" y="24"/>
                    <a:pt x="93" y="24"/>
                    <a:pt x="93" y="37"/>
                  </a:cubicBezTo>
                  <a:cubicBezTo>
                    <a:pt x="93" y="52"/>
                    <a:pt x="86" y="69"/>
                    <a:pt x="80" y="87"/>
                  </a:cubicBezTo>
                  <a:cubicBezTo>
                    <a:pt x="60" y="146"/>
                    <a:pt x="50" y="179"/>
                    <a:pt x="50" y="205"/>
                  </a:cubicBezTo>
                  <a:cubicBezTo>
                    <a:pt x="50" y="277"/>
                    <a:pt x="103" y="291"/>
                    <a:pt x="150" y="291"/>
                  </a:cubicBezTo>
                  <a:cubicBezTo>
                    <a:pt x="162" y="291"/>
                    <a:pt x="187" y="291"/>
                    <a:pt x="213" y="256"/>
                  </a:cubicBezTo>
                  <a:cubicBezTo>
                    <a:pt x="229" y="278"/>
                    <a:pt x="252" y="291"/>
                    <a:pt x="296" y="291"/>
                  </a:cubicBezTo>
                  <a:cubicBezTo>
                    <a:pt x="329" y="291"/>
                    <a:pt x="359" y="274"/>
                    <a:pt x="384" y="218"/>
                  </a:cubicBezTo>
                  <a:cubicBezTo>
                    <a:pt x="405" y="170"/>
                    <a:pt x="423" y="90"/>
                    <a:pt x="423" y="57"/>
                  </a:cubicBezTo>
                  <a:cubicBezTo>
                    <a:pt x="423" y="0"/>
                    <a:pt x="385" y="0"/>
                    <a:pt x="385" y="0"/>
                  </a:cubicBezTo>
                  <a:cubicBezTo>
                    <a:pt x="363" y="0"/>
                    <a:pt x="344" y="25"/>
                    <a:pt x="344" y="48"/>
                  </a:cubicBezTo>
                  <a:cubicBezTo>
                    <a:pt x="344" y="66"/>
                    <a:pt x="354" y="73"/>
                    <a:pt x="360" y="75"/>
                  </a:cubicBezTo>
                  <a:cubicBezTo>
                    <a:pt x="381" y="91"/>
                    <a:pt x="387" y="105"/>
                    <a:pt x="387" y="117"/>
                  </a:cubicBezTo>
                  <a:cubicBezTo>
                    <a:pt x="387" y="126"/>
                    <a:pt x="374" y="187"/>
                    <a:pt x="355" y="220"/>
                  </a:cubicBezTo>
                  <a:cubicBezTo>
                    <a:pt x="342" y="253"/>
                    <a:pt x="323" y="269"/>
                    <a:pt x="299" y="269"/>
                  </a:cubicBezTo>
                  <a:cubicBezTo>
                    <a:pt x="260" y="269"/>
                    <a:pt x="260" y="233"/>
                    <a:pt x="260" y="218"/>
                  </a:cubicBezTo>
                  <a:cubicBezTo>
                    <a:pt x="260" y="202"/>
                    <a:pt x="260" y="194"/>
                    <a:pt x="268" y="161"/>
                  </a:cubicBezTo>
                  <a:cubicBezTo>
                    <a:pt x="273" y="143"/>
                    <a:pt x="280" y="111"/>
                    <a:pt x="282" y="97"/>
                  </a:cubicBezTo>
                  <a:lnTo>
                    <a:pt x="29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98EEE576-EBD5-A047-E92B-6476C2D4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996"/>
              <a:ext cx="64" cy="69"/>
            </a:xfrm>
            <a:custGeom>
              <a:avLst/>
              <a:gdLst>
                <a:gd name="T0" fmla="*/ 154 w 286"/>
                <a:gd name="T1" fmla="*/ 21 h 307"/>
                <a:gd name="T2" fmla="*/ 272 w 286"/>
                <a:gd name="T3" fmla="*/ 21 h 307"/>
                <a:gd name="T4" fmla="*/ 285 w 286"/>
                <a:gd name="T5" fmla="*/ 10 h 307"/>
                <a:gd name="T6" fmla="*/ 272 w 286"/>
                <a:gd name="T7" fmla="*/ 0 h 307"/>
                <a:gd name="T8" fmla="*/ 16 w 286"/>
                <a:gd name="T9" fmla="*/ 0 h 307"/>
                <a:gd name="T10" fmla="*/ 0 w 286"/>
                <a:gd name="T11" fmla="*/ 10 h 307"/>
                <a:gd name="T12" fmla="*/ 16 w 286"/>
                <a:gd name="T13" fmla="*/ 21 h 307"/>
                <a:gd name="T14" fmla="*/ 135 w 286"/>
                <a:gd name="T15" fmla="*/ 21 h 307"/>
                <a:gd name="T16" fmla="*/ 135 w 286"/>
                <a:gd name="T17" fmla="*/ 290 h 307"/>
                <a:gd name="T18" fmla="*/ 142 w 286"/>
                <a:gd name="T19" fmla="*/ 306 h 307"/>
                <a:gd name="T20" fmla="*/ 154 w 286"/>
                <a:gd name="T21" fmla="*/ 290 h 307"/>
                <a:gd name="T22" fmla="*/ 154 w 286"/>
                <a:gd name="T23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307">
                  <a:moveTo>
                    <a:pt x="154" y="21"/>
                  </a:moveTo>
                  <a:lnTo>
                    <a:pt x="272" y="21"/>
                  </a:lnTo>
                  <a:cubicBezTo>
                    <a:pt x="277" y="21"/>
                    <a:pt x="285" y="21"/>
                    <a:pt x="285" y="10"/>
                  </a:cubicBezTo>
                  <a:cubicBezTo>
                    <a:pt x="285" y="0"/>
                    <a:pt x="277" y="0"/>
                    <a:pt x="272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6" y="21"/>
                  </a:cubicBezTo>
                  <a:lnTo>
                    <a:pt x="135" y="21"/>
                  </a:lnTo>
                  <a:lnTo>
                    <a:pt x="135" y="290"/>
                  </a:lnTo>
                  <a:cubicBezTo>
                    <a:pt x="135" y="297"/>
                    <a:pt x="135" y="306"/>
                    <a:pt x="142" y="306"/>
                  </a:cubicBezTo>
                  <a:cubicBezTo>
                    <a:pt x="154" y="306"/>
                    <a:pt x="154" y="297"/>
                    <a:pt x="154" y="290"/>
                  </a:cubicBezTo>
                  <a:lnTo>
                    <a:pt x="154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7EE75F84-D3E8-0DF2-2096-FF4705B1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60"/>
              <a:ext cx="70" cy="65"/>
            </a:xfrm>
            <a:custGeom>
              <a:avLst/>
              <a:gdLst>
                <a:gd name="T0" fmla="*/ 276 w 314"/>
                <a:gd name="T1" fmla="*/ 33 h 291"/>
                <a:gd name="T2" fmla="*/ 246 w 314"/>
                <a:gd name="T3" fmla="*/ 75 h 291"/>
                <a:gd name="T4" fmla="*/ 273 w 314"/>
                <a:gd name="T5" fmla="*/ 105 h 291"/>
                <a:gd name="T6" fmla="*/ 313 w 314"/>
                <a:gd name="T7" fmla="*/ 55 h 291"/>
                <a:gd name="T8" fmla="*/ 249 w 314"/>
                <a:gd name="T9" fmla="*/ 0 h 291"/>
                <a:gd name="T10" fmla="*/ 191 w 314"/>
                <a:gd name="T11" fmla="*/ 39 h 291"/>
                <a:gd name="T12" fmla="*/ 115 w 314"/>
                <a:gd name="T13" fmla="*/ 0 h 291"/>
                <a:gd name="T14" fmla="*/ 8 w 314"/>
                <a:gd name="T15" fmla="*/ 99 h 291"/>
                <a:gd name="T16" fmla="*/ 21 w 314"/>
                <a:gd name="T17" fmla="*/ 108 h 291"/>
                <a:gd name="T18" fmla="*/ 33 w 314"/>
                <a:gd name="T19" fmla="*/ 99 h 291"/>
                <a:gd name="T20" fmla="*/ 111 w 314"/>
                <a:gd name="T21" fmla="*/ 24 h 291"/>
                <a:gd name="T22" fmla="*/ 142 w 314"/>
                <a:gd name="T23" fmla="*/ 54 h 291"/>
                <a:gd name="T24" fmla="*/ 131 w 314"/>
                <a:gd name="T25" fmla="*/ 126 h 291"/>
                <a:gd name="T26" fmla="*/ 111 w 314"/>
                <a:gd name="T27" fmla="*/ 211 h 291"/>
                <a:gd name="T28" fmla="*/ 64 w 314"/>
                <a:gd name="T29" fmla="*/ 269 h 291"/>
                <a:gd name="T30" fmla="*/ 38 w 314"/>
                <a:gd name="T31" fmla="*/ 260 h 291"/>
                <a:gd name="T32" fmla="*/ 68 w 314"/>
                <a:gd name="T33" fmla="*/ 215 h 291"/>
                <a:gd name="T34" fmla="*/ 40 w 314"/>
                <a:gd name="T35" fmla="*/ 187 h 291"/>
                <a:gd name="T36" fmla="*/ 0 w 314"/>
                <a:gd name="T37" fmla="*/ 235 h 291"/>
                <a:gd name="T38" fmla="*/ 63 w 314"/>
                <a:gd name="T39" fmla="*/ 290 h 291"/>
                <a:gd name="T40" fmla="*/ 123 w 314"/>
                <a:gd name="T41" fmla="*/ 253 h 291"/>
                <a:gd name="T42" fmla="*/ 197 w 314"/>
                <a:gd name="T43" fmla="*/ 290 h 291"/>
                <a:gd name="T44" fmla="*/ 306 w 314"/>
                <a:gd name="T45" fmla="*/ 191 h 291"/>
                <a:gd name="T46" fmla="*/ 291 w 314"/>
                <a:gd name="T47" fmla="*/ 182 h 291"/>
                <a:gd name="T48" fmla="*/ 280 w 314"/>
                <a:gd name="T49" fmla="*/ 191 h 291"/>
                <a:gd name="T50" fmla="*/ 202 w 314"/>
                <a:gd name="T51" fmla="*/ 269 h 291"/>
                <a:gd name="T52" fmla="*/ 171 w 314"/>
                <a:gd name="T53" fmla="*/ 236 h 291"/>
                <a:gd name="T54" fmla="*/ 183 w 314"/>
                <a:gd name="T55" fmla="*/ 167 h 291"/>
                <a:gd name="T56" fmla="*/ 202 w 314"/>
                <a:gd name="T57" fmla="*/ 81 h 291"/>
                <a:gd name="T58" fmla="*/ 248 w 314"/>
                <a:gd name="T59" fmla="*/ 24 h 291"/>
                <a:gd name="T60" fmla="*/ 276 w 314"/>
                <a:gd name="T61" fmla="*/ 3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91">
                  <a:moveTo>
                    <a:pt x="276" y="33"/>
                  </a:moveTo>
                  <a:cubicBezTo>
                    <a:pt x="256" y="39"/>
                    <a:pt x="246" y="61"/>
                    <a:pt x="246" y="75"/>
                  </a:cubicBezTo>
                  <a:cubicBezTo>
                    <a:pt x="246" y="90"/>
                    <a:pt x="253" y="105"/>
                    <a:pt x="273" y="105"/>
                  </a:cubicBezTo>
                  <a:cubicBezTo>
                    <a:pt x="291" y="105"/>
                    <a:pt x="313" y="87"/>
                    <a:pt x="313" y="55"/>
                  </a:cubicBezTo>
                  <a:cubicBezTo>
                    <a:pt x="313" y="21"/>
                    <a:pt x="283" y="0"/>
                    <a:pt x="249" y="0"/>
                  </a:cubicBezTo>
                  <a:cubicBezTo>
                    <a:pt x="218" y="0"/>
                    <a:pt x="197" y="27"/>
                    <a:pt x="191" y="39"/>
                  </a:cubicBezTo>
                  <a:cubicBezTo>
                    <a:pt x="178" y="10"/>
                    <a:pt x="146" y="0"/>
                    <a:pt x="115" y="0"/>
                  </a:cubicBezTo>
                  <a:cubicBezTo>
                    <a:pt x="46" y="0"/>
                    <a:pt x="8" y="78"/>
                    <a:pt x="8" y="99"/>
                  </a:cubicBezTo>
                  <a:cubicBezTo>
                    <a:pt x="8" y="108"/>
                    <a:pt x="16" y="108"/>
                    <a:pt x="21" y="108"/>
                  </a:cubicBezTo>
                  <a:cubicBezTo>
                    <a:pt x="29" y="108"/>
                    <a:pt x="31" y="108"/>
                    <a:pt x="33" y="99"/>
                  </a:cubicBezTo>
                  <a:cubicBezTo>
                    <a:pt x="48" y="42"/>
                    <a:pt x="89" y="24"/>
                    <a:pt x="111" y="24"/>
                  </a:cubicBezTo>
                  <a:cubicBezTo>
                    <a:pt x="133" y="24"/>
                    <a:pt x="142" y="34"/>
                    <a:pt x="142" y="54"/>
                  </a:cubicBezTo>
                  <a:cubicBezTo>
                    <a:pt x="142" y="66"/>
                    <a:pt x="135" y="102"/>
                    <a:pt x="131" y="126"/>
                  </a:cubicBezTo>
                  <a:lnTo>
                    <a:pt x="111" y="211"/>
                  </a:lnTo>
                  <a:cubicBezTo>
                    <a:pt x="103" y="250"/>
                    <a:pt x="84" y="269"/>
                    <a:pt x="64" y="269"/>
                  </a:cubicBezTo>
                  <a:cubicBezTo>
                    <a:pt x="61" y="269"/>
                    <a:pt x="48" y="269"/>
                    <a:pt x="38" y="260"/>
                  </a:cubicBezTo>
                  <a:cubicBezTo>
                    <a:pt x="57" y="253"/>
                    <a:pt x="68" y="232"/>
                    <a:pt x="68" y="215"/>
                  </a:cubicBezTo>
                  <a:cubicBezTo>
                    <a:pt x="68" y="200"/>
                    <a:pt x="57" y="187"/>
                    <a:pt x="40" y="187"/>
                  </a:cubicBezTo>
                  <a:cubicBezTo>
                    <a:pt x="21" y="187"/>
                    <a:pt x="0" y="205"/>
                    <a:pt x="0" y="235"/>
                  </a:cubicBezTo>
                  <a:cubicBezTo>
                    <a:pt x="0" y="269"/>
                    <a:pt x="29" y="290"/>
                    <a:pt x="63" y="290"/>
                  </a:cubicBezTo>
                  <a:cubicBezTo>
                    <a:pt x="94" y="290"/>
                    <a:pt x="116" y="263"/>
                    <a:pt x="123" y="253"/>
                  </a:cubicBezTo>
                  <a:cubicBezTo>
                    <a:pt x="136" y="279"/>
                    <a:pt x="166" y="290"/>
                    <a:pt x="197" y="290"/>
                  </a:cubicBezTo>
                  <a:cubicBezTo>
                    <a:pt x="268" y="290"/>
                    <a:pt x="306" y="214"/>
                    <a:pt x="306" y="191"/>
                  </a:cubicBezTo>
                  <a:cubicBezTo>
                    <a:pt x="306" y="182"/>
                    <a:pt x="298" y="182"/>
                    <a:pt x="291" y="182"/>
                  </a:cubicBezTo>
                  <a:cubicBezTo>
                    <a:pt x="285" y="182"/>
                    <a:pt x="282" y="182"/>
                    <a:pt x="280" y="191"/>
                  </a:cubicBezTo>
                  <a:cubicBezTo>
                    <a:pt x="264" y="250"/>
                    <a:pt x="225" y="269"/>
                    <a:pt x="202" y="269"/>
                  </a:cubicBezTo>
                  <a:cubicBezTo>
                    <a:pt x="180" y="269"/>
                    <a:pt x="171" y="256"/>
                    <a:pt x="171" y="236"/>
                  </a:cubicBezTo>
                  <a:cubicBezTo>
                    <a:pt x="171" y="224"/>
                    <a:pt x="179" y="190"/>
                    <a:pt x="183" y="167"/>
                  </a:cubicBezTo>
                  <a:cubicBezTo>
                    <a:pt x="187" y="151"/>
                    <a:pt x="199" y="90"/>
                    <a:pt x="202" y="81"/>
                  </a:cubicBezTo>
                  <a:cubicBezTo>
                    <a:pt x="210" y="43"/>
                    <a:pt x="229" y="24"/>
                    <a:pt x="248" y="24"/>
                  </a:cubicBezTo>
                  <a:cubicBezTo>
                    <a:pt x="252" y="24"/>
                    <a:pt x="265" y="24"/>
                    <a:pt x="27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CD3B7E35-C7D7-1A6C-A13E-2D224A71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2" name="Line 5">
            <a:extLst>
              <a:ext uri="{FF2B5EF4-FFF2-40B4-BE49-F238E27FC236}">
                <a16:creationId xmlns:a16="http://schemas.microsoft.com/office/drawing/2014/main" id="{D5B8016B-51C4-7CBA-4241-638185A3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331" y="4482884"/>
            <a:ext cx="36513" cy="13319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" name="Freeform 6">
            <a:extLst>
              <a:ext uri="{FF2B5EF4-FFF2-40B4-BE49-F238E27FC236}">
                <a16:creationId xmlns:a16="http://schemas.microsoft.com/office/drawing/2014/main" id="{3C0DB8EA-8217-D15B-4D9B-896D5AE2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57" y="4482272"/>
            <a:ext cx="576262" cy="1331913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64" name="Group 31">
            <a:extLst>
              <a:ext uri="{FF2B5EF4-FFF2-40B4-BE49-F238E27FC236}">
                <a16:creationId xmlns:a16="http://schemas.microsoft.com/office/drawing/2014/main" id="{DD1144F5-DEFD-6141-4742-B3A8F3E389A6}"/>
              </a:ext>
            </a:extLst>
          </p:cNvPr>
          <p:cNvGrpSpPr>
            <a:grpSpLocks/>
          </p:cNvGrpSpPr>
          <p:nvPr/>
        </p:nvGrpSpPr>
        <p:grpSpPr bwMode="auto">
          <a:xfrm>
            <a:off x="5561754" y="4000466"/>
            <a:ext cx="1931987" cy="288925"/>
            <a:chOff x="2297" y="1429"/>
            <a:chExt cx="1217" cy="182"/>
          </a:xfrm>
        </p:grpSpPr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9D121186-4487-6A9D-A932-10B5C4DE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429"/>
              <a:ext cx="1218" cy="182"/>
            </a:xfrm>
            <a:custGeom>
              <a:avLst/>
              <a:gdLst>
                <a:gd name="T0" fmla="*/ 2687 w 5374"/>
                <a:gd name="T1" fmla="*/ 806 h 807"/>
                <a:gd name="T2" fmla="*/ 0 w 5374"/>
                <a:gd name="T3" fmla="*/ 806 h 807"/>
                <a:gd name="T4" fmla="*/ 0 w 5374"/>
                <a:gd name="T5" fmla="*/ 0 h 807"/>
                <a:gd name="T6" fmla="*/ 5373 w 5374"/>
                <a:gd name="T7" fmla="*/ 0 h 807"/>
                <a:gd name="T8" fmla="*/ 5373 w 5374"/>
                <a:gd name="T9" fmla="*/ 806 h 807"/>
                <a:gd name="T10" fmla="*/ 2687 w 5374"/>
                <a:gd name="T11" fmla="*/ 80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807">
                  <a:moveTo>
                    <a:pt x="2687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5373" y="0"/>
                  </a:lnTo>
                  <a:lnTo>
                    <a:pt x="5373" y="806"/>
                  </a:lnTo>
                  <a:lnTo>
                    <a:pt x="2687" y="8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8E1B0BAB-5BD5-466A-B02C-4D751134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501"/>
              <a:ext cx="62" cy="103"/>
            </a:xfrm>
            <a:custGeom>
              <a:avLst/>
              <a:gdLst>
                <a:gd name="T0" fmla="*/ 275 w 279"/>
                <a:gd name="T1" fmla="*/ 43 h 457"/>
                <a:gd name="T2" fmla="*/ 278 w 279"/>
                <a:gd name="T3" fmla="*/ 28 h 457"/>
                <a:gd name="T4" fmla="*/ 261 w 279"/>
                <a:gd name="T5" fmla="*/ 8 h 457"/>
                <a:gd name="T6" fmla="*/ 238 w 279"/>
                <a:gd name="T7" fmla="*/ 22 h 457"/>
                <a:gd name="T8" fmla="*/ 230 w 279"/>
                <a:gd name="T9" fmla="*/ 60 h 457"/>
                <a:gd name="T10" fmla="*/ 219 w 279"/>
                <a:gd name="T11" fmla="*/ 116 h 457"/>
                <a:gd name="T12" fmla="*/ 190 w 279"/>
                <a:gd name="T13" fmla="*/ 243 h 457"/>
                <a:gd name="T14" fmla="*/ 125 w 279"/>
                <a:gd name="T15" fmla="*/ 303 h 457"/>
                <a:gd name="T16" fmla="*/ 85 w 279"/>
                <a:gd name="T17" fmla="*/ 246 h 457"/>
                <a:gd name="T18" fmla="*/ 118 w 279"/>
                <a:gd name="T19" fmla="*/ 108 h 457"/>
                <a:gd name="T20" fmla="*/ 128 w 279"/>
                <a:gd name="T21" fmla="*/ 58 h 457"/>
                <a:gd name="T22" fmla="*/ 78 w 279"/>
                <a:gd name="T23" fmla="*/ 0 h 457"/>
                <a:gd name="T24" fmla="*/ 0 w 279"/>
                <a:gd name="T25" fmla="*/ 108 h 457"/>
                <a:gd name="T26" fmla="*/ 7 w 279"/>
                <a:gd name="T27" fmla="*/ 116 h 457"/>
                <a:gd name="T28" fmla="*/ 17 w 279"/>
                <a:gd name="T29" fmla="*/ 101 h 457"/>
                <a:gd name="T30" fmla="*/ 78 w 279"/>
                <a:gd name="T31" fmla="*/ 17 h 457"/>
                <a:gd name="T32" fmla="*/ 92 w 279"/>
                <a:gd name="T33" fmla="*/ 38 h 457"/>
                <a:gd name="T34" fmla="*/ 82 w 279"/>
                <a:gd name="T35" fmla="*/ 88 h 457"/>
                <a:gd name="T36" fmla="*/ 48 w 279"/>
                <a:gd name="T37" fmla="*/ 236 h 457"/>
                <a:gd name="T38" fmla="*/ 121 w 279"/>
                <a:gd name="T39" fmla="*/ 319 h 457"/>
                <a:gd name="T40" fmla="*/ 180 w 279"/>
                <a:gd name="T41" fmla="*/ 288 h 457"/>
                <a:gd name="T42" fmla="*/ 143 w 279"/>
                <a:gd name="T43" fmla="*/ 396 h 457"/>
                <a:gd name="T44" fmla="*/ 77 w 279"/>
                <a:gd name="T45" fmla="*/ 441 h 457"/>
                <a:gd name="T46" fmla="*/ 31 w 279"/>
                <a:gd name="T47" fmla="*/ 411 h 457"/>
                <a:gd name="T48" fmla="*/ 58 w 279"/>
                <a:gd name="T49" fmla="*/ 402 h 457"/>
                <a:gd name="T50" fmla="*/ 68 w 279"/>
                <a:gd name="T51" fmla="*/ 372 h 457"/>
                <a:gd name="T52" fmla="*/ 45 w 279"/>
                <a:gd name="T53" fmla="*/ 347 h 457"/>
                <a:gd name="T54" fmla="*/ 11 w 279"/>
                <a:gd name="T55" fmla="*/ 396 h 457"/>
                <a:gd name="T56" fmla="*/ 77 w 279"/>
                <a:gd name="T57" fmla="*/ 456 h 457"/>
                <a:gd name="T58" fmla="*/ 216 w 279"/>
                <a:gd name="T59" fmla="*/ 311 h 457"/>
                <a:gd name="T60" fmla="*/ 275 w 279"/>
                <a:gd name="T61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457">
                  <a:moveTo>
                    <a:pt x="275" y="43"/>
                  </a:moveTo>
                  <a:cubicBezTo>
                    <a:pt x="278" y="33"/>
                    <a:pt x="278" y="32"/>
                    <a:pt x="278" y="28"/>
                  </a:cubicBezTo>
                  <a:cubicBezTo>
                    <a:pt x="278" y="13"/>
                    <a:pt x="270" y="8"/>
                    <a:pt x="261" y="8"/>
                  </a:cubicBezTo>
                  <a:cubicBezTo>
                    <a:pt x="254" y="8"/>
                    <a:pt x="244" y="12"/>
                    <a:pt x="238" y="22"/>
                  </a:cubicBezTo>
                  <a:cubicBezTo>
                    <a:pt x="237" y="27"/>
                    <a:pt x="233" y="48"/>
                    <a:pt x="230" y="60"/>
                  </a:cubicBezTo>
                  <a:cubicBezTo>
                    <a:pt x="227" y="78"/>
                    <a:pt x="221" y="98"/>
                    <a:pt x="219" y="116"/>
                  </a:cubicBezTo>
                  <a:lnTo>
                    <a:pt x="190" y="243"/>
                  </a:lnTo>
                  <a:cubicBezTo>
                    <a:pt x="189" y="253"/>
                    <a:pt x="163" y="303"/>
                    <a:pt x="125" y="303"/>
                  </a:cubicBezTo>
                  <a:cubicBezTo>
                    <a:pt x="92" y="303"/>
                    <a:pt x="85" y="273"/>
                    <a:pt x="85" y="246"/>
                  </a:cubicBezTo>
                  <a:cubicBezTo>
                    <a:pt x="85" y="213"/>
                    <a:pt x="97" y="171"/>
                    <a:pt x="118" y="108"/>
                  </a:cubicBezTo>
                  <a:cubicBezTo>
                    <a:pt x="126" y="80"/>
                    <a:pt x="128" y="71"/>
                    <a:pt x="128" y="58"/>
                  </a:cubicBezTo>
                  <a:cubicBezTo>
                    <a:pt x="128" y="27"/>
                    <a:pt x="109" y="0"/>
                    <a:pt x="78" y="0"/>
                  </a:cubicBezTo>
                  <a:cubicBezTo>
                    <a:pt x="23" y="0"/>
                    <a:pt x="0" y="101"/>
                    <a:pt x="0" y="108"/>
                  </a:cubicBezTo>
                  <a:cubicBezTo>
                    <a:pt x="0" y="116"/>
                    <a:pt x="6" y="116"/>
                    <a:pt x="7" y="116"/>
                  </a:cubicBezTo>
                  <a:cubicBezTo>
                    <a:pt x="14" y="116"/>
                    <a:pt x="14" y="113"/>
                    <a:pt x="17" y="101"/>
                  </a:cubicBezTo>
                  <a:cubicBezTo>
                    <a:pt x="33" y="37"/>
                    <a:pt x="58" y="17"/>
                    <a:pt x="78" y="17"/>
                  </a:cubicBezTo>
                  <a:cubicBezTo>
                    <a:pt x="82" y="17"/>
                    <a:pt x="92" y="17"/>
                    <a:pt x="92" y="38"/>
                  </a:cubicBezTo>
                  <a:cubicBezTo>
                    <a:pt x="92" y="57"/>
                    <a:pt x="87" y="73"/>
                    <a:pt x="82" y="88"/>
                  </a:cubicBezTo>
                  <a:cubicBezTo>
                    <a:pt x="58" y="161"/>
                    <a:pt x="48" y="203"/>
                    <a:pt x="48" y="236"/>
                  </a:cubicBezTo>
                  <a:cubicBezTo>
                    <a:pt x="48" y="298"/>
                    <a:pt x="85" y="319"/>
                    <a:pt x="121" y="319"/>
                  </a:cubicBezTo>
                  <a:cubicBezTo>
                    <a:pt x="145" y="319"/>
                    <a:pt x="165" y="308"/>
                    <a:pt x="180" y="288"/>
                  </a:cubicBezTo>
                  <a:cubicBezTo>
                    <a:pt x="173" y="323"/>
                    <a:pt x="167" y="357"/>
                    <a:pt x="143" y="396"/>
                  </a:cubicBezTo>
                  <a:cubicBezTo>
                    <a:pt x="126" y="421"/>
                    <a:pt x="104" y="441"/>
                    <a:pt x="77" y="441"/>
                  </a:cubicBezTo>
                  <a:cubicBezTo>
                    <a:pt x="68" y="441"/>
                    <a:pt x="41" y="437"/>
                    <a:pt x="31" y="411"/>
                  </a:cubicBezTo>
                  <a:cubicBezTo>
                    <a:pt x="41" y="411"/>
                    <a:pt x="48" y="411"/>
                    <a:pt x="58" y="402"/>
                  </a:cubicBezTo>
                  <a:cubicBezTo>
                    <a:pt x="62" y="396"/>
                    <a:pt x="68" y="387"/>
                    <a:pt x="68" y="372"/>
                  </a:cubicBezTo>
                  <a:cubicBezTo>
                    <a:pt x="68" y="351"/>
                    <a:pt x="51" y="347"/>
                    <a:pt x="45" y="347"/>
                  </a:cubicBezTo>
                  <a:cubicBezTo>
                    <a:pt x="33" y="347"/>
                    <a:pt x="11" y="359"/>
                    <a:pt x="11" y="396"/>
                  </a:cubicBezTo>
                  <a:cubicBezTo>
                    <a:pt x="11" y="429"/>
                    <a:pt x="40" y="456"/>
                    <a:pt x="77" y="456"/>
                  </a:cubicBezTo>
                  <a:cubicBezTo>
                    <a:pt x="139" y="456"/>
                    <a:pt x="202" y="391"/>
                    <a:pt x="216" y="311"/>
                  </a:cubicBezTo>
                  <a:lnTo>
                    <a:pt x="275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A501889A-74CF-68C8-066E-C5E5E09C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ACF3575-B62F-1E39-6921-02DB64B6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513"/>
              <a:ext cx="90" cy="37"/>
            </a:xfrm>
            <a:custGeom>
              <a:avLst/>
              <a:gdLst>
                <a:gd name="T0" fmla="*/ 400 w 401"/>
                <a:gd name="T1" fmla="*/ 23 h 167"/>
                <a:gd name="T2" fmla="*/ 392 w 401"/>
                <a:gd name="T3" fmla="*/ 0 h 167"/>
                <a:gd name="T4" fmla="*/ 385 w 401"/>
                <a:gd name="T5" fmla="*/ 20 h 167"/>
                <a:gd name="T6" fmla="*/ 299 w 401"/>
                <a:gd name="T7" fmla="*/ 126 h 167"/>
                <a:gd name="T8" fmla="*/ 203 w 401"/>
                <a:gd name="T9" fmla="*/ 67 h 167"/>
                <a:gd name="T10" fmla="*/ 101 w 401"/>
                <a:gd name="T11" fmla="*/ 0 h 167"/>
                <a:gd name="T12" fmla="*/ 0 w 401"/>
                <a:gd name="T13" fmla="*/ 141 h 167"/>
                <a:gd name="T14" fmla="*/ 9 w 401"/>
                <a:gd name="T15" fmla="*/ 163 h 167"/>
                <a:gd name="T16" fmla="*/ 17 w 401"/>
                <a:gd name="T17" fmla="*/ 148 h 167"/>
                <a:gd name="T18" fmla="*/ 101 w 401"/>
                <a:gd name="T19" fmla="*/ 40 h 167"/>
                <a:gd name="T20" fmla="*/ 197 w 401"/>
                <a:gd name="T21" fmla="*/ 100 h 167"/>
                <a:gd name="T22" fmla="*/ 299 w 401"/>
                <a:gd name="T23" fmla="*/ 166 h 167"/>
                <a:gd name="T24" fmla="*/ 400 w 401"/>
                <a:gd name="T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67">
                  <a:moveTo>
                    <a:pt x="400" y="23"/>
                  </a:moveTo>
                  <a:cubicBezTo>
                    <a:pt x="400" y="8"/>
                    <a:pt x="397" y="0"/>
                    <a:pt x="392" y="0"/>
                  </a:cubicBezTo>
                  <a:cubicBezTo>
                    <a:pt x="390" y="0"/>
                    <a:pt x="385" y="7"/>
                    <a:pt x="385" y="20"/>
                  </a:cubicBezTo>
                  <a:cubicBezTo>
                    <a:pt x="382" y="88"/>
                    <a:pt x="342" y="126"/>
                    <a:pt x="299" y="126"/>
                  </a:cubicBezTo>
                  <a:cubicBezTo>
                    <a:pt x="263" y="126"/>
                    <a:pt x="233" y="96"/>
                    <a:pt x="203" y="67"/>
                  </a:cubicBezTo>
                  <a:cubicBezTo>
                    <a:pt x="173" y="32"/>
                    <a:pt x="142" y="0"/>
                    <a:pt x="101" y="0"/>
                  </a:cubicBezTo>
                  <a:cubicBezTo>
                    <a:pt x="35" y="0"/>
                    <a:pt x="0" y="78"/>
                    <a:pt x="0" y="141"/>
                  </a:cubicBezTo>
                  <a:cubicBezTo>
                    <a:pt x="0" y="163"/>
                    <a:pt x="9" y="163"/>
                    <a:pt x="9" y="163"/>
                  </a:cubicBezTo>
                  <a:cubicBezTo>
                    <a:pt x="16" y="163"/>
                    <a:pt x="17" y="150"/>
                    <a:pt x="17" y="148"/>
                  </a:cubicBezTo>
                  <a:cubicBezTo>
                    <a:pt x="18" y="70"/>
                    <a:pt x="65" y="40"/>
                    <a:pt x="101" y="40"/>
                  </a:cubicBezTo>
                  <a:cubicBezTo>
                    <a:pt x="139" y="40"/>
                    <a:pt x="167" y="70"/>
                    <a:pt x="197" y="100"/>
                  </a:cubicBezTo>
                  <a:cubicBezTo>
                    <a:pt x="228" y="131"/>
                    <a:pt x="258" y="166"/>
                    <a:pt x="299" y="166"/>
                  </a:cubicBezTo>
                  <a:cubicBezTo>
                    <a:pt x="365" y="166"/>
                    <a:pt x="400" y="88"/>
                    <a:pt x="40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72BFDBC-4806-D048-2F71-7BA11E09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449"/>
              <a:ext cx="136" cy="131"/>
            </a:xfrm>
            <a:custGeom>
              <a:avLst/>
              <a:gdLst>
                <a:gd name="T0" fmla="*/ 202 w 604"/>
                <a:gd name="T1" fmla="*/ 141 h 581"/>
                <a:gd name="T2" fmla="*/ 253 w 604"/>
                <a:gd name="T3" fmla="*/ 318 h 581"/>
                <a:gd name="T4" fmla="*/ 343 w 604"/>
                <a:gd name="T5" fmla="*/ 549 h 581"/>
                <a:gd name="T6" fmla="*/ 358 w 604"/>
                <a:gd name="T7" fmla="*/ 562 h 581"/>
                <a:gd name="T8" fmla="*/ 385 w 604"/>
                <a:gd name="T9" fmla="*/ 549 h 581"/>
                <a:gd name="T10" fmla="*/ 400 w 604"/>
                <a:gd name="T11" fmla="*/ 505 h 581"/>
                <a:gd name="T12" fmla="*/ 494 w 604"/>
                <a:gd name="T13" fmla="*/ 93 h 581"/>
                <a:gd name="T14" fmla="*/ 580 w 604"/>
                <a:gd name="T15" fmla="*/ 67 h 581"/>
                <a:gd name="T16" fmla="*/ 603 w 604"/>
                <a:gd name="T17" fmla="*/ 12 h 581"/>
                <a:gd name="T18" fmla="*/ 593 w 604"/>
                <a:gd name="T19" fmla="*/ 0 h 581"/>
                <a:gd name="T20" fmla="*/ 497 w 604"/>
                <a:gd name="T21" fmla="*/ 38 h 581"/>
                <a:gd name="T22" fmla="*/ 440 w 604"/>
                <a:gd name="T23" fmla="*/ 233 h 581"/>
                <a:gd name="T24" fmla="*/ 380 w 604"/>
                <a:gd name="T25" fmla="*/ 505 h 581"/>
                <a:gd name="T26" fmla="*/ 299 w 604"/>
                <a:gd name="T27" fmla="*/ 299 h 581"/>
                <a:gd name="T28" fmla="*/ 233 w 604"/>
                <a:gd name="T29" fmla="*/ 63 h 581"/>
                <a:gd name="T30" fmla="*/ 223 w 604"/>
                <a:gd name="T31" fmla="*/ 50 h 581"/>
                <a:gd name="T32" fmla="*/ 193 w 604"/>
                <a:gd name="T33" fmla="*/ 67 h 581"/>
                <a:gd name="T34" fmla="*/ 186 w 604"/>
                <a:gd name="T35" fmla="*/ 86 h 581"/>
                <a:gd name="T36" fmla="*/ 95 w 604"/>
                <a:gd name="T37" fmla="*/ 492 h 581"/>
                <a:gd name="T38" fmla="*/ 71 w 604"/>
                <a:gd name="T39" fmla="*/ 517 h 581"/>
                <a:gd name="T40" fmla="*/ 27 w 604"/>
                <a:gd name="T41" fmla="*/ 495 h 581"/>
                <a:gd name="T42" fmla="*/ 23 w 604"/>
                <a:gd name="T43" fmla="*/ 492 h 581"/>
                <a:gd name="T44" fmla="*/ 0 w 604"/>
                <a:gd name="T45" fmla="*/ 545 h 581"/>
                <a:gd name="T46" fmla="*/ 53 w 604"/>
                <a:gd name="T47" fmla="*/ 580 h 581"/>
                <a:gd name="T48" fmla="*/ 133 w 604"/>
                <a:gd name="T49" fmla="*/ 449 h 581"/>
                <a:gd name="T50" fmla="*/ 202 w 604"/>
                <a:gd name="T51" fmla="*/ 14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581">
                  <a:moveTo>
                    <a:pt x="202" y="141"/>
                  </a:moveTo>
                  <a:cubicBezTo>
                    <a:pt x="211" y="178"/>
                    <a:pt x="224" y="229"/>
                    <a:pt x="253" y="318"/>
                  </a:cubicBezTo>
                  <a:cubicBezTo>
                    <a:pt x="290" y="437"/>
                    <a:pt x="307" y="480"/>
                    <a:pt x="343" y="549"/>
                  </a:cubicBezTo>
                  <a:cubicBezTo>
                    <a:pt x="351" y="562"/>
                    <a:pt x="351" y="562"/>
                    <a:pt x="358" y="562"/>
                  </a:cubicBezTo>
                  <a:cubicBezTo>
                    <a:pt x="366" y="562"/>
                    <a:pt x="378" y="555"/>
                    <a:pt x="385" y="549"/>
                  </a:cubicBezTo>
                  <a:cubicBezTo>
                    <a:pt x="393" y="540"/>
                    <a:pt x="393" y="539"/>
                    <a:pt x="400" y="505"/>
                  </a:cubicBezTo>
                  <a:cubicBezTo>
                    <a:pt x="437" y="319"/>
                    <a:pt x="483" y="126"/>
                    <a:pt x="494" y="93"/>
                  </a:cubicBezTo>
                  <a:cubicBezTo>
                    <a:pt x="494" y="91"/>
                    <a:pt x="508" y="67"/>
                    <a:pt x="580" y="67"/>
                  </a:cubicBezTo>
                  <a:cubicBezTo>
                    <a:pt x="593" y="63"/>
                    <a:pt x="603" y="28"/>
                    <a:pt x="603" y="12"/>
                  </a:cubicBezTo>
                  <a:cubicBezTo>
                    <a:pt x="603" y="0"/>
                    <a:pt x="602" y="0"/>
                    <a:pt x="593" y="0"/>
                  </a:cubicBezTo>
                  <a:cubicBezTo>
                    <a:pt x="534" y="0"/>
                    <a:pt x="505" y="30"/>
                    <a:pt x="497" y="38"/>
                  </a:cubicBezTo>
                  <a:cubicBezTo>
                    <a:pt x="480" y="63"/>
                    <a:pt x="467" y="116"/>
                    <a:pt x="440" y="233"/>
                  </a:cubicBezTo>
                  <a:cubicBezTo>
                    <a:pt x="419" y="323"/>
                    <a:pt x="399" y="412"/>
                    <a:pt x="380" y="505"/>
                  </a:cubicBezTo>
                  <a:cubicBezTo>
                    <a:pt x="348" y="447"/>
                    <a:pt x="329" y="391"/>
                    <a:pt x="299" y="299"/>
                  </a:cubicBezTo>
                  <a:cubicBezTo>
                    <a:pt x="270" y="201"/>
                    <a:pt x="248" y="128"/>
                    <a:pt x="233" y="63"/>
                  </a:cubicBezTo>
                  <a:cubicBezTo>
                    <a:pt x="228" y="50"/>
                    <a:pt x="228" y="50"/>
                    <a:pt x="223" y="50"/>
                  </a:cubicBezTo>
                  <a:cubicBezTo>
                    <a:pt x="221" y="50"/>
                    <a:pt x="210" y="50"/>
                    <a:pt x="193" y="67"/>
                  </a:cubicBezTo>
                  <a:cubicBezTo>
                    <a:pt x="187" y="71"/>
                    <a:pt x="187" y="78"/>
                    <a:pt x="186" y="86"/>
                  </a:cubicBezTo>
                  <a:cubicBezTo>
                    <a:pt x="169" y="273"/>
                    <a:pt x="112" y="459"/>
                    <a:pt x="95" y="492"/>
                  </a:cubicBezTo>
                  <a:cubicBezTo>
                    <a:pt x="92" y="502"/>
                    <a:pt x="85" y="517"/>
                    <a:pt x="71" y="517"/>
                  </a:cubicBezTo>
                  <a:cubicBezTo>
                    <a:pt x="65" y="517"/>
                    <a:pt x="43" y="512"/>
                    <a:pt x="27" y="495"/>
                  </a:cubicBezTo>
                  <a:cubicBezTo>
                    <a:pt x="24" y="492"/>
                    <a:pt x="24" y="492"/>
                    <a:pt x="23" y="492"/>
                  </a:cubicBezTo>
                  <a:cubicBezTo>
                    <a:pt x="11" y="492"/>
                    <a:pt x="0" y="527"/>
                    <a:pt x="0" y="545"/>
                  </a:cubicBezTo>
                  <a:cubicBezTo>
                    <a:pt x="0" y="567"/>
                    <a:pt x="37" y="580"/>
                    <a:pt x="53" y="580"/>
                  </a:cubicBezTo>
                  <a:cubicBezTo>
                    <a:pt x="92" y="580"/>
                    <a:pt x="122" y="480"/>
                    <a:pt x="133" y="449"/>
                  </a:cubicBezTo>
                  <a:cubicBezTo>
                    <a:pt x="170" y="321"/>
                    <a:pt x="189" y="218"/>
                    <a:pt x="202" y="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AA1B4EAE-73C3-9FBE-A45A-139ABAA0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453"/>
              <a:ext cx="31" cy="158"/>
            </a:xfrm>
            <a:custGeom>
              <a:avLst/>
              <a:gdLst>
                <a:gd name="T0" fmla="*/ 139 w 140"/>
                <a:gd name="T1" fmla="*/ 697 h 703"/>
                <a:gd name="T2" fmla="*/ 129 w 140"/>
                <a:gd name="T3" fmla="*/ 680 h 703"/>
                <a:gd name="T4" fmla="*/ 35 w 140"/>
                <a:gd name="T5" fmla="*/ 351 h 703"/>
                <a:gd name="T6" fmla="*/ 133 w 140"/>
                <a:gd name="T7" fmla="*/ 20 h 703"/>
                <a:gd name="T8" fmla="*/ 139 w 140"/>
                <a:gd name="T9" fmla="*/ 7 h 703"/>
                <a:gd name="T10" fmla="*/ 133 w 140"/>
                <a:gd name="T11" fmla="*/ 0 h 703"/>
                <a:gd name="T12" fmla="*/ 37 w 140"/>
                <a:gd name="T13" fmla="*/ 138 h 703"/>
                <a:gd name="T14" fmla="*/ 0 w 140"/>
                <a:gd name="T15" fmla="*/ 351 h 703"/>
                <a:gd name="T16" fmla="*/ 40 w 140"/>
                <a:gd name="T17" fmla="*/ 572 h 703"/>
                <a:gd name="T18" fmla="*/ 133 w 140"/>
                <a:gd name="T19" fmla="*/ 702 h 703"/>
                <a:gd name="T20" fmla="*/ 139 w 140"/>
                <a:gd name="T21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697"/>
                  </a:moveTo>
                  <a:cubicBezTo>
                    <a:pt x="139" y="695"/>
                    <a:pt x="139" y="692"/>
                    <a:pt x="129" y="680"/>
                  </a:cubicBezTo>
                  <a:cubicBezTo>
                    <a:pt x="54" y="592"/>
                    <a:pt x="35" y="461"/>
                    <a:pt x="35" y="351"/>
                  </a:cubicBezTo>
                  <a:cubicBezTo>
                    <a:pt x="35" y="229"/>
                    <a:pt x="58" y="108"/>
                    <a:pt x="133" y="20"/>
                  </a:cubicBezTo>
                  <a:cubicBezTo>
                    <a:pt x="139" y="12"/>
                    <a:pt x="139" y="10"/>
                    <a:pt x="139" y="7"/>
                  </a:cubicBezTo>
                  <a:cubicBezTo>
                    <a:pt x="139" y="2"/>
                    <a:pt x="138" y="0"/>
                    <a:pt x="133" y="0"/>
                  </a:cubicBezTo>
                  <a:cubicBezTo>
                    <a:pt x="128" y="0"/>
                    <a:pt x="74" y="48"/>
                    <a:pt x="37" y="138"/>
                  </a:cubicBezTo>
                  <a:cubicBezTo>
                    <a:pt x="7" y="213"/>
                    <a:pt x="0" y="291"/>
                    <a:pt x="0" y="351"/>
                  </a:cubicBezTo>
                  <a:cubicBezTo>
                    <a:pt x="0" y="407"/>
                    <a:pt x="7" y="492"/>
                    <a:pt x="40" y="572"/>
                  </a:cubicBezTo>
                  <a:cubicBezTo>
                    <a:pt x="77" y="658"/>
                    <a:pt x="128" y="702"/>
                    <a:pt x="133" y="702"/>
                  </a:cubicBezTo>
                  <a:cubicBezTo>
                    <a:pt x="138" y="702"/>
                    <a:pt x="139" y="700"/>
                    <a:pt x="139" y="6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B41662D9-3DBD-E22C-11FD-E2F97DD08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500"/>
              <a:ext cx="104" cy="73"/>
            </a:xfrm>
            <a:custGeom>
              <a:avLst/>
              <a:gdLst>
                <a:gd name="T0" fmla="*/ 315 w 461"/>
                <a:gd name="T1" fmla="*/ 68 h 327"/>
                <a:gd name="T2" fmla="*/ 321 w 461"/>
                <a:gd name="T3" fmla="*/ 37 h 327"/>
                <a:gd name="T4" fmla="*/ 292 w 461"/>
                <a:gd name="T5" fmla="*/ 7 h 327"/>
                <a:gd name="T6" fmla="*/ 253 w 461"/>
                <a:gd name="T7" fmla="*/ 43 h 327"/>
                <a:gd name="T8" fmla="*/ 221 w 461"/>
                <a:gd name="T9" fmla="*/ 188 h 327"/>
                <a:gd name="T10" fmla="*/ 216 w 461"/>
                <a:gd name="T11" fmla="*/ 229 h 327"/>
                <a:gd name="T12" fmla="*/ 220 w 461"/>
                <a:gd name="T13" fmla="*/ 251 h 327"/>
                <a:gd name="T14" fmla="*/ 167 w 461"/>
                <a:gd name="T15" fmla="*/ 299 h 327"/>
                <a:gd name="T16" fmla="*/ 119 w 461"/>
                <a:gd name="T17" fmla="*/ 241 h 327"/>
                <a:gd name="T18" fmla="*/ 152 w 461"/>
                <a:gd name="T19" fmla="*/ 108 h 327"/>
                <a:gd name="T20" fmla="*/ 160 w 461"/>
                <a:gd name="T21" fmla="*/ 63 h 327"/>
                <a:gd name="T22" fmla="*/ 94 w 461"/>
                <a:gd name="T23" fmla="*/ 0 h 327"/>
                <a:gd name="T24" fmla="*/ 0 w 461"/>
                <a:gd name="T25" fmla="*/ 110 h 327"/>
                <a:gd name="T26" fmla="*/ 16 w 461"/>
                <a:gd name="T27" fmla="*/ 120 h 327"/>
                <a:gd name="T28" fmla="*/ 28 w 461"/>
                <a:gd name="T29" fmla="*/ 111 h 327"/>
                <a:gd name="T30" fmla="*/ 91 w 461"/>
                <a:gd name="T31" fmla="*/ 27 h 327"/>
                <a:gd name="T32" fmla="*/ 101 w 461"/>
                <a:gd name="T33" fmla="*/ 42 h 327"/>
                <a:gd name="T34" fmla="*/ 87 w 461"/>
                <a:gd name="T35" fmla="*/ 96 h 327"/>
                <a:gd name="T36" fmla="*/ 54 w 461"/>
                <a:gd name="T37" fmla="*/ 228 h 327"/>
                <a:gd name="T38" fmla="*/ 163 w 461"/>
                <a:gd name="T39" fmla="*/ 326 h 327"/>
                <a:gd name="T40" fmla="*/ 231 w 461"/>
                <a:gd name="T41" fmla="*/ 286 h 327"/>
                <a:gd name="T42" fmla="*/ 322 w 461"/>
                <a:gd name="T43" fmla="*/ 326 h 327"/>
                <a:gd name="T44" fmla="*/ 417 w 461"/>
                <a:gd name="T45" fmla="*/ 243 h 327"/>
                <a:gd name="T46" fmla="*/ 460 w 461"/>
                <a:gd name="T47" fmla="*/ 63 h 327"/>
                <a:gd name="T48" fmla="*/ 419 w 461"/>
                <a:gd name="T49" fmla="*/ 0 h 327"/>
                <a:gd name="T50" fmla="*/ 373 w 461"/>
                <a:gd name="T51" fmla="*/ 53 h 327"/>
                <a:gd name="T52" fmla="*/ 392 w 461"/>
                <a:gd name="T53" fmla="*/ 83 h 327"/>
                <a:gd name="T54" fmla="*/ 420 w 461"/>
                <a:gd name="T55" fmla="*/ 130 h 327"/>
                <a:gd name="T56" fmla="*/ 386 w 461"/>
                <a:gd name="T57" fmla="*/ 246 h 327"/>
                <a:gd name="T58" fmla="*/ 325 w 461"/>
                <a:gd name="T59" fmla="*/ 299 h 327"/>
                <a:gd name="T60" fmla="*/ 282 w 461"/>
                <a:gd name="T61" fmla="*/ 243 h 327"/>
                <a:gd name="T62" fmla="*/ 291 w 461"/>
                <a:gd name="T63" fmla="*/ 180 h 327"/>
                <a:gd name="T64" fmla="*/ 307 w 461"/>
                <a:gd name="T65" fmla="*/ 108 h 327"/>
                <a:gd name="T66" fmla="*/ 315 w 461"/>
                <a:gd name="T6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327">
                  <a:moveTo>
                    <a:pt x="315" y="68"/>
                  </a:moveTo>
                  <a:cubicBezTo>
                    <a:pt x="316" y="60"/>
                    <a:pt x="321" y="42"/>
                    <a:pt x="321" y="37"/>
                  </a:cubicBezTo>
                  <a:cubicBezTo>
                    <a:pt x="321" y="22"/>
                    <a:pt x="309" y="7"/>
                    <a:pt x="292" y="7"/>
                  </a:cubicBezTo>
                  <a:cubicBezTo>
                    <a:pt x="282" y="7"/>
                    <a:pt x="261" y="12"/>
                    <a:pt x="253" y="43"/>
                  </a:cubicBezTo>
                  <a:cubicBezTo>
                    <a:pt x="241" y="88"/>
                    <a:pt x="231" y="140"/>
                    <a:pt x="221" y="188"/>
                  </a:cubicBezTo>
                  <a:cubicBezTo>
                    <a:pt x="216" y="211"/>
                    <a:pt x="216" y="221"/>
                    <a:pt x="216" y="229"/>
                  </a:cubicBezTo>
                  <a:cubicBezTo>
                    <a:pt x="216" y="249"/>
                    <a:pt x="220" y="249"/>
                    <a:pt x="220" y="251"/>
                  </a:cubicBezTo>
                  <a:cubicBezTo>
                    <a:pt x="220" y="258"/>
                    <a:pt x="203" y="299"/>
                    <a:pt x="167" y="299"/>
                  </a:cubicBezTo>
                  <a:cubicBezTo>
                    <a:pt x="119" y="299"/>
                    <a:pt x="119" y="258"/>
                    <a:pt x="119" y="241"/>
                  </a:cubicBezTo>
                  <a:cubicBezTo>
                    <a:pt x="119" y="211"/>
                    <a:pt x="126" y="180"/>
                    <a:pt x="152" y="108"/>
                  </a:cubicBezTo>
                  <a:cubicBezTo>
                    <a:pt x="155" y="91"/>
                    <a:pt x="160" y="76"/>
                    <a:pt x="160" y="63"/>
                  </a:cubicBezTo>
                  <a:cubicBezTo>
                    <a:pt x="160" y="23"/>
                    <a:pt x="126" y="0"/>
                    <a:pt x="94" y="0"/>
                  </a:cubicBezTo>
                  <a:cubicBezTo>
                    <a:pt x="31" y="0"/>
                    <a:pt x="0" y="96"/>
                    <a:pt x="0" y="110"/>
                  </a:cubicBezTo>
                  <a:cubicBezTo>
                    <a:pt x="0" y="120"/>
                    <a:pt x="10" y="120"/>
                    <a:pt x="16" y="120"/>
                  </a:cubicBezTo>
                  <a:cubicBezTo>
                    <a:pt x="23" y="120"/>
                    <a:pt x="26" y="120"/>
                    <a:pt x="28" y="111"/>
                  </a:cubicBezTo>
                  <a:cubicBezTo>
                    <a:pt x="48" y="33"/>
                    <a:pt x="79" y="27"/>
                    <a:pt x="91" y="27"/>
                  </a:cubicBezTo>
                  <a:cubicBezTo>
                    <a:pt x="94" y="27"/>
                    <a:pt x="101" y="27"/>
                    <a:pt x="101" y="42"/>
                  </a:cubicBezTo>
                  <a:cubicBezTo>
                    <a:pt x="101" y="58"/>
                    <a:pt x="94" y="76"/>
                    <a:pt x="87" y="96"/>
                  </a:cubicBezTo>
                  <a:cubicBezTo>
                    <a:pt x="65" y="163"/>
                    <a:pt x="54" y="200"/>
                    <a:pt x="54" y="228"/>
                  </a:cubicBezTo>
                  <a:cubicBezTo>
                    <a:pt x="54" y="308"/>
                    <a:pt x="112" y="326"/>
                    <a:pt x="163" y="326"/>
                  </a:cubicBezTo>
                  <a:cubicBezTo>
                    <a:pt x="176" y="326"/>
                    <a:pt x="203" y="326"/>
                    <a:pt x="231" y="286"/>
                  </a:cubicBezTo>
                  <a:cubicBezTo>
                    <a:pt x="248" y="309"/>
                    <a:pt x="274" y="326"/>
                    <a:pt x="322" y="326"/>
                  </a:cubicBezTo>
                  <a:cubicBezTo>
                    <a:pt x="358" y="326"/>
                    <a:pt x="389" y="306"/>
                    <a:pt x="417" y="243"/>
                  </a:cubicBezTo>
                  <a:cubicBezTo>
                    <a:pt x="440" y="190"/>
                    <a:pt x="460" y="100"/>
                    <a:pt x="460" y="63"/>
                  </a:cubicBezTo>
                  <a:cubicBezTo>
                    <a:pt x="460" y="0"/>
                    <a:pt x="419" y="0"/>
                    <a:pt x="419" y="0"/>
                  </a:cubicBezTo>
                  <a:cubicBezTo>
                    <a:pt x="395" y="0"/>
                    <a:pt x="373" y="28"/>
                    <a:pt x="373" y="53"/>
                  </a:cubicBezTo>
                  <a:cubicBezTo>
                    <a:pt x="373" y="73"/>
                    <a:pt x="385" y="81"/>
                    <a:pt x="392" y="83"/>
                  </a:cubicBezTo>
                  <a:cubicBezTo>
                    <a:pt x="414" y="101"/>
                    <a:pt x="420" y="116"/>
                    <a:pt x="420" y="130"/>
                  </a:cubicBezTo>
                  <a:cubicBezTo>
                    <a:pt x="420" y="140"/>
                    <a:pt x="406" y="208"/>
                    <a:pt x="386" y="246"/>
                  </a:cubicBezTo>
                  <a:cubicBezTo>
                    <a:pt x="372" y="281"/>
                    <a:pt x="351" y="299"/>
                    <a:pt x="325" y="299"/>
                  </a:cubicBezTo>
                  <a:cubicBezTo>
                    <a:pt x="282" y="299"/>
                    <a:pt x="282" y="259"/>
                    <a:pt x="282" y="243"/>
                  </a:cubicBezTo>
                  <a:cubicBezTo>
                    <a:pt x="282" y="226"/>
                    <a:pt x="282" y="216"/>
                    <a:pt x="291" y="180"/>
                  </a:cubicBezTo>
                  <a:cubicBezTo>
                    <a:pt x="297" y="160"/>
                    <a:pt x="304" y="123"/>
                    <a:pt x="307" y="108"/>
                  </a:cubicBezTo>
                  <a:lnTo>
                    <a:pt x="315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5A0B00FB-C4A1-0210-0930-9665C222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429"/>
              <a:ext cx="69" cy="77"/>
            </a:xfrm>
            <a:custGeom>
              <a:avLst/>
              <a:gdLst>
                <a:gd name="T0" fmla="*/ 167 w 310"/>
                <a:gd name="T1" fmla="*/ 23 h 342"/>
                <a:gd name="T2" fmla="*/ 295 w 310"/>
                <a:gd name="T3" fmla="*/ 23 h 342"/>
                <a:gd name="T4" fmla="*/ 309 w 310"/>
                <a:gd name="T5" fmla="*/ 12 h 342"/>
                <a:gd name="T6" fmla="*/ 295 w 310"/>
                <a:gd name="T7" fmla="*/ 0 h 342"/>
                <a:gd name="T8" fmla="*/ 17 w 310"/>
                <a:gd name="T9" fmla="*/ 0 h 342"/>
                <a:gd name="T10" fmla="*/ 0 w 310"/>
                <a:gd name="T11" fmla="*/ 12 h 342"/>
                <a:gd name="T12" fmla="*/ 17 w 310"/>
                <a:gd name="T13" fmla="*/ 23 h 342"/>
                <a:gd name="T14" fmla="*/ 146 w 310"/>
                <a:gd name="T15" fmla="*/ 23 h 342"/>
                <a:gd name="T16" fmla="*/ 146 w 310"/>
                <a:gd name="T17" fmla="*/ 323 h 342"/>
                <a:gd name="T18" fmla="*/ 155 w 310"/>
                <a:gd name="T19" fmla="*/ 341 h 342"/>
                <a:gd name="T20" fmla="*/ 167 w 310"/>
                <a:gd name="T21" fmla="*/ 323 h 342"/>
                <a:gd name="T22" fmla="*/ 167 w 310"/>
                <a:gd name="T23" fmla="*/ 2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42">
                  <a:moveTo>
                    <a:pt x="167" y="23"/>
                  </a:moveTo>
                  <a:lnTo>
                    <a:pt x="295" y="23"/>
                  </a:lnTo>
                  <a:cubicBezTo>
                    <a:pt x="301" y="23"/>
                    <a:pt x="309" y="23"/>
                    <a:pt x="309" y="12"/>
                  </a:cubicBezTo>
                  <a:cubicBezTo>
                    <a:pt x="309" y="0"/>
                    <a:pt x="301" y="0"/>
                    <a:pt x="29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146" y="23"/>
                  </a:lnTo>
                  <a:lnTo>
                    <a:pt x="146" y="323"/>
                  </a:lnTo>
                  <a:cubicBezTo>
                    <a:pt x="146" y="331"/>
                    <a:pt x="146" y="341"/>
                    <a:pt x="155" y="341"/>
                  </a:cubicBezTo>
                  <a:cubicBezTo>
                    <a:pt x="167" y="341"/>
                    <a:pt x="167" y="331"/>
                    <a:pt x="167" y="323"/>
                  </a:cubicBezTo>
                  <a:lnTo>
                    <a:pt x="16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AC224670-48E8-547D-C27E-2F87F2B8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00"/>
              <a:ext cx="77" cy="72"/>
            </a:xfrm>
            <a:custGeom>
              <a:avLst/>
              <a:gdLst>
                <a:gd name="T0" fmla="*/ 299 w 342"/>
                <a:gd name="T1" fmla="*/ 37 h 324"/>
                <a:gd name="T2" fmla="*/ 267 w 342"/>
                <a:gd name="T3" fmla="*/ 83 h 324"/>
                <a:gd name="T4" fmla="*/ 297 w 342"/>
                <a:gd name="T5" fmla="*/ 116 h 324"/>
                <a:gd name="T6" fmla="*/ 341 w 342"/>
                <a:gd name="T7" fmla="*/ 62 h 324"/>
                <a:gd name="T8" fmla="*/ 271 w 342"/>
                <a:gd name="T9" fmla="*/ 0 h 324"/>
                <a:gd name="T10" fmla="*/ 207 w 342"/>
                <a:gd name="T11" fmla="*/ 43 h 324"/>
                <a:gd name="T12" fmla="*/ 125 w 342"/>
                <a:gd name="T13" fmla="*/ 0 h 324"/>
                <a:gd name="T14" fmla="*/ 9 w 342"/>
                <a:gd name="T15" fmla="*/ 110 h 324"/>
                <a:gd name="T16" fmla="*/ 23 w 342"/>
                <a:gd name="T17" fmla="*/ 120 h 324"/>
                <a:gd name="T18" fmla="*/ 35 w 342"/>
                <a:gd name="T19" fmla="*/ 110 h 324"/>
                <a:gd name="T20" fmla="*/ 121 w 342"/>
                <a:gd name="T21" fmla="*/ 27 h 324"/>
                <a:gd name="T22" fmla="*/ 155 w 342"/>
                <a:gd name="T23" fmla="*/ 60 h 324"/>
                <a:gd name="T24" fmla="*/ 142 w 342"/>
                <a:gd name="T25" fmla="*/ 140 h 324"/>
                <a:gd name="T26" fmla="*/ 121 w 342"/>
                <a:gd name="T27" fmla="*/ 236 h 324"/>
                <a:gd name="T28" fmla="*/ 70 w 342"/>
                <a:gd name="T29" fmla="*/ 299 h 324"/>
                <a:gd name="T30" fmla="*/ 41 w 342"/>
                <a:gd name="T31" fmla="*/ 289 h 324"/>
                <a:gd name="T32" fmla="*/ 74 w 342"/>
                <a:gd name="T33" fmla="*/ 239 h 324"/>
                <a:gd name="T34" fmla="*/ 44 w 342"/>
                <a:gd name="T35" fmla="*/ 208 h 324"/>
                <a:gd name="T36" fmla="*/ 0 w 342"/>
                <a:gd name="T37" fmla="*/ 261 h 324"/>
                <a:gd name="T38" fmla="*/ 68 w 342"/>
                <a:gd name="T39" fmla="*/ 323 h 324"/>
                <a:gd name="T40" fmla="*/ 133 w 342"/>
                <a:gd name="T41" fmla="*/ 281 h 324"/>
                <a:gd name="T42" fmla="*/ 214 w 342"/>
                <a:gd name="T43" fmla="*/ 323 h 324"/>
                <a:gd name="T44" fmla="*/ 332 w 342"/>
                <a:gd name="T45" fmla="*/ 213 h 324"/>
                <a:gd name="T46" fmla="*/ 316 w 342"/>
                <a:gd name="T47" fmla="*/ 203 h 324"/>
                <a:gd name="T48" fmla="*/ 304 w 342"/>
                <a:gd name="T49" fmla="*/ 213 h 324"/>
                <a:gd name="T50" fmla="*/ 220 w 342"/>
                <a:gd name="T51" fmla="*/ 299 h 324"/>
                <a:gd name="T52" fmla="*/ 186 w 342"/>
                <a:gd name="T53" fmla="*/ 263 h 324"/>
                <a:gd name="T54" fmla="*/ 199 w 342"/>
                <a:gd name="T55" fmla="*/ 186 h 324"/>
                <a:gd name="T56" fmla="*/ 220 w 342"/>
                <a:gd name="T57" fmla="*/ 90 h 324"/>
                <a:gd name="T58" fmla="*/ 270 w 342"/>
                <a:gd name="T59" fmla="*/ 27 h 324"/>
                <a:gd name="T60" fmla="*/ 299 w 342"/>
                <a:gd name="T61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324">
                  <a:moveTo>
                    <a:pt x="299" y="37"/>
                  </a:moveTo>
                  <a:cubicBezTo>
                    <a:pt x="278" y="43"/>
                    <a:pt x="267" y="68"/>
                    <a:pt x="267" y="83"/>
                  </a:cubicBezTo>
                  <a:cubicBezTo>
                    <a:pt x="267" y="100"/>
                    <a:pt x="275" y="116"/>
                    <a:pt x="297" y="116"/>
                  </a:cubicBezTo>
                  <a:cubicBezTo>
                    <a:pt x="316" y="116"/>
                    <a:pt x="341" y="96"/>
                    <a:pt x="341" y="62"/>
                  </a:cubicBezTo>
                  <a:cubicBezTo>
                    <a:pt x="341" y="23"/>
                    <a:pt x="308" y="0"/>
                    <a:pt x="271" y="0"/>
                  </a:cubicBezTo>
                  <a:cubicBezTo>
                    <a:pt x="237" y="0"/>
                    <a:pt x="214" y="30"/>
                    <a:pt x="207" y="43"/>
                  </a:cubicBezTo>
                  <a:cubicBezTo>
                    <a:pt x="193" y="12"/>
                    <a:pt x="159" y="0"/>
                    <a:pt x="125" y="0"/>
                  </a:cubicBezTo>
                  <a:cubicBezTo>
                    <a:pt x="50" y="0"/>
                    <a:pt x="9" y="86"/>
                    <a:pt x="9" y="110"/>
                  </a:cubicBezTo>
                  <a:cubicBezTo>
                    <a:pt x="9" y="120"/>
                    <a:pt x="17" y="120"/>
                    <a:pt x="23" y="120"/>
                  </a:cubicBezTo>
                  <a:cubicBezTo>
                    <a:pt x="31" y="120"/>
                    <a:pt x="34" y="120"/>
                    <a:pt x="35" y="110"/>
                  </a:cubicBezTo>
                  <a:cubicBezTo>
                    <a:pt x="53" y="47"/>
                    <a:pt x="97" y="27"/>
                    <a:pt x="121" y="27"/>
                  </a:cubicBezTo>
                  <a:cubicBezTo>
                    <a:pt x="145" y="27"/>
                    <a:pt x="155" y="38"/>
                    <a:pt x="155" y="60"/>
                  </a:cubicBezTo>
                  <a:cubicBezTo>
                    <a:pt x="155" y="73"/>
                    <a:pt x="146" y="113"/>
                    <a:pt x="142" y="140"/>
                  </a:cubicBezTo>
                  <a:lnTo>
                    <a:pt x="121" y="236"/>
                  </a:lnTo>
                  <a:cubicBezTo>
                    <a:pt x="112" y="278"/>
                    <a:pt x="91" y="299"/>
                    <a:pt x="70" y="299"/>
                  </a:cubicBezTo>
                  <a:cubicBezTo>
                    <a:pt x="67" y="299"/>
                    <a:pt x="53" y="299"/>
                    <a:pt x="41" y="289"/>
                  </a:cubicBezTo>
                  <a:cubicBezTo>
                    <a:pt x="62" y="281"/>
                    <a:pt x="74" y="258"/>
                    <a:pt x="74" y="239"/>
                  </a:cubicBezTo>
                  <a:cubicBezTo>
                    <a:pt x="74" y="223"/>
                    <a:pt x="62" y="208"/>
                    <a:pt x="44" y="208"/>
                  </a:cubicBezTo>
                  <a:cubicBezTo>
                    <a:pt x="23" y="208"/>
                    <a:pt x="0" y="228"/>
                    <a:pt x="0" y="261"/>
                  </a:cubicBezTo>
                  <a:cubicBezTo>
                    <a:pt x="0" y="299"/>
                    <a:pt x="31" y="323"/>
                    <a:pt x="68" y="323"/>
                  </a:cubicBezTo>
                  <a:cubicBezTo>
                    <a:pt x="102" y="323"/>
                    <a:pt x="126" y="293"/>
                    <a:pt x="133" y="281"/>
                  </a:cubicBezTo>
                  <a:cubicBezTo>
                    <a:pt x="146" y="311"/>
                    <a:pt x="180" y="323"/>
                    <a:pt x="214" y="323"/>
                  </a:cubicBezTo>
                  <a:cubicBezTo>
                    <a:pt x="291" y="323"/>
                    <a:pt x="332" y="238"/>
                    <a:pt x="332" y="213"/>
                  </a:cubicBezTo>
                  <a:cubicBezTo>
                    <a:pt x="332" y="203"/>
                    <a:pt x="324" y="203"/>
                    <a:pt x="316" y="203"/>
                  </a:cubicBezTo>
                  <a:cubicBezTo>
                    <a:pt x="309" y="203"/>
                    <a:pt x="307" y="203"/>
                    <a:pt x="304" y="213"/>
                  </a:cubicBezTo>
                  <a:cubicBezTo>
                    <a:pt x="287" y="278"/>
                    <a:pt x="244" y="299"/>
                    <a:pt x="220" y="299"/>
                  </a:cubicBezTo>
                  <a:cubicBezTo>
                    <a:pt x="196" y="299"/>
                    <a:pt x="186" y="286"/>
                    <a:pt x="186" y="263"/>
                  </a:cubicBezTo>
                  <a:cubicBezTo>
                    <a:pt x="186" y="249"/>
                    <a:pt x="194" y="211"/>
                    <a:pt x="199" y="186"/>
                  </a:cubicBezTo>
                  <a:cubicBezTo>
                    <a:pt x="203" y="168"/>
                    <a:pt x="216" y="100"/>
                    <a:pt x="220" y="90"/>
                  </a:cubicBezTo>
                  <a:cubicBezTo>
                    <a:pt x="228" y="48"/>
                    <a:pt x="248" y="27"/>
                    <a:pt x="270" y="27"/>
                  </a:cubicBezTo>
                  <a:cubicBezTo>
                    <a:pt x="274" y="27"/>
                    <a:pt x="288" y="27"/>
                    <a:pt x="299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B7A0F125-2B54-B0FA-0083-76AD2CCE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738D4A63-06D7-2222-0C81-E059F019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555"/>
              <a:ext cx="15" cy="47"/>
            </a:xfrm>
            <a:custGeom>
              <a:avLst/>
              <a:gdLst>
                <a:gd name="T0" fmla="*/ 71 w 72"/>
                <a:gd name="T1" fmla="*/ 73 h 212"/>
                <a:gd name="T2" fmla="*/ 33 w 72"/>
                <a:gd name="T3" fmla="*/ 0 h 212"/>
                <a:gd name="T4" fmla="*/ 0 w 72"/>
                <a:gd name="T5" fmla="*/ 37 h 212"/>
                <a:gd name="T6" fmla="*/ 33 w 72"/>
                <a:gd name="T7" fmla="*/ 76 h 212"/>
                <a:gd name="T8" fmla="*/ 53 w 72"/>
                <a:gd name="T9" fmla="*/ 67 h 212"/>
                <a:gd name="T10" fmla="*/ 58 w 72"/>
                <a:gd name="T11" fmla="*/ 63 h 212"/>
                <a:gd name="T12" fmla="*/ 58 w 72"/>
                <a:gd name="T13" fmla="*/ 73 h 212"/>
                <a:gd name="T14" fmla="*/ 17 w 72"/>
                <a:gd name="T15" fmla="*/ 191 h 212"/>
                <a:gd name="T16" fmla="*/ 10 w 72"/>
                <a:gd name="T17" fmla="*/ 203 h 212"/>
                <a:gd name="T18" fmla="*/ 17 w 72"/>
                <a:gd name="T19" fmla="*/ 211 h 212"/>
                <a:gd name="T20" fmla="*/ 71 w 72"/>
                <a:gd name="T21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12">
                  <a:moveTo>
                    <a:pt x="71" y="73"/>
                  </a:moveTo>
                  <a:cubicBezTo>
                    <a:pt x="71" y="28"/>
                    <a:pt x="57" y="0"/>
                    <a:pt x="33" y="0"/>
                  </a:cubicBezTo>
                  <a:cubicBezTo>
                    <a:pt x="11" y="0"/>
                    <a:pt x="0" y="18"/>
                    <a:pt x="0" y="37"/>
                  </a:cubicBezTo>
                  <a:cubicBezTo>
                    <a:pt x="0" y="57"/>
                    <a:pt x="11" y="76"/>
                    <a:pt x="33" y="76"/>
                  </a:cubicBezTo>
                  <a:cubicBezTo>
                    <a:pt x="40" y="76"/>
                    <a:pt x="48" y="71"/>
                    <a:pt x="53" y="67"/>
                  </a:cubicBezTo>
                  <a:cubicBezTo>
                    <a:pt x="57" y="63"/>
                    <a:pt x="57" y="63"/>
                    <a:pt x="58" y="63"/>
                  </a:cubicBezTo>
                  <a:lnTo>
                    <a:pt x="58" y="73"/>
                  </a:lnTo>
                  <a:cubicBezTo>
                    <a:pt x="58" y="126"/>
                    <a:pt x="37" y="170"/>
                    <a:pt x="17" y="191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10" y="209"/>
                    <a:pt x="11" y="211"/>
                    <a:pt x="17" y="211"/>
                  </a:cubicBezTo>
                  <a:cubicBezTo>
                    <a:pt x="24" y="211"/>
                    <a:pt x="71" y="156"/>
                    <a:pt x="71" y="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736B0EE6-EAF3-6CA0-73A7-8CB9DD18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460"/>
              <a:ext cx="74" cy="143"/>
            </a:xfrm>
            <a:custGeom>
              <a:avLst/>
              <a:gdLst>
                <a:gd name="T0" fmla="*/ 329 w 330"/>
                <a:gd name="T1" fmla="*/ 96 h 633"/>
                <a:gd name="T2" fmla="*/ 247 w 330"/>
                <a:gd name="T3" fmla="*/ 0 h 633"/>
                <a:gd name="T4" fmla="*/ 173 w 330"/>
                <a:gd name="T5" fmla="*/ 28 h 633"/>
                <a:gd name="T6" fmla="*/ 95 w 330"/>
                <a:gd name="T7" fmla="*/ 180 h 633"/>
                <a:gd name="T8" fmla="*/ 0 w 330"/>
                <a:gd name="T9" fmla="*/ 627 h 633"/>
                <a:gd name="T10" fmla="*/ 7 w 330"/>
                <a:gd name="T11" fmla="*/ 632 h 633"/>
                <a:gd name="T12" fmla="*/ 16 w 330"/>
                <a:gd name="T13" fmla="*/ 628 h 633"/>
                <a:gd name="T14" fmla="*/ 58 w 330"/>
                <a:gd name="T15" fmla="*/ 437 h 633"/>
                <a:gd name="T16" fmla="*/ 139 w 330"/>
                <a:gd name="T17" fmla="*/ 502 h 633"/>
                <a:gd name="T18" fmla="*/ 255 w 330"/>
                <a:gd name="T19" fmla="*/ 449 h 633"/>
                <a:gd name="T20" fmla="*/ 304 w 330"/>
                <a:gd name="T21" fmla="*/ 319 h 633"/>
                <a:gd name="T22" fmla="*/ 258 w 330"/>
                <a:gd name="T23" fmla="*/ 213 h 633"/>
                <a:gd name="T24" fmla="*/ 329 w 330"/>
                <a:gd name="T25" fmla="*/ 96 h 633"/>
                <a:gd name="T26" fmla="*/ 220 w 330"/>
                <a:gd name="T27" fmla="*/ 211 h 633"/>
                <a:gd name="T28" fmla="*/ 190 w 330"/>
                <a:gd name="T29" fmla="*/ 219 h 633"/>
                <a:gd name="T30" fmla="*/ 163 w 330"/>
                <a:gd name="T31" fmla="*/ 216 h 633"/>
                <a:gd name="T32" fmla="*/ 194 w 330"/>
                <a:gd name="T33" fmla="*/ 209 h 633"/>
                <a:gd name="T34" fmla="*/ 220 w 330"/>
                <a:gd name="T35" fmla="*/ 211 h 633"/>
                <a:gd name="T36" fmla="*/ 295 w 330"/>
                <a:gd name="T37" fmla="*/ 80 h 633"/>
                <a:gd name="T38" fmla="*/ 240 w 330"/>
                <a:gd name="T39" fmla="*/ 201 h 633"/>
                <a:gd name="T40" fmla="*/ 194 w 330"/>
                <a:gd name="T41" fmla="*/ 193 h 633"/>
                <a:gd name="T42" fmla="*/ 146 w 330"/>
                <a:gd name="T43" fmla="*/ 216 h 633"/>
                <a:gd name="T44" fmla="*/ 189 w 330"/>
                <a:gd name="T45" fmla="*/ 233 h 633"/>
                <a:gd name="T46" fmla="*/ 238 w 330"/>
                <a:gd name="T47" fmla="*/ 226 h 633"/>
                <a:gd name="T48" fmla="*/ 264 w 330"/>
                <a:gd name="T49" fmla="*/ 303 h 633"/>
                <a:gd name="T50" fmla="*/ 236 w 330"/>
                <a:gd name="T51" fmla="*/ 426 h 633"/>
                <a:gd name="T52" fmla="*/ 136 w 330"/>
                <a:gd name="T53" fmla="*/ 489 h 633"/>
                <a:gd name="T54" fmla="*/ 68 w 330"/>
                <a:gd name="T55" fmla="*/ 397 h 633"/>
                <a:gd name="T56" fmla="*/ 71 w 330"/>
                <a:gd name="T57" fmla="*/ 366 h 633"/>
                <a:gd name="T58" fmla="*/ 109 w 330"/>
                <a:gd name="T59" fmla="*/ 188 h 633"/>
                <a:gd name="T60" fmla="*/ 238 w 330"/>
                <a:gd name="T61" fmla="*/ 17 h 633"/>
                <a:gd name="T62" fmla="*/ 295 w 330"/>
                <a:gd name="T63" fmla="*/ 8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633">
                  <a:moveTo>
                    <a:pt x="329" y="96"/>
                  </a:moveTo>
                  <a:cubicBezTo>
                    <a:pt x="329" y="43"/>
                    <a:pt x="295" y="0"/>
                    <a:pt x="247" y="0"/>
                  </a:cubicBezTo>
                  <a:cubicBezTo>
                    <a:pt x="211" y="0"/>
                    <a:pt x="194" y="12"/>
                    <a:pt x="173" y="28"/>
                  </a:cubicBezTo>
                  <a:cubicBezTo>
                    <a:pt x="139" y="58"/>
                    <a:pt x="108" y="126"/>
                    <a:pt x="95" y="180"/>
                  </a:cubicBezTo>
                  <a:lnTo>
                    <a:pt x="0" y="627"/>
                  </a:lnTo>
                  <a:cubicBezTo>
                    <a:pt x="0" y="628"/>
                    <a:pt x="3" y="632"/>
                    <a:pt x="7" y="632"/>
                  </a:cubicBezTo>
                  <a:cubicBezTo>
                    <a:pt x="11" y="632"/>
                    <a:pt x="14" y="632"/>
                    <a:pt x="16" y="628"/>
                  </a:cubicBezTo>
                  <a:lnTo>
                    <a:pt x="58" y="437"/>
                  </a:lnTo>
                  <a:cubicBezTo>
                    <a:pt x="68" y="477"/>
                    <a:pt x="94" y="502"/>
                    <a:pt x="139" y="502"/>
                  </a:cubicBezTo>
                  <a:cubicBezTo>
                    <a:pt x="182" y="502"/>
                    <a:pt x="228" y="479"/>
                    <a:pt x="255" y="449"/>
                  </a:cubicBezTo>
                  <a:cubicBezTo>
                    <a:pt x="282" y="416"/>
                    <a:pt x="304" y="371"/>
                    <a:pt x="304" y="319"/>
                  </a:cubicBezTo>
                  <a:cubicBezTo>
                    <a:pt x="304" y="268"/>
                    <a:pt x="281" y="231"/>
                    <a:pt x="258" y="213"/>
                  </a:cubicBezTo>
                  <a:cubicBezTo>
                    <a:pt x="292" y="190"/>
                    <a:pt x="329" y="148"/>
                    <a:pt x="329" y="96"/>
                  </a:cubicBezTo>
                  <a:close/>
                  <a:moveTo>
                    <a:pt x="220" y="211"/>
                  </a:moveTo>
                  <a:cubicBezTo>
                    <a:pt x="211" y="218"/>
                    <a:pt x="204" y="219"/>
                    <a:pt x="190" y="219"/>
                  </a:cubicBezTo>
                  <a:cubicBezTo>
                    <a:pt x="182" y="219"/>
                    <a:pt x="170" y="219"/>
                    <a:pt x="163" y="216"/>
                  </a:cubicBezTo>
                  <a:cubicBezTo>
                    <a:pt x="165" y="208"/>
                    <a:pt x="187" y="209"/>
                    <a:pt x="194" y="209"/>
                  </a:cubicBezTo>
                  <a:cubicBezTo>
                    <a:pt x="206" y="209"/>
                    <a:pt x="211" y="209"/>
                    <a:pt x="220" y="211"/>
                  </a:cubicBezTo>
                  <a:close/>
                  <a:moveTo>
                    <a:pt x="295" y="80"/>
                  </a:moveTo>
                  <a:cubicBezTo>
                    <a:pt x="295" y="130"/>
                    <a:pt x="271" y="180"/>
                    <a:pt x="240" y="201"/>
                  </a:cubicBezTo>
                  <a:cubicBezTo>
                    <a:pt x="223" y="196"/>
                    <a:pt x="211" y="193"/>
                    <a:pt x="194" y="193"/>
                  </a:cubicBezTo>
                  <a:cubicBezTo>
                    <a:pt x="180" y="193"/>
                    <a:pt x="146" y="193"/>
                    <a:pt x="146" y="216"/>
                  </a:cubicBezTo>
                  <a:cubicBezTo>
                    <a:pt x="146" y="236"/>
                    <a:pt x="179" y="233"/>
                    <a:pt x="189" y="233"/>
                  </a:cubicBezTo>
                  <a:cubicBezTo>
                    <a:pt x="211" y="233"/>
                    <a:pt x="221" y="233"/>
                    <a:pt x="238" y="226"/>
                  </a:cubicBezTo>
                  <a:cubicBezTo>
                    <a:pt x="263" y="249"/>
                    <a:pt x="264" y="271"/>
                    <a:pt x="264" y="303"/>
                  </a:cubicBezTo>
                  <a:cubicBezTo>
                    <a:pt x="265" y="346"/>
                    <a:pt x="250" y="397"/>
                    <a:pt x="236" y="426"/>
                  </a:cubicBezTo>
                  <a:cubicBezTo>
                    <a:pt x="211" y="462"/>
                    <a:pt x="170" y="489"/>
                    <a:pt x="136" y="489"/>
                  </a:cubicBezTo>
                  <a:cubicBezTo>
                    <a:pt x="92" y="489"/>
                    <a:pt x="68" y="447"/>
                    <a:pt x="68" y="397"/>
                  </a:cubicBezTo>
                  <a:cubicBezTo>
                    <a:pt x="68" y="389"/>
                    <a:pt x="68" y="379"/>
                    <a:pt x="71" y="366"/>
                  </a:cubicBezTo>
                  <a:lnTo>
                    <a:pt x="109" y="188"/>
                  </a:lnTo>
                  <a:cubicBezTo>
                    <a:pt x="122" y="128"/>
                    <a:pt x="167" y="17"/>
                    <a:pt x="238" y="17"/>
                  </a:cubicBezTo>
                  <a:cubicBezTo>
                    <a:pt x="272" y="17"/>
                    <a:pt x="295" y="38"/>
                    <a:pt x="2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9A5137FD-89E9-C6EA-8D2D-72C02320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75"/>
              <a:ext cx="64" cy="5"/>
            </a:xfrm>
            <a:custGeom>
              <a:avLst/>
              <a:gdLst>
                <a:gd name="T0" fmla="*/ 270 w 285"/>
                <a:gd name="T1" fmla="*/ 27 h 28"/>
                <a:gd name="T2" fmla="*/ 284 w 285"/>
                <a:gd name="T3" fmla="*/ 12 h 28"/>
                <a:gd name="T4" fmla="*/ 270 w 285"/>
                <a:gd name="T5" fmla="*/ 0 h 28"/>
                <a:gd name="T6" fmla="*/ 17 w 285"/>
                <a:gd name="T7" fmla="*/ 0 h 28"/>
                <a:gd name="T8" fmla="*/ 0 w 285"/>
                <a:gd name="T9" fmla="*/ 12 h 28"/>
                <a:gd name="T10" fmla="*/ 17 w 285"/>
                <a:gd name="T11" fmla="*/ 27 h 28"/>
                <a:gd name="T12" fmla="*/ 270 w 28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8">
                  <a:moveTo>
                    <a:pt x="270" y="27"/>
                  </a:moveTo>
                  <a:cubicBezTo>
                    <a:pt x="274" y="27"/>
                    <a:pt x="284" y="27"/>
                    <a:pt x="284" y="12"/>
                  </a:cubicBezTo>
                  <a:cubicBezTo>
                    <a:pt x="284" y="0"/>
                    <a:pt x="275" y="0"/>
                    <a:pt x="270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7"/>
                    <a:pt x="10" y="27"/>
                    <a:pt x="17" y="27"/>
                  </a:cubicBezTo>
                  <a:lnTo>
                    <a:pt x="27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8F1F9BF3-00A6-8B7D-6199-F98FE4CB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433"/>
              <a:ext cx="34" cy="74"/>
            </a:xfrm>
            <a:custGeom>
              <a:avLst/>
              <a:gdLst>
                <a:gd name="T0" fmla="*/ 95 w 154"/>
                <a:gd name="T1" fmla="*/ 13 h 329"/>
                <a:gd name="T2" fmla="*/ 84 w 154"/>
                <a:gd name="T3" fmla="*/ 0 h 329"/>
                <a:gd name="T4" fmla="*/ 0 w 154"/>
                <a:gd name="T5" fmla="*/ 32 h 329"/>
                <a:gd name="T6" fmla="*/ 0 w 154"/>
                <a:gd name="T7" fmla="*/ 50 h 329"/>
                <a:gd name="T8" fmla="*/ 61 w 154"/>
                <a:gd name="T9" fmla="*/ 37 h 329"/>
                <a:gd name="T10" fmla="*/ 61 w 154"/>
                <a:gd name="T11" fmla="*/ 288 h 329"/>
                <a:gd name="T12" fmla="*/ 18 w 154"/>
                <a:gd name="T13" fmla="*/ 309 h 329"/>
                <a:gd name="T14" fmla="*/ 3 w 154"/>
                <a:gd name="T15" fmla="*/ 309 h 329"/>
                <a:gd name="T16" fmla="*/ 3 w 154"/>
                <a:gd name="T17" fmla="*/ 328 h 329"/>
                <a:gd name="T18" fmla="*/ 78 w 154"/>
                <a:gd name="T19" fmla="*/ 326 h 329"/>
                <a:gd name="T20" fmla="*/ 153 w 154"/>
                <a:gd name="T21" fmla="*/ 328 h 329"/>
                <a:gd name="T22" fmla="*/ 153 w 154"/>
                <a:gd name="T23" fmla="*/ 309 h 329"/>
                <a:gd name="T24" fmla="*/ 138 w 154"/>
                <a:gd name="T25" fmla="*/ 309 h 329"/>
                <a:gd name="T26" fmla="*/ 95 w 154"/>
                <a:gd name="T27" fmla="*/ 288 h 329"/>
                <a:gd name="T28" fmla="*/ 95 w 154"/>
                <a:gd name="T29" fmla="*/ 1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329">
                  <a:moveTo>
                    <a:pt x="95" y="13"/>
                  </a:moveTo>
                  <a:cubicBezTo>
                    <a:pt x="95" y="0"/>
                    <a:pt x="94" y="0"/>
                    <a:pt x="84" y="0"/>
                  </a:cubicBezTo>
                  <a:cubicBezTo>
                    <a:pt x="57" y="30"/>
                    <a:pt x="17" y="32"/>
                    <a:pt x="0" y="32"/>
                  </a:cubicBezTo>
                  <a:lnTo>
                    <a:pt x="0" y="50"/>
                  </a:lnTo>
                  <a:cubicBezTo>
                    <a:pt x="10" y="50"/>
                    <a:pt x="37" y="50"/>
                    <a:pt x="61" y="37"/>
                  </a:cubicBezTo>
                  <a:lnTo>
                    <a:pt x="61" y="288"/>
                  </a:lnTo>
                  <a:cubicBezTo>
                    <a:pt x="61" y="303"/>
                    <a:pt x="61" y="309"/>
                    <a:pt x="18" y="309"/>
                  </a:cubicBezTo>
                  <a:lnTo>
                    <a:pt x="3" y="309"/>
                  </a:lnTo>
                  <a:lnTo>
                    <a:pt x="3" y="328"/>
                  </a:lnTo>
                  <a:cubicBezTo>
                    <a:pt x="10" y="328"/>
                    <a:pt x="62" y="326"/>
                    <a:pt x="78" y="326"/>
                  </a:cubicBezTo>
                  <a:cubicBezTo>
                    <a:pt x="92" y="326"/>
                    <a:pt x="145" y="328"/>
                    <a:pt x="153" y="328"/>
                  </a:cubicBezTo>
                  <a:lnTo>
                    <a:pt x="153" y="309"/>
                  </a:lnTo>
                  <a:lnTo>
                    <a:pt x="138" y="309"/>
                  </a:lnTo>
                  <a:cubicBezTo>
                    <a:pt x="95" y="309"/>
                    <a:pt x="95" y="303"/>
                    <a:pt x="95" y="288"/>
                  </a:cubicBezTo>
                  <a:lnTo>
                    <a:pt x="9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03DD16EF-DF49-A2CB-F434-CFE88950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453"/>
              <a:ext cx="31" cy="158"/>
            </a:xfrm>
            <a:custGeom>
              <a:avLst/>
              <a:gdLst>
                <a:gd name="T0" fmla="*/ 139 w 140"/>
                <a:gd name="T1" fmla="*/ 351 h 703"/>
                <a:gd name="T2" fmla="*/ 101 w 140"/>
                <a:gd name="T3" fmla="*/ 131 h 703"/>
                <a:gd name="T4" fmla="*/ 6 w 140"/>
                <a:gd name="T5" fmla="*/ 0 h 703"/>
                <a:gd name="T6" fmla="*/ 0 w 140"/>
                <a:gd name="T7" fmla="*/ 7 h 703"/>
                <a:gd name="T8" fmla="*/ 10 w 140"/>
                <a:gd name="T9" fmla="*/ 23 h 703"/>
                <a:gd name="T10" fmla="*/ 105 w 140"/>
                <a:gd name="T11" fmla="*/ 351 h 703"/>
                <a:gd name="T12" fmla="*/ 9 w 140"/>
                <a:gd name="T13" fmla="*/ 685 h 703"/>
                <a:gd name="T14" fmla="*/ 0 w 140"/>
                <a:gd name="T15" fmla="*/ 697 h 703"/>
                <a:gd name="T16" fmla="*/ 6 w 140"/>
                <a:gd name="T17" fmla="*/ 702 h 703"/>
                <a:gd name="T18" fmla="*/ 102 w 140"/>
                <a:gd name="T19" fmla="*/ 565 h 703"/>
                <a:gd name="T20" fmla="*/ 139 w 140"/>
                <a:gd name="T21" fmla="*/ 35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351"/>
                  </a:moveTo>
                  <a:cubicBezTo>
                    <a:pt x="139" y="298"/>
                    <a:pt x="133" y="211"/>
                    <a:pt x="101" y="131"/>
                  </a:cubicBezTo>
                  <a:cubicBezTo>
                    <a:pt x="65" y="47"/>
                    <a:pt x="11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0" y="23"/>
                  </a:cubicBezTo>
                  <a:cubicBezTo>
                    <a:pt x="71" y="91"/>
                    <a:pt x="105" y="203"/>
                    <a:pt x="105" y="351"/>
                  </a:cubicBezTo>
                  <a:cubicBezTo>
                    <a:pt x="105" y="471"/>
                    <a:pt x="84" y="597"/>
                    <a:pt x="9" y="685"/>
                  </a:cubicBezTo>
                  <a:cubicBezTo>
                    <a:pt x="0" y="692"/>
                    <a:pt x="0" y="695"/>
                    <a:pt x="0" y="697"/>
                  </a:cubicBezTo>
                  <a:cubicBezTo>
                    <a:pt x="0" y="700"/>
                    <a:pt x="3" y="702"/>
                    <a:pt x="6" y="702"/>
                  </a:cubicBezTo>
                  <a:cubicBezTo>
                    <a:pt x="11" y="702"/>
                    <a:pt x="67" y="655"/>
                    <a:pt x="102" y="565"/>
                  </a:cubicBezTo>
                  <a:cubicBezTo>
                    <a:pt x="133" y="489"/>
                    <a:pt x="139" y="411"/>
                    <a:pt x="139" y="3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0" name="Line 47">
            <a:extLst>
              <a:ext uri="{FF2B5EF4-FFF2-40B4-BE49-F238E27FC236}">
                <a16:creationId xmlns:a16="http://schemas.microsoft.com/office/drawing/2014/main" id="{9D2493A3-C904-FBD4-FB3C-B49C9A4A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5558" y="4335215"/>
            <a:ext cx="1772220" cy="6010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85" name="Group 53">
            <a:extLst>
              <a:ext uri="{FF2B5EF4-FFF2-40B4-BE49-F238E27FC236}">
                <a16:creationId xmlns:a16="http://schemas.microsoft.com/office/drawing/2014/main" id="{84CC1BAD-7671-FB29-DDC0-B82E76F4ADBD}"/>
              </a:ext>
            </a:extLst>
          </p:cNvPr>
          <p:cNvGrpSpPr>
            <a:grpSpLocks/>
          </p:cNvGrpSpPr>
          <p:nvPr/>
        </p:nvGrpSpPr>
        <p:grpSpPr bwMode="auto">
          <a:xfrm>
            <a:off x="7818074" y="5964996"/>
            <a:ext cx="1989137" cy="390525"/>
            <a:chOff x="3441" y="2631"/>
            <a:chExt cx="1253" cy="246"/>
          </a:xfrm>
        </p:grpSpPr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B59A064A-0E7F-9DFE-5C0D-E9792E53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631"/>
              <a:ext cx="1253" cy="246"/>
            </a:xfrm>
            <a:custGeom>
              <a:avLst/>
              <a:gdLst>
                <a:gd name="T0" fmla="*/ 2764 w 5529"/>
                <a:gd name="T1" fmla="*/ 1088 h 1089"/>
                <a:gd name="T2" fmla="*/ 0 w 5529"/>
                <a:gd name="T3" fmla="*/ 1088 h 1089"/>
                <a:gd name="T4" fmla="*/ 0 w 5529"/>
                <a:gd name="T5" fmla="*/ 0 h 1089"/>
                <a:gd name="T6" fmla="*/ 5528 w 5529"/>
                <a:gd name="T7" fmla="*/ 0 h 1089"/>
                <a:gd name="T8" fmla="*/ 5528 w 5529"/>
                <a:gd name="T9" fmla="*/ 1088 h 1089"/>
                <a:gd name="T10" fmla="*/ 2764 w 5529"/>
                <a:gd name="T11" fmla="*/ 108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9" h="1089">
                  <a:moveTo>
                    <a:pt x="2764" y="1088"/>
                  </a:moveTo>
                  <a:lnTo>
                    <a:pt x="0" y="1088"/>
                  </a:lnTo>
                  <a:lnTo>
                    <a:pt x="0" y="0"/>
                  </a:lnTo>
                  <a:lnTo>
                    <a:pt x="5528" y="0"/>
                  </a:lnTo>
                  <a:lnTo>
                    <a:pt x="5528" y="1088"/>
                  </a:lnTo>
                  <a:lnTo>
                    <a:pt x="2764" y="10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EFB772EF-FFF7-2309-9CAF-19FD35566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2631"/>
              <a:ext cx="86" cy="229"/>
            </a:xfrm>
            <a:custGeom>
              <a:avLst/>
              <a:gdLst>
                <a:gd name="T0" fmla="*/ 150 w 385"/>
                <a:gd name="T1" fmla="*/ 930 h 1013"/>
                <a:gd name="T2" fmla="*/ 59 w 385"/>
                <a:gd name="T3" fmla="*/ 507 h 1013"/>
                <a:gd name="T4" fmla="*/ 2 w 385"/>
                <a:gd name="T5" fmla="*/ 594 h 1013"/>
                <a:gd name="T6" fmla="*/ 0 w 385"/>
                <a:gd name="T7" fmla="*/ 599 h 1013"/>
                <a:gd name="T8" fmla="*/ 6 w 385"/>
                <a:gd name="T9" fmla="*/ 606 h 1013"/>
                <a:gd name="T10" fmla="*/ 35 w 385"/>
                <a:gd name="T11" fmla="*/ 560 h 1013"/>
                <a:gd name="T12" fmla="*/ 132 w 385"/>
                <a:gd name="T13" fmla="*/ 1012 h 1013"/>
                <a:gd name="T14" fmla="*/ 150 w 385"/>
                <a:gd name="T15" fmla="*/ 1003 h 1013"/>
                <a:gd name="T16" fmla="*/ 383 w 385"/>
                <a:gd name="T17" fmla="*/ 17 h 1013"/>
                <a:gd name="T18" fmla="*/ 384 w 385"/>
                <a:gd name="T19" fmla="*/ 8 h 1013"/>
                <a:gd name="T20" fmla="*/ 377 w 385"/>
                <a:gd name="T21" fmla="*/ 0 h 1013"/>
                <a:gd name="T22" fmla="*/ 367 w 385"/>
                <a:gd name="T23" fmla="*/ 12 h 1013"/>
                <a:gd name="T24" fmla="*/ 150 w 385"/>
                <a:gd name="T25" fmla="*/ 9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1013">
                  <a:moveTo>
                    <a:pt x="150" y="930"/>
                  </a:moveTo>
                  <a:lnTo>
                    <a:pt x="59" y="507"/>
                  </a:lnTo>
                  <a:lnTo>
                    <a:pt x="2" y="594"/>
                  </a:lnTo>
                  <a:cubicBezTo>
                    <a:pt x="0" y="597"/>
                    <a:pt x="0" y="599"/>
                    <a:pt x="0" y="599"/>
                  </a:cubicBezTo>
                  <a:cubicBezTo>
                    <a:pt x="0" y="600"/>
                    <a:pt x="6" y="605"/>
                    <a:pt x="6" y="606"/>
                  </a:cubicBezTo>
                  <a:lnTo>
                    <a:pt x="35" y="560"/>
                  </a:lnTo>
                  <a:lnTo>
                    <a:pt x="132" y="1012"/>
                  </a:lnTo>
                  <a:cubicBezTo>
                    <a:pt x="146" y="1012"/>
                    <a:pt x="148" y="1012"/>
                    <a:pt x="150" y="1003"/>
                  </a:cubicBezTo>
                  <a:lnTo>
                    <a:pt x="383" y="17"/>
                  </a:lnTo>
                  <a:cubicBezTo>
                    <a:pt x="383" y="14"/>
                    <a:pt x="384" y="11"/>
                    <a:pt x="384" y="8"/>
                  </a:cubicBezTo>
                  <a:cubicBezTo>
                    <a:pt x="384" y="4"/>
                    <a:pt x="382" y="0"/>
                    <a:pt x="377" y="0"/>
                  </a:cubicBezTo>
                  <a:cubicBezTo>
                    <a:pt x="368" y="0"/>
                    <a:pt x="367" y="6"/>
                    <a:pt x="367" y="12"/>
                  </a:cubicBezTo>
                  <a:lnTo>
                    <a:pt x="150" y="9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B72961A8-8659-F154-724B-A3A1479E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31"/>
              <a:ext cx="128" cy="3"/>
            </a:xfrm>
            <a:custGeom>
              <a:avLst/>
              <a:gdLst>
                <a:gd name="T0" fmla="*/ 284 w 570"/>
                <a:gd name="T1" fmla="*/ 18 h 19"/>
                <a:gd name="T2" fmla="*/ 0 w 570"/>
                <a:gd name="T3" fmla="*/ 18 h 19"/>
                <a:gd name="T4" fmla="*/ 0 w 570"/>
                <a:gd name="T5" fmla="*/ 0 h 19"/>
                <a:gd name="T6" fmla="*/ 569 w 570"/>
                <a:gd name="T7" fmla="*/ 0 h 19"/>
                <a:gd name="T8" fmla="*/ 569 w 570"/>
                <a:gd name="T9" fmla="*/ 18 h 19"/>
                <a:gd name="T10" fmla="*/ 284 w 57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9">
                  <a:moveTo>
                    <a:pt x="28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569" y="0"/>
                  </a:lnTo>
                  <a:lnTo>
                    <a:pt x="569" y="18"/>
                  </a:lnTo>
                  <a:lnTo>
                    <a:pt x="28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F1E339D6-9C3E-D0FE-775E-5890E8E5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5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B97F2D31-E4E1-E567-B434-8EE0F790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1"/>
              <a:ext cx="105" cy="3"/>
            </a:xfrm>
            <a:custGeom>
              <a:avLst/>
              <a:gdLst>
                <a:gd name="T0" fmla="*/ 233 w 469"/>
                <a:gd name="T1" fmla="*/ 18 h 19"/>
                <a:gd name="T2" fmla="*/ 0 w 469"/>
                <a:gd name="T3" fmla="*/ 18 h 19"/>
                <a:gd name="T4" fmla="*/ 0 w 469"/>
                <a:gd name="T5" fmla="*/ 0 h 19"/>
                <a:gd name="T6" fmla="*/ 468 w 469"/>
                <a:gd name="T7" fmla="*/ 0 h 19"/>
                <a:gd name="T8" fmla="*/ 468 w 469"/>
                <a:gd name="T9" fmla="*/ 18 h 19"/>
                <a:gd name="T10" fmla="*/ 233 w 46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9">
                  <a:moveTo>
                    <a:pt x="233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23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C3257A19-DE51-36CD-2766-9B5AB16F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50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50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D21E48FF-B1BE-83C7-B42D-740ACB80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812"/>
              <a:ext cx="51" cy="42"/>
            </a:xfrm>
            <a:custGeom>
              <a:avLst/>
              <a:gdLst>
                <a:gd name="T0" fmla="*/ 101 w 229"/>
                <a:gd name="T1" fmla="*/ 25 h 188"/>
                <a:gd name="T2" fmla="*/ 149 w 229"/>
                <a:gd name="T3" fmla="*/ 25 h 188"/>
                <a:gd name="T4" fmla="*/ 131 w 229"/>
                <a:gd name="T5" fmla="*/ 134 h 188"/>
                <a:gd name="T6" fmla="*/ 134 w 229"/>
                <a:gd name="T7" fmla="*/ 166 h 188"/>
                <a:gd name="T8" fmla="*/ 150 w 229"/>
                <a:gd name="T9" fmla="*/ 187 h 188"/>
                <a:gd name="T10" fmla="*/ 167 w 229"/>
                <a:gd name="T11" fmla="*/ 170 h 188"/>
                <a:gd name="T12" fmla="*/ 164 w 229"/>
                <a:gd name="T13" fmla="*/ 162 h 188"/>
                <a:gd name="T14" fmla="*/ 151 w 229"/>
                <a:gd name="T15" fmla="*/ 92 h 188"/>
                <a:gd name="T16" fmla="*/ 160 w 229"/>
                <a:gd name="T17" fmla="*/ 25 h 188"/>
                <a:gd name="T18" fmla="*/ 209 w 229"/>
                <a:gd name="T19" fmla="*/ 25 h 188"/>
                <a:gd name="T20" fmla="*/ 228 w 229"/>
                <a:gd name="T21" fmla="*/ 11 h 188"/>
                <a:gd name="T22" fmla="*/ 212 w 229"/>
                <a:gd name="T23" fmla="*/ 0 h 188"/>
                <a:gd name="T24" fmla="*/ 70 w 229"/>
                <a:gd name="T25" fmla="*/ 0 h 188"/>
                <a:gd name="T26" fmla="*/ 26 w 229"/>
                <a:gd name="T27" fmla="*/ 20 h 188"/>
                <a:gd name="T28" fmla="*/ 0 w 229"/>
                <a:gd name="T29" fmla="*/ 58 h 188"/>
                <a:gd name="T30" fmla="*/ 5 w 229"/>
                <a:gd name="T31" fmla="*/ 62 h 188"/>
                <a:gd name="T32" fmla="*/ 12 w 229"/>
                <a:gd name="T33" fmla="*/ 58 h 188"/>
                <a:gd name="T34" fmla="*/ 65 w 229"/>
                <a:gd name="T35" fmla="*/ 25 h 188"/>
                <a:gd name="T36" fmla="*/ 90 w 229"/>
                <a:gd name="T37" fmla="*/ 25 h 188"/>
                <a:gd name="T38" fmla="*/ 36 w 229"/>
                <a:gd name="T39" fmla="*/ 166 h 188"/>
                <a:gd name="T40" fmla="*/ 32 w 229"/>
                <a:gd name="T41" fmla="*/ 175 h 188"/>
                <a:gd name="T42" fmla="*/ 44 w 229"/>
                <a:gd name="T43" fmla="*/ 187 h 188"/>
                <a:gd name="T44" fmla="*/ 65 w 229"/>
                <a:gd name="T45" fmla="*/ 160 h 188"/>
                <a:gd name="T46" fmla="*/ 77 w 229"/>
                <a:gd name="T47" fmla="*/ 118 h 188"/>
                <a:gd name="T48" fmla="*/ 101 w 229"/>
                <a:gd name="T49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88">
                  <a:moveTo>
                    <a:pt x="101" y="25"/>
                  </a:moveTo>
                  <a:lnTo>
                    <a:pt x="149" y="25"/>
                  </a:lnTo>
                  <a:cubicBezTo>
                    <a:pt x="134" y="88"/>
                    <a:pt x="131" y="106"/>
                    <a:pt x="131" y="134"/>
                  </a:cubicBezTo>
                  <a:cubicBezTo>
                    <a:pt x="131" y="140"/>
                    <a:pt x="131" y="151"/>
                    <a:pt x="134" y="166"/>
                  </a:cubicBezTo>
                  <a:cubicBezTo>
                    <a:pt x="138" y="185"/>
                    <a:pt x="143" y="187"/>
                    <a:pt x="150" y="187"/>
                  </a:cubicBezTo>
                  <a:cubicBezTo>
                    <a:pt x="158" y="187"/>
                    <a:pt x="167" y="180"/>
                    <a:pt x="167" y="170"/>
                  </a:cubicBezTo>
                  <a:cubicBezTo>
                    <a:pt x="167" y="169"/>
                    <a:pt x="167" y="168"/>
                    <a:pt x="164" y="162"/>
                  </a:cubicBezTo>
                  <a:cubicBezTo>
                    <a:pt x="151" y="132"/>
                    <a:pt x="151" y="103"/>
                    <a:pt x="151" y="92"/>
                  </a:cubicBezTo>
                  <a:cubicBezTo>
                    <a:pt x="151" y="70"/>
                    <a:pt x="155" y="47"/>
                    <a:pt x="160" y="25"/>
                  </a:cubicBezTo>
                  <a:lnTo>
                    <a:pt x="209" y="25"/>
                  </a:lnTo>
                  <a:cubicBezTo>
                    <a:pt x="214" y="25"/>
                    <a:pt x="228" y="25"/>
                    <a:pt x="228" y="11"/>
                  </a:cubicBezTo>
                  <a:cubicBezTo>
                    <a:pt x="228" y="0"/>
                    <a:pt x="220" y="0"/>
                    <a:pt x="212" y="0"/>
                  </a:cubicBezTo>
                  <a:lnTo>
                    <a:pt x="70" y="0"/>
                  </a:lnTo>
                  <a:cubicBezTo>
                    <a:pt x="60" y="0"/>
                    <a:pt x="44" y="0"/>
                    <a:pt x="26" y="20"/>
                  </a:cubicBezTo>
                  <a:cubicBezTo>
                    <a:pt x="11" y="36"/>
                    <a:pt x="0" y="55"/>
                    <a:pt x="0" y="58"/>
                  </a:cubicBezTo>
                  <a:cubicBezTo>
                    <a:pt x="0" y="59"/>
                    <a:pt x="0" y="62"/>
                    <a:pt x="5" y="62"/>
                  </a:cubicBezTo>
                  <a:cubicBezTo>
                    <a:pt x="8" y="62"/>
                    <a:pt x="10" y="60"/>
                    <a:pt x="12" y="58"/>
                  </a:cubicBezTo>
                  <a:cubicBezTo>
                    <a:pt x="32" y="25"/>
                    <a:pt x="58" y="25"/>
                    <a:pt x="65" y="25"/>
                  </a:cubicBezTo>
                  <a:lnTo>
                    <a:pt x="90" y="25"/>
                  </a:lnTo>
                  <a:cubicBezTo>
                    <a:pt x="76" y="76"/>
                    <a:pt x="54" y="127"/>
                    <a:pt x="36" y="166"/>
                  </a:cubicBezTo>
                  <a:cubicBezTo>
                    <a:pt x="32" y="172"/>
                    <a:pt x="32" y="173"/>
                    <a:pt x="32" y="175"/>
                  </a:cubicBezTo>
                  <a:cubicBezTo>
                    <a:pt x="32" y="185"/>
                    <a:pt x="40" y="187"/>
                    <a:pt x="44" y="187"/>
                  </a:cubicBezTo>
                  <a:cubicBezTo>
                    <a:pt x="58" y="187"/>
                    <a:pt x="60" y="175"/>
                    <a:pt x="65" y="160"/>
                  </a:cubicBezTo>
                  <a:cubicBezTo>
                    <a:pt x="72" y="140"/>
                    <a:pt x="72" y="139"/>
                    <a:pt x="77" y="118"/>
                  </a:cubicBezTo>
                  <a:lnTo>
                    <a:pt x="101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E8D0F0D5-7F72-9AA1-3816-C57B0F157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4"/>
              <a:ext cx="36" cy="43"/>
            </a:xfrm>
            <a:custGeom>
              <a:avLst/>
              <a:gdLst>
                <a:gd name="T0" fmla="*/ 36 w 165"/>
                <a:gd name="T1" fmla="*/ 84 h 195"/>
                <a:gd name="T2" fmla="*/ 89 w 165"/>
                <a:gd name="T3" fmla="*/ 10 h 195"/>
                <a:gd name="T4" fmla="*/ 137 w 165"/>
                <a:gd name="T5" fmla="*/ 84 h 195"/>
                <a:gd name="T6" fmla="*/ 36 w 165"/>
                <a:gd name="T7" fmla="*/ 84 h 195"/>
                <a:gd name="T8" fmla="*/ 36 w 165"/>
                <a:gd name="T9" fmla="*/ 92 h 195"/>
                <a:gd name="T10" fmla="*/ 154 w 165"/>
                <a:gd name="T11" fmla="*/ 92 h 195"/>
                <a:gd name="T12" fmla="*/ 164 w 165"/>
                <a:gd name="T13" fmla="*/ 84 h 195"/>
                <a:gd name="T14" fmla="*/ 89 w 165"/>
                <a:gd name="T15" fmla="*/ 0 h 195"/>
                <a:gd name="T16" fmla="*/ 0 w 165"/>
                <a:gd name="T17" fmla="*/ 97 h 195"/>
                <a:gd name="T18" fmla="*/ 94 w 165"/>
                <a:gd name="T19" fmla="*/ 194 h 195"/>
                <a:gd name="T20" fmla="*/ 164 w 165"/>
                <a:gd name="T21" fmla="*/ 139 h 195"/>
                <a:gd name="T22" fmla="*/ 158 w 165"/>
                <a:gd name="T23" fmla="*/ 134 h 195"/>
                <a:gd name="T24" fmla="*/ 154 w 165"/>
                <a:gd name="T25" fmla="*/ 140 h 195"/>
                <a:gd name="T26" fmla="*/ 96 w 165"/>
                <a:gd name="T27" fmla="*/ 185 h 195"/>
                <a:gd name="T28" fmla="*/ 48 w 165"/>
                <a:gd name="T29" fmla="*/ 156 h 195"/>
                <a:gd name="T30" fmla="*/ 36 w 165"/>
                <a:gd name="T31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95">
                  <a:moveTo>
                    <a:pt x="36" y="84"/>
                  </a:moveTo>
                  <a:cubicBezTo>
                    <a:pt x="38" y="20"/>
                    <a:pt x="74" y="10"/>
                    <a:pt x="89" y="10"/>
                  </a:cubicBezTo>
                  <a:cubicBezTo>
                    <a:pt x="132" y="10"/>
                    <a:pt x="137" y="66"/>
                    <a:pt x="137" y="84"/>
                  </a:cubicBezTo>
                  <a:lnTo>
                    <a:pt x="36" y="84"/>
                  </a:lnTo>
                  <a:close/>
                  <a:moveTo>
                    <a:pt x="36" y="92"/>
                  </a:moveTo>
                  <a:lnTo>
                    <a:pt x="154" y="92"/>
                  </a:lnTo>
                  <a:cubicBezTo>
                    <a:pt x="163" y="92"/>
                    <a:pt x="164" y="92"/>
                    <a:pt x="164" y="84"/>
                  </a:cubicBezTo>
                  <a:cubicBezTo>
                    <a:pt x="164" y="41"/>
                    <a:pt x="142" y="0"/>
                    <a:pt x="89" y="0"/>
                  </a:cubicBezTo>
                  <a:cubicBezTo>
                    <a:pt x="40" y="0"/>
                    <a:pt x="0" y="43"/>
                    <a:pt x="0" y="97"/>
                  </a:cubicBezTo>
                  <a:cubicBezTo>
                    <a:pt x="0" y="154"/>
                    <a:pt x="44" y="194"/>
                    <a:pt x="94" y="194"/>
                  </a:cubicBezTo>
                  <a:cubicBezTo>
                    <a:pt x="145" y="194"/>
                    <a:pt x="164" y="148"/>
                    <a:pt x="164" y="139"/>
                  </a:cubicBezTo>
                  <a:cubicBezTo>
                    <a:pt x="164" y="136"/>
                    <a:pt x="161" y="134"/>
                    <a:pt x="158" y="134"/>
                  </a:cubicBezTo>
                  <a:cubicBezTo>
                    <a:pt x="155" y="134"/>
                    <a:pt x="154" y="137"/>
                    <a:pt x="154" y="140"/>
                  </a:cubicBezTo>
                  <a:cubicBezTo>
                    <a:pt x="138" y="185"/>
                    <a:pt x="100" y="185"/>
                    <a:pt x="96" y="185"/>
                  </a:cubicBezTo>
                  <a:cubicBezTo>
                    <a:pt x="74" y="185"/>
                    <a:pt x="58" y="170"/>
                    <a:pt x="48" y="156"/>
                  </a:cubicBezTo>
                  <a:cubicBezTo>
                    <a:pt x="36" y="136"/>
                    <a:pt x="36" y="108"/>
                    <a:pt x="36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6A7940D8-9E1E-29B2-86EE-03F3661C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746"/>
              <a:ext cx="48" cy="40"/>
            </a:xfrm>
            <a:custGeom>
              <a:avLst/>
              <a:gdLst>
                <a:gd name="T0" fmla="*/ 116 w 215"/>
                <a:gd name="T1" fmla="*/ 84 h 183"/>
                <a:gd name="T2" fmla="*/ 156 w 215"/>
                <a:gd name="T3" fmla="*/ 36 h 183"/>
                <a:gd name="T4" fmla="*/ 205 w 215"/>
                <a:gd name="T5" fmla="*/ 13 h 183"/>
                <a:gd name="T6" fmla="*/ 205 w 215"/>
                <a:gd name="T7" fmla="*/ 0 h 183"/>
                <a:gd name="T8" fmla="*/ 170 w 215"/>
                <a:gd name="T9" fmla="*/ 1 h 183"/>
                <a:gd name="T10" fmla="*/ 131 w 215"/>
                <a:gd name="T11" fmla="*/ 0 h 183"/>
                <a:gd name="T12" fmla="*/ 131 w 215"/>
                <a:gd name="T13" fmla="*/ 13 h 183"/>
                <a:gd name="T14" fmla="*/ 143 w 215"/>
                <a:gd name="T15" fmla="*/ 26 h 183"/>
                <a:gd name="T16" fmla="*/ 137 w 215"/>
                <a:gd name="T17" fmla="*/ 41 h 183"/>
                <a:gd name="T18" fmla="*/ 110 w 215"/>
                <a:gd name="T19" fmla="*/ 74 h 183"/>
                <a:gd name="T20" fmla="*/ 77 w 215"/>
                <a:gd name="T21" fmla="*/ 31 h 183"/>
                <a:gd name="T22" fmla="*/ 73 w 215"/>
                <a:gd name="T23" fmla="*/ 24 h 183"/>
                <a:gd name="T24" fmla="*/ 89 w 215"/>
                <a:gd name="T25" fmla="*/ 13 h 183"/>
                <a:gd name="T26" fmla="*/ 89 w 215"/>
                <a:gd name="T27" fmla="*/ 0 h 183"/>
                <a:gd name="T28" fmla="*/ 42 w 215"/>
                <a:gd name="T29" fmla="*/ 1 h 183"/>
                <a:gd name="T30" fmla="*/ 2 w 215"/>
                <a:gd name="T31" fmla="*/ 0 h 183"/>
                <a:gd name="T32" fmla="*/ 2 w 215"/>
                <a:gd name="T33" fmla="*/ 13 h 183"/>
                <a:gd name="T34" fmla="*/ 52 w 215"/>
                <a:gd name="T35" fmla="*/ 40 h 183"/>
                <a:gd name="T36" fmla="*/ 94 w 215"/>
                <a:gd name="T37" fmla="*/ 94 h 183"/>
                <a:gd name="T38" fmla="*/ 54 w 215"/>
                <a:gd name="T39" fmla="*/ 144 h 183"/>
                <a:gd name="T40" fmla="*/ 0 w 215"/>
                <a:gd name="T41" fmla="*/ 170 h 183"/>
                <a:gd name="T42" fmla="*/ 0 w 215"/>
                <a:gd name="T43" fmla="*/ 182 h 183"/>
                <a:gd name="T44" fmla="*/ 36 w 215"/>
                <a:gd name="T45" fmla="*/ 181 h 183"/>
                <a:gd name="T46" fmla="*/ 76 w 215"/>
                <a:gd name="T47" fmla="*/ 182 h 183"/>
                <a:gd name="T48" fmla="*/ 76 w 215"/>
                <a:gd name="T49" fmla="*/ 170 h 183"/>
                <a:gd name="T50" fmla="*/ 64 w 215"/>
                <a:gd name="T51" fmla="*/ 156 h 183"/>
                <a:gd name="T52" fmla="*/ 101 w 215"/>
                <a:gd name="T53" fmla="*/ 103 h 183"/>
                <a:gd name="T54" fmla="*/ 133 w 215"/>
                <a:gd name="T55" fmla="*/ 145 h 183"/>
                <a:gd name="T56" fmla="*/ 142 w 215"/>
                <a:gd name="T57" fmla="*/ 160 h 183"/>
                <a:gd name="T58" fmla="*/ 127 w 215"/>
                <a:gd name="T59" fmla="*/ 170 h 183"/>
                <a:gd name="T60" fmla="*/ 127 w 215"/>
                <a:gd name="T61" fmla="*/ 182 h 183"/>
                <a:gd name="T62" fmla="*/ 173 w 215"/>
                <a:gd name="T63" fmla="*/ 181 h 183"/>
                <a:gd name="T64" fmla="*/ 214 w 215"/>
                <a:gd name="T65" fmla="*/ 182 h 183"/>
                <a:gd name="T66" fmla="*/ 214 w 215"/>
                <a:gd name="T67" fmla="*/ 170 h 183"/>
                <a:gd name="T68" fmla="*/ 174 w 215"/>
                <a:gd name="T69" fmla="*/ 156 h 183"/>
                <a:gd name="T70" fmla="*/ 116 w 215"/>
                <a:gd name="T7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183">
                  <a:moveTo>
                    <a:pt x="116" y="84"/>
                  </a:moveTo>
                  <a:cubicBezTo>
                    <a:pt x="130" y="67"/>
                    <a:pt x="145" y="46"/>
                    <a:pt x="156" y="36"/>
                  </a:cubicBezTo>
                  <a:cubicBezTo>
                    <a:pt x="169" y="20"/>
                    <a:pt x="186" y="13"/>
                    <a:pt x="205" y="13"/>
                  </a:cubicBezTo>
                  <a:lnTo>
                    <a:pt x="205" y="0"/>
                  </a:lnTo>
                  <a:cubicBezTo>
                    <a:pt x="194" y="1"/>
                    <a:pt x="182" y="1"/>
                    <a:pt x="170" y="1"/>
                  </a:cubicBezTo>
                  <a:cubicBezTo>
                    <a:pt x="158" y="1"/>
                    <a:pt x="137" y="0"/>
                    <a:pt x="131" y="0"/>
                  </a:cubicBezTo>
                  <a:lnTo>
                    <a:pt x="131" y="13"/>
                  </a:lnTo>
                  <a:cubicBezTo>
                    <a:pt x="139" y="14"/>
                    <a:pt x="143" y="19"/>
                    <a:pt x="143" y="26"/>
                  </a:cubicBezTo>
                  <a:cubicBezTo>
                    <a:pt x="143" y="32"/>
                    <a:pt x="138" y="38"/>
                    <a:pt x="137" y="41"/>
                  </a:cubicBezTo>
                  <a:lnTo>
                    <a:pt x="110" y="74"/>
                  </a:lnTo>
                  <a:lnTo>
                    <a:pt x="77" y="31"/>
                  </a:lnTo>
                  <a:cubicBezTo>
                    <a:pt x="73" y="26"/>
                    <a:pt x="73" y="26"/>
                    <a:pt x="73" y="24"/>
                  </a:cubicBezTo>
                  <a:cubicBezTo>
                    <a:pt x="73" y="17"/>
                    <a:pt x="79" y="13"/>
                    <a:pt x="89" y="13"/>
                  </a:cubicBezTo>
                  <a:lnTo>
                    <a:pt x="89" y="0"/>
                  </a:lnTo>
                  <a:cubicBezTo>
                    <a:pt x="77" y="0"/>
                    <a:pt x="49" y="1"/>
                    <a:pt x="42" y="1"/>
                  </a:cubicBezTo>
                  <a:cubicBezTo>
                    <a:pt x="34" y="1"/>
                    <a:pt x="13" y="1"/>
                    <a:pt x="2" y="0"/>
                  </a:cubicBezTo>
                  <a:lnTo>
                    <a:pt x="2" y="13"/>
                  </a:lnTo>
                  <a:cubicBezTo>
                    <a:pt x="31" y="13"/>
                    <a:pt x="32" y="13"/>
                    <a:pt x="52" y="40"/>
                  </a:cubicBezTo>
                  <a:lnTo>
                    <a:pt x="94" y="94"/>
                  </a:lnTo>
                  <a:lnTo>
                    <a:pt x="54" y="144"/>
                  </a:lnTo>
                  <a:cubicBezTo>
                    <a:pt x="34" y="169"/>
                    <a:pt x="8" y="170"/>
                    <a:pt x="0" y="170"/>
                  </a:cubicBezTo>
                  <a:lnTo>
                    <a:pt x="0" y="182"/>
                  </a:lnTo>
                  <a:cubicBezTo>
                    <a:pt x="11" y="181"/>
                    <a:pt x="24" y="181"/>
                    <a:pt x="36" y="181"/>
                  </a:cubicBezTo>
                  <a:cubicBezTo>
                    <a:pt x="47" y="181"/>
                    <a:pt x="65" y="182"/>
                    <a:pt x="76" y="182"/>
                  </a:cubicBezTo>
                  <a:lnTo>
                    <a:pt x="76" y="170"/>
                  </a:lnTo>
                  <a:cubicBezTo>
                    <a:pt x="66" y="168"/>
                    <a:pt x="64" y="163"/>
                    <a:pt x="64" y="156"/>
                  </a:cubicBezTo>
                  <a:cubicBezTo>
                    <a:pt x="64" y="146"/>
                    <a:pt x="76" y="133"/>
                    <a:pt x="101" y="103"/>
                  </a:cubicBezTo>
                  <a:lnTo>
                    <a:pt x="133" y="145"/>
                  </a:lnTo>
                  <a:cubicBezTo>
                    <a:pt x="137" y="150"/>
                    <a:pt x="142" y="156"/>
                    <a:pt x="142" y="160"/>
                  </a:cubicBezTo>
                  <a:cubicBezTo>
                    <a:pt x="142" y="163"/>
                    <a:pt x="138" y="169"/>
                    <a:pt x="127" y="170"/>
                  </a:cubicBezTo>
                  <a:lnTo>
                    <a:pt x="127" y="182"/>
                  </a:lnTo>
                  <a:cubicBezTo>
                    <a:pt x="140" y="182"/>
                    <a:pt x="163" y="181"/>
                    <a:pt x="173" y="181"/>
                  </a:cubicBezTo>
                  <a:cubicBezTo>
                    <a:pt x="185" y="181"/>
                    <a:pt x="200" y="181"/>
                    <a:pt x="214" y="182"/>
                  </a:cubicBezTo>
                  <a:lnTo>
                    <a:pt x="214" y="170"/>
                  </a:lnTo>
                  <a:cubicBezTo>
                    <a:pt x="191" y="170"/>
                    <a:pt x="184" y="169"/>
                    <a:pt x="174" y="156"/>
                  </a:cubicBezTo>
                  <a:lnTo>
                    <a:pt x="116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1D0FBA96-E531-DF49-3C0D-D423269C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745"/>
              <a:ext cx="47" cy="60"/>
            </a:xfrm>
            <a:custGeom>
              <a:avLst/>
              <a:gdLst>
                <a:gd name="T0" fmla="*/ 61 w 210"/>
                <a:gd name="T1" fmla="*/ 28 h 270"/>
                <a:gd name="T2" fmla="*/ 61 w 210"/>
                <a:gd name="T3" fmla="*/ 0 h 270"/>
                <a:gd name="T4" fmla="*/ 0 w 210"/>
                <a:gd name="T5" fmla="*/ 5 h 270"/>
                <a:gd name="T6" fmla="*/ 0 w 210"/>
                <a:gd name="T7" fmla="*/ 18 h 270"/>
                <a:gd name="T8" fmla="*/ 32 w 210"/>
                <a:gd name="T9" fmla="*/ 40 h 270"/>
                <a:gd name="T10" fmla="*/ 32 w 210"/>
                <a:gd name="T11" fmla="*/ 238 h 270"/>
                <a:gd name="T12" fmla="*/ 0 w 210"/>
                <a:gd name="T13" fmla="*/ 257 h 270"/>
                <a:gd name="T14" fmla="*/ 0 w 210"/>
                <a:gd name="T15" fmla="*/ 269 h 270"/>
                <a:gd name="T16" fmla="*/ 47 w 210"/>
                <a:gd name="T17" fmla="*/ 268 h 270"/>
                <a:gd name="T18" fmla="*/ 95 w 210"/>
                <a:gd name="T19" fmla="*/ 269 h 270"/>
                <a:gd name="T20" fmla="*/ 95 w 210"/>
                <a:gd name="T21" fmla="*/ 257 h 270"/>
                <a:gd name="T22" fmla="*/ 62 w 210"/>
                <a:gd name="T23" fmla="*/ 238 h 270"/>
                <a:gd name="T24" fmla="*/ 62 w 210"/>
                <a:gd name="T25" fmla="*/ 166 h 270"/>
                <a:gd name="T26" fmla="*/ 62 w 210"/>
                <a:gd name="T27" fmla="*/ 162 h 270"/>
                <a:gd name="T28" fmla="*/ 114 w 210"/>
                <a:gd name="T29" fmla="*/ 192 h 270"/>
                <a:gd name="T30" fmla="*/ 209 w 210"/>
                <a:gd name="T31" fmla="*/ 96 h 270"/>
                <a:gd name="T32" fmla="*/ 120 w 210"/>
                <a:gd name="T33" fmla="*/ 0 h 270"/>
                <a:gd name="T34" fmla="*/ 61 w 210"/>
                <a:gd name="T35" fmla="*/ 28 h 270"/>
                <a:gd name="T36" fmla="*/ 62 w 210"/>
                <a:gd name="T37" fmla="*/ 139 h 270"/>
                <a:gd name="T38" fmla="*/ 62 w 210"/>
                <a:gd name="T39" fmla="*/ 44 h 270"/>
                <a:gd name="T40" fmla="*/ 118 w 210"/>
                <a:gd name="T41" fmla="*/ 11 h 270"/>
                <a:gd name="T42" fmla="*/ 174 w 210"/>
                <a:gd name="T43" fmla="*/ 96 h 270"/>
                <a:gd name="T44" fmla="*/ 113 w 210"/>
                <a:gd name="T45" fmla="*/ 182 h 270"/>
                <a:gd name="T46" fmla="*/ 68 w 210"/>
                <a:gd name="T47" fmla="*/ 156 h 270"/>
                <a:gd name="T48" fmla="*/ 62 w 210"/>
                <a:gd name="T49" fmla="*/ 1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270">
                  <a:moveTo>
                    <a:pt x="61" y="28"/>
                  </a:moveTo>
                  <a:lnTo>
                    <a:pt x="61" y="0"/>
                  </a:lnTo>
                  <a:lnTo>
                    <a:pt x="0" y="5"/>
                  </a:lnTo>
                  <a:lnTo>
                    <a:pt x="0" y="18"/>
                  </a:lnTo>
                  <a:cubicBezTo>
                    <a:pt x="30" y="18"/>
                    <a:pt x="32" y="20"/>
                    <a:pt x="32" y="40"/>
                  </a:cubicBezTo>
                  <a:lnTo>
                    <a:pt x="32" y="238"/>
                  </a:lnTo>
                  <a:cubicBezTo>
                    <a:pt x="32" y="257"/>
                    <a:pt x="29" y="257"/>
                    <a:pt x="0" y="257"/>
                  </a:cubicBezTo>
                  <a:lnTo>
                    <a:pt x="0" y="269"/>
                  </a:lnTo>
                  <a:cubicBezTo>
                    <a:pt x="14" y="269"/>
                    <a:pt x="36" y="268"/>
                    <a:pt x="47" y="268"/>
                  </a:cubicBezTo>
                  <a:cubicBezTo>
                    <a:pt x="59" y="268"/>
                    <a:pt x="80" y="269"/>
                    <a:pt x="95" y="269"/>
                  </a:cubicBezTo>
                  <a:lnTo>
                    <a:pt x="95" y="257"/>
                  </a:lnTo>
                  <a:cubicBezTo>
                    <a:pt x="67" y="257"/>
                    <a:pt x="62" y="257"/>
                    <a:pt x="62" y="238"/>
                  </a:cubicBezTo>
                  <a:lnTo>
                    <a:pt x="62" y="166"/>
                  </a:lnTo>
                  <a:lnTo>
                    <a:pt x="62" y="162"/>
                  </a:lnTo>
                  <a:cubicBezTo>
                    <a:pt x="65" y="169"/>
                    <a:pt x="83" y="192"/>
                    <a:pt x="114" y="192"/>
                  </a:cubicBezTo>
                  <a:cubicBezTo>
                    <a:pt x="166" y="192"/>
                    <a:pt x="209" y="151"/>
                    <a:pt x="209" y="96"/>
                  </a:cubicBezTo>
                  <a:cubicBezTo>
                    <a:pt x="209" y="42"/>
                    <a:pt x="168" y="0"/>
                    <a:pt x="120" y="0"/>
                  </a:cubicBezTo>
                  <a:cubicBezTo>
                    <a:pt x="88" y="0"/>
                    <a:pt x="70" y="18"/>
                    <a:pt x="61" y="28"/>
                  </a:cubicBezTo>
                  <a:close/>
                  <a:moveTo>
                    <a:pt x="62" y="139"/>
                  </a:moveTo>
                  <a:lnTo>
                    <a:pt x="62" y="44"/>
                  </a:lnTo>
                  <a:cubicBezTo>
                    <a:pt x="74" y="23"/>
                    <a:pt x="95" y="11"/>
                    <a:pt x="118" y="11"/>
                  </a:cubicBezTo>
                  <a:cubicBezTo>
                    <a:pt x="148" y="11"/>
                    <a:pt x="174" y="48"/>
                    <a:pt x="174" y="96"/>
                  </a:cubicBezTo>
                  <a:cubicBezTo>
                    <a:pt x="174" y="146"/>
                    <a:pt x="144" y="182"/>
                    <a:pt x="113" y="182"/>
                  </a:cubicBezTo>
                  <a:cubicBezTo>
                    <a:pt x="96" y="182"/>
                    <a:pt x="79" y="174"/>
                    <a:pt x="68" y="156"/>
                  </a:cubicBezTo>
                  <a:cubicBezTo>
                    <a:pt x="62" y="148"/>
                    <a:pt x="62" y="146"/>
                    <a:pt x="6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816345A2-F6DF-2B57-C5F5-A948B9D5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2648"/>
              <a:ext cx="25" cy="229"/>
            </a:xfrm>
            <a:custGeom>
              <a:avLst/>
              <a:gdLst>
                <a:gd name="T0" fmla="*/ 0 w 114"/>
                <a:gd name="T1" fmla="*/ 1012 h 1013"/>
                <a:gd name="T2" fmla="*/ 113 w 114"/>
                <a:gd name="T3" fmla="*/ 1012 h 1013"/>
                <a:gd name="T4" fmla="*/ 113 w 114"/>
                <a:gd name="T5" fmla="*/ 990 h 1013"/>
                <a:gd name="T6" fmla="*/ 23 w 114"/>
                <a:gd name="T7" fmla="*/ 990 h 1013"/>
                <a:gd name="T8" fmla="*/ 23 w 114"/>
                <a:gd name="T9" fmla="*/ 23 h 1013"/>
                <a:gd name="T10" fmla="*/ 113 w 114"/>
                <a:gd name="T11" fmla="*/ 23 h 1013"/>
                <a:gd name="T12" fmla="*/ 113 w 114"/>
                <a:gd name="T13" fmla="*/ 0 h 1013"/>
                <a:gd name="T14" fmla="*/ 0 w 114"/>
                <a:gd name="T15" fmla="*/ 0 h 1013"/>
                <a:gd name="T16" fmla="*/ 0 w 114"/>
                <a:gd name="T17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0" y="1012"/>
                  </a:moveTo>
                  <a:lnTo>
                    <a:pt x="113" y="1012"/>
                  </a:lnTo>
                  <a:lnTo>
                    <a:pt x="113" y="990"/>
                  </a:lnTo>
                  <a:lnTo>
                    <a:pt x="23" y="990"/>
                  </a:lnTo>
                  <a:lnTo>
                    <a:pt x="23" y="23"/>
                  </a:lnTo>
                  <a:lnTo>
                    <a:pt x="113" y="23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70DECA4-534B-91DF-2C2C-08994D44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6BC7A465-324A-CF9C-C795-EE35D9485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4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DA29073C-68AA-8306-ABBB-4F18843E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761"/>
              <a:ext cx="59" cy="3"/>
            </a:xfrm>
            <a:custGeom>
              <a:avLst/>
              <a:gdLst>
                <a:gd name="T0" fmla="*/ 131 w 263"/>
                <a:gd name="T1" fmla="*/ 18 h 19"/>
                <a:gd name="T2" fmla="*/ 0 w 263"/>
                <a:gd name="T3" fmla="*/ 18 h 19"/>
                <a:gd name="T4" fmla="*/ 0 w 263"/>
                <a:gd name="T5" fmla="*/ 0 h 19"/>
                <a:gd name="T6" fmla="*/ 262 w 263"/>
                <a:gd name="T7" fmla="*/ 0 h 19"/>
                <a:gd name="T8" fmla="*/ 262 w 263"/>
                <a:gd name="T9" fmla="*/ 18 h 19"/>
                <a:gd name="T10" fmla="*/ 131 w 26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131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18"/>
                  </a:lnTo>
                  <a:lnTo>
                    <a:pt x="13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5D0A1647-0DB3-F419-F734-50F0A959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49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49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7A1AA8F1-F6DB-08A4-996A-EB14355AA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15"/>
              <a:ext cx="21" cy="95"/>
            </a:xfrm>
            <a:custGeom>
              <a:avLst/>
              <a:gdLst>
                <a:gd name="T0" fmla="*/ 98 w 99"/>
                <a:gd name="T1" fmla="*/ 419 h 423"/>
                <a:gd name="T2" fmla="*/ 91 w 99"/>
                <a:gd name="T3" fmla="*/ 409 h 423"/>
                <a:gd name="T4" fmla="*/ 25 w 99"/>
                <a:gd name="T5" fmla="*/ 211 h 423"/>
                <a:gd name="T6" fmla="*/ 94 w 99"/>
                <a:gd name="T7" fmla="*/ 12 h 423"/>
                <a:gd name="T8" fmla="*/ 98 w 99"/>
                <a:gd name="T9" fmla="*/ 4 h 423"/>
                <a:gd name="T10" fmla="*/ 94 w 99"/>
                <a:gd name="T11" fmla="*/ 0 h 423"/>
                <a:gd name="T12" fmla="*/ 26 w 99"/>
                <a:gd name="T13" fmla="*/ 83 h 423"/>
                <a:gd name="T14" fmla="*/ 0 w 99"/>
                <a:gd name="T15" fmla="*/ 211 h 423"/>
                <a:gd name="T16" fmla="*/ 28 w 99"/>
                <a:gd name="T17" fmla="*/ 344 h 423"/>
                <a:gd name="T18" fmla="*/ 94 w 99"/>
                <a:gd name="T19" fmla="*/ 422 h 423"/>
                <a:gd name="T20" fmla="*/ 98 w 99"/>
                <a:gd name="T21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419"/>
                  </a:moveTo>
                  <a:cubicBezTo>
                    <a:pt x="98" y="417"/>
                    <a:pt x="98" y="416"/>
                    <a:pt x="91" y="409"/>
                  </a:cubicBezTo>
                  <a:cubicBezTo>
                    <a:pt x="38" y="356"/>
                    <a:pt x="25" y="277"/>
                    <a:pt x="25" y="211"/>
                  </a:cubicBezTo>
                  <a:cubicBezTo>
                    <a:pt x="25" y="138"/>
                    <a:pt x="41" y="65"/>
                    <a:pt x="94" y="12"/>
                  </a:cubicBezTo>
                  <a:cubicBezTo>
                    <a:pt x="98" y="7"/>
                    <a:pt x="98" y="6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0" y="0"/>
                    <a:pt x="52" y="29"/>
                    <a:pt x="26" y="83"/>
                  </a:cubicBezTo>
                  <a:cubicBezTo>
                    <a:pt x="5" y="128"/>
                    <a:pt x="0" y="175"/>
                    <a:pt x="0" y="211"/>
                  </a:cubicBezTo>
                  <a:cubicBezTo>
                    <a:pt x="0" y="245"/>
                    <a:pt x="5" y="296"/>
                    <a:pt x="28" y="344"/>
                  </a:cubicBezTo>
                  <a:cubicBezTo>
                    <a:pt x="54" y="396"/>
                    <a:pt x="90" y="422"/>
                    <a:pt x="94" y="422"/>
                  </a:cubicBezTo>
                  <a:cubicBezTo>
                    <a:pt x="97" y="422"/>
                    <a:pt x="98" y="421"/>
                    <a:pt x="98" y="4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16F536BC-A6CB-D70F-5335-02811082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745"/>
              <a:ext cx="44" cy="61"/>
            </a:xfrm>
            <a:custGeom>
              <a:avLst/>
              <a:gdLst>
                <a:gd name="T0" fmla="*/ 194 w 197"/>
                <a:gd name="T1" fmla="*/ 26 h 275"/>
                <a:gd name="T2" fmla="*/ 196 w 197"/>
                <a:gd name="T3" fmla="*/ 17 h 275"/>
                <a:gd name="T4" fmla="*/ 184 w 197"/>
                <a:gd name="T5" fmla="*/ 5 h 275"/>
                <a:gd name="T6" fmla="*/ 168 w 197"/>
                <a:gd name="T7" fmla="*/ 13 h 275"/>
                <a:gd name="T8" fmla="*/ 162 w 197"/>
                <a:gd name="T9" fmla="*/ 36 h 275"/>
                <a:gd name="T10" fmla="*/ 154 w 197"/>
                <a:gd name="T11" fmla="*/ 70 h 275"/>
                <a:gd name="T12" fmla="*/ 134 w 197"/>
                <a:gd name="T13" fmla="*/ 146 h 275"/>
                <a:gd name="T14" fmla="*/ 86 w 197"/>
                <a:gd name="T15" fmla="*/ 182 h 275"/>
                <a:gd name="T16" fmla="*/ 60 w 197"/>
                <a:gd name="T17" fmla="*/ 148 h 275"/>
                <a:gd name="T18" fmla="*/ 83 w 197"/>
                <a:gd name="T19" fmla="*/ 65 h 275"/>
                <a:gd name="T20" fmla="*/ 90 w 197"/>
                <a:gd name="T21" fmla="*/ 35 h 275"/>
                <a:gd name="T22" fmla="*/ 55 w 197"/>
                <a:gd name="T23" fmla="*/ 0 h 275"/>
                <a:gd name="T24" fmla="*/ 0 w 197"/>
                <a:gd name="T25" fmla="*/ 65 h 275"/>
                <a:gd name="T26" fmla="*/ 5 w 197"/>
                <a:gd name="T27" fmla="*/ 70 h 275"/>
                <a:gd name="T28" fmla="*/ 12 w 197"/>
                <a:gd name="T29" fmla="*/ 61 h 275"/>
                <a:gd name="T30" fmla="*/ 55 w 197"/>
                <a:gd name="T31" fmla="*/ 10 h 275"/>
                <a:gd name="T32" fmla="*/ 65 w 197"/>
                <a:gd name="T33" fmla="*/ 23 h 275"/>
                <a:gd name="T34" fmla="*/ 58 w 197"/>
                <a:gd name="T35" fmla="*/ 53 h 275"/>
                <a:gd name="T36" fmla="*/ 34 w 197"/>
                <a:gd name="T37" fmla="*/ 142 h 275"/>
                <a:gd name="T38" fmla="*/ 85 w 197"/>
                <a:gd name="T39" fmla="*/ 192 h 275"/>
                <a:gd name="T40" fmla="*/ 127 w 197"/>
                <a:gd name="T41" fmla="*/ 173 h 275"/>
                <a:gd name="T42" fmla="*/ 101 w 197"/>
                <a:gd name="T43" fmla="*/ 238 h 275"/>
                <a:gd name="T44" fmla="*/ 54 w 197"/>
                <a:gd name="T45" fmla="*/ 265 h 275"/>
                <a:gd name="T46" fmla="*/ 22 w 197"/>
                <a:gd name="T47" fmla="*/ 247 h 275"/>
                <a:gd name="T48" fmla="*/ 40 w 197"/>
                <a:gd name="T49" fmla="*/ 242 h 275"/>
                <a:gd name="T50" fmla="*/ 48 w 197"/>
                <a:gd name="T51" fmla="*/ 224 h 275"/>
                <a:gd name="T52" fmla="*/ 32 w 197"/>
                <a:gd name="T53" fmla="*/ 209 h 275"/>
                <a:gd name="T54" fmla="*/ 8 w 197"/>
                <a:gd name="T55" fmla="*/ 238 h 275"/>
                <a:gd name="T56" fmla="*/ 54 w 197"/>
                <a:gd name="T57" fmla="*/ 274 h 275"/>
                <a:gd name="T58" fmla="*/ 152 w 197"/>
                <a:gd name="T59" fmla="*/ 187 h 275"/>
                <a:gd name="T60" fmla="*/ 194 w 197"/>
                <a:gd name="T6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5">
                  <a:moveTo>
                    <a:pt x="194" y="26"/>
                  </a:moveTo>
                  <a:cubicBezTo>
                    <a:pt x="196" y="20"/>
                    <a:pt x="196" y="19"/>
                    <a:pt x="196" y="17"/>
                  </a:cubicBezTo>
                  <a:cubicBezTo>
                    <a:pt x="196" y="8"/>
                    <a:pt x="190" y="5"/>
                    <a:pt x="184" y="5"/>
                  </a:cubicBezTo>
                  <a:cubicBezTo>
                    <a:pt x="179" y="5"/>
                    <a:pt x="172" y="7"/>
                    <a:pt x="168" y="13"/>
                  </a:cubicBezTo>
                  <a:cubicBezTo>
                    <a:pt x="167" y="16"/>
                    <a:pt x="164" y="29"/>
                    <a:pt x="162" y="36"/>
                  </a:cubicBezTo>
                  <a:cubicBezTo>
                    <a:pt x="160" y="47"/>
                    <a:pt x="156" y="59"/>
                    <a:pt x="154" y="70"/>
                  </a:cubicBezTo>
                  <a:lnTo>
                    <a:pt x="134" y="146"/>
                  </a:lnTo>
                  <a:cubicBezTo>
                    <a:pt x="133" y="152"/>
                    <a:pt x="115" y="182"/>
                    <a:pt x="86" y="182"/>
                  </a:cubicBezTo>
                  <a:cubicBezTo>
                    <a:pt x="65" y="182"/>
                    <a:pt x="60" y="164"/>
                    <a:pt x="60" y="148"/>
                  </a:cubicBezTo>
                  <a:cubicBezTo>
                    <a:pt x="60" y="128"/>
                    <a:pt x="68" y="103"/>
                    <a:pt x="83" y="65"/>
                  </a:cubicBezTo>
                  <a:cubicBezTo>
                    <a:pt x="89" y="48"/>
                    <a:pt x="90" y="43"/>
                    <a:pt x="90" y="35"/>
                  </a:cubicBezTo>
                  <a:cubicBezTo>
                    <a:pt x="90" y="16"/>
                    <a:pt x="77" y="0"/>
                    <a:pt x="55" y="0"/>
                  </a:cubicBezTo>
                  <a:cubicBezTo>
                    <a:pt x="16" y="0"/>
                    <a:pt x="0" y="61"/>
                    <a:pt x="0" y="65"/>
                  </a:cubicBezTo>
                  <a:cubicBezTo>
                    <a:pt x="0" y="70"/>
                    <a:pt x="4" y="70"/>
                    <a:pt x="5" y="70"/>
                  </a:cubicBezTo>
                  <a:cubicBezTo>
                    <a:pt x="10" y="70"/>
                    <a:pt x="10" y="68"/>
                    <a:pt x="12" y="61"/>
                  </a:cubicBezTo>
                  <a:cubicBezTo>
                    <a:pt x="23" y="22"/>
                    <a:pt x="41" y="10"/>
                    <a:pt x="55" y="10"/>
                  </a:cubicBezTo>
                  <a:cubicBezTo>
                    <a:pt x="58" y="10"/>
                    <a:pt x="65" y="10"/>
                    <a:pt x="65" y="23"/>
                  </a:cubicBezTo>
                  <a:cubicBezTo>
                    <a:pt x="65" y="34"/>
                    <a:pt x="61" y="44"/>
                    <a:pt x="58" y="53"/>
                  </a:cubicBezTo>
                  <a:cubicBezTo>
                    <a:pt x="41" y="97"/>
                    <a:pt x="34" y="122"/>
                    <a:pt x="34" y="142"/>
                  </a:cubicBezTo>
                  <a:cubicBezTo>
                    <a:pt x="34" y="179"/>
                    <a:pt x="60" y="192"/>
                    <a:pt x="85" y="192"/>
                  </a:cubicBezTo>
                  <a:cubicBezTo>
                    <a:pt x="102" y="192"/>
                    <a:pt x="116" y="185"/>
                    <a:pt x="127" y="173"/>
                  </a:cubicBezTo>
                  <a:cubicBezTo>
                    <a:pt x="122" y="194"/>
                    <a:pt x="118" y="215"/>
                    <a:pt x="101" y="238"/>
                  </a:cubicBezTo>
                  <a:cubicBezTo>
                    <a:pt x="89" y="252"/>
                    <a:pt x="73" y="265"/>
                    <a:pt x="54" y="265"/>
                  </a:cubicBezTo>
                  <a:cubicBezTo>
                    <a:pt x="48" y="265"/>
                    <a:pt x="29" y="263"/>
                    <a:pt x="22" y="247"/>
                  </a:cubicBezTo>
                  <a:cubicBezTo>
                    <a:pt x="29" y="247"/>
                    <a:pt x="34" y="247"/>
                    <a:pt x="40" y="242"/>
                  </a:cubicBezTo>
                  <a:cubicBezTo>
                    <a:pt x="44" y="238"/>
                    <a:pt x="48" y="233"/>
                    <a:pt x="48" y="224"/>
                  </a:cubicBezTo>
                  <a:cubicBezTo>
                    <a:pt x="48" y="211"/>
                    <a:pt x="36" y="209"/>
                    <a:pt x="32" y="209"/>
                  </a:cubicBezTo>
                  <a:cubicBezTo>
                    <a:pt x="23" y="209"/>
                    <a:pt x="8" y="216"/>
                    <a:pt x="8" y="238"/>
                  </a:cubicBezTo>
                  <a:cubicBezTo>
                    <a:pt x="8" y="258"/>
                    <a:pt x="28" y="274"/>
                    <a:pt x="54" y="274"/>
                  </a:cubicBezTo>
                  <a:cubicBezTo>
                    <a:pt x="98" y="274"/>
                    <a:pt x="142" y="235"/>
                    <a:pt x="152" y="187"/>
                  </a:cubicBezTo>
                  <a:lnTo>
                    <a:pt x="19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3" name="Freeform 71">
              <a:extLst>
                <a:ext uri="{FF2B5EF4-FFF2-40B4-BE49-F238E27FC236}">
                  <a16:creationId xmlns:a16="http://schemas.microsoft.com/office/drawing/2014/main" id="{4E325C16-242C-5199-C0D6-EBB2815A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72">
              <a:extLst>
                <a:ext uri="{FF2B5EF4-FFF2-40B4-BE49-F238E27FC236}">
                  <a16:creationId xmlns:a16="http://schemas.microsoft.com/office/drawing/2014/main" id="{654CCE0F-336A-DDA4-7B8C-70CA8D79C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" name="Freeform 73">
              <a:extLst>
                <a:ext uri="{FF2B5EF4-FFF2-40B4-BE49-F238E27FC236}">
                  <a16:creationId xmlns:a16="http://schemas.microsoft.com/office/drawing/2014/main" id="{8CBAAED8-E5E9-FB63-210E-6EA047BA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744"/>
              <a:ext cx="73" cy="44"/>
            </a:xfrm>
            <a:custGeom>
              <a:avLst/>
              <a:gdLst>
                <a:gd name="T0" fmla="*/ 222 w 325"/>
                <a:gd name="T1" fmla="*/ 41 h 197"/>
                <a:gd name="T2" fmla="*/ 226 w 325"/>
                <a:gd name="T3" fmla="*/ 22 h 197"/>
                <a:gd name="T4" fmla="*/ 206 w 325"/>
                <a:gd name="T5" fmla="*/ 4 h 197"/>
                <a:gd name="T6" fmla="*/ 178 w 325"/>
                <a:gd name="T7" fmla="*/ 26 h 197"/>
                <a:gd name="T8" fmla="*/ 156 w 325"/>
                <a:gd name="T9" fmla="*/ 113 h 197"/>
                <a:gd name="T10" fmla="*/ 152 w 325"/>
                <a:gd name="T11" fmla="*/ 138 h 197"/>
                <a:gd name="T12" fmla="*/ 155 w 325"/>
                <a:gd name="T13" fmla="*/ 151 h 197"/>
                <a:gd name="T14" fmla="*/ 118 w 325"/>
                <a:gd name="T15" fmla="*/ 180 h 197"/>
                <a:gd name="T16" fmla="*/ 84 w 325"/>
                <a:gd name="T17" fmla="*/ 145 h 197"/>
                <a:gd name="T18" fmla="*/ 107 w 325"/>
                <a:gd name="T19" fmla="*/ 65 h 197"/>
                <a:gd name="T20" fmla="*/ 114 w 325"/>
                <a:gd name="T21" fmla="*/ 38 h 197"/>
                <a:gd name="T22" fmla="*/ 66 w 325"/>
                <a:gd name="T23" fmla="*/ 0 h 197"/>
                <a:gd name="T24" fmla="*/ 0 w 325"/>
                <a:gd name="T25" fmla="*/ 66 h 197"/>
                <a:gd name="T26" fmla="*/ 11 w 325"/>
                <a:gd name="T27" fmla="*/ 72 h 197"/>
                <a:gd name="T28" fmla="*/ 20 w 325"/>
                <a:gd name="T29" fmla="*/ 67 h 197"/>
                <a:gd name="T30" fmla="*/ 64 w 325"/>
                <a:gd name="T31" fmla="*/ 16 h 197"/>
                <a:gd name="T32" fmla="*/ 71 w 325"/>
                <a:gd name="T33" fmla="*/ 25 h 197"/>
                <a:gd name="T34" fmla="*/ 61 w 325"/>
                <a:gd name="T35" fmla="*/ 58 h 197"/>
                <a:gd name="T36" fmla="*/ 38 w 325"/>
                <a:gd name="T37" fmla="*/ 137 h 197"/>
                <a:gd name="T38" fmla="*/ 115 w 325"/>
                <a:gd name="T39" fmla="*/ 196 h 197"/>
                <a:gd name="T40" fmla="*/ 163 w 325"/>
                <a:gd name="T41" fmla="*/ 172 h 197"/>
                <a:gd name="T42" fmla="*/ 227 w 325"/>
                <a:gd name="T43" fmla="*/ 196 h 197"/>
                <a:gd name="T44" fmla="*/ 294 w 325"/>
                <a:gd name="T45" fmla="*/ 146 h 197"/>
                <a:gd name="T46" fmla="*/ 324 w 325"/>
                <a:gd name="T47" fmla="*/ 38 h 197"/>
                <a:gd name="T48" fmla="*/ 295 w 325"/>
                <a:gd name="T49" fmla="*/ 0 h 197"/>
                <a:gd name="T50" fmla="*/ 263 w 325"/>
                <a:gd name="T51" fmla="*/ 32 h 197"/>
                <a:gd name="T52" fmla="*/ 276 w 325"/>
                <a:gd name="T53" fmla="*/ 50 h 197"/>
                <a:gd name="T54" fmla="*/ 296 w 325"/>
                <a:gd name="T55" fmla="*/ 78 h 197"/>
                <a:gd name="T56" fmla="*/ 272 w 325"/>
                <a:gd name="T57" fmla="*/ 148 h 197"/>
                <a:gd name="T58" fmla="*/ 229 w 325"/>
                <a:gd name="T59" fmla="*/ 180 h 197"/>
                <a:gd name="T60" fmla="*/ 199 w 325"/>
                <a:gd name="T61" fmla="*/ 146 h 197"/>
                <a:gd name="T62" fmla="*/ 205 w 325"/>
                <a:gd name="T63" fmla="*/ 108 h 197"/>
                <a:gd name="T64" fmla="*/ 216 w 325"/>
                <a:gd name="T65" fmla="*/ 65 h 197"/>
                <a:gd name="T66" fmla="*/ 222 w 325"/>
                <a:gd name="T6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97">
                  <a:moveTo>
                    <a:pt x="222" y="41"/>
                  </a:moveTo>
                  <a:cubicBezTo>
                    <a:pt x="223" y="36"/>
                    <a:pt x="226" y="25"/>
                    <a:pt x="226" y="22"/>
                  </a:cubicBezTo>
                  <a:cubicBezTo>
                    <a:pt x="226" y="13"/>
                    <a:pt x="218" y="4"/>
                    <a:pt x="206" y="4"/>
                  </a:cubicBezTo>
                  <a:cubicBezTo>
                    <a:pt x="199" y="4"/>
                    <a:pt x="184" y="7"/>
                    <a:pt x="178" y="26"/>
                  </a:cubicBezTo>
                  <a:cubicBezTo>
                    <a:pt x="170" y="53"/>
                    <a:pt x="163" y="84"/>
                    <a:pt x="156" y="113"/>
                  </a:cubicBezTo>
                  <a:cubicBezTo>
                    <a:pt x="152" y="127"/>
                    <a:pt x="152" y="133"/>
                    <a:pt x="152" y="138"/>
                  </a:cubicBezTo>
                  <a:cubicBezTo>
                    <a:pt x="152" y="150"/>
                    <a:pt x="155" y="150"/>
                    <a:pt x="155" y="151"/>
                  </a:cubicBezTo>
                  <a:cubicBezTo>
                    <a:pt x="155" y="155"/>
                    <a:pt x="143" y="180"/>
                    <a:pt x="118" y="180"/>
                  </a:cubicBezTo>
                  <a:cubicBezTo>
                    <a:pt x="84" y="180"/>
                    <a:pt x="84" y="155"/>
                    <a:pt x="84" y="145"/>
                  </a:cubicBezTo>
                  <a:cubicBezTo>
                    <a:pt x="84" y="127"/>
                    <a:pt x="89" y="108"/>
                    <a:pt x="107" y="65"/>
                  </a:cubicBezTo>
                  <a:cubicBezTo>
                    <a:pt x="109" y="55"/>
                    <a:pt x="114" y="46"/>
                    <a:pt x="114" y="38"/>
                  </a:cubicBezTo>
                  <a:cubicBezTo>
                    <a:pt x="114" y="14"/>
                    <a:pt x="89" y="0"/>
                    <a:pt x="66" y="0"/>
                  </a:cubicBezTo>
                  <a:cubicBezTo>
                    <a:pt x="22" y="0"/>
                    <a:pt x="0" y="58"/>
                    <a:pt x="0" y="66"/>
                  </a:cubicBezTo>
                  <a:cubicBezTo>
                    <a:pt x="0" y="72"/>
                    <a:pt x="7" y="72"/>
                    <a:pt x="11" y="72"/>
                  </a:cubicBezTo>
                  <a:cubicBezTo>
                    <a:pt x="16" y="72"/>
                    <a:pt x="18" y="72"/>
                    <a:pt x="20" y="67"/>
                  </a:cubicBezTo>
                  <a:cubicBezTo>
                    <a:pt x="34" y="20"/>
                    <a:pt x="56" y="16"/>
                    <a:pt x="64" y="16"/>
                  </a:cubicBezTo>
                  <a:cubicBezTo>
                    <a:pt x="66" y="16"/>
                    <a:pt x="71" y="16"/>
                    <a:pt x="71" y="25"/>
                  </a:cubicBezTo>
                  <a:cubicBezTo>
                    <a:pt x="71" y="35"/>
                    <a:pt x="66" y="46"/>
                    <a:pt x="61" y="58"/>
                  </a:cubicBezTo>
                  <a:cubicBezTo>
                    <a:pt x="46" y="98"/>
                    <a:pt x="38" y="120"/>
                    <a:pt x="38" y="137"/>
                  </a:cubicBezTo>
                  <a:cubicBezTo>
                    <a:pt x="38" y="185"/>
                    <a:pt x="79" y="196"/>
                    <a:pt x="115" y="196"/>
                  </a:cubicBezTo>
                  <a:cubicBezTo>
                    <a:pt x="124" y="196"/>
                    <a:pt x="143" y="196"/>
                    <a:pt x="163" y="172"/>
                  </a:cubicBezTo>
                  <a:cubicBezTo>
                    <a:pt x="175" y="186"/>
                    <a:pt x="193" y="196"/>
                    <a:pt x="227" y="196"/>
                  </a:cubicBezTo>
                  <a:cubicBezTo>
                    <a:pt x="252" y="196"/>
                    <a:pt x="274" y="184"/>
                    <a:pt x="294" y="146"/>
                  </a:cubicBezTo>
                  <a:cubicBezTo>
                    <a:pt x="310" y="114"/>
                    <a:pt x="324" y="60"/>
                    <a:pt x="324" y="38"/>
                  </a:cubicBezTo>
                  <a:cubicBezTo>
                    <a:pt x="324" y="0"/>
                    <a:pt x="295" y="0"/>
                    <a:pt x="295" y="0"/>
                  </a:cubicBezTo>
                  <a:cubicBezTo>
                    <a:pt x="278" y="0"/>
                    <a:pt x="263" y="17"/>
                    <a:pt x="263" y="32"/>
                  </a:cubicBezTo>
                  <a:cubicBezTo>
                    <a:pt x="263" y="44"/>
                    <a:pt x="271" y="49"/>
                    <a:pt x="276" y="50"/>
                  </a:cubicBezTo>
                  <a:cubicBezTo>
                    <a:pt x="292" y="61"/>
                    <a:pt x="296" y="70"/>
                    <a:pt x="296" y="78"/>
                  </a:cubicBezTo>
                  <a:cubicBezTo>
                    <a:pt x="296" y="84"/>
                    <a:pt x="286" y="125"/>
                    <a:pt x="272" y="148"/>
                  </a:cubicBezTo>
                  <a:cubicBezTo>
                    <a:pt x="262" y="169"/>
                    <a:pt x="247" y="180"/>
                    <a:pt x="229" y="180"/>
                  </a:cubicBezTo>
                  <a:cubicBezTo>
                    <a:pt x="199" y="180"/>
                    <a:pt x="199" y="156"/>
                    <a:pt x="199" y="146"/>
                  </a:cubicBezTo>
                  <a:cubicBezTo>
                    <a:pt x="199" y="136"/>
                    <a:pt x="199" y="130"/>
                    <a:pt x="205" y="108"/>
                  </a:cubicBezTo>
                  <a:cubicBezTo>
                    <a:pt x="209" y="96"/>
                    <a:pt x="214" y="74"/>
                    <a:pt x="216" y="65"/>
                  </a:cubicBezTo>
                  <a:lnTo>
                    <a:pt x="22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Freeform 74">
              <a:extLst>
                <a:ext uri="{FF2B5EF4-FFF2-40B4-BE49-F238E27FC236}">
                  <a16:creationId xmlns:a16="http://schemas.microsoft.com/office/drawing/2014/main" id="{702C5363-E56E-E90D-1A06-8D1D30EA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01"/>
              <a:ext cx="49" cy="46"/>
            </a:xfrm>
            <a:custGeom>
              <a:avLst/>
              <a:gdLst>
                <a:gd name="T0" fmla="*/ 118 w 219"/>
                <a:gd name="T1" fmla="*/ 14 h 206"/>
                <a:gd name="T2" fmla="*/ 208 w 219"/>
                <a:gd name="T3" fmla="*/ 14 h 206"/>
                <a:gd name="T4" fmla="*/ 218 w 219"/>
                <a:gd name="T5" fmla="*/ 7 h 206"/>
                <a:gd name="T6" fmla="*/ 208 w 219"/>
                <a:gd name="T7" fmla="*/ 0 h 206"/>
                <a:gd name="T8" fmla="*/ 12 w 219"/>
                <a:gd name="T9" fmla="*/ 0 h 206"/>
                <a:gd name="T10" fmla="*/ 0 w 219"/>
                <a:gd name="T11" fmla="*/ 7 h 206"/>
                <a:gd name="T12" fmla="*/ 12 w 219"/>
                <a:gd name="T13" fmla="*/ 14 h 206"/>
                <a:gd name="T14" fmla="*/ 103 w 219"/>
                <a:gd name="T15" fmla="*/ 14 h 206"/>
                <a:gd name="T16" fmla="*/ 103 w 219"/>
                <a:gd name="T17" fmla="*/ 194 h 206"/>
                <a:gd name="T18" fmla="*/ 109 w 219"/>
                <a:gd name="T19" fmla="*/ 205 h 206"/>
                <a:gd name="T20" fmla="*/ 118 w 219"/>
                <a:gd name="T21" fmla="*/ 194 h 206"/>
                <a:gd name="T22" fmla="*/ 118 w 219"/>
                <a:gd name="T23" fmla="*/ 1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206">
                  <a:moveTo>
                    <a:pt x="118" y="14"/>
                  </a:moveTo>
                  <a:lnTo>
                    <a:pt x="208" y="14"/>
                  </a:lnTo>
                  <a:cubicBezTo>
                    <a:pt x="212" y="14"/>
                    <a:pt x="218" y="14"/>
                    <a:pt x="218" y="7"/>
                  </a:cubicBezTo>
                  <a:cubicBezTo>
                    <a:pt x="218" y="0"/>
                    <a:pt x="212" y="0"/>
                    <a:pt x="208" y="0"/>
                  </a:cubicBezTo>
                  <a:lnTo>
                    <a:pt x="12" y="0"/>
                  </a:ln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14"/>
                    <a:pt x="12" y="14"/>
                  </a:cubicBezTo>
                  <a:lnTo>
                    <a:pt x="103" y="14"/>
                  </a:lnTo>
                  <a:lnTo>
                    <a:pt x="103" y="194"/>
                  </a:lnTo>
                  <a:cubicBezTo>
                    <a:pt x="103" y="199"/>
                    <a:pt x="103" y="205"/>
                    <a:pt x="109" y="205"/>
                  </a:cubicBezTo>
                  <a:cubicBezTo>
                    <a:pt x="118" y="205"/>
                    <a:pt x="118" y="199"/>
                    <a:pt x="118" y="194"/>
                  </a:cubicBezTo>
                  <a:lnTo>
                    <a:pt x="11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7" name="Freeform 75">
              <a:extLst>
                <a:ext uri="{FF2B5EF4-FFF2-40B4-BE49-F238E27FC236}">
                  <a16:creationId xmlns:a16="http://schemas.microsoft.com/office/drawing/2014/main" id="{B791BEC0-1815-5E41-1814-0FB379D7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744"/>
              <a:ext cx="54" cy="43"/>
            </a:xfrm>
            <a:custGeom>
              <a:avLst/>
              <a:gdLst>
                <a:gd name="T0" fmla="*/ 211 w 241"/>
                <a:gd name="T1" fmla="*/ 22 h 195"/>
                <a:gd name="T2" fmla="*/ 188 w 241"/>
                <a:gd name="T3" fmla="*/ 50 h 195"/>
                <a:gd name="T4" fmla="*/ 209 w 241"/>
                <a:gd name="T5" fmla="*/ 70 h 195"/>
                <a:gd name="T6" fmla="*/ 240 w 241"/>
                <a:gd name="T7" fmla="*/ 37 h 195"/>
                <a:gd name="T8" fmla="*/ 191 w 241"/>
                <a:gd name="T9" fmla="*/ 0 h 195"/>
                <a:gd name="T10" fmla="*/ 146 w 241"/>
                <a:gd name="T11" fmla="*/ 26 h 195"/>
                <a:gd name="T12" fmla="*/ 88 w 241"/>
                <a:gd name="T13" fmla="*/ 0 h 195"/>
                <a:gd name="T14" fmla="*/ 6 w 241"/>
                <a:gd name="T15" fmla="*/ 66 h 195"/>
                <a:gd name="T16" fmla="*/ 16 w 241"/>
                <a:gd name="T17" fmla="*/ 72 h 195"/>
                <a:gd name="T18" fmla="*/ 25 w 241"/>
                <a:gd name="T19" fmla="*/ 66 h 195"/>
                <a:gd name="T20" fmla="*/ 85 w 241"/>
                <a:gd name="T21" fmla="*/ 16 h 195"/>
                <a:gd name="T22" fmla="*/ 109 w 241"/>
                <a:gd name="T23" fmla="*/ 36 h 195"/>
                <a:gd name="T24" fmla="*/ 100 w 241"/>
                <a:gd name="T25" fmla="*/ 84 h 195"/>
                <a:gd name="T26" fmla="*/ 85 w 241"/>
                <a:gd name="T27" fmla="*/ 142 h 195"/>
                <a:gd name="T28" fmla="*/ 49 w 241"/>
                <a:gd name="T29" fmla="*/ 180 h 195"/>
                <a:gd name="T30" fmla="*/ 29 w 241"/>
                <a:gd name="T31" fmla="*/ 174 h 195"/>
                <a:gd name="T32" fmla="*/ 52 w 241"/>
                <a:gd name="T33" fmla="*/ 144 h 195"/>
                <a:gd name="T34" fmla="*/ 31 w 241"/>
                <a:gd name="T35" fmla="*/ 125 h 195"/>
                <a:gd name="T36" fmla="*/ 0 w 241"/>
                <a:gd name="T37" fmla="*/ 157 h 195"/>
                <a:gd name="T38" fmla="*/ 48 w 241"/>
                <a:gd name="T39" fmla="*/ 194 h 195"/>
                <a:gd name="T40" fmla="*/ 94 w 241"/>
                <a:gd name="T41" fmla="*/ 169 h 195"/>
                <a:gd name="T42" fmla="*/ 151 w 241"/>
                <a:gd name="T43" fmla="*/ 194 h 195"/>
                <a:gd name="T44" fmla="*/ 234 w 241"/>
                <a:gd name="T45" fmla="*/ 128 h 195"/>
                <a:gd name="T46" fmla="*/ 223 w 241"/>
                <a:gd name="T47" fmla="*/ 122 h 195"/>
                <a:gd name="T48" fmla="*/ 214 w 241"/>
                <a:gd name="T49" fmla="*/ 128 h 195"/>
                <a:gd name="T50" fmla="*/ 155 w 241"/>
                <a:gd name="T51" fmla="*/ 180 h 195"/>
                <a:gd name="T52" fmla="*/ 131 w 241"/>
                <a:gd name="T53" fmla="*/ 158 h 195"/>
                <a:gd name="T54" fmla="*/ 140 w 241"/>
                <a:gd name="T55" fmla="*/ 112 h 195"/>
                <a:gd name="T56" fmla="*/ 155 w 241"/>
                <a:gd name="T57" fmla="*/ 54 h 195"/>
                <a:gd name="T58" fmla="*/ 190 w 241"/>
                <a:gd name="T59" fmla="*/ 16 h 195"/>
                <a:gd name="T60" fmla="*/ 211 w 241"/>
                <a:gd name="T61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95">
                  <a:moveTo>
                    <a:pt x="211" y="22"/>
                  </a:moveTo>
                  <a:cubicBezTo>
                    <a:pt x="196" y="26"/>
                    <a:pt x="188" y="41"/>
                    <a:pt x="188" y="50"/>
                  </a:cubicBezTo>
                  <a:cubicBezTo>
                    <a:pt x="188" y="60"/>
                    <a:pt x="194" y="70"/>
                    <a:pt x="209" y="70"/>
                  </a:cubicBezTo>
                  <a:cubicBezTo>
                    <a:pt x="223" y="70"/>
                    <a:pt x="240" y="58"/>
                    <a:pt x="240" y="37"/>
                  </a:cubicBezTo>
                  <a:cubicBezTo>
                    <a:pt x="240" y="14"/>
                    <a:pt x="217" y="0"/>
                    <a:pt x="191" y="0"/>
                  </a:cubicBezTo>
                  <a:cubicBezTo>
                    <a:pt x="167" y="0"/>
                    <a:pt x="151" y="18"/>
                    <a:pt x="146" y="26"/>
                  </a:cubicBezTo>
                  <a:cubicBezTo>
                    <a:pt x="136" y="7"/>
                    <a:pt x="112" y="0"/>
                    <a:pt x="88" y="0"/>
                  </a:cubicBezTo>
                  <a:cubicBezTo>
                    <a:pt x="35" y="0"/>
                    <a:pt x="6" y="52"/>
                    <a:pt x="6" y="66"/>
                  </a:cubicBezTo>
                  <a:cubicBezTo>
                    <a:pt x="6" y="72"/>
                    <a:pt x="12" y="72"/>
                    <a:pt x="16" y="72"/>
                  </a:cubicBezTo>
                  <a:cubicBezTo>
                    <a:pt x="22" y="72"/>
                    <a:pt x="24" y="72"/>
                    <a:pt x="25" y="66"/>
                  </a:cubicBezTo>
                  <a:cubicBezTo>
                    <a:pt x="37" y="28"/>
                    <a:pt x="68" y="16"/>
                    <a:pt x="85" y="16"/>
                  </a:cubicBezTo>
                  <a:cubicBezTo>
                    <a:pt x="102" y="16"/>
                    <a:pt x="109" y="23"/>
                    <a:pt x="109" y="36"/>
                  </a:cubicBezTo>
                  <a:cubicBezTo>
                    <a:pt x="109" y="44"/>
                    <a:pt x="103" y="68"/>
                    <a:pt x="100" y="84"/>
                  </a:cubicBezTo>
                  <a:lnTo>
                    <a:pt x="85" y="142"/>
                  </a:lnTo>
                  <a:cubicBezTo>
                    <a:pt x="79" y="167"/>
                    <a:pt x="64" y="180"/>
                    <a:pt x="49" y="180"/>
                  </a:cubicBezTo>
                  <a:cubicBezTo>
                    <a:pt x="47" y="180"/>
                    <a:pt x="37" y="180"/>
                    <a:pt x="29" y="174"/>
                  </a:cubicBezTo>
                  <a:cubicBezTo>
                    <a:pt x="44" y="169"/>
                    <a:pt x="52" y="155"/>
                    <a:pt x="52" y="144"/>
                  </a:cubicBezTo>
                  <a:cubicBezTo>
                    <a:pt x="52" y="134"/>
                    <a:pt x="44" y="125"/>
                    <a:pt x="31" y="125"/>
                  </a:cubicBezTo>
                  <a:cubicBezTo>
                    <a:pt x="16" y="125"/>
                    <a:pt x="0" y="137"/>
                    <a:pt x="0" y="157"/>
                  </a:cubicBezTo>
                  <a:cubicBezTo>
                    <a:pt x="0" y="180"/>
                    <a:pt x="22" y="194"/>
                    <a:pt x="48" y="194"/>
                  </a:cubicBezTo>
                  <a:cubicBezTo>
                    <a:pt x="72" y="194"/>
                    <a:pt x="89" y="176"/>
                    <a:pt x="94" y="169"/>
                  </a:cubicBezTo>
                  <a:cubicBezTo>
                    <a:pt x="103" y="187"/>
                    <a:pt x="127" y="194"/>
                    <a:pt x="151" y="194"/>
                  </a:cubicBezTo>
                  <a:cubicBezTo>
                    <a:pt x="205" y="194"/>
                    <a:pt x="234" y="143"/>
                    <a:pt x="234" y="128"/>
                  </a:cubicBezTo>
                  <a:cubicBezTo>
                    <a:pt x="234" y="122"/>
                    <a:pt x="228" y="122"/>
                    <a:pt x="223" y="122"/>
                  </a:cubicBezTo>
                  <a:cubicBezTo>
                    <a:pt x="218" y="122"/>
                    <a:pt x="216" y="122"/>
                    <a:pt x="214" y="128"/>
                  </a:cubicBezTo>
                  <a:cubicBezTo>
                    <a:pt x="202" y="167"/>
                    <a:pt x="172" y="180"/>
                    <a:pt x="155" y="180"/>
                  </a:cubicBezTo>
                  <a:cubicBezTo>
                    <a:pt x="138" y="180"/>
                    <a:pt x="131" y="172"/>
                    <a:pt x="131" y="158"/>
                  </a:cubicBezTo>
                  <a:cubicBezTo>
                    <a:pt x="131" y="150"/>
                    <a:pt x="137" y="127"/>
                    <a:pt x="140" y="112"/>
                  </a:cubicBezTo>
                  <a:cubicBezTo>
                    <a:pt x="143" y="101"/>
                    <a:pt x="152" y="60"/>
                    <a:pt x="155" y="54"/>
                  </a:cubicBezTo>
                  <a:cubicBezTo>
                    <a:pt x="161" y="29"/>
                    <a:pt x="175" y="16"/>
                    <a:pt x="190" y="16"/>
                  </a:cubicBezTo>
                  <a:cubicBezTo>
                    <a:pt x="193" y="16"/>
                    <a:pt x="203" y="16"/>
                    <a:pt x="211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" name="Freeform 76">
              <a:extLst>
                <a:ext uri="{FF2B5EF4-FFF2-40B4-BE49-F238E27FC236}">
                  <a16:creationId xmlns:a16="http://schemas.microsoft.com/office/drawing/2014/main" id="{6349D29F-CFAA-B8AB-46E6-82A94F71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9" name="Freeform 77">
              <a:extLst>
                <a:ext uri="{FF2B5EF4-FFF2-40B4-BE49-F238E27FC236}">
                  <a16:creationId xmlns:a16="http://schemas.microsoft.com/office/drawing/2014/main" id="{3EA1AEDF-9F4F-846D-A6AE-CEF24049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2715"/>
              <a:ext cx="21" cy="95"/>
            </a:xfrm>
            <a:custGeom>
              <a:avLst/>
              <a:gdLst>
                <a:gd name="T0" fmla="*/ 98 w 99"/>
                <a:gd name="T1" fmla="*/ 211 h 423"/>
                <a:gd name="T2" fmla="*/ 71 w 99"/>
                <a:gd name="T3" fmla="*/ 79 h 423"/>
                <a:gd name="T4" fmla="*/ 4 w 99"/>
                <a:gd name="T5" fmla="*/ 0 h 423"/>
                <a:gd name="T6" fmla="*/ 0 w 99"/>
                <a:gd name="T7" fmla="*/ 4 h 423"/>
                <a:gd name="T8" fmla="*/ 7 w 99"/>
                <a:gd name="T9" fmla="*/ 14 h 423"/>
                <a:gd name="T10" fmla="*/ 74 w 99"/>
                <a:gd name="T11" fmla="*/ 211 h 423"/>
                <a:gd name="T12" fmla="*/ 6 w 99"/>
                <a:gd name="T13" fmla="*/ 411 h 423"/>
                <a:gd name="T14" fmla="*/ 0 w 99"/>
                <a:gd name="T15" fmla="*/ 419 h 423"/>
                <a:gd name="T16" fmla="*/ 4 w 99"/>
                <a:gd name="T17" fmla="*/ 422 h 423"/>
                <a:gd name="T18" fmla="*/ 72 w 99"/>
                <a:gd name="T19" fmla="*/ 339 h 423"/>
                <a:gd name="T20" fmla="*/ 98 w 99"/>
                <a:gd name="T21" fmla="*/ 2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211"/>
                  </a:moveTo>
                  <a:cubicBezTo>
                    <a:pt x="98" y="179"/>
                    <a:pt x="94" y="127"/>
                    <a:pt x="71" y="79"/>
                  </a:cubicBezTo>
                  <a:cubicBezTo>
                    <a:pt x="46" y="28"/>
                    <a:pt x="8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7" y="14"/>
                  </a:cubicBezTo>
                  <a:cubicBezTo>
                    <a:pt x="50" y="55"/>
                    <a:pt x="74" y="122"/>
                    <a:pt x="74" y="211"/>
                  </a:cubicBezTo>
                  <a:cubicBezTo>
                    <a:pt x="74" y="283"/>
                    <a:pt x="59" y="359"/>
                    <a:pt x="6" y="411"/>
                  </a:cubicBezTo>
                  <a:cubicBezTo>
                    <a:pt x="0" y="416"/>
                    <a:pt x="0" y="417"/>
                    <a:pt x="0" y="419"/>
                  </a:cubicBezTo>
                  <a:cubicBezTo>
                    <a:pt x="0" y="421"/>
                    <a:pt x="2" y="422"/>
                    <a:pt x="4" y="422"/>
                  </a:cubicBezTo>
                  <a:cubicBezTo>
                    <a:pt x="8" y="422"/>
                    <a:pt x="47" y="393"/>
                    <a:pt x="72" y="339"/>
                  </a:cubicBezTo>
                  <a:cubicBezTo>
                    <a:pt x="94" y="294"/>
                    <a:pt x="98" y="247"/>
                    <a:pt x="98" y="2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" name="Freeform 78">
              <a:extLst>
                <a:ext uri="{FF2B5EF4-FFF2-40B4-BE49-F238E27FC236}">
                  <a16:creationId xmlns:a16="http://schemas.microsoft.com/office/drawing/2014/main" id="{0D2E5726-EC13-FFE1-B32F-AFE5C19C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703"/>
              <a:ext cx="29" cy="44"/>
            </a:xfrm>
            <a:custGeom>
              <a:avLst/>
              <a:gdLst>
                <a:gd name="T0" fmla="*/ 132 w 133"/>
                <a:gd name="T1" fmla="*/ 143 h 198"/>
                <a:gd name="T2" fmla="*/ 121 w 133"/>
                <a:gd name="T3" fmla="*/ 143 h 198"/>
                <a:gd name="T4" fmla="*/ 113 w 133"/>
                <a:gd name="T5" fmla="*/ 170 h 198"/>
                <a:gd name="T6" fmla="*/ 84 w 133"/>
                <a:gd name="T7" fmla="*/ 172 h 198"/>
                <a:gd name="T8" fmla="*/ 30 w 133"/>
                <a:gd name="T9" fmla="*/ 172 h 198"/>
                <a:gd name="T10" fmla="*/ 89 w 133"/>
                <a:gd name="T11" fmla="*/ 122 h 198"/>
                <a:gd name="T12" fmla="*/ 132 w 133"/>
                <a:gd name="T13" fmla="*/ 58 h 198"/>
                <a:gd name="T14" fmla="*/ 61 w 133"/>
                <a:gd name="T15" fmla="*/ 0 h 198"/>
                <a:gd name="T16" fmla="*/ 0 w 133"/>
                <a:gd name="T17" fmla="*/ 53 h 198"/>
                <a:gd name="T18" fmla="*/ 16 w 133"/>
                <a:gd name="T19" fmla="*/ 70 h 198"/>
                <a:gd name="T20" fmla="*/ 31 w 133"/>
                <a:gd name="T21" fmla="*/ 54 h 198"/>
                <a:gd name="T22" fmla="*/ 14 w 133"/>
                <a:gd name="T23" fmla="*/ 38 h 198"/>
                <a:gd name="T24" fmla="*/ 58 w 133"/>
                <a:gd name="T25" fmla="*/ 11 h 198"/>
                <a:gd name="T26" fmla="*/ 103 w 133"/>
                <a:gd name="T27" fmla="*/ 58 h 198"/>
                <a:gd name="T28" fmla="*/ 74 w 133"/>
                <a:gd name="T29" fmla="*/ 115 h 198"/>
                <a:gd name="T30" fmla="*/ 2 w 133"/>
                <a:gd name="T31" fmla="*/ 185 h 198"/>
                <a:gd name="T32" fmla="*/ 0 w 133"/>
                <a:gd name="T33" fmla="*/ 197 h 198"/>
                <a:gd name="T34" fmla="*/ 122 w 133"/>
                <a:gd name="T35" fmla="*/ 197 h 198"/>
                <a:gd name="T36" fmla="*/ 132 w 133"/>
                <a:gd name="T37" fmla="*/ 1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8">
                  <a:moveTo>
                    <a:pt x="132" y="143"/>
                  </a:moveTo>
                  <a:lnTo>
                    <a:pt x="121" y="143"/>
                  </a:lnTo>
                  <a:cubicBezTo>
                    <a:pt x="120" y="150"/>
                    <a:pt x="118" y="167"/>
                    <a:pt x="113" y="170"/>
                  </a:cubicBezTo>
                  <a:cubicBezTo>
                    <a:pt x="112" y="172"/>
                    <a:pt x="89" y="172"/>
                    <a:pt x="84" y="172"/>
                  </a:cubicBezTo>
                  <a:lnTo>
                    <a:pt x="30" y="172"/>
                  </a:lnTo>
                  <a:cubicBezTo>
                    <a:pt x="60" y="144"/>
                    <a:pt x="71" y="137"/>
                    <a:pt x="89" y="122"/>
                  </a:cubicBezTo>
                  <a:cubicBezTo>
                    <a:pt x="112" y="104"/>
                    <a:pt x="132" y="86"/>
                    <a:pt x="132" y="58"/>
                  </a:cubicBezTo>
                  <a:cubicBezTo>
                    <a:pt x="132" y="22"/>
                    <a:pt x="100" y="0"/>
                    <a:pt x="61" y="0"/>
                  </a:cubicBezTo>
                  <a:cubicBezTo>
                    <a:pt x="25" y="0"/>
                    <a:pt x="0" y="26"/>
                    <a:pt x="0" y="53"/>
                  </a:cubicBezTo>
                  <a:cubicBezTo>
                    <a:pt x="0" y="68"/>
                    <a:pt x="12" y="70"/>
                    <a:pt x="16" y="70"/>
                  </a:cubicBezTo>
                  <a:cubicBezTo>
                    <a:pt x="23" y="70"/>
                    <a:pt x="31" y="65"/>
                    <a:pt x="31" y="54"/>
                  </a:cubicBezTo>
                  <a:cubicBezTo>
                    <a:pt x="31" y="49"/>
                    <a:pt x="30" y="38"/>
                    <a:pt x="14" y="38"/>
                  </a:cubicBezTo>
                  <a:cubicBezTo>
                    <a:pt x="23" y="17"/>
                    <a:pt x="43" y="11"/>
                    <a:pt x="58" y="11"/>
                  </a:cubicBezTo>
                  <a:cubicBezTo>
                    <a:pt x="88" y="11"/>
                    <a:pt x="103" y="34"/>
                    <a:pt x="103" y="58"/>
                  </a:cubicBezTo>
                  <a:cubicBezTo>
                    <a:pt x="103" y="84"/>
                    <a:pt x="84" y="103"/>
                    <a:pt x="74" y="115"/>
                  </a:cubicBezTo>
                  <a:lnTo>
                    <a:pt x="2" y="185"/>
                  </a:lnTo>
                  <a:cubicBezTo>
                    <a:pt x="0" y="188"/>
                    <a:pt x="0" y="190"/>
                    <a:pt x="0" y="197"/>
                  </a:cubicBezTo>
                  <a:lnTo>
                    <a:pt x="122" y="197"/>
                  </a:lnTo>
                  <a:lnTo>
                    <a:pt x="132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1" name="Freeform 79">
              <a:extLst>
                <a:ext uri="{FF2B5EF4-FFF2-40B4-BE49-F238E27FC236}">
                  <a16:creationId xmlns:a16="http://schemas.microsoft.com/office/drawing/2014/main" id="{1649A200-E0F9-67C6-0A72-9BB05085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648"/>
              <a:ext cx="25" cy="229"/>
            </a:xfrm>
            <a:custGeom>
              <a:avLst/>
              <a:gdLst>
                <a:gd name="T0" fmla="*/ 89 w 114"/>
                <a:gd name="T1" fmla="*/ 990 h 1013"/>
                <a:gd name="T2" fmla="*/ 0 w 114"/>
                <a:gd name="T3" fmla="*/ 990 h 1013"/>
                <a:gd name="T4" fmla="*/ 0 w 114"/>
                <a:gd name="T5" fmla="*/ 1012 h 1013"/>
                <a:gd name="T6" fmla="*/ 113 w 114"/>
                <a:gd name="T7" fmla="*/ 1012 h 1013"/>
                <a:gd name="T8" fmla="*/ 113 w 114"/>
                <a:gd name="T9" fmla="*/ 0 h 1013"/>
                <a:gd name="T10" fmla="*/ 0 w 114"/>
                <a:gd name="T11" fmla="*/ 0 h 1013"/>
                <a:gd name="T12" fmla="*/ 0 w 114"/>
                <a:gd name="T13" fmla="*/ 23 h 1013"/>
                <a:gd name="T14" fmla="*/ 89 w 114"/>
                <a:gd name="T15" fmla="*/ 23 h 1013"/>
                <a:gd name="T16" fmla="*/ 89 w 114"/>
                <a:gd name="T17" fmla="*/ 9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89" y="990"/>
                  </a:moveTo>
                  <a:lnTo>
                    <a:pt x="0" y="990"/>
                  </a:lnTo>
                  <a:lnTo>
                    <a:pt x="0" y="1012"/>
                  </a:lnTo>
                  <a:lnTo>
                    <a:pt x="113" y="101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89" y="23"/>
                  </a:lnTo>
                  <a:lnTo>
                    <a:pt x="89" y="9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12" name="Text Box 80">
            <a:extLst>
              <a:ext uri="{FF2B5EF4-FFF2-40B4-BE49-F238E27FC236}">
                <a16:creationId xmlns:a16="http://schemas.microsoft.com/office/drawing/2014/main" id="{7E45C811-9AF6-BDD6-97BE-F06B63B9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142" y="5563899"/>
            <a:ext cx="1143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Gaussian</a:t>
            </a:r>
          </a:p>
        </p:txBody>
      </p:sp>
      <p:sp>
        <p:nvSpPr>
          <p:cNvPr id="214" name="Freeform 53">
            <a:extLst>
              <a:ext uri="{FF2B5EF4-FFF2-40B4-BE49-F238E27FC236}">
                <a16:creationId xmlns:a16="http://schemas.microsoft.com/office/drawing/2014/main" id="{3193E61F-57C5-9920-F43D-1B323AA5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82" y="3695922"/>
            <a:ext cx="576263" cy="1331912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" name="Line 54">
            <a:extLst>
              <a:ext uri="{FF2B5EF4-FFF2-40B4-BE49-F238E27FC236}">
                <a16:creationId xmlns:a16="http://schemas.microsoft.com/office/drawing/2014/main" id="{C99DB48E-A665-9DEB-A8DA-040BA6110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2207" y="3695922"/>
            <a:ext cx="36513" cy="13319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6" name="Line 56">
            <a:extLst>
              <a:ext uri="{FF2B5EF4-FFF2-40B4-BE49-F238E27FC236}">
                <a16:creationId xmlns:a16="http://schemas.microsoft.com/office/drawing/2014/main" id="{E2F2335C-CB02-1432-ADEF-02F54C8E2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920" y="4378547"/>
            <a:ext cx="4318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7" name="Line 56">
            <a:extLst>
              <a:ext uri="{FF2B5EF4-FFF2-40B4-BE49-F238E27FC236}">
                <a16:creationId xmlns:a16="http://schemas.microsoft.com/office/drawing/2014/main" id="{2EC1BDC6-C074-A6A3-120B-CF7B41E9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0698" y="5178208"/>
            <a:ext cx="380037" cy="176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/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line represents the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the output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blipFill>
                <a:blip r:embed="rId8"/>
                <a:stretch>
                  <a:fillRect t="-4348" b="-104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91077F13-6AC8-9261-4C16-38685A4BF1D3}"/>
              </a:ext>
            </a:extLst>
          </p:cNvPr>
          <p:cNvSpPr/>
          <p:nvPr/>
        </p:nvSpPr>
        <p:spPr>
          <a:xfrm>
            <a:off x="10000001" y="4495007"/>
            <a:ext cx="1561469" cy="857180"/>
          </a:xfrm>
          <a:prstGeom prst="wedgeRectCallout">
            <a:avLst>
              <a:gd name="adj1" fmla="val 44309"/>
              <a:gd name="adj2" fmla="val -791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zero mean Gaussian noise perturbs the output from its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/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blipFill>
                <a:blip r:embed="rId9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/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C168CCD2-B311-A43A-7772-C9EDE27CB898}"/>
              </a:ext>
            </a:extLst>
          </p:cNvPr>
          <p:cNvSpPr txBox="1"/>
          <p:nvPr/>
        </p:nvSpPr>
        <p:spPr>
          <a:xfrm>
            <a:off x="863712" y="3668588"/>
            <a:ext cx="26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Likelihood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29025C-46FD-B120-CDF5-C63FF3075782}"/>
              </a:ext>
            </a:extLst>
          </p:cNvPr>
          <p:cNvSpPr/>
          <p:nvPr/>
        </p:nvSpPr>
        <p:spPr>
          <a:xfrm>
            <a:off x="10212024" y="5823160"/>
            <a:ext cx="1561469" cy="588607"/>
          </a:xfrm>
          <a:prstGeom prst="wedgeRectCallout">
            <a:avLst>
              <a:gd name="adj1" fmla="val -66677"/>
              <a:gd name="adj2" fmla="val 5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NLL is like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/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treated as given and not modeled by any probability distribution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blipFill>
                <a:blip r:embed="rId11"/>
                <a:stretch>
                  <a:fillRect l="-772" b="-86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590A802-FEA5-40D3-4490-CD38040306E0}"/>
              </a:ext>
            </a:extLst>
          </p:cNvPr>
          <p:cNvSpPr/>
          <p:nvPr/>
        </p:nvSpPr>
        <p:spPr>
          <a:xfrm>
            <a:off x="3438387" y="5991984"/>
            <a:ext cx="1870644" cy="810815"/>
          </a:xfrm>
          <a:prstGeom prst="wedgeRectCallout">
            <a:avLst>
              <a:gd name="adj1" fmla="val 4513"/>
              <a:gd name="adj2" fmla="val -774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later study models in which both input and output are modeled by distributions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8C9105-142D-0EDF-98ED-B02F1479F342}"/>
              </a:ext>
            </a:extLst>
          </p:cNvPr>
          <p:cNvSpPr/>
          <p:nvPr/>
        </p:nvSpPr>
        <p:spPr>
          <a:xfrm>
            <a:off x="6406638" y="1565187"/>
            <a:ext cx="2216277" cy="252996"/>
          </a:xfrm>
          <a:prstGeom prst="wedgeRectCallout">
            <a:avLst>
              <a:gd name="adj1" fmla="val 38085"/>
              <a:gd name="adj2" fmla="val 894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Unknown to be estimated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2556C2-31CD-9AC6-2F8D-2E9B47004DD4}"/>
              </a:ext>
            </a:extLst>
          </p:cNvPr>
          <p:cNvSpPr/>
          <p:nvPr/>
        </p:nvSpPr>
        <p:spPr>
          <a:xfrm>
            <a:off x="7458249" y="268808"/>
            <a:ext cx="1847312" cy="451158"/>
          </a:xfrm>
          <a:prstGeom prst="wedgeRectCallout">
            <a:avLst>
              <a:gd name="adj1" fmla="val -64115"/>
              <a:gd name="adj2" fmla="val 364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discriminative model for regression problems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330A0-9B84-D2F1-13AA-B7F2F7C3F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3771" y="3553106"/>
            <a:ext cx="2249619" cy="402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4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" grpId="0"/>
      <p:bldP spid="5" grpId="0" animBg="1"/>
      <p:bldP spid="119" grpId="0" animBg="1"/>
      <p:bldP spid="121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2" grpId="0" animBg="1"/>
      <p:bldP spid="152" grpId="1" animBg="1"/>
      <p:bldP spid="162" grpId="0" animBg="1"/>
      <p:bldP spid="163" grpId="0" animBg="1"/>
      <p:bldP spid="180" grpId="0" animBg="1"/>
      <p:bldP spid="212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/>
      <p:bldP spid="221" grpId="0"/>
      <p:bldP spid="222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Prior 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zero-mean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Gaussian prior </a:t>
                </a:r>
                <a:r>
                  <a:rPr lang="en-IN" dirty="0">
                    <a:latin typeface="Abadi Extra 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Zero-mean Gaussian 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/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|0,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/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/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/>
              <p:nvPr/>
            </p:nvSpPr>
            <p:spPr>
              <a:xfrm>
                <a:off x="6107810" y="2904925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controls the uncertainty around our prior belief about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10" y="2904925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blipFill>
                <a:blip r:embed="rId7"/>
                <a:stretch>
                  <a:fillRect l="-924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1542D25-59C3-4E70-C1F5-B244290F0267}"/>
              </a:ext>
            </a:extLst>
          </p:cNvPr>
          <p:cNvSpPr/>
          <p:nvPr/>
        </p:nvSpPr>
        <p:spPr>
          <a:xfrm>
            <a:off x="7442180" y="1566533"/>
            <a:ext cx="3394254" cy="533306"/>
          </a:xfrm>
          <a:prstGeom prst="wedgeRectCallout">
            <a:avLst>
              <a:gd name="adj1" fmla="val -46958"/>
              <a:gd name="adj2" fmla="val 797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prior assumes that </a:t>
            </a:r>
            <a:r>
              <a:rPr lang="en-IN" sz="1600" i="1" dirty="0">
                <a:solidFill>
                  <a:schemeClr val="tx1"/>
                </a:solidFill>
                <a:latin typeface="Abadi Extra Light" panose="020B0204020104020204" pitchFamily="34" charset="0"/>
              </a:rPr>
              <a:t>a priori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each weight has a small value (close to zero)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F5D1584-2576-6984-3912-48CE7C8F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5" y="3429000"/>
            <a:ext cx="2977291" cy="20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/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May also use a non-zero mean Gaussian prior, e.g.,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we expect weights to be close to some value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blipFill>
                <a:blip r:embed="rId9"/>
                <a:stretch>
                  <a:fillRect l="-858" t="-12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/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The negative log prior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/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controls how aggressively the prior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towards mean (0)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blipFill>
                <a:blip r:embed="rId12"/>
                <a:stretch>
                  <a:fillRect l="-612" t="-5747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/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more aggressive push towards zero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blipFill>
                <a:blip r:embed="rId15"/>
                <a:stretch>
                  <a:fillRect t="-90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/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+mj-lt"/>
                  </a:rPr>
                  <a:t>In zero-mean case</a:t>
                </a:r>
                <a:r>
                  <a:rPr lang="en-IN" sz="14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sort of denotes each feature’s importance. Think why?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blipFill>
                <a:blip r:embed="rId16"/>
                <a:stretch>
                  <a:fillRect l="-606" t="-9836" r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31701DB-B01F-8B4D-D90B-A95BE79671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44539" y="214330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/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use a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full covariance matrix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the prior to impose a priori correlations among different weights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blipFill>
                <a:blip r:embed="rId13"/>
                <a:stretch>
                  <a:fillRect l="-959" r="-2878" b="-115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/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Prior’s hyperparameters </a:t>
                </a:r>
                <a:r>
                  <a:rPr lang="en-IN" sz="1600" b="1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IN" sz="1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1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) etc can be learned as well using point estimation (e.g., MLE-II) or fully Bayesian inference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blipFill>
                <a:blip r:embed="rId14"/>
                <a:stretch>
                  <a:fillRect l="-835" b="-106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6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3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2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all the training data, we can write the above model in matrix-vector notation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Linear Gaussian model and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Gaussian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simple “plate diagram” for this model would look like this (hyperparameters not shown in the diagram)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/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4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/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𝒚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𝑁×1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response vector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blipFill>
                <a:blip r:embed="rId5"/>
                <a:stretch>
                  <a:fillRect l="-1099" t="-62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/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 matrix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blipFill>
                <a:blip r:embed="rId6"/>
                <a:stretch>
                  <a:fillRect l="-10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/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𝑁×1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noise vector drawn from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blipFill>
                <a:blip r:embed="rId7"/>
                <a:stretch>
                  <a:fillRect t="-56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/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writing </a:t>
                </a:r>
                <a:endParaRPr lang="en-IN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𝑿𝒘</m:t>
                      </m:r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blipFill>
                <a:blip r:embed="rId8"/>
                <a:stretch>
                  <a:fillRect l="-1420" t="-6195" b="-10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7B26DB-EC3F-5698-0204-9C17EB590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922" y="4393446"/>
            <a:ext cx="2464731" cy="223128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23BA6F3-BE7A-EB33-BAC6-4AFA248D38E8}"/>
              </a:ext>
            </a:extLst>
          </p:cNvPr>
          <p:cNvSpPr/>
          <p:nvPr/>
        </p:nvSpPr>
        <p:spPr>
          <a:xfrm>
            <a:off x="2448469" y="5054410"/>
            <a:ext cx="2131454" cy="672804"/>
          </a:xfrm>
          <a:prstGeom prst="wedgeRectCallout">
            <a:avLst>
              <a:gd name="adj1" fmla="val 60650"/>
              <a:gd name="adj2" fmla="val -6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Direction of arrow show dependency</a:t>
            </a:r>
            <a:endParaRPr lang="en-IN" sz="20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/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plate/box with number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shows that we have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i.i.d.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observations</a:t>
                </a:r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blipFill>
                <a:blip r:embed="rId10"/>
                <a:stretch>
                  <a:fillRect t="-4969" b="-124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ABFADB3-E7C5-1828-DFA5-9ADE48130012}"/>
              </a:ext>
            </a:extLst>
          </p:cNvPr>
          <p:cNvSpPr/>
          <p:nvPr/>
        </p:nvSpPr>
        <p:spPr>
          <a:xfrm>
            <a:off x="7046634" y="4373611"/>
            <a:ext cx="2612521" cy="966324"/>
          </a:xfrm>
          <a:prstGeom prst="wedgeRectCallout">
            <a:avLst>
              <a:gd name="adj1" fmla="val -62820"/>
              <a:gd name="adj2" fmla="val 551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White nodes denote unknown quantities, grey nodes denote observed quantities (training input-output pairs)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6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On compact notations..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When writing the likelihood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are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a product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univariate Gaussians here (not always) is equivalent to an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Gaussian over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will prefer to use this equivalence at other places too whenever we have multiple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random variables, each having a univariate Gaussian distribution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/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endChr m:val="|"/>
                              <m:ctrlP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3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/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𝑿𝒘</m:t>
                      </m:r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91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posterior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(for now, assume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“completing the squares” trick (or linear Gaussian model results)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7A23-14ED-44A3-B187-007AE820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3" y="1720838"/>
            <a:ext cx="8751666" cy="816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/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for this regression model. Note that it is conditioned on </a:t>
                </a:r>
                <a14:m>
                  <m:oMath xmlns:m="http://schemas.openxmlformats.org/officeDocument/2006/math">
                    <m:r>
                      <a:rPr lang="en-IN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 which is assumed given and not being modeled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blipFill>
                <a:blip r:embed="rId5"/>
                <a:stretch>
                  <a:fillRect t="-8791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A56EB-0B61-4F37-92B1-FD4961FE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5" y="2992949"/>
            <a:ext cx="8111341" cy="506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03040C-2C42-402E-ADE1-84CAAEA767F2}"/>
              </a:ext>
            </a:extLst>
          </p:cNvPr>
          <p:cNvSpPr/>
          <p:nvPr/>
        </p:nvSpPr>
        <p:spPr>
          <a:xfrm>
            <a:off x="579954" y="2650353"/>
            <a:ext cx="1381321" cy="455436"/>
          </a:xfrm>
          <a:prstGeom prst="wedgeRectCallout">
            <a:avLst>
              <a:gd name="adj1" fmla="val 44104"/>
              <a:gd name="adj2" fmla="val 78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Must be a Gaussian due to conjugacy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2D95-87F6-4D74-A167-AACBD98B7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275" y="4195160"/>
            <a:ext cx="5703459" cy="590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4CB1-070C-491F-823F-0D4D6A19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38" y="4813212"/>
            <a:ext cx="115919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123D5-2CE0-4275-A3A2-253521DB6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495" y="5825134"/>
            <a:ext cx="10557644" cy="942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/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learned under the probabilistic set-up(though assumed fixed as of now)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blipFill>
                <a:blip r:embed="rId10"/>
                <a:stretch>
                  <a:fillRect t="-8917" b="-12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CF7A5F0-D1AE-4FC3-AF31-87CFB93B0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727" y="138835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F3175E5-0921-4F98-99F7-BE2B474343BD}"/>
              </a:ext>
            </a:extLst>
          </p:cNvPr>
          <p:cNvSpPr/>
          <p:nvPr/>
        </p:nvSpPr>
        <p:spPr>
          <a:xfrm>
            <a:off x="8585720" y="334977"/>
            <a:ext cx="1486896" cy="589282"/>
          </a:xfrm>
          <a:prstGeom prst="wedgeRectCallout">
            <a:avLst>
              <a:gd name="adj1" fmla="val 67798"/>
              <a:gd name="adj2" fmla="val -66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MLE/MAP left as an exercise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893D315-98DF-E320-363E-34F5A7615B3C}"/>
              </a:ext>
            </a:extLst>
          </p:cNvPr>
          <p:cNvSpPr/>
          <p:nvPr/>
        </p:nvSpPr>
        <p:spPr>
          <a:xfrm>
            <a:off x="8585720" y="5377343"/>
            <a:ext cx="2890419" cy="665096"/>
          </a:xfrm>
          <a:prstGeom prst="wedgeRectCallout">
            <a:avLst>
              <a:gd name="adj1" fmla="val -68867"/>
              <a:gd name="adj2" fmla="val 51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MAP solution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turns out to be exactly the same (reason: Gaussian’s mean and mode are the same)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/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form is also similar to the solution to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ridge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blipFill>
                <a:blip r:embed="rId12"/>
                <a:stretch>
                  <a:fillRect l="-282" t="-104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8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Posterior: 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lin. reg. problem with true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−0.3,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0.5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data generated by a linear regression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sty m:val="p"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noise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It’s actually 1-D regression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just a bias term), or 2-D reg. with feature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Figures below show the “data space” and posterior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different number of observations (note: with no observations, the posterior =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26D5-9B23-48A8-BE7B-0357251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820" y="3361713"/>
            <a:ext cx="25050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2EEC0-F1ED-49AD-AAA1-21A19403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55" y="3387473"/>
            <a:ext cx="1412639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BC6C-8FF7-4D2F-A47E-917D92C51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784" y="3375594"/>
            <a:ext cx="1454846" cy="331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3414-B341-4AE4-A2F6-1FD50EE18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0" y="3400426"/>
            <a:ext cx="1454846" cy="322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/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red line represents the “data” generated for a randomly drawn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the current posterior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blipFill>
                <a:blip r:embed="rId8"/>
                <a:stretch>
                  <a:fillRect l="-1238" t="-1569" b="-47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4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get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for a new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compute its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is the marginalization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from</a:t>
                </a:r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.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Using LGM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we have a predictive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well as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input-specific predictive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MLE and MAP make “plug-in” predictions (using the point estimate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Unlike MLE/MAP,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also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(this, as we will see later, will be very useful in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sequential decision-making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problems such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active 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 b="-33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01F-6FC7-481F-99E4-71F09BE7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14" y="1664865"/>
            <a:ext cx="8292048" cy="83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/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unknown with a posterior distribution so only </a:t>
                </a:r>
                <a14:m>
                  <m:oMath xmlns:m="http://schemas.openxmlformats.org/officeDocument/2006/math">
                    <m:r>
                      <a:rPr lang="en-IN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to be integrated out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blipFill>
                <a:blip r:embed="rId5"/>
                <a:stretch>
                  <a:fillRect t="-7273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/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6"/>
                <a:stretch>
                  <a:fillRect r="-3509"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/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7"/>
                <a:stretch>
                  <a:fillRect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1070A-1E3D-4794-B5FB-68D8C528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9" y="3356480"/>
            <a:ext cx="6129338" cy="553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/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derive it by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8777A2-3B11-4E13-8737-E07BFB5BA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79" y="4970618"/>
            <a:ext cx="6228410" cy="75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/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PPD also takes into account the uncertainty in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predictive variance is larger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blipFill>
                <a:blip r:embed="rId11"/>
                <a:stretch>
                  <a:fillRect b="-4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9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Black dots are training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Width of the shaded region at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predictive uncertainty at that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(+/- one std-dev)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Regions with more training examples have smaller predictive variance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4A6E-0EC6-4D3F-AF17-27DE951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42" y="1693035"/>
            <a:ext cx="7322310" cy="301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8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Nonlinear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extend the linear regression model to handle nonlinear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is to replace the feature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 nonlinear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Alternatively,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function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can be used to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implicitly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define the nonlinear mapping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on nonlinear regression when we discuss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Processes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FD44-A63F-4BFF-AF11-4169D54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16" y="1023925"/>
            <a:ext cx="4574751" cy="21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C6B9B-E041-4A98-AD10-37374369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96" y="4825672"/>
            <a:ext cx="4219373" cy="57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/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pre-defined (e.g., replace a scalar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polynomial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[1,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or extracted by a pretrained deep neural net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blipFill>
                <a:blip r:embed="rId6"/>
                <a:stretch>
                  <a:fillRect l="-676" b="-69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45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Two models with observations as Gaussian distributed (i.e., Gaussian likelihood)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will look at computation of the posterior distribution (MLE/MAP left as an exercise) over the parameters as well as the predictive distributions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E0F6E9-FF6A-F461-BA22-E9EFB5D1F9A7}"/>
                  </a:ext>
                </a:extLst>
              </p:cNvPr>
              <p:cNvSpPr txBox="1"/>
              <p:nvPr/>
            </p:nvSpPr>
            <p:spPr>
              <a:xfrm>
                <a:off x="3491031" y="3722346"/>
                <a:ext cx="520993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IN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E0F6E9-FF6A-F461-BA22-E9EFB5D1F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31" y="3722346"/>
                <a:ext cx="52099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004F4F-282A-0BD6-53BB-200DF13B5788}"/>
                  </a:ext>
                </a:extLst>
              </p:cNvPr>
              <p:cNvSpPr txBox="1"/>
              <p:nvPr/>
            </p:nvSpPr>
            <p:spPr>
              <a:xfrm>
                <a:off x="3991188" y="2310594"/>
                <a:ext cx="39116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004F4F-282A-0BD6-53BB-200DF13B5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88" y="2310594"/>
                <a:ext cx="39116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C13B7C8-60C1-777D-BE10-5DFE2CFB8197}"/>
                  </a:ext>
                </a:extLst>
              </p:cNvPr>
              <p:cNvSpPr/>
              <p:nvPr/>
            </p:nvSpPr>
            <p:spPr>
              <a:xfrm>
                <a:off x="7329252" y="1673177"/>
                <a:ext cx="3318805" cy="537582"/>
              </a:xfrm>
              <a:prstGeom prst="wedgeRectCallout">
                <a:avLst>
                  <a:gd name="adj1" fmla="val -53129"/>
                  <a:gd name="adj2" fmla="val 718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Estimate the mean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 of this Gaussian given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N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i.i.d.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training observations</a:t>
                </a:r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C13B7C8-60C1-777D-BE10-5DFE2CFB8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52" y="1673177"/>
                <a:ext cx="3318805" cy="537582"/>
              </a:xfrm>
              <a:prstGeom prst="wedgeRectCallout">
                <a:avLst>
                  <a:gd name="adj1" fmla="val -53129"/>
                  <a:gd name="adj2" fmla="val 71820"/>
                </a:avLst>
              </a:prstGeom>
              <a:blipFill>
                <a:blip r:embed="rId5"/>
                <a:stretch>
                  <a:fillRect t="-44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D7BDEB6-07D6-000A-BABB-5633798E37D5}"/>
                  </a:ext>
                </a:extLst>
              </p:cNvPr>
              <p:cNvSpPr/>
              <p:nvPr/>
            </p:nvSpPr>
            <p:spPr>
              <a:xfrm>
                <a:off x="7269429" y="2850308"/>
                <a:ext cx="3378629" cy="768470"/>
              </a:xfrm>
              <a:prstGeom prst="wedgeRectCallout">
                <a:avLst>
                  <a:gd name="adj1" fmla="val -44595"/>
                  <a:gd name="adj2" fmla="val 711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Estimate the weight vector </a:t>
                </a:r>
                <a14:m>
                  <m:oMath xmlns:m="http://schemas.openxmlformats.org/officeDocument/2006/math"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of this (probabilistic) linear 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regression model given N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i.i.d.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observations</a:t>
                </a:r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D7BDEB6-07D6-000A-BABB-5633798E3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29" y="2850308"/>
                <a:ext cx="3378629" cy="768470"/>
              </a:xfrm>
              <a:prstGeom prst="wedgeRectCallout">
                <a:avLst>
                  <a:gd name="adj1" fmla="val -44595"/>
                  <a:gd name="adj2" fmla="val 71192"/>
                </a:avLst>
              </a:prstGeom>
              <a:blipFill>
                <a:blip r:embed="rId6"/>
                <a:stretch>
                  <a:fillRect l="-717" t="-44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3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30"/>
    </mc:Choice>
    <mc:Fallback xmlns="">
      <p:transition spd="slow" advTm="3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Hyperparameters via MLE-II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probabilistic linear reg. model we saw had two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total three unknowns (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Posterior and PPD computation is intractable.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we just want point estimates for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then MLE-II is an option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CADC-57F4-4D53-8110-5C2AACE2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1" y="2201009"/>
            <a:ext cx="33432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CC35E-F76F-468F-B88A-8F709B8E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590" y="2226359"/>
            <a:ext cx="5944527" cy="88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76EE-7DA5-42A9-BEE9-CF9467F4B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651" y="3115976"/>
            <a:ext cx="5449280" cy="71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5736-7DC2-4331-941A-B62284F6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18" y="3872363"/>
            <a:ext cx="7798291" cy="70096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CC59FBC-A01E-4C64-9213-6E62E7CAEA07}"/>
              </a:ext>
            </a:extLst>
          </p:cNvPr>
          <p:cNvSpPr/>
          <p:nvPr/>
        </p:nvSpPr>
        <p:spPr>
          <a:xfrm>
            <a:off x="5668501" y="1763280"/>
            <a:ext cx="1821605" cy="507599"/>
          </a:xfrm>
          <a:prstGeom prst="wedgeRectCallout">
            <a:avLst>
              <a:gd name="adj1" fmla="val -52787"/>
              <a:gd name="adj2" fmla="val 86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 posterior over all the 3 unknowns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3E3267-21DF-495C-98DF-21638D46A715}"/>
              </a:ext>
            </a:extLst>
          </p:cNvPr>
          <p:cNvSpPr/>
          <p:nvPr/>
        </p:nvSpPr>
        <p:spPr>
          <a:xfrm>
            <a:off x="4769699" y="3137822"/>
            <a:ext cx="1821605" cy="712416"/>
          </a:xfrm>
          <a:prstGeom prst="wedgeRectCallout">
            <a:avLst>
              <a:gd name="adj1" fmla="val -48473"/>
              <a:gd name="adj2" fmla="val 75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PPD would require integrating out all 3 unknowns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/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then compute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I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treating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given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blipFill>
                <a:blip r:embed="rId8"/>
                <a:stretch>
                  <a:fillRect l="-1883" t="-4790" b="-11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B4C9753-9008-0123-59C6-46BB9D1A1E1A}"/>
              </a:ext>
            </a:extLst>
          </p:cNvPr>
          <p:cNvSpPr/>
          <p:nvPr/>
        </p:nvSpPr>
        <p:spPr>
          <a:xfrm>
            <a:off x="8165063" y="4477573"/>
            <a:ext cx="3634024" cy="547278"/>
          </a:xfrm>
          <a:prstGeom prst="wedgeRectCallout">
            <a:avLst>
              <a:gd name="adj1" fmla="val -59496"/>
              <a:gd name="adj2" fmla="val 495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“MLE-II” because we are maximizing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marginal likelihood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not the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/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388D37A-2BA3-90F6-B5B4-AB7E9E85238D}"/>
              </a:ext>
            </a:extLst>
          </p:cNvPr>
          <p:cNvSpPr/>
          <p:nvPr/>
        </p:nvSpPr>
        <p:spPr>
          <a:xfrm>
            <a:off x="9680795" y="5456056"/>
            <a:ext cx="2511205" cy="742941"/>
          </a:xfrm>
          <a:prstGeom prst="wedgeRectCallout">
            <a:avLst>
              <a:gd name="adj1" fmla="val -58693"/>
              <a:gd name="adj2" fmla="val -507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various other methods like EM, variational inference, MCMC, etc later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/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regression with Gaussian likelihood and Gaussian prior on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marginal likelihood has an exact expression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blipFill>
                <a:blip r:embed="rId10"/>
                <a:stretch>
                  <a:fillRect l="-676" b="-14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93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Prob. Linear Regression: Some Other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other likelihoods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and/or prior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Laplace distribution for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Heteroskedastic noise in the likelihood,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Feature-specific variances in the prior for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/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Lap</m:t>
                      </m:r>
                      <m:d>
                        <m:dPr>
                          <m:endChr m:val="|"/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3AA2E20-8BDB-F5EA-8B0C-7A1D3A9A0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42" y="1611321"/>
            <a:ext cx="3680174" cy="268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/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|0,</m:t>
                          </m:r>
                          <m:sSubSup>
                            <m:sSubSup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N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42654AA-5FBE-D281-0858-D6DD567A2A77}"/>
              </a:ext>
            </a:extLst>
          </p:cNvPr>
          <p:cNvSpPr/>
          <p:nvPr/>
        </p:nvSpPr>
        <p:spPr>
          <a:xfrm>
            <a:off x="3803958" y="5865627"/>
            <a:ext cx="1969589" cy="822691"/>
          </a:xfrm>
          <a:prstGeom prst="wedgeRectCallout">
            <a:avLst>
              <a:gd name="adj1" fmla="val 42363"/>
              <a:gd name="adj2" fmla="val -929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has the effect of having feature-specific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/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we can also learn these precisions (e.g., using MLE-II), using such a prior, we can learn the importance of different features (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feature selection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which isn’t possible with a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prior with spherical covariance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blipFill>
                <a:blip r:embed="rId7"/>
                <a:stretch>
                  <a:fillRect t="-1869" b="-60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/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Diagonal precision/covariance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along the columns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blipFill>
                <a:blip r:embed="rId8"/>
                <a:stretch>
                  <a:fillRect t="-5469" r="-2714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/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84819D-7059-644C-B1A5-D521F9548377}"/>
              </a:ext>
            </a:extLst>
          </p:cNvPr>
          <p:cNvSpPr/>
          <p:nvPr/>
        </p:nvSpPr>
        <p:spPr>
          <a:xfrm>
            <a:off x="9717555" y="3988544"/>
            <a:ext cx="2401904" cy="521319"/>
          </a:xfrm>
          <a:prstGeom prst="wedgeRectCallout">
            <a:avLst>
              <a:gd name="adj1" fmla="val -47118"/>
              <a:gd name="adj2" fmla="val -756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Gives rise to “absolute loss” instead of squared loss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094EB38-31CF-F868-6213-1D2207EBFEF9}"/>
              </a:ext>
            </a:extLst>
          </p:cNvPr>
          <p:cNvSpPr/>
          <p:nvPr/>
        </p:nvSpPr>
        <p:spPr>
          <a:xfrm>
            <a:off x="10614753" y="2970187"/>
            <a:ext cx="1418354" cy="778090"/>
          </a:xfrm>
          <a:prstGeom prst="wedgeRectCallout">
            <a:avLst>
              <a:gd name="adj1" fmla="val -39059"/>
              <a:gd name="adj2" fmla="val 920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More robust to outliers than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/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Different noise distribution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blipFill>
                <a:blip r:embed="rId10"/>
                <a:stretch>
                  <a:fillRect l="-1031" b="-132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/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even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depend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blipFill>
                <a:blip r:embed="rId11"/>
                <a:stretch>
                  <a:fillRect l="-1072" t="-7865" b="-168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43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Recap: Linear Gaussian Model (LGM)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LGM defines a noisy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lin. transform</a:t>
                </a:r>
                <a:r>
                  <a:rPr lang="en-GB" dirty="0">
                    <a:latin typeface="Abadi Extra Light" panose="020B0204020104020204" pitchFamily="34" charset="0"/>
                  </a:rPr>
                  <a:t> of a Gaussian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to see that, conditioned on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too has a Gaussian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prior and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the likelihood, and defining </a:t>
                </a:r>
                <a14:m>
                  <m:oMath xmlns:m="http://schemas.openxmlformats.org/officeDocument/2006/math">
                    <m:r>
                      <a:rPr lang="en-IN" sz="2600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𝑳𝑨</m:t>
                            </m:r>
                          </m:e>
                        </m:d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probabilistic ML models are LGMs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These results are very widely used (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PRML Chap. 2 contains a proof)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0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/>
              <p:nvPr/>
            </p:nvSpPr>
            <p:spPr>
              <a:xfrm>
                <a:off x="7910367" y="1868524"/>
                <a:ext cx="2776016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Noise vector - independently and drawn from 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𝝐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|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𝑳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367" y="1868524"/>
                <a:ext cx="2776016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4"/>
                <a:stretch>
                  <a:fillRect t="-6593" b="-153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/>
              <p:nvPr/>
            </p:nvSpPr>
            <p:spPr>
              <a:xfrm>
                <a:off x="4125139" y="1856851"/>
                <a:ext cx="35382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IN" sz="4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𝜽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33BC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𝝐</m:t>
                      </m:r>
                    </m:oMath>
                  </m:oMathPara>
                </a14:m>
                <a:endParaRPr kumimoji="0" lang="en-I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39" y="1856851"/>
                <a:ext cx="35382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/>
              <p:nvPr/>
            </p:nvSpPr>
            <p:spPr>
              <a:xfrm>
                <a:off x="3605694" y="3101566"/>
                <a:ext cx="50597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𝑳</m:t>
                              </m:r>
                            </m:e>
                            <m:sup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94" y="3101566"/>
                <a:ext cx="505971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EC15B-20DE-A8BF-79BE-F1C197B8ABD1}"/>
                  </a:ext>
                </a:extLst>
              </p:cNvPr>
              <p:cNvSpPr txBox="1"/>
              <p:nvPr/>
            </p:nvSpPr>
            <p:spPr>
              <a:xfrm>
                <a:off x="1424809" y="4178769"/>
                <a:ext cx="9768059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  <m:e>
                          <m:r>
                            <a:rPr kumimoji="0" lang="en-IN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𝚺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  <m:d>
                            <m:dPr>
                              <m:ctrlP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𝚲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𝝁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EC15B-20DE-A8BF-79BE-F1C197B8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09" y="4178769"/>
                <a:ext cx="9768059" cy="1043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F8351-D3C4-0F5F-71D5-900079AB686C}"/>
                  </a:ext>
                </a:extLst>
              </p:cNvPr>
              <p:cNvSpPr txBox="1"/>
              <p:nvPr/>
            </p:nvSpPr>
            <p:spPr>
              <a:xfrm>
                <a:off x="1574146" y="5323622"/>
                <a:ext cx="10211963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r>
                        <a:rPr kumimoji="0" lang="en-IN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𝜽</m:t>
                      </m:r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F8351-D3C4-0F5F-71D5-900079AB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46" y="5323622"/>
                <a:ext cx="10211963" cy="511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8CF0A2E-302B-03DC-B775-853679BB8A19}"/>
                  </a:ext>
                </a:extLst>
              </p:cNvPr>
              <p:cNvSpPr/>
              <p:nvPr/>
            </p:nvSpPr>
            <p:spPr>
              <a:xfrm>
                <a:off x="186138" y="4259761"/>
                <a:ext cx="1388008" cy="268791"/>
              </a:xfrm>
              <a:prstGeom prst="wedgeRectCallout">
                <a:avLst>
                  <a:gd name="adj1" fmla="val 45642"/>
                  <a:gd name="adj2" fmla="val 1105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Posterior of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8CF0A2E-302B-03DC-B775-853679BB8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259761"/>
                <a:ext cx="1388008" cy="268791"/>
              </a:xfrm>
              <a:prstGeom prst="wedgeRectCallout">
                <a:avLst>
                  <a:gd name="adj1" fmla="val 45642"/>
                  <a:gd name="adj2" fmla="val 110546"/>
                </a:avLst>
              </a:prstGeom>
              <a:blipFill>
                <a:blip r:embed="rId9"/>
                <a:stretch>
                  <a:fillRect l="-2174" t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63705BF-68C1-A858-27D3-D95F67D94C74}"/>
              </a:ext>
            </a:extLst>
          </p:cNvPr>
          <p:cNvSpPr/>
          <p:nvPr/>
        </p:nvSpPr>
        <p:spPr>
          <a:xfrm>
            <a:off x="335560" y="5223628"/>
            <a:ext cx="1149125" cy="521845"/>
          </a:xfrm>
          <a:prstGeom prst="wedgeRectCallout">
            <a:avLst>
              <a:gd name="adj1" fmla="val 64182"/>
              <a:gd name="adj2" fmla="val 408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A0B2051-A6BE-0C52-BA0E-897DCCF430E3}"/>
                  </a:ext>
                </a:extLst>
              </p:cNvPr>
              <p:cNvSpPr/>
              <p:nvPr/>
            </p:nvSpPr>
            <p:spPr>
              <a:xfrm>
                <a:off x="1096307" y="1562600"/>
                <a:ext cx="2776016" cy="492443"/>
              </a:xfrm>
              <a:prstGeom prst="wedgeRectCallout">
                <a:avLst>
                  <a:gd name="adj1" fmla="val 62698"/>
                  <a:gd name="adj2" fmla="val 41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Both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are vectors (can be of different sizes)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A0B2051-A6BE-0C52-BA0E-897DCCF43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07" y="1562600"/>
                <a:ext cx="2776016" cy="492443"/>
              </a:xfrm>
              <a:prstGeom prst="wedgeRectCallout">
                <a:avLst>
                  <a:gd name="adj1" fmla="val 62698"/>
                  <a:gd name="adj2" fmla="val 41154"/>
                </a:avLst>
              </a:prstGeom>
              <a:blipFill>
                <a:blip r:embed="rId11"/>
                <a:stretch>
                  <a:fillRect l="-954"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569662A-1E70-F99A-49B2-EC573D219D5C}"/>
                  </a:ext>
                </a:extLst>
              </p:cNvPr>
              <p:cNvSpPr/>
              <p:nvPr/>
            </p:nvSpPr>
            <p:spPr>
              <a:xfrm>
                <a:off x="1099185" y="2147360"/>
                <a:ext cx="2776016" cy="492443"/>
              </a:xfrm>
              <a:prstGeom prst="wedgeRectCallout">
                <a:avLst>
                  <a:gd name="adj1" fmla="val 37287"/>
                  <a:gd name="adj2" fmla="val -79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Also assume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𝚲</m:t>
                    </m:r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𝑳</m:t>
                    </m:r>
                  </m:oMath>
                </a14:m>
                <a:r>
                  <a:rPr kumimoji="0" lang="en-I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to be known; only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I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is unknown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569662A-1E70-F99A-49B2-EC573D21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85" y="2147360"/>
                <a:ext cx="2776016" cy="492443"/>
              </a:xfrm>
              <a:prstGeom prst="wedgeRectCallout">
                <a:avLst>
                  <a:gd name="adj1" fmla="val 37287"/>
                  <a:gd name="adj2" fmla="val -79101"/>
                </a:avLst>
              </a:prstGeom>
              <a:blipFill>
                <a:blip r:embed="rId12"/>
                <a:stretch>
                  <a:fillRect l="-871" b="-165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C315B9E-13C2-1FA7-6B0C-B2E2A1383D91}"/>
              </a:ext>
            </a:extLst>
          </p:cNvPr>
          <p:cNvSpPr/>
          <p:nvPr/>
        </p:nvSpPr>
        <p:spPr>
          <a:xfrm>
            <a:off x="2274815" y="3101566"/>
            <a:ext cx="1149125" cy="521845"/>
          </a:xfrm>
          <a:prstGeom prst="wedgeRectCallout">
            <a:avLst>
              <a:gd name="adj1" fmla="val 64182"/>
              <a:gd name="adj2" fmla="val 408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Conditional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3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66"/>
    </mc:Choice>
    <mc:Fallback xmlns="">
      <p:transition spd="slow" advTm="38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8" grpId="0"/>
      <p:bldP spid="9" grpId="0"/>
      <p:bldP spid="12" grpId="0" animBg="1"/>
      <p:bldP spid="13" grpId="0" animBg="1"/>
      <p:bldP spid="17" grpId="0" animBg="1"/>
      <p:bldP spid="1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Posterior Distribution for Gaussian’s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dirty="0">
                    <a:latin typeface="Abadi Extra Light" panose="020B0204020104020204" pitchFamily="34" charset="0"/>
                  </a:rPr>
                  <a:t>. scalar observations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assumed drawn from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Easy to see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drawn from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equivalent to the following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Let’s estimate mean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using fully Bayesian inference (not point estimation) </a:t>
                </a: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5C29AD-C169-4DAD-BE52-8AD94B0956D1}"/>
              </a:ext>
            </a:extLst>
          </p:cNvPr>
          <p:cNvSpPr/>
          <p:nvPr/>
        </p:nvSpPr>
        <p:spPr>
          <a:xfrm>
            <a:off x="1574539" y="2164049"/>
            <a:ext cx="2875945" cy="1758473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00993">
                <a:moveTo>
                  <a:pt x="0" y="1700993"/>
                </a:moveTo>
                <a:cubicBezTo>
                  <a:pt x="344647" y="1563273"/>
                  <a:pt x="660373" y="1444044"/>
                  <a:pt x="1012128" y="1161627"/>
                </a:cubicBezTo>
                <a:cubicBezTo>
                  <a:pt x="1363883" y="879210"/>
                  <a:pt x="1678475" y="-88186"/>
                  <a:pt x="2110532" y="6494"/>
                </a:cubicBezTo>
                <a:cubicBezTo>
                  <a:pt x="2542589" y="101174"/>
                  <a:pt x="2677782" y="926310"/>
                  <a:pt x="2925257" y="1196156"/>
                </a:cubicBezTo>
                <a:cubicBezTo>
                  <a:pt x="3172732" y="1466002"/>
                  <a:pt x="3756049" y="1670234"/>
                  <a:pt x="4146137" y="16758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478C3-B9FF-4D3C-BEC4-BF5FBB57AC06}"/>
              </a:ext>
            </a:extLst>
          </p:cNvPr>
          <p:cNvCxnSpPr>
            <a:cxnSpLocks/>
          </p:cNvCxnSpPr>
          <p:nvPr/>
        </p:nvCxnSpPr>
        <p:spPr>
          <a:xfrm>
            <a:off x="1451870" y="3947604"/>
            <a:ext cx="3284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B0810-CC5F-4931-8C02-1E04A1806494}"/>
              </a:ext>
            </a:extLst>
          </p:cNvPr>
          <p:cNvCxnSpPr>
            <a:cxnSpLocks/>
          </p:cNvCxnSpPr>
          <p:nvPr/>
        </p:nvCxnSpPr>
        <p:spPr>
          <a:xfrm>
            <a:off x="2991249" y="2183304"/>
            <a:ext cx="9329" cy="17517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/>
              <p:nvPr/>
            </p:nvSpPr>
            <p:spPr>
              <a:xfrm>
                <a:off x="2846357" y="3828445"/>
                <a:ext cx="2897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57" y="3828445"/>
                <a:ext cx="28978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/>
              <p:nvPr/>
            </p:nvSpPr>
            <p:spPr>
              <a:xfrm>
                <a:off x="598889" y="2201598"/>
                <a:ext cx="164417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9" y="2201598"/>
                <a:ext cx="1644178" cy="492443"/>
              </a:xfrm>
              <a:prstGeom prst="rect">
                <a:avLst/>
              </a:prstGeom>
              <a:blipFill>
                <a:blip r:embed="rId5"/>
                <a:stretch>
                  <a:fillRect r="-16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01E9C471-654F-4054-A040-EF5AF94DBC38}"/>
                  </a:ext>
                </a:extLst>
              </p:cNvPr>
              <p:cNvSpPr/>
              <p:nvPr/>
            </p:nvSpPr>
            <p:spPr>
              <a:xfrm>
                <a:off x="1000040" y="2747876"/>
                <a:ext cx="1082605" cy="411552"/>
              </a:xfrm>
              <a:prstGeom prst="wedgeRectCallout">
                <a:avLst>
                  <a:gd name="adj1" fmla="val 49994"/>
                  <a:gd name="adj2" fmla="val -801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2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be known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01E9C471-654F-4054-A040-EF5AF94DB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40" y="2747876"/>
                <a:ext cx="1082605" cy="411552"/>
              </a:xfrm>
              <a:prstGeom prst="wedgeRectCallout">
                <a:avLst>
                  <a:gd name="adj1" fmla="val 49994"/>
                  <a:gd name="adj2" fmla="val -80124"/>
                </a:avLst>
              </a:prstGeom>
              <a:blipFill>
                <a:blip r:embed="rId6"/>
                <a:stretch>
                  <a:fillRect b="-107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60428-998B-A6B9-A6DB-3485431F0E07}"/>
                  </a:ext>
                </a:extLst>
              </p:cNvPr>
              <p:cNvSpPr txBox="1"/>
              <p:nvPr/>
            </p:nvSpPr>
            <p:spPr>
              <a:xfrm>
                <a:off x="4039424" y="5050106"/>
                <a:ext cx="30136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60428-998B-A6B9-A6DB-3485431F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24" y="5050106"/>
                <a:ext cx="301364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437A5E-C5A8-816B-4282-7DB199498B3E}"/>
                  </a:ext>
                </a:extLst>
              </p:cNvPr>
              <p:cNvSpPr txBox="1"/>
              <p:nvPr/>
            </p:nvSpPr>
            <p:spPr>
              <a:xfrm>
                <a:off x="7666397" y="5173216"/>
                <a:ext cx="32573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437A5E-C5A8-816B-4282-7DB19949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397" y="5173216"/>
                <a:ext cx="32573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9003903-E09D-1AF8-30B3-3E04FB80DA7E}"/>
                  </a:ext>
                </a:extLst>
              </p:cNvPr>
              <p:cNvSpPr/>
              <p:nvPr/>
            </p:nvSpPr>
            <p:spPr>
              <a:xfrm>
                <a:off x="1964231" y="5132114"/>
                <a:ext cx="1764251" cy="757490"/>
              </a:xfrm>
              <a:prstGeom prst="wedgeRectCallout">
                <a:avLst>
                  <a:gd name="adj1" fmla="val 67655"/>
                  <a:gd name="adj2" fmla="val -15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like a noisy version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zero mean Gaussian noise added to it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9003903-E09D-1AF8-30B3-3E04FB80D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1" y="5132114"/>
                <a:ext cx="1764251" cy="757490"/>
              </a:xfrm>
              <a:prstGeom prst="wedgeRectCallout">
                <a:avLst>
                  <a:gd name="adj1" fmla="val 67655"/>
                  <a:gd name="adj2" fmla="val -1517"/>
                </a:avLst>
              </a:prstGeom>
              <a:blipFill>
                <a:blip r:embed="rId9"/>
                <a:stretch>
                  <a:fillRect t="-3937" b="-94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806BE26-72B3-C379-4AC1-B3C74093E488}"/>
              </a:ext>
            </a:extLst>
          </p:cNvPr>
          <p:cNvSpPr/>
          <p:nvPr/>
        </p:nvSpPr>
        <p:spPr>
          <a:xfrm>
            <a:off x="2243067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53B3AAC-350A-ECF4-1112-12FDF97500B6}"/>
              </a:ext>
            </a:extLst>
          </p:cNvPr>
          <p:cNvSpPr/>
          <p:nvPr/>
        </p:nvSpPr>
        <p:spPr>
          <a:xfrm>
            <a:off x="2486345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11586E56-697E-A66B-CE24-274382B5F28C}"/>
              </a:ext>
            </a:extLst>
          </p:cNvPr>
          <p:cNvSpPr/>
          <p:nvPr/>
        </p:nvSpPr>
        <p:spPr>
          <a:xfrm>
            <a:off x="3131567" y="3867861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6E1CB6B-F6E0-1837-9AFE-1798A95B660B}"/>
              </a:ext>
            </a:extLst>
          </p:cNvPr>
          <p:cNvSpPr/>
          <p:nvPr/>
        </p:nvSpPr>
        <p:spPr>
          <a:xfrm>
            <a:off x="3791025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523D7E00-3957-FA7A-A22E-CFA151D842C1}"/>
              </a:ext>
            </a:extLst>
          </p:cNvPr>
          <p:cNvSpPr/>
          <p:nvPr/>
        </p:nvSpPr>
        <p:spPr>
          <a:xfrm>
            <a:off x="2787315" y="3856447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88FCBB4-11D8-1143-F5E1-06985A80E6DA}"/>
              </a:ext>
            </a:extLst>
          </p:cNvPr>
          <p:cNvSpPr/>
          <p:nvPr/>
        </p:nvSpPr>
        <p:spPr>
          <a:xfrm>
            <a:off x="1905858" y="3856826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C8C0B88D-C747-946D-CC11-CD4D8874CBB4}"/>
              </a:ext>
            </a:extLst>
          </p:cNvPr>
          <p:cNvSpPr/>
          <p:nvPr/>
        </p:nvSpPr>
        <p:spPr>
          <a:xfrm>
            <a:off x="4247869" y="2008222"/>
            <a:ext cx="838798" cy="311653"/>
          </a:xfrm>
          <a:prstGeom prst="wedgeRectCallout">
            <a:avLst>
              <a:gd name="adj1" fmla="val 58038"/>
              <a:gd name="adj2" fmla="val 976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E085CE7-CC18-2764-DFAE-A61783A5DDF0}"/>
              </a:ext>
            </a:extLst>
          </p:cNvPr>
          <p:cNvSpPr/>
          <p:nvPr/>
        </p:nvSpPr>
        <p:spPr>
          <a:xfrm>
            <a:off x="9155621" y="84736"/>
            <a:ext cx="1768143" cy="906445"/>
          </a:xfrm>
          <a:prstGeom prst="wedgeRectCallout">
            <a:avLst>
              <a:gd name="adj1" fmla="val -63468"/>
              <a:gd name="adj2" fmla="val -19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Its MLE/MAP estimation left as an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D05224-0CAA-DD87-DD14-436249A03A62}"/>
                  </a:ext>
                </a:extLst>
              </p:cNvPr>
              <p:cNvSpPr txBox="1"/>
              <p:nvPr/>
            </p:nvSpPr>
            <p:spPr>
              <a:xfrm>
                <a:off x="5198666" y="2065722"/>
                <a:ext cx="6476453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D05224-0CAA-DD87-DD14-436249A03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66" y="2065722"/>
                <a:ext cx="6476453" cy="8333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506F9-837D-7E34-C46D-7412B87DC400}"/>
                  </a:ext>
                </a:extLst>
              </p:cNvPr>
              <p:cNvSpPr txBox="1"/>
              <p:nvPr/>
            </p:nvSpPr>
            <p:spPr>
              <a:xfrm>
                <a:off x="5311812" y="2916536"/>
                <a:ext cx="425398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506F9-837D-7E34-C46D-7412B87D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12" y="2916536"/>
                <a:ext cx="4253985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F2E54B1-DDA6-FD86-676B-C7A1388E7653}"/>
              </a:ext>
            </a:extLst>
          </p:cNvPr>
          <p:cNvSpPr/>
          <p:nvPr/>
        </p:nvSpPr>
        <p:spPr>
          <a:xfrm>
            <a:off x="4303869" y="2891665"/>
            <a:ext cx="838798" cy="311653"/>
          </a:xfrm>
          <a:prstGeom prst="wedgeRectCallout">
            <a:avLst>
              <a:gd name="adj1" fmla="val 58038"/>
              <a:gd name="adj2" fmla="val 976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Overall Likelihood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0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50"/>
    </mc:Choice>
    <mc:Fallback xmlns="">
      <p:transition spd="slow" advTm="35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26" grpId="0" animBg="1"/>
      <p:bldP spid="12" grpId="0"/>
      <p:bldP spid="13" grpId="0"/>
      <p:bldP spid="15" grpId="0" animBg="1"/>
      <p:bldP spid="16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6" grpId="0" animBg="1"/>
      <p:bldP spid="7" grpId="0"/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A prior distribution for the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To computer posterior, need a prior over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Let’s choose a Gaussian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500" dirty="0">
                  <a:solidFill>
                    <a:schemeClr val="tx1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The prior basically says that  </a:t>
                </a:r>
                <a:r>
                  <a:rPr lang="en-GB" i="1" u="sng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 priori</a:t>
                </a:r>
                <a:r>
                  <a:rPr lang="en-GB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 we believe 𝜇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denotes how certain we are about our belief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We will assume that the prior’s hyperparameters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)are known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likelihood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known, Gaussian prior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also conjugate to the likelihood (thus posterior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also be Gaussian)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200" dirty="0">
                  <a:solidFill>
                    <a:srgbClr val="009900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883" b="-4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8BC537-4F53-5351-B388-A573E32CEB5C}"/>
                  </a:ext>
                </a:extLst>
              </p:cNvPr>
              <p:cNvSpPr txBox="1"/>
              <p:nvPr/>
            </p:nvSpPr>
            <p:spPr>
              <a:xfrm>
                <a:off x="1872050" y="2120729"/>
                <a:ext cx="4518480" cy="521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IN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GB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8BC537-4F53-5351-B388-A573E32C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0" y="2120729"/>
                <a:ext cx="4518480" cy="521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8A57BB-E33D-805F-22E1-3BDE28818957}"/>
              </a:ext>
            </a:extLst>
          </p:cNvPr>
          <p:cNvSpPr/>
          <p:nvPr/>
        </p:nvSpPr>
        <p:spPr>
          <a:xfrm>
            <a:off x="8465141" y="1346057"/>
            <a:ext cx="3274013" cy="1812977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  <a:gd name="connsiteX0" fmla="*/ 0 w 4146137"/>
              <a:gd name="connsiteY0" fmla="*/ 1694509 h 1694509"/>
              <a:gd name="connsiteX1" fmla="*/ 1332869 w 4146137"/>
              <a:gd name="connsiteY1" fmla="*/ 1169963 h 1694509"/>
              <a:gd name="connsiteX2" fmla="*/ 2110532 w 4146137"/>
              <a:gd name="connsiteY2" fmla="*/ 10 h 1694509"/>
              <a:gd name="connsiteX3" fmla="*/ 2925257 w 4146137"/>
              <a:gd name="connsiteY3" fmla="*/ 1189672 h 1694509"/>
              <a:gd name="connsiteX4" fmla="*/ 4146137 w 4146137"/>
              <a:gd name="connsiteY4" fmla="*/ 1669343 h 1694509"/>
              <a:gd name="connsiteX0" fmla="*/ 0 w 4146137"/>
              <a:gd name="connsiteY0" fmla="*/ 1694765 h 1694765"/>
              <a:gd name="connsiteX1" fmla="*/ 1332869 w 4146137"/>
              <a:gd name="connsiteY1" fmla="*/ 1170219 h 1694765"/>
              <a:gd name="connsiteX2" fmla="*/ 2110532 w 4146137"/>
              <a:gd name="connsiteY2" fmla="*/ 266 h 1694765"/>
              <a:gd name="connsiteX3" fmla="*/ 2661119 w 4146137"/>
              <a:gd name="connsiteY3" fmla="*/ 1278852 h 1694765"/>
              <a:gd name="connsiteX4" fmla="*/ 4146137 w 4146137"/>
              <a:gd name="connsiteY4" fmla="*/ 1669599 h 1694765"/>
              <a:gd name="connsiteX0" fmla="*/ 0 w 4146137"/>
              <a:gd name="connsiteY0" fmla="*/ 1724399 h 1724399"/>
              <a:gd name="connsiteX1" fmla="*/ 1332869 w 4146137"/>
              <a:gd name="connsiteY1" fmla="*/ 1199853 h 1724399"/>
              <a:gd name="connsiteX2" fmla="*/ 2035063 w 4146137"/>
              <a:gd name="connsiteY2" fmla="*/ 259 h 1724399"/>
              <a:gd name="connsiteX3" fmla="*/ 2661119 w 4146137"/>
              <a:gd name="connsiteY3" fmla="*/ 1308486 h 1724399"/>
              <a:gd name="connsiteX4" fmla="*/ 4146137 w 4146137"/>
              <a:gd name="connsiteY4" fmla="*/ 1699233 h 17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24399">
                <a:moveTo>
                  <a:pt x="0" y="1724399"/>
                </a:moveTo>
                <a:cubicBezTo>
                  <a:pt x="344647" y="1586679"/>
                  <a:pt x="993692" y="1487210"/>
                  <a:pt x="1332869" y="1199853"/>
                </a:cubicBezTo>
                <a:cubicBezTo>
                  <a:pt x="1672046" y="912496"/>
                  <a:pt x="1813688" y="-17846"/>
                  <a:pt x="2035063" y="259"/>
                </a:cubicBezTo>
                <a:cubicBezTo>
                  <a:pt x="2256438" y="18364"/>
                  <a:pt x="2413644" y="1038640"/>
                  <a:pt x="2661119" y="1308486"/>
                </a:cubicBezTo>
                <a:cubicBezTo>
                  <a:pt x="2908594" y="1578332"/>
                  <a:pt x="3756049" y="1693640"/>
                  <a:pt x="4146137" y="1699233"/>
                </a:cubicBez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17EC3-8F11-C219-1EF5-32C87708D067}"/>
              </a:ext>
            </a:extLst>
          </p:cNvPr>
          <p:cNvCxnSpPr>
            <a:cxnSpLocks/>
          </p:cNvCxnSpPr>
          <p:nvPr/>
        </p:nvCxnSpPr>
        <p:spPr>
          <a:xfrm flipV="1">
            <a:off x="8408692" y="3183334"/>
            <a:ext cx="3330462" cy="28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A0F04B-83D7-5EE4-30DA-3361453C5671}"/>
              </a:ext>
            </a:extLst>
          </p:cNvPr>
          <p:cNvCxnSpPr>
            <a:cxnSpLocks/>
          </p:cNvCxnSpPr>
          <p:nvPr/>
        </p:nvCxnSpPr>
        <p:spPr>
          <a:xfrm>
            <a:off x="10060997" y="1377494"/>
            <a:ext cx="12926" cy="17815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9465D-707D-A096-2A78-E36E8E7C5A79}"/>
                  </a:ext>
                </a:extLst>
              </p:cNvPr>
              <p:cNvSpPr txBox="1"/>
              <p:nvPr/>
            </p:nvSpPr>
            <p:spPr>
              <a:xfrm>
                <a:off x="10060997" y="2814002"/>
                <a:ext cx="509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9465D-707D-A096-2A78-E36E8E7C5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97" y="2814002"/>
                <a:ext cx="509473" cy="369332"/>
              </a:xfrm>
              <a:prstGeom prst="rect">
                <a:avLst/>
              </a:prstGeom>
              <a:blipFill>
                <a:blip r:embed="rId5"/>
                <a:stretch>
                  <a:fillRect l="-1190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3BF32E-F18E-93A6-42DC-993023C426B7}"/>
                  </a:ext>
                </a:extLst>
              </p:cNvPr>
              <p:cNvSpPr txBox="1"/>
              <p:nvPr/>
            </p:nvSpPr>
            <p:spPr>
              <a:xfrm>
                <a:off x="8308532" y="1460536"/>
                <a:ext cx="1413786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3BF32E-F18E-93A6-42DC-993023C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532" y="1460536"/>
                <a:ext cx="1413786" cy="376642"/>
              </a:xfrm>
              <a:prstGeom prst="rect">
                <a:avLst/>
              </a:prstGeom>
              <a:blipFill>
                <a:blip r:embed="rId6"/>
                <a:stretch>
                  <a:fillRect l="-7759" t="-1639" r="-129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B3450-B45C-041B-732D-EA7EC3DD05FB}"/>
                  </a:ext>
                </a:extLst>
              </p:cNvPr>
              <p:cNvSpPr txBox="1"/>
              <p:nvPr/>
            </p:nvSpPr>
            <p:spPr>
              <a:xfrm>
                <a:off x="3865398" y="2711636"/>
                <a:ext cx="3107902" cy="97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B3450-B45C-041B-732D-EA7EC3DD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98" y="2711636"/>
                <a:ext cx="3107902" cy="972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90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50"/>
    </mc:Choice>
    <mc:Fallback xmlns="">
      <p:transition spd="slow" advTm="35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/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The posterior distribution for the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distribution for the unknown mean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to see that the above will be prop. to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 of a quadratic function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Simplifying: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What happens to the posterior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(number of observations) grows very large?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Data (likelihood part) overwhelms the prior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Posterior’s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approximately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(and goes to 0 as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posterior’s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approaches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(which is also the MLE solution)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04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E9A43DD-AED8-43B4-B5F4-929FAB3EDEEC}"/>
              </a:ext>
            </a:extLst>
          </p:cNvPr>
          <p:cNvSpPr/>
          <p:nvPr/>
        </p:nvSpPr>
        <p:spPr>
          <a:xfrm>
            <a:off x="167819" y="1540511"/>
            <a:ext cx="1931831" cy="821500"/>
          </a:xfrm>
          <a:prstGeom prst="wedgeRectCallout">
            <a:avLst>
              <a:gd name="adj1" fmla="val 56302"/>
              <a:gd name="adj2" fmla="val 67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On conditioning side, skipping all fixed params and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from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/>
              <p:nvPr/>
            </p:nvSpPr>
            <p:spPr>
              <a:xfrm>
                <a:off x="10137391" y="3815143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the MLE solution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391" y="3815143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blipFill>
                <a:blip r:embed="rId4"/>
                <a:stretch>
                  <a:fillRect l="-1010" t="-7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9899236-0E10-4886-8118-4E2B4CE7451F}"/>
              </a:ext>
            </a:extLst>
          </p:cNvPr>
          <p:cNvSpPr/>
          <p:nvPr/>
        </p:nvSpPr>
        <p:spPr>
          <a:xfrm>
            <a:off x="1259649" y="4529788"/>
            <a:ext cx="2512698" cy="618533"/>
          </a:xfrm>
          <a:prstGeom prst="wedgeRectCallout">
            <a:avLst>
              <a:gd name="adj1" fmla="val 60525"/>
              <a:gd name="adj2" fmla="val -28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posterior’s mean is a convex combination of prior’s mean and the MLE solution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9984E496-8678-4528-9CD2-5733EEA4AA0E}"/>
              </a:ext>
            </a:extLst>
          </p:cNvPr>
          <p:cNvSpPr/>
          <p:nvPr/>
        </p:nvSpPr>
        <p:spPr>
          <a:xfrm>
            <a:off x="654732" y="3726187"/>
            <a:ext cx="3310066" cy="618533"/>
          </a:xfrm>
          <a:prstGeom prst="wedgeRectCallout">
            <a:avLst>
              <a:gd name="adj1" fmla="val 59314"/>
              <a:gd name="adj2" fmla="val 106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posterior’s precision is the sum of the prior’s precision and sum of the noise precisions of all the observations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120CDCB-C6C3-41FD-AE05-F44B0039B535}"/>
              </a:ext>
            </a:extLst>
          </p:cNvPr>
          <p:cNvSpPr/>
          <p:nvPr/>
        </p:nvSpPr>
        <p:spPr>
          <a:xfrm>
            <a:off x="7538355" y="3064537"/>
            <a:ext cx="2512698" cy="618533"/>
          </a:xfrm>
          <a:prstGeom prst="wedgeRectCallout">
            <a:avLst>
              <a:gd name="adj1" fmla="val -55326"/>
              <a:gd name="adj2" fmla="val 2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 (not a surprise since the chosen prior was conjugate to the likelihood)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94106B03-15A0-4308-88CD-C80C2A9DB652}"/>
              </a:ext>
            </a:extLst>
          </p:cNvPr>
          <p:cNvSpPr/>
          <p:nvPr/>
        </p:nvSpPr>
        <p:spPr>
          <a:xfrm>
            <a:off x="6351816" y="4073044"/>
            <a:ext cx="1186539" cy="402504"/>
          </a:xfrm>
          <a:prstGeom prst="wedgeRectCallout">
            <a:avLst>
              <a:gd name="adj1" fmla="val -52803"/>
              <a:gd name="adj2" fmla="val 1004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Contribution from the prior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AA91888-28A9-4FDA-915A-0653BCBF67B8}"/>
              </a:ext>
            </a:extLst>
          </p:cNvPr>
          <p:cNvSpPr/>
          <p:nvPr/>
        </p:nvSpPr>
        <p:spPr>
          <a:xfrm>
            <a:off x="8059989" y="3944277"/>
            <a:ext cx="1186539" cy="511451"/>
          </a:xfrm>
          <a:prstGeom prst="wedgeRectCallout">
            <a:avLst>
              <a:gd name="adj1" fmla="val -42269"/>
              <a:gd name="adj2" fmla="val 906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Contribution from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/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Meaning, we become very-very certain about the estimate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blipFill>
                <a:blip r:embed="rId5"/>
                <a:stretch>
                  <a:fillRect t="-8140" b="-4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207AB-6D2E-C238-7C0F-D5631D64309E}"/>
                  </a:ext>
                </a:extLst>
              </p:cNvPr>
              <p:cNvSpPr txBox="1"/>
              <p:nvPr/>
            </p:nvSpPr>
            <p:spPr>
              <a:xfrm>
                <a:off x="2197076" y="1603843"/>
                <a:ext cx="2922980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207AB-6D2E-C238-7C0F-D5631D64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76" y="1603843"/>
                <a:ext cx="2922980" cy="782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19ADCC-D195-B8D9-984C-01D2F408EABF}"/>
              </a:ext>
            </a:extLst>
          </p:cNvPr>
          <p:cNvSpPr txBox="1"/>
          <p:nvPr/>
        </p:nvSpPr>
        <p:spPr>
          <a:xfrm>
            <a:off x="5637727" y="29782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76FA5-226E-14DA-94DC-174443F9FAB6}"/>
                  </a:ext>
                </a:extLst>
              </p:cNvPr>
              <p:cNvSpPr txBox="1"/>
              <p:nvPr/>
            </p:nvSpPr>
            <p:spPr>
              <a:xfrm>
                <a:off x="5132137" y="1601803"/>
                <a:ext cx="6026073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∝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76FA5-226E-14DA-94DC-174443F9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37" y="1601803"/>
                <a:ext cx="6026073" cy="8333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EFEE1-2591-1992-018C-F4F6ACAC2F60}"/>
                  </a:ext>
                </a:extLst>
              </p:cNvPr>
              <p:cNvSpPr txBox="1"/>
              <p:nvPr/>
            </p:nvSpPr>
            <p:spPr>
              <a:xfrm>
                <a:off x="3754683" y="2978239"/>
                <a:ext cx="3681649" cy="855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EFEE1-2591-1992-018C-F4F6ACAC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3" y="2978239"/>
                <a:ext cx="3681649" cy="855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38DBDF-A48C-5CA0-D83E-008C6E581E3A}"/>
                  </a:ext>
                </a:extLst>
              </p:cNvPr>
              <p:cNvSpPr txBox="1"/>
              <p:nvPr/>
            </p:nvSpPr>
            <p:spPr>
              <a:xfrm>
                <a:off x="4311749" y="3680597"/>
                <a:ext cx="1996572" cy="784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38DBDF-A48C-5CA0-D83E-008C6E581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49" y="3680597"/>
                <a:ext cx="1996572" cy="784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91450C-6F3D-5570-EC5E-CEA88A5FA122}"/>
                  </a:ext>
                </a:extLst>
              </p:cNvPr>
              <p:cNvSpPr txBox="1"/>
              <p:nvPr/>
            </p:nvSpPr>
            <p:spPr>
              <a:xfrm>
                <a:off x="3964798" y="4420093"/>
                <a:ext cx="4341510" cy="837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91450C-6F3D-5570-EC5E-CEA88A5FA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98" y="4420093"/>
                <a:ext cx="4341510" cy="8379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158BE-7DD3-C0F2-08BF-6D4D792DFCC6}"/>
                  </a:ext>
                </a:extLst>
              </p:cNvPr>
              <p:cNvSpPr txBox="1"/>
              <p:nvPr/>
            </p:nvSpPr>
            <p:spPr>
              <a:xfrm>
                <a:off x="8753034" y="4468514"/>
                <a:ext cx="2937022" cy="593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158BE-7DD3-C0F2-08BF-6D4D792DF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34" y="4468514"/>
                <a:ext cx="2937022" cy="593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66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60"/>
    </mc:Choice>
    <mc:Fallback xmlns="">
      <p:transition spd="slow" advTm="50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The Predictive Distribution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given a point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plug-in predictive distribution for a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 the other hand, the posterior predictive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an alternative way to get the above result, note that, for test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94C6C-8475-AE42-183F-56842BD894C7}"/>
                  </a:ext>
                </a:extLst>
              </p:cNvPr>
              <p:cNvSpPr txBox="1"/>
              <p:nvPr/>
            </p:nvSpPr>
            <p:spPr>
              <a:xfrm>
                <a:off x="2964351" y="1822001"/>
                <a:ext cx="54045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36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94C6C-8475-AE42-183F-56842BD89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1" y="1822001"/>
                <a:ext cx="540458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8DB2D4-30FE-BB4C-51C1-C33FDCEAA1B8}"/>
                  </a:ext>
                </a:extLst>
              </p:cNvPr>
              <p:cNvSpPr txBox="1"/>
              <p:nvPr/>
            </p:nvSpPr>
            <p:spPr>
              <a:xfrm>
                <a:off x="2487234" y="3100406"/>
                <a:ext cx="5174180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(µ</m:t>
                      </m:r>
                      <m:d>
                        <m:dPr>
                          <m:begChr m:val="|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8DB2D4-30FE-BB4C-51C1-C33FDCEA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34" y="3100406"/>
                <a:ext cx="5174180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E85AF-8FCE-2E36-3B41-63300F712426}"/>
                  </a:ext>
                </a:extLst>
              </p:cNvPr>
              <p:cNvSpPr txBox="1"/>
              <p:nvPr/>
            </p:nvSpPr>
            <p:spPr>
              <a:xfrm>
                <a:off x="3733778" y="3642045"/>
                <a:ext cx="4973184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E85AF-8FCE-2E36-3B41-63300F712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78" y="3642045"/>
                <a:ext cx="4973184" cy="486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FAAAD8-15FF-99E1-41D7-AF468AF55A4E}"/>
                  </a:ext>
                </a:extLst>
              </p:cNvPr>
              <p:cNvSpPr txBox="1"/>
              <p:nvPr/>
            </p:nvSpPr>
            <p:spPr>
              <a:xfrm>
                <a:off x="3733778" y="4225543"/>
                <a:ext cx="3378856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FAAAD8-15FF-99E1-41D7-AF468AF5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78" y="4225543"/>
                <a:ext cx="3378856" cy="436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734B261-1094-F815-098D-B718969D6BA8}"/>
              </a:ext>
            </a:extLst>
          </p:cNvPr>
          <p:cNvSpPr/>
          <p:nvPr/>
        </p:nvSpPr>
        <p:spPr>
          <a:xfrm>
            <a:off x="4327508" y="1589615"/>
            <a:ext cx="1988656" cy="232386"/>
          </a:xfrm>
          <a:prstGeom prst="wedgeRectCallout">
            <a:avLst>
              <a:gd name="adj1" fmla="val -45097"/>
              <a:gd name="adj2" fmla="val 1103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best point estimate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83B88D7-D1C5-7140-5859-86E569630D00}"/>
              </a:ext>
            </a:extLst>
          </p:cNvPr>
          <p:cNvSpPr/>
          <p:nvPr/>
        </p:nvSpPr>
        <p:spPr>
          <a:xfrm>
            <a:off x="7263396" y="4159552"/>
            <a:ext cx="1981069" cy="654138"/>
          </a:xfrm>
          <a:prstGeom prst="wedgeRectCallout">
            <a:avLst>
              <a:gd name="adj1" fmla="val -58724"/>
              <a:gd name="adj2" fmla="val 67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If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conditional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is Gaussian then </a:t>
            </a:r>
            <a:r>
              <a:rPr lang="en-IN" sz="1400" dirty="0">
                <a:solidFill>
                  <a:srgbClr val="A33BC3"/>
                </a:solidFill>
                <a:latin typeface="Abadi Extra Light" panose="020B0204020104020204" pitchFamily="34" charset="0"/>
              </a:rPr>
              <a:t>marginal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is also Gaussian</a:t>
            </a:r>
            <a:endParaRPr lang="en-IN" sz="14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3398156-A9B7-3889-C524-B0A6F37D919E}"/>
              </a:ext>
            </a:extLst>
          </p:cNvPr>
          <p:cNvSpPr/>
          <p:nvPr/>
        </p:nvSpPr>
        <p:spPr>
          <a:xfrm>
            <a:off x="9610868" y="4638648"/>
            <a:ext cx="1414519" cy="833969"/>
          </a:xfrm>
          <a:prstGeom prst="wedgeRectCallout">
            <a:avLst>
              <a:gd name="adj1" fmla="val -76974"/>
              <a:gd name="adj2" fmla="val -489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PRML [Bis 06], 2.115, and also mentioned in prob-stats refresher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4C279-3DB1-24A4-F35C-01688664D9AC}"/>
                  </a:ext>
                </a:extLst>
              </p:cNvPr>
              <p:cNvSpPr txBox="1"/>
              <p:nvPr/>
            </p:nvSpPr>
            <p:spPr>
              <a:xfrm>
                <a:off x="1166613" y="5268033"/>
                <a:ext cx="1689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4C279-3DB1-24A4-F35C-01688664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3" y="5268033"/>
                <a:ext cx="16898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C66759-0073-A83D-72BE-76EC42751491}"/>
                  </a:ext>
                </a:extLst>
              </p:cNvPr>
              <p:cNvSpPr txBox="1"/>
              <p:nvPr/>
            </p:nvSpPr>
            <p:spPr>
              <a:xfrm>
                <a:off x="3379201" y="5286295"/>
                <a:ext cx="2018245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C66759-0073-A83D-72BE-76EC4275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01" y="5286295"/>
                <a:ext cx="2018245" cy="374526"/>
              </a:xfrm>
              <a:prstGeom prst="rect">
                <a:avLst/>
              </a:prstGeom>
              <a:blipFill>
                <a:blip r:embed="rId9"/>
                <a:stretch>
                  <a:fillRect l="-3021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93312E-2A1B-52EC-91DA-2BFD810CD1EA}"/>
                  </a:ext>
                </a:extLst>
              </p:cNvPr>
              <p:cNvSpPr txBox="1"/>
              <p:nvPr/>
            </p:nvSpPr>
            <p:spPr>
              <a:xfrm>
                <a:off x="5788791" y="5298811"/>
                <a:ext cx="1801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93312E-2A1B-52EC-91DA-2BFD810C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91" y="5298811"/>
                <a:ext cx="1801455" cy="369332"/>
              </a:xfrm>
              <a:prstGeom prst="rect">
                <a:avLst/>
              </a:prstGeom>
              <a:blipFill>
                <a:blip r:embed="rId10"/>
                <a:stretch>
                  <a:fillRect l="-2034" b="-65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9DCDB6-C83F-9B76-BEDA-1AB4B00285EE}"/>
                  </a:ext>
                </a:extLst>
              </p:cNvPr>
              <p:cNvSpPr txBox="1"/>
              <p:nvPr/>
            </p:nvSpPr>
            <p:spPr>
              <a:xfrm>
                <a:off x="1960124" y="6108971"/>
                <a:ext cx="4579652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⇒   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9DCDB6-C83F-9B76-BEDA-1AB4B0028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24" y="6108971"/>
                <a:ext cx="4579652" cy="374526"/>
              </a:xfrm>
              <a:prstGeom prst="rect">
                <a:avLst/>
              </a:prstGeom>
              <a:blipFill>
                <a:blip r:embed="rId11"/>
                <a:stretch>
                  <a:fillRect r="-1332" b="-35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4D75013D-A8EA-3C6C-56C3-0DA5D17975C5}"/>
                  </a:ext>
                </a:extLst>
              </p:cNvPr>
              <p:cNvSpPr/>
              <p:nvPr/>
            </p:nvSpPr>
            <p:spPr>
              <a:xfrm>
                <a:off x="6816221" y="5988881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both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Gaussian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r.v.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has a Gaussian posterior predictive, and the respective means and variances of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get added up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4D75013D-A8EA-3C6C-56C3-0DA5D179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21" y="5988881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blipFill>
                <a:blip r:embed="rId12"/>
                <a:stretch>
                  <a:fillRect t="-1667" b="-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7C8240FF-95CA-45EF-6319-7BEB176FE0E2}"/>
                  </a:ext>
                </a:extLst>
              </p:cNvPr>
              <p:cNvSpPr/>
              <p:nvPr/>
            </p:nvSpPr>
            <p:spPr>
              <a:xfrm>
                <a:off x="265245" y="4269592"/>
                <a:ext cx="3398811" cy="416020"/>
              </a:xfrm>
              <a:prstGeom prst="wedgeRectCallout">
                <a:avLst>
                  <a:gd name="adj1" fmla="val 54223"/>
                  <a:gd name="adj2" fmla="val 28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“extra”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1400" i="1">
                        <a:solidFill>
                          <a:srgbClr val="B806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PPD is due to the averaging over the posterior’s uncertainty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7C8240FF-95CA-45EF-6319-7BEB176FE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269592"/>
                <a:ext cx="3398811" cy="416020"/>
              </a:xfrm>
              <a:prstGeom prst="wedgeRectCallout">
                <a:avLst>
                  <a:gd name="adj1" fmla="val 54223"/>
                  <a:gd name="adj2" fmla="val 2802"/>
                </a:avLst>
              </a:prstGeom>
              <a:blipFill>
                <a:blip r:embed="rId13"/>
                <a:stretch>
                  <a:fillRect l="-341" t="-12500" b="-22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50BC13E-9C97-CDA2-6EAF-0B6757A7A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45937" y="2829761"/>
            <a:ext cx="1010687" cy="965223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68E78D1-C40E-1706-9EDD-B171F2013383}"/>
              </a:ext>
            </a:extLst>
          </p:cNvPr>
          <p:cNvSpPr/>
          <p:nvPr/>
        </p:nvSpPr>
        <p:spPr>
          <a:xfrm>
            <a:off x="9395227" y="3003904"/>
            <a:ext cx="1791589" cy="1485128"/>
          </a:xfrm>
          <a:prstGeom prst="wedgeRectCallout">
            <a:avLst>
              <a:gd name="adj1" fmla="val 67532"/>
              <a:gd name="adj2" fmla="val -345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A useful fact: 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we have conjugacy, the posterior predictive distribution also has a closed form (will see this  result more formally when talking about exponential family distributions)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CB693A7-1E48-D0A0-579F-4F54731D3445}"/>
                  </a:ext>
                </a:extLst>
              </p:cNvPr>
              <p:cNvSpPr/>
              <p:nvPr/>
            </p:nvSpPr>
            <p:spPr>
              <a:xfrm>
                <a:off x="906847" y="1932000"/>
                <a:ext cx="1981069" cy="490546"/>
              </a:xfrm>
              <a:prstGeom prst="wedgeRectCallout">
                <a:avLst>
                  <a:gd name="adj1" fmla="val 59965"/>
                  <a:gd name="adj2" fmla="val 14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an approximation of the true PPD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CB693A7-1E48-D0A0-579F-4F54731D3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47" y="1932000"/>
                <a:ext cx="1981069" cy="490546"/>
              </a:xfrm>
              <a:prstGeom prst="wedgeRectCallout">
                <a:avLst>
                  <a:gd name="adj1" fmla="val 59965"/>
                  <a:gd name="adj2" fmla="val 1412"/>
                </a:avLst>
              </a:prstGeom>
              <a:blipFill>
                <a:blip r:embed="rId15"/>
                <a:stretch>
                  <a:fillRect l="-548" t="-3614" b="-132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547D4DA6-2796-7D38-9D3E-E75C99E8B7CE}"/>
                  </a:ext>
                </a:extLst>
              </p:cNvPr>
              <p:cNvSpPr/>
              <p:nvPr/>
            </p:nvSpPr>
            <p:spPr>
              <a:xfrm>
                <a:off x="3880992" y="5746961"/>
                <a:ext cx="2254561" cy="369332"/>
              </a:xfrm>
              <a:prstGeom prst="wedgeRectCallout">
                <a:avLst>
                  <a:gd name="adj1" fmla="val -38734"/>
                  <a:gd name="adj2" fmla="val -72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the </a:t>
                </a:r>
                <a:r>
                  <a:rPr lang="en-IN" sz="1200" b="1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we are at test stage now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547D4DA6-2796-7D38-9D3E-E75C99E8B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92" y="5746961"/>
                <a:ext cx="2254561" cy="369332"/>
              </a:xfrm>
              <a:prstGeom prst="wedgeRectCallout">
                <a:avLst>
                  <a:gd name="adj1" fmla="val -38734"/>
                  <a:gd name="adj2" fmla="val -72528"/>
                </a:avLst>
              </a:prstGeom>
              <a:blipFill>
                <a:blip r:embed="rId16"/>
                <a:stretch>
                  <a:fillRect b="-179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75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54"/>
    </mc:Choice>
    <mc:Fallback xmlns="">
      <p:transition spd="slow" advTm="52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Gaussian Observation Model: Summary/Some Facts 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MLE/MAP for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(or both) is straightforward in Gaussian observation models.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Posterior also straightforward in most situations for such  models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(As we saw) computing posterior of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easy (using Gaussian prior) if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known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Likewise, computing posterior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easy (using </a:t>
                </a:r>
                <a:r>
                  <a:rPr lang="en-IN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gamma prior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) if mean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known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u="sng" dirty="0">
                    <a:latin typeface="Abadi Extra Light" panose="020B0204020104020204" pitchFamily="34" charset="0"/>
                  </a:rPr>
                  <a:t>both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are unknown, posterior computation requires computing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Computing joint posterior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200" u="sng" dirty="0">
                    <a:latin typeface="Abadi Extra Light" panose="020B0204020104020204" pitchFamily="34" charset="0"/>
                  </a:rPr>
                  <a:t>exactly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requires a </a:t>
                </a:r>
                <a:r>
                  <a:rPr lang="en-IN" sz="2200" u="sng" dirty="0">
                    <a:latin typeface="Abadi Extra Light" panose="020B0204020104020204" pitchFamily="34" charset="0"/>
                  </a:rPr>
                  <a:t>jointly </a:t>
                </a:r>
                <a:r>
                  <a:rPr lang="en-IN" sz="2200" u="sng" dirty="0" err="1">
                    <a:latin typeface="Abadi Extra Light" panose="020B0204020104020204" pitchFamily="34" charset="0"/>
                  </a:rPr>
                  <a:t>conjuage</a:t>
                </a:r>
                <a:r>
                  <a:rPr lang="en-IN" sz="2200" u="sng" dirty="0">
                    <a:latin typeface="Abadi Extra Light" panose="020B0204020104020204" pitchFamily="34" charset="0"/>
                  </a:rPr>
                  <a:t> prior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“Gaussian-gamma”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(“Normal-gamma”) is such a conjugate prior – a product of normal and gamma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Note: Computing joint posteriors exactly is possible only in rare cases such this one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can assume a likelihood/observation model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endParaRPr lang="en-IN" sz="2400" b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Need to estimate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vector-valued</a:t>
                </a:r>
                <a:r>
                  <a:rPr lang="en-IN" dirty="0">
                    <a:latin typeface="Abadi Extra Light" panose="020B0204020104020204" pitchFamily="34" charset="0"/>
                  </a:rPr>
                  <a:t>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. Can use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multivariate Gaussian prior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Need to estimate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positive definite covariance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matrix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. Can use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Wishart prior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both are unknown, can use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Normal-Wishart</a:t>
                </a:r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as a conjugate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0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54"/>
    </mc:Choice>
    <mc:Fallback xmlns="">
      <p:transition spd="slow" advTm="52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Goal: To learn the conditional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output given input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form of the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depends on output type,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Real: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using a Gaussian (or some other suitable real-valued distribution)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Binary: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using a Bernoulli 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Categorical/multiclass: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using a </a:t>
                </a:r>
                <a:r>
                  <a:rPr lang="en-IN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IN" dirty="0">
                    <a:latin typeface="Abadi Extra Light" panose="020B0204020104020204" pitchFamily="34" charset="0"/>
                  </a:rPr>
                  <a:t>/categorical distribution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Various other types (e.g., count, positive reals, etc) can also be modeled using appropriate distributions (e.g., Poisson for count, gamma for positive reals)</a:t>
                </a: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defined directly or indirectly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4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A7C846-597D-4932-A238-17C65F6206E2}"/>
              </a:ext>
            </a:extLst>
          </p:cNvPr>
          <p:cNvSpPr/>
          <p:nvPr/>
        </p:nvSpPr>
        <p:spPr>
          <a:xfrm>
            <a:off x="11243508" y="3289819"/>
            <a:ext cx="70566" cy="534279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5FFEC-9C45-42EB-97DF-88D7C47C054B}"/>
              </a:ext>
            </a:extLst>
          </p:cNvPr>
          <p:cNvSpPr/>
          <p:nvPr/>
        </p:nvSpPr>
        <p:spPr>
          <a:xfrm>
            <a:off x="11068737" y="3631153"/>
            <a:ext cx="70566" cy="1929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3DD9E-D6E0-48E5-BA35-5727980958F5}"/>
              </a:ext>
            </a:extLst>
          </p:cNvPr>
          <p:cNvSpPr/>
          <p:nvPr/>
        </p:nvSpPr>
        <p:spPr>
          <a:xfrm>
            <a:off x="11418279" y="3778378"/>
            <a:ext cx="7056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C776-D891-4684-A36F-C47C583FB27F}"/>
              </a:ext>
            </a:extLst>
          </p:cNvPr>
          <p:cNvSpPr/>
          <p:nvPr/>
        </p:nvSpPr>
        <p:spPr>
          <a:xfrm>
            <a:off x="11593050" y="3723431"/>
            <a:ext cx="70566" cy="10066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7FA91-AC27-483E-BC5D-CDFEE2343538}"/>
              </a:ext>
            </a:extLst>
          </p:cNvPr>
          <p:cNvSpPr/>
          <p:nvPr/>
        </p:nvSpPr>
        <p:spPr>
          <a:xfrm>
            <a:off x="10893966" y="3723431"/>
            <a:ext cx="70566" cy="100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36DCB-9121-4B3F-9622-DD27CB3C35DA}"/>
              </a:ext>
            </a:extLst>
          </p:cNvPr>
          <p:cNvCxnSpPr/>
          <p:nvPr/>
        </p:nvCxnSpPr>
        <p:spPr>
          <a:xfrm>
            <a:off x="10773640" y="3824097"/>
            <a:ext cx="1065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C92ACB-C144-4462-B8E3-D3FF28ED5385}"/>
              </a:ext>
            </a:extLst>
          </p:cNvPr>
          <p:cNvCxnSpPr>
            <a:cxnSpLocks/>
          </p:cNvCxnSpPr>
          <p:nvPr/>
        </p:nvCxnSpPr>
        <p:spPr>
          <a:xfrm flipV="1">
            <a:off x="10773640" y="3010368"/>
            <a:ext cx="0" cy="813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/>
              <p:nvPr/>
            </p:nvSpPr>
            <p:spPr>
              <a:xfrm>
                <a:off x="10082851" y="3030283"/>
                <a:ext cx="728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851" y="3030283"/>
                <a:ext cx="728148" cy="276999"/>
              </a:xfrm>
              <a:prstGeom prst="rect">
                <a:avLst/>
              </a:prstGeom>
              <a:blipFill>
                <a:blip r:embed="rId4"/>
                <a:stretch>
                  <a:fillRect l="-6723" r="-10924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/>
              <p:nvPr/>
            </p:nvSpPr>
            <p:spPr>
              <a:xfrm>
                <a:off x="11740037" y="380123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037" y="3801237"/>
                <a:ext cx="186718" cy="276999"/>
              </a:xfrm>
              <a:prstGeom prst="rect">
                <a:avLst/>
              </a:prstGeom>
              <a:blipFill>
                <a:blip r:embed="rId5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0414-0D22-34CF-299C-590130C82DCD}"/>
                  </a:ext>
                </a:extLst>
              </p:cNvPr>
              <p:cNvSpPr txBox="1"/>
              <p:nvPr/>
            </p:nvSpPr>
            <p:spPr>
              <a:xfrm>
                <a:off x="1189847" y="5889522"/>
                <a:ext cx="4529402" cy="560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0414-0D22-34CF-299C-590130C82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47" y="5889522"/>
                <a:ext cx="4529402" cy="560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536C30-A77C-9921-AB52-0D3D95176D90}"/>
                  </a:ext>
                </a:extLst>
              </p:cNvPr>
              <p:cNvSpPr txBox="1"/>
              <p:nvPr/>
            </p:nvSpPr>
            <p:spPr>
              <a:xfrm>
                <a:off x="7309105" y="5473373"/>
                <a:ext cx="3476528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536C30-A77C-9921-AB52-0D3D9517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05" y="5473373"/>
                <a:ext cx="3476528" cy="11484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82C2C59-A22F-2C9D-0964-E6672EBD684F}"/>
                  </a:ext>
                </a:extLst>
              </p:cNvPr>
              <p:cNvSpPr/>
              <p:nvPr/>
            </p:nvSpPr>
            <p:spPr>
              <a:xfrm>
                <a:off x="288022" y="5367397"/>
                <a:ext cx="2112885" cy="522125"/>
              </a:xfrm>
              <a:prstGeom prst="wedgeRectCallout">
                <a:avLst>
                  <a:gd name="adj1" fmla="val 2849"/>
                  <a:gd name="adj2" fmla="val 703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“Direct” way without modeling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82C2C59-A22F-2C9D-0964-E6672EBD6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22" y="5367397"/>
                <a:ext cx="2112885" cy="522125"/>
              </a:xfrm>
              <a:prstGeom prst="wedgeRectCallout">
                <a:avLst>
                  <a:gd name="adj1" fmla="val 2849"/>
                  <a:gd name="adj2" fmla="val 70303"/>
                </a:avLst>
              </a:prstGeom>
              <a:blipFill>
                <a:blip r:embed="rId8"/>
                <a:stretch>
                  <a:fillRect l="-1143" t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16D682-029A-8075-3943-5AAA5119C5FA}"/>
              </a:ext>
            </a:extLst>
          </p:cNvPr>
          <p:cNvSpPr/>
          <p:nvPr/>
        </p:nvSpPr>
        <p:spPr>
          <a:xfrm>
            <a:off x="4928450" y="5333769"/>
            <a:ext cx="2749118" cy="522125"/>
          </a:xfrm>
          <a:prstGeom prst="wedgeRectCallout">
            <a:avLst>
              <a:gd name="adj1" fmla="val 55486"/>
              <a:gd name="adj2" fmla="val 44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“Indirect” way by modeling the outputs as well as the inputs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38D2083-9B15-1BD2-F43D-8382F607B01B}"/>
              </a:ext>
            </a:extLst>
          </p:cNvPr>
          <p:cNvSpPr/>
          <p:nvPr/>
        </p:nvSpPr>
        <p:spPr>
          <a:xfrm>
            <a:off x="9336435" y="4592267"/>
            <a:ext cx="2749118" cy="775130"/>
          </a:xfrm>
          <a:prstGeom prst="wedgeRectCallout">
            <a:avLst>
              <a:gd name="adj1" fmla="val -37517"/>
              <a:gd name="adj2" fmla="val 737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“Indirect” way requires first learning the joint distribution of inputs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BA0274E-BED6-021B-A8B7-CBC2B6E88A2B}"/>
                  </a:ext>
                </a:extLst>
              </p:cNvPr>
              <p:cNvSpPr/>
              <p:nvPr/>
            </p:nvSpPr>
            <p:spPr>
              <a:xfrm>
                <a:off x="2657240" y="5301033"/>
                <a:ext cx="1724473" cy="653232"/>
              </a:xfrm>
              <a:prstGeom prst="wedgeRectCallout">
                <a:avLst>
                  <a:gd name="adj1" fmla="val 36311"/>
                  <a:gd name="adj2" fmla="val 648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Parameters of this distribution are the outputs of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BA0274E-BED6-021B-A8B7-CBC2B6E88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40" y="5301033"/>
                <a:ext cx="1724473" cy="653232"/>
              </a:xfrm>
              <a:prstGeom prst="wedgeRectCallout">
                <a:avLst>
                  <a:gd name="adj1" fmla="val 36311"/>
                  <a:gd name="adj2" fmla="val 64867"/>
                </a:avLst>
              </a:prstGeom>
              <a:blipFill>
                <a:blip r:embed="rId9"/>
                <a:stretch>
                  <a:fillRect l="-699" t="-62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685"/>
    </mc:Choice>
    <mc:Fallback xmlns="">
      <p:transition spd="slow" advTm="46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14" grpId="0"/>
      <p:bldP spid="3" grpId="0"/>
      <p:bldP spid="5" grpId="0"/>
      <p:bldP spid="7" grpId="0"/>
      <p:bldP spid="8" grpId="0" animBg="1"/>
      <p:bldP spid="11" grpId="0" animBg="1"/>
      <p:bldP spid="1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3|12.5|15.5|4.6|15.4|9.6|9.9|38.8|17.3|22.1|10|31.9|5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6.6|26.4|13.7|18.8|35.4|30.2|37.5|34.3|52.8|53.4|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9.7|14.6|19.3|16.3|23.6|89.5|16.9|26.6|17.5|18.6|25.2|3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9.7|14.6|19.3|16.3|23.6|89.5|16.9|26.6|17.5|18.6|25.2|3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|25.8|35.3|123.9|10|6.2|6.5|65.4|15.2|3.7|27.6|6.6|2.9|35.4|16.9|24.1|52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7|20.2|5.4|9.7|10.2|32.8|43.9|4.2|26|61.3|23.3|5.8|13.6|35.7|31.1|9.6|18.8|19.8|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7|20.2|5.4|9.7|10.2|32.8|43.9|4.2|26|61.3|23.3|5.8|13.6|35.7|31.1|9.6|18.8|19.8|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1|5.9|19.8|16.6|13.6|25.4|36.8|0.3|54.3|19.4|33.3|8.6|22.6|15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6|24.4|16|12.5|25.9|23.8|49.5|33.3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53865</TotalTime>
  <Words>3158</Words>
  <Application>Microsoft Office PowerPoint</Application>
  <PresentationFormat>Widescreen</PresentationFormat>
  <Paragraphs>501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Gaussian Observation Model:  Some Examples</vt:lpstr>
      <vt:lpstr>Plan today</vt:lpstr>
      <vt:lpstr>Recap: Linear Gaussian Model (LGM)</vt:lpstr>
      <vt:lpstr>Posterior Distribution for Gaussian’s Mean</vt:lpstr>
      <vt:lpstr>A prior distribution for the mean</vt:lpstr>
      <vt:lpstr>The posterior distribution for the mean</vt:lpstr>
      <vt:lpstr>The Predictive Distribution</vt:lpstr>
      <vt:lpstr>Gaussian Observation Model: Summary/Some Facts </vt:lpstr>
      <vt:lpstr>Probabilistic Supervised Learning</vt:lpstr>
      <vt:lpstr>Discriminative vs Generative Sup. Learning</vt:lpstr>
      <vt:lpstr>Probabilistic Linear Regression</vt:lpstr>
      <vt:lpstr>Prior on weights</vt:lpstr>
      <vt:lpstr>Probabilistic Linear Regression</vt:lpstr>
      <vt:lpstr>On compact notations..</vt:lpstr>
      <vt:lpstr>The Posterior</vt:lpstr>
      <vt:lpstr>The Posterior: A Visualization</vt:lpstr>
      <vt:lpstr>Posterior Predictive Distribution</vt:lpstr>
      <vt:lpstr>Posterior Predictive Distribution: An Illustration</vt:lpstr>
      <vt:lpstr>Nonlinear Regression</vt:lpstr>
      <vt:lpstr>Estimating Hyperparameters via MLE-II</vt:lpstr>
      <vt:lpstr>Prob. Linear Regression: Some Other Variations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2633</cp:revision>
  <dcterms:created xsi:type="dcterms:W3CDTF">2020-07-07T20:42:16Z</dcterms:created>
  <dcterms:modified xsi:type="dcterms:W3CDTF">2025-01-16T12:33:57Z</dcterms:modified>
</cp:coreProperties>
</file>