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551" r:id="rId2"/>
    <p:sldId id="812" r:id="rId3"/>
    <p:sldId id="797" r:id="rId4"/>
    <p:sldId id="798" r:id="rId5"/>
    <p:sldId id="795" r:id="rId6"/>
    <p:sldId id="809" r:id="rId7"/>
    <p:sldId id="796" r:id="rId8"/>
    <p:sldId id="790" r:id="rId9"/>
    <p:sldId id="665" r:id="rId10"/>
    <p:sldId id="666" r:id="rId11"/>
    <p:sldId id="667" r:id="rId12"/>
    <p:sldId id="814" r:id="rId13"/>
    <p:sldId id="816" r:id="rId14"/>
    <p:sldId id="817" r:id="rId15"/>
    <p:sldId id="794" r:id="rId16"/>
    <p:sldId id="818" r:id="rId17"/>
    <p:sldId id="7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21-04-2025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21-04-2025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21-04-2025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21-04-2025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21-04-2025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21-04-2025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bi-dev/sbi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NUL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jpeg"/><Relationship Id="rId7" Type="http://schemas.openxmlformats.org/officeDocument/2006/relationships/image" Target="../media/image3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NUL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2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665" y="3099354"/>
            <a:ext cx="11276296" cy="821886"/>
          </a:xfrm>
        </p:spPr>
        <p:txBody>
          <a:bodyPr>
            <a:noAutofit/>
          </a:bodyPr>
          <a:lstStyle/>
          <a:p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Assorted Topics (2)</a:t>
            </a:r>
            <a:endParaRPr lang="en-IN" sz="44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Conformal Prediction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A simple technique to easily obtain confidence intervals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In classification, such an interval may refer to the </a:t>
            </a:r>
            <a:r>
              <a:rPr lang="en-IN" u="sng" dirty="0">
                <a:solidFill>
                  <a:srgbClr val="0000FF"/>
                </a:solidFill>
                <a:latin typeface="Abadi Extra Light" panose="020B0204020104020204" pitchFamily="34" charset="0"/>
              </a:rPr>
              <a:t>set</a:t>
            </a:r>
            <a:r>
              <a:rPr lang="en-IN" dirty="0">
                <a:solidFill>
                  <a:srgbClr val="0000FF"/>
                </a:solidFill>
                <a:latin typeface="Abadi Extra Light" panose="020B0204020104020204" pitchFamily="34" charset="0"/>
              </a:rPr>
              <a:t> of highly likely classes for a test input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For more difficult test inputs, the set would typically be larger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In a way, conformal prediction gives predictive uncertainty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However, unlike Bayesian ML, we don’t get model uncertainty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Only one model is learned in the standard way and we construct the set of likely classes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It’s like a black-box method; no change to training procedure for the model</a:t>
            </a: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04C185-4C14-3491-80F4-583E9D2F2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37" y="2134214"/>
            <a:ext cx="8672945" cy="2433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30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Conformal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we already have a trained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using some labelled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get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whose true (unknown) label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a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calibration set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examples to generate a prediction set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s.t.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204020104020204" pitchFamily="34" charset="0"/>
                  </a:rPr>
                  <a:t>To construct the set, we first compute, for each example in the calibration set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latin typeface="Abadi Extra Light" panose="020B0204020104020204" pitchFamily="34" charset="0"/>
                  </a:rPr>
                  <a:t>Use the calibration set scores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latin typeface="Abadi Extra Light" panose="020B0204020104020204" pitchFamily="34" charset="0"/>
                  </a:rPr>
                  <a:t> to compute their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Abadi Extra Light" panose="020B0204020104020204" pitchFamily="34" charset="0"/>
                  </a:rPr>
                  <a:t> quantile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1195" t="-12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F266B1-F0BE-A113-7A4C-27F3364C8385}"/>
                  </a:ext>
                </a:extLst>
              </p:cNvPr>
              <p:cNvSpPr txBox="1"/>
              <p:nvPr/>
            </p:nvSpPr>
            <p:spPr>
              <a:xfrm>
                <a:off x="2913942" y="2534321"/>
                <a:ext cx="7118552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1 −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≤1 −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F266B1-F0BE-A113-7A4C-27F3364C8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942" y="2534321"/>
                <a:ext cx="7118552" cy="816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5498EF8F-FEF3-5A16-6D54-C78A145D9C8E}"/>
                  </a:ext>
                </a:extLst>
              </p:cNvPr>
              <p:cNvSpPr/>
              <p:nvPr/>
            </p:nvSpPr>
            <p:spPr>
              <a:xfrm>
                <a:off x="1031502" y="2642986"/>
                <a:ext cx="1620570" cy="499023"/>
              </a:xfrm>
              <a:prstGeom prst="wedgeRectCallout">
                <a:avLst>
                  <a:gd name="adj1" fmla="val 64271"/>
                  <a:gd name="adj2" fmla="val 295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user chosen error rate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5498EF8F-FEF3-5A16-6D54-C78A145D9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02" y="2642986"/>
                <a:ext cx="1620570" cy="499023"/>
              </a:xfrm>
              <a:prstGeom prst="wedgeRectCallout">
                <a:avLst>
                  <a:gd name="adj1" fmla="val 64271"/>
                  <a:gd name="adj2" fmla="val 29505"/>
                </a:avLst>
              </a:prstGeom>
              <a:blipFill>
                <a:blip r:embed="rId5"/>
                <a:stretch>
                  <a:fillRect l="-1282" t="-10714" b="-214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CCE9A5-39ED-6AE4-A34D-BCF67BCA2E59}"/>
                  </a:ext>
                </a:extLst>
              </p:cNvPr>
              <p:cNvSpPr txBox="1"/>
              <p:nvPr/>
            </p:nvSpPr>
            <p:spPr>
              <a:xfrm>
                <a:off x="4079958" y="4385032"/>
                <a:ext cx="2176878" cy="579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32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sSub>
                        <m:sSub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CCE9A5-39ED-6AE4-A34D-BCF67BCA2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958" y="4385032"/>
                <a:ext cx="2176878" cy="579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E79C806A-7ED1-E0C6-91EE-8CEF6947F16E}"/>
                  </a:ext>
                </a:extLst>
              </p:cNvPr>
              <p:cNvSpPr/>
              <p:nvPr/>
            </p:nvSpPr>
            <p:spPr>
              <a:xfrm>
                <a:off x="1149509" y="4105009"/>
                <a:ext cx="2629384" cy="579519"/>
              </a:xfrm>
              <a:prstGeom prst="wedgeRectCallout">
                <a:avLst>
                  <a:gd name="adj1" fmla="val 62166"/>
                  <a:gd name="adj2" fmla="val 251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Probability/score of the correct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E79C806A-7ED1-E0C6-91EE-8CEF6947F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09" y="4105009"/>
                <a:ext cx="2629384" cy="579519"/>
              </a:xfrm>
              <a:prstGeom prst="wedgeRectCallout">
                <a:avLst>
                  <a:gd name="adj1" fmla="val 62166"/>
                  <a:gd name="adj2" fmla="val 25105"/>
                </a:avLst>
              </a:prstGeom>
              <a:blipFill>
                <a:blip r:embed="rId7"/>
                <a:stretch>
                  <a:fillRect l="-1016" t="-2041" b="-112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9CB5943-2431-F0B8-20F9-B4A3109EF93F}"/>
              </a:ext>
            </a:extLst>
          </p:cNvPr>
          <p:cNvSpPr txBox="1"/>
          <p:nvPr/>
        </p:nvSpPr>
        <p:spPr>
          <a:xfrm>
            <a:off x="97591" y="6547495"/>
            <a:ext cx="8217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*A Gentle Introduction to Conformal Prediction and Distribution-Free Uncertainty Quantification (</a:t>
            </a:r>
            <a:r>
              <a:rPr lang="en-IN" sz="1200" dirty="0"/>
              <a:t>Angelopoulos and Bates, 2022)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4B4BC25-4CDE-CF84-A70E-E2EA6CB29E1A}"/>
              </a:ext>
            </a:extLst>
          </p:cNvPr>
          <p:cNvSpPr/>
          <p:nvPr/>
        </p:nvSpPr>
        <p:spPr>
          <a:xfrm>
            <a:off x="6224600" y="534811"/>
            <a:ext cx="3040524" cy="499023"/>
          </a:xfrm>
          <a:prstGeom prst="wedgeRectCallout">
            <a:avLst>
              <a:gd name="adj1" fmla="val -51567"/>
              <a:gd name="adj2" fmla="val 730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Assume it’s a classification model which produces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softmax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scores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05744E8-147B-1EA0-6981-D68D441BE51A}"/>
              </a:ext>
            </a:extLst>
          </p:cNvPr>
          <p:cNvSpPr/>
          <p:nvPr/>
        </p:nvSpPr>
        <p:spPr>
          <a:xfrm>
            <a:off x="9421829" y="449750"/>
            <a:ext cx="2203513" cy="750711"/>
          </a:xfrm>
          <a:prstGeom prst="wedgeRectCallout">
            <a:avLst>
              <a:gd name="adj1" fmla="val -59165"/>
              <a:gd name="adj2" fmla="val 87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Conformal prediction can be used for regression problems too*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329135-6C82-3FDC-8FE5-7EAFC3D44FB5}"/>
              </a:ext>
            </a:extLst>
          </p:cNvPr>
          <p:cNvSpPr/>
          <p:nvPr/>
        </p:nvSpPr>
        <p:spPr>
          <a:xfrm>
            <a:off x="7812344" y="4534303"/>
            <a:ext cx="123979" cy="4876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DD2247-A92F-D8C9-8D22-CCEB6C4B8499}"/>
              </a:ext>
            </a:extLst>
          </p:cNvPr>
          <p:cNvSpPr/>
          <p:nvPr/>
        </p:nvSpPr>
        <p:spPr>
          <a:xfrm>
            <a:off x="7992593" y="4702083"/>
            <a:ext cx="129846" cy="3199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B3ACE3-E0A0-B69E-9171-5626434DCD82}"/>
              </a:ext>
            </a:extLst>
          </p:cNvPr>
          <p:cNvSpPr/>
          <p:nvPr/>
        </p:nvSpPr>
        <p:spPr>
          <a:xfrm>
            <a:off x="8186604" y="4792319"/>
            <a:ext cx="129846" cy="2278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6C7FD0-E2AE-BAD2-518F-EB5B0C0C8785}"/>
              </a:ext>
            </a:extLst>
          </p:cNvPr>
          <p:cNvSpPr/>
          <p:nvPr/>
        </p:nvSpPr>
        <p:spPr>
          <a:xfrm>
            <a:off x="8382369" y="4684528"/>
            <a:ext cx="123979" cy="3356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DE41DD-4E11-32BA-82B5-1F76B619ABB2}"/>
              </a:ext>
            </a:extLst>
          </p:cNvPr>
          <p:cNvSpPr/>
          <p:nvPr/>
        </p:nvSpPr>
        <p:spPr>
          <a:xfrm>
            <a:off x="8575461" y="4532451"/>
            <a:ext cx="123979" cy="4876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BE2ECCB-BD66-0FE8-195E-55B9BCADFD11}"/>
              </a:ext>
            </a:extLst>
          </p:cNvPr>
          <p:cNvCxnSpPr>
            <a:cxnSpLocks/>
          </p:cNvCxnSpPr>
          <p:nvPr/>
        </p:nvCxnSpPr>
        <p:spPr>
          <a:xfrm>
            <a:off x="7511278" y="5023111"/>
            <a:ext cx="15605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949F45B-06A9-58A8-ABEB-1B465BC2F8EA}"/>
              </a:ext>
            </a:extLst>
          </p:cNvPr>
          <p:cNvCxnSpPr>
            <a:cxnSpLocks/>
          </p:cNvCxnSpPr>
          <p:nvPr/>
        </p:nvCxnSpPr>
        <p:spPr>
          <a:xfrm flipV="1">
            <a:off x="7511278" y="4099192"/>
            <a:ext cx="0" cy="923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7E20D86-16D9-107C-0D0A-01E63C6ADC82}"/>
              </a:ext>
            </a:extLst>
          </p:cNvPr>
          <p:cNvSpPr txBox="1"/>
          <p:nvPr/>
        </p:nvSpPr>
        <p:spPr>
          <a:xfrm>
            <a:off x="9127134" y="4863155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classes</a:t>
            </a:r>
            <a:endParaRPr lang="en-I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648F6E-9247-9E1B-A8B7-4EA2D27B4F2B}"/>
              </a:ext>
            </a:extLst>
          </p:cNvPr>
          <p:cNvSpPr txBox="1"/>
          <p:nvPr/>
        </p:nvSpPr>
        <p:spPr>
          <a:xfrm>
            <a:off x="6588192" y="4042304"/>
            <a:ext cx="113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Class probabilities</a:t>
            </a:r>
            <a:endParaRPr lang="en-IN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9BF3851-77C4-8865-6762-EFC7F3A2D47B}"/>
                  </a:ext>
                </a:extLst>
              </p:cNvPr>
              <p:cNvSpPr txBox="1"/>
              <p:nvPr/>
            </p:nvSpPr>
            <p:spPr>
              <a:xfrm>
                <a:off x="8334713" y="5020142"/>
                <a:ext cx="2503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9BF3851-77C4-8865-6762-EFC7F3A2D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713" y="5020142"/>
                <a:ext cx="250389" cy="276999"/>
              </a:xfrm>
              <a:prstGeom prst="rect">
                <a:avLst/>
              </a:prstGeom>
              <a:blipFill>
                <a:blip r:embed="rId8"/>
                <a:stretch>
                  <a:fillRect l="-24390" r="-9756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479D2934-AA2F-0BE1-B207-839DBBC42AF5}"/>
                  </a:ext>
                </a:extLst>
              </p:cNvPr>
              <p:cNvSpPr/>
              <p:nvPr/>
            </p:nvSpPr>
            <p:spPr>
              <a:xfrm>
                <a:off x="7915030" y="4052651"/>
                <a:ext cx="1151105" cy="428465"/>
              </a:xfrm>
              <a:prstGeom prst="wedgeRectCallout">
                <a:avLst>
                  <a:gd name="adj1" fmla="val -5993"/>
                  <a:gd name="adj2" fmla="val 8984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of the correct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1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479D2934-AA2F-0BE1-B207-839DBBC42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030" y="4052651"/>
                <a:ext cx="1151105" cy="428465"/>
              </a:xfrm>
              <a:prstGeom prst="wedgeRectCallout">
                <a:avLst>
                  <a:gd name="adj1" fmla="val -5993"/>
                  <a:gd name="adj2" fmla="val 89842"/>
                </a:avLst>
              </a:prstGeom>
              <a:blipFill>
                <a:blip r:embed="rId9"/>
                <a:stretch>
                  <a:fillRect t="-194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865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9" grpId="0"/>
      <p:bldP spid="22" grpId="0" animBg="1"/>
      <p:bldP spid="7" grpId="0"/>
      <p:bldP spid="9" grpId="0" animBg="1"/>
      <p:bldP spid="11" grpId="0" animBg="1"/>
      <p:bldP spid="12" grpId="0" animBg="1"/>
      <p:bldP spid="18" grpId="0" animBg="1"/>
      <p:bldP spid="21" grpId="0" animBg="1"/>
      <p:bldP spid="25" grpId="0" animBg="1"/>
      <p:bldP spid="26" grpId="0" animBg="1"/>
      <p:bldP spid="33" grpId="0"/>
      <p:bldP spid="34" grpId="0"/>
      <p:bldP spid="37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Conformal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600" dirty="0">
                    <a:latin typeface="Abadi Extra Light" panose="020B0204020104020204" pitchFamily="34" charset="0"/>
                  </a:rPr>
                  <a:t>Assume the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(say 0.1) quantile of the calibration set scores is equal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is very large, roughly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fraction of inputs will have score higher than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Given a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, whose label is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is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unknown, we compute the class probabilities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Define the prediction set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as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10E259-2C52-91F5-F7F9-FF8372B24784}"/>
              </a:ext>
            </a:extLst>
          </p:cNvPr>
          <p:cNvSpPr/>
          <p:nvPr/>
        </p:nvSpPr>
        <p:spPr>
          <a:xfrm>
            <a:off x="5488735" y="2494132"/>
            <a:ext cx="123979" cy="4876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C859A-77F4-A550-A418-6A2B22F60AB2}"/>
              </a:ext>
            </a:extLst>
          </p:cNvPr>
          <p:cNvSpPr/>
          <p:nvPr/>
        </p:nvSpPr>
        <p:spPr>
          <a:xfrm>
            <a:off x="5605909" y="2647184"/>
            <a:ext cx="129846" cy="3199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CA051D-8DB2-03E3-AF4B-C459426DECF6}"/>
              </a:ext>
            </a:extLst>
          </p:cNvPr>
          <p:cNvSpPr/>
          <p:nvPr/>
        </p:nvSpPr>
        <p:spPr>
          <a:xfrm>
            <a:off x="5723694" y="2571439"/>
            <a:ext cx="123979" cy="3919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B32517-C20B-5E72-D34B-E023E30A7624}"/>
              </a:ext>
            </a:extLst>
          </p:cNvPr>
          <p:cNvSpPr/>
          <p:nvPr/>
        </p:nvSpPr>
        <p:spPr>
          <a:xfrm>
            <a:off x="5851321" y="2475925"/>
            <a:ext cx="113770" cy="50589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EB615F-F6C1-F654-19AF-3D6B03D33C91}"/>
              </a:ext>
            </a:extLst>
          </p:cNvPr>
          <p:cNvSpPr/>
          <p:nvPr/>
        </p:nvSpPr>
        <p:spPr>
          <a:xfrm>
            <a:off x="5949303" y="2270145"/>
            <a:ext cx="123979" cy="7116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B093DC-325C-DAE4-6D35-D9F20B821F7C}"/>
              </a:ext>
            </a:extLst>
          </p:cNvPr>
          <p:cNvCxnSpPr>
            <a:cxnSpLocks/>
          </p:cNvCxnSpPr>
          <p:nvPr/>
        </p:nvCxnSpPr>
        <p:spPr>
          <a:xfrm>
            <a:off x="5181550" y="2981823"/>
            <a:ext cx="15605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82007C-A432-E524-239C-23200194EE96}"/>
              </a:ext>
            </a:extLst>
          </p:cNvPr>
          <p:cNvCxnSpPr>
            <a:cxnSpLocks/>
          </p:cNvCxnSpPr>
          <p:nvPr/>
        </p:nvCxnSpPr>
        <p:spPr>
          <a:xfrm flipV="1">
            <a:off x="5181550" y="2057904"/>
            <a:ext cx="0" cy="923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AC1BACF-2DC7-E62C-4EBB-241ACC8C1C59}"/>
              </a:ext>
            </a:extLst>
          </p:cNvPr>
          <p:cNvSpPr txBox="1"/>
          <p:nvPr/>
        </p:nvSpPr>
        <p:spPr>
          <a:xfrm>
            <a:off x="6718211" y="2797157"/>
            <a:ext cx="77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scores</a:t>
            </a:r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11396A-A677-F063-AA72-83617798B3A2}"/>
              </a:ext>
            </a:extLst>
          </p:cNvPr>
          <p:cNvSpPr txBox="1"/>
          <p:nvPr/>
        </p:nvSpPr>
        <p:spPr>
          <a:xfrm>
            <a:off x="4094314" y="2135746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95ABBC-27F8-BA2D-1E1F-8207FFE91CF9}"/>
                  </a:ext>
                </a:extLst>
              </p:cNvPr>
              <p:cNvSpPr txBox="1"/>
              <p:nvPr/>
            </p:nvSpPr>
            <p:spPr>
              <a:xfrm>
                <a:off x="5598304" y="2998385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95ABBC-27F8-BA2D-1E1F-8207FFE91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04" y="2998385"/>
                <a:ext cx="184922" cy="276999"/>
              </a:xfrm>
              <a:prstGeom prst="rect">
                <a:avLst/>
              </a:prstGeom>
              <a:blipFill>
                <a:blip r:embed="rId4"/>
                <a:stretch>
                  <a:fillRect l="-32258" t="-26667" r="-74194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CDA831EE-A02C-02B8-BA5F-F945CA308F24}"/>
              </a:ext>
            </a:extLst>
          </p:cNvPr>
          <p:cNvSpPr/>
          <p:nvPr/>
        </p:nvSpPr>
        <p:spPr>
          <a:xfrm>
            <a:off x="6070259" y="2590476"/>
            <a:ext cx="123979" cy="36933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541555-B4F9-1541-8292-872F4DD6E735}"/>
              </a:ext>
            </a:extLst>
          </p:cNvPr>
          <p:cNvSpPr/>
          <p:nvPr/>
        </p:nvSpPr>
        <p:spPr>
          <a:xfrm>
            <a:off x="6203145" y="2771640"/>
            <a:ext cx="102737" cy="18896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594BBD-870D-5270-BF93-0B09F6B6667E}"/>
              </a:ext>
            </a:extLst>
          </p:cNvPr>
          <p:cNvSpPr/>
          <p:nvPr/>
        </p:nvSpPr>
        <p:spPr>
          <a:xfrm>
            <a:off x="5388732" y="2827189"/>
            <a:ext cx="103492" cy="13990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CEAF1F6-D1E1-A78F-09BE-7AB673A664C1}"/>
              </a:ext>
            </a:extLst>
          </p:cNvPr>
          <p:cNvCxnSpPr>
            <a:cxnSpLocks/>
          </p:cNvCxnSpPr>
          <p:nvPr/>
        </p:nvCxnSpPr>
        <p:spPr>
          <a:xfrm flipH="1">
            <a:off x="5659350" y="2289490"/>
            <a:ext cx="4407" cy="670319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35218917-7944-3E45-2D27-178C675AE0D7}"/>
                  </a:ext>
                </a:extLst>
              </p:cNvPr>
              <p:cNvSpPr/>
              <p:nvPr/>
            </p:nvSpPr>
            <p:spPr>
              <a:xfrm>
                <a:off x="5908206" y="1680202"/>
                <a:ext cx="2225600" cy="520142"/>
              </a:xfrm>
              <a:prstGeom prst="wedgeRectCallout">
                <a:avLst>
                  <a:gd name="adj1" fmla="val -59092"/>
                  <a:gd name="adj2" fmla="val 5314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Pick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fraction of the mass of histogram is on the left side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1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35218917-7944-3E45-2D27-178C675AE0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206" y="1680202"/>
                <a:ext cx="2225600" cy="520142"/>
              </a:xfrm>
              <a:prstGeom prst="wedgeRectCallout">
                <a:avLst>
                  <a:gd name="adj1" fmla="val -59092"/>
                  <a:gd name="adj2" fmla="val 53140"/>
                </a:avLst>
              </a:prstGeom>
              <a:blipFill>
                <a:blip r:embed="rId5"/>
                <a:stretch>
                  <a:fillRect t="-10638" b="-1063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id="{79F10B0D-592A-5EDE-7354-E39337C698F7}"/>
              </a:ext>
            </a:extLst>
          </p:cNvPr>
          <p:cNvSpPr/>
          <p:nvPr/>
        </p:nvSpPr>
        <p:spPr>
          <a:xfrm>
            <a:off x="9332312" y="3077336"/>
            <a:ext cx="977758" cy="428465"/>
          </a:xfrm>
          <a:prstGeom prst="wedgeRectCallout">
            <a:avLst>
              <a:gd name="adj1" fmla="val -63005"/>
              <a:gd name="adj2" fmla="val 4309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Probability of true class</a:t>
            </a:r>
            <a:endParaRPr lang="en-IN" sz="12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6F68427-E7DB-A9B1-EBB7-B87FF720192A}"/>
              </a:ext>
            </a:extLst>
          </p:cNvPr>
          <p:cNvSpPr/>
          <p:nvPr/>
        </p:nvSpPr>
        <p:spPr>
          <a:xfrm>
            <a:off x="5120741" y="4938657"/>
            <a:ext cx="94432" cy="4756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E63DEE6-2650-A2EB-401E-5C51C3F113BF}"/>
              </a:ext>
            </a:extLst>
          </p:cNvPr>
          <p:cNvSpPr/>
          <p:nvPr/>
        </p:nvSpPr>
        <p:spPr>
          <a:xfrm>
            <a:off x="5300989" y="4818133"/>
            <a:ext cx="94429" cy="596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794D34C-9402-EB94-904A-54E936A1D83E}"/>
              </a:ext>
            </a:extLst>
          </p:cNvPr>
          <p:cNvSpPr/>
          <p:nvPr/>
        </p:nvSpPr>
        <p:spPr>
          <a:xfrm>
            <a:off x="5495000" y="5066873"/>
            <a:ext cx="117714" cy="3455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EE2EEA6-8085-EC7D-B297-32C1DE9C15CB}"/>
              </a:ext>
            </a:extLst>
          </p:cNvPr>
          <p:cNvSpPr/>
          <p:nvPr/>
        </p:nvSpPr>
        <p:spPr>
          <a:xfrm>
            <a:off x="5690765" y="5178422"/>
            <a:ext cx="94109" cy="2340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34FED1E-6FB4-7CEC-4C05-F5CCAB3A4723}"/>
              </a:ext>
            </a:extLst>
          </p:cNvPr>
          <p:cNvSpPr/>
          <p:nvPr/>
        </p:nvSpPr>
        <p:spPr>
          <a:xfrm>
            <a:off x="5883857" y="4630953"/>
            <a:ext cx="117715" cy="7814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29A3A59-7FF9-51FD-EBEB-0A982C89E4BC}"/>
              </a:ext>
            </a:extLst>
          </p:cNvPr>
          <p:cNvCxnSpPr>
            <a:cxnSpLocks/>
          </p:cNvCxnSpPr>
          <p:nvPr/>
        </p:nvCxnSpPr>
        <p:spPr>
          <a:xfrm>
            <a:off x="4819674" y="5415403"/>
            <a:ext cx="15605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019801A-B743-E7AF-BD7E-43B69AB90C71}"/>
              </a:ext>
            </a:extLst>
          </p:cNvPr>
          <p:cNvCxnSpPr>
            <a:cxnSpLocks/>
          </p:cNvCxnSpPr>
          <p:nvPr/>
        </p:nvCxnSpPr>
        <p:spPr>
          <a:xfrm flipV="1">
            <a:off x="4819674" y="4491484"/>
            <a:ext cx="0" cy="923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5FF1E73-26BF-701C-C62C-E1AF1FE69647}"/>
              </a:ext>
            </a:extLst>
          </p:cNvPr>
          <p:cNvSpPr txBox="1"/>
          <p:nvPr/>
        </p:nvSpPr>
        <p:spPr>
          <a:xfrm>
            <a:off x="6326766" y="520761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classes</a:t>
            </a:r>
            <a:endParaRPr lang="en-IN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CB43F74-C47E-194F-84D2-06DE385090AC}"/>
              </a:ext>
            </a:extLst>
          </p:cNvPr>
          <p:cNvSpPr txBox="1"/>
          <p:nvPr/>
        </p:nvSpPr>
        <p:spPr>
          <a:xfrm>
            <a:off x="3896588" y="4434596"/>
            <a:ext cx="113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Class probabilities</a:t>
            </a:r>
            <a:endParaRPr lang="en-IN" sz="12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6472AA4-F1B9-0F99-4F97-58329D77344E}"/>
              </a:ext>
            </a:extLst>
          </p:cNvPr>
          <p:cNvCxnSpPr>
            <a:cxnSpLocks/>
          </p:cNvCxnSpPr>
          <p:nvPr/>
        </p:nvCxnSpPr>
        <p:spPr>
          <a:xfrm flipH="1">
            <a:off x="4861043" y="5002801"/>
            <a:ext cx="1271205" cy="0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66C334B-AC86-C6CE-B520-649012D71621}"/>
                  </a:ext>
                </a:extLst>
              </p:cNvPr>
              <p:cNvSpPr txBox="1"/>
              <p:nvPr/>
            </p:nvSpPr>
            <p:spPr>
              <a:xfrm>
                <a:off x="4617796" y="4839211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66C334B-AC86-C6CE-B520-649012D71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796" y="4839211"/>
                <a:ext cx="184922" cy="276999"/>
              </a:xfrm>
              <a:prstGeom prst="rect">
                <a:avLst/>
              </a:prstGeom>
              <a:blipFill>
                <a:blip r:embed="rId6"/>
                <a:stretch>
                  <a:fillRect l="-33333" t="-26667" r="-76667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93EFA19-9FFB-C501-C491-DF160B8C4139}"/>
                  </a:ext>
                </a:extLst>
              </p:cNvPr>
              <p:cNvSpPr txBox="1"/>
              <p:nvPr/>
            </p:nvSpPr>
            <p:spPr>
              <a:xfrm>
                <a:off x="3965998" y="6173761"/>
                <a:ext cx="4676681" cy="520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̂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acc>
                        <m:accPr>
                          <m:chr m:val="̂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93EFA19-9FFB-C501-C491-DF160B8C4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998" y="6173761"/>
                <a:ext cx="4676681" cy="5201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Speech Bubble: Rectangle 79">
                <a:extLst>
                  <a:ext uri="{FF2B5EF4-FFF2-40B4-BE49-F238E27FC236}">
                    <a16:creationId xmlns:a16="http://schemas.microsoft.com/office/drawing/2014/main" id="{014CDB1C-2834-D2BE-376D-5887784131A5}"/>
                  </a:ext>
                </a:extLst>
              </p:cNvPr>
              <p:cNvSpPr/>
              <p:nvPr/>
            </p:nvSpPr>
            <p:spPr>
              <a:xfrm>
                <a:off x="8004255" y="5547360"/>
                <a:ext cx="2768248" cy="701029"/>
              </a:xfrm>
              <a:prstGeom prst="wedgeRectCallout">
                <a:avLst>
                  <a:gd name="adj1" fmla="val -63005"/>
                  <a:gd name="adj2" fmla="val 4309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Report all the classes whose probability is large enough (the “large enough” value is given by the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quantile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0" name="Speech Bubble: Rectangle 79">
                <a:extLst>
                  <a:ext uri="{FF2B5EF4-FFF2-40B4-BE49-F238E27FC236}">
                    <a16:creationId xmlns:a16="http://schemas.microsoft.com/office/drawing/2014/main" id="{014CDB1C-2834-D2BE-376D-588778413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255" y="5547360"/>
                <a:ext cx="2768248" cy="701029"/>
              </a:xfrm>
              <a:prstGeom prst="wedgeRectCallout">
                <a:avLst>
                  <a:gd name="adj1" fmla="val -63005"/>
                  <a:gd name="adj2" fmla="val 43094"/>
                </a:avLst>
              </a:prstGeom>
              <a:blipFill>
                <a:blip r:embed="rId8"/>
                <a:stretch>
                  <a:fillRect b="-84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Speech Bubble: Rectangle 80">
            <a:extLst>
              <a:ext uri="{FF2B5EF4-FFF2-40B4-BE49-F238E27FC236}">
                <a16:creationId xmlns:a16="http://schemas.microsoft.com/office/drawing/2014/main" id="{D7DFD50C-E019-2629-6ADD-513E48044954}"/>
              </a:ext>
            </a:extLst>
          </p:cNvPr>
          <p:cNvSpPr/>
          <p:nvPr/>
        </p:nvSpPr>
        <p:spPr>
          <a:xfrm>
            <a:off x="6302052" y="4354286"/>
            <a:ext cx="1560555" cy="584371"/>
          </a:xfrm>
          <a:prstGeom prst="wedgeRectCallout">
            <a:avLst>
              <a:gd name="adj1" fmla="val -63005"/>
              <a:gd name="adj2" fmla="val 4309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Prediction set for this test input includes classes 1,2,5</a:t>
            </a:r>
            <a:endParaRPr lang="en-IN" sz="12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9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3" grpId="0" animBg="1"/>
      <p:bldP spid="14" grpId="0" animBg="1"/>
      <p:bldP spid="17" grpId="0"/>
      <p:bldP spid="20" grpId="0"/>
      <p:bldP spid="24" grpId="0"/>
      <p:bldP spid="30" grpId="0" animBg="1"/>
      <p:bldP spid="31" grpId="0" animBg="1"/>
      <p:bldP spid="41" grpId="0" animBg="1"/>
      <p:bldP spid="47" grpId="0" animBg="1"/>
      <p:bldP spid="48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/>
      <p:bldP spid="70" grpId="0"/>
      <p:bldP spid="76" grpId="0"/>
      <p:bldP spid="79" grpId="0"/>
      <p:bldP spid="80" grpId="0" animBg="1"/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Conformal Prediction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Abadi Extra Light" panose="020B0204020104020204" pitchFamily="34" charset="0"/>
              </a:rPr>
              <a:t>A generic black-box method</a:t>
            </a:r>
            <a:endParaRPr lang="en-GB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Can be easily applied to any already trained classifier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Predicted set has some nice guarantees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Does not make any assumptions on the distribution of the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Abadi Extra Light" panose="020B0204020104020204" pitchFamily="34" charset="0"/>
              </a:rPr>
              <a:t>Thus considered a “distribution-free” approach to uncertainty quantification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Can also be applied to regression problems*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CCD465-8765-0936-93FA-BE65100892B7}"/>
                  </a:ext>
                </a:extLst>
              </p:cNvPr>
              <p:cNvSpPr txBox="1"/>
              <p:nvPr/>
            </p:nvSpPr>
            <p:spPr>
              <a:xfrm>
                <a:off x="2913942" y="2534321"/>
                <a:ext cx="7118552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1 −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𝑡𝑒𝑠𝑡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𝒞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𝑡𝑒𝑠𝑡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≤1 −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CCD465-8765-0936-93FA-BE6510089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942" y="2534321"/>
                <a:ext cx="7118552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86F7BD-7A18-EBE9-987F-6C247352F297}"/>
              </a:ext>
            </a:extLst>
          </p:cNvPr>
          <p:cNvSpPr txBox="1"/>
          <p:nvPr/>
        </p:nvSpPr>
        <p:spPr>
          <a:xfrm>
            <a:off x="97591" y="6547495"/>
            <a:ext cx="8217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*A Gentle Introduction to Conformal Prediction and Distribution-Free Uncertainty Quantification (</a:t>
            </a:r>
            <a:r>
              <a:rPr lang="en-IN" sz="1200" dirty="0"/>
              <a:t>Angelopoulos and Bates, 2022)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18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59"/>
    </mc:Choice>
    <mc:Fallback xmlns="">
      <p:transition spd="slow" advTm="46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70F38-5D96-BC24-DC4C-C52B3157F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497F8-356F-555E-A228-40BAB1C2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797" y="2799081"/>
            <a:ext cx="9518405" cy="1259837"/>
          </a:xfrm>
        </p:spPr>
        <p:txBody>
          <a:bodyPr>
            <a:normAutofit/>
          </a:bodyPr>
          <a:lstStyle/>
          <a:p>
            <a:r>
              <a:rPr lang="en-IN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Simulation-based Inference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98837569-842C-DFDB-4AE7-AF04286D46C9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12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52"/>
    </mc:Choice>
    <mc:Fallback>
      <p:transition spd="slow" advTm="4315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Simulation-based Inference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wish to compute the posterior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However, suppose we can’t compute the likelihood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Evaluation too expensive, or don’t have explicit likelihood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Simulation-based Inference (SBI)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approximates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=1,2,…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Abadi Extra Light" panose="020B0204020104020204" pitchFamily="34" charset="0"/>
                  </a:rPr>
                  <a:t>Draw a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1800" dirty="0">
                    <a:latin typeface="Abadi Extra Light" panose="020B0204020104020204" pitchFamily="34" charset="0"/>
                  </a:rPr>
                  <a:t> the prior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. Simulate a dataset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from some simulator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Abadi Extra Light" panose="020B0204020104020204" pitchFamily="34" charset="0"/>
                  </a:rPr>
                  <a:t>Check how “similar”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1800" dirty="0">
                    <a:latin typeface="Abadi Extra Light" panose="020B0204020104020204" pitchFamily="34" charset="0"/>
                  </a:rPr>
                  <a:t> is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800" dirty="0">
                    <a:latin typeface="Abadi Extra Light" panose="020B0204020104020204" pitchFamily="34" charset="0"/>
                  </a:rPr>
                  <a:t>. Define a suitable </a:t>
                </a:r>
                <a:r>
                  <a:rPr lang="en-US" sz="1800" dirty="0">
                    <a:latin typeface="Abadi Extra Light" panose="020B0204020104020204" pitchFamily="34" charset="0"/>
                  </a:rPr>
                  <a:t>distance to measure this, e.g.,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US" sz="180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US" sz="180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Abadi Extra Light" panose="020B0204020104020204" pitchFamily="34" charset="0"/>
                  </a:rPr>
                  <a:t>Define the weight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1800" dirty="0">
                    <a:latin typeface="Abadi Extra Light" panose="020B0204020104020204" pitchFamily="34" charset="0"/>
                  </a:rPr>
                  <a:t> as inversely proportional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dirty="0">
                    <a:latin typeface="Abadi Extra Light" panose="020B0204020104020204" pitchFamily="34" charset="0"/>
                  </a:rPr>
                  <a:t>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 approximate posterior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vanilla SBI/ABC can be inefficient in practice (most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’s may have low weights)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Abadi Extra Light" panose="020B0204020104020204" pitchFamily="34" charset="0"/>
                  </a:rPr>
                  <a:t>More efficient versions proposed in recent research, </a:t>
                </a:r>
                <a:r>
                  <a:rPr lang="en-GB" sz="1800" dirty="0" err="1">
                    <a:latin typeface="Abadi Extra Light" panose="020B0204020104020204" pitchFamily="34" charset="0"/>
                  </a:rPr>
                  <a:t>e.g</a:t>
                </a:r>
                <a:r>
                  <a:rPr lang="en-GB" sz="1800" dirty="0">
                    <a:latin typeface="Abadi Extra Light" panose="020B0204020104020204" pitchFamily="34" charset="0"/>
                  </a:rPr>
                  <a:t>, neural conditional density estimators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1800" dirty="0">
                    <a:latin typeface="Abadi Extra Light" panose="020B0204020104020204" pitchFamily="34" charset="0"/>
                  </a:rPr>
                  <a:t>Check out this package for code and links to other methods: </a:t>
                </a:r>
                <a:r>
                  <a:rPr lang="en-GB" sz="1800" dirty="0">
                    <a:latin typeface="Abadi Extra Light" panose="020B0204020104020204" pitchFamily="34" charset="0"/>
                    <a:hlinkClick r:id="rId3"/>
                  </a:rPr>
                  <a:t>https://github.com/sbi-dev/sbi</a:t>
                </a:r>
                <a:r>
                  <a:rPr lang="en-GB" sz="18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4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292303-CC5C-0597-D8EC-62FDB387F63D}"/>
                  </a:ext>
                </a:extLst>
              </p:cNvPr>
              <p:cNvSpPr txBox="1"/>
              <p:nvPr/>
            </p:nvSpPr>
            <p:spPr>
              <a:xfrm>
                <a:off x="4115534" y="4058479"/>
                <a:ext cx="3065711" cy="4239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292303-CC5C-0597-D8EC-62FDB387F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534" y="4058479"/>
                <a:ext cx="3065711" cy="4239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6F9D734-3DD6-DD1F-7B60-BFAF706FCBBB}"/>
              </a:ext>
            </a:extLst>
          </p:cNvPr>
          <p:cNvSpPr/>
          <p:nvPr/>
        </p:nvSpPr>
        <p:spPr>
          <a:xfrm>
            <a:off x="9436232" y="2009795"/>
            <a:ext cx="2189110" cy="929244"/>
          </a:xfrm>
          <a:prstGeom prst="wedgeRectCallout">
            <a:avLst>
              <a:gd name="adj1" fmla="val -62910"/>
              <a:gd name="adj2" fmla="val 9680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simulator may be some domain-specific model of the data generation process (e.g., a physics engine, robotics/control simulator, </a:t>
            </a:r>
            <a:r>
              <a:rPr lang="en-US" sz="12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etc</a:t>
            </a:r>
            <a:r>
              <a:rPr lang="en-US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) </a:t>
            </a:r>
            <a:endParaRPr lang="en-IN" sz="12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4628648D-307B-E2B3-9992-F45605E3730E}"/>
                  </a:ext>
                </a:extLst>
              </p:cNvPr>
              <p:cNvSpPr/>
              <p:nvPr/>
            </p:nvSpPr>
            <p:spPr>
              <a:xfrm>
                <a:off x="7403380" y="3918961"/>
                <a:ext cx="3543293" cy="623843"/>
              </a:xfrm>
              <a:prstGeom prst="wedgeRectCallout">
                <a:avLst>
                  <a:gd name="adj1" fmla="val -58341"/>
                  <a:gd name="adj2" fmla="val 2415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a “summary statistics” which provides a summary of the dataset (e.g., its mean and covariance) which makes the comparison easier</a:t>
                </a: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4628648D-307B-E2B3-9992-F45605E37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380" y="3918961"/>
                <a:ext cx="3543293" cy="623843"/>
              </a:xfrm>
              <a:prstGeom prst="wedgeRectCallout">
                <a:avLst>
                  <a:gd name="adj1" fmla="val -58341"/>
                  <a:gd name="adj2" fmla="val 24154"/>
                </a:avLst>
              </a:prstGeom>
              <a:blipFill>
                <a:blip r:embed="rId6"/>
                <a:stretch>
                  <a:fillRect t="-952" b="-761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875B035-26EE-B178-ABEE-A3804EE3EF3A}"/>
              </a:ext>
            </a:extLst>
          </p:cNvPr>
          <p:cNvSpPr/>
          <p:nvPr/>
        </p:nvSpPr>
        <p:spPr>
          <a:xfrm>
            <a:off x="8273637" y="1246347"/>
            <a:ext cx="1628008" cy="623844"/>
          </a:xfrm>
          <a:prstGeom prst="wedgeRectCallout">
            <a:avLst>
              <a:gd name="adj1" fmla="val -52088"/>
              <a:gd name="adj2" fmla="val 1412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SBI is also known as “Approximate Bayesian Computation” (ABC)</a:t>
            </a:r>
            <a:endParaRPr lang="en-IN" sz="12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0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29"/>
    </mc:Choice>
    <mc:Fallback xmlns="">
      <p:transition spd="slow" advTm="23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E4C23-A6F9-7AFD-1C3A-074173B0D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604B-49D6-354D-2C60-B0786947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537C45-D6A0-C7B7-8651-CBBE4025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Probabilistic modeling provides a natural way to think about models of data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Many benefits as compared to non-probabilistic approaches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Easier to model and leverage </a:t>
            </a: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uncertainty</a:t>
            </a:r>
            <a:r>
              <a:rPr lang="en-GB" sz="2200" dirty="0">
                <a:latin typeface="Abadi Extra Light" panose="020B0204020104020204" pitchFamily="34" charset="0"/>
              </a:rPr>
              <a:t> in data/parameters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Principle of </a:t>
            </a: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marginalization</a:t>
            </a:r>
            <a:r>
              <a:rPr lang="en-GB" sz="2200" dirty="0">
                <a:latin typeface="Abadi Extra Light" panose="020B0204020104020204" pitchFamily="34" charset="0"/>
              </a:rPr>
              <a:t> while making prediction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Easier to encode </a:t>
            </a: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prior knowledge</a:t>
            </a:r>
            <a:r>
              <a:rPr lang="en-GB" sz="2200" dirty="0">
                <a:latin typeface="Abadi Extra Light" panose="020B0204020104020204" pitchFamily="34" charset="0"/>
              </a:rPr>
              <a:t> about the problem (via prior/likelihood distributions)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Easier to handle </a:t>
            </a: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missing data</a:t>
            </a:r>
            <a:r>
              <a:rPr lang="en-GB" sz="2200" dirty="0">
                <a:latin typeface="Abadi Extra Light" panose="020B0204020104020204" pitchFamily="34" charset="0"/>
              </a:rPr>
              <a:t> (by marginalizing it out if possible, or by treating as latent variable)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Easier to build complex models can be neatly combining/extending simpler probabilistic models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Easier to learn the “right model” (hyperparameter estimation, nonparametric Bayesian models)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Bayesian approaches</a:t>
            </a:r>
            <a:r>
              <a:rPr lang="en-GB" sz="2600" dirty="0">
                <a:latin typeface="Abadi Extra Light" panose="020B0204020104020204" pitchFamily="34" charset="0"/>
              </a:rPr>
              <a:t> as well as single model based uncertainty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Uncertainty is important but proper calibration of uncertainty is also important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Fast-moving field, lots of recent advances on new models and inference methods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9203B7D8-18FB-46CA-D35B-080ED7FF9C85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27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629"/>
    </mc:Choice>
    <mc:Fallback>
      <p:transition spd="slow" advTm="23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620" y="442520"/>
            <a:ext cx="7308760" cy="652501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You!</a:t>
            </a:r>
            <a:endParaRPr lang="en-IN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77EC8-070C-47D9-9B61-BC85DFD9E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973" y="1213002"/>
            <a:ext cx="9287436" cy="4953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01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90"/>
    </mc:Choice>
    <mc:Fallback xmlns="">
      <p:transition spd="slow" advTm="422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today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Some classical probabilistic models for sequential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  <a:latin typeface="Abadi Extra Light" panose="020B0204020104020204" pitchFamily="34" charset="0"/>
              </a:rPr>
              <a:t>Hidden Markov Models (HMM) and State-Space Models (SSM)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Another non-Bayesian way to get uncertainty estimates: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  <a:latin typeface="Abadi Extra Light" panose="020B0204020104020204" pitchFamily="34" charset="0"/>
              </a:rPr>
              <a:t>Conformal Prediction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Simulation based inference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4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29"/>
    </mc:Choice>
    <mc:Fallback xmlns="">
      <p:transition spd="slow" advTm="2316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759" y="2479184"/>
            <a:ext cx="7308760" cy="1602317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Probabilistic Models for Sequential Data</a:t>
            </a:r>
            <a:endParaRPr lang="en-IN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9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90"/>
    </mc:Choice>
    <mc:Fallback xmlns="">
      <p:transition spd="slow" advTm="4229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Latent Variable Models for Sequential Data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Task: Given a sequence of observations, infer the latent state of each observation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’s are discrete, we have a hidden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Markov model (HMM)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’s are real-valued, we have 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state-space model(SSM)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864" r="-9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430C70-5D5D-4FC8-781D-27F0C60F1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9" y="1866900"/>
            <a:ext cx="51149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0E7A1FA-4DA5-04FF-4709-8DF204686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955" y="1762125"/>
            <a:ext cx="51339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2C01020-8EE0-B745-3865-0F04F5183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10" y="3933079"/>
            <a:ext cx="89154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BCA6377B-57D3-F0B9-0F62-D1BC64190C4D}"/>
              </a:ext>
            </a:extLst>
          </p:cNvPr>
          <p:cNvSpPr/>
          <p:nvPr/>
        </p:nvSpPr>
        <p:spPr>
          <a:xfrm>
            <a:off x="871975" y="4402580"/>
            <a:ext cx="1395267" cy="482999"/>
          </a:xfrm>
          <a:prstGeom prst="wedgeRectCallout">
            <a:avLst>
              <a:gd name="adj1" fmla="val 83694"/>
              <a:gd name="adj2" fmla="val -381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State-transition model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560521F-702D-1716-A204-E55E677E9F0C}"/>
              </a:ext>
            </a:extLst>
          </p:cNvPr>
          <p:cNvSpPr/>
          <p:nvPr/>
        </p:nvSpPr>
        <p:spPr>
          <a:xfrm>
            <a:off x="1209443" y="3707705"/>
            <a:ext cx="1226533" cy="482999"/>
          </a:xfrm>
          <a:prstGeom prst="wedgeRectCallout">
            <a:avLst>
              <a:gd name="adj1" fmla="val 93314"/>
              <a:gd name="adj2" fmla="val 4481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Observation model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9657C79-6A14-CAB3-6847-1EAA196F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81" y="5262082"/>
            <a:ext cx="3366141" cy="34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4A3943B-168F-331A-7640-92D3248A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15" y="5751597"/>
            <a:ext cx="2835375" cy="3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31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29"/>
    </mc:Choice>
    <mc:Fallback xmlns="">
      <p:transition spd="slow" advTm="23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State-Space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In the most general form, the state-transition and observation models of an SSM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Assuming Gaussian noise in the state-transition and observation models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63E01F2-A8E1-466C-8B03-6A5F74EE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73" y="3501287"/>
            <a:ext cx="9439275" cy="9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8F12068-EDB6-EC76-6D9E-3A964A8AD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59" y="1736901"/>
            <a:ext cx="8371234" cy="156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7B0B06C-F13A-AB22-A991-CB3351FD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94" y="5343318"/>
            <a:ext cx="58578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A3CFDCF1-DBA9-E341-AEB1-021E963A3D9B}"/>
                  </a:ext>
                </a:extLst>
              </p:cNvPr>
              <p:cNvSpPr/>
              <p:nvPr/>
            </p:nvSpPr>
            <p:spPr>
              <a:xfrm>
                <a:off x="9011718" y="5252427"/>
                <a:ext cx="2544178" cy="833496"/>
              </a:xfrm>
              <a:prstGeom prst="wedgeRectCallout">
                <a:avLst>
                  <a:gd name="adj1" fmla="val -58993"/>
                  <a:gd name="adj2" fmla="val 19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independent of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then it is called a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stationary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model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A3CFDCF1-DBA9-E341-AEB1-021E963A3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718" y="5252427"/>
                <a:ext cx="2544178" cy="833496"/>
              </a:xfrm>
              <a:prstGeom prst="wedgeRectCallout">
                <a:avLst>
                  <a:gd name="adj1" fmla="val -58993"/>
                  <a:gd name="adj2" fmla="val 1933"/>
                </a:avLst>
              </a:prstGeom>
              <a:blipFill>
                <a:blip r:embed="rId6"/>
                <a:stretch>
                  <a:fillRect t="-1439" b="-719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43500DC-2781-303A-95DE-5CF97A129FE9}"/>
              </a:ext>
            </a:extLst>
          </p:cNvPr>
          <p:cNvSpPr/>
          <p:nvPr/>
        </p:nvSpPr>
        <p:spPr>
          <a:xfrm>
            <a:off x="9362763" y="2833878"/>
            <a:ext cx="2717265" cy="728169"/>
          </a:xfrm>
          <a:prstGeom prst="wedgeRectCallout">
            <a:avLst>
              <a:gd name="adj1" fmla="val -58733"/>
              <a:gd name="adj2" fmla="val 3833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HMM is similar to SSM except the state-transition model is a discrete distribution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03F0317-2599-9B09-B599-A3F78F658CE9}"/>
              </a:ext>
            </a:extLst>
          </p:cNvPr>
          <p:cNvSpPr/>
          <p:nvPr/>
        </p:nvSpPr>
        <p:spPr>
          <a:xfrm>
            <a:off x="732163" y="5612295"/>
            <a:ext cx="2053885" cy="449183"/>
          </a:xfrm>
          <a:prstGeom prst="wedgeRectCallout">
            <a:avLst>
              <a:gd name="adj1" fmla="val 57685"/>
              <a:gd name="adj2" fmla="val 11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is a 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Gaussian SSM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CABA692D-21B1-47A1-B047-F7019D2AE5BA}"/>
                  </a:ext>
                </a:extLst>
              </p:cNvPr>
              <p:cNvSpPr/>
              <p:nvPr/>
            </p:nvSpPr>
            <p:spPr>
              <a:xfrm>
                <a:off x="67285" y="3197963"/>
                <a:ext cx="1329755" cy="993176"/>
              </a:xfrm>
              <a:prstGeom prst="wedgeRectCallout">
                <a:avLst>
                  <a:gd name="adj1" fmla="val 66079"/>
                  <a:gd name="adj2" fmla="val 3329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linear or nonlinear functions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CABA692D-21B1-47A1-B047-F7019D2AE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5" y="3197963"/>
                <a:ext cx="1329755" cy="993176"/>
              </a:xfrm>
              <a:prstGeom prst="wedgeRectCallout">
                <a:avLst>
                  <a:gd name="adj1" fmla="val 66079"/>
                  <a:gd name="adj2" fmla="val 33290"/>
                </a:avLst>
              </a:prstGeom>
              <a:blipFill>
                <a:blip r:embed="rId7"/>
                <a:stretch>
                  <a:fillRect l="-1550" t="-4819" b="-1024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4715D045-8C87-C0DA-FED8-524E71B938E4}"/>
                  </a:ext>
                </a:extLst>
              </p:cNvPr>
              <p:cNvSpPr/>
              <p:nvPr/>
            </p:nvSpPr>
            <p:spPr>
              <a:xfrm>
                <a:off x="8592590" y="6187886"/>
                <a:ext cx="2544178" cy="585372"/>
              </a:xfrm>
              <a:prstGeom prst="wedgeRectCallout">
                <a:avLst>
                  <a:gd name="adj1" fmla="val 50392"/>
                  <a:gd name="adj2" fmla="val -7503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may be known or can be learned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4715D045-8C87-C0DA-FED8-524E71B93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590" y="6187886"/>
                <a:ext cx="2544178" cy="585372"/>
              </a:xfrm>
              <a:prstGeom prst="wedgeRectCallout">
                <a:avLst>
                  <a:gd name="adj1" fmla="val 50392"/>
                  <a:gd name="adj2" fmla="val -75039"/>
                </a:avLst>
              </a:prstGeom>
              <a:blipFill>
                <a:blip r:embed="rId8"/>
                <a:stretch>
                  <a:fillRect l="-1157" b="-88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930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29"/>
    </mc:Choice>
    <mc:Fallback xmlns="">
      <p:transition spd="slow" advTm="23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State-Space Models: A Simple Example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Consider the linear Gaussian SSM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denotes the (noisy) observed 2D location of an object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denotes the “state” vector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Here is an example SSM for this problem with pre-defined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0" dirty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0" dirty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matrices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007B97-236F-70AD-7852-03A16AB78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54" y="1558236"/>
            <a:ext cx="38862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F684CCA-D7B8-68DD-57AB-E15999A0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18" y="2075605"/>
            <a:ext cx="309562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B442BF-AD85-CA87-9585-9FC9214ACB39}"/>
                  </a:ext>
                </a:extLst>
              </p:cNvPr>
              <p:cNvSpPr txBox="1"/>
              <p:nvPr/>
            </p:nvSpPr>
            <p:spPr>
              <a:xfrm>
                <a:off x="3383517" y="3704810"/>
                <a:ext cx="55040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= [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pos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1, 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vel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1, 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accel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1, 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pos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2, 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vel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2, 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accel</m:t>
                    </m:r>
                    <m:r>
                      <m:rPr>
                        <m:nor/>
                      </m:rPr>
                      <a:rPr lang="en-GB" sz="2400" dirty="0">
                        <a:latin typeface="Abadi Extra Light" panose="020B0204020104020204" pitchFamily="34" charset="0"/>
                      </a:rPr>
                      <m:t>2]</m:t>
                    </m:r>
                  </m:oMath>
                </a14:m>
                <a:endParaRPr lang="en-GB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B442BF-AD85-CA87-9585-9FC9214AC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17" y="3704810"/>
                <a:ext cx="5504071" cy="369332"/>
              </a:xfrm>
              <a:prstGeom prst="rect">
                <a:avLst/>
              </a:prstGeom>
              <a:blipFill>
                <a:blip r:embed="rId6"/>
                <a:stretch>
                  <a:fillRect l="-1440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9BD7D05B-B5A4-3250-A6AA-DA5FDDE1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53" y="4807704"/>
            <a:ext cx="4737279" cy="18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C87CC56-246A-701D-9385-35A3B171B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56" y="5059779"/>
            <a:ext cx="4130283" cy="12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0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29"/>
    </mc:Choice>
    <mc:Fallback xmlns="">
      <p:transition spd="slow" advTm="23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Typical Inference Task for Gaussian SSM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One of the key tasks: Given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infer latent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Usually two ways of inferring the latent states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Infer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Called the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“filtering”</a:t>
                </a:r>
                <a:r>
                  <a:rPr lang="en-GB" dirty="0">
                    <a:latin typeface="Abadi Extra Light" panose="020B0204020104020204" pitchFamily="34" charset="0"/>
                  </a:rPr>
                  <a:t> problem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Infer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Called the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“smoothing”</a:t>
                </a:r>
                <a:r>
                  <a:rPr lang="en-GB" dirty="0">
                    <a:latin typeface="Abadi Extra Light" panose="020B0204020104020204" pitchFamily="34" charset="0"/>
                  </a:rPr>
                  <a:t> problem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 other tasks one can solve for using an SSM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Predicting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future states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, given observations thus far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Predicting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future observations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, given observations thus far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864" r="-8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EAD0C27-892E-F6D3-417B-FCB2FF955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49" y="1714410"/>
            <a:ext cx="5255503" cy="14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41E268C-3374-50E0-2D5D-91BD68F8F741}"/>
              </a:ext>
            </a:extLst>
          </p:cNvPr>
          <p:cNvSpPr/>
          <p:nvPr/>
        </p:nvSpPr>
        <p:spPr>
          <a:xfrm>
            <a:off x="9382577" y="3558209"/>
            <a:ext cx="2544178" cy="868649"/>
          </a:xfrm>
          <a:prstGeom prst="wedgeRectCallout">
            <a:avLst>
              <a:gd name="adj1" fmla="val -59774"/>
              <a:gd name="adj2" fmla="val 320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rgbClr val="00B050"/>
                </a:solidFill>
                <a:latin typeface="Abadi Extra Light" panose="020B0204020104020204" pitchFamily="34" charset="0"/>
              </a:rPr>
              <a:t>Kalman Filtering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is a popular algorithm for a linear Gaussian SSM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25E76AF-43A6-3314-D282-BE2C97D10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28" y="4042332"/>
            <a:ext cx="6859834" cy="76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E818B81-0134-1921-A556-24E56503CB32}"/>
              </a:ext>
            </a:extLst>
          </p:cNvPr>
          <p:cNvSpPr/>
          <p:nvPr/>
        </p:nvSpPr>
        <p:spPr>
          <a:xfrm>
            <a:off x="7911586" y="3758288"/>
            <a:ext cx="1126397" cy="418075"/>
          </a:xfrm>
          <a:prstGeom prst="wedgeRectCallout">
            <a:avLst>
              <a:gd name="adj1" fmla="val -77422"/>
              <a:gd name="adj2" fmla="val 589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A Gaussian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65FF41D-67AB-CC79-2EC6-29EC26AD2B7F}"/>
              </a:ext>
            </a:extLst>
          </p:cNvPr>
          <p:cNvSpPr/>
          <p:nvPr/>
        </p:nvSpPr>
        <p:spPr>
          <a:xfrm>
            <a:off x="234407" y="4154037"/>
            <a:ext cx="1567359" cy="545641"/>
          </a:xfrm>
          <a:prstGeom prst="wedgeRectCallout">
            <a:avLst>
              <a:gd name="adj1" fmla="val 73759"/>
              <a:gd name="adj2" fmla="val 114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Turns out to be another Gaussian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81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29"/>
    </mc:Choice>
    <mc:Fallback xmlns="">
      <p:transition spd="slow" advTm="23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Special Case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What if we have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i.i.d.</a:t>
                </a:r>
                <a:r>
                  <a:rPr lang="en-GB" dirty="0">
                    <a:latin typeface="Abadi Extra Light" panose="020B0204020104020204" pitchFamily="34" charset="0"/>
                  </a:rPr>
                  <a:t> latent states, i.e.,.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Discrete case (HMM) becomes a simple mixture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Real-valued case (SSM) becomes a PPCA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Inference algos for HMM/SSM are thus very similar to that of mixture models/PPCA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Only main difference is how the latent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’s are inferred since they aren’t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i.i.d.</a:t>
                </a: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E.g., if using EM, only E step needs to change (Bishop Chap 13 has EM for HMM and SSM)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C8A746-1F10-A108-F2EE-A4139F566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25" y="1933051"/>
            <a:ext cx="58293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A2C831A-D7E4-742A-C186-00107456B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518" y="4123101"/>
            <a:ext cx="4133237" cy="32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B27A3F8-2C2B-64A3-04B1-47F337A86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77" y="4597068"/>
            <a:ext cx="4799988" cy="31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6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29"/>
    </mc:Choice>
    <mc:Fallback xmlns="">
      <p:transition spd="slow" advTm="23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797" y="2799081"/>
            <a:ext cx="9518405" cy="1259837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r>
              <a:rPr lang="en-IN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Conformal Prediction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4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2"/>
    </mc:Choice>
    <mc:Fallback xmlns="">
      <p:transition spd="slow" advTm="4315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7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82337</TotalTime>
  <Words>1401</Words>
  <Application>Microsoft Office PowerPoint</Application>
  <PresentationFormat>Widescreen</PresentationFormat>
  <Paragraphs>251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     Assorted Topics (2)</vt:lpstr>
      <vt:lpstr>Plan today</vt:lpstr>
      <vt:lpstr>Probabilistic Models for Sequential Data</vt:lpstr>
      <vt:lpstr>Latent Variable Models for Sequential Data</vt:lpstr>
      <vt:lpstr>State-Space Models</vt:lpstr>
      <vt:lpstr>State-Space Models: A Simple Example</vt:lpstr>
      <vt:lpstr>Typical Inference Task for Gaussian SSM</vt:lpstr>
      <vt:lpstr>A Special Case</vt:lpstr>
      <vt:lpstr>              Conformal Prediction</vt:lpstr>
      <vt:lpstr>Conformal Prediction</vt:lpstr>
      <vt:lpstr>Conformal Prediction</vt:lpstr>
      <vt:lpstr>Conformal Prediction</vt:lpstr>
      <vt:lpstr>Conformal Prediction</vt:lpstr>
      <vt:lpstr>     Simulation-based Inference</vt:lpstr>
      <vt:lpstr>Simulation-based Inference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2825</cp:revision>
  <dcterms:created xsi:type="dcterms:W3CDTF">2020-07-07T20:42:16Z</dcterms:created>
  <dcterms:modified xsi:type="dcterms:W3CDTF">2025-04-21T09:26:46Z</dcterms:modified>
</cp:coreProperties>
</file>