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551" r:id="rId2"/>
    <p:sldId id="812" r:id="rId3"/>
    <p:sldId id="822" r:id="rId4"/>
    <p:sldId id="818" r:id="rId5"/>
    <p:sldId id="821" r:id="rId6"/>
    <p:sldId id="819" r:id="rId7"/>
    <p:sldId id="662" r:id="rId8"/>
    <p:sldId id="663" r:id="rId9"/>
    <p:sldId id="664" r:id="rId10"/>
    <p:sldId id="797" r:id="rId11"/>
    <p:sldId id="798" r:id="rId12"/>
    <p:sldId id="795" r:id="rId13"/>
    <p:sldId id="809" r:id="rId14"/>
    <p:sldId id="796" r:id="rId15"/>
    <p:sldId id="79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userId="S-1-5-21-1815594393-203851566-32393151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33BC3"/>
    <a:srgbClr val="B466E0"/>
    <a:srgbClr val="935DFF"/>
    <a:srgbClr val="8477E5"/>
    <a:srgbClr val="B18AD1"/>
    <a:srgbClr val="C366E0"/>
    <a:srgbClr val="E165D8"/>
    <a:srgbClr val="C275D1"/>
    <a:srgbClr val="CEB0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3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079FB-1158-44A5-81BA-70742E8B8B87}" type="datetimeFigureOut">
              <a:rPr lang="en-IN" smtClean="0"/>
              <a:t>19-04-2025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2274-7721-4180-95CA-BE03DFC6FB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832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2E8B-E765-4F58-A257-0E1E2EC1E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0D9F0-86A6-48DF-B30E-B84487765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E9CD7-9DDA-4CF9-AA93-4DE94EF0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955A-2DC5-4511-A53D-598F496EDEEE}" type="datetime1">
              <a:rPr lang="en-IN" smtClean="0"/>
              <a:t>19-04-2025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422E9-1D05-4AD0-BFC0-2527F712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FB85C-0DA1-4C64-8F01-7A91FEF1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4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F842-6D8B-4C86-8F39-4F97C9A0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9E737-F70E-42FA-A4AC-876FA6F16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1A242-E710-4C98-92C7-184F6C18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AA5C-2D5F-4D58-9A50-D19B643441D4}" type="datetime1">
              <a:rPr lang="en-IN" smtClean="0"/>
              <a:t>19-04-2025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3ABB8-F14F-4280-A105-4070853E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30805-AFD9-468A-8350-47B0059B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9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CE3C8-84F1-4290-9648-5C9E9A23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FA146-680D-4C44-80AE-61ACEA18E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229F1-7D33-4055-BCFB-C0B4E177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1576-788D-4E35-9930-DF0255718A2B}" type="datetime1">
              <a:rPr lang="en-IN" smtClean="0"/>
              <a:t>19-04-2025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8B88A-8C21-46C7-8EDF-2F9AEE5A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1208B-689D-4C89-B6D0-6D893F5C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70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BDEA5-031B-494A-B467-EFFEB276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D22B5-97C1-4FAC-9285-AA741BFE1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785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27FE-0F44-497F-BF33-83303D147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ABBA3-F0E8-4C36-916A-E54529F14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16D18-BB11-4BFD-9E7A-8DFB408A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7B4F-85E2-411C-AFB6-1A374A5D39B8}" type="datetime1">
              <a:rPr lang="en-IN" smtClean="0"/>
              <a:t>19-04-2025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3F1CC-7685-4FAD-B5F7-982834C4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5F9D9-79E8-4C23-9200-19A6857E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319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A6550-E91F-4D00-83FE-94375199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5A4F-9318-4630-A9C7-16E2FD6A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5E241-2474-417E-B544-69CF28611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44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F0B88-78D9-4019-8BFF-8F7C0DC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0B707-0551-48AD-BAF3-CE20FCE9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6066B9-A417-4624-91D6-6D6295C21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A6971-440D-4631-80F7-B3123104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684CD4-B32C-429C-8FDB-C3993DE51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11BC8-FB4C-4B9C-8A71-BB4D1F6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71E0-72C8-4CC8-AE53-DCEAAFB58B8B}" type="datetime1">
              <a:rPr lang="en-IN" smtClean="0"/>
              <a:t>19-04-2025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83E117-C4A9-4FF3-9C91-FFD40695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29C272-E75C-4778-96BF-8B2BC996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60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BDEF5-DE48-45E6-AB10-8EDCE19D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21AE6-4821-4359-BA0A-71E21BF0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225-93B0-4D75-98A5-1AA74F5D545B}" type="datetime1">
              <a:rPr lang="en-IN" smtClean="0"/>
              <a:t>19-04-2025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27195-022D-4F59-91AC-F6EF60F0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CDE4F-8C95-4584-8FBF-AF73E2F5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937068-89ED-42F9-9A72-92111C5A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8A65-8968-44A1-8A19-3117F08B5A38}" type="datetime1">
              <a:rPr lang="en-IN" smtClean="0"/>
              <a:t>19-04-2025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D62B2C-1FE1-496D-9296-45C99FB4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FDE75-9B7A-49B3-9B56-47588999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204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639A8-6449-4746-8F81-EF24B312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EEFD-9C86-41A8-9E20-FB51AE365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D5B7E-7597-4AD6-A029-CB20B9FB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E2B30-B4F2-4EC2-B501-40677FFA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029C-FE30-49AA-946C-8160924AD21C}" type="datetime1">
              <a:rPr lang="en-IN" smtClean="0"/>
              <a:t>19-04-2025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346B0-D5A7-4730-8667-0678E784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53FD6-F916-41FC-BA8C-069D6DA0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853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521F-28F4-406E-9485-88EB85F4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4819DE-9E94-437E-8A68-6E165BAA9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72149-A870-4DC0-8F9C-DDB1FD58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4BED7-7934-4480-A6EE-DA895423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CF262-89E0-4714-A1CF-8A83C222FB9B}" type="datetime1">
              <a:rPr lang="en-IN" smtClean="0"/>
              <a:t>19-04-2025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CB16A-A6D8-4778-B7F0-21B6BFD2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54C42-23E8-4F2C-AC3E-A5BBDF4E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317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BB49AE5-850C-4D68-B1A0-D1411569DC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313" y="5372525"/>
            <a:ext cx="1224973" cy="11663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F7CEE4-2B80-48B3-9B66-3F5A2C62C75F}"/>
              </a:ext>
            </a:extLst>
          </p:cNvPr>
          <p:cNvSpPr txBox="1"/>
          <p:nvPr userDrawn="1"/>
        </p:nvSpPr>
        <p:spPr>
          <a:xfrm>
            <a:off x="10741313" y="6461552"/>
            <a:ext cx="1287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>
                <a:solidFill>
                  <a:srgbClr val="A33BC3"/>
                </a:solidFill>
              </a:rPr>
              <a:t>CS772A: PML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DB4A9-B55E-4623-A2D9-A87B7B55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CFFDC-2115-4CD1-967C-545001D0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EF888-538C-4F90-BE4E-FDD77BCBC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76463-DA8A-478C-9FC8-00C83590963D}" type="datetime1">
              <a:rPr lang="en-IN" smtClean="0"/>
              <a:t>19-04-2025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CDA8E-891B-4E76-B24D-670B7EB40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6AB6D-2CD0-4185-A303-317BFF965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D9D3-AF84-488D-8A6A-726D5349CD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512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NULL"/><Relationship Id="rId7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8.jpeg"/><Relationship Id="rId7" Type="http://schemas.openxmlformats.org/officeDocument/2006/relationships/image" Target="../media/image3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NUL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image" Target="../media/image32.png"/><Relationship Id="rId7" Type="http://schemas.openxmlformats.org/officeDocument/2006/relationships/image" Target="../media/image3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37.pn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6.png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0" Type="http://schemas.openxmlformats.org/officeDocument/2006/relationships/image" Target="../media/image170.png"/><Relationship Id="rId4" Type="http://schemas.openxmlformats.org/officeDocument/2006/relationships/image" Target="../media/image14.png"/><Relationship Id="rId9" Type="http://schemas.openxmlformats.org/officeDocument/2006/relationships/image" Target="../media/image16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90.png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20.png"/><Relationship Id="rId7" Type="http://schemas.openxmlformats.org/officeDocument/2006/relationships/image" Target="../media/image14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30.png"/><Relationship Id="rId11" Type="http://schemas.openxmlformats.org/officeDocument/2006/relationships/image" Target="../media/image180.png"/><Relationship Id="rId5" Type="http://schemas.openxmlformats.org/officeDocument/2006/relationships/image" Target="../media/image21.emf"/><Relationship Id="rId10" Type="http://schemas.openxmlformats.org/officeDocument/2006/relationships/image" Target="../media/image171.png"/><Relationship Id="rId4" Type="http://schemas.openxmlformats.org/officeDocument/2006/relationships/image" Target="../media/image20.emf"/><Relationship Id="rId9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8A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7AC89-BE04-43C0-8DE4-613238CF2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665" y="3099354"/>
            <a:ext cx="11276296" cy="821886"/>
          </a:xfrm>
        </p:spPr>
        <p:txBody>
          <a:bodyPr>
            <a:noAutofit/>
          </a:bodyPr>
          <a:lstStyle/>
          <a:p>
            <a:b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b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b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b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b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Assorted Topics (1)</a:t>
            </a:r>
            <a:endParaRPr lang="en-IN" sz="4400" b="1" dirty="0">
              <a:solidFill>
                <a:schemeClr val="bg1"/>
              </a:solidFill>
              <a:latin typeface="Garamond" panose="02020404030301010803" pitchFamily="18" charset="0"/>
              <a:cs typeface="Aldhabi" panose="020B0604020202020204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059B3-A292-45C9-BE13-9562DE36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8982" y="4766362"/>
            <a:ext cx="7774033" cy="821886"/>
          </a:xfrm>
        </p:spPr>
        <p:txBody>
          <a:bodyPr>
            <a:noAutofit/>
          </a:bodyPr>
          <a:lstStyle/>
          <a:p>
            <a:r>
              <a:rPr lang="en-IN" sz="2700" dirty="0">
                <a:solidFill>
                  <a:schemeClr val="bg1"/>
                </a:solidFill>
                <a:latin typeface="Garamond" panose="02020404030301010803" pitchFamily="18" charset="0"/>
              </a:rPr>
              <a:t>CS772A: Probabilistic Machine Learning</a:t>
            </a:r>
          </a:p>
          <a:p>
            <a:r>
              <a:rPr lang="en-IN" sz="2700" dirty="0">
                <a:solidFill>
                  <a:schemeClr val="bg1"/>
                </a:solidFill>
                <a:latin typeface="Garamond" panose="02020404030301010803" pitchFamily="18" charset="0"/>
              </a:rPr>
              <a:t>Piyush Rai</a:t>
            </a:r>
          </a:p>
        </p:txBody>
      </p:sp>
    </p:spTree>
    <p:extLst>
      <p:ext uri="{BB962C8B-B14F-4D97-AF65-F5344CB8AC3E}">
        <p14:creationId xmlns:p14="http://schemas.microsoft.com/office/powerpoint/2010/main" val="2359304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759" y="2479184"/>
            <a:ext cx="7308760" cy="1602317"/>
          </a:xfrm>
        </p:spPr>
        <p:txBody>
          <a:bodyPr>
            <a:noAutofit/>
          </a:bodyPr>
          <a:lstStyle/>
          <a:p>
            <a:pPr algn="ctr"/>
            <a:r>
              <a:rPr lang="en-GB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Probabilistic Models for Sequential Data</a:t>
            </a:r>
            <a:endParaRPr lang="en-IN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10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491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290"/>
    </mc:Choice>
    <mc:Fallback xmlns="">
      <p:transition spd="slow" advTm="4229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Latent Variable Models for Sequential Data</a:t>
            </a:r>
            <a:endParaRPr lang="en-IN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4407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Task: Given a sequence of observations, infer the latent state of each observation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5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’s are discrete, we have a hidden </a:t>
                </a:r>
                <a:r>
                  <a:rPr lang="en-IN" sz="26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Markov model (HMM)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’s are real-valued, we have a </a:t>
                </a:r>
                <a:r>
                  <a:rPr lang="en-IN" sz="26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state-space model(SSM)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4407" y="1130786"/>
                <a:ext cx="11740617" cy="5557532"/>
              </a:xfrm>
              <a:blipFill>
                <a:blip r:embed="rId3"/>
                <a:stretch>
                  <a:fillRect l="-883" t="-1864" r="-98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11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B430C70-5D5D-4FC8-781D-27F0C60F1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29" y="1866900"/>
            <a:ext cx="511492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0E7A1FA-4DA5-04FF-4709-8DF204686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955" y="1762125"/>
            <a:ext cx="51339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F2C01020-8EE0-B745-3865-0F04F5183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710" y="3933079"/>
            <a:ext cx="89154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BCA6377B-57D3-F0B9-0F62-D1BC64190C4D}"/>
              </a:ext>
            </a:extLst>
          </p:cNvPr>
          <p:cNvSpPr/>
          <p:nvPr/>
        </p:nvSpPr>
        <p:spPr>
          <a:xfrm>
            <a:off x="871975" y="4402580"/>
            <a:ext cx="1395267" cy="482999"/>
          </a:xfrm>
          <a:prstGeom prst="wedgeRectCallout">
            <a:avLst>
              <a:gd name="adj1" fmla="val 83694"/>
              <a:gd name="adj2" fmla="val -3813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State-transition model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1560521F-702D-1716-A204-E55E677E9F0C}"/>
              </a:ext>
            </a:extLst>
          </p:cNvPr>
          <p:cNvSpPr/>
          <p:nvPr/>
        </p:nvSpPr>
        <p:spPr>
          <a:xfrm>
            <a:off x="1209443" y="3707705"/>
            <a:ext cx="1226533" cy="482999"/>
          </a:xfrm>
          <a:prstGeom prst="wedgeRectCallout">
            <a:avLst>
              <a:gd name="adj1" fmla="val 93314"/>
              <a:gd name="adj2" fmla="val 44819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Observation model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F9657C79-6A14-CAB3-6847-1EAA196FC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8181" y="5262082"/>
            <a:ext cx="3366141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E4A3943B-168F-331A-7640-92D3248AA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315" y="5751597"/>
            <a:ext cx="2835375" cy="336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8310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629"/>
    </mc:Choice>
    <mc:Fallback xmlns="">
      <p:transition spd="slow" advTm="2316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State-Space Models</a:t>
            </a:r>
            <a:endParaRPr lang="en-IN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07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In the most general form, the state-transition and observation models of an SSM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Assuming Gaussian noise in the state-transition and observation models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12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63E01F2-A8E1-466C-8B03-6A5F74EEA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273" y="3501287"/>
            <a:ext cx="9439275" cy="99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88F12068-EDB6-EC76-6D9E-3A964A8AD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559" y="1736901"/>
            <a:ext cx="8371234" cy="156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57B0B06C-F13A-AB22-A991-CB3351FDD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394" y="5343318"/>
            <a:ext cx="58578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Speech Bubble: Rectangle 5">
                <a:extLst>
                  <a:ext uri="{FF2B5EF4-FFF2-40B4-BE49-F238E27FC236}">
                    <a16:creationId xmlns:a16="http://schemas.microsoft.com/office/drawing/2014/main" id="{A3CFDCF1-DBA9-E341-AEB1-021E963A3D9B}"/>
                  </a:ext>
                </a:extLst>
              </p:cNvPr>
              <p:cNvSpPr/>
              <p:nvPr/>
            </p:nvSpPr>
            <p:spPr>
              <a:xfrm>
                <a:off x="9011718" y="5252427"/>
                <a:ext cx="2544178" cy="833496"/>
              </a:xfrm>
              <a:prstGeom prst="wedgeRectCallout">
                <a:avLst>
                  <a:gd name="adj1" fmla="val -58993"/>
                  <a:gd name="adj2" fmla="val 1933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are independent of </a:t>
                </a:r>
                <a14:m>
                  <m:oMath xmlns:m="http://schemas.openxmlformats.org/officeDocument/2006/math"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then it is called a </a:t>
                </a:r>
                <a:r>
                  <a:rPr lang="en-IN" sz="16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stationary</a:t>
                </a:r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model</a:t>
                </a:r>
              </a:p>
            </p:txBody>
          </p:sp>
        </mc:Choice>
        <mc:Fallback xmlns="">
          <p:sp>
            <p:nvSpPr>
              <p:cNvPr id="6" name="Speech Bubble: Rectangle 5">
                <a:extLst>
                  <a:ext uri="{FF2B5EF4-FFF2-40B4-BE49-F238E27FC236}">
                    <a16:creationId xmlns:a16="http://schemas.microsoft.com/office/drawing/2014/main" id="{A3CFDCF1-DBA9-E341-AEB1-021E963A3D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1718" y="5252427"/>
                <a:ext cx="2544178" cy="833496"/>
              </a:xfrm>
              <a:prstGeom prst="wedgeRectCallout">
                <a:avLst>
                  <a:gd name="adj1" fmla="val -58993"/>
                  <a:gd name="adj2" fmla="val 1933"/>
                </a:avLst>
              </a:prstGeom>
              <a:blipFill>
                <a:blip r:embed="rId6"/>
                <a:stretch>
                  <a:fillRect t="-1439" b="-719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443500DC-2781-303A-95DE-5CF97A129FE9}"/>
              </a:ext>
            </a:extLst>
          </p:cNvPr>
          <p:cNvSpPr/>
          <p:nvPr/>
        </p:nvSpPr>
        <p:spPr>
          <a:xfrm>
            <a:off x="9362763" y="2833878"/>
            <a:ext cx="2717265" cy="728169"/>
          </a:xfrm>
          <a:prstGeom prst="wedgeRectCallout">
            <a:avLst>
              <a:gd name="adj1" fmla="val -58733"/>
              <a:gd name="adj2" fmla="val 38332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HMM is similar to SSM except the state-transition model is a discrete distribution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E03F0317-2599-9B09-B599-A3F78F658CE9}"/>
              </a:ext>
            </a:extLst>
          </p:cNvPr>
          <p:cNvSpPr/>
          <p:nvPr/>
        </p:nvSpPr>
        <p:spPr>
          <a:xfrm>
            <a:off x="732163" y="5612295"/>
            <a:ext cx="2053885" cy="449183"/>
          </a:xfrm>
          <a:prstGeom prst="wedgeRectCallout">
            <a:avLst>
              <a:gd name="adj1" fmla="val 57685"/>
              <a:gd name="adj2" fmla="val 113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This is a </a:t>
            </a:r>
            <a:r>
              <a:rPr lang="en-IN" sz="1600" dirty="0">
                <a:solidFill>
                  <a:srgbClr val="0000FF"/>
                </a:solidFill>
                <a:latin typeface="Abadi Extra Light" panose="020B0204020104020204" pitchFamily="34" charset="0"/>
              </a:rPr>
              <a:t>Gaussian SSM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peech Bubble: Rectangle 8">
                <a:extLst>
                  <a:ext uri="{FF2B5EF4-FFF2-40B4-BE49-F238E27FC236}">
                    <a16:creationId xmlns:a16="http://schemas.microsoft.com/office/drawing/2014/main" id="{CABA692D-21B1-47A1-B047-F7019D2AE5BA}"/>
                  </a:ext>
                </a:extLst>
              </p:cNvPr>
              <p:cNvSpPr/>
              <p:nvPr/>
            </p:nvSpPr>
            <p:spPr>
              <a:xfrm>
                <a:off x="67285" y="3197963"/>
                <a:ext cx="1329755" cy="993176"/>
              </a:xfrm>
              <a:prstGeom prst="wedgeRectCallout">
                <a:avLst>
                  <a:gd name="adj1" fmla="val 66079"/>
                  <a:gd name="adj2" fmla="val 3329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can be linear or nonlinear functions</a:t>
                </a:r>
              </a:p>
            </p:txBody>
          </p:sp>
        </mc:Choice>
        <mc:Fallback xmlns="">
          <p:sp>
            <p:nvSpPr>
              <p:cNvPr id="9" name="Speech Bubble: Rectangle 8">
                <a:extLst>
                  <a:ext uri="{FF2B5EF4-FFF2-40B4-BE49-F238E27FC236}">
                    <a16:creationId xmlns:a16="http://schemas.microsoft.com/office/drawing/2014/main" id="{CABA692D-21B1-47A1-B047-F7019D2AE5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85" y="3197963"/>
                <a:ext cx="1329755" cy="993176"/>
              </a:xfrm>
              <a:prstGeom prst="wedgeRectCallout">
                <a:avLst>
                  <a:gd name="adj1" fmla="val 66079"/>
                  <a:gd name="adj2" fmla="val 33290"/>
                </a:avLst>
              </a:prstGeom>
              <a:blipFill>
                <a:blip r:embed="rId7"/>
                <a:stretch>
                  <a:fillRect l="-1550" t="-4819" b="-10241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peech Bubble: Rectangle 9">
                <a:extLst>
                  <a:ext uri="{FF2B5EF4-FFF2-40B4-BE49-F238E27FC236}">
                    <a16:creationId xmlns:a16="http://schemas.microsoft.com/office/drawing/2014/main" id="{4715D045-8C87-C0DA-FED8-524E71B938E4}"/>
                  </a:ext>
                </a:extLst>
              </p:cNvPr>
              <p:cNvSpPr/>
              <p:nvPr/>
            </p:nvSpPr>
            <p:spPr>
              <a:xfrm>
                <a:off x="8592590" y="6187886"/>
                <a:ext cx="2544178" cy="585372"/>
              </a:xfrm>
              <a:prstGeom prst="wedgeRectCallout">
                <a:avLst>
                  <a:gd name="adj1" fmla="val 50392"/>
                  <a:gd name="adj2" fmla="val -75039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may be known or can be learned</a:t>
                </a:r>
              </a:p>
            </p:txBody>
          </p:sp>
        </mc:Choice>
        <mc:Fallback xmlns="">
          <p:sp>
            <p:nvSpPr>
              <p:cNvPr id="10" name="Speech Bubble: Rectangle 9">
                <a:extLst>
                  <a:ext uri="{FF2B5EF4-FFF2-40B4-BE49-F238E27FC236}">
                    <a16:creationId xmlns:a16="http://schemas.microsoft.com/office/drawing/2014/main" id="{4715D045-8C87-C0DA-FED8-524E71B938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2590" y="6187886"/>
                <a:ext cx="2544178" cy="585372"/>
              </a:xfrm>
              <a:prstGeom prst="wedgeRectCallout">
                <a:avLst>
                  <a:gd name="adj1" fmla="val 50392"/>
                  <a:gd name="adj2" fmla="val -75039"/>
                </a:avLst>
              </a:prstGeom>
              <a:blipFill>
                <a:blip r:embed="rId8"/>
                <a:stretch>
                  <a:fillRect l="-1157" b="-8800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9306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629"/>
    </mc:Choice>
    <mc:Fallback xmlns="">
      <p:transition spd="slow" advTm="2316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State-Space Models: A Simple Example</a:t>
            </a:r>
            <a:endParaRPr lang="en-IN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4407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Consider the linear Gaussian SSM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denotes the (noisy) observed 2D location of an object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denotes the “state” vector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Here is an example SSM for this problem with pre-defined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0" dirty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b="0" i="0" dirty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0" dirty="0" smtClean="0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b="0" i="0" dirty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matrices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4407" y="1130786"/>
                <a:ext cx="11740617" cy="5557532"/>
              </a:xfrm>
              <a:blipFill>
                <a:blip r:embed="rId3"/>
                <a:stretch>
                  <a:fillRect l="-883" t="-186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13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9007B97-236F-70AD-7852-03A16AB78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654" y="1558236"/>
            <a:ext cx="38862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F684CCA-D7B8-68DD-57AB-E15999A0B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018" y="2075605"/>
            <a:ext cx="3095625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AB442BF-AD85-CA87-9585-9FC9214ACB39}"/>
                  </a:ext>
                </a:extLst>
              </p:cNvPr>
              <p:cNvSpPr txBox="1"/>
              <p:nvPr/>
            </p:nvSpPr>
            <p:spPr>
              <a:xfrm>
                <a:off x="3383517" y="3704810"/>
                <a:ext cx="550407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= [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pos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1, 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vel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1, 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accel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1, 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pos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2, 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vel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2, 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accel</m:t>
                    </m:r>
                    <m:r>
                      <m:rPr>
                        <m:nor/>
                      </m:rPr>
                      <a:rPr lang="en-GB" sz="2400" dirty="0">
                        <a:latin typeface="Abadi Extra Light" panose="020B0204020104020204" pitchFamily="34" charset="0"/>
                      </a:rPr>
                      <m:t>2]</m:t>
                    </m:r>
                  </m:oMath>
                </a14:m>
                <a:endParaRPr lang="en-GB" sz="24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AB442BF-AD85-CA87-9585-9FC9214AC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517" y="3704810"/>
                <a:ext cx="5504071" cy="369332"/>
              </a:xfrm>
              <a:prstGeom prst="rect">
                <a:avLst/>
              </a:prstGeom>
              <a:blipFill>
                <a:blip r:embed="rId6"/>
                <a:stretch>
                  <a:fillRect l="-1440" b="-35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0" name="Picture 6">
            <a:extLst>
              <a:ext uri="{FF2B5EF4-FFF2-40B4-BE49-F238E27FC236}">
                <a16:creationId xmlns:a16="http://schemas.microsoft.com/office/drawing/2014/main" id="{9BD7D05B-B5A4-3250-A6AA-DA5FDDE14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53" y="4807704"/>
            <a:ext cx="4737279" cy="183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0C87CC56-246A-701D-9385-35A3B171B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456" y="5059779"/>
            <a:ext cx="4130283" cy="1274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7309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629"/>
    </mc:Choice>
    <mc:Fallback xmlns="">
      <p:transition spd="slow" advTm="2316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Typical Inference Task for Gaussian SSM</a:t>
            </a:r>
            <a:endParaRPr lang="en-IN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4407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One of the key tasks: Given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, infer latent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Usually two ways of inferring the latent states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Infer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: Called the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“filtering”</a:t>
                </a:r>
                <a:r>
                  <a:rPr lang="en-GB" dirty="0">
                    <a:latin typeface="Abadi Extra Light" panose="020B0204020104020204" pitchFamily="34" charset="0"/>
                  </a:rPr>
                  <a:t> problem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Infer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: Called the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“smoothing”</a:t>
                </a:r>
                <a:r>
                  <a:rPr lang="en-GB" dirty="0">
                    <a:latin typeface="Abadi Extra Light" panose="020B0204020104020204" pitchFamily="34" charset="0"/>
                  </a:rPr>
                  <a:t> problem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Some other tasks one can solve for using an SSM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Predicting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future states</a:t>
                </a:r>
                <a:r>
                  <a:rPr lang="en-GB" dirty="0"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, given observations thus far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Predicting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future observations</a:t>
                </a:r>
                <a:r>
                  <a:rPr lang="en-GB" dirty="0"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, given observations thus far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4407" y="1130786"/>
                <a:ext cx="11740617" cy="5557532"/>
              </a:xfrm>
              <a:blipFill>
                <a:blip r:embed="rId3"/>
                <a:stretch>
                  <a:fillRect l="-883" t="-1864" r="-83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14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6EAD0C27-892E-F6D3-417B-FCB2FF955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749" y="1714410"/>
            <a:ext cx="5255503" cy="146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C41E268C-3374-50E0-2D5D-91BD68F8F741}"/>
              </a:ext>
            </a:extLst>
          </p:cNvPr>
          <p:cNvSpPr/>
          <p:nvPr/>
        </p:nvSpPr>
        <p:spPr>
          <a:xfrm>
            <a:off x="9382577" y="3558209"/>
            <a:ext cx="2544178" cy="868649"/>
          </a:xfrm>
          <a:prstGeom prst="wedgeRectCallout">
            <a:avLst>
              <a:gd name="adj1" fmla="val -59774"/>
              <a:gd name="adj2" fmla="val 3202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b="1" dirty="0">
                <a:solidFill>
                  <a:srgbClr val="00B050"/>
                </a:solidFill>
                <a:latin typeface="Abadi Extra Light" panose="020B0204020104020204" pitchFamily="34" charset="0"/>
              </a:rPr>
              <a:t>Kalman Filtering 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is a popular algorithm for a linear Gaussian SSM</a:t>
            </a: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225E76AF-43A6-3314-D282-BE2C97D10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728" y="4042332"/>
            <a:ext cx="6859834" cy="76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5E818B81-0134-1921-A556-24E56503CB32}"/>
              </a:ext>
            </a:extLst>
          </p:cNvPr>
          <p:cNvSpPr/>
          <p:nvPr/>
        </p:nvSpPr>
        <p:spPr>
          <a:xfrm>
            <a:off x="7911586" y="3758288"/>
            <a:ext cx="1126397" cy="418075"/>
          </a:xfrm>
          <a:prstGeom prst="wedgeRectCallout">
            <a:avLst>
              <a:gd name="adj1" fmla="val -77422"/>
              <a:gd name="adj2" fmla="val 58971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rgbClr val="FF0000"/>
                </a:solidFill>
                <a:latin typeface="Abadi Extra Light" panose="020B0204020104020204" pitchFamily="34" charset="0"/>
              </a:rPr>
              <a:t>A Gaussian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565FF41D-67AB-CC79-2EC6-29EC26AD2B7F}"/>
              </a:ext>
            </a:extLst>
          </p:cNvPr>
          <p:cNvSpPr/>
          <p:nvPr/>
        </p:nvSpPr>
        <p:spPr>
          <a:xfrm>
            <a:off x="234407" y="4154037"/>
            <a:ext cx="1567359" cy="545641"/>
          </a:xfrm>
          <a:prstGeom prst="wedgeRectCallout">
            <a:avLst>
              <a:gd name="adj1" fmla="val 73759"/>
              <a:gd name="adj2" fmla="val 1142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rgbClr val="FF0000"/>
                </a:solidFill>
                <a:latin typeface="Abadi Extra Light" panose="020B0204020104020204" pitchFamily="34" charset="0"/>
              </a:rPr>
              <a:t>Turns out to be another Gaussian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981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629"/>
    </mc:Choice>
    <mc:Fallback xmlns="">
      <p:transition spd="slow" advTm="2316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Special Case</a:t>
            </a:r>
            <a:endParaRPr lang="en-IN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4407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What if we have </a:t>
                </a:r>
                <a:r>
                  <a:rPr lang="en-GB" dirty="0" err="1">
                    <a:latin typeface="Abadi Extra Light" panose="020B0204020104020204" pitchFamily="34" charset="0"/>
                  </a:rPr>
                  <a:t>i.i.d.</a:t>
                </a:r>
                <a:r>
                  <a:rPr lang="en-GB" dirty="0">
                    <a:latin typeface="Abadi Extra Light" panose="020B0204020104020204" pitchFamily="34" charset="0"/>
                  </a:rPr>
                  <a:t> latent states, i.e.,.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Discrete case (HMM) becomes a simple mixture model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Real-valued case (SSM) becomes a PPCA model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Inference algos for HMM/SSM are thus very similar to that of mixture models/PPCA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sz="2200" dirty="0">
                    <a:latin typeface="Abadi Extra Light" panose="020B0204020104020204" pitchFamily="34" charset="0"/>
                  </a:rPr>
                  <a:t>Only main difference is how the latent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2200" dirty="0">
                    <a:latin typeface="Abadi Extra Light" panose="020B0204020104020204" pitchFamily="34" charset="0"/>
                  </a:rPr>
                  <a:t>’s are inferred since they aren’t </a:t>
                </a:r>
                <a:r>
                  <a:rPr lang="en-GB" sz="2200" dirty="0" err="1">
                    <a:latin typeface="Abadi Extra Light" panose="020B0204020104020204" pitchFamily="34" charset="0"/>
                  </a:rPr>
                  <a:t>i.i.d.</a:t>
                </a:r>
                <a:endParaRPr lang="en-GB" sz="22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sz="2200" dirty="0">
                    <a:latin typeface="Abadi Extra Light" panose="020B0204020104020204" pitchFamily="34" charset="0"/>
                  </a:rPr>
                  <a:t>E.g., if using EM, only E step needs to change (Bishop Chap 13 has EM for HMM and SSM)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5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4407" y="1130786"/>
                <a:ext cx="11740617" cy="5557532"/>
              </a:xfrm>
              <a:blipFill>
                <a:blip r:embed="rId3"/>
                <a:stretch>
                  <a:fillRect l="-883" t="-186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15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2C8A746-1F10-A108-F2EE-A4139F566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625" y="1933051"/>
            <a:ext cx="58293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BA2C831A-D7E4-742A-C186-00107456B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518" y="4123101"/>
            <a:ext cx="4133237" cy="32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0B27A3F8-2C2B-64A3-04B1-47F337A86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377" y="4597068"/>
            <a:ext cx="4799988" cy="310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360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629"/>
    </mc:Choice>
    <mc:Fallback xmlns="">
      <p:transition spd="slow" advTm="2316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 today</a:t>
            </a:r>
            <a:endParaRPr lang="en-IN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07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Calibration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Frequentist approach for estimating uncertainty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Some classical probabilistic models for sequential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HMM and State-Space Models (SSM)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5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2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448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629"/>
    </mc:Choice>
    <mc:Fallback xmlns="">
      <p:transition spd="slow" advTm="2316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0C6133-191E-9385-D84D-9D5810754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1825D-41DB-CB97-D2D4-D0674F370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737" y="2814162"/>
            <a:ext cx="9560459" cy="1602317"/>
          </a:xfrm>
        </p:spPr>
        <p:txBody>
          <a:bodyPr>
            <a:noAutofit/>
          </a:bodyPr>
          <a:lstStyle/>
          <a:p>
            <a:pPr algn="ctr"/>
            <a:r>
              <a:rPr lang="en-IN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Calibration</a:t>
            </a: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48717472-8880-8EA2-B130-ED5C42FD6490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173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290"/>
    </mc:Choice>
    <mc:Fallback xmlns="">
      <p:transition spd="slow" advTm="4229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Calibration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Assume a classifier</a:t>
                </a:r>
                <a:r>
                  <a:rPr lang="en-IN" sz="26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 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that outputs probabilities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sz="2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IN" sz="2600" b="0" i="1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en-IN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N" sz="2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N" sz="2600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IN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𝑛𝐶</m:t>
                        </m:r>
                      </m:sub>
                    </m:sSub>
                    <m:r>
                      <a:rPr lang="en-IN" sz="26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IN" sz="26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 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such that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Notion of calibration: Predictions should not neither be over-confident, nor under-confident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Desirable: Predictions with confidence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∈(0,1)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are correct </a:t>
                </a:r>
                <a14:m>
                  <m:oMath xmlns:m="http://schemas.openxmlformats.org/officeDocument/2006/math">
                    <m:r>
                      <a:rPr lang="en-IN" sz="24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100×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)%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of the time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as set of samples for which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IN" sz="24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IN" sz="24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en-IN" sz="24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falls in bin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IN" sz="240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IN" sz="2400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IN" sz="2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4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4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We want bins’ average accuracies to match bins’ average confidence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5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5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4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34C7F62-CF2A-64CF-9B04-9DBEDEDE7103}"/>
                  </a:ext>
                </a:extLst>
              </p:cNvPr>
              <p:cNvSpPr txBox="1"/>
              <p:nvPr/>
            </p:nvSpPr>
            <p:spPr>
              <a:xfrm>
                <a:off x="4813890" y="1824355"/>
                <a:ext cx="3537571" cy="405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24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2400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IN" sz="2400" i="1" dirty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IN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400" dirty="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={1,2,…,</m:t>
                          </m:r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}</m:t>
                          </m:r>
                        </m:sub>
                      </m:sSub>
                      <m:r>
                        <a:rPr lang="en-IN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𝑛𝑐</m:t>
                          </m:r>
                        </m:sub>
                      </m:sSub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34C7F62-CF2A-64CF-9B04-9DBEDEDE7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890" y="1824355"/>
                <a:ext cx="3537571" cy="405560"/>
              </a:xfrm>
              <a:prstGeom prst="rect">
                <a:avLst/>
              </a:prstGeom>
              <a:blipFill>
                <a:blip r:embed="rId4"/>
                <a:stretch>
                  <a:fillRect l="-1724" t="-13433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CDBDDC-B1D4-A0BB-599F-076D555C2A62}"/>
                  </a:ext>
                </a:extLst>
              </p:cNvPr>
              <p:cNvSpPr txBox="1"/>
              <p:nvPr/>
            </p:nvSpPr>
            <p:spPr>
              <a:xfrm>
                <a:off x="4948113" y="2494058"/>
                <a:ext cx="3135024" cy="405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24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2400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IN" sz="2400" i="1" dirty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IN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400" dirty="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sub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={1,2,…,</m:t>
                          </m:r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IN" sz="2400" i="1" dirty="0">
                              <a:latin typeface="Cambria Math" panose="02040503050406030204" pitchFamily="18" charset="0"/>
                            </a:rPr>
                            <m:t>}</m:t>
                          </m:r>
                        </m:sub>
                      </m:sSub>
                      <m:r>
                        <a:rPr lang="en-IN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I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𝑛𝑐</m:t>
                          </m:r>
                        </m:sub>
                      </m:sSub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CDBDDC-B1D4-A0BB-599F-076D555C2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113" y="2494058"/>
                <a:ext cx="3135024" cy="405560"/>
              </a:xfrm>
              <a:prstGeom prst="rect">
                <a:avLst/>
              </a:prstGeom>
              <a:blipFill>
                <a:blip r:embed="rId5"/>
                <a:stretch>
                  <a:fillRect l="-973" t="-13433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765AE613-3AFD-9BAC-86C3-268B150FB6DD}"/>
              </a:ext>
            </a:extLst>
          </p:cNvPr>
          <p:cNvSpPr/>
          <p:nvPr/>
        </p:nvSpPr>
        <p:spPr>
          <a:xfrm>
            <a:off x="3278753" y="1636807"/>
            <a:ext cx="1385102" cy="332552"/>
          </a:xfrm>
          <a:prstGeom prst="wedgeRectCallout">
            <a:avLst>
              <a:gd name="adj1" fmla="val 58939"/>
              <a:gd name="adj2" fmla="val 36469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Predicted label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Speech Bubble: Rectangle 10">
                <a:extLst>
                  <a:ext uri="{FF2B5EF4-FFF2-40B4-BE49-F238E27FC236}">
                    <a16:creationId xmlns:a16="http://schemas.microsoft.com/office/drawing/2014/main" id="{DA31180C-34AE-B589-4B59-352714BE94D8}"/>
                  </a:ext>
                </a:extLst>
              </p:cNvPr>
              <p:cNvSpPr/>
              <p:nvPr/>
            </p:nvSpPr>
            <p:spPr>
              <a:xfrm>
                <a:off x="2195431" y="2229915"/>
                <a:ext cx="2468424" cy="668977"/>
              </a:xfrm>
              <a:prstGeom prst="wedgeRectCallout">
                <a:avLst>
                  <a:gd name="adj1" fmla="val 61318"/>
                  <a:gd name="adj2" fmla="val 2142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Probability of the predicted label (</a:t>
                </a:r>
                <a:r>
                  <a:rPr lang="en-US" sz="1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confidence</a:t>
                </a:r>
                <a:r>
                  <a:rPr lang="en-US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for this prediction)</a:t>
                </a:r>
              </a:p>
            </p:txBody>
          </p:sp>
        </mc:Choice>
        <mc:Fallback>
          <p:sp>
            <p:nvSpPr>
              <p:cNvPr id="11" name="Speech Bubble: Rectangle 10">
                <a:extLst>
                  <a:ext uri="{FF2B5EF4-FFF2-40B4-BE49-F238E27FC236}">
                    <a16:creationId xmlns:a16="http://schemas.microsoft.com/office/drawing/2014/main" id="{DA31180C-34AE-B589-4B59-352714BE94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431" y="2229915"/>
                <a:ext cx="2468424" cy="668977"/>
              </a:xfrm>
              <a:prstGeom prst="wedgeRectCallout">
                <a:avLst>
                  <a:gd name="adj1" fmla="val 61318"/>
                  <a:gd name="adj2" fmla="val 21421"/>
                </a:avLst>
              </a:prstGeom>
              <a:blipFill>
                <a:blip r:embed="rId6"/>
                <a:stretch>
                  <a:fillRect l="-873" t="-13274" b="-2035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9373078-0781-DD90-1CF8-1EE7B4201A38}"/>
                  </a:ext>
                </a:extLst>
              </p:cNvPr>
              <p:cNvSpPr txBox="1"/>
              <p:nvPr/>
            </p:nvSpPr>
            <p:spPr>
              <a:xfrm>
                <a:off x="2332919" y="5009624"/>
                <a:ext cx="3776290" cy="656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IN" sz="2000" b="0" i="1" smtClean="0">
                          <a:latin typeface="Cambria Math" panose="02040503050406030204" pitchFamily="18" charset="0"/>
                        </a:rPr>
                        <m:t>acc</m:t>
                      </m:r>
                      <m:d>
                        <m:d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I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𝕀</m:t>
                          </m:r>
                          <m:r>
                            <a:rPr lang="en-I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sz="20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2000" i="1" dirty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000" b="0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IN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IN" sz="20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IN" sz="2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9373078-0781-DD90-1CF8-1EE7B4201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919" y="5009624"/>
                <a:ext cx="3776290" cy="6566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643DCB5-AEB0-62B2-20B0-0C2224D97F05}"/>
                  </a:ext>
                </a:extLst>
              </p:cNvPr>
              <p:cNvSpPr txBox="1"/>
              <p:nvPr/>
            </p:nvSpPr>
            <p:spPr>
              <a:xfrm>
                <a:off x="7822223" y="5070559"/>
                <a:ext cx="3001463" cy="656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IN" sz="2000" b="0" i="1" smtClean="0">
                          <a:latin typeface="Cambria Math" panose="02040503050406030204" pitchFamily="18" charset="0"/>
                        </a:rPr>
                        <m:t>conf</m:t>
                      </m:r>
                      <m:d>
                        <m:d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b>
                        <m:sup/>
                        <m:e>
                          <m:sSub>
                            <m:sSubPr>
                              <m:ctrlPr>
                                <a:rPr lang="en-IN" sz="20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2000" i="1" dirty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IN" sz="2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643DCB5-AEB0-62B2-20B0-0C2224D97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2223" y="5070559"/>
                <a:ext cx="3001463" cy="6566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peech Bubble: Rectangle 4">
                <a:extLst>
                  <a:ext uri="{FF2B5EF4-FFF2-40B4-BE49-F238E27FC236}">
                    <a16:creationId xmlns:a16="http://schemas.microsoft.com/office/drawing/2014/main" id="{178FF462-3F23-498B-F615-F4E7484FEC91}"/>
                  </a:ext>
                </a:extLst>
              </p:cNvPr>
              <p:cNvSpPr/>
              <p:nvPr/>
            </p:nvSpPr>
            <p:spPr>
              <a:xfrm>
                <a:off x="925308" y="4694272"/>
                <a:ext cx="1580436" cy="473366"/>
              </a:xfrm>
              <a:prstGeom prst="wedgeRectCallout">
                <a:avLst>
                  <a:gd name="adj1" fmla="val 42933"/>
                  <a:gd name="adj2" fmla="val 7197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Average accuracy of bin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IN" sz="16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5" name="Speech Bubble: Rectangle 4">
                <a:extLst>
                  <a:ext uri="{FF2B5EF4-FFF2-40B4-BE49-F238E27FC236}">
                    <a16:creationId xmlns:a16="http://schemas.microsoft.com/office/drawing/2014/main" id="{178FF462-3F23-498B-F615-F4E7484FE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308" y="4694272"/>
                <a:ext cx="1580436" cy="473366"/>
              </a:xfrm>
              <a:prstGeom prst="wedgeRectCallout">
                <a:avLst>
                  <a:gd name="adj1" fmla="val 42933"/>
                  <a:gd name="adj2" fmla="val 71970"/>
                </a:avLst>
              </a:prstGeom>
              <a:blipFill>
                <a:blip r:embed="rId9"/>
                <a:stretch>
                  <a:fillRect l="-1908" t="-11000" r="-343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peech Bubble: Rectangle 5">
                <a:extLst>
                  <a:ext uri="{FF2B5EF4-FFF2-40B4-BE49-F238E27FC236}">
                    <a16:creationId xmlns:a16="http://schemas.microsoft.com/office/drawing/2014/main" id="{C3FA90AC-0553-AF51-0855-5B50B5C49B1D}"/>
                  </a:ext>
                </a:extLst>
              </p:cNvPr>
              <p:cNvSpPr/>
              <p:nvPr/>
            </p:nvSpPr>
            <p:spPr>
              <a:xfrm>
                <a:off x="6508122" y="4694272"/>
                <a:ext cx="1731948" cy="473366"/>
              </a:xfrm>
              <a:prstGeom prst="wedgeRectCallout">
                <a:avLst>
                  <a:gd name="adj1" fmla="val 42933"/>
                  <a:gd name="adj2" fmla="val 7197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Average confidence of bin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IN" sz="16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6" name="Speech Bubble: Rectangle 5">
                <a:extLst>
                  <a:ext uri="{FF2B5EF4-FFF2-40B4-BE49-F238E27FC236}">
                    <a16:creationId xmlns:a16="http://schemas.microsoft.com/office/drawing/2014/main" id="{C3FA90AC-0553-AF51-0855-5B50B5C49B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122" y="4694272"/>
                <a:ext cx="1731948" cy="473366"/>
              </a:xfrm>
              <a:prstGeom prst="wedgeRectCallout">
                <a:avLst>
                  <a:gd name="adj1" fmla="val 42933"/>
                  <a:gd name="adj2" fmla="val 71970"/>
                </a:avLst>
              </a:prstGeom>
              <a:blipFill>
                <a:blip r:embed="rId10"/>
                <a:stretch>
                  <a:fillRect l="-1742" t="-11000" r="-3833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5407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59"/>
    </mc:Choice>
    <mc:Fallback xmlns="">
      <p:transition spd="slow" advTm="464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  <p:bldP spid="11" grpId="0" animBg="1"/>
      <p:bldP spid="14" grpId="0"/>
      <p:bldP spid="15" grpId="0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2A4D95-5833-5785-D9BE-CEC9DA7DEF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F5E4B-7351-6CCE-F700-B56808A72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Reliability Diagrams and A Calibration Metric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D0F733-6C29-E0BB-4303-B729B9232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Reliability diagrams are plots of accuracy vs confidence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Several metrics exist to measure how well-calibrated the model’s predictions 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Expected Calibration Error (ECE) is one such popular metric</a:t>
            </a:r>
          </a:p>
          <a:p>
            <a:pPr marL="0" indent="0">
              <a:buNone/>
            </a:pPr>
            <a:endParaRPr lang="en-IN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5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5AD852AA-C38A-D65E-CDAA-4DF26268095D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5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3317D72-01EA-F36C-57F9-AA21DEBCE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579" y="1813297"/>
            <a:ext cx="2568000" cy="2183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3F13E33-90E9-9C50-6DF7-9565630399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3597" y="5505341"/>
            <a:ext cx="4426040" cy="82150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F6B4CC4-A401-00BC-A926-FC3BD1131262}"/>
              </a:ext>
            </a:extLst>
          </p:cNvPr>
          <p:cNvSpPr/>
          <p:nvPr/>
        </p:nvSpPr>
        <p:spPr>
          <a:xfrm>
            <a:off x="4103597" y="5443443"/>
            <a:ext cx="4533352" cy="883398"/>
          </a:xfrm>
          <a:prstGeom prst="roundRect">
            <a:avLst/>
          </a:prstGeom>
          <a:solidFill>
            <a:schemeClr val="accent2">
              <a:lumMod val="75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Speech Bubble: Rectangle 16">
                <a:extLst>
                  <a:ext uri="{FF2B5EF4-FFF2-40B4-BE49-F238E27FC236}">
                    <a16:creationId xmlns:a16="http://schemas.microsoft.com/office/drawing/2014/main" id="{4F96E2E6-C5EF-4D54-1709-F53065779372}"/>
                  </a:ext>
                </a:extLst>
              </p:cNvPr>
              <p:cNvSpPr/>
              <p:nvPr/>
            </p:nvSpPr>
            <p:spPr>
              <a:xfrm>
                <a:off x="3582219" y="1864034"/>
                <a:ext cx="1682450" cy="599517"/>
              </a:xfrm>
              <a:prstGeom prst="wedgeRectCallout">
                <a:avLst>
                  <a:gd name="adj1" fmla="val 63460"/>
                  <a:gd name="adj2" fmla="val 43663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Using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equal-width bins</a:t>
                </a:r>
                <a:endParaRPr lang="en-IN" sz="16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7" name="Speech Bubble: Rectangle 16">
                <a:extLst>
                  <a:ext uri="{FF2B5EF4-FFF2-40B4-BE49-F238E27FC236}">
                    <a16:creationId xmlns:a16="http://schemas.microsoft.com/office/drawing/2014/main" id="{4F96E2E6-C5EF-4D54-1709-F530657793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219" y="1864034"/>
                <a:ext cx="1682450" cy="599517"/>
              </a:xfrm>
              <a:prstGeom prst="wedgeRectCallout">
                <a:avLst>
                  <a:gd name="adj1" fmla="val 63460"/>
                  <a:gd name="adj2" fmla="val 43663"/>
                </a:avLst>
              </a:prstGeom>
              <a:blipFill>
                <a:blip r:embed="rId5"/>
                <a:stretch>
                  <a:fillRect l="-1558" t="-990" b="-8911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597C6E74-DA19-387E-C508-B91AB64F4B45}"/>
              </a:ext>
            </a:extLst>
          </p:cNvPr>
          <p:cNvSpPr/>
          <p:nvPr/>
        </p:nvSpPr>
        <p:spPr>
          <a:xfrm>
            <a:off x="1671374" y="2612472"/>
            <a:ext cx="3107129" cy="506303"/>
          </a:xfrm>
          <a:prstGeom prst="wedgeRectCallout">
            <a:avLst>
              <a:gd name="adj1" fmla="val 36805"/>
              <a:gd name="adj2" fmla="val -8231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It’s just one simple way; other ways also possible to construct the bins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20" name="Speech Bubble: Rectangle 19">
            <a:extLst>
              <a:ext uri="{FF2B5EF4-FFF2-40B4-BE49-F238E27FC236}">
                <a16:creationId xmlns:a16="http://schemas.microsoft.com/office/drawing/2014/main" id="{03ED4987-1D08-8ABC-9A86-FD5A3515E046}"/>
              </a:ext>
            </a:extLst>
          </p:cNvPr>
          <p:cNvSpPr/>
          <p:nvPr/>
        </p:nvSpPr>
        <p:spPr>
          <a:xfrm>
            <a:off x="1521068" y="5392191"/>
            <a:ext cx="2215469" cy="492951"/>
          </a:xfrm>
          <a:prstGeom prst="wedgeRectCallout">
            <a:avLst>
              <a:gd name="adj1" fmla="val 67657"/>
              <a:gd name="adj2" fmla="val 60582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Should be small for a well-calibrated model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D388C215-89C9-584F-6FDC-6DBAC6267749}"/>
              </a:ext>
            </a:extLst>
          </p:cNvPr>
          <p:cNvSpPr/>
          <p:nvPr/>
        </p:nvSpPr>
        <p:spPr>
          <a:xfrm>
            <a:off x="8896697" y="5255829"/>
            <a:ext cx="2524258" cy="499023"/>
          </a:xfrm>
          <a:prstGeom prst="wedgeRectCallout">
            <a:avLst>
              <a:gd name="adj1" fmla="val -61783"/>
              <a:gd name="adj2" fmla="val 3351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ECE is the average “gap” area in the reliability diagram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6649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459"/>
    </mc:Choice>
    <mc:Fallback>
      <p:transition spd="slow" advTm="464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20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Calibration Methods (</a:t>
            </a:r>
            <a:r>
              <a:rPr lang="en-IN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contd</a:t>
            </a:r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Method 1: Calibrate an already trained model in a post-hoc manner, e.g.,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200" dirty="0">
                <a:latin typeface="Abadi Extra Light" panose="020B0204020104020204" pitchFamily="34" charset="0"/>
              </a:rPr>
              <a:t>Requires learning to scale the logits produced by the model, e.g., 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IN" sz="22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Method 2: Change the training procedure, e.g.,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200" dirty="0">
                <a:latin typeface="Abadi Extra Light" panose="020B0204020104020204" pitchFamily="34" charset="0"/>
              </a:rPr>
              <a:t>Add a </a:t>
            </a:r>
            <a:r>
              <a:rPr lang="en-IN" sz="2200" dirty="0" err="1">
                <a:latin typeface="Abadi Extra Light" panose="020B0204020104020204" pitchFamily="34" charset="0"/>
              </a:rPr>
              <a:t>regularizer</a:t>
            </a:r>
            <a:r>
              <a:rPr lang="en-IN" sz="2200" dirty="0">
                <a:latin typeface="Abadi Extra Light" panose="020B0204020104020204" pitchFamily="34" charset="0"/>
              </a:rPr>
              <a:t> which avoids overconfident predictions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IN" sz="22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IN" sz="22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IN" sz="22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200" dirty="0">
                <a:latin typeface="Abadi Extra Light" panose="020B0204020104020204" pitchFamily="34" charset="0"/>
              </a:rPr>
              <a:t>Trained with smoothed labels instead of one-hot labels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5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6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D68F398-811B-3869-2E11-27F0FAB5F0C8}"/>
                  </a:ext>
                </a:extLst>
              </p:cNvPr>
              <p:cNvSpPr txBox="1"/>
              <p:nvPr/>
            </p:nvSpPr>
            <p:spPr>
              <a:xfrm>
                <a:off x="582749" y="2885427"/>
                <a:ext cx="28606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IN" sz="2400" b="0" i="1" smtClean="0">
                          <a:latin typeface="Cambria Math" panose="02040503050406030204" pitchFamily="18" charset="0"/>
                        </a:rPr>
                        <m:t>softmax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D68F398-811B-3869-2E11-27F0FAB5F0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49" y="2885427"/>
                <a:ext cx="2860655" cy="369332"/>
              </a:xfrm>
              <a:prstGeom prst="rect">
                <a:avLst/>
              </a:prstGeom>
              <a:blipFill>
                <a:blip r:embed="rId3"/>
                <a:stretch>
                  <a:fillRect l="-2132" r="-3412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E20F323-5FF0-99AD-04E1-DC1E669B5D2A}"/>
                  </a:ext>
                </a:extLst>
              </p:cNvPr>
              <p:cNvSpPr txBox="1"/>
              <p:nvPr/>
            </p:nvSpPr>
            <p:spPr>
              <a:xfrm>
                <a:off x="4385133" y="2807438"/>
                <a:ext cx="3127138" cy="6276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IN" sz="2400" b="0" i="1" smtClean="0">
                          <a:latin typeface="Cambria Math" panose="02040503050406030204" pitchFamily="18" charset="0"/>
                        </a:rPr>
                        <m:t>softmax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IN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f>
                            <m:fPr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IN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E20F323-5FF0-99AD-04E1-DC1E669B5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133" y="2807438"/>
                <a:ext cx="3127138" cy="6276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row: Right 29">
            <a:extLst>
              <a:ext uri="{FF2B5EF4-FFF2-40B4-BE49-F238E27FC236}">
                <a16:creationId xmlns:a16="http://schemas.microsoft.com/office/drawing/2014/main" id="{FFD34C8D-EA56-EFA3-94ED-358B10C4658B}"/>
              </a:ext>
            </a:extLst>
          </p:cNvPr>
          <p:cNvSpPr/>
          <p:nvPr/>
        </p:nvSpPr>
        <p:spPr>
          <a:xfrm>
            <a:off x="3502793" y="2967636"/>
            <a:ext cx="741871" cy="28712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358044A-AED7-D37A-8421-068D6F26899B}"/>
                  </a:ext>
                </a:extLst>
              </p:cNvPr>
              <p:cNvSpPr txBox="1"/>
              <p:nvPr/>
            </p:nvSpPr>
            <p:spPr>
              <a:xfrm>
                <a:off x="479233" y="2147589"/>
                <a:ext cx="28606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IN" sz="2400" b="0" i="1" smtClean="0">
                          <a:latin typeface="Cambria Math" panose="02040503050406030204" pitchFamily="18" charset="0"/>
                        </a:rPr>
                        <m:t>softmax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358044A-AED7-D37A-8421-068D6F268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33" y="2147589"/>
                <a:ext cx="2860655" cy="369332"/>
              </a:xfrm>
              <a:prstGeom prst="rect">
                <a:avLst/>
              </a:prstGeom>
              <a:blipFill>
                <a:blip r:embed="rId5"/>
                <a:stretch>
                  <a:fillRect l="-2132" r="-3412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75DCB14-A8CB-66FB-B350-A02E75CCAA1F}"/>
                  </a:ext>
                </a:extLst>
              </p:cNvPr>
              <p:cNvSpPr txBox="1"/>
              <p:nvPr/>
            </p:nvSpPr>
            <p:spPr>
              <a:xfrm>
                <a:off x="4329931" y="2169541"/>
                <a:ext cx="614450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IN" sz="2400" b="0" i="1" smtClean="0">
                          <a:latin typeface="Cambria Math" panose="02040503050406030204" pitchFamily="18" charset="0"/>
                        </a:rPr>
                        <m:t>softmax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IN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75DCB14-A8CB-66FB-B350-A02E75CCA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931" y="2169541"/>
                <a:ext cx="6144503" cy="369332"/>
              </a:xfrm>
              <a:prstGeom prst="rect">
                <a:avLst/>
              </a:prstGeom>
              <a:blipFill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row: Right 32">
            <a:extLst>
              <a:ext uri="{FF2B5EF4-FFF2-40B4-BE49-F238E27FC236}">
                <a16:creationId xmlns:a16="http://schemas.microsoft.com/office/drawing/2014/main" id="{170F16D1-F315-CC16-3999-4AEEC4844E26}"/>
              </a:ext>
            </a:extLst>
          </p:cNvPr>
          <p:cNvSpPr/>
          <p:nvPr/>
        </p:nvSpPr>
        <p:spPr>
          <a:xfrm>
            <a:off x="3502793" y="2237571"/>
            <a:ext cx="741871" cy="28712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Speech Bubble: Rectangle 33">
                <a:extLst>
                  <a:ext uri="{FF2B5EF4-FFF2-40B4-BE49-F238E27FC236}">
                    <a16:creationId xmlns:a16="http://schemas.microsoft.com/office/drawing/2014/main" id="{ACCC938A-6E39-FDD1-0F0D-1B71BCB3C482}"/>
                  </a:ext>
                </a:extLst>
              </p:cNvPr>
              <p:cNvSpPr/>
              <p:nvPr/>
            </p:nvSpPr>
            <p:spPr>
              <a:xfrm>
                <a:off x="9897784" y="991182"/>
                <a:ext cx="2028971" cy="1001864"/>
              </a:xfrm>
              <a:prstGeom prst="wedgeRectCallout">
                <a:avLst>
                  <a:gd name="adj1" fmla="val -40520"/>
                  <a:gd name="adj2" fmla="val 6851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The scaling parameters (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) are learned by minimizing the loss on some validation set. </a:t>
                </a:r>
                <a:endParaRPr lang="en-IN" sz="16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34" name="Speech Bubble: Rectangle 33">
                <a:extLst>
                  <a:ext uri="{FF2B5EF4-FFF2-40B4-BE49-F238E27FC236}">
                    <a16:creationId xmlns:a16="http://schemas.microsoft.com/office/drawing/2014/main" id="{ACCC938A-6E39-FDD1-0F0D-1B71BCB3C4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7784" y="991182"/>
                <a:ext cx="2028971" cy="1001864"/>
              </a:xfrm>
              <a:prstGeom prst="wedgeRectCallout">
                <a:avLst>
                  <a:gd name="adj1" fmla="val -40520"/>
                  <a:gd name="adj2" fmla="val 68511"/>
                </a:avLst>
              </a:prstGeom>
              <a:blipFill>
                <a:blip r:embed="rId7"/>
                <a:stretch>
                  <a:fillRect l="-1493" t="-4020" r="-298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Speech Bubble: Rectangle 34">
            <a:extLst>
              <a:ext uri="{FF2B5EF4-FFF2-40B4-BE49-F238E27FC236}">
                <a16:creationId xmlns:a16="http://schemas.microsoft.com/office/drawing/2014/main" id="{D97DC8EA-CC8A-C8F9-7248-F894FF763C32}"/>
              </a:ext>
            </a:extLst>
          </p:cNvPr>
          <p:cNvSpPr/>
          <p:nvPr/>
        </p:nvSpPr>
        <p:spPr>
          <a:xfrm>
            <a:off x="7562472" y="202425"/>
            <a:ext cx="2028971" cy="821500"/>
          </a:xfrm>
          <a:prstGeom prst="wedgeRectCallout">
            <a:avLst>
              <a:gd name="adj1" fmla="val 66878"/>
              <a:gd name="adj2" fmla="val 7132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Parameters of the trained model are kept frozen in this process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4632C4C-8117-C8A4-290F-5208B04088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46058" y="2755777"/>
            <a:ext cx="2028971" cy="77421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D584589-5108-B044-E5A7-78282B2F7D4C}"/>
                  </a:ext>
                </a:extLst>
              </p:cNvPr>
              <p:cNvSpPr txBox="1"/>
              <p:nvPr/>
            </p:nvSpPr>
            <p:spPr>
              <a:xfrm>
                <a:off x="3808562" y="4814593"/>
                <a:ext cx="6211572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endChr m:val="|"/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)+ 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ℍ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I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  <m:r>
                            <a:rPr lang="en-I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I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endChr m:val="|"/>
                              <m:ctrlPr>
                                <a:rPr lang="en-I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I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N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I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I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  <m:r>
                            <a:rPr lang="en-I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)] </m:t>
                          </m:r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D584589-5108-B044-E5A7-78282B2F7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562" y="4814593"/>
                <a:ext cx="6211572" cy="7559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Speech Bubble: Rectangle 39">
            <a:extLst>
              <a:ext uri="{FF2B5EF4-FFF2-40B4-BE49-F238E27FC236}">
                <a16:creationId xmlns:a16="http://schemas.microsoft.com/office/drawing/2014/main" id="{FC55310E-46D5-B420-87D8-9410F65ED353}"/>
              </a:ext>
            </a:extLst>
          </p:cNvPr>
          <p:cNvSpPr/>
          <p:nvPr/>
        </p:nvSpPr>
        <p:spPr>
          <a:xfrm>
            <a:off x="5782996" y="4662690"/>
            <a:ext cx="2028971" cy="303806"/>
          </a:xfrm>
          <a:prstGeom prst="wedgeRectCallout">
            <a:avLst>
              <a:gd name="adj1" fmla="val -45638"/>
              <a:gd name="adj2" fmla="val 87749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Maximize the likelihood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41" name="Speech Bubble: Rectangle 40">
            <a:extLst>
              <a:ext uri="{FF2B5EF4-FFF2-40B4-BE49-F238E27FC236}">
                <a16:creationId xmlns:a16="http://schemas.microsoft.com/office/drawing/2014/main" id="{0409B8E6-2271-D3A9-58AA-5CA6C1E8B45A}"/>
              </a:ext>
            </a:extLst>
          </p:cNvPr>
          <p:cNvSpPr/>
          <p:nvPr/>
        </p:nvSpPr>
        <p:spPr>
          <a:xfrm>
            <a:off x="8305989" y="4210583"/>
            <a:ext cx="2416645" cy="755913"/>
          </a:xfrm>
          <a:prstGeom prst="wedgeRectCallout">
            <a:avLst>
              <a:gd name="adj1" fmla="val -69447"/>
              <a:gd name="adj2" fmla="val 62643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Maximize the entropy of the predictive distribution to reduce overconfidence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754D69D-7599-108E-8D4B-EA52B34191A6}"/>
                  </a:ext>
                </a:extLst>
              </p:cNvPr>
              <p:cNvSpPr txBox="1"/>
              <p:nvPr/>
            </p:nvSpPr>
            <p:spPr>
              <a:xfrm>
                <a:off x="4119113" y="6158078"/>
                <a:ext cx="9858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[0, 0, 1, 0]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754D69D-7599-108E-8D4B-EA52B3419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13" y="6158078"/>
                <a:ext cx="985847" cy="276999"/>
              </a:xfrm>
              <a:prstGeom prst="rect">
                <a:avLst/>
              </a:prstGeom>
              <a:blipFill>
                <a:blip r:embed="rId10"/>
                <a:stretch>
                  <a:fillRect l="-8696" t="-2174" r="-8696" b="-3695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C7F9C53-E8D2-02DC-2143-39C9088EFD96}"/>
                  </a:ext>
                </a:extLst>
              </p:cNvPr>
              <p:cNvSpPr txBox="1"/>
              <p:nvPr/>
            </p:nvSpPr>
            <p:spPr>
              <a:xfrm>
                <a:off x="6221083" y="6158077"/>
                <a:ext cx="22041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[0.05, 0.05, 0.85, 0.05]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C7F9C53-E8D2-02DC-2143-39C9088EF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083" y="6158077"/>
                <a:ext cx="2204130" cy="276999"/>
              </a:xfrm>
              <a:prstGeom prst="rect">
                <a:avLst/>
              </a:prstGeom>
              <a:blipFill>
                <a:blip r:embed="rId11"/>
                <a:stretch>
                  <a:fillRect l="-3601" t="-2174" r="-3601" b="-3695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row: Right 43">
            <a:extLst>
              <a:ext uri="{FF2B5EF4-FFF2-40B4-BE49-F238E27FC236}">
                <a16:creationId xmlns:a16="http://schemas.microsoft.com/office/drawing/2014/main" id="{5D8A2887-3F18-402A-A53B-E8F016CF51BC}"/>
              </a:ext>
            </a:extLst>
          </p:cNvPr>
          <p:cNvSpPr/>
          <p:nvPr/>
        </p:nvSpPr>
        <p:spPr>
          <a:xfrm>
            <a:off x="5287554" y="6175042"/>
            <a:ext cx="741871" cy="28712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C11718-75E9-9C71-640B-AB0BDB30971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75029" y="2562302"/>
            <a:ext cx="2343094" cy="13143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49B6FD-6364-0ABA-F009-893241090A9B}"/>
              </a:ext>
            </a:extLst>
          </p:cNvPr>
          <p:cNvSpPr txBox="1"/>
          <p:nvPr/>
        </p:nvSpPr>
        <p:spPr>
          <a:xfrm>
            <a:off x="7811967" y="2589672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T=100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291B2E-E5FE-6A09-9F6D-76245C93E425}"/>
              </a:ext>
            </a:extLst>
          </p:cNvPr>
          <p:cNvSpPr txBox="1"/>
          <p:nvPr/>
        </p:nvSpPr>
        <p:spPr>
          <a:xfrm>
            <a:off x="8566663" y="2589671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T=2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84FC81-2420-ACAC-4044-1C69D4DD5053}"/>
              </a:ext>
            </a:extLst>
          </p:cNvPr>
          <p:cNvSpPr txBox="1"/>
          <p:nvPr/>
        </p:nvSpPr>
        <p:spPr>
          <a:xfrm>
            <a:off x="9242834" y="2602170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T=1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284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59"/>
    </mc:Choice>
    <mc:Fallback xmlns="">
      <p:transition spd="slow" advTm="464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 animBg="1"/>
      <p:bldP spid="31" grpId="0"/>
      <p:bldP spid="32" grpId="0"/>
      <p:bldP spid="33" grpId="0" animBg="1"/>
      <p:bldP spid="34" grpId="0" animBg="1"/>
      <p:bldP spid="35" grpId="0" animBg="1"/>
      <p:bldP spid="38" grpId="0"/>
      <p:bldP spid="40" grpId="0" animBg="1"/>
      <p:bldP spid="41" grpId="0" animBg="1"/>
      <p:bldP spid="42" grpId="0"/>
      <p:bldP spid="43" grpId="0"/>
      <p:bldP spid="44" grpId="0" animBg="1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650" y="2860646"/>
            <a:ext cx="5444455" cy="1259837"/>
          </a:xfrm>
        </p:spPr>
        <p:txBody>
          <a:bodyPr>
            <a:normAutofit fontScale="90000"/>
          </a:bodyPr>
          <a:lstStyle/>
          <a:p>
            <a:r>
              <a:rPr lang="en-IN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Frequentist Statistics</a:t>
            </a:r>
            <a:b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(vs Bayesian Statistics)</a:t>
            </a: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7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548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52"/>
    </mc:Choice>
    <mc:Fallback xmlns="">
      <p:transition spd="slow" advTm="4315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Frequentist 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The Bayesian approach treats parameters/model unknowns as random variables</a:t>
                </a: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In the Bayesian approach, the posterior over these </a:t>
                </a:r>
                <a:r>
                  <a:rPr lang="en-GB" sz="2600" dirty="0" err="1">
                    <a:latin typeface="Abadi Extra Light" panose="020B0204020104020204" pitchFamily="34" charset="0"/>
                  </a:rPr>
                  <a:t>r.v.’s</a:t>
                </a:r>
                <a:r>
                  <a:rPr lang="en-GB" sz="2600" dirty="0">
                    <a:latin typeface="Abadi Extra Light" panose="020B0204020104020204" pitchFamily="34" charset="0"/>
                  </a:rPr>
                  <a:t> help capture the uncertainty</a:t>
                </a: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The Frequentist approach is a different way to capture uncertainty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Don’t treat parameters as </a:t>
                </a:r>
                <a:r>
                  <a:rPr lang="en-GB" dirty="0" err="1">
                    <a:latin typeface="Abadi Extra Light" panose="020B0204020104020204" pitchFamily="34" charset="0"/>
                  </a:rPr>
                  <a:t>r.v.</a:t>
                </a:r>
                <a:r>
                  <a:rPr lang="en-GB" dirty="0">
                    <a:latin typeface="Abadi Extra Light" panose="020B0204020104020204" pitchFamily="34" charset="0"/>
                  </a:rPr>
                  <a:t> but as fixed unknowns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Treat parameters as a function of the dataset, e.g.,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𝒟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I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𝒟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endParaRPr lang="en-IN" b="0" dirty="0">
                  <a:latin typeface="Abadi Extra Light" panose="020B0204020104020204" pitchFamily="34" charset="0"/>
                  <a:ea typeface="Cambria Math" panose="02040503050406030204" pitchFamily="18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Variations in param estimates over different datasets represents their uncertainty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20B96ECC-3A96-4704-D5BC-D1A77CB9C76A}"/>
              </a:ext>
            </a:extLst>
          </p:cNvPr>
          <p:cNvSpPr/>
          <p:nvPr/>
        </p:nvSpPr>
        <p:spPr>
          <a:xfrm>
            <a:off x="9228480" y="2883641"/>
            <a:ext cx="2004379" cy="733961"/>
          </a:xfrm>
          <a:prstGeom prst="wedgeRectCallout">
            <a:avLst>
              <a:gd name="adj1" fmla="val -66704"/>
              <a:gd name="adj2" fmla="val 4471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This can be some point estimate, e.g., MLE, MAP, method of moments, etc.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1713B5-F27C-E33C-6306-329CC53DDA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0800" y="4651086"/>
            <a:ext cx="5352585" cy="5352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100F97-6AD4-60CF-E277-4069E35D3A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1978" y="5194657"/>
            <a:ext cx="6013577" cy="9703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1A541C5-502F-E5F1-C13C-1CFB89067EBC}"/>
                  </a:ext>
                </a:extLst>
              </p:cNvPr>
              <p:cNvSpPr txBox="1"/>
              <p:nvPr/>
            </p:nvSpPr>
            <p:spPr>
              <a:xfrm>
                <a:off x="9461999" y="4780215"/>
                <a:ext cx="15128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=1, 2, …, 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1A541C5-502F-E5F1-C13C-1CFB89067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1999" y="4780215"/>
                <a:ext cx="1512850" cy="276999"/>
              </a:xfrm>
              <a:prstGeom prst="rect">
                <a:avLst/>
              </a:prstGeom>
              <a:blipFill>
                <a:blip r:embed="rId6"/>
                <a:stretch>
                  <a:fillRect l="-5242" t="-2174" r="-5242" b="-3260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AEB0DB00-991A-F5BB-ED4C-3B82291F86B5}"/>
              </a:ext>
            </a:extLst>
          </p:cNvPr>
          <p:cNvSpPr/>
          <p:nvPr/>
        </p:nvSpPr>
        <p:spPr>
          <a:xfrm>
            <a:off x="6925451" y="4175168"/>
            <a:ext cx="1587522" cy="475918"/>
          </a:xfrm>
          <a:prstGeom prst="wedgeRectCallout">
            <a:avLst>
              <a:gd name="adj1" fmla="val -58778"/>
              <a:gd name="adj2" fmla="val 5429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True unknown value of the parameter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75300B07-0529-F1D5-94AC-84EAF38BD469}"/>
              </a:ext>
            </a:extLst>
          </p:cNvPr>
          <p:cNvSpPr/>
          <p:nvPr/>
        </p:nvSpPr>
        <p:spPr>
          <a:xfrm>
            <a:off x="1709898" y="4292942"/>
            <a:ext cx="1587522" cy="625772"/>
          </a:xfrm>
          <a:prstGeom prst="wedgeRectCallout">
            <a:avLst>
              <a:gd name="adj1" fmla="val 67518"/>
              <a:gd name="adj2" fmla="val 3736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A random dataset drawn from the true data distribution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68727F3C-F3D5-74F2-3B85-728B53E88D66}"/>
              </a:ext>
            </a:extLst>
          </p:cNvPr>
          <p:cNvSpPr/>
          <p:nvPr/>
        </p:nvSpPr>
        <p:spPr>
          <a:xfrm>
            <a:off x="286992" y="5125492"/>
            <a:ext cx="2845812" cy="678024"/>
          </a:xfrm>
          <a:prstGeom prst="wedgeRectCallout">
            <a:avLst>
              <a:gd name="adj1" fmla="val 63862"/>
              <a:gd name="adj2" fmla="val 32690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The estimated distribution of the parameters given any randomly drawn dataset from the true data distribution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Speech Bubble: Rectangle 15">
                <a:extLst>
                  <a:ext uri="{FF2B5EF4-FFF2-40B4-BE49-F238E27FC236}">
                    <a16:creationId xmlns:a16="http://schemas.microsoft.com/office/drawing/2014/main" id="{B3FE69F3-EA07-9ECA-37C3-BFC9E179CE16}"/>
                  </a:ext>
                </a:extLst>
              </p:cNvPr>
              <p:cNvSpPr/>
              <p:nvPr/>
            </p:nvSpPr>
            <p:spPr>
              <a:xfrm>
                <a:off x="265245" y="5975124"/>
                <a:ext cx="2946666" cy="502792"/>
              </a:xfrm>
              <a:prstGeom prst="wedgeRectCallout">
                <a:avLst>
                  <a:gd name="adj1" fmla="val 44996"/>
                  <a:gd name="adj2" fmla="val -88562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b="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IN" sz="1400" b="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, this is known as the </a:t>
                </a:r>
                <a:r>
                  <a:rPr lang="en-IN" sz="1400" b="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“sampling distribution”</a:t>
                </a:r>
                <a:r>
                  <a:rPr lang="en-IN" sz="1400" b="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of the estimator </a:t>
                </a:r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16" name="Speech Bubble: Rectangle 15">
                <a:extLst>
                  <a:ext uri="{FF2B5EF4-FFF2-40B4-BE49-F238E27FC236}">
                    <a16:creationId xmlns:a16="http://schemas.microsoft.com/office/drawing/2014/main" id="{B3FE69F3-EA07-9ECA-37C3-BFC9E179CE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45" y="5975124"/>
                <a:ext cx="2946666" cy="502792"/>
              </a:xfrm>
              <a:prstGeom prst="wedgeRectCallout">
                <a:avLst>
                  <a:gd name="adj1" fmla="val 44996"/>
                  <a:gd name="adj2" fmla="val -88562"/>
                </a:avLst>
              </a:prstGeom>
              <a:blipFill>
                <a:blip r:embed="rId7"/>
                <a:stretch>
                  <a:fillRect l="-412" b="-7500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C6932016-83B9-3C70-7D40-F7CFE13237D7}"/>
              </a:ext>
            </a:extLst>
          </p:cNvPr>
          <p:cNvSpPr/>
          <p:nvPr/>
        </p:nvSpPr>
        <p:spPr>
          <a:xfrm>
            <a:off x="3297420" y="6165030"/>
            <a:ext cx="3709514" cy="625772"/>
          </a:xfrm>
          <a:prstGeom prst="wedgeRectCallout">
            <a:avLst>
              <a:gd name="adj1" fmla="val -53730"/>
              <a:gd name="adj2" fmla="val -2959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Note that sampling distribution is different from a posterior distribution we infer in Bayesian learning (there, we condition on a fixed training set)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F75C46E-7FA5-3465-BE84-C467202E8AC1}"/>
              </a:ext>
            </a:extLst>
          </p:cNvPr>
          <p:cNvSpPr/>
          <p:nvPr/>
        </p:nvSpPr>
        <p:spPr>
          <a:xfrm>
            <a:off x="8732939" y="5414433"/>
            <a:ext cx="142719" cy="67112"/>
          </a:xfrm>
          <a:custGeom>
            <a:avLst/>
            <a:gdLst>
              <a:gd name="connsiteX0" fmla="*/ 0 w 142719"/>
              <a:gd name="connsiteY0" fmla="*/ 50334 h 67112"/>
              <a:gd name="connsiteX1" fmla="*/ 16778 w 142719"/>
              <a:gd name="connsiteY1" fmla="*/ 8389 h 67112"/>
              <a:gd name="connsiteX2" fmla="*/ 41945 w 142719"/>
              <a:gd name="connsiteY2" fmla="*/ 16778 h 67112"/>
              <a:gd name="connsiteX3" fmla="*/ 92279 w 142719"/>
              <a:gd name="connsiteY3" fmla="*/ 67112 h 67112"/>
              <a:gd name="connsiteX4" fmla="*/ 125835 w 142719"/>
              <a:gd name="connsiteY4" fmla="*/ 50334 h 67112"/>
              <a:gd name="connsiteX5" fmla="*/ 142613 w 142719"/>
              <a:gd name="connsiteY5" fmla="*/ 0 h 67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719" h="67112">
                <a:moveTo>
                  <a:pt x="0" y="50334"/>
                </a:moveTo>
                <a:cubicBezTo>
                  <a:pt x="5593" y="36352"/>
                  <a:pt x="5019" y="17796"/>
                  <a:pt x="16778" y="8389"/>
                </a:cubicBezTo>
                <a:cubicBezTo>
                  <a:pt x="23683" y="2865"/>
                  <a:pt x="34965" y="11349"/>
                  <a:pt x="41945" y="16778"/>
                </a:cubicBezTo>
                <a:cubicBezTo>
                  <a:pt x="60674" y="31345"/>
                  <a:pt x="92279" y="67112"/>
                  <a:pt x="92279" y="67112"/>
                </a:cubicBezTo>
                <a:cubicBezTo>
                  <a:pt x="103464" y="61519"/>
                  <a:pt x="116992" y="59177"/>
                  <a:pt x="125835" y="50334"/>
                </a:cubicBezTo>
                <a:cubicBezTo>
                  <a:pt x="145114" y="31055"/>
                  <a:pt x="142613" y="20662"/>
                  <a:pt x="142613" y="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E69FB48A-7E60-08D4-20EE-6ABA8388558F}"/>
              </a:ext>
            </a:extLst>
          </p:cNvPr>
          <p:cNvSpPr/>
          <p:nvPr/>
        </p:nvSpPr>
        <p:spPr>
          <a:xfrm>
            <a:off x="7277001" y="6153683"/>
            <a:ext cx="4250674" cy="625772"/>
          </a:xfrm>
          <a:prstGeom prst="wedgeRectCallout">
            <a:avLst>
              <a:gd name="adj1" fmla="val -56659"/>
              <a:gd name="adj2" fmla="val -1223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But if the estimator is MLE and Bayesian method’s prior is uniform, then both distributions are very similar (sampling distribution is often called “poor man’s posterior”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Speech Bubble: Rectangle 18">
                <a:extLst>
                  <a:ext uri="{FF2B5EF4-FFF2-40B4-BE49-F238E27FC236}">
                    <a16:creationId xmlns:a16="http://schemas.microsoft.com/office/drawing/2014/main" id="{52DA8771-B35E-1BDD-07A8-BDB20D37A9CF}"/>
                  </a:ext>
                </a:extLst>
              </p:cNvPr>
              <p:cNvSpPr/>
              <p:nvPr/>
            </p:nvSpPr>
            <p:spPr>
              <a:xfrm>
                <a:off x="9495555" y="5213915"/>
                <a:ext cx="2004379" cy="535260"/>
              </a:xfrm>
              <a:prstGeom prst="wedgeRectCallout">
                <a:avLst>
                  <a:gd name="adj1" fmla="val -66704"/>
                  <a:gd name="adj2" fmla="val 44714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b="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Param estimate using the </a:t>
                </a:r>
                <a14:m>
                  <m:oMath xmlns:m="http://schemas.openxmlformats.org/officeDocument/2006/math">
                    <m:r>
                      <a:rPr lang="en-IN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IN" sz="1400" b="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-</a:t>
                </a:r>
                <a:r>
                  <a:rPr lang="en-IN" sz="1400" b="0" dirty="0" err="1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th</a:t>
                </a:r>
                <a:r>
                  <a:rPr lang="en-IN" sz="1400" b="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sampled dataset</a:t>
                </a:r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19" name="Speech Bubble: Rectangle 18">
                <a:extLst>
                  <a:ext uri="{FF2B5EF4-FFF2-40B4-BE49-F238E27FC236}">
                    <a16:creationId xmlns:a16="http://schemas.microsoft.com/office/drawing/2014/main" id="{52DA8771-B35E-1BDD-07A8-BDB20D37A9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555" y="5213915"/>
                <a:ext cx="2004379" cy="535260"/>
              </a:xfrm>
              <a:prstGeom prst="wedgeRectCallout">
                <a:avLst>
                  <a:gd name="adj1" fmla="val -66704"/>
                  <a:gd name="adj2" fmla="val 44714"/>
                </a:avLst>
              </a:prstGeom>
              <a:blipFill>
                <a:blip r:embed="rId8"/>
                <a:stretch>
                  <a:fillRect b="-7692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68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59"/>
    </mc:Choice>
    <mc:Fallback xmlns="">
      <p:transition spd="slow" advTm="464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 animBg="1"/>
      <p:bldP spid="13" grpId="0" animBg="1"/>
      <p:bldP spid="14" grpId="0" animBg="1"/>
      <p:bldP spid="16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Approximating the sampling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Since the true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 is not known, we can’t compute the sampling distribution exactly</a:t>
                </a: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Bootstrap</a:t>
                </a:r>
                <a:r>
                  <a:rPr lang="en-GB" sz="2600" dirty="0">
                    <a:latin typeface="Abadi Extra Light" panose="020B0204020104020204" pitchFamily="34" charset="0"/>
                  </a:rPr>
                  <a:t> is a popular method to approximate the sampling distribution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Two types of bootstrap methods: </a:t>
                </a:r>
                <a:r>
                  <a:rPr lang="en-GB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parametric</a:t>
                </a:r>
                <a:r>
                  <a:rPr lang="en-GB" sz="2600" dirty="0">
                    <a:latin typeface="Abadi Extra Light" panose="020B0204020104020204" pitchFamily="34" charset="0"/>
                  </a:rPr>
                  <a:t> and </a:t>
                </a:r>
                <a:r>
                  <a:rPr lang="en-GB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nonparametric </a:t>
                </a:r>
                <a:r>
                  <a:rPr lang="en-GB" sz="2600" dirty="0">
                    <a:latin typeface="Abadi Extra Light" panose="020B0204020104020204" pitchFamily="34" charset="0"/>
                  </a:rPr>
                  <a:t>bootstrap</a:t>
                </a: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bg1">
                    <a:lumMod val="65000"/>
                  </a:schemeClr>
                </a:solidFill>
              </a:rPr>
              <a:pPr/>
              <a:t>9</a:t>
            </a:fld>
            <a:endParaRPr lang="en-IN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8FB853-969E-BBC4-4611-B387E4AFB4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1134" y="1616903"/>
            <a:ext cx="4207739" cy="4207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5B63D2-74D2-30C6-A55F-12A664DF70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744" y="2037677"/>
            <a:ext cx="4274806" cy="6897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4D2E97B-7A15-FA6B-3667-4C434701CF63}"/>
                  </a:ext>
                </a:extLst>
              </p:cNvPr>
              <p:cNvSpPr txBox="1"/>
              <p:nvPr/>
            </p:nvSpPr>
            <p:spPr>
              <a:xfrm>
                <a:off x="8424517" y="1688790"/>
                <a:ext cx="15128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=1, 2, …, 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4D2E97B-7A15-FA6B-3667-4C434701CF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517" y="1688790"/>
                <a:ext cx="1512850" cy="276999"/>
              </a:xfrm>
              <a:prstGeom prst="rect">
                <a:avLst/>
              </a:prstGeom>
              <a:blipFill>
                <a:blip r:embed="rId6"/>
                <a:stretch>
                  <a:fillRect l="-5242" t="-2222" r="-5242" b="-3555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4744A51-7A21-D773-A627-CF333229F6BA}"/>
                  </a:ext>
                </a:extLst>
              </p:cNvPr>
              <p:cNvSpPr txBox="1"/>
              <p:nvPr/>
            </p:nvSpPr>
            <p:spPr>
              <a:xfrm>
                <a:off x="393369" y="4058547"/>
                <a:ext cx="5213800" cy="24007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Get a point est. of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IN" sz="2400" dirty="0">
                    <a:latin typeface="+mj-lt"/>
                  </a:rPr>
                  <a:t> </a:t>
                </a:r>
                <a:r>
                  <a:rPr lang="en-IN" sz="2400" dirty="0">
                    <a:latin typeface="Abadi Extra Light" panose="020B0204020104020204" pitchFamily="34" charset="0"/>
                  </a:rPr>
                  <a:t>using training data</a:t>
                </a:r>
              </a:p>
              <a:p>
                <a:endParaRPr lang="en-IN" sz="2400" dirty="0">
                  <a:latin typeface="Abadi Extra Light" panose="020B0204020104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Generate multiple datasets using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IN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as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endParaRPr lang="en-IN" sz="2400" dirty="0">
                  <a:latin typeface="Abadi Extra Light" panose="020B0204020104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endParaRPr lang="en-IN" sz="500" dirty="0">
                  <a:latin typeface="Abadi Extra Light" panose="020B0204020104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Now compute the approximation as</a:t>
                </a:r>
              </a:p>
              <a:p>
                <a:r>
                  <a:rPr lang="en-IN" sz="2400" dirty="0">
                    <a:latin typeface="+mj-lt"/>
                  </a:rPr>
                  <a:t>    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4744A51-7A21-D773-A627-CF333229F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69" y="4058547"/>
                <a:ext cx="5213800" cy="2400722"/>
              </a:xfrm>
              <a:prstGeom prst="rect">
                <a:avLst/>
              </a:prstGeom>
              <a:blipFill>
                <a:blip r:embed="rId7"/>
                <a:stretch>
                  <a:fillRect l="-1637" t="-2284" r="-93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7CFCEF-62E6-80F6-4486-EE413208F077}"/>
                  </a:ext>
                </a:extLst>
              </p:cNvPr>
              <p:cNvSpPr txBox="1"/>
              <p:nvPr/>
            </p:nvSpPr>
            <p:spPr>
              <a:xfrm>
                <a:off x="2330341" y="4401942"/>
                <a:ext cx="1552413" cy="4491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IN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IN" sz="28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acc>
                      <m:r>
                        <a:rPr lang="en-IN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N" sz="2800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IN" sz="28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𝒟</m:t>
                      </m:r>
                      <m:r>
                        <a:rPr lang="en-IN" sz="2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7CFCEF-62E6-80F6-4486-EE413208F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341" y="4401942"/>
                <a:ext cx="1552413" cy="4491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61C8D791-127B-B3AA-9DA6-55C9C7F2DC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6812" y="5293308"/>
            <a:ext cx="3258210" cy="3078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151EC60-B895-6063-3426-15CDAC9F18EB}"/>
                  </a:ext>
                </a:extLst>
              </p:cNvPr>
              <p:cNvSpPr txBox="1"/>
              <p:nvPr/>
            </p:nvSpPr>
            <p:spPr>
              <a:xfrm>
                <a:off x="4045730" y="5293308"/>
                <a:ext cx="15128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=1, 2, …, 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151EC60-B895-6063-3426-15CDAC9F1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730" y="5293308"/>
                <a:ext cx="1512850" cy="276999"/>
              </a:xfrm>
              <a:prstGeom prst="rect">
                <a:avLst/>
              </a:prstGeom>
              <a:blipFill>
                <a:blip r:embed="rId10"/>
                <a:stretch>
                  <a:fillRect l="-5242" t="-2174" r="-5242" b="-3260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77A6594-4D06-25AF-C6FA-F8A9D02C4A91}"/>
              </a:ext>
            </a:extLst>
          </p:cNvPr>
          <p:cNvSpPr/>
          <p:nvPr/>
        </p:nvSpPr>
        <p:spPr>
          <a:xfrm>
            <a:off x="7214532" y="2143725"/>
            <a:ext cx="142719" cy="67112"/>
          </a:xfrm>
          <a:custGeom>
            <a:avLst/>
            <a:gdLst>
              <a:gd name="connsiteX0" fmla="*/ 0 w 142719"/>
              <a:gd name="connsiteY0" fmla="*/ 50334 h 67112"/>
              <a:gd name="connsiteX1" fmla="*/ 16778 w 142719"/>
              <a:gd name="connsiteY1" fmla="*/ 8389 h 67112"/>
              <a:gd name="connsiteX2" fmla="*/ 41945 w 142719"/>
              <a:gd name="connsiteY2" fmla="*/ 16778 h 67112"/>
              <a:gd name="connsiteX3" fmla="*/ 92279 w 142719"/>
              <a:gd name="connsiteY3" fmla="*/ 67112 h 67112"/>
              <a:gd name="connsiteX4" fmla="*/ 125835 w 142719"/>
              <a:gd name="connsiteY4" fmla="*/ 50334 h 67112"/>
              <a:gd name="connsiteX5" fmla="*/ 142613 w 142719"/>
              <a:gd name="connsiteY5" fmla="*/ 0 h 67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719" h="67112">
                <a:moveTo>
                  <a:pt x="0" y="50334"/>
                </a:moveTo>
                <a:cubicBezTo>
                  <a:pt x="5593" y="36352"/>
                  <a:pt x="5019" y="17796"/>
                  <a:pt x="16778" y="8389"/>
                </a:cubicBezTo>
                <a:cubicBezTo>
                  <a:pt x="23683" y="2865"/>
                  <a:pt x="34965" y="11349"/>
                  <a:pt x="41945" y="16778"/>
                </a:cubicBezTo>
                <a:cubicBezTo>
                  <a:pt x="60674" y="31345"/>
                  <a:pt x="92279" y="67112"/>
                  <a:pt x="92279" y="67112"/>
                </a:cubicBezTo>
                <a:cubicBezTo>
                  <a:pt x="103464" y="61519"/>
                  <a:pt x="116992" y="59177"/>
                  <a:pt x="125835" y="50334"/>
                </a:cubicBezTo>
                <a:cubicBezTo>
                  <a:pt x="145114" y="31055"/>
                  <a:pt x="142613" y="20662"/>
                  <a:pt x="142613" y="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28EA4A5-F54B-E94B-4C5B-08F636E8D9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696" y="6043336"/>
            <a:ext cx="4274806" cy="689798"/>
          </a:xfrm>
          <a:prstGeom prst="rect">
            <a:avLst/>
          </a:pr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4720A8-F078-E5AA-4F78-8935FBBEAAD8}"/>
              </a:ext>
            </a:extLst>
          </p:cNvPr>
          <p:cNvSpPr/>
          <p:nvPr/>
        </p:nvSpPr>
        <p:spPr>
          <a:xfrm>
            <a:off x="4572484" y="6149384"/>
            <a:ext cx="142719" cy="67112"/>
          </a:xfrm>
          <a:custGeom>
            <a:avLst/>
            <a:gdLst>
              <a:gd name="connsiteX0" fmla="*/ 0 w 142719"/>
              <a:gd name="connsiteY0" fmla="*/ 50334 h 67112"/>
              <a:gd name="connsiteX1" fmla="*/ 16778 w 142719"/>
              <a:gd name="connsiteY1" fmla="*/ 8389 h 67112"/>
              <a:gd name="connsiteX2" fmla="*/ 41945 w 142719"/>
              <a:gd name="connsiteY2" fmla="*/ 16778 h 67112"/>
              <a:gd name="connsiteX3" fmla="*/ 92279 w 142719"/>
              <a:gd name="connsiteY3" fmla="*/ 67112 h 67112"/>
              <a:gd name="connsiteX4" fmla="*/ 125835 w 142719"/>
              <a:gd name="connsiteY4" fmla="*/ 50334 h 67112"/>
              <a:gd name="connsiteX5" fmla="*/ 142613 w 142719"/>
              <a:gd name="connsiteY5" fmla="*/ 0 h 67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719" h="67112">
                <a:moveTo>
                  <a:pt x="0" y="50334"/>
                </a:moveTo>
                <a:cubicBezTo>
                  <a:pt x="5593" y="36352"/>
                  <a:pt x="5019" y="17796"/>
                  <a:pt x="16778" y="8389"/>
                </a:cubicBezTo>
                <a:cubicBezTo>
                  <a:pt x="23683" y="2865"/>
                  <a:pt x="34965" y="11349"/>
                  <a:pt x="41945" y="16778"/>
                </a:cubicBezTo>
                <a:cubicBezTo>
                  <a:pt x="60674" y="31345"/>
                  <a:pt x="92279" y="67112"/>
                  <a:pt x="92279" y="67112"/>
                </a:cubicBezTo>
                <a:cubicBezTo>
                  <a:pt x="103464" y="61519"/>
                  <a:pt x="116992" y="59177"/>
                  <a:pt x="125835" y="50334"/>
                </a:cubicBezTo>
                <a:cubicBezTo>
                  <a:pt x="145114" y="31055"/>
                  <a:pt x="142613" y="20662"/>
                  <a:pt x="142613" y="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FE41C2C-1D4C-F662-CED1-EA8191A0A1CD}"/>
                  </a:ext>
                </a:extLst>
              </p:cNvPr>
              <p:cNvSpPr txBox="1"/>
              <p:nvPr/>
            </p:nvSpPr>
            <p:spPr>
              <a:xfrm>
                <a:off x="5894692" y="4077638"/>
                <a:ext cx="5843794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Use sampling with replacement on original training set to generate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datasets with </a:t>
                </a:r>
                <a14:m>
                  <m:oMath xmlns:m="http://schemas.openxmlformats.org/officeDocument/2006/math">
                    <m:r>
                      <a:rPr lang="en-IN" sz="2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datapoints in each</a:t>
                </a:r>
              </a:p>
              <a:p>
                <a:endParaRPr lang="en-IN" sz="2400" dirty="0">
                  <a:latin typeface="Abadi Extra Light" panose="020B0204020104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Now compute the approximation as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endParaRPr lang="en-IN" sz="2400" dirty="0">
                  <a:latin typeface="Abadi Extra Light" panose="020B0204020104020204" pitchFamily="34" charset="0"/>
                </a:endParaRPr>
              </a:p>
              <a:p>
                <a:endParaRPr lang="en-IN" sz="24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FE41C2C-1D4C-F662-CED1-EA8191A0A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692" y="4077638"/>
                <a:ext cx="5843794" cy="2677656"/>
              </a:xfrm>
              <a:prstGeom prst="rect">
                <a:avLst/>
              </a:prstGeom>
              <a:blipFill>
                <a:blip r:embed="rId11"/>
                <a:stretch>
                  <a:fillRect l="-1460" t="-205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E31D1765-9D3C-7236-E905-7D939B5640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9704" y="5931423"/>
            <a:ext cx="4274806" cy="689798"/>
          </a:xfrm>
          <a:prstGeom prst="rect">
            <a:avLst/>
          </a:prstGeom>
        </p:spPr>
      </p:pic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EC3B34C-F92A-6310-47CF-97AE8989E07D}"/>
              </a:ext>
            </a:extLst>
          </p:cNvPr>
          <p:cNvSpPr/>
          <p:nvPr/>
        </p:nvSpPr>
        <p:spPr>
          <a:xfrm>
            <a:off x="10242492" y="6037471"/>
            <a:ext cx="142719" cy="67112"/>
          </a:xfrm>
          <a:custGeom>
            <a:avLst/>
            <a:gdLst>
              <a:gd name="connsiteX0" fmla="*/ 0 w 142719"/>
              <a:gd name="connsiteY0" fmla="*/ 50334 h 67112"/>
              <a:gd name="connsiteX1" fmla="*/ 16778 w 142719"/>
              <a:gd name="connsiteY1" fmla="*/ 8389 h 67112"/>
              <a:gd name="connsiteX2" fmla="*/ 41945 w 142719"/>
              <a:gd name="connsiteY2" fmla="*/ 16778 h 67112"/>
              <a:gd name="connsiteX3" fmla="*/ 92279 w 142719"/>
              <a:gd name="connsiteY3" fmla="*/ 67112 h 67112"/>
              <a:gd name="connsiteX4" fmla="*/ 125835 w 142719"/>
              <a:gd name="connsiteY4" fmla="*/ 50334 h 67112"/>
              <a:gd name="connsiteX5" fmla="*/ 142613 w 142719"/>
              <a:gd name="connsiteY5" fmla="*/ 0 h 67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719" h="67112">
                <a:moveTo>
                  <a:pt x="0" y="50334"/>
                </a:moveTo>
                <a:cubicBezTo>
                  <a:pt x="5593" y="36352"/>
                  <a:pt x="5019" y="17796"/>
                  <a:pt x="16778" y="8389"/>
                </a:cubicBezTo>
                <a:cubicBezTo>
                  <a:pt x="23683" y="2865"/>
                  <a:pt x="34965" y="11349"/>
                  <a:pt x="41945" y="16778"/>
                </a:cubicBezTo>
                <a:cubicBezTo>
                  <a:pt x="60674" y="31345"/>
                  <a:pt x="92279" y="67112"/>
                  <a:pt x="92279" y="67112"/>
                </a:cubicBezTo>
                <a:cubicBezTo>
                  <a:pt x="103464" y="61519"/>
                  <a:pt x="116992" y="59177"/>
                  <a:pt x="125835" y="50334"/>
                </a:cubicBezTo>
                <a:cubicBezTo>
                  <a:pt x="145114" y="31055"/>
                  <a:pt x="142613" y="20662"/>
                  <a:pt x="142613" y="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Speech Bubble: Rectangle 31">
            <a:extLst>
              <a:ext uri="{FF2B5EF4-FFF2-40B4-BE49-F238E27FC236}">
                <a16:creationId xmlns:a16="http://schemas.microsoft.com/office/drawing/2014/main" id="{027839AD-590C-BF84-00DC-2DA2200E6264}"/>
              </a:ext>
            </a:extLst>
          </p:cNvPr>
          <p:cNvSpPr/>
          <p:nvPr/>
        </p:nvSpPr>
        <p:spPr>
          <a:xfrm>
            <a:off x="8692721" y="4852210"/>
            <a:ext cx="2388633" cy="657666"/>
          </a:xfrm>
          <a:prstGeom prst="wedgeRectCallout">
            <a:avLst>
              <a:gd name="adj1" fmla="val -58699"/>
              <a:gd name="adj2" fmla="val -11349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Each dataset will contain roughly 63% unique datapoints from original training set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A547BC6-9892-17FD-7F86-72D85DACC08B}"/>
              </a:ext>
            </a:extLst>
          </p:cNvPr>
          <p:cNvSpPr/>
          <p:nvPr/>
        </p:nvSpPr>
        <p:spPr>
          <a:xfrm>
            <a:off x="344780" y="4077638"/>
            <a:ext cx="5409284" cy="2677656"/>
          </a:xfrm>
          <a:prstGeom prst="roundRect">
            <a:avLst/>
          </a:prstGeom>
          <a:solidFill>
            <a:srgbClr val="FFC00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A46CEA2-6CBA-18D6-5159-EEA199DD48B3}"/>
              </a:ext>
            </a:extLst>
          </p:cNvPr>
          <p:cNvSpPr/>
          <p:nvPr/>
        </p:nvSpPr>
        <p:spPr>
          <a:xfrm>
            <a:off x="5857875" y="4049735"/>
            <a:ext cx="5687260" cy="2677656"/>
          </a:xfrm>
          <a:prstGeom prst="roundRect">
            <a:avLst/>
          </a:prstGeom>
          <a:solidFill>
            <a:srgbClr val="FFC00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7D48623-63EC-77EC-368D-FD01BFA26F12}"/>
              </a:ext>
            </a:extLst>
          </p:cNvPr>
          <p:cNvSpPr txBox="1"/>
          <p:nvPr/>
        </p:nvSpPr>
        <p:spPr>
          <a:xfrm>
            <a:off x="1911192" y="3724886"/>
            <a:ext cx="2171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Parametric Bootstrap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033E53-CE30-C1AE-C0EA-2E4D10D814C0}"/>
              </a:ext>
            </a:extLst>
          </p:cNvPr>
          <p:cNvSpPr txBox="1"/>
          <p:nvPr/>
        </p:nvSpPr>
        <p:spPr>
          <a:xfrm>
            <a:off x="7475341" y="3724886"/>
            <a:ext cx="257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Nonparametric Bootstrap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108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59"/>
    </mc:Choice>
    <mc:Fallback xmlns="">
      <p:transition spd="slow" advTm="464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7" grpId="0"/>
      <p:bldP spid="20" grpId="0"/>
      <p:bldP spid="21" grpId="0" animBg="1"/>
      <p:bldP spid="23" grpId="0" animBg="1"/>
      <p:bldP spid="24" grpId="0"/>
      <p:bldP spid="31" grpId="0" animBg="1"/>
      <p:bldP spid="32" grpId="0" animBg="1"/>
      <p:bldP spid="33" grpId="0" animBg="1"/>
      <p:bldP spid="34" grpId="0" animBg="1"/>
      <p:bldP spid="35" grpId="0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4.1|26.8|14.2|45.2|2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4.1|26.8|14.2|45.2|2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4.1|26.8|14.2|45.2|2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4.1|26.8|14.2|45.2|2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4.1|26.8|14.2|45.2|2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4.1|26.8|14.2|45.2|2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5.7|13.3|15.2|34.4|20.8|17.9|2.6|148.3|1.6|0.6|10.2|1|6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8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8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8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9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8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8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5.7|13.3|15.2|34.4|20.8|17.9|2.6|148.3|1.6|0.6|10.2|1|60.9"/>
</p:tagLst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82521</TotalTime>
  <Words>1236</Words>
  <Application>Microsoft Office PowerPoint</Application>
  <PresentationFormat>Widescreen</PresentationFormat>
  <Paragraphs>226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Abadi Extra Light</vt:lpstr>
      <vt:lpstr>Arial</vt:lpstr>
      <vt:lpstr>Calibri</vt:lpstr>
      <vt:lpstr>Calibri Light</vt:lpstr>
      <vt:lpstr>Cambria Math</vt:lpstr>
      <vt:lpstr>Garamond</vt:lpstr>
      <vt:lpstr>Wingdings</vt:lpstr>
      <vt:lpstr>Office Theme</vt:lpstr>
      <vt:lpstr>     Assorted Topics (1)</vt:lpstr>
      <vt:lpstr>Plan today</vt:lpstr>
      <vt:lpstr>Calibration</vt:lpstr>
      <vt:lpstr>Calibration</vt:lpstr>
      <vt:lpstr>Reliability Diagrams and A Calibration Metric</vt:lpstr>
      <vt:lpstr>Calibration Methods (contd)</vt:lpstr>
      <vt:lpstr>Frequentist Statistics    (vs Bayesian Statistics)</vt:lpstr>
      <vt:lpstr>Frequentist Statistics</vt:lpstr>
      <vt:lpstr>Approximating the sampling distribution</vt:lpstr>
      <vt:lpstr>Probabilistic Models for Sequential Data</vt:lpstr>
      <vt:lpstr>Latent Variable Models for Sequential Data</vt:lpstr>
      <vt:lpstr>State-Space Models</vt:lpstr>
      <vt:lpstr>State-Space Models: A Simple Example</vt:lpstr>
      <vt:lpstr>Typical Inference Task for Gaussian SSM</vt:lpstr>
      <vt:lpstr>A Special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Piyush Rai</dc:creator>
  <cp:lastModifiedBy>Piyush Rai</cp:lastModifiedBy>
  <cp:revision>2831</cp:revision>
  <dcterms:created xsi:type="dcterms:W3CDTF">2020-07-07T20:42:16Z</dcterms:created>
  <dcterms:modified xsi:type="dcterms:W3CDTF">2025-04-19T15:00:10Z</dcterms:modified>
</cp:coreProperties>
</file>