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5"/>
  </p:notesMasterIdLst>
  <p:sldIdLst>
    <p:sldId id="551" r:id="rId5"/>
    <p:sldId id="831" r:id="rId6"/>
    <p:sldId id="658" r:id="rId7"/>
    <p:sldId id="637" r:id="rId8"/>
    <p:sldId id="643" r:id="rId9"/>
    <p:sldId id="660" r:id="rId10"/>
    <p:sldId id="640" r:id="rId11"/>
    <p:sldId id="653" r:id="rId12"/>
    <p:sldId id="644" r:id="rId13"/>
    <p:sldId id="642" r:id="rId14"/>
    <p:sldId id="645" r:id="rId15"/>
    <p:sldId id="646" r:id="rId16"/>
    <p:sldId id="647" r:id="rId17"/>
    <p:sldId id="648" r:id="rId18"/>
    <p:sldId id="661" r:id="rId19"/>
    <p:sldId id="654" r:id="rId20"/>
    <p:sldId id="655" r:id="rId21"/>
    <p:sldId id="650" r:id="rId22"/>
    <p:sldId id="656" r:id="rId23"/>
    <p:sldId id="64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:p15="http://schemas.microsoft.com/office/powerpoint/2012/main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8851"/>
    <a:srgbClr val="A33BC3"/>
    <a:srgbClr val="0000FF"/>
    <a:srgbClr val="B466E0"/>
    <a:srgbClr val="935DFF"/>
    <a:srgbClr val="8477E5"/>
    <a:srgbClr val="B18AD1"/>
    <a:srgbClr val="C366E0"/>
    <a:srgbClr val="E165D8"/>
    <a:srgbClr val="C275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t>17-04-2025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t>17-04-2025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t>17-04-2025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9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t>17-04-2025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t>17-04-2025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t>17-04-2025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160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t>17-04-2025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t>17-04-2025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04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t>17-04-2025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853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t>17-04-2025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317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F7CEE4-2B80-48B3-9B66-3F5A2C62C75F}"/>
              </a:ext>
            </a:extLst>
          </p:cNvPr>
          <p:cNvSpPr txBox="1"/>
          <p:nvPr userDrawn="1"/>
        </p:nvSpPr>
        <p:spPr>
          <a:xfrm>
            <a:off x="10741313" y="6461552"/>
            <a:ext cx="1287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rgbClr val="A33BC3"/>
                </a:solidFill>
              </a:rPr>
              <a:t>CS772A: PML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t>17-04-2025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1.png"/><Relationship Id="rId5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2.png"/><Relationship Id="rId5" Type="http://schemas.openxmlformats.org/officeDocument/2006/relationships/image" Target="NULL"/><Relationship Id="rId9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13.png"/><Relationship Id="rId5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9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NULL"/><Relationship Id="rId5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9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NULL"/><Relationship Id="rId5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NUL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2.png"/><Relationship Id="rId12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11" Type="http://schemas.openxmlformats.org/officeDocument/2006/relationships/image" Target="NULL"/><Relationship Id="rId5" Type="http://schemas.openxmlformats.org/officeDocument/2006/relationships/image" Target="../media/image4.png"/><Relationship Id="rId10" Type="http://schemas.openxmlformats.org/officeDocument/2006/relationships/image" Target="NULL"/><Relationship Id="rId4" Type="http://schemas.openxmlformats.org/officeDocument/2006/relationships/image" Target="../media/image3.png"/><Relationship Id="rId9" Type="http://schemas.openxmlformats.org/officeDocument/2006/relationships/image" Target="../media/image26.png"/><Relationship Id="rId1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NULL"/><Relationship Id="rId5" Type="http://schemas.openxmlformats.org/officeDocument/2006/relationships/image" Target="../media/image5.png"/><Relationship Id="rId10" Type="http://schemas.openxmlformats.org/officeDocument/2006/relationships/image" Target="NULL"/><Relationship Id="rId4" Type="http://schemas.openxmlformats.org/officeDocument/2006/relationships/image" Target="../media/image7.png"/><Relationship Id="rId9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9.png"/><Relationship Id="rId5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8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1575" y="2929943"/>
            <a:ext cx="8992998" cy="1197012"/>
          </a:xfrm>
        </p:spPr>
        <p:txBody>
          <a:bodyPr>
            <a:no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Two Use-cases of Uncertainty: </a:t>
            </a:r>
            <a:br>
              <a:rPr lang="en-GB" sz="48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</a:br>
            <a:r>
              <a:rPr lang="en-GB" sz="36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Active Learning and Bayesian Optimization</a:t>
            </a:r>
            <a:endParaRPr lang="en-IN" sz="3600" b="1" dirty="0">
              <a:solidFill>
                <a:schemeClr val="bg1"/>
              </a:solidFill>
              <a:latin typeface="Garamond" panose="02020404030301010803" pitchFamily="18" charset="0"/>
              <a:cs typeface="Aldhabi" panose="020B0604020202020204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8982" y="4766362"/>
            <a:ext cx="7774033" cy="821886"/>
          </a:xfrm>
        </p:spPr>
        <p:txBody>
          <a:bodyPr>
            <a:noAutofit/>
          </a:bodyPr>
          <a:lstStyle/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CS772A: Probabilistic Machine Learning</a:t>
            </a:r>
          </a:p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Piyush Rai</a:t>
            </a:r>
          </a:p>
        </p:txBody>
      </p:sp>
    </p:spTree>
    <p:extLst>
      <p:ext uri="{BB962C8B-B14F-4D97-AF65-F5344CB8AC3E}">
        <p14:creationId xmlns:p14="http://schemas.microsoft.com/office/powerpoint/2010/main" val="2359304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Bayesian Optimization: Some Applications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Drug Design: Want to find the optimal chemical composition for a drug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Optimal composition will be the one that has the best efficacy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But we don’t know the efficacy function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Can only know the efficacy via doing clinical trials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Each trial is expensive; can’t do too many trials</a:t>
            </a:r>
            <a:endParaRPr lang="en-GB" sz="2800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Hyperparameter Optimization: Want to find the optimal hyperparameters for a model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Optimal </a:t>
            </a:r>
            <a:r>
              <a:rPr lang="en-GB" dirty="0" err="1">
                <a:latin typeface="Abadi Extra Light" panose="020B0204020104020204" pitchFamily="34" charset="0"/>
              </a:rPr>
              <a:t>hyperparam</a:t>
            </a:r>
            <a:r>
              <a:rPr lang="en-GB" dirty="0">
                <a:latin typeface="Abadi Extra Light" panose="020B0204020104020204" pitchFamily="34" charset="0"/>
              </a:rPr>
              <a:t> values will be those that give the lowest test error</a:t>
            </a:r>
            <a:r>
              <a:rPr lang="en-GB" sz="2200" dirty="0">
                <a:latin typeface="Abadi Extra Light" panose="020B0204020104020204" pitchFamily="34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Don’t know the true “test error” function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Need to train the model each time with different </a:t>
            </a:r>
            <a:r>
              <a:rPr lang="en-GB" dirty="0" err="1">
                <a:latin typeface="Abadi Extra Light" panose="020B0204020104020204" pitchFamily="34" charset="0"/>
              </a:rPr>
              <a:t>h.p.</a:t>
            </a:r>
            <a:r>
              <a:rPr lang="en-GB" dirty="0">
                <a:latin typeface="Abadi Extra Light" panose="020B0204020104020204" pitchFamily="34" charset="0"/>
              </a:rPr>
              <a:t> values and compute test error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Training every time will be expensive (e.g., for deep nets)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Note: </a:t>
            </a:r>
            <a:r>
              <a:rPr lang="en-GB" dirty="0" err="1">
                <a:latin typeface="Abadi Extra Light" panose="020B0204020104020204" pitchFamily="34" charset="0"/>
              </a:rPr>
              <a:t>Hyperparams</a:t>
            </a:r>
            <a:r>
              <a:rPr lang="en-GB" dirty="0">
                <a:latin typeface="Abadi Extra Light" panose="020B0204020104020204" pitchFamily="34" charset="0"/>
              </a:rPr>
              <a:t> here can even refer to the structure of a deep net (depth, width, etc)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Many other applications: Website design via A/B testing, material design, optimizing physics based models (e.g., aircraft design), etc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088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9293"/>
    </mc:Choice>
    <mc:Fallback xmlns="">
      <p:transition spd="slow" advTm="3992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Bayesian Optimization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Can use BO to find maxima or minima</a:t>
            </a:r>
          </a:p>
          <a:p>
            <a:pPr marL="0" indent="0">
              <a:buNone/>
            </a:pPr>
            <a:endParaRPr lang="en-GB" sz="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Would like to locate the optima by querying the function’s values (say, from an oracle)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We would like to do so using as few queries as possible</a:t>
            </a:r>
          </a:p>
          <a:p>
            <a:pPr marL="0" indent="0">
              <a:buNone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Reason: The function’s evaluation may be time-consuming or costly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sz="22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3781D36-FBB0-46E7-8B21-7A495C219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352" y="2492406"/>
            <a:ext cx="4143930" cy="255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1E5B4A95-C42B-4FDF-BAAD-7BFB62418387}"/>
              </a:ext>
            </a:extLst>
          </p:cNvPr>
          <p:cNvSpPr/>
          <p:nvPr/>
        </p:nvSpPr>
        <p:spPr>
          <a:xfrm>
            <a:off x="8143532" y="2816440"/>
            <a:ext cx="1621905" cy="459091"/>
          </a:xfrm>
          <a:prstGeom prst="wedgeRectCallout">
            <a:avLst>
              <a:gd name="adj1" fmla="val -64336"/>
              <a:gd name="adj2" fmla="val 4122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Assuming the goal is to find the minima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997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032"/>
    </mc:Choice>
    <mc:Fallback xmlns="">
      <p:transition spd="slow" advTm="910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Bayesian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Suppose we are allowed to make the queries sequentially</a:t>
                </a:r>
              </a:p>
              <a:p>
                <a:pPr marL="0" indent="0">
                  <a:buNone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This information will be available to us in form of query-function value pairs 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Queries so far can help us estimate the function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BO uses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past queries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+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function’s </a:t>
                </a:r>
                <a:r>
                  <a:rPr lang="en-GB" sz="2600" dirty="0" err="1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estimate+uncertainty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to decide </a:t>
                </a:r>
                <a:r>
                  <a:rPr lang="en-GB" sz="2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where to query next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Similar to Active Learning but the goal is to learn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:r>
                  <a:rPr lang="en-GB" sz="2600" u="sng" dirty="0">
                    <a:latin typeface="Abadi Extra Light" panose="020B0204020104020204" pitchFamily="34" charset="0"/>
                  </a:rPr>
                  <a:t>as well as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finds its optima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74D3348-ED10-4BB8-AEC6-63664781F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379" y="2934117"/>
            <a:ext cx="3958315" cy="231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D4091A0E-B08E-445A-BF9E-0E0F92B8403A}"/>
              </a:ext>
            </a:extLst>
          </p:cNvPr>
          <p:cNvSpPr/>
          <p:nvPr/>
        </p:nvSpPr>
        <p:spPr>
          <a:xfrm>
            <a:off x="7714694" y="3181014"/>
            <a:ext cx="4407669" cy="728538"/>
          </a:xfrm>
          <a:prstGeom prst="wedgeRectCallout">
            <a:avLst>
              <a:gd name="adj1" fmla="val -52320"/>
              <a:gd name="adj2" fmla="val 4030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Dotted curve: True function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Green curve: Current estimate (“surrogate”) of the function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Shaded region: Uncertainty in the function’s estimate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6B0029DD-9937-4FB8-955A-A8AD72E386E4}"/>
                  </a:ext>
                </a:extLst>
              </p:cNvPr>
              <p:cNvSpPr/>
              <p:nvPr/>
            </p:nvSpPr>
            <p:spPr>
              <a:xfrm>
                <a:off x="9386157" y="1404420"/>
                <a:ext cx="1364701" cy="459091"/>
              </a:xfrm>
              <a:prstGeom prst="wedgeRectCallout">
                <a:avLst>
                  <a:gd name="adj1" fmla="val -63504"/>
                  <a:gd name="adj2" fmla="val 4122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IN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IN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{</m:t>
                          </m:r>
                          <m:d>
                            <m:dPr>
                              <m:ctrlPr>
                                <a:rPr kumimoji="0" lang="en-IN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IN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IN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IN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kumimoji="0" lang="en-IN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IN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kumimoji="0" lang="en-IN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IN" sz="1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IN" sz="1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0" lang="en-IN" sz="1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kumimoji="0" lang="en-IN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}</m:t>
                          </m:r>
                        </m:e>
                        <m:sub>
                          <m:r>
                            <a:rPr kumimoji="0" lang="en-IN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n-IN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IN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sup>
                      </m:sSubSup>
                    </m:oMath>
                  </m:oMathPara>
                </a14:m>
                <a:endParaRPr kumimoji="0" lang="en-I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6B0029DD-9937-4FB8-955A-A8AD72E386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157" y="1404420"/>
                <a:ext cx="1364701" cy="459091"/>
              </a:xfrm>
              <a:prstGeom prst="wedgeRectCallout">
                <a:avLst>
                  <a:gd name="adj1" fmla="val -63504"/>
                  <a:gd name="adj2" fmla="val 41227"/>
                </a:avLst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747A712B-5EFC-4C52-9870-304E80255B2F}"/>
                  </a:ext>
                </a:extLst>
              </p:cNvPr>
              <p:cNvSpPr/>
              <p:nvPr/>
            </p:nvSpPr>
            <p:spPr>
              <a:xfrm>
                <a:off x="10068507" y="561993"/>
                <a:ext cx="1893317" cy="728538"/>
              </a:xfrm>
              <a:prstGeom prst="wedgeRectCallout">
                <a:avLst>
                  <a:gd name="adj1" fmla="val -42298"/>
                  <a:gd name="adj2" fmla="val 7108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Note: Function values can be noisy too, e.g., </a:t>
                </a:r>
                <a14:m>
                  <m:oMath xmlns:m="http://schemas.openxmlformats.org/officeDocument/2006/math">
                    <m:r>
                      <a:rPr kumimoji="0" lang="en-IN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0" lang="en-IN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IN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IN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IN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I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I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𝜖</m:t>
                        </m:r>
                      </m:e>
                      <m:sub>
                        <m:r>
                          <a:rPr kumimoji="0" lang="en-I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b>
                    </m:sSub>
                  </m:oMath>
                </a14:m>
                <a:endParaRPr kumimoji="0" lang="en-I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747A712B-5EFC-4C52-9870-304E80255B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8507" y="561993"/>
                <a:ext cx="1893317" cy="728538"/>
              </a:xfrm>
              <a:prstGeom prst="wedgeRectCallout">
                <a:avLst>
                  <a:gd name="adj1" fmla="val -42298"/>
                  <a:gd name="adj2" fmla="val 71080"/>
                </a:avLst>
              </a:prstGeom>
              <a:blipFill>
                <a:blip r:embed="rId8"/>
                <a:stretch>
                  <a:fillRect l="-639" t="-66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03805EAF-C800-4178-B68D-00B339BC9412}"/>
              </a:ext>
            </a:extLst>
          </p:cNvPr>
          <p:cNvSpPr/>
          <p:nvPr/>
        </p:nvSpPr>
        <p:spPr>
          <a:xfrm>
            <a:off x="7079400" y="2180202"/>
            <a:ext cx="1621905" cy="459091"/>
          </a:xfrm>
          <a:prstGeom prst="wedgeRectCallout">
            <a:avLst>
              <a:gd name="adj1" fmla="val -64336"/>
              <a:gd name="adj2" fmla="val 4122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By solving a regression problem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418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684"/>
    </mc:Choice>
    <mc:Fallback xmlns="">
      <p:transition spd="slow" advTm="2706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Bayesian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BO requires two ingredients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 regression model to learn a surrogate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given previous queries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d>
                          <m:dPr>
                            <m:ctrlPr>
                              <a:rPr lang="en-I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I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I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N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IN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An acquisition function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to tell us where to query next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Note: The regression model must also have estimate of function’s uncertainty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Bayesian nonlinear regression, such as GP, Bayesian Neural network, etc would be ideal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E40A473-C230-456D-8FD0-A2FD0393F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289" y="2587212"/>
            <a:ext cx="4380713" cy="264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2CCEC090-8E1E-4195-8905-395C31832D3B}"/>
                  </a:ext>
                </a:extLst>
              </p:cNvPr>
              <p:cNvSpPr/>
              <p:nvPr/>
            </p:nvSpPr>
            <p:spPr>
              <a:xfrm>
                <a:off x="9819932" y="696715"/>
                <a:ext cx="1893317" cy="728538"/>
              </a:xfrm>
              <a:prstGeom prst="wedgeRectCallout">
                <a:avLst>
                  <a:gd name="adj1" fmla="val -42298"/>
                  <a:gd name="adj2" fmla="val 7108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Note: Function values can be noisy too, e.g., </a:t>
                </a:r>
                <a14:m>
                  <m:oMath xmlns:m="http://schemas.openxmlformats.org/officeDocument/2006/math">
                    <m:r>
                      <a:rPr kumimoji="0" lang="en-IN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0" lang="en-IN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IN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IN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IN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I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I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𝜖</m:t>
                        </m:r>
                      </m:e>
                      <m:sub>
                        <m:r>
                          <a:rPr kumimoji="0" lang="en-I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b>
                    </m:sSub>
                  </m:oMath>
                </a14:m>
                <a:endParaRPr kumimoji="0" lang="en-I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2CCEC090-8E1E-4195-8905-395C31832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9932" y="696715"/>
                <a:ext cx="1893317" cy="728538"/>
              </a:xfrm>
              <a:prstGeom prst="wedgeRectCallout">
                <a:avLst>
                  <a:gd name="adj1" fmla="val -42298"/>
                  <a:gd name="adj2" fmla="val 71080"/>
                </a:avLst>
              </a:prstGeom>
              <a:blipFill>
                <a:blip r:embed="rId7"/>
                <a:stretch>
                  <a:fillRect l="-639" t="-66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D8D9CB22-183F-4EA2-99E6-E28AD3CDE623}"/>
                  </a:ext>
                </a:extLst>
              </p:cNvPr>
              <p:cNvSpPr/>
              <p:nvPr/>
            </p:nvSpPr>
            <p:spPr>
              <a:xfrm>
                <a:off x="265245" y="4065973"/>
                <a:ext cx="2724903" cy="761926"/>
              </a:xfrm>
              <a:prstGeom prst="wedgeRectCallout">
                <a:avLst>
                  <a:gd name="adj1" fmla="val 56701"/>
                  <a:gd name="adj2" fmla="val 3574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A typical example of what </a:t>
                </a:r>
                <a14:m>
                  <m:oMath xmlns:m="http://schemas.openxmlformats.org/officeDocument/2006/math"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 might look like, assuming that the goal is to find the </a:t>
                </a: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maxima</a:t>
                </a: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0" lang="en-I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I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</m:oMath>
                </a14:m>
                <a:endParaRPr kumimoji="0" lang="en-I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D8D9CB22-183F-4EA2-99E6-E28AD3CDE6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45" y="4065973"/>
                <a:ext cx="2724903" cy="761926"/>
              </a:xfrm>
              <a:prstGeom prst="wedgeRectCallout">
                <a:avLst>
                  <a:gd name="adj1" fmla="val 56701"/>
                  <a:gd name="adj2" fmla="val 35742"/>
                </a:avLst>
              </a:prstGeom>
              <a:blipFill>
                <a:blip r:embed="rId8"/>
                <a:stretch>
                  <a:fillRect l="-414" b="-468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C1473C5A-CC3F-42A8-A9A7-7FCC4C927577}"/>
              </a:ext>
            </a:extLst>
          </p:cNvPr>
          <p:cNvSpPr/>
          <p:nvPr/>
        </p:nvSpPr>
        <p:spPr>
          <a:xfrm>
            <a:off x="7854946" y="2894176"/>
            <a:ext cx="3855972" cy="728538"/>
          </a:xfrm>
          <a:prstGeom prst="wedgeRectCallout">
            <a:avLst>
              <a:gd name="adj1" fmla="val -56348"/>
              <a:gd name="adj2" fmla="val 3542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Dotted curve: True function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Green curve: Current surrogate of the function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Shaded region: Uncertainty in the function’s estimate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A476B5ED-1DE9-43C1-AA9D-BCA728338D61}"/>
                  </a:ext>
                </a:extLst>
              </p:cNvPr>
              <p:cNvSpPr/>
              <p:nvPr/>
            </p:nvSpPr>
            <p:spPr>
              <a:xfrm>
                <a:off x="398411" y="2587212"/>
                <a:ext cx="2238258" cy="594083"/>
              </a:xfrm>
              <a:prstGeom prst="wedgeRectCallout">
                <a:avLst>
                  <a:gd name="adj1" fmla="val 44632"/>
                  <a:gd name="adj2" fmla="val -8206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Assumption: </a:t>
                </a:r>
                <a14:m>
                  <m:oMath xmlns:m="http://schemas.openxmlformats.org/officeDocument/2006/math"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 should be easier to optimize than </a:t>
                </a:r>
                <a14:m>
                  <m:oMath xmlns:m="http://schemas.openxmlformats.org/officeDocument/2006/math"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0" lang="en-I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I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</m:oMath>
                </a14:m>
                <a:endParaRPr kumimoji="0" lang="en-I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A476B5ED-1DE9-43C1-AA9D-BCA728338D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411" y="2587212"/>
                <a:ext cx="2238258" cy="594083"/>
              </a:xfrm>
              <a:prstGeom prst="wedgeRectCallout">
                <a:avLst>
                  <a:gd name="adj1" fmla="val 44632"/>
                  <a:gd name="adj2" fmla="val -82065"/>
                </a:avLst>
              </a:prstGeom>
              <a:blipFill>
                <a:blip r:embed="rId9"/>
                <a:stretch>
                  <a:fillRect l="-539" b="-148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32799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262"/>
    </mc:Choice>
    <mc:Fallback xmlns="">
      <p:transition spd="slow" advTm="3072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Bayesian Optimization: An Illustration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Suppose our goal is to find the </a:t>
                </a:r>
                <a:r>
                  <a:rPr lang="en-GB" sz="2600" u="sng" dirty="0">
                    <a:latin typeface="Abadi Extra Light" panose="020B0204020104020204" pitchFamily="34" charset="0"/>
                  </a:rPr>
                  <a:t>maxima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using BO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1FF6C7C-EDF3-4A14-817D-988694810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570" y="1607711"/>
            <a:ext cx="4237278" cy="499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6FE51C4F-BBF8-443E-8B60-A456345EE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374" y="1607711"/>
            <a:ext cx="4237278" cy="49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A5883E-E6D2-4530-B0C3-9FBC1D621CFA}"/>
              </a:ext>
            </a:extLst>
          </p:cNvPr>
          <p:cNvSpPr txBox="1"/>
          <p:nvPr/>
        </p:nvSpPr>
        <p:spPr>
          <a:xfrm>
            <a:off x="34426" y="6611779"/>
            <a:ext cx="40238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Pic source: http://krasserm.github.io/2018/03/21/bayesian-optimization/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944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998"/>
    </mc:Choice>
    <mc:Fallback xmlns="">
      <p:transition spd="slow" advTm="2529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648" y="2720143"/>
            <a:ext cx="9518405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Some Basic Acquisition Functions for BO</a:t>
            </a: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CA06EAD-1C67-4F9E-BA7C-FB58687F38F8}"/>
              </a:ext>
            </a:extLst>
          </p:cNvPr>
          <p:cNvSpPr txBox="1">
            <a:spLocks/>
          </p:cNvSpPr>
          <p:nvPr/>
        </p:nvSpPr>
        <p:spPr>
          <a:xfrm>
            <a:off x="2853899" y="3429000"/>
            <a:ext cx="6592755" cy="82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(assuming we are finding the minima)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600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152"/>
    </mc:Choice>
    <mc:Fallback xmlns="">
      <p:transition spd="slow" advTm="4315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Acquisition Functions: Probability of Improvement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Assume past queries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IN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lang="en-IN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en-IN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IN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𝑿</m:t>
                            </m:r>
                            <m:r>
                              <a:rPr lang="en-IN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sz="2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𝒇</m:t>
                            </m:r>
                          </m:e>
                        </m:d>
                        <m:r>
                          <a:rPr lang="en-IN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d>
                          <m:dPr>
                            <m:ctrlPr>
                              <a:rPr lang="en-IN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IN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IN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N" sz="2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IN" sz="2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IN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IN" i="1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1" i="1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denotes the function’s value at the next query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We have an </a:t>
                </a:r>
                <a:r>
                  <a:rPr lang="en-GB" sz="2600" u="sng" dirty="0">
                    <a:latin typeface="Abadi Extra Light" panose="020B0204020104020204" pitchFamily="34" charset="0"/>
                  </a:rPr>
                  <a:t>improvement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en-IN" sz="2600" b="0" i="1" dirty="0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(recall we are doing minimization)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Assuming the function is real-valued, suppose the posterior predictive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We can define a probability of improvement based acquisition function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optimal query point will be one that maximizes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𝑃𝐼</m:t>
                        </m:r>
                      </m:sub>
                    </m:sSub>
                    <m:d>
                      <m:d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𝑛𝑒𝑤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B09ECB-802D-4CA0-975C-E9DF44BE31D3}"/>
                  </a:ext>
                </a:extLst>
              </p:cNvPr>
              <p:cNvSpPr txBox="1"/>
              <p:nvPr/>
            </p:nvSpPr>
            <p:spPr>
              <a:xfrm>
                <a:off x="2219806" y="3694108"/>
                <a:ext cx="75674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sSub>
                        <m:sSubPr>
                          <m:ctrlP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</m:e>
                        <m:sub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𝑛𝑒𝑤</m:t>
                          </m:r>
                        </m:sub>
                      </m:sSub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|</m:t>
                      </m:r>
                      <m:sSub>
                        <m:sSubPr>
                          <m:ctrlP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𝑛𝑒𝑤</m:t>
                          </m:r>
                        </m:sub>
                      </m:sSub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sSub>
                        <m:sSubPr>
                          <m:ctrlPr>
                            <a:rPr kumimoji="0" lang="en-I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𝒟</m:t>
                          </m:r>
                        </m:e>
                        <m:sub>
                          <m:r>
                            <a:rPr kumimoji="0" lang="en-I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</m:sub>
                      </m:sSub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)= </m:t>
                      </m:r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𝒩</m:t>
                      </m:r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(</m:t>
                      </m:r>
                      <m:sSub>
                        <m:sSubPr>
                          <m:ctrlP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</m:e>
                        <m:sub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𝑛𝑒𝑤</m:t>
                          </m:r>
                        </m:sub>
                      </m:sSub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|</m:t>
                      </m:r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𝜇</m:t>
                      </m:r>
                      <m:d>
                        <m:dPr>
                          <m:ctrlP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I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I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𝑛𝑒𝑤</m:t>
                              </m:r>
                            </m:sub>
                          </m:sSub>
                        </m:e>
                      </m:d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</m:t>
                      </m:r>
                      <m:sSup>
                        <m:sSupPr>
                          <m:ctrlP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𝜎</m:t>
                          </m:r>
                        </m:e>
                        <m:sup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I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I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𝑛𝑒𝑤</m:t>
                              </m:r>
                            </m:sub>
                          </m:sSub>
                        </m:e>
                      </m:d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</m:t>
                      </m:r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I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B09ECB-802D-4CA0-975C-E9DF44BE31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806" y="3694108"/>
                <a:ext cx="756745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7E87701-2F40-41E3-8DD9-A8C01EFD151F}"/>
                  </a:ext>
                </a:extLst>
              </p:cNvPr>
              <p:cNvSpPr txBox="1"/>
              <p:nvPr/>
            </p:nvSpPr>
            <p:spPr>
              <a:xfrm>
                <a:off x="920344" y="4917627"/>
                <a:ext cx="7825347" cy="6995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I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kumimoji="0" lang="en-I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𝑃𝐼</m:t>
                          </m:r>
                        </m:sub>
                      </m:sSub>
                      <m:d>
                        <m:dPr>
                          <m:ctrlPr>
                            <a:rPr kumimoji="0" lang="en-I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I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I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𝑛𝑒𝑤</m:t>
                              </m:r>
                            </m:sub>
                          </m:sSub>
                        </m:e>
                      </m:d>
                      <m:r>
                        <a:rPr kumimoji="0" lang="en-IN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IN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I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I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0" lang="en-I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𝑛𝑒𝑤</m:t>
                              </m:r>
                            </m:sub>
                          </m:sSub>
                          <m:r>
                            <a:rPr kumimoji="0" lang="en-I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≤</m:t>
                          </m:r>
                          <m:sSub>
                            <m:sSubPr>
                              <m:ctrlPr>
                                <a:rPr kumimoji="0" lang="en-I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0" lang="en-I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𝑚𝑖𝑛</m:t>
                              </m:r>
                            </m:sub>
                          </m:sSub>
                        </m:e>
                      </m:d>
                      <m:r>
                        <a:rPr kumimoji="0" lang="en-IN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trlPr>
                            <a:rPr kumimoji="0" lang="en-I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I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I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∞</m:t>
                          </m:r>
                        </m:sub>
                        <m:sup>
                          <m:sSub>
                            <m:sSubPr>
                              <m:ctrlPr>
                                <a:rPr kumimoji="0" lang="en-I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0" lang="en-I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𝑚𝑖𝑛</m:t>
                              </m:r>
                            </m:sub>
                          </m:sSub>
                        </m:sup>
                        <m:e>
                          <m:r>
                            <a:rPr kumimoji="0" lang="en-I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𝒩</m:t>
                          </m:r>
                          <m:d>
                            <m:dPr>
                              <m:ctrlPr>
                                <a:rPr kumimoji="0" lang="en-I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IN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IN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kumimoji="0" lang="en-IN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𝑛𝑒𝑤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en-I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𝜇</m:t>
                              </m:r>
                              <m:d>
                                <m:dPr>
                                  <m:ctrlPr>
                                    <a:rPr kumimoji="0" lang="en-IN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IN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IN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0" lang="en-IN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𝑛𝑒𝑤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0" lang="en-I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0" lang="en-IN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IN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kumimoji="0" lang="en-IN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kumimoji="0" lang="en-IN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IN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IN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0" lang="en-IN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𝑛𝑒𝑤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kumimoji="0" lang="en-I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  <m:sSub>
                            <m:sSubPr>
                              <m:ctrlPr>
                                <a:rPr kumimoji="0" lang="en-I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0" lang="en-I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𝑛𝑒𝑤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0" lang="en-I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7E87701-2F40-41E3-8DD9-A8C01EFD15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344" y="4917627"/>
                <a:ext cx="7825347" cy="6995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2DA69B-5D0C-45F0-8A05-0BB143864009}"/>
                  </a:ext>
                </a:extLst>
              </p:cNvPr>
              <p:cNvSpPr txBox="1"/>
              <p:nvPr/>
            </p:nvSpPr>
            <p:spPr>
              <a:xfrm>
                <a:off x="8686333" y="4917627"/>
                <a:ext cx="2585323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IN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Φ</m:t>
                      </m:r>
                      <m:d>
                        <m:dPr>
                          <m:ctrlPr>
                            <a:rPr kumimoji="0" lang="en-I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I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en-IN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IN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kumimoji="0" lang="en-IN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𝑚𝑖𝑛</m:t>
                                  </m:r>
                                </m:sub>
                              </m:sSub>
                              <m:r>
                                <a:rPr kumimoji="0" lang="en-I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−</m:t>
                              </m:r>
                              <m:r>
                                <a:rPr kumimoji="0" lang="en-I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𝜇</m:t>
                              </m:r>
                              <m:r>
                                <a:rPr kumimoji="0" lang="en-I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kumimoji="0" lang="en-IN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IN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IN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𝑛𝑒𝑤</m:t>
                                  </m:r>
                                </m:sub>
                              </m:sSub>
                              <m:r>
                                <a:rPr kumimoji="0" lang="en-I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num>
                            <m:den>
                              <m:r>
                                <a:rPr kumimoji="0" lang="en-I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r>
                                <a:rPr kumimoji="0" lang="en-I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kumimoji="0" lang="en-IN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IN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IN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𝑛𝑒𝑤</m:t>
                                  </m:r>
                                </m:sub>
                              </m:sSub>
                              <m:r>
                                <a:rPr kumimoji="0" lang="en-I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0" lang="en-I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2DA69B-5D0C-45F0-8A05-0BB1438640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333" y="4917627"/>
                <a:ext cx="2585323" cy="6915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9470AF0E-E231-48EB-B152-A26FAFCC18D4}"/>
              </a:ext>
            </a:extLst>
          </p:cNvPr>
          <p:cNvSpPr/>
          <p:nvPr/>
        </p:nvSpPr>
        <p:spPr>
          <a:xfrm>
            <a:off x="10817250" y="4402951"/>
            <a:ext cx="1246684" cy="360918"/>
          </a:xfrm>
          <a:prstGeom prst="wedgeRectCallout">
            <a:avLst>
              <a:gd name="adj1" fmla="val -46123"/>
              <a:gd name="adj2" fmla="val 7729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Exercise: Verify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2D409F8-C9A6-4D4A-9BE0-0DA03E712997}"/>
                  </a:ext>
                </a:extLst>
              </p:cNvPr>
              <p:cNvSpPr txBox="1"/>
              <p:nvPr/>
            </p:nvSpPr>
            <p:spPr>
              <a:xfrm>
                <a:off x="3475359" y="6218252"/>
                <a:ext cx="4314707" cy="4700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kumimoji="0" lang="en-I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I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∗</m:t>
                              </m:r>
                            </m:sub>
                          </m:sSub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 </m:t>
                          </m:r>
                          <m:sSub>
                            <m:sSubPr>
                              <m:ctrlPr>
                                <a:rPr kumimoji="0" lang="en-I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IN" sz="2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argm</m:t>
                              </m:r>
                              <m:r>
                                <m:rPr>
                                  <m:sty m:val="p"/>
                                </m:rPr>
                                <a:rPr kumimoji="0" lang="en-I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ax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0" lang="en-IN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IN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IN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𝑛𝑒𝑤</m:t>
                                  </m:r>
                                </m:sub>
                              </m:sSub>
                            </m:sub>
                          </m:sSub>
                          <m:r>
                            <a:rPr kumimoji="0" lang="en-I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en-I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</m:t>
                          </m:r>
                        </m:sub>
                      </m:sSub>
                      <m:r>
                        <a:rPr kumimoji="0" lang="en-IN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sSub>
                        <m:sSubPr>
                          <m:ctrlPr>
                            <a:rPr kumimoji="0" lang="en-I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I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𝑛𝑒𝑤</m:t>
                          </m:r>
                        </m:sub>
                      </m:sSub>
                      <m:r>
                        <a:rPr kumimoji="0" lang="en-IN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I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2D409F8-C9A6-4D4A-9BE0-0DA03E7129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359" y="6218252"/>
                <a:ext cx="4314707" cy="4700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9CDB4D3F-8F0A-4FEA-938B-DCEF24329C1F}"/>
                  </a:ext>
                </a:extLst>
              </p:cNvPr>
              <p:cNvSpPr/>
              <p:nvPr/>
            </p:nvSpPr>
            <p:spPr>
              <a:xfrm>
                <a:off x="10193759" y="5762921"/>
                <a:ext cx="1431583" cy="513424"/>
              </a:xfrm>
              <a:prstGeom prst="wedgeRectCallout">
                <a:avLst>
                  <a:gd name="adj1" fmla="val -70277"/>
                  <a:gd name="adj2" fmla="val -6638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IN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Φ</m:t>
                    </m:r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()</m:t>
                    </m:r>
                  </m:oMath>
                </a14:m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 denotes CDF of </a:t>
                </a:r>
                <a14:m>
                  <m:oMath xmlns:m="http://schemas.openxmlformats.org/officeDocument/2006/math"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𝒩</m:t>
                    </m:r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(0,1)</m:t>
                    </m:r>
                  </m:oMath>
                </a14:m>
                <a:endParaRPr kumimoji="0" lang="en-I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9CDB4D3F-8F0A-4FEA-938B-DCEF24329C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3759" y="5762921"/>
                <a:ext cx="1431583" cy="513424"/>
              </a:xfrm>
              <a:prstGeom prst="wedgeRectCallout">
                <a:avLst>
                  <a:gd name="adj1" fmla="val -70277"/>
                  <a:gd name="adj2" fmla="val -66383"/>
                </a:avLst>
              </a:prstGeom>
              <a:blipFill>
                <a:blip r:embed="rId10"/>
                <a:stretch>
                  <a:fillRect r="-2730" b="-740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4552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141"/>
    </mc:Choice>
    <mc:Fallback xmlns="">
      <p:transition spd="slow" advTm="3311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 animBg="1"/>
      <p:bldP spid="15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Acquisition Functions: Expected Improvement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PI doesn’t take into account the amount of improvement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Expected Improvement (EI) takes this into account and is defined as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optimal query point will be one that maximizes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𝐸𝐼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800" dirty="0">
                    <a:latin typeface="Abadi Extra Light" panose="020B0204020104020204" pitchFamily="34" charset="0"/>
                  </a:rPr>
                  <a:t>Note that the above acquisition function trades off exploitation vs exploration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Will prefer points with small predictive mean </a:t>
                </a:r>
                <a14:m>
                  <m:oMath xmlns:m="http://schemas.openxmlformats.org/officeDocument/2006/math">
                    <m:r>
                      <a:rPr lang="en-IN" i="1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IN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𝑛𝑒𝑤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: Exploitation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Will prefer points with large predictive variance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𝑛𝑒𝑤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: Exploration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935" t="-1645" b="-54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344D78C-CABF-4FA4-AC92-880316884068}"/>
                  </a:ext>
                </a:extLst>
              </p:cNvPr>
              <p:cNvSpPr txBox="1"/>
              <p:nvPr/>
            </p:nvSpPr>
            <p:spPr>
              <a:xfrm>
                <a:off x="831566" y="2357831"/>
                <a:ext cx="9426107" cy="6995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I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kumimoji="0" lang="en-I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𝐸𝐼</m:t>
                          </m:r>
                        </m:sub>
                      </m:sSub>
                      <m:d>
                        <m:dPr>
                          <m:ctrlPr>
                            <a:rPr kumimoji="0" lang="en-I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I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I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𝑛𝑒𝑤</m:t>
                              </m:r>
                            </m:sub>
                          </m:sSub>
                        </m:e>
                      </m:d>
                      <m:r>
                        <a:rPr kumimoji="0" lang="en-IN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IN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𝔼</m:t>
                      </m:r>
                      <m:r>
                        <a:rPr kumimoji="0" lang="en-IN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[</m:t>
                      </m:r>
                      <m:sSub>
                        <m:sSubPr>
                          <m:ctrlPr>
                            <a:rPr kumimoji="0" lang="en-I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</m:e>
                        <m:sub>
                          <m:r>
                            <a:rPr kumimoji="0" lang="en-I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𝑚𝑖𝑛</m:t>
                          </m:r>
                        </m:sub>
                      </m:sSub>
                      <m:r>
                        <a:rPr kumimoji="0" lang="en-IN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−</m:t>
                      </m:r>
                      <m:sSub>
                        <m:sSubPr>
                          <m:ctrlPr>
                            <a:rPr kumimoji="0" lang="en-I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</m:e>
                        <m:sub>
                          <m:r>
                            <a:rPr kumimoji="0" lang="en-I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𝑛𝑒𝑤</m:t>
                          </m:r>
                        </m:sub>
                      </m:sSub>
                      <m:r>
                        <a:rPr kumimoji="0" lang="en-IN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]</m:t>
                      </m:r>
                      <m:r>
                        <a:rPr kumimoji="0" lang="en-IN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trlPr>
                            <a:rPr kumimoji="0" lang="en-I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I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I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∞</m:t>
                          </m:r>
                        </m:sub>
                        <m:sup>
                          <m:sSub>
                            <m:sSubPr>
                              <m:ctrlPr>
                                <a:rPr kumimoji="0" lang="en-I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0" lang="en-I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𝑚𝑖𝑛</m:t>
                              </m:r>
                            </m:sub>
                          </m:sSub>
                        </m:sup>
                        <m:e>
                          <m:r>
                            <a:rPr kumimoji="0" lang="en-I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I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0" lang="en-I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𝑚𝑖𝑛</m:t>
                              </m:r>
                            </m:sub>
                          </m:sSub>
                          <m:r>
                            <a:rPr kumimoji="0" lang="en-I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−</m:t>
                          </m:r>
                          <m:sSub>
                            <m:sSubPr>
                              <m:ctrlPr>
                                <a:rPr kumimoji="0" lang="en-I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0" lang="en-I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𝑛𝑒𝑤</m:t>
                              </m:r>
                            </m:sub>
                          </m:sSub>
                          <m:r>
                            <a:rPr kumimoji="0" lang="en-I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  <m:r>
                            <a:rPr kumimoji="0" lang="en-I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𝒩</m:t>
                          </m:r>
                          <m:d>
                            <m:dPr>
                              <m:ctrlPr>
                                <a:rPr kumimoji="0" lang="en-I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IN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IN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kumimoji="0" lang="en-IN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𝑛𝑒𝑤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en-I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𝜇</m:t>
                              </m:r>
                              <m:d>
                                <m:dPr>
                                  <m:ctrlPr>
                                    <a:rPr kumimoji="0" lang="en-IN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IN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IN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0" lang="en-IN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𝑛𝑒𝑤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0" lang="en-I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0" lang="en-IN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IN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kumimoji="0" lang="en-IN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kumimoji="0" lang="en-IN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IN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IN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0" lang="en-IN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𝑛𝑒𝑤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kumimoji="0" lang="en-I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  <m:sSub>
                            <m:sSubPr>
                              <m:ctrlPr>
                                <a:rPr kumimoji="0" lang="en-I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0" lang="en-I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𝑛𝑒𝑤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0" lang="en-I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344D78C-CABF-4FA4-AC92-880316884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566" y="2357831"/>
                <a:ext cx="9426107" cy="6995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E622FEC-BCC5-41CD-8894-68ADEBEDAFFC}"/>
                  </a:ext>
                </a:extLst>
              </p:cNvPr>
              <p:cNvSpPr txBox="1"/>
              <p:nvPr/>
            </p:nvSpPr>
            <p:spPr>
              <a:xfrm>
                <a:off x="4025462" y="3179294"/>
                <a:ext cx="7699928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I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I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0" lang="en-I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𝑚𝑖𝑛</m:t>
                              </m:r>
                            </m:sub>
                          </m:sSub>
                          <m:r>
                            <a:rPr kumimoji="0" lang="en-I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−</m:t>
                          </m:r>
                          <m: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9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  <m:d>
                            <m:dPr>
                              <m:ctrlPr>
                                <a:rPr kumimoji="0" lang="en-I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9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I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9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I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9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I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9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𝑛𝑒𝑤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m:rPr>
                          <m:sty m:val="p"/>
                        </m:rPr>
                        <a:rPr kumimoji="0" lang="en-IN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Φ</m:t>
                      </m:r>
                      <m:d>
                        <m:dPr>
                          <m:ctrlPr>
                            <a:rPr kumimoji="0" lang="en-I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I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en-I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I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kumimoji="0" lang="en-I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𝑚𝑖𝑛</m:t>
                                  </m:r>
                                </m:sub>
                              </m:sSub>
                              <m:r>
                                <a:rPr kumimoji="0" lang="en-I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−</m:t>
                              </m:r>
                              <m:r>
                                <a:rPr kumimoji="0" lang="en-I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𝜇</m:t>
                              </m:r>
                              <m:d>
                                <m:dPr>
                                  <m:ctrlPr>
                                    <a:rPr kumimoji="0" lang="en-I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IN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IN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0" lang="en-IN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𝑛𝑒𝑤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kumimoji="0" lang="en-I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kumimoji="0" lang="en-I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IN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IN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0" lang="en-IN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𝑛𝑒𝑤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d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𝜎</m:t>
                      </m:r>
                      <m:d>
                        <m:dPr>
                          <m:ctrlP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I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I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𝑛𝑒𝑤</m:t>
                              </m:r>
                            </m:sub>
                          </m:sSub>
                        </m:e>
                      </m:d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𝒩</m:t>
                      </m:r>
                      <m:d>
                        <m:dPr>
                          <m:ctrlP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I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en-I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I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kumimoji="0" lang="en-I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𝑚𝑖𝑛</m:t>
                                  </m:r>
                                </m:sub>
                              </m:sSub>
                              <m:r>
                                <a:rPr kumimoji="0" lang="en-I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−</m:t>
                              </m:r>
                              <m:r>
                                <a:rPr kumimoji="0" lang="en-I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𝜇</m:t>
                              </m:r>
                              <m:d>
                                <m:dPr>
                                  <m:ctrlPr>
                                    <a:rPr kumimoji="0" lang="en-I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IN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IN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0" lang="en-IN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𝑛𝑒𝑤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kumimoji="0" lang="en-I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kumimoji="0" lang="en-I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IN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IN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0" lang="en-IN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𝑛𝑒𝑤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  <m: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;0,1</m:t>
                          </m:r>
                        </m:e>
                      </m:d>
                    </m:oMath>
                  </m:oMathPara>
                </a14:m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E622FEC-BCC5-41CD-8894-68ADEBEDA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462" y="3179294"/>
                <a:ext cx="7699928" cy="6223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CAC7B0D-0E01-49F5-AD1D-C2C15A6D82FE}"/>
                  </a:ext>
                </a:extLst>
              </p:cNvPr>
              <p:cNvSpPr txBox="1"/>
              <p:nvPr/>
            </p:nvSpPr>
            <p:spPr>
              <a:xfrm>
                <a:off x="3679545" y="4637817"/>
                <a:ext cx="4313104" cy="4700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kumimoji="0" lang="en-I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I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∗</m:t>
                              </m:r>
                            </m:sub>
                          </m:sSub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 </m:t>
                          </m:r>
                          <m:sSub>
                            <m:sSubPr>
                              <m:ctrlPr>
                                <a:rPr kumimoji="0" lang="en-I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IN" sz="2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argm</m:t>
                              </m:r>
                              <m:r>
                                <m:rPr>
                                  <m:sty m:val="p"/>
                                </m:rPr>
                                <a:rPr kumimoji="0" lang="en-I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ax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0" lang="en-IN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IN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IN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𝑛𝑒𝑤</m:t>
                                  </m:r>
                                </m:sub>
                              </m:sSub>
                            </m:sub>
                          </m:sSub>
                          <m:r>
                            <a:rPr kumimoji="0" lang="en-I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kumimoji="0" lang="en-I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𝐸𝐼</m:t>
                          </m:r>
                        </m:sub>
                      </m:sSub>
                      <m:r>
                        <a:rPr kumimoji="0" lang="en-IN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sSub>
                        <m:sSubPr>
                          <m:ctrlPr>
                            <a:rPr kumimoji="0" lang="en-I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I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𝑛𝑒𝑤</m:t>
                          </m:r>
                        </m:sub>
                      </m:sSub>
                      <m:r>
                        <a:rPr kumimoji="0" lang="en-IN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I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CAC7B0D-0E01-49F5-AD1D-C2C15A6D8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545" y="4637817"/>
                <a:ext cx="4313104" cy="4700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F9161425-B634-4CA4-B4A8-E6BB0F010431}"/>
              </a:ext>
            </a:extLst>
          </p:cNvPr>
          <p:cNvSpPr/>
          <p:nvPr/>
        </p:nvSpPr>
        <p:spPr>
          <a:xfrm>
            <a:off x="8161725" y="4508473"/>
            <a:ext cx="1946945" cy="830012"/>
          </a:xfrm>
          <a:prstGeom prst="wedgeRectCallout">
            <a:avLst>
              <a:gd name="adj1" fmla="val -40930"/>
              <a:gd name="adj2" fmla="val 6252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Focus on points where the function has small values (since we are looking for its minima)</a:t>
            </a: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716AA891-A3D2-40E9-927A-99F7366E3B38}"/>
              </a:ext>
            </a:extLst>
          </p:cNvPr>
          <p:cNvSpPr/>
          <p:nvPr/>
        </p:nvSpPr>
        <p:spPr>
          <a:xfrm>
            <a:off x="10257673" y="4003828"/>
            <a:ext cx="1860346" cy="1249207"/>
          </a:xfrm>
          <a:prstGeom prst="wedgeRectCallout">
            <a:avLst>
              <a:gd name="adj1" fmla="val -40389"/>
              <a:gd name="adj2" fmla="val 6255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Focus on points where the function has high uncertainty (so that including them improves our estimate of the function)</a:t>
            </a: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3BB5197B-DB82-4E94-B28A-12A6FB0411A5}"/>
              </a:ext>
            </a:extLst>
          </p:cNvPr>
          <p:cNvSpPr/>
          <p:nvPr/>
        </p:nvSpPr>
        <p:spPr>
          <a:xfrm>
            <a:off x="1862670" y="3250193"/>
            <a:ext cx="1710405" cy="480552"/>
          </a:xfrm>
          <a:prstGeom prst="wedgeRectCallout">
            <a:avLst>
              <a:gd name="adj1" fmla="val 71697"/>
              <a:gd name="adj2" fmla="val 369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Exercise: Prove this result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47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972"/>
    </mc:Choice>
    <mc:Fallback xmlns="">
      <p:transition spd="slow" advTm="2949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3" grpId="0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Acquisition Functions: Lower Confidence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Lower Confidence Bound (LCB) also takes into account exploitation vs exploration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Used when the regression model is a Gaussian Process (GP)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Assume the posterior predictive for a new point to be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LCB based acquisition function is defined as</a:t>
                </a:r>
              </a:p>
              <a:p>
                <a:pPr marL="0" indent="0">
                  <a:buNone/>
                </a:pPr>
                <a:endParaRPr lang="en-IN" sz="2600" b="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b="0" dirty="0">
                    <a:latin typeface="Abadi Extra Light" panose="020B0204020104020204" pitchFamily="34" charset="0"/>
                  </a:rPr>
                  <a:t>Point with the smallest LCB is selected as the next query point</a:t>
                </a:r>
              </a:p>
              <a:p>
                <a:pPr marL="0" indent="0">
                  <a:buNone/>
                </a:pPr>
                <a:endParaRPr lang="en-IN" sz="2600" b="0" i="1" dirty="0">
                  <a:latin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a parameter to trade-off exploitation (low mean) and exploration (high variance)</a:t>
                </a:r>
              </a:p>
              <a:p>
                <a:pPr marL="0" indent="0">
                  <a:buNone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Under certain conditions, the iterative application of this acquisition function will converge to the true global optima of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(Srinivas et al. 2010)</a:t>
                </a:r>
                <a:endParaRPr lang="en-GB" sz="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 b="-328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6FE12D-8D85-492A-931F-E8C930A9B954}"/>
                  </a:ext>
                </a:extLst>
              </p:cNvPr>
              <p:cNvSpPr txBox="1"/>
              <p:nvPr/>
            </p:nvSpPr>
            <p:spPr>
              <a:xfrm>
                <a:off x="2901025" y="2854865"/>
                <a:ext cx="66069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r>
                        <a:rPr kumimoji="0" lang="en-IN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sSub>
                        <m:sSubPr>
                          <m:ctrlPr>
                            <a:rPr kumimoji="0" lang="en-I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</m:e>
                        <m:sub>
                          <m:r>
                            <a:rPr kumimoji="0" lang="en-I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𝑛𝑒𝑤</m:t>
                          </m:r>
                        </m:sub>
                      </m:sSub>
                      <m:r>
                        <a:rPr kumimoji="0" lang="en-IN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|</m:t>
                      </m:r>
                      <m:sSub>
                        <m:sSubPr>
                          <m:ctrlPr>
                            <a:rPr kumimoji="0" lang="en-I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I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𝑛𝑒𝑤</m:t>
                          </m:r>
                        </m:sub>
                      </m:sSub>
                      <m:r>
                        <a:rPr kumimoji="0" lang="en-IN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sSub>
                        <m:sSubPr>
                          <m:ctrlPr>
                            <a:rPr kumimoji="0" lang="en-I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𝒟</m:t>
                          </m:r>
                        </m:e>
                        <m:sub>
                          <m:r>
                            <a:rPr kumimoji="0" lang="en-I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</m:sub>
                      </m:sSub>
                      <m:r>
                        <a:rPr kumimoji="0" lang="en-IN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)= </m:t>
                      </m:r>
                      <m:r>
                        <a:rPr kumimoji="0" lang="en-IN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𝒩</m:t>
                      </m:r>
                      <m:r>
                        <a:rPr kumimoji="0" lang="en-IN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(</m:t>
                      </m:r>
                      <m:sSub>
                        <m:sSubPr>
                          <m:ctrlPr>
                            <a:rPr kumimoji="0" lang="en-I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</m:e>
                        <m:sub>
                          <m:r>
                            <a:rPr kumimoji="0" lang="en-I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𝑛𝑒𝑤</m:t>
                          </m:r>
                        </m:sub>
                      </m:sSub>
                      <m:r>
                        <a:rPr kumimoji="0" lang="en-IN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|</m:t>
                      </m:r>
                      <m:r>
                        <a:rPr kumimoji="0" lang="en-IN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𝜇</m:t>
                      </m:r>
                      <m:d>
                        <m:dPr>
                          <m:ctrlPr>
                            <a:rPr kumimoji="0" lang="en-I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IN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IN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𝑛𝑒𝑤</m:t>
                              </m:r>
                            </m:sub>
                          </m:sSub>
                        </m:e>
                      </m:d>
                      <m:r>
                        <a:rPr kumimoji="0" lang="en-IN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</m:t>
                      </m:r>
                      <m:sSup>
                        <m:sSupPr>
                          <m:ctrlPr>
                            <a:rPr kumimoji="0" lang="en-I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I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𝜎</m:t>
                          </m:r>
                        </m:e>
                        <m:sup>
                          <m:r>
                            <a:rPr kumimoji="0" lang="en-I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kumimoji="0" lang="en-I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IN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IN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𝑛𝑒𝑤</m:t>
                              </m:r>
                            </m:sub>
                          </m:sSub>
                        </m:e>
                      </m:d>
                      <m:r>
                        <a:rPr kumimoji="0" lang="en-IN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</m:t>
                      </m:r>
                      <m:r>
                        <a:rPr kumimoji="0" lang="en-IN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I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6FE12D-8D85-492A-931F-E8C930A9B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025" y="2854865"/>
                <a:ext cx="6606937" cy="369332"/>
              </a:xfrm>
              <a:prstGeom prst="rect">
                <a:avLst/>
              </a:prstGeom>
              <a:blipFill>
                <a:blip r:embed="rId6"/>
                <a:stretch>
                  <a:fillRect b="-344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47C4ABF-E6B0-405E-99CA-1CA380177321}"/>
                  </a:ext>
                </a:extLst>
              </p:cNvPr>
              <p:cNvSpPr txBox="1"/>
              <p:nvPr/>
            </p:nvSpPr>
            <p:spPr>
              <a:xfrm>
                <a:off x="3338322" y="3783428"/>
                <a:ext cx="55153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𝐿𝐶𝐵</m:t>
                          </m:r>
                        </m:sub>
                      </m:sSub>
                      <m:d>
                        <m:dPr>
                          <m:ctrlP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I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I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𝑛𝑒𝑤</m:t>
                              </m:r>
                            </m:sub>
                          </m:sSub>
                        </m:e>
                      </m:d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IN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𝜇</m:t>
                      </m:r>
                      <m:d>
                        <m:dPr>
                          <m:ctrlPr>
                            <a:rPr kumimoji="0" lang="en-I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IN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IN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𝑛𝑒𝑤</m:t>
                              </m:r>
                            </m:sub>
                          </m:sSub>
                        </m:e>
                      </m:d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𝜅</m:t>
                      </m:r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IN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𝜎</m:t>
                      </m:r>
                      <m:d>
                        <m:dPr>
                          <m:ctrlPr>
                            <a:rPr kumimoji="0" lang="en-I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IN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IN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𝑛𝑒𝑤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I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47C4ABF-E6B0-405E-99CA-1CA380177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322" y="3783428"/>
                <a:ext cx="5515356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943C723-96AA-4FBF-B141-B4FD1CD75D64}"/>
                  </a:ext>
                </a:extLst>
              </p:cNvPr>
              <p:cNvSpPr txBox="1"/>
              <p:nvPr/>
            </p:nvSpPr>
            <p:spPr>
              <a:xfrm>
                <a:off x="3581890" y="4773546"/>
                <a:ext cx="4641527" cy="4700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kumimoji="0" lang="en-I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I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∗</m:t>
                              </m:r>
                            </m:sub>
                          </m:sSub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 </m:t>
                          </m:r>
                          <m:sSub>
                            <m:sSubPr>
                              <m:ctrlPr>
                                <a:rPr kumimoji="0" lang="en-I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IN" sz="2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arg</m:t>
                              </m:r>
                              <m:r>
                                <m:rPr>
                                  <m:sty m:val="p"/>
                                </m:rPr>
                                <a:rPr kumimoji="0" lang="en-I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min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0" lang="en-IN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IN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IN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𝑛𝑒𝑤</m:t>
                                  </m:r>
                                </m:sub>
                              </m:sSub>
                            </m:sub>
                          </m:sSub>
                          <m:r>
                            <a:rPr kumimoji="0" lang="en-I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𝐿𝐶𝐵</m:t>
                          </m:r>
                        </m:sub>
                      </m:sSub>
                      <m:r>
                        <a:rPr kumimoji="0" lang="en-IN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sSub>
                        <m:sSubPr>
                          <m:ctrlPr>
                            <a:rPr kumimoji="0" lang="en-I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I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𝑛𝑒𝑤</m:t>
                          </m:r>
                        </m:sub>
                      </m:sSub>
                      <m:r>
                        <a:rPr kumimoji="0" lang="en-IN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I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943C723-96AA-4FBF-B141-B4FD1CD75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890" y="4773546"/>
                <a:ext cx="4641527" cy="4700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CFCB098E-043C-4734-B1A1-A80B0AE0C1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22931" y="2615134"/>
            <a:ext cx="1004822" cy="965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D9327ED3-E36D-4F5D-99F2-798E7F036EF5}"/>
                  </a:ext>
                </a:extLst>
              </p:cNvPr>
              <p:cNvSpPr/>
              <p:nvPr/>
            </p:nvSpPr>
            <p:spPr>
              <a:xfrm>
                <a:off x="8504131" y="1637641"/>
                <a:ext cx="3422624" cy="965222"/>
              </a:xfrm>
              <a:prstGeom prst="wedgeRectCallout">
                <a:avLst>
                  <a:gd name="adj1" fmla="val 35384"/>
                  <a:gd name="adj2" fmla="val 6604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When using BO for </a:t>
                </a:r>
                <a:r>
                  <a:rPr kumimoji="0" lang="en-IN" sz="14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maximization</a:t>
                </a: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, we use Upper Confidence Bound (UCB) defined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IN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IN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  <m:sub>
                        <m:r>
                          <a:rPr kumimoji="0" lang="en-I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𝑈</m:t>
                        </m:r>
                        <m:r>
                          <a:rPr kumimoji="0" lang="en-IN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𝐶𝐵</m:t>
                        </m:r>
                      </m:sub>
                    </m:sSub>
                    <m:d>
                      <m:dPr>
                        <m:ctrlPr>
                          <a:rPr kumimoji="0" lang="en-IN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IN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IN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IN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𝑛𝑒𝑤</m:t>
                            </m:r>
                          </m:sub>
                        </m:sSub>
                      </m:e>
                    </m:d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 </m:t>
                    </m:r>
                    <m:r>
                      <a:rPr kumimoji="0" lang="en-IN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𝜇</m:t>
                    </m:r>
                    <m:d>
                      <m:dPr>
                        <m:ctrlPr>
                          <a:rPr kumimoji="0" lang="en-IN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IN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IN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IN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𝑛𝑒𝑤</m:t>
                            </m:r>
                          </m:sub>
                        </m:sSub>
                      </m:e>
                    </m:d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r>
                      <a:rPr kumimoji="0" lang="en-IN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𝜅</m:t>
                    </m:r>
                    <m:r>
                      <a:rPr kumimoji="0" lang="en-IN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en-IN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𝜎</m:t>
                    </m:r>
                    <m:d>
                      <m:dPr>
                        <m:ctrlPr>
                          <a:rPr kumimoji="0" lang="en-IN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IN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IN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IN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𝑛𝑒𝑤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IN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kumimoji="0" lang="en-IN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IN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IN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∗</m:t>
                            </m:r>
                          </m:sub>
                        </m:sSub>
                        <m:r>
                          <a:rPr kumimoji="0" lang="en-IN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 </m:t>
                        </m:r>
                        <m:sSub>
                          <m:sSubPr>
                            <m:ctrlPr>
                              <a:rPr kumimoji="0" lang="en-IN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IN" sz="1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arg</m:t>
                            </m:r>
                            <m:r>
                              <m:rPr>
                                <m:sty m:val="p"/>
                              </m:rPr>
                              <a:rPr kumimoji="0" lang="en-IN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max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n-IN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IN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IN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𝑛𝑒𝑤</m:t>
                                </m:r>
                              </m:sub>
                            </m:sSub>
                          </m:sub>
                        </m:sSub>
                        <m:r>
                          <a:rPr kumimoji="0" lang="en-IN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  <m:sub>
                        <m:r>
                          <a:rPr kumimoji="0" lang="en-IN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𝑈𝐶𝐵</m:t>
                        </m:r>
                      </m:sub>
                    </m:sSub>
                    <m:r>
                      <a:rPr kumimoji="0" lang="en-IN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0" lang="en-IN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IN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IN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𝑛𝑒𝑤</m:t>
                        </m:r>
                      </m:sub>
                    </m:sSub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D9327ED3-E36D-4F5D-99F2-798E7F036E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4131" y="1637641"/>
                <a:ext cx="3422624" cy="965222"/>
              </a:xfrm>
              <a:prstGeom prst="wedgeRectCallout">
                <a:avLst>
                  <a:gd name="adj1" fmla="val 35384"/>
                  <a:gd name="adj2" fmla="val 66041"/>
                </a:avLst>
              </a:prstGeom>
              <a:blipFill>
                <a:blip r:embed="rId10"/>
                <a:stretch>
                  <a:fillRect l="-355" t="-53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31D0BD5F-F2A6-DA02-1D84-DB33286D6028}"/>
              </a:ext>
            </a:extLst>
          </p:cNvPr>
          <p:cNvSpPr/>
          <p:nvPr/>
        </p:nvSpPr>
        <p:spPr>
          <a:xfrm>
            <a:off x="9123569" y="3720230"/>
            <a:ext cx="2183748" cy="733961"/>
          </a:xfrm>
          <a:prstGeom prst="wedgeRectCallout">
            <a:avLst>
              <a:gd name="adj1" fmla="val -61409"/>
              <a:gd name="adj2" fmla="val -437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Thus prefer points at which the function has low mean but high variance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530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194"/>
    </mc:Choice>
    <mc:Fallback xmlns="">
      <p:transition spd="slow" advTm="3021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7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Bayesian Optimization: The Overall Algo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Initialize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={}</m:t>
                    </m:r>
                  </m:oMath>
                </a14:m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(or until the budget doesn’t exhaust)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Select the next query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by optimizing the acquisition function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Get function’s value from the black-box oracle: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IN" b="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b="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∪(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Update the regression model for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using data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A960A70-0DCD-4160-9239-3ACA080A6ADD}"/>
                  </a:ext>
                </a:extLst>
              </p:cNvPr>
              <p:cNvSpPr txBox="1"/>
              <p:nvPr/>
            </p:nvSpPr>
            <p:spPr>
              <a:xfrm>
                <a:off x="4213367" y="3568989"/>
                <a:ext cx="30197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b>
                      </m:sSub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sSub>
                        <m:sSubPr>
                          <m:ctrlP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IN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argopt</m:t>
                          </m:r>
                        </m:e>
                        <m:sub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I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A960A70-0DCD-4160-9239-3ACA080A6A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3367" y="3568989"/>
                <a:ext cx="301973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F826D3E1-D929-E3EC-BBE3-6BB1F6F60B6C}"/>
              </a:ext>
            </a:extLst>
          </p:cNvPr>
          <p:cNvSpPr/>
          <p:nvPr/>
        </p:nvSpPr>
        <p:spPr>
          <a:xfrm>
            <a:off x="3951805" y="4846665"/>
            <a:ext cx="1819517" cy="733961"/>
          </a:xfrm>
          <a:prstGeom prst="wedgeRectCallout">
            <a:avLst>
              <a:gd name="adj1" fmla="val -72698"/>
              <a:gd name="adj2" fmla="val 13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Can get the function’s minima from this set of function’s values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962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240"/>
    </mc:Choice>
    <mc:Fallback xmlns="">
      <p:transition spd="slow" advTm="1602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9439" y="2922560"/>
            <a:ext cx="3733643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Active Learning</a:t>
            </a: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850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152"/>
    </mc:Choice>
    <mc:Fallback xmlns="">
      <p:transition spd="slow" advTm="43152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BO: Some Challenges/Open Problems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Learning the regression model for the function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GPs are flexible but can be expensive as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grows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Bayesian neural networks can be a more efficient alternative to GPs (Snoek et al, 2015)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 err="1">
                    <a:latin typeface="Abadi Extra Light" panose="020B0204020104020204" pitchFamily="34" charset="0"/>
                  </a:rPr>
                  <a:t>Hyperparams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of the regression model itself (e.g., GP </a:t>
                </a:r>
                <a:r>
                  <a:rPr lang="en-GB" sz="2200" dirty="0" err="1">
                    <a:latin typeface="Abadi Extra Light" panose="020B0204020104020204" pitchFamily="34" charset="0"/>
                  </a:rPr>
                  <a:t>cov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. function, Bayesian NN </a:t>
                </a:r>
                <a:r>
                  <a:rPr lang="en-GB" sz="2200" dirty="0" err="1">
                    <a:latin typeface="Abadi Extra Light" panose="020B0204020104020204" pitchFamily="34" charset="0"/>
                  </a:rPr>
                  <a:t>hyperparam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High-dimensional Bayesian Optimization (optimizing functions of many variables)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Most existing methods work well only for a moderate-dimensional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Number of function evaluations required would be quite large in high dimensions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Lot of recent work on this (e.g., based on dimensionality reduction)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Multitask Bayesian Optimization (joint BO for several related functions)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Basic idea: If two functions are similar their optima would also be nearby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598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590"/>
    </mc:Choice>
    <mc:Fallback xmlns="">
      <p:transition spd="slow" advTm="3025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Passive Learning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Standard supervised learning is passive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Learner has no control over what labelled training examples it gets to learn from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B1CE909-15F7-4A03-864B-85F91C3E7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292" y="2028825"/>
            <a:ext cx="26670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35834E3-B8A6-4566-835E-9BD95D720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622" y="3909552"/>
            <a:ext cx="1419011" cy="212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AE5B319-7F94-4380-BD1A-BB2C3BFDF9FE}"/>
              </a:ext>
            </a:extLst>
          </p:cNvPr>
          <p:cNvCxnSpPr/>
          <p:nvPr/>
        </p:nvCxnSpPr>
        <p:spPr>
          <a:xfrm>
            <a:off x="7253056" y="3195961"/>
            <a:ext cx="1109709" cy="7135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0864153-BD1D-4CC5-BE79-729A69BBD9F9}"/>
              </a:ext>
            </a:extLst>
          </p:cNvPr>
          <p:cNvCxnSpPr>
            <a:cxnSpLocks/>
          </p:cNvCxnSpPr>
          <p:nvPr/>
        </p:nvCxnSpPr>
        <p:spPr>
          <a:xfrm flipH="1">
            <a:off x="3897297" y="4781183"/>
            <a:ext cx="384320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608FB07-87F8-4474-8730-9D17D5B85717}"/>
              </a:ext>
            </a:extLst>
          </p:cNvPr>
          <p:cNvSpPr txBox="1"/>
          <p:nvPr/>
        </p:nvSpPr>
        <p:spPr>
          <a:xfrm>
            <a:off x="4517882" y="4327039"/>
            <a:ext cx="2650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Labeled</a:t>
            </a: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 Training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005F04F-C5C2-43B8-A7CC-4BBEF4F6BC4A}"/>
                  </a:ext>
                </a:extLst>
              </p:cNvPr>
              <p:cNvSpPr txBox="1"/>
              <p:nvPr/>
            </p:nvSpPr>
            <p:spPr>
              <a:xfrm>
                <a:off x="4517882" y="4870773"/>
                <a:ext cx="26856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I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I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I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0" lang="en-I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</m:t>
                      </m:r>
                      <m:d>
                        <m:dPr>
                          <m:ctrlP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I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I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I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0" lang="en-I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</m:t>
                      </m:r>
                      <m:d>
                        <m:dPr>
                          <m:ctrlP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I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I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b>
                          </m:sSub>
                          <m: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I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0" lang="en-I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…</m:t>
                      </m:r>
                    </m:oMath>
                  </m:oMathPara>
                </a14:m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005F04F-C5C2-43B8-A7CC-4BBEF4F6B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882" y="4870773"/>
                <a:ext cx="2685671" cy="276999"/>
              </a:xfrm>
              <a:prstGeom prst="rect">
                <a:avLst/>
              </a:prstGeom>
              <a:blipFill>
                <a:blip r:embed="rId5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DF703FBA-6F02-40A8-B8F0-E9C1CF672B11}"/>
              </a:ext>
            </a:extLst>
          </p:cNvPr>
          <p:cNvSpPr txBox="1"/>
          <p:nvPr/>
        </p:nvSpPr>
        <p:spPr>
          <a:xfrm>
            <a:off x="7484531" y="2899837"/>
            <a:ext cx="1953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Random </a:t>
            </a:r>
            <a:r>
              <a:rPr kumimoji="0" lang="en-I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Unlabeled</a:t>
            </a: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     Examples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40419400-643A-40D3-B5A8-F49F351FC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619" y="3964859"/>
            <a:ext cx="979930" cy="176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F2E10EF-F826-4B37-94CA-619B1A0C5B9A}"/>
              </a:ext>
            </a:extLst>
          </p:cNvPr>
          <p:cNvSpPr txBox="1"/>
          <p:nvPr/>
        </p:nvSpPr>
        <p:spPr>
          <a:xfrm>
            <a:off x="1764336" y="5727214"/>
            <a:ext cx="2717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Supervised Passive Learner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931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779"/>
    </mc:Choice>
    <mc:Fallback xmlns="">
      <p:transition spd="slow" advTm="1337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2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Active Learning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In Active Learning, the learner can request specific labelled examples as it trains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In particular, examples </a:t>
            </a:r>
            <a:r>
              <a:rPr lang="en-GB" sz="2200" dirty="0">
                <a:solidFill>
                  <a:srgbClr val="FF0000"/>
                </a:solidFill>
                <a:latin typeface="Abadi Extra Light" panose="020B0204020104020204" pitchFamily="34" charset="0"/>
              </a:rPr>
              <a:t>that the learner thinks will be most useful </a:t>
            </a:r>
            <a:r>
              <a:rPr lang="en-GB" sz="2200" dirty="0">
                <a:latin typeface="Abadi Extra Light" panose="020B0204020104020204" pitchFamily="34" charset="0"/>
              </a:rPr>
              <a:t>to learn the underlying function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B1CE909-15F7-4A03-864B-85F91C3E7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292" y="2028825"/>
            <a:ext cx="26670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35834E3-B8A6-4566-835E-9BD95D720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622" y="3909552"/>
            <a:ext cx="1419011" cy="212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0F2760E1-C465-4B89-A97D-09F4784F5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42" y="3964859"/>
            <a:ext cx="979930" cy="176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0697178-D492-4E7A-8708-55B1C734648B}"/>
              </a:ext>
            </a:extLst>
          </p:cNvPr>
          <p:cNvSpPr txBox="1"/>
          <p:nvPr/>
        </p:nvSpPr>
        <p:spPr>
          <a:xfrm>
            <a:off x="2512527" y="5803356"/>
            <a:ext cx="2621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Supervised Active Learner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D8FA7C29-AC8D-4084-84B8-FDCD7BE585CD}"/>
                  </a:ext>
                </a:extLst>
              </p:cNvPr>
              <p:cNvSpPr/>
              <p:nvPr/>
            </p:nvSpPr>
            <p:spPr>
              <a:xfrm>
                <a:off x="93770" y="3180445"/>
                <a:ext cx="2847485" cy="954106"/>
              </a:xfrm>
              <a:prstGeom prst="wedgeRectCallout">
                <a:avLst>
                  <a:gd name="adj1" fmla="val 45260"/>
                  <a:gd name="adj2" fmla="val 7402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Assumes some small amount of initial labelled training examples </a:t>
                </a:r>
                <a14:m>
                  <m:oMath xmlns:m="http://schemas.openxmlformats.org/officeDocument/2006/math">
                    <m:r>
                      <a:rPr kumimoji="0" lang="en-IN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𝒟</m:t>
                    </m:r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sSubSup>
                      <m:sSubSupPr>
                        <m:ctrlPr>
                          <a:rPr kumimoji="0" lang="en-I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0" lang="en-IN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kumimoji="0" lang="en-IN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IN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IN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IN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kumimoji="0" lang="en-IN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kumimoji="0" lang="en-IN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IN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0" lang="en-IN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kumimoji="0" lang="en-I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𝑛</m:t>
                        </m:r>
                        <m:r>
                          <a:rPr kumimoji="0" lang="en-I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=1</m:t>
                        </m:r>
                      </m:sub>
                      <m:sup>
                        <m:r>
                          <a:rPr kumimoji="0" lang="en-I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𝑁</m:t>
                        </m:r>
                      </m:sup>
                    </m:sSubSup>
                  </m:oMath>
                </a14:m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 are available to learn an initial model</a:t>
                </a:r>
              </a:p>
            </p:txBody>
          </p:sp>
        </mc:Choice>
        <mc:Fallback xmlns="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D8FA7C29-AC8D-4084-84B8-FDCD7BE585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70" y="3180445"/>
                <a:ext cx="2847485" cy="954106"/>
              </a:xfrm>
              <a:prstGeom prst="wedgeRectCallout">
                <a:avLst>
                  <a:gd name="adj1" fmla="val 45260"/>
                  <a:gd name="adj2" fmla="val 74026"/>
                </a:avLst>
              </a:prstGeom>
              <a:blipFill>
                <a:blip r:embed="rId8"/>
                <a:stretch>
                  <a:fillRect l="-426" t="-503" r="-42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E2C22FD0-760D-452F-8F3C-CD6C4FE4DB03}"/>
                  </a:ext>
                </a:extLst>
              </p:cNvPr>
              <p:cNvSpPr/>
              <p:nvPr/>
            </p:nvSpPr>
            <p:spPr>
              <a:xfrm>
                <a:off x="107572" y="4351583"/>
                <a:ext cx="2535059" cy="1804474"/>
              </a:xfrm>
              <a:prstGeom prst="wedgeRectCallout">
                <a:avLst>
                  <a:gd name="adj1" fmla="val 1890"/>
                  <a:gd name="adj2" fmla="val -6426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The new labelled examples acquired “actively” are used to improve the initial model by </a:t>
                </a: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retraining </a:t>
                </a: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it using the </a:t>
                </a: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updated training data </a:t>
                </a:r>
                <a14:m>
                  <m:oMath xmlns:m="http://schemas.openxmlformats.org/officeDocument/2006/math"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𝒟</m:t>
                    </m:r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={</m:t>
                    </m:r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𝒟</m:t>
                    </m:r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∪(</m:t>
                    </m:r>
                    <m:sSub>
                      <m:sSubPr>
                        <m:ctrlPr>
                          <a:rPr kumimoji="0" lang="en-I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I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I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∗</m:t>
                        </m:r>
                      </m:sub>
                    </m:sSub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,</m:t>
                    </m:r>
                    <m:sSub>
                      <m:sSubPr>
                        <m:ctrlPr>
                          <a:rPr kumimoji="0" lang="en-I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I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I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∗</m:t>
                        </m:r>
                      </m:sub>
                    </m:sSub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)} </m:t>
                    </m:r>
                  </m:oMath>
                </a14:m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 and repeating the process until we get the desired accuracy or our budget exhausts</a:t>
                </a:r>
              </a:p>
            </p:txBody>
          </p:sp>
        </mc:Choice>
        <mc:Fallback xmlns="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E2C22FD0-760D-452F-8F3C-CD6C4FE4DB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72" y="4351583"/>
                <a:ext cx="2535059" cy="1804474"/>
              </a:xfrm>
              <a:prstGeom prst="wedgeRectCallout">
                <a:avLst>
                  <a:gd name="adj1" fmla="val 1890"/>
                  <a:gd name="adj2" fmla="val -64261"/>
                </a:avLst>
              </a:prstGeom>
              <a:blipFill>
                <a:blip r:embed="rId9"/>
                <a:stretch>
                  <a:fillRect l="-477" b="-233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6AC3103-E0EC-4DDD-B999-FEB970C67C89}"/>
              </a:ext>
            </a:extLst>
          </p:cNvPr>
          <p:cNvCxnSpPr>
            <a:cxnSpLocks/>
          </p:cNvCxnSpPr>
          <p:nvPr/>
        </p:nvCxnSpPr>
        <p:spPr>
          <a:xfrm flipH="1">
            <a:off x="3260718" y="2988315"/>
            <a:ext cx="1124720" cy="9765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D995E5F-AB34-4C1F-B9A5-9F0ACF431BBA}"/>
              </a:ext>
            </a:extLst>
          </p:cNvPr>
          <p:cNvSpPr txBox="1"/>
          <p:nvPr/>
        </p:nvSpPr>
        <p:spPr>
          <a:xfrm>
            <a:off x="2650814" y="2218441"/>
            <a:ext cx="22595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Using the current model, identify 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the most useful example(s)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 from the </a:t>
            </a:r>
            <a:r>
              <a:rPr kumimoji="0" lang="en-I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unlabeled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 data pool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C4C27A1-7569-4FEE-9A54-DD276F1A3D43}"/>
              </a:ext>
            </a:extLst>
          </p:cNvPr>
          <p:cNvCxnSpPr>
            <a:cxnSpLocks/>
          </p:cNvCxnSpPr>
          <p:nvPr/>
        </p:nvCxnSpPr>
        <p:spPr>
          <a:xfrm>
            <a:off x="3577351" y="4410333"/>
            <a:ext cx="4439185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342A282-B478-4144-895C-10EE1F6F940F}"/>
                  </a:ext>
                </a:extLst>
              </p:cNvPr>
              <p:cNvSpPr txBox="1"/>
              <p:nvPr/>
            </p:nvSpPr>
            <p:spPr>
              <a:xfrm>
                <a:off x="4385438" y="3594992"/>
                <a:ext cx="3213847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Query the expert for the true label of the selected </a:t>
                </a:r>
                <a:r>
                  <a:rPr kumimoji="0" lang="en-IN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unlabeled</a:t>
                </a: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 example, 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I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I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I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endParaRPr kumimoji="0" lang="en-I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⟨</m:t>
                      </m:r>
                      <m:sSub>
                        <m:sSubPr>
                          <m:ctrlP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,?⟩ </m:t>
                      </m:r>
                    </m:oMath>
                  </m:oMathPara>
                </a14:m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342A282-B478-4144-895C-10EE1F6F9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438" y="3594992"/>
                <a:ext cx="3213847" cy="800219"/>
              </a:xfrm>
              <a:prstGeom prst="rect">
                <a:avLst/>
              </a:prstGeom>
              <a:blipFill>
                <a:blip r:embed="rId10"/>
                <a:stretch>
                  <a:fillRect l="-568" t="-1527" b="-610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B49375A-66FD-4C03-935F-E50D71FC129F}"/>
              </a:ext>
            </a:extLst>
          </p:cNvPr>
          <p:cNvCxnSpPr>
            <a:cxnSpLocks/>
          </p:cNvCxnSpPr>
          <p:nvPr/>
        </p:nvCxnSpPr>
        <p:spPr>
          <a:xfrm flipH="1">
            <a:off x="3528011" y="4769328"/>
            <a:ext cx="4537864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4E78715-E3A6-46CD-97A2-5239A3FD1C16}"/>
                  </a:ext>
                </a:extLst>
              </p:cNvPr>
              <p:cNvSpPr txBox="1"/>
              <p:nvPr/>
            </p:nvSpPr>
            <p:spPr>
              <a:xfrm>
                <a:off x="5628287" y="4465696"/>
                <a:ext cx="8167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⟨</m:t>
                      </m:r>
                      <m:sSub>
                        <m:sSubPr>
                          <m:ctrlPr>
                            <a:rPr kumimoji="0" lang="en-I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I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IN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sSub>
                        <m:sSubPr>
                          <m:ctrlP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IN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⟩ </m:t>
                      </m:r>
                    </m:oMath>
                  </m:oMathPara>
                </a14:m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4E78715-E3A6-46CD-97A2-5239A3FD1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8287" y="4465696"/>
                <a:ext cx="816762" cy="276999"/>
              </a:xfrm>
              <a:prstGeom prst="rect">
                <a:avLst/>
              </a:prstGeom>
              <a:blipFill>
                <a:blip r:embed="rId11"/>
                <a:stretch>
                  <a:fillRect l="-8955" t="-2222" r="-3731" b="-3777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28155E1-CA54-4B28-B5C5-898B13A4C7C7}"/>
              </a:ext>
            </a:extLst>
          </p:cNvPr>
          <p:cNvCxnSpPr>
            <a:cxnSpLocks/>
          </p:cNvCxnSpPr>
          <p:nvPr/>
        </p:nvCxnSpPr>
        <p:spPr>
          <a:xfrm>
            <a:off x="3577351" y="5110693"/>
            <a:ext cx="4439185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AC4FFD8-FE6B-4BD9-9702-533B002969E7}"/>
              </a:ext>
            </a:extLst>
          </p:cNvPr>
          <p:cNvCxnSpPr>
            <a:cxnSpLocks/>
          </p:cNvCxnSpPr>
          <p:nvPr/>
        </p:nvCxnSpPr>
        <p:spPr>
          <a:xfrm flipH="1">
            <a:off x="3528011" y="5418953"/>
            <a:ext cx="4537864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FEE2F56-B06C-4175-9F42-592360A1F84E}"/>
                  </a:ext>
                </a:extLst>
              </p:cNvPr>
              <p:cNvSpPr txBox="1"/>
              <p:nvPr/>
            </p:nvSpPr>
            <p:spPr>
              <a:xfrm>
                <a:off x="5628287" y="5115321"/>
                <a:ext cx="8274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⟨</m:t>
                      </m:r>
                      <m:sSub>
                        <m:sSubPr>
                          <m:ctrlPr>
                            <a:rPr kumimoji="0" lang="en-I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IN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sSub>
                        <m:sSubPr>
                          <m:ctrlP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IN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⟩ </m:t>
                      </m:r>
                    </m:oMath>
                  </m:oMathPara>
                </a14:m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FEE2F56-B06C-4175-9F42-592360A1F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8287" y="5115321"/>
                <a:ext cx="827406" cy="276999"/>
              </a:xfrm>
              <a:prstGeom prst="rect">
                <a:avLst/>
              </a:prstGeom>
              <a:blipFill>
                <a:blip r:embed="rId12"/>
                <a:stretch>
                  <a:fillRect l="-8824" r="-3676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74129F0-C7BE-40A6-9A73-F64E7E5345DC}"/>
                  </a:ext>
                </a:extLst>
              </p:cNvPr>
              <p:cNvSpPr txBox="1"/>
              <p:nvPr/>
            </p:nvSpPr>
            <p:spPr>
              <a:xfrm>
                <a:off x="5628287" y="4812781"/>
                <a:ext cx="7334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⟨</m:t>
                      </m:r>
                      <m:sSub>
                        <m:sSubPr>
                          <m:ctrlPr>
                            <a:rPr kumimoji="0" lang="en-I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IN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?</m:t>
                      </m:r>
                      <m:r>
                        <a:rPr kumimoji="0" lang="en-IN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⟩ </m:t>
                      </m:r>
                    </m:oMath>
                  </m:oMathPara>
                </a14:m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74129F0-C7BE-40A6-9A73-F64E7E534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8287" y="4812781"/>
                <a:ext cx="733470" cy="276999"/>
              </a:xfrm>
              <a:prstGeom prst="rect">
                <a:avLst/>
              </a:prstGeom>
              <a:blipFill>
                <a:blip r:embed="rId13"/>
                <a:stretch>
                  <a:fillRect l="-9917" r="-3306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9A3ED9F9-065C-43D8-95C0-B731BC0A3BA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187178" y="2298793"/>
            <a:ext cx="1004822" cy="965223"/>
          </a:xfrm>
          <a:prstGeom prst="rect">
            <a:avLst/>
          </a:prstGeom>
        </p:spPr>
      </p:pic>
      <p:sp>
        <p:nvSpPr>
          <p:cNvPr id="37" name="Speech Bubble: Rectangle 36">
            <a:extLst>
              <a:ext uri="{FF2B5EF4-FFF2-40B4-BE49-F238E27FC236}">
                <a16:creationId xmlns:a16="http://schemas.microsoft.com/office/drawing/2014/main" id="{24AD655E-6F00-4AB8-B68E-6AB8B8E2C98E}"/>
              </a:ext>
            </a:extLst>
          </p:cNvPr>
          <p:cNvSpPr/>
          <p:nvPr/>
        </p:nvSpPr>
        <p:spPr>
          <a:xfrm>
            <a:off x="8341403" y="2309238"/>
            <a:ext cx="2845775" cy="943234"/>
          </a:xfrm>
          <a:prstGeom prst="wedgeRectCallout">
            <a:avLst>
              <a:gd name="adj1" fmla="val 56394"/>
              <a:gd name="adj2" fmla="val 190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Although one example in each iteration is more common, labels of one or more than one examples can be queried (“batch” active learning”) </a:t>
            </a:r>
          </a:p>
        </p:txBody>
      </p:sp>
      <p:sp>
        <p:nvSpPr>
          <p:cNvPr id="40" name="Speech Bubble: Rectangle 39">
            <a:extLst>
              <a:ext uri="{FF2B5EF4-FFF2-40B4-BE49-F238E27FC236}">
                <a16:creationId xmlns:a16="http://schemas.microsoft.com/office/drawing/2014/main" id="{176A495A-85AB-4D37-81E9-C7D4F53BDC0A}"/>
              </a:ext>
            </a:extLst>
          </p:cNvPr>
          <p:cNvSpPr/>
          <p:nvPr/>
        </p:nvSpPr>
        <p:spPr>
          <a:xfrm>
            <a:off x="8341402" y="198302"/>
            <a:ext cx="2982527" cy="821500"/>
          </a:xfrm>
          <a:prstGeom prst="wedgeRectCallout">
            <a:avLst>
              <a:gd name="adj1" fmla="val -3990"/>
              <a:gd name="adj2" fmla="val 7190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It is therefore also a sequential learning strategy (training data is not given all at once)</a:t>
            </a:r>
          </a:p>
        </p:txBody>
      </p:sp>
      <p:sp>
        <p:nvSpPr>
          <p:cNvPr id="41" name="Speech Bubble: Rectangle 40">
            <a:extLst>
              <a:ext uri="{FF2B5EF4-FFF2-40B4-BE49-F238E27FC236}">
                <a16:creationId xmlns:a16="http://schemas.microsoft.com/office/drawing/2014/main" id="{34811A26-4258-4BD2-87EC-8C38A5757DE0}"/>
              </a:ext>
            </a:extLst>
          </p:cNvPr>
          <p:cNvSpPr/>
          <p:nvPr/>
        </p:nvSpPr>
        <p:spPr>
          <a:xfrm>
            <a:off x="159694" y="2076805"/>
            <a:ext cx="2379120" cy="386601"/>
          </a:xfrm>
          <a:prstGeom prst="wedgeRectCallout">
            <a:avLst>
              <a:gd name="adj1" fmla="val 54175"/>
              <a:gd name="adj2" fmla="val 11491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Will soon see what are some common notions of usefulness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870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4526"/>
    </mc:Choice>
    <mc:Fallback xmlns="">
      <p:transition spd="slow" advTm="4745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20" grpId="0"/>
      <p:bldP spid="26" grpId="0"/>
      <p:bldP spid="24" grpId="0"/>
      <p:bldP spid="34" grpId="0"/>
      <p:bldP spid="35" grpId="0"/>
      <p:bldP spid="37" grpId="0" animBg="1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Active Learning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The figure below is another illustration of AL</a:t>
            </a:r>
            <a:endParaRPr lang="en-GB" sz="22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87491037-B40C-4709-9264-960E1F69A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901" y="2195052"/>
            <a:ext cx="85058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D9961C-FE68-A4E5-E8B7-92C900592EC2}"/>
              </a:ext>
            </a:extLst>
          </p:cNvPr>
          <p:cNvSpPr txBox="1"/>
          <p:nvPr/>
        </p:nvSpPr>
        <p:spPr>
          <a:xfrm>
            <a:off x="8133008" y="5439386"/>
            <a:ext cx="2195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I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unlabeled</a:t>
            </a: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examples)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6006D3-FC93-B68D-1072-E429E175CE59}"/>
              </a:ext>
            </a:extLst>
          </p:cNvPr>
          <p:cNvSpPr txBox="1"/>
          <p:nvPr/>
        </p:nvSpPr>
        <p:spPr>
          <a:xfrm>
            <a:off x="4550534" y="5509853"/>
            <a:ext cx="2544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(provides true labels for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</a:t>
            </a:r>
            <a:r>
              <a:rPr kumimoji="0" lang="en-I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unlabeled</a:t>
            </a: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examples)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469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549"/>
    </mc:Choice>
    <mc:Fallback xmlns="">
      <p:transition spd="slow" advTm="6954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Measuring Usefulness in 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Various ways to measure the usefulness of an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unlabeled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example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Defined by an </a:t>
                </a: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“acquisition function” </a:t>
                </a:r>
                <a14:m>
                  <m:oMath xmlns:m="http://schemas.openxmlformats.org/officeDocument/2006/math"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2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(high value for most useful </a:t>
                </a:r>
                <a:r>
                  <a:rPr lang="en-GB" sz="2200" dirty="0" err="1">
                    <a:latin typeface="Abadi Extra Light" panose="020B0204020104020204" pitchFamily="34" charset="0"/>
                  </a:rPr>
                  <a:t>unlabeled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examples)</a:t>
                </a:r>
              </a:p>
              <a:p>
                <a:pPr marL="0" indent="0">
                  <a:buNone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Approach 1: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look at uncertainty in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predicted by the current model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Can use variance in the posterior predictive distribution: </a:t>
                </a:r>
                <a14:m>
                  <m:oMath xmlns:m="http://schemas.openxmlformats.org/officeDocument/2006/math">
                    <m:r>
                      <a:rPr lang="en-IN" sz="22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IN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2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2200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</m:d>
                    <m:r>
                      <a:rPr lang="en-IN" sz="2200" b="1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IN" sz="2200" b="1" i="1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IN" sz="2200" b="1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IN" sz="22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More generally, can use </a:t>
                </a:r>
                <a:r>
                  <a:rPr lang="en-GB" sz="2200" u="sng" dirty="0">
                    <a:latin typeface="Abadi Extra Light" panose="020B0204020104020204" pitchFamily="34" charset="0"/>
                  </a:rPr>
                  <a:t>entropy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of the PPD: </a:t>
                </a:r>
                <a14:m>
                  <m:oMath xmlns:m="http://schemas.openxmlformats.org/officeDocument/2006/math">
                    <m:r>
                      <a:rPr lang="en-IN" sz="22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IN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2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2200" b="1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</m:d>
                    <m:r>
                      <a:rPr lang="en-IN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ℍ</m:t>
                    </m:r>
                    <m:r>
                      <a:rPr lang="en-IN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IN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IN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r>
                          <a:rPr lang="en-I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I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</m:d>
                    <m:r>
                      <a:rPr lang="en-IN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Approach 2: Look at how much our model will </a:t>
                </a:r>
                <a:r>
                  <a:rPr lang="en-GB" sz="2600" u="sng" dirty="0">
                    <a:latin typeface="Abadi Extra Light" panose="020B0204020104020204" pitchFamily="34" charset="0"/>
                  </a:rPr>
                  <a:t>improve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if we add this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unlabeled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example with its true label, to our training set, and </a:t>
                </a:r>
                <a:r>
                  <a:rPr lang="en-GB" sz="2600" u="sng" dirty="0">
                    <a:latin typeface="Abadi Extra Light" panose="020B0204020104020204" pitchFamily="34" charset="0"/>
                  </a:rPr>
                  <a:t>retrain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the model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0324EDB-F638-47A5-BCE8-A57BEA86E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979" y="3602366"/>
            <a:ext cx="5724525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id="{B1F7F96F-9273-4E55-9FC9-EFF49A20A071}"/>
              </a:ext>
            </a:extLst>
          </p:cNvPr>
          <p:cNvSpPr/>
          <p:nvPr/>
        </p:nvSpPr>
        <p:spPr>
          <a:xfrm>
            <a:off x="8924970" y="3802941"/>
            <a:ext cx="3080892" cy="904287"/>
          </a:xfrm>
          <a:prstGeom prst="wedgeRectCallout">
            <a:avLst>
              <a:gd name="adj1" fmla="val -68458"/>
              <a:gd name="adj2" fmla="val -10278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Note that this is the “marginal entropy” of the output distribution since the posterior predictive of the output is obtained by marginalizing over the posterior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6D3E9E-7E5A-4409-8205-FA3C3DBB80D3}"/>
              </a:ext>
            </a:extLst>
          </p:cNvPr>
          <p:cNvSpPr txBox="1"/>
          <p:nvPr/>
        </p:nvSpPr>
        <p:spPr>
          <a:xfrm>
            <a:off x="3749379" y="3322563"/>
            <a:ext cx="1400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 entropy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1A5309E-2387-4B0C-B9BE-ECE01F766B1B}"/>
              </a:ext>
            </a:extLst>
          </p:cNvPr>
          <p:cNvSpPr txBox="1"/>
          <p:nvPr/>
        </p:nvSpPr>
        <p:spPr>
          <a:xfrm>
            <a:off x="6823787" y="3278096"/>
            <a:ext cx="1356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Low entropy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EA8F6E33-2F7F-42A4-92BC-BF9FF98D38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1040" y="193156"/>
            <a:ext cx="1004822" cy="965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Speech Bubble: Rectangle 41">
                <a:extLst>
                  <a:ext uri="{FF2B5EF4-FFF2-40B4-BE49-F238E27FC236}">
                    <a16:creationId xmlns:a16="http://schemas.microsoft.com/office/drawing/2014/main" id="{879B8D08-0CDB-4B9C-9204-5AFE45A5C86D}"/>
                  </a:ext>
                </a:extLst>
              </p:cNvPr>
              <p:cNvSpPr/>
              <p:nvPr/>
            </p:nvSpPr>
            <p:spPr>
              <a:xfrm>
                <a:off x="7987778" y="185610"/>
                <a:ext cx="3012306" cy="943234"/>
              </a:xfrm>
              <a:prstGeom prst="wedgeRectCallout">
                <a:avLst>
                  <a:gd name="adj1" fmla="val 56394"/>
                  <a:gd name="adj2" fmla="val 190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Given the acquisition function, the most useful example can be selected from the pool as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IN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IN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IN" sz="1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kumimoji="0" lang="en-IN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∗</m:t>
                          </m:r>
                        </m:sub>
                      </m:sSub>
                      <m:r>
                        <a:rPr kumimoji="0" lang="en-IN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IN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IN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argmax</m:t>
                          </m:r>
                        </m:e>
                        <m:sub>
                          <m:sSub>
                            <m:sSubPr>
                              <m:ctrlPr>
                                <a:rPr kumimoji="0" lang="en-IN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IN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∗</m:t>
                              </m:r>
                            </m:sub>
                          </m:sSub>
                          <m:r>
                            <a:rPr kumimoji="0" lang="en-IN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∈ </m:t>
                          </m:r>
                          <m:sSub>
                            <m:sSubPr>
                              <m:ctrlPr>
                                <a:rPr kumimoji="0" lang="en-IN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𝒳</m:t>
                              </m:r>
                            </m:e>
                            <m:sub>
                              <m:r>
                                <a:rPr kumimoji="0" lang="en-IN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𝑝𝑜𝑜𝑙</m:t>
                              </m:r>
                            </m:sub>
                          </m:sSub>
                          <m:r>
                            <a:rPr kumimoji="0" lang="en-IN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 </m:t>
                          </m:r>
                        </m:sub>
                      </m:sSub>
                      <m:r>
                        <a:rPr kumimoji="0" lang="en-IN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d>
                        <m:dPr>
                          <m:ctrlPr>
                            <a:rPr kumimoji="0" lang="en-IN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IN" sz="1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1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IN" sz="1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∗</m:t>
                              </m:r>
                            </m:sub>
                          </m:sSub>
                          <m:r>
                            <a:rPr kumimoji="0" lang="en-IN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|</m:t>
                          </m:r>
                          <m:r>
                            <a:rPr kumimoji="0" lang="en-IN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𝑝</m:t>
                          </m:r>
                          <m:d>
                            <m:dPr>
                              <m:ctrlPr>
                                <a:rPr kumimoji="0" lang="en-IN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IN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𝜃</m:t>
                              </m:r>
                            </m:e>
                            <m:e>
                              <m:r>
                                <a:rPr kumimoji="0" lang="en-IN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𝒟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0" lang="en-I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Speech Bubble: Rectangle 41">
                <a:extLst>
                  <a:ext uri="{FF2B5EF4-FFF2-40B4-BE49-F238E27FC236}">
                    <a16:creationId xmlns:a16="http://schemas.microsoft.com/office/drawing/2014/main" id="{879B8D08-0CDB-4B9C-9204-5AFE45A5C8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778" y="185610"/>
                <a:ext cx="3012306" cy="943234"/>
              </a:xfrm>
              <a:prstGeom prst="wedgeRectCallout">
                <a:avLst>
                  <a:gd name="adj1" fmla="val 56394"/>
                  <a:gd name="adj2" fmla="val 1908"/>
                </a:avLst>
              </a:prstGeom>
              <a:blipFill>
                <a:blip r:embed="rId6"/>
                <a:stretch>
                  <a:fillRect l="-377" t="-3165" b="-253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Speech Bubble: Rectangle 42">
                <a:extLst>
                  <a:ext uri="{FF2B5EF4-FFF2-40B4-BE49-F238E27FC236}">
                    <a16:creationId xmlns:a16="http://schemas.microsoft.com/office/drawing/2014/main" id="{F991D8C8-3A97-4AD4-BD1B-E9C784F45FB4}"/>
                  </a:ext>
                </a:extLst>
              </p:cNvPr>
              <p:cNvSpPr/>
              <p:nvPr/>
            </p:nvSpPr>
            <p:spPr>
              <a:xfrm>
                <a:off x="9530093" y="1193259"/>
                <a:ext cx="1545360" cy="441291"/>
              </a:xfrm>
              <a:prstGeom prst="wedgeRectCallout">
                <a:avLst>
                  <a:gd name="adj1" fmla="val -3926"/>
                  <a:gd name="adj2" fmla="val -7051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Note: We will use shorthand </a:t>
                </a:r>
                <a14:m>
                  <m:oMath xmlns:m="http://schemas.openxmlformats.org/officeDocument/2006/math">
                    <m:r>
                      <a:rPr kumimoji="0" lang="en-IN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  <m:r>
                      <a:rPr kumimoji="0" lang="en-IN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0" lang="en-IN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IN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0" lang="en-IN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∗</m:t>
                        </m:r>
                      </m:sub>
                    </m:sSub>
                    <m:r>
                      <a:rPr kumimoji="0" lang="en-IN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43" name="Speech Bubble: Rectangle 42">
                <a:extLst>
                  <a:ext uri="{FF2B5EF4-FFF2-40B4-BE49-F238E27FC236}">
                    <a16:creationId xmlns:a16="http://schemas.microsoft.com/office/drawing/2014/main" id="{F991D8C8-3A97-4AD4-BD1B-E9C784F45F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0093" y="1193259"/>
                <a:ext cx="1545360" cy="441291"/>
              </a:xfrm>
              <a:prstGeom prst="wedgeRectCallout">
                <a:avLst>
                  <a:gd name="adj1" fmla="val -3926"/>
                  <a:gd name="adj2" fmla="val -70515"/>
                </a:avLst>
              </a:prstGeom>
              <a:blipFill>
                <a:blip r:embed="rId7"/>
                <a:stretch>
                  <a:fillRect l="-778" b="-1648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F43C46F-1A2D-5860-BA98-6088880945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99316" y="2552728"/>
            <a:ext cx="1400768" cy="11106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C56CEB-F1E9-B266-C778-0AF032BFCCC0}"/>
                  </a:ext>
                </a:extLst>
              </p:cNvPr>
              <p:cNvSpPr txBox="1"/>
              <p:nvPr/>
            </p:nvSpPr>
            <p:spPr>
              <a:xfrm>
                <a:off x="318861" y="5732225"/>
                <a:ext cx="11740617" cy="5312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𝐴</m:t>
                      </m:r>
                      <m:d>
                        <m:dPr>
                          <m:ctrlP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I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I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 </m:t>
                      </m:r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ℍ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I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𝑝</m:t>
                          </m:r>
                          <m:d>
                            <m:dPr>
                              <m:ctrlPr>
                                <a:rPr kumimoji="0" lang="en-IN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I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𝜃</m:t>
                              </m:r>
                            </m:e>
                            <m:e>
                              <m:r>
                                <a:rPr kumimoji="0" lang="en-IN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𝒟</m:t>
                              </m:r>
                            </m:e>
                          </m:d>
                        </m:e>
                      </m:d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𝔼</m:t>
                          </m:r>
                        </m:e>
                        <m:sub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𝑝</m:t>
                          </m:r>
                          <m:d>
                            <m:dPr>
                              <m:ctrlPr>
                                <a:rPr kumimoji="0" lang="en-I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IN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IN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kumimoji="0" lang="en-IN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∗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0" lang="en-IN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IN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IN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∗</m:t>
                                  </m:r>
                                </m:sub>
                              </m:sSub>
                              <m:r>
                                <a:rPr kumimoji="0" lang="en-I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IN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𝒟</m:t>
                              </m:r>
                            </m:e>
                          </m:d>
                        </m:sub>
                      </m:sSub>
                      <m: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ℍ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I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𝑝</m:t>
                          </m:r>
                          <m:d>
                            <m:dPr>
                              <m:ctrlPr>
                                <a:rPr kumimoji="0" lang="en-IN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IN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𝜃</m:t>
                              </m:r>
                            </m:e>
                            <m:e>
                              <m:r>
                                <a:rPr kumimoji="0" lang="en-IN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𝒟</m:t>
                              </m:r>
                              <m:r>
                                <a:rPr kumimoji="0" lang="en-I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∪</m:t>
                              </m:r>
                              <m:d>
                                <m:dPr>
                                  <m:ctrlPr>
                                    <a:rPr kumimoji="0" lang="en-IN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IN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IN" sz="28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kumimoji="0" lang="en-IN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∗</m:t>
                                      </m:r>
                                    </m:sub>
                                  </m:sSub>
                                  <m:r>
                                    <a:rPr kumimoji="0" lang="en-IN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kumimoji="0" lang="en-IN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IN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kumimoji="0" lang="en-IN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IN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𝕀</m:t>
                      </m:r>
                      <m:r>
                        <a:rPr kumimoji="0" lang="en-IN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[</m:t>
                      </m:r>
                      <m:r>
                        <a:rPr kumimoji="0" lang="en-IN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𝜃</m:t>
                      </m:r>
                      <m:r>
                        <a:rPr kumimoji="0" lang="en-IN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; </m:t>
                      </m:r>
                      <m:sSub>
                        <m:sSubPr>
                          <m:ctrlPr>
                            <a:rPr kumimoji="0" lang="en-I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∗</m:t>
                          </m:r>
                        </m:sub>
                      </m:sSub>
                      <m:r>
                        <a:rPr kumimoji="0" lang="en-IN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|</m:t>
                      </m:r>
                      <m:r>
                        <a:rPr kumimoji="0" lang="en-IN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𝒟</m:t>
                      </m:r>
                      <m:r>
                        <a:rPr kumimoji="0" lang="en-IN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</m:t>
                      </m:r>
                      <m:sSub>
                        <m:sSubPr>
                          <m:ctrlPr>
                            <a:rPr kumimoji="0" lang="en-I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∗</m:t>
                          </m:r>
                        </m:sub>
                      </m:sSub>
                      <m:r>
                        <a:rPr kumimoji="0" lang="en-IN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]</m:t>
                      </m:r>
                    </m:oMath>
                  </m:oMathPara>
                </a14:m>
                <a:endParaRPr kumimoji="0" lang="en-I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C56CEB-F1E9-B266-C778-0AF032BFC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61" y="5732225"/>
                <a:ext cx="11740617" cy="53123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75AD0461-6FDA-BE25-0235-FC13C830E3DD}"/>
              </a:ext>
            </a:extLst>
          </p:cNvPr>
          <p:cNvSpPr/>
          <p:nvPr/>
        </p:nvSpPr>
        <p:spPr>
          <a:xfrm>
            <a:off x="1646419" y="6307899"/>
            <a:ext cx="2500178" cy="294973"/>
          </a:xfrm>
          <a:prstGeom prst="wedgeRectCallout">
            <a:avLst>
              <a:gd name="adj1" fmla="val 33137"/>
              <a:gd name="adj2" fmla="val -9435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Entropy of the current posterior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4DDE48A2-3D06-9991-9399-7BC6CCD69BDA}"/>
              </a:ext>
            </a:extLst>
          </p:cNvPr>
          <p:cNvSpPr/>
          <p:nvPr/>
        </p:nvSpPr>
        <p:spPr>
          <a:xfrm>
            <a:off x="6887016" y="6404278"/>
            <a:ext cx="3527027" cy="397189"/>
          </a:xfrm>
          <a:prstGeom prst="wedgeRectCallout">
            <a:avLst>
              <a:gd name="adj1" fmla="val -39506"/>
              <a:gd name="adj2" fmla="val -9796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Entropy of the new posterior after including the new example in our training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77347AE4-A9F8-9A1F-2FD1-94E88FB2EF69}"/>
                  </a:ext>
                </a:extLst>
              </p:cNvPr>
              <p:cNvSpPr/>
              <p:nvPr/>
            </p:nvSpPr>
            <p:spPr>
              <a:xfrm>
                <a:off x="4679317" y="6395400"/>
                <a:ext cx="2084739" cy="397189"/>
              </a:xfrm>
              <a:prstGeom prst="wedgeRectCallout">
                <a:avLst>
                  <a:gd name="adj1" fmla="val -502"/>
                  <a:gd name="adj2" fmla="val -9349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Need to use expectation here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I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I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I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∗</m:t>
                        </m:r>
                      </m:sub>
                    </m:sSub>
                  </m:oMath>
                </a14:m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 is not known</a:t>
                </a:r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77347AE4-A9F8-9A1F-2FD1-94E88FB2EF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317" y="6395400"/>
                <a:ext cx="2084739" cy="397189"/>
              </a:xfrm>
              <a:prstGeom prst="wedgeRectCallout">
                <a:avLst>
                  <a:gd name="adj1" fmla="val -502"/>
                  <a:gd name="adj2" fmla="val -93495"/>
                </a:avLst>
              </a:prstGeom>
              <a:blipFill>
                <a:blip r:embed="rId10"/>
                <a:stretch>
                  <a:fillRect l="-580" b="-1938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DEA9E534-9811-A2D3-EE4F-65818506A0A9}"/>
              </a:ext>
            </a:extLst>
          </p:cNvPr>
          <p:cNvSpPr/>
          <p:nvPr/>
        </p:nvSpPr>
        <p:spPr>
          <a:xfrm>
            <a:off x="10414043" y="5376250"/>
            <a:ext cx="1545360" cy="257660"/>
          </a:xfrm>
          <a:prstGeom prst="wedgeRectCallout">
            <a:avLst>
              <a:gd name="adj1" fmla="val -59666"/>
              <a:gd name="adj2" fmla="val 10366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Mutual Information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356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7546"/>
    </mc:Choice>
    <mc:Fallback xmlns="">
      <p:transition spd="slow" advTm="6275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" grpId="0"/>
      <p:bldP spid="29" grpId="0"/>
      <p:bldP spid="42" grpId="0" animBg="1"/>
      <p:bldP spid="43" grpId="0" animBg="1"/>
      <p:bldP spid="6" grpId="0"/>
      <p:bldP spid="7" grpId="0" animBg="1"/>
      <p:bldP spid="8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Batch Active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Approaches we saw work by querying and adding one example at a time</a:t>
                </a:r>
              </a:p>
              <a:p>
                <a:pPr marL="0" indent="0">
                  <a:buNone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Expensive in practice since we have to retrain every time after including a new example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Especially true for deep learning models which are computationally expensive to train</a:t>
                </a:r>
              </a:p>
              <a:p>
                <a:pPr marL="457200" lvl="1" indent="0">
                  <a:buNone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In practice, we want to use AL to jointly query the labels of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&gt;1 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examples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Difficult to construct such joint acquisition function and maximize them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 greedy scheme is to simply select the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highest scoring points</a:t>
                </a:r>
              </a:p>
              <a:p>
                <a:pPr marL="0" indent="0">
                  <a:buNone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above however is myopic and ignores correlations among the selected points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Some recent works have addresses this issue</a:t>
                </a:r>
                <a:r>
                  <a:rPr lang="en-GB" sz="2200" baseline="30000" dirty="0">
                    <a:latin typeface="Abadi Extra Light" panose="020B0204020104020204" pitchFamily="34" charset="0"/>
                  </a:rPr>
                  <a:t>1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645" r="-20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601BE2A-3503-49D4-B82F-FAF4D2E3D599}"/>
                  </a:ext>
                </a:extLst>
              </p:cNvPr>
              <p:cNvSpPr txBox="1"/>
              <p:nvPr/>
            </p:nvSpPr>
            <p:spPr>
              <a:xfrm>
                <a:off x="1821231" y="3195603"/>
                <a:ext cx="8628644" cy="4667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I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acc>
                            <m:accPr>
                              <m:chr m:val="̂"/>
                              <m:ctrlPr>
                                <a:rPr kumimoji="0" lang="en-IN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IN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kumimoji="0" lang="en-I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I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sSub>
                        <m:sSubPr>
                          <m:ctrlPr>
                            <a:rPr kumimoji="0" lang="en-I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IN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IN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kumimoji="0" lang="en-I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I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,…,</m:t>
                      </m:r>
                      <m:sSub>
                        <m:sSubPr>
                          <m:ctrlPr>
                            <a:rPr kumimoji="0" lang="en-I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IN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IN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kumimoji="0" lang="en-I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kumimoji="0" lang="en-I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  <m:r>
                        <a:rPr kumimoji="0" lang="en-IN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I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I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argmax</m:t>
                          </m:r>
                        </m:e>
                        <m:sub>
                          <m:r>
                            <a:rPr kumimoji="0" lang="en-I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I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I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I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I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I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en-I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,…, </m:t>
                          </m:r>
                          <m:sSub>
                            <m:sSubPr>
                              <m:ctrlPr>
                                <a:rPr kumimoji="0" lang="en-I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I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𝐵</m:t>
                              </m:r>
                            </m:sub>
                          </m:sSub>
                          <m:r>
                            <a:rPr kumimoji="0" lang="en-I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  <m:r>
                            <a:rPr kumimoji="0" lang="en-I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∈ </m:t>
                          </m:r>
                          <m:sSub>
                            <m:sSubPr>
                              <m:ctrlPr>
                                <a:rPr kumimoji="0" lang="en-IN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𝒳</m:t>
                              </m:r>
                            </m:e>
                            <m:sub>
                              <m:r>
                                <a:rPr kumimoji="0" lang="en-IN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𝑝𝑜𝑜𝑙</m:t>
                              </m:r>
                            </m:sub>
                          </m:sSub>
                          <m:r>
                            <a:rPr kumimoji="0" lang="en-I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 </m:t>
                          </m:r>
                        </m:sub>
                      </m:sSub>
                      <m:r>
                        <a:rPr kumimoji="0" lang="en-IN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d>
                        <m:dPr>
                          <m:ctrlPr>
                            <a:rPr kumimoji="0" lang="en-I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IN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IN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I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IN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IN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en-I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,…, </m:t>
                          </m:r>
                          <m:sSub>
                            <m:sSubPr>
                              <m:ctrlPr>
                                <a:rPr kumimoji="0" lang="en-IN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IN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𝐵</m:t>
                              </m:r>
                            </m:sub>
                          </m:sSub>
                          <m:r>
                            <a:rPr kumimoji="0" lang="en-IN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|</m:t>
                          </m:r>
                          <m:r>
                            <a:rPr kumimoji="0" lang="en-I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𝑝</m:t>
                          </m:r>
                          <m:d>
                            <m:dPr>
                              <m:ctrlPr>
                                <a:rPr kumimoji="0" lang="en-IN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IN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𝜃</m:t>
                              </m:r>
                            </m:e>
                            <m:e>
                              <m:r>
                                <a:rPr kumimoji="0" lang="en-IN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𝒟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0" lang="en-I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601BE2A-3503-49D4-B82F-FAF4D2E3D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231" y="3195603"/>
                <a:ext cx="8628644" cy="4667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7F2D03-6D96-4F6A-A7F1-296BEA1147FF}"/>
                  </a:ext>
                </a:extLst>
              </p:cNvPr>
              <p:cNvSpPr txBox="1"/>
              <p:nvPr/>
            </p:nvSpPr>
            <p:spPr>
              <a:xfrm>
                <a:off x="2066396" y="4751234"/>
                <a:ext cx="7410635" cy="848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d>
                        <m:dPr>
                          <m:ctrlPr>
                            <a:rPr kumimoji="0" lang="en-I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IN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IN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I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IN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IN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en-I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,…, </m:t>
                          </m:r>
                          <m:sSub>
                            <m:sSubPr>
                              <m:ctrlPr>
                                <a:rPr kumimoji="0" lang="en-IN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IN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𝐵</m:t>
                              </m:r>
                            </m:sub>
                          </m:sSub>
                          <m:r>
                            <a:rPr kumimoji="0" lang="en-IN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|</m:t>
                          </m:r>
                          <m:r>
                            <a:rPr kumimoji="0" lang="en-I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𝑝</m:t>
                          </m:r>
                          <m:d>
                            <m:dPr>
                              <m:ctrlPr>
                                <a:rPr kumimoji="0" lang="en-IN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IN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𝜃</m:t>
                              </m:r>
                            </m:e>
                            <m:e>
                              <m:r>
                                <a:rPr kumimoji="0" lang="en-IN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𝒟</m:t>
                              </m:r>
                            </m:e>
                          </m:d>
                        </m:e>
                      </m:d>
                      <m:r>
                        <a:rPr kumimoji="0" lang="en-I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 </m:t>
                      </m:r>
                      <m:nary>
                        <m:naryPr>
                          <m:chr m:val="∑"/>
                          <m:limLoc m:val="subSup"/>
                          <m:ctrlPr>
                            <a:rPr kumimoji="0" lang="en-I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0" lang="en-I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  <m:r>
                            <a:rPr kumimoji="0" lang="en-I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I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𝐵</m:t>
                          </m:r>
                        </m:sup>
                        <m:e>
                          <m:r>
                            <a:rPr kumimoji="0" lang="en-I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𝕀</m:t>
                          </m:r>
                          <m:r>
                            <a:rPr kumimoji="0" lang="en-I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[</m:t>
                          </m:r>
                          <m:r>
                            <a:rPr kumimoji="0" lang="en-I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𝜃</m:t>
                          </m:r>
                          <m:r>
                            <a:rPr kumimoji="0" lang="en-I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; </m:t>
                          </m:r>
                          <m:sSub>
                            <m:sSubPr>
                              <m:ctrlPr>
                                <a:rPr kumimoji="0" lang="en-IN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0" lang="en-I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𝑏</m:t>
                              </m:r>
                            </m:sub>
                          </m:sSub>
                          <m:r>
                            <a:rPr kumimoji="0" lang="en-I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|</m:t>
                          </m:r>
                          <m:r>
                            <a:rPr kumimoji="0" lang="en-I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𝒟</m:t>
                          </m:r>
                          <m:r>
                            <a:rPr kumimoji="0" lang="en-I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IN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I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𝑏</m:t>
                              </m:r>
                            </m:sub>
                          </m:sSub>
                          <m:r>
                            <a:rPr kumimoji="0" lang="en-I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kumimoji="0" lang="en-I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7F2D03-6D96-4F6A-A7F1-296BEA114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396" y="4751234"/>
                <a:ext cx="7410635" cy="8482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F8E061F-4736-4B95-8C45-A2D02E78BE0C}"/>
              </a:ext>
            </a:extLst>
          </p:cNvPr>
          <p:cNvSpPr txBox="1"/>
          <p:nvPr/>
        </p:nvSpPr>
        <p:spPr>
          <a:xfrm>
            <a:off x="62144" y="6523072"/>
            <a:ext cx="61109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1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BatchBALD: Efficient and Diverse Batch Acquisition for Deep Bayesian Active Learning (</a:t>
            </a:r>
            <a:r>
              <a:rPr kumimoji="0" lang="en-I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Kirsch et al, </a:t>
            </a:r>
            <a:r>
              <a:rPr kumimoji="0" lang="en-IN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NeurIPS</a:t>
            </a:r>
            <a:r>
              <a:rPr kumimoji="0" lang="en-I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2019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963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2886"/>
    </mc:Choice>
    <mc:Fallback xmlns="">
      <p:transition spd="slow" advTm="4828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5343" y="2948318"/>
            <a:ext cx="5182518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Bayesian Optimization</a:t>
            </a: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547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152"/>
    </mc:Choice>
    <mc:Fallback xmlns="">
      <p:transition spd="slow" advTm="4315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Bayesian Optimization: The Basic Formulation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Consider finding the optima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(say minima) of a function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IN" sz="2600" b="0" dirty="0">
                    <a:latin typeface="Abadi Extra Light" panose="020B0204020104020204" pitchFamily="34" charset="0"/>
                  </a:rPr>
                  <a:t>  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b="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b="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b="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Caveat: We don’t know the form of the function; can’t get its gradient, Hessian, etc</a:t>
                </a:r>
              </a:p>
              <a:p>
                <a:pPr marL="0" indent="0">
                  <a:buNone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Can only query the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function’s values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at certain points (i.e., only “black-box” access)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The values may or may not be noisy (i.e., we may be given </a:t>
                </a:r>
                <a14:m>
                  <m:oMath xmlns:m="http://schemas.openxmlformats.org/officeDocument/2006/math"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7F64FEF-524B-4B00-BA31-7703ECDE7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676" y="1903011"/>
            <a:ext cx="4276535" cy="257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091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080"/>
    </mc:Choice>
    <mc:Fallback xmlns="">
      <p:transition spd="slow" advTm="1650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9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1|15.3|44.6|2.3|1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10.6|10.9|25.2|17.9|17.7|23.9|24.7|70.7|25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3.5|16.9|21|26|63.8|17.4|2.3|66.9|41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7.3|188.5|1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9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42.9|26.9|26.6|17|41.8|22.1|69.9|6.5|4.7|27.7|17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4.4|0|81|31.7|17.3|8.5|10.7|18.2|34.4|6.2|30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13|24.4|9.6|14.9|11.9|16.4|18.6|67.8|35.9|40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10.6|6.2|7.2|15.1|6.7|12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17.5|17.7|47.9|43.6|35.1|42|2.4|13.7|2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3|2.2|50.8|21.1|1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11.7|27.7|47.1|12.8|7.3|44|63.9|43.4|15.1|5.2|30.9|24.3|11|49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.1|18.6|22.5|45.4|66.4|19.4|17.6|31.3|73.3|48.3|11.9|18.5|9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25.1|23.8|23.7|78.5|47.9|67.6|27.7|83.2|38.4|18.5|86|36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28.4|10.1|23.5|28|38.3|33.6|60.9|35.2|18.6|77.4|28.8|42.4|15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9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21.6|14.7|45.2|54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11.9|8.2|8.2|25.8|33|19.6|10.9|42.6|30.1|37.4|64.9"/>
</p:tagLst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E438CDBEF98540830FC7B1473B24FD" ma:contentTypeVersion="5" ma:contentTypeDescription="Create a new document." ma:contentTypeScope="" ma:versionID="ac1a2f7a2ed1ebd0841df96e5664a84f">
  <xsd:schema xmlns:xsd="http://www.w3.org/2001/XMLSchema" xmlns:xs="http://www.w3.org/2001/XMLSchema" xmlns:p="http://schemas.microsoft.com/office/2006/metadata/properties" xmlns:ns3="6f5e4ebc-8a67-4d1c-93f5-b4161f914fa8" targetNamespace="http://schemas.microsoft.com/office/2006/metadata/properties" ma:root="true" ma:fieldsID="dc8beb43413f2d085f677153ddf0d47f" ns3:_="">
    <xsd:import namespace="6f5e4ebc-8a67-4d1c-93f5-b4161f914fa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5e4ebc-8a67-4d1c-93f5-b4161f914f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f5e4ebc-8a67-4d1c-93f5-b4161f914fa8" xsi:nil="true"/>
  </documentManagement>
</p:properties>
</file>

<file path=customXml/itemProps1.xml><?xml version="1.0" encoding="utf-8"?>
<ds:datastoreItem xmlns:ds="http://schemas.openxmlformats.org/officeDocument/2006/customXml" ds:itemID="{7FD3CD99-893D-43E4-AEA6-3168C4CCC3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5e4ebc-8a67-4d1c-93f5-b4161f914f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3641D98-A948-4765-8AE4-AC5D70EF78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6941DC-601D-4EAE-8826-D79324D45801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2006/metadata/properties"/>
    <ds:schemaRef ds:uri="6f5e4ebc-8a67-4d1c-93f5-b4161f914fa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79064</TotalTime>
  <Words>1946</Words>
  <Application>Microsoft Office PowerPoint</Application>
  <PresentationFormat>Widescreen</PresentationFormat>
  <Paragraphs>306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Abadi Extra Light</vt:lpstr>
      <vt:lpstr>Arial</vt:lpstr>
      <vt:lpstr>Calibri</vt:lpstr>
      <vt:lpstr>Calibri Light</vt:lpstr>
      <vt:lpstr>Cambria Math</vt:lpstr>
      <vt:lpstr>Garamond</vt:lpstr>
      <vt:lpstr>Wingdings</vt:lpstr>
      <vt:lpstr>Office Theme</vt:lpstr>
      <vt:lpstr>Two Use-cases of Uncertainty:  Active Learning and Bayesian Optimization</vt:lpstr>
      <vt:lpstr>Active Learning</vt:lpstr>
      <vt:lpstr>Passive Learning</vt:lpstr>
      <vt:lpstr>Active Learning</vt:lpstr>
      <vt:lpstr>Active Learning</vt:lpstr>
      <vt:lpstr>Measuring Usefulness in AL</vt:lpstr>
      <vt:lpstr>Batch Active Learning</vt:lpstr>
      <vt:lpstr>Bayesian Optimization</vt:lpstr>
      <vt:lpstr>Bayesian Optimization: The Basic Formulation</vt:lpstr>
      <vt:lpstr>Bayesian Optimization: Some Applications</vt:lpstr>
      <vt:lpstr>Bayesian Optimization</vt:lpstr>
      <vt:lpstr>Bayesian Optimization</vt:lpstr>
      <vt:lpstr>Bayesian Optimization</vt:lpstr>
      <vt:lpstr>Bayesian Optimization: An Illustration</vt:lpstr>
      <vt:lpstr>Some Basic Acquisition Functions for BO</vt:lpstr>
      <vt:lpstr>Acquisition Functions: Probability of Improvement</vt:lpstr>
      <vt:lpstr>Acquisition Functions: Expected Improvement</vt:lpstr>
      <vt:lpstr>Acquisition Functions: Lower Confidence Bound</vt:lpstr>
      <vt:lpstr>Bayesian Optimization: The Overall Algo</vt:lpstr>
      <vt:lpstr>BO: Some Challenges/Open Problems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Piyush Rai</dc:creator>
  <cp:lastModifiedBy>Piyush Rai</cp:lastModifiedBy>
  <cp:revision>2828</cp:revision>
  <dcterms:created xsi:type="dcterms:W3CDTF">2020-07-07T20:42:16Z</dcterms:created>
  <dcterms:modified xsi:type="dcterms:W3CDTF">2025-04-17T04:31:10Z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0x01010025E438CDBEF98540830FC7B1473B24FD</vt:lpwstr>
  </property>
</Properties>
</file>