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551" r:id="rId5"/>
    <p:sldId id="658" r:id="rId6"/>
    <p:sldId id="659" r:id="rId7"/>
    <p:sldId id="663" r:id="rId8"/>
    <p:sldId id="660" r:id="rId9"/>
    <p:sldId id="661" r:id="rId10"/>
    <p:sldId id="662" r:id="rId11"/>
    <p:sldId id="6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88851"/>
    <a:srgbClr val="A33BC3"/>
    <a:srgbClr val="B466E0"/>
    <a:srgbClr val="935DFF"/>
    <a:srgbClr val="8477E5"/>
    <a:srgbClr val="B18AD1"/>
    <a:srgbClr val="C366E0"/>
    <a:srgbClr val="E165D8"/>
    <a:srgbClr val="C27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t>16-04-2025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t>16-04-2025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t>16-04-2025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t>16-04-2025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t>16-04-2025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t>16-04-2025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t>16-04-2025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t>16-04-2025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t>16-04-2025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t>16-04-2025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F7CEE4-2B80-48B3-9B66-3F5A2C62C75F}"/>
              </a:ext>
            </a:extLst>
          </p:cNvPr>
          <p:cNvSpPr txBox="1"/>
          <p:nvPr userDrawn="1"/>
        </p:nvSpPr>
        <p:spPr>
          <a:xfrm>
            <a:off x="10741313" y="6461552"/>
            <a:ext cx="1287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rgbClr val="A33BC3"/>
                </a:solidFill>
              </a:rPr>
              <a:t>CS772A: PML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t>16-04-2025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0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11" Type="http://schemas.openxmlformats.org/officeDocument/2006/relationships/image" Target="../media/image30.png"/><Relationship Id="rId5" Type="http://schemas.openxmlformats.org/officeDocument/2006/relationships/image" Target="../media/image25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8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499" y="2932697"/>
            <a:ext cx="8992998" cy="1341690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Large Language Models</a:t>
            </a: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(</a:t>
            </a:r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Auto-regressive and Diffusion-based)</a:t>
            </a:r>
            <a:endParaRPr lang="en-IN" sz="48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982" y="4766362"/>
            <a:ext cx="7774033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CS772A: Probabilistic Machine Learning</a:t>
            </a:r>
          </a:p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Piyush Rai</a:t>
            </a:r>
          </a:p>
        </p:txBody>
      </p:sp>
    </p:spTree>
    <p:extLst>
      <p:ext uri="{BB962C8B-B14F-4D97-AF65-F5344CB8AC3E}">
        <p14:creationId xmlns:p14="http://schemas.microsoft.com/office/powerpoint/2010/main" val="235930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Large Language Models (LLM)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An LLM defines a probability distribution over sequences of tokens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Autoregressive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 modeling is a popular way to define this distribution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Params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of each conditional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defined using neural nets (e.g., transformer)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F4C2B2-9CDD-2842-AEED-9EF262F431F8}"/>
                  </a:ext>
                </a:extLst>
              </p:cNvPr>
              <p:cNvSpPr txBox="1"/>
              <p:nvPr/>
            </p:nvSpPr>
            <p:spPr>
              <a:xfrm>
                <a:off x="4007977" y="1717704"/>
                <a:ext cx="32577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F4C2B2-9CDD-2842-AEED-9EF262F43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977" y="1717704"/>
                <a:ext cx="3257751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3342F-8D05-96D6-81CB-0582A83EC98D}"/>
                  </a:ext>
                </a:extLst>
              </p:cNvPr>
              <p:cNvSpPr txBox="1"/>
              <p:nvPr/>
            </p:nvSpPr>
            <p:spPr>
              <a:xfrm>
                <a:off x="832267" y="3182778"/>
                <a:ext cx="63514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3342F-8D05-96D6-81CB-0582A83EC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67" y="3182778"/>
                <a:ext cx="6351419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824B3E-554B-AF72-88DF-F180F2EF9925}"/>
                  </a:ext>
                </a:extLst>
              </p:cNvPr>
              <p:cNvSpPr txBox="1"/>
              <p:nvPr/>
            </p:nvSpPr>
            <p:spPr>
              <a:xfrm>
                <a:off x="7422475" y="2925046"/>
                <a:ext cx="3258905" cy="1007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824B3E-554B-AF72-88DF-F180F2EF9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475" y="2925046"/>
                <a:ext cx="3258905" cy="10079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B148D6-C806-8B40-2073-6067D51A1ECE}"/>
                  </a:ext>
                </a:extLst>
              </p:cNvPr>
              <p:cNvSpPr txBox="1"/>
              <p:nvPr/>
            </p:nvSpPr>
            <p:spPr>
              <a:xfrm>
                <a:off x="2577965" y="4852071"/>
                <a:ext cx="676825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</a:rPr>
                        <m:t>softmax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B148D6-C806-8B40-2073-6067D51A1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965" y="4852071"/>
                <a:ext cx="6768258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3722668E-5639-B19B-BDE8-8024172601D9}"/>
              </a:ext>
            </a:extLst>
          </p:cNvPr>
          <p:cNvSpPr/>
          <p:nvPr/>
        </p:nvSpPr>
        <p:spPr>
          <a:xfrm>
            <a:off x="6308999" y="5576450"/>
            <a:ext cx="1136705" cy="192748"/>
          </a:xfrm>
          <a:prstGeom prst="wedgeRectCallout">
            <a:avLst>
              <a:gd name="adj1" fmla="val 44018"/>
              <a:gd name="adj2" fmla="val -13950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 neural net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9E7B22C8-91A0-32A3-046E-44634C623AC1}"/>
              </a:ext>
            </a:extLst>
          </p:cNvPr>
          <p:cNvSpPr/>
          <p:nvPr/>
        </p:nvSpPr>
        <p:spPr>
          <a:xfrm>
            <a:off x="832267" y="5709535"/>
            <a:ext cx="3021877" cy="632046"/>
          </a:xfrm>
          <a:prstGeom prst="wedgeRectCallout">
            <a:avLst>
              <a:gd name="adj1" fmla="val 36822"/>
              <a:gd name="adj2" fmla="val -8793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400" dirty="0">
                <a:solidFill>
                  <a:prstClr val="black"/>
                </a:solidFill>
                <a:latin typeface="Abadi Extra Light" panose="020B0204020104020204" pitchFamily="34" charset="0"/>
              </a:rPr>
              <a:t>Vector of probabilities of all possible values of the next token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931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8A1EF-E8D2-91F4-858E-F0E1093ED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5015E-1533-27AD-0AF8-DCD671D5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 of LLMs and Sequence Generation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6AFB9A9-6388-E6C9-3986-41AF32EA9B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Usually trained using maximum likelihood with log-likelihood defined as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Once trained, generate a sequence of tokens, one at a time. Some popular ways: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Greedy (pick the most probable token deterministically):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argmax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Sampling: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∼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200" dirty="0">
                  <a:latin typeface="Abadi Extra Light" panose="020B0204020104020204" pitchFamily="34" charset="0"/>
                </a:endParaRPr>
              </a:p>
              <a:p>
                <a:pPr marL="457200" lvl="1" indent="0">
                  <a:buNone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Temperature based sampling: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sup>
                    </m:sSup>
                  </m:oMath>
                </a14:m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IN" sz="16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 sharpens the distribution (more deterministic sampling)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IN" sz="16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 flattens the distribution (more exploratory sampling)</a:t>
                </a:r>
              </a:p>
              <a:p>
                <a:pPr marL="914400" lvl="2" indent="0">
                  <a:buNone/>
                </a:pPr>
                <a:endParaRPr lang="en-IN" sz="500" dirty="0">
                  <a:solidFill>
                    <a:prstClr val="black"/>
                  </a:solidFill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0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Top-</a:t>
                </a:r>
                <a14:m>
                  <m:oMath xmlns:m="http://schemas.openxmlformats.org/officeDocument/2006/math">
                    <m:r>
                      <a:rPr lang="en-IN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IN" sz="20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 sampling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IN" sz="16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Randomly sample a token from </a:t>
                </a:r>
                <a14:m>
                  <m:oMath xmlns:m="http://schemas.openxmlformats.org/officeDocument/2006/math">
                    <m:r>
                      <a:rPr lang="en-IN" sz="1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IN" sz="16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 most probable token</a:t>
                </a:r>
              </a:p>
              <a:p>
                <a:pPr marL="914400" lvl="2" indent="0">
                  <a:buNone/>
                </a:pPr>
                <a:endParaRPr lang="en-IN" sz="500" dirty="0">
                  <a:solidFill>
                    <a:prstClr val="black"/>
                  </a:solidFill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0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Nucleus (top-</a:t>
                </a:r>
                <a14:m>
                  <m:oMath xmlns:m="http://schemas.openxmlformats.org/officeDocument/2006/math">
                    <m:r>
                      <a:rPr lang="en-IN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0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) sampling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solidFill>
                      <a:prstClr val="black"/>
                    </a:solidFill>
                    <a:latin typeface="Abadi Extra Light" panose="020B0204020104020204" pitchFamily="34" charset="0"/>
                  </a:rPr>
                  <a:t>Sample from minimum set of tokens with cumulative probability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IN" sz="1600" dirty="0">
                  <a:solidFill>
                    <a:prstClr val="black"/>
                  </a:solidFill>
                  <a:latin typeface="Abadi Extra Light" panose="020B0204020104020204" pitchFamily="34" charset="0"/>
                </a:endParaRPr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GB" sz="18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6AFB9A9-6388-E6C9-3986-41AF32EA9B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97306F54-05C6-CFC3-09D1-040D5637CCF2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68E624-14E5-C515-B935-1CBE33B45BD3}"/>
                  </a:ext>
                </a:extLst>
              </p:cNvPr>
              <p:cNvSpPr txBox="1"/>
              <p:nvPr/>
            </p:nvSpPr>
            <p:spPr>
              <a:xfrm>
                <a:off x="3489230" y="1550650"/>
                <a:ext cx="4935518" cy="1007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unc>
                            <m:func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68E624-14E5-C515-B935-1CBE33B45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230" y="1550650"/>
                <a:ext cx="4935518" cy="10079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12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A9375-141F-F03D-9613-7D0D8B10A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C57D-CBEB-4144-B8FC-CCA25D0F2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Some Limitations of Autoregressive LLMs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840F352-56D6-AB18-A139-1277D0BB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Sequential Generation: Inherently slow due to token-by-token decoding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Low Output Diversity: Because of the decoding techniques used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22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Locally greedy generation and lacks long-term coherence control.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Token-Level Objectives: Next-token prediction doesn’t align well with task-level goals (e.g., factual consistency).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Difficulty Handling Edits/Rewrites: Inefficient for tasks requiring partial edits or structured generation.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GB" sz="18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248661EA-C98D-89B9-22C0-6223EE006D1F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450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A025F-9F4F-04B8-811E-D2F7C42B1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EA19-D667-A507-9E7A-5FAFE13B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Diffusion based LLM*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AC1C70D-611B-63CA-2FA0-17C6A9E19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Autoregressive LLMs generate each token conditioned on earlier tokens</a:t>
            </a: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In contrast, diffusion based LLM generate all tokens in parallel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Diffusion LLM consist of a forward and a reverse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Forward process corrupts the token sequence gradually till it becomes pure noise</a:t>
            </a: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>
                <a:latin typeface="Abadi Extra Light" panose="020B0204020104020204" pitchFamily="34" charset="0"/>
              </a:rPr>
              <a:t>Reverse process starts with pure noise and gradually denoises it to generates a token sequence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7D2920BF-0CF3-2915-5354-1A3A3DBF280E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124E6A-9E5E-38D6-0FA8-B01A9D006091}"/>
                  </a:ext>
                </a:extLst>
              </p:cNvPr>
              <p:cNvSpPr txBox="1"/>
              <p:nvPr/>
            </p:nvSpPr>
            <p:spPr>
              <a:xfrm>
                <a:off x="3855426" y="1652954"/>
                <a:ext cx="3135410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124E6A-9E5E-38D6-0FA8-B01A9D006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426" y="1652954"/>
                <a:ext cx="3135410" cy="75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>
            <a:extLst>
              <a:ext uri="{FF2B5EF4-FFF2-40B4-BE49-F238E27FC236}">
                <a16:creationId xmlns:a16="http://schemas.microsoft.com/office/drawing/2014/main" id="{813CE579-6C8E-3C26-7E16-CF441ABC2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827" y="4184164"/>
            <a:ext cx="79343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2F8865-32DF-0622-D968-DCDB63D8C98D}"/>
              </a:ext>
            </a:extLst>
          </p:cNvPr>
          <p:cNvCxnSpPr/>
          <p:nvPr/>
        </p:nvCxnSpPr>
        <p:spPr>
          <a:xfrm>
            <a:off x="3990886" y="5281301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CE857C-A3A2-97A1-0803-07D296832620}"/>
              </a:ext>
            </a:extLst>
          </p:cNvPr>
          <p:cNvCxnSpPr/>
          <p:nvPr/>
        </p:nvCxnSpPr>
        <p:spPr>
          <a:xfrm>
            <a:off x="5556191" y="5281301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252B90-3BAD-2B0E-362A-BB60F855A2C3}"/>
              </a:ext>
            </a:extLst>
          </p:cNvPr>
          <p:cNvCxnSpPr>
            <a:cxnSpLocks/>
          </p:cNvCxnSpPr>
          <p:nvPr/>
        </p:nvCxnSpPr>
        <p:spPr>
          <a:xfrm>
            <a:off x="5998820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F9D1C1-6FC0-7947-E550-944E1676EF09}"/>
              </a:ext>
            </a:extLst>
          </p:cNvPr>
          <p:cNvCxnSpPr>
            <a:cxnSpLocks/>
          </p:cNvCxnSpPr>
          <p:nvPr/>
        </p:nvCxnSpPr>
        <p:spPr>
          <a:xfrm>
            <a:off x="5556191" y="5083324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2B204C-3BA0-4408-EB76-63368D0B01F6}"/>
              </a:ext>
            </a:extLst>
          </p:cNvPr>
          <p:cNvCxnSpPr>
            <a:cxnSpLocks/>
          </p:cNvCxnSpPr>
          <p:nvPr/>
        </p:nvCxnSpPr>
        <p:spPr>
          <a:xfrm>
            <a:off x="5675833" y="5459338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498D95-09F1-90B4-5958-BA79E20290C6}"/>
              </a:ext>
            </a:extLst>
          </p:cNvPr>
          <p:cNvCxnSpPr>
            <a:cxnSpLocks/>
          </p:cNvCxnSpPr>
          <p:nvPr/>
        </p:nvCxnSpPr>
        <p:spPr>
          <a:xfrm>
            <a:off x="6854103" y="5083324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F4D75C-8E36-4F56-2224-797D85873A20}"/>
              </a:ext>
            </a:extLst>
          </p:cNvPr>
          <p:cNvCxnSpPr>
            <a:cxnSpLocks/>
          </p:cNvCxnSpPr>
          <p:nvPr/>
        </p:nvCxnSpPr>
        <p:spPr>
          <a:xfrm>
            <a:off x="7193807" y="5081900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4B96EF-E2FF-4587-4700-BEE186E0A2FF}"/>
              </a:ext>
            </a:extLst>
          </p:cNvPr>
          <p:cNvCxnSpPr>
            <a:cxnSpLocks/>
          </p:cNvCxnSpPr>
          <p:nvPr/>
        </p:nvCxnSpPr>
        <p:spPr>
          <a:xfrm>
            <a:off x="7544184" y="5081900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A51FA7-C19C-D0BC-3BD8-BB78AB9742D4}"/>
              </a:ext>
            </a:extLst>
          </p:cNvPr>
          <p:cNvCxnSpPr>
            <a:cxnSpLocks/>
          </p:cNvCxnSpPr>
          <p:nvPr/>
        </p:nvCxnSpPr>
        <p:spPr>
          <a:xfrm>
            <a:off x="6852350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F39BCC-8FC3-0E74-70BC-98EE1F7ECADC}"/>
              </a:ext>
            </a:extLst>
          </p:cNvPr>
          <p:cNvCxnSpPr>
            <a:cxnSpLocks/>
          </p:cNvCxnSpPr>
          <p:nvPr/>
        </p:nvCxnSpPr>
        <p:spPr>
          <a:xfrm>
            <a:off x="7217692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5CB0802-6B74-74A0-5784-99C58959337B}"/>
              </a:ext>
            </a:extLst>
          </p:cNvPr>
          <p:cNvCxnSpPr>
            <a:cxnSpLocks/>
          </p:cNvCxnSpPr>
          <p:nvPr/>
        </p:nvCxnSpPr>
        <p:spPr>
          <a:xfrm>
            <a:off x="7544184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500144-381D-A1E7-F43A-55CB78298AC1}"/>
              </a:ext>
            </a:extLst>
          </p:cNvPr>
          <p:cNvCxnSpPr>
            <a:cxnSpLocks/>
          </p:cNvCxnSpPr>
          <p:nvPr/>
        </p:nvCxnSpPr>
        <p:spPr>
          <a:xfrm>
            <a:off x="6989082" y="5459338"/>
            <a:ext cx="13673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68B45B8-3214-02B3-2F39-8856244E77F1}"/>
              </a:ext>
            </a:extLst>
          </p:cNvPr>
          <p:cNvCxnSpPr>
            <a:cxnSpLocks/>
          </p:cNvCxnSpPr>
          <p:nvPr/>
        </p:nvCxnSpPr>
        <p:spPr>
          <a:xfrm>
            <a:off x="7217692" y="5459338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0C0BA4-A0B3-F6F7-884E-0099A5EC20CA}"/>
              </a:ext>
            </a:extLst>
          </p:cNvPr>
          <p:cNvCxnSpPr>
            <a:cxnSpLocks/>
          </p:cNvCxnSpPr>
          <p:nvPr/>
        </p:nvCxnSpPr>
        <p:spPr>
          <a:xfrm>
            <a:off x="7568069" y="5456489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C28F9BA-6DEA-3D75-7BAC-D7E5B677CC66}"/>
              </a:ext>
            </a:extLst>
          </p:cNvPr>
          <p:cNvCxnSpPr>
            <a:cxnSpLocks/>
          </p:cNvCxnSpPr>
          <p:nvPr/>
        </p:nvCxnSpPr>
        <p:spPr>
          <a:xfrm>
            <a:off x="8433651" y="5081900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D6C294-6F0D-0C0B-69EA-DA0CDA15894A}"/>
              </a:ext>
            </a:extLst>
          </p:cNvPr>
          <p:cNvCxnSpPr>
            <a:cxnSpLocks/>
          </p:cNvCxnSpPr>
          <p:nvPr/>
        </p:nvCxnSpPr>
        <p:spPr>
          <a:xfrm>
            <a:off x="8963490" y="5081900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043D74C-A785-16D8-C471-6696852ABABE}"/>
              </a:ext>
            </a:extLst>
          </p:cNvPr>
          <p:cNvCxnSpPr>
            <a:cxnSpLocks/>
          </p:cNvCxnSpPr>
          <p:nvPr/>
        </p:nvCxnSpPr>
        <p:spPr>
          <a:xfrm>
            <a:off x="9365143" y="507050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05AC36-692F-A235-1745-1ECA348F81F7}"/>
              </a:ext>
            </a:extLst>
          </p:cNvPr>
          <p:cNvCxnSpPr>
            <a:cxnSpLocks/>
          </p:cNvCxnSpPr>
          <p:nvPr/>
        </p:nvCxnSpPr>
        <p:spPr>
          <a:xfrm>
            <a:off x="8406965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F79CBA1-440B-7476-6E87-0D777643FBC3}"/>
              </a:ext>
            </a:extLst>
          </p:cNvPr>
          <p:cNvCxnSpPr>
            <a:cxnSpLocks/>
          </p:cNvCxnSpPr>
          <p:nvPr/>
        </p:nvCxnSpPr>
        <p:spPr>
          <a:xfrm>
            <a:off x="8963489" y="5269907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BE06575-BF38-7B36-5632-1E7866B940B1}"/>
              </a:ext>
            </a:extLst>
          </p:cNvPr>
          <p:cNvCxnSpPr>
            <a:cxnSpLocks/>
          </p:cNvCxnSpPr>
          <p:nvPr/>
        </p:nvCxnSpPr>
        <p:spPr>
          <a:xfrm>
            <a:off x="9347002" y="528130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BBD5B7A-CB18-3910-2C3E-C35B7380522B}"/>
              </a:ext>
            </a:extLst>
          </p:cNvPr>
          <p:cNvCxnSpPr>
            <a:cxnSpLocks/>
          </p:cNvCxnSpPr>
          <p:nvPr/>
        </p:nvCxnSpPr>
        <p:spPr>
          <a:xfrm>
            <a:off x="8543697" y="5460761"/>
            <a:ext cx="556524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0B3AF78-7AA1-EFB5-CF02-51688D4FD2D2}"/>
              </a:ext>
            </a:extLst>
          </p:cNvPr>
          <p:cNvCxnSpPr>
            <a:cxnSpLocks/>
          </p:cNvCxnSpPr>
          <p:nvPr/>
        </p:nvCxnSpPr>
        <p:spPr>
          <a:xfrm>
            <a:off x="9192129" y="545648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4A8469-3B99-64C2-187A-6E1B69151D40}"/>
              </a:ext>
            </a:extLst>
          </p:cNvPr>
          <p:cNvCxnSpPr>
            <a:cxnSpLocks/>
          </p:cNvCxnSpPr>
          <p:nvPr/>
        </p:nvCxnSpPr>
        <p:spPr>
          <a:xfrm>
            <a:off x="1426098" y="4184164"/>
            <a:ext cx="8656891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F6D699C-BD71-8694-E57A-C8E03AE7F28B}"/>
              </a:ext>
            </a:extLst>
          </p:cNvPr>
          <p:cNvSpPr txBox="1"/>
          <p:nvPr/>
        </p:nvSpPr>
        <p:spPr>
          <a:xfrm>
            <a:off x="0" y="6391368"/>
            <a:ext cx="65149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*Structured Denoising Diffusion Models in Discrete State-Spaces (Austin et al, </a:t>
            </a:r>
            <a:r>
              <a:rPr lang="en-GB" sz="1100" dirty="0" err="1"/>
              <a:t>NeurIPS</a:t>
            </a:r>
            <a:r>
              <a:rPr lang="en-GB" sz="1100" dirty="0"/>
              <a:t> 2021)</a:t>
            </a:r>
          </a:p>
          <a:p>
            <a:r>
              <a:rPr lang="en-GB" sz="1100" dirty="0"/>
              <a:t>*Argmax Flows and Multinomial Diffusion: Learning Categorical Distributions (Hoogeboom et al, </a:t>
            </a:r>
            <a:r>
              <a:rPr lang="en-GB" sz="1100" dirty="0" err="1"/>
              <a:t>NeurIPS</a:t>
            </a:r>
            <a:r>
              <a:rPr lang="en-GB" sz="1100" dirty="0"/>
              <a:t> 2021)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E20EF-031C-BF9A-4E66-ACD0FCCD2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0946-C01E-E13C-AE24-B4D4A4A3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Forward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98034CC-8ABE-8855-220F-B5BD5995FA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contains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tokens, the forward process in diffusion LLM can be defined as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A very simple yet popular form of the above corruption distribution is</a:t>
                </a:r>
              </a:p>
              <a:p>
                <a:pPr marL="0" indent="0">
                  <a:buNone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Basically, to get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, it does the following for each token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, replace </a:t>
                </a:r>
                <a:r>
                  <a:rPr lang="en-US" dirty="0">
                    <a:latin typeface="Abadi Extra Light" panose="020B0204020104020204" pitchFamily="34" charset="0"/>
                  </a:rPr>
                  <a:t>it by a random token from the vocabulary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, keep </a:t>
                </a:r>
                <a:r>
                  <a:rPr lang="en-US" dirty="0">
                    <a:latin typeface="Abadi Extra Light" panose="020B0204020104020204" pitchFamily="34" charset="0"/>
                  </a:rPr>
                  <a:t>it</a:t>
                </a:r>
                <a:r>
                  <a:rPr lang="en-GB" dirty="0">
                    <a:latin typeface="Abadi Extra Light" panose="020B0204020104020204" pitchFamily="34" charset="0"/>
                  </a:rPr>
                  <a:t> unchanged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Note: Some diffusion LLMs replace tokens by not a random but a “mask” token</a:t>
                </a: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98034CC-8ABE-8855-220F-B5BD5995FA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935" t="-1645" r="-468"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53B1F47F-407F-DE38-2691-A0578F5901D9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3380DD1-F8BB-F2C5-AB22-5612992F14EA}"/>
                  </a:ext>
                </a:extLst>
              </p:cNvPr>
              <p:cNvSpPr txBox="1"/>
              <p:nvPr/>
            </p:nvSpPr>
            <p:spPr>
              <a:xfrm>
                <a:off x="2980911" y="4655384"/>
                <a:ext cx="5061514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sz="2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20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𝕀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3380DD1-F8BB-F2C5-AB22-5612992F1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911" y="4655384"/>
                <a:ext cx="5061514" cy="338554"/>
              </a:xfrm>
              <a:prstGeom prst="rect">
                <a:avLst/>
              </a:prstGeom>
              <a:blipFill>
                <a:blip r:embed="rId4"/>
                <a:stretch>
                  <a:fillRect l="-964" r="-843" b="-3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4">
            <a:extLst>
              <a:ext uri="{FF2B5EF4-FFF2-40B4-BE49-F238E27FC236}">
                <a16:creationId xmlns:a16="http://schemas.microsoft.com/office/drawing/2014/main" id="{8007088B-1066-4A0A-FD99-3ECA74580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62" y="2297312"/>
            <a:ext cx="79343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78CC04-BDF4-2598-0789-484DBA5166D3}"/>
              </a:ext>
            </a:extLst>
          </p:cNvPr>
          <p:cNvCxnSpPr/>
          <p:nvPr/>
        </p:nvCxnSpPr>
        <p:spPr>
          <a:xfrm>
            <a:off x="3831021" y="3394449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170389-55EC-0790-76CF-2818C4AA72FE}"/>
              </a:ext>
            </a:extLst>
          </p:cNvPr>
          <p:cNvCxnSpPr/>
          <p:nvPr/>
        </p:nvCxnSpPr>
        <p:spPr>
          <a:xfrm>
            <a:off x="5396326" y="3394449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19507D-0800-9427-730F-EC88824C7A93}"/>
              </a:ext>
            </a:extLst>
          </p:cNvPr>
          <p:cNvCxnSpPr>
            <a:cxnSpLocks/>
          </p:cNvCxnSpPr>
          <p:nvPr/>
        </p:nvCxnSpPr>
        <p:spPr>
          <a:xfrm>
            <a:off x="5838955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98A7F4-1746-88B3-5AA2-EAAC5F412D37}"/>
              </a:ext>
            </a:extLst>
          </p:cNvPr>
          <p:cNvCxnSpPr>
            <a:cxnSpLocks/>
          </p:cNvCxnSpPr>
          <p:nvPr/>
        </p:nvCxnSpPr>
        <p:spPr>
          <a:xfrm>
            <a:off x="5396326" y="3196472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7C005F-68C1-C539-E1AF-5B18509C0FB3}"/>
              </a:ext>
            </a:extLst>
          </p:cNvPr>
          <p:cNvCxnSpPr>
            <a:cxnSpLocks/>
          </p:cNvCxnSpPr>
          <p:nvPr/>
        </p:nvCxnSpPr>
        <p:spPr>
          <a:xfrm>
            <a:off x="5515968" y="357248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5B384B-15E7-CF1B-2985-76CDF7342BE6}"/>
              </a:ext>
            </a:extLst>
          </p:cNvPr>
          <p:cNvCxnSpPr>
            <a:cxnSpLocks/>
          </p:cNvCxnSpPr>
          <p:nvPr/>
        </p:nvCxnSpPr>
        <p:spPr>
          <a:xfrm>
            <a:off x="6694238" y="3196472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EA3C69-33D7-86B5-93BC-124F4AB6A91D}"/>
              </a:ext>
            </a:extLst>
          </p:cNvPr>
          <p:cNvCxnSpPr>
            <a:cxnSpLocks/>
          </p:cNvCxnSpPr>
          <p:nvPr/>
        </p:nvCxnSpPr>
        <p:spPr>
          <a:xfrm>
            <a:off x="7033942" y="3195048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354511-E8B9-B5AE-B80E-93C2CB7C0D07}"/>
              </a:ext>
            </a:extLst>
          </p:cNvPr>
          <p:cNvCxnSpPr>
            <a:cxnSpLocks/>
          </p:cNvCxnSpPr>
          <p:nvPr/>
        </p:nvCxnSpPr>
        <p:spPr>
          <a:xfrm>
            <a:off x="7384319" y="3195048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2030475-508E-D0E9-54F7-E30F67AC5F7B}"/>
              </a:ext>
            </a:extLst>
          </p:cNvPr>
          <p:cNvCxnSpPr>
            <a:cxnSpLocks/>
          </p:cNvCxnSpPr>
          <p:nvPr/>
        </p:nvCxnSpPr>
        <p:spPr>
          <a:xfrm>
            <a:off x="6692485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E9135B3-438D-2287-448D-76C52DC4FFA5}"/>
              </a:ext>
            </a:extLst>
          </p:cNvPr>
          <p:cNvCxnSpPr>
            <a:cxnSpLocks/>
          </p:cNvCxnSpPr>
          <p:nvPr/>
        </p:nvCxnSpPr>
        <p:spPr>
          <a:xfrm>
            <a:off x="7057827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E703DB2-2A0F-A1D8-7FE0-66258C988F18}"/>
              </a:ext>
            </a:extLst>
          </p:cNvPr>
          <p:cNvCxnSpPr>
            <a:cxnSpLocks/>
          </p:cNvCxnSpPr>
          <p:nvPr/>
        </p:nvCxnSpPr>
        <p:spPr>
          <a:xfrm>
            <a:off x="7384319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F3CF2F5-2F87-0D99-E889-DBD9D7F23C83}"/>
              </a:ext>
            </a:extLst>
          </p:cNvPr>
          <p:cNvCxnSpPr>
            <a:cxnSpLocks/>
          </p:cNvCxnSpPr>
          <p:nvPr/>
        </p:nvCxnSpPr>
        <p:spPr>
          <a:xfrm>
            <a:off x="6829217" y="3572486"/>
            <a:ext cx="13673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723653-C04C-2021-B492-8996BBCD6790}"/>
              </a:ext>
            </a:extLst>
          </p:cNvPr>
          <p:cNvCxnSpPr>
            <a:cxnSpLocks/>
          </p:cNvCxnSpPr>
          <p:nvPr/>
        </p:nvCxnSpPr>
        <p:spPr>
          <a:xfrm>
            <a:off x="7057827" y="3572486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1EC6E8-2FD9-7DF1-188E-8C5B4F717065}"/>
              </a:ext>
            </a:extLst>
          </p:cNvPr>
          <p:cNvCxnSpPr>
            <a:cxnSpLocks/>
          </p:cNvCxnSpPr>
          <p:nvPr/>
        </p:nvCxnSpPr>
        <p:spPr>
          <a:xfrm>
            <a:off x="7408204" y="3569637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B4EBA7-85AE-79D5-2361-76EB58439332}"/>
              </a:ext>
            </a:extLst>
          </p:cNvPr>
          <p:cNvCxnSpPr>
            <a:cxnSpLocks/>
          </p:cNvCxnSpPr>
          <p:nvPr/>
        </p:nvCxnSpPr>
        <p:spPr>
          <a:xfrm>
            <a:off x="8273786" y="3195048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987CC4-E90B-A6D7-1342-82A2FE899A5A}"/>
              </a:ext>
            </a:extLst>
          </p:cNvPr>
          <p:cNvCxnSpPr>
            <a:cxnSpLocks/>
          </p:cNvCxnSpPr>
          <p:nvPr/>
        </p:nvCxnSpPr>
        <p:spPr>
          <a:xfrm flipV="1">
            <a:off x="8758800" y="3191077"/>
            <a:ext cx="273464" cy="1139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985793B-3781-D4D5-7C7D-93261F479CF5}"/>
              </a:ext>
            </a:extLst>
          </p:cNvPr>
          <p:cNvCxnSpPr>
            <a:cxnSpLocks/>
          </p:cNvCxnSpPr>
          <p:nvPr/>
        </p:nvCxnSpPr>
        <p:spPr>
          <a:xfrm>
            <a:off x="9205278" y="3183654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06D4112-EC8A-D19A-03D5-9C8B85005521}"/>
              </a:ext>
            </a:extLst>
          </p:cNvPr>
          <p:cNvCxnSpPr>
            <a:cxnSpLocks/>
          </p:cNvCxnSpPr>
          <p:nvPr/>
        </p:nvCxnSpPr>
        <p:spPr>
          <a:xfrm>
            <a:off x="8247100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03785B4-6ADE-CAF7-D6AF-112E1AE175C9}"/>
              </a:ext>
            </a:extLst>
          </p:cNvPr>
          <p:cNvCxnSpPr>
            <a:cxnSpLocks/>
          </p:cNvCxnSpPr>
          <p:nvPr/>
        </p:nvCxnSpPr>
        <p:spPr>
          <a:xfrm>
            <a:off x="8803624" y="3383055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EF80EA2-74B8-7C76-E9FE-1AC0BFAEC366}"/>
              </a:ext>
            </a:extLst>
          </p:cNvPr>
          <p:cNvCxnSpPr>
            <a:cxnSpLocks/>
          </p:cNvCxnSpPr>
          <p:nvPr/>
        </p:nvCxnSpPr>
        <p:spPr>
          <a:xfrm>
            <a:off x="9187137" y="339444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8D4328E-E0ED-B6AA-0E93-3AF1B9283428}"/>
              </a:ext>
            </a:extLst>
          </p:cNvPr>
          <p:cNvCxnSpPr>
            <a:cxnSpLocks/>
          </p:cNvCxnSpPr>
          <p:nvPr/>
        </p:nvCxnSpPr>
        <p:spPr>
          <a:xfrm>
            <a:off x="8383832" y="3573909"/>
            <a:ext cx="556524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5341496-7577-34EB-F855-764E20C1CC29}"/>
              </a:ext>
            </a:extLst>
          </p:cNvPr>
          <p:cNvCxnSpPr>
            <a:cxnSpLocks/>
          </p:cNvCxnSpPr>
          <p:nvPr/>
        </p:nvCxnSpPr>
        <p:spPr>
          <a:xfrm>
            <a:off x="9032264" y="3569637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1B1FAA8-73D3-4138-3CB7-F253A9D62E82}"/>
                  </a:ext>
                </a:extLst>
              </p:cNvPr>
              <p:cNvSpPr txBox="1"/>
              <p:nvPr/>
            </p:nvSpPr>
            <p:spPr>
              <a:xfrm>
                <a:off x="3412724" y="3761768"/>
                <a:ext cx="110453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𝑠𝑚𝑎𝑙𝑙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1B1FAA8-73D3-4138-3CB7-F253A9D62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724" y="3761768"/>
                <a:ext cx="1104533" cy="276999"/>
              </a:xfrm>
              <a:prstGeom prst="rect">
                <a:avLst/>
              </a:prstGeom>
              <a:blipFill>
                <a:blip r:embed="rId6"/>
                <a:stretch>
                  <a:fillRect l="-7182" t="-2174" r="-7182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FF4B8BC-E479-CB58-F696-A6CFAB762AE3}"/>
                  </a:ext>
                </a:extLst>
              </p:cNvPr>
              <p:cNvSpPr txBox="1"/>
              <p:nvPr/>
            </p:nvSpPr>
            <p:spPr>
              <a:xfrm>
                <a:off x="5015028" y="3752784"/>
                <a:ext cx="115570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𝑙𝑎𝑟𝑔𝑒𝑟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FF4B8BC-E479-CB58-F696-A6CFAB762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028" y="3752784"/>
                <a:ext cx="1155701" cy="276999"/>
              </a:xfrm>
              <a:prstGeom prst="rect">
                <a:avLst/>
              </a:prstGeom>
              <a:blipFill>
                <a:blip r:embed="rId7"/>
                <a:stretch>
                  <a:fillRect l="-9524" t="-4444" r="-9524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F3D471D-59F9-AFF3-BFA4-90FBEF56327D}"/>
                  </a:ext>
                </a:extLst>
              </p:cNvPr>
              <p:cNvSpPr txBox="1"/>
              <p:nvPr/>
            </p:nvSpPr>
            <p:spPr>
              <a:xfrm>
                <a:off x="8065922" y="3751814"/>
                <a:ext cx="14754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𝑐𝑙𝑜𝑠𝑒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1)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F3D471D-59F9-AFF3-BFA4-90FBEF563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922" y="3751814"/>
                <a:ext cx="1475404" cy="276999"/>
              </a:xfrm>
              <a:prstGeom prst="rect">
                <a:avLst/>
              </a:prstGeom>
              <a:blipFill>
                <a:blip r:embed="rId8"/>
                <a:stretch>
                  <a:fillRect l="-7438" t="-2174" r="-6612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18EED0B-49C8-BB77-703B-1A64877D081C}"/>
                  </a:ext>
                </a:extLst>
              </p:cNvPr>
              <p:cNvSpPr txBox="1"/>
              <p:nvPr/>
            </p:nvSpPr>
            <p:spPr>
              <a:xfrm>
                <a:off x="2138953" y="2397216"/>
                <a:ext cx="71064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18EED0B-49C8-BB77-703B-1A64877D0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953" y="2397216"/>
                <a:ext cx="710643" cy="276999"/>
              </a:xfrm>
              <a:prstGeom prst="rect">
                <a:avLst/>
              </a:prstGeom>
              <a:blipFill>
                <a:blip r:embed="rId9"/>
                <a:stretch>
                  <a:fillRect l="-4310" r="-344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96B596D-0E10-7E28-16F2-B2087D1417E5}"/>
                  </a:ext>
                </a:extLst>
              </p:cNvPr>
              <p:cNvSpPr txBox="1"/>
              <p:nvPr/>
            </p:nvSpPr>
            <p:spPr>
              <a:xfrm>
                <a:off x="3942064" y="2382208"/>
                <a:ext cx="2820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96B596D-0E10-7E28-16F2-B2087D1417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64" y="2382208"/>
                <a:ext cx="282064" cy="276999"/>
              </a:xfrm>
              <a:prstGeom prst="rect">
                <a:avLst/>
              </a:prstGeom>
              <a:blipFill>
                <a:blip r:embed="rId10"/>
                <a:stretch>
                  <a:fillRect l="-10870" r="-652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982BF8D-2CDB-38B1-44F0-DBB18901024C}"/>
                  </a:ext>
                </a:extLst>
              </p:cNvPr>
              <p:cNvSpPr txBox="1"/>
              <p:nvPr/>
            </p:nvSpPr>
            <p:spPr>
              <a:xfrm>
                <a:off x="5511668" y="2382207"/>
                <a:ext cx="2820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982BF8D-2CDB-38B1-44F0-DBB189010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668" y="2382207"/>
                <a:ext cx="282064" cy="276999"/>
              </a:xfrm>
              <a:prstGeom prst="rect">
                <a:avLst/>
              </a:prstGeom>
              <a:blipFill>
                <a:blip r:embed="rId11"/>
                <a:stretch>
                  <a:fillRect l="-10870" r="-1087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A0786A-8C8B-EC0A-EFA5-AEB4E15F5C7F}"/>
                  </a:ext>
                </a:extLst>
              </p:cNvPr>
              <p:cNvSpPr txBox="1"/>
              <p:nvPr/>
            </p:nvSpPr>
            <p:spPr>
              <a:xfrm>
                <a:off x="7057827" y="2380632"/>
                <a:ext cx="51815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A0786A-8C8B-EC0A-EFA5-AEB4E15F5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827" y="2380632"/>
                <a:ext cx="518155" cy="276999"/>
              </a:xfrm>
              <a:prstGeom prst="rect">
                <a:avLst/>
              </a:prstGeom>
              <a:blipFill>
                <a:blip r:embed="rId12"/>
                <a:stretch>
                  <a:fillRect l="-5882" r="-3529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167D9E2-AE67-F0D4-7B93-3499E8B1BEB4}"/>
                  </a:ext>
                </a:extLst>
              </p:cNvPr>
              <p:cNvSpPr txBox="1"/>
              <p:nvPr/>
            </p:nvSpPr>
            <p:spPr>
              <a:xfrm>
                <a:off x="8673973" y="2355364"/>
                <a:ext cx="29854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167D9E2-AE67-F0D4-7B93-3499E8B1B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973" y="2355364"/>
                <a:ext cx="298543" cy="276999"/>
              </a:xfrm>
              <a:prstGeom prst="rect">
                <a:avLst/>
              </a:prstGeom>
              <a:blipFill>
                <a:blip r:embed="rId13"/>
                <a:stretch>
                  <a:fillRect l="-10204" r="-612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25740FA-15D3-CED6-B4E8-8DD6F8E3ECD6}"/>
              </a:ext>
            </a:extLst>
          </p:cNvPr>
          <p:cNvCxnSpPr>
            <a:cxnSpLocks/>
          </p:cNvCxnSpPr>
          <p:nvPr/>
        </p:nvCxnSpPr>
        <p:spPr>
          <a:xfrm>
            <a:off x="6025585" y="2561138"/>
            <a:ext cx="853530" cy="0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664AC6F-8C11-19E2-9427-ABA1081DA924}"/>
                  </a:ext>
                </a:extLst>
              </p:cNvPr>
              <p:cNvSpPr txBox="1"/>
              <p:nvPr/>
            </p:nvSpPr>
            <p:spPr>
              <a:xfrm>
                <a:off x="3356147" y="1513043"/>
                <a:ext cx="3803477" cy="629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Cat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|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664AC6F-8C11-19E2-9427-ABA1081DA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147" y="1513043"/>
                <a:ext cx="3803477" cy="6299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Speech Bubble: Rectangle 1028">
                <a:extLst>
                  <a:ext uri="{FF2B5EF4-FFF2-40B4-BE49-F238E27FC236}">
                    <a16:creationId xmlns:a16="http://schemas.microsoft.com/office/drawing/2014/main" id="{23A8C963-424D-F340-326F-1C8FC2BF40BD}"/>
                  </a:ext>
                </a:extLst>
              </p:cNvPr>
              <p:cNvSpPr/>
              <p:nvPr/>
            </p:nvSpPr>
            <p:spPr>
              <a:xfrm>
                <a:off x="7235936" y="1547617"/>
                <a:ext cx="3546364" cy="637976"/>
              </a:xfrm>
              <a:prstGeom prst="wedgeRectCallout">
                <a:avLst>
                  <a:gd name="adj1" fmla="val -53025"/>
                  <a:gd name="adj2" fmla="val 1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IN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𝑷</m:t>
                    </m:r>
                  </m:oMath>
                </a14:m>
                <a:r>
                  <a:rPr kumimoji="0" lang="en-I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is the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</m:oMath>
                </a14:m>
                <a:r>
                  <a:rPr kumimoji="0" lang="en-I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transition matrix that defines corruption probabilities,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kumimoji="0" lang="en-I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are one-hot</a:t>
                </a:r>
                <a:r>
                  <a:rPr kumimoji="0" lang="en-IN" sz="1400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vectors of size </a:t>
                </a:r>
                <a14:m>
                  <m:oMath xmlns:m="http://schemas.openxmlformats.org/officeDocument/2006/math">
                    <m:r>
                      <a:rPr kumimoji="0" lang="en-IN" sz="1400" b="0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</m:oMath>
                </a14:m>
                <a:r>
                  <a:rPr kumimoji="0" lang="en-IN" sz="1400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where </a:t>
                </a:r>
                <a14:m>
                  <m:oMath xmlns:m="http://schemas.openxmlformats.org/officeDocument/2006/math">
                    <m:r>
                      <a:rPr kumimoji="0" lang="en-IN" sz="1400" b="0" i="1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</m:oMath>
                </a14:m>
                <a:r>
                  <a:rPr kumimoji="0" lang="en-IN" sz="1400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is the vocab size</a:t>
                </a:r>
                <a:r>
                  <a:rPr kumimoji="0" lang="en-I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badi Extra Light" panose="020B0204020104020204" pitchFamily="34" charset="0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029" name="Speech Bubble: Rectangle 1028">
                <a:extLst>
                  <a:ext uri="{FF2B5EF4-FFF2-40B4-BE49-F238E27FC236}">
                    <a16:creationId xmlns:a16="http://schemas.microsoft.com/office/drawing/2014/main" id="{23A8C963-424D-F340-326F-1C8FC2BF40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936" y="1547617"/>
                <a:ext cx="3546364" cy="637976"/>
              </a:xfrm>
              <a:prstGeom prst="wedgeRectCallout">
                <a:avLst>
                  <a:gd name="adj1" fmla="val -53025"/>
                  <a:gd name="adj2" fmla="val 11"/>
                </a:avLst>
              </a:prstGeom>
              <a:blipFill>
                <a:blip r:embed="rId15"/>
                <a:stretch>
                  <a:fillRect t="-8333" b="-1481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393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3" grpId="0"/>
      <p:bldP spid="10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56578-BCEB-2734-CD35-FA1E9CD6C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22CA-5663-E401-A4B2-58CEB3EEA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Reverse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CE8AD-09DE-1B53-1A6B-46187EA3FC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600" dirty="0">
                    <a:latin typeface="Abadi Extra Light" panose="020B0204020104020204" pitchFamily="34" charset="0"/>
                  </a:rPr>
                  <a:t>Takes noisy text and produces less noisy text (basically opposite of forward process)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600" dirty="0">
                    <a:latin typeface="Abadi Extra Light" panose="020B0204020104020204" pitchFamily="34" charset="0"/>
                  </a:rPr>
                  <a:t>The training objective is similar to the one used in continuous data LLM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sz="2200" dirty="0">
                    <a:latin typeface="Abadi Extra Light" panose="020B0204020104020204" pitchFamily="34" charset="0"/>
                  </a:rPr>
                  <a:t>Basically we want to match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2200" dirty="0"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GB" sz="22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CE8AD-09DE-1B53-1A6B-46187EA3FC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E9E151B-069A-166E-D23B-9947EC9ACC3F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7CF811-FD6D-1C8C-9AE7-B1D62142A7C1}"/>
                  </a:ext>
                </a:extLst>
              </p:cNvPr>
              <p:cNvSpPr txBox="1"/>
              <p:nvPr/>
            </p:nvSpPr>
            <p:spPr>
              <a:xfrm>
                <a:off x="3249467" y="1680683"/>
                <a:ext cx="4848250" cy="629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Cat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Sup>
                                <m:sSubSupPr>
                                  <m:ctrlP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7CF811-FD6D-1C8C-9AE7-B1D62142A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467" y="1680683"/>
                <a:ext cx="4848250" cy="6299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8DEEEE2-3B37-D2B8-E29F-5883D6ECA48D}"/>
                  </a:ext>
                </a:extLst>
              </p:cNvPr>
              <p:cNvSpPr txBox="1"/>
              <p:nvPr/>
            </p:nvSpPr>
            <p:spPr>
              <a:xfrm>
                <a:off x="2686658" y="5538886"/>
                <a:ext cx="5782673" cy="410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8DEEEE2-3B37-D2B8-E29F-5883D6ECA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658" y="5538886"/>
                <a:ext cx="5782673" cy="410433"/>
              </a:xfrm>
              <a:prstGeom prst="rect">
                <a:avLst/>
              </a:prstGeom>
              <a:blipFill>
                <a:blip r:embed="rId5"/>
                <a:stretch>
                  <a:fillRect l="-844" b="-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">
            <a:extLst>
              <a:ext uri="{FF2B5EF4-FFF2-40B4-BE49-F238E27FC236}">
                <a16:creationId xmlns:a16="http://schemas.microsoft.com/office/drawing/2014/main" id="{22F5A32F-BABB-2B15-C99A-F74DEED62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610" y="2719239"/>
            <a:ext cx="79343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B26540E-A151-45E9-0762-E5C4784E02A3}"/>
              </a:ext>
            </a:extLst>
          </p:cNvPr>
          <p:cNvCxnSpPr/>
          <p:nvPr/>
        </p:nvCxnSpPr>
        <p:spPr>
          <a:xfrm>
            <a:off x="3920669" y="3816376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CE8FD2D-2E44-70F9-732F-B3B310DF9A9B}"/>
              </a:ext>
            </a:extLst>
          </p:cNvPr>
          <p:cNvCxnSpPr/>
          <p:nvPr/>
        </p:nvCxnSpPr>
        <p:spPr>
          <a:xfrm>
            <a:off x="5485974" y="3816376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5289BF2-ED73-140B-00EA-4B0B8EF3E96B}"/>
              </a:ext>
            </a:extLst>
          </p:cNvPr>
          <p:cNvCxnSpPr>
            <a:cxnSpLocks/>
          </p:cNvCxnSpPr>
          <p:nvPr/>
        </p:nvCxnSpPr>
        <p:spPr>
          <a:xfrm>
            <a:off x="5928603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AC1CCB0-51CB-014B-E300-466F06957C0C}"/>
              </a:ext>
            </a:extLst>
          </p:cNvPr>
          <p:cNvCxnSpPr>
            <a:cxnSpLocks/>
          </p:cNvCxnSpPr>
          <p:nvPr/>
        </p:nvCxnSpPr>
        <p:spPr>
          <a:xfrm>
            <a:off x="5485974" y="3618399"/>
            <a:ext cx="39310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507D7FA-795F-8830-C68F-A56A4093ED13}"/>
              </a:ext>
            </a:extLst>
          </p:cNvPr>
          <p:cNvCxnSpPr>
            <a:cxnSpLocks/>
          </p:cNvCxnSpPr>
          <p:nvPr/>
        </p:nvCxnSpPr>
        <p:spPr>
          <a:xfrm>
            <a:off x="5605616" y="3994413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5C0851A-02A9-32F3-A313-E1C6263E4FC9}"/>
              </a:ext>
            </a:extLst>
          </p:cNvPr>
          <p:cNvCxnSpPr>
            <a:cxnSpLocks/>
          </p:cNvCxnSpPr>
          <p:nvPr/>
        </p:nvCxnSpPr>
        <p:spPr>
          <a:xfrm>
            <a:off x="6783886" y="3618399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85F62B2-A91D-8BF7-42DB-FA034AEB69AE}"/>
              </a:ext>
            </a:extLst>
          </p:cNvPr>
          <p:cNvCxnSpPr>
            <a:cxnSpLocks/>
          </p:cNvCxnSpPr>
          <p:nvPr/>
        </p:nvCxnSpPr>
        <p:spPr>
          <a:xfrm>
            <a:off x="7123590" y="3616975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280C844-8F3A-AFCE-9E53-E719C9F4A987}"/>
              </a:ext>
            </a:extLst>
          </p:cNvPr>
          <p:cNvCxnSpPr>
            <a:cxnSpLocks/>
          </p:cNvCxnSpPr>
          <p:nvPr/>
        </p:nvCxnSpPr>
        <p:spPr>
          <a:xfrm>
            <a:off x="7473967" y="3616975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1C89B31-2EBC-7B80-61D2-230BF35DA248}"/>
              </a:ext>
            </a:extLst>
          </p:cNvPr>
          <p:cNvCxnSpPr>
            <a:cxnSpLocks/>
          </p:cNvCxnSpPr>
          <p:nvPr/>
        </p:nvCxnSpPr>
        <p:spPr>
          <a:xfrm>
            <a:off x="6782133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E197A70-DCDB-3EB5-8A0A-25C10CE174F3}"/>
              </a:ext>
            </a:extLst>
          </p:cNvPr>
          <p:cNvCxnSpPr>
            <a:cxnSpLocks/>
          </p:cNvCxnSpPr>
          <p:nvPr/>
        </p:nvCxnSpPr>
        <p:spPr>
          <a:xfrm>
            <a:off x="7147475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634DF01-0EF4-EA9C-524B-1ABF4AB00D2E}"/>
              </a:ext>
            </a:extLst>
          </p:cNvPr>
          <p:cNvCxnSpPr>
            <a:cxnSpLocks/>
          </p:cNvCxnSpPr>
          <p:nvPr/>
        </p:nvCxnSpPr>
        <p:spPr>
          <a:xfrm>
            <a:off x="7473967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72F0C72-9B26-D4FF-3F8B-80D7455048B0}"/>
              </a:ext>
            </a:extLst>
          </p:cNvPr>
          <p:cNvCxnSpPr>
            <a:cxnSpLocks/>
          </p:cNvCxnSpPr>
          <p:nvPr/>
        </p:nvCxnSpPr>
        <p:spPr>
          <a:xfrm>
            <a:off x="6918865" y="3994413"/>
            <a:ext cx="13673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7AA68CB-7AC6-8F13-7FB9-9107BFE3A4D6}"/>
              </a:ext>
            </a:extLst>
          </p:cNvPr>
          <p:cNvCxnSpPr>
            <a:cxnSpLocks/>
          </p:cNvCxnSpPr>
          <p:nvPr/>
        </p:nvCxnSpPr>
        <p:spPr>
          <a:xfrm>
            <a:off x="7147475" y="3994413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D94B2B0-939E-8961-1501-CE0FE5E885C0}"/>
              </a:ext>
            </a:extLst>
          </p:cNvPr>
          <p:cNvCxnSpPr>
            <a:cxnSpLocks/>
          </p:cNvCxnSpPr>
          <p:nvPr/>
        </p:nvCxnSpPr>
        <p:spPr>
          <a:xfrm>
            <a:off x="7497852" y="3991564"/>
            <a:ext cx="2495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5DCE946-6AE2-7800-48E4-CB4C5C882B30}"/>
              </a:ext>
            </a:extLst>
          </p:cNvPr>
          <p:cNvCxnSpPr>
            <a:cxnSpLocks/>
          </p:cNvCxnSpPr>
          <p:nvPr/>
        </p:nvCxnSpPr>
        <p:spPr>
          <a:xfrm>
            <a:off x="8363434" y="3616975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6B16782-BF8F-DDAE-B0ED-57C182A0C0AA}"/>
              </a:ext>
            </a:extLst>
          </p:cNvPr>
          <p:cNvCxnSpPr>
            <a:cxnSpLocks/>
          </p:cNvCxnSpPr>
          <p:nvPr/>
        </p:nvCxnSpPr>
        <p:spPr>
          <a:xfrm flipV="1">
            <a:off x="8848448" y="3613004"/>
            <a:ext cx="273464" cy="1139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5B7D079-9EA5-C29C-7CE2-EA91B888121A}"/>
              </a:ext>
            </a:extLst>
          </p:cNvPr>
          <p:cNvCxnSpPr>
            <a:cxnSpLocks/>
          </p:cNvCxnSpPr>
          <p:nvPr/>
        </p:nvCxnSpPr>
        <p:spPr>
          <a:xfrm>
            <a:off x="9294926" y="3605581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CAC8E17-D986-9E8A-79FA-64BC80674485}"/>
              </a:ext>
            </a:extLst>
          </p:cNvPr>
          <p:cNvCxnSpPr>
            <a:cxnSpLocks/>
          </p:cNvCxnSpPr>
          <p:nvPr/>
        </p:nvCxnSpPr>
        <p:spPr>
          <a:xfrm>
            <a:off x="8336748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2CF9DB6-9C9C-0D96-62C5-FB3B4F2E2DD3}"/>
              </a:ext>
            </a:extLst>
          </p:cNvPr>
          <p:cNvCxnSpPr>
            <a:cxnSpLocks/>
          </p:cNvCxnSpPr>
          <p:nvPr/>
        </p:nvCxnSpPr>
        <p:spPr>
          <a:xfrm>
            <a:off x="8893272" y="3804982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D32C7AD-E15E-B344-2AA0-D6A528A14723}"/>
              </a:ext>
            </a:extLst>
          </p:cNvPr>
          <p:cNvCxnSpPr>
            <a:cxnSpLocks/>
          </p:cNvCxnSpPr>
          <p:nvPr/>
        </p:nvCxnSpPr>
        <p:spPr>
          <a:xfrm>
            <a:off x="9276785" y="3816376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E9CCA22-F945-B721-5FBF-E42AFDF09157}"/>
              </a:ext>
            </a:extLst>
          </p:cNvPr>
          <p:cNvCxnSpPr>
            <a:cxnSpLocks/>
          </p:cNvCxnSpPr>
          <p:nvPr/>
        </p:nvCxnSpPr>
        <p:spPr>
          <a:xfrm>
            <a:off x="8473480" y="3995836"/>
            <a:ext cx="556524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791BBB9-A49F-4023-4C0F-99D858209558}"/>
              </a:ext>
            </a:extLst>
          </p:cNvPr>
          <p:cNvCxnSpPr>
            <a:cxnSpLocks/>
          </p:cNvCxnSpPr>
          <p:nvPr/>
        </p:nvCxnSpPr>
        <p:spPr>
          <a:xfrm>
            <a:off x="9121912" y="3991564"/>
            <a:ext cx="273465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2FF8DC-7F47-DCFF-7827-215E2850DCDA}"/>
                  </a:ext>
                </a:extLst>
              </p:cNvPr>
              <p:cNvSpPr txBox="1"/>
              <p:nvPr/>
            </p:nvSpPr>
            <p:spPr>
              <a:xfrm>
                <a:off x="2228601" y="2819143"/>
                <a:ext cx="71064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2FF8DC-7F47-DCFF-7827-215E2850D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601" y="2819143"/>
                <a:ext cx="710643" cy="276999"/>
              </a:xfrm>
              <a:prstGeom prst="rect">
                <a:avLst/>
              </a:prstGeom>
              <a:blipFill>
                <a:blip r:embed="rId7"/>
                <a:stretch>
                  <a:fillRect l="-4310" r="-344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08CF2DC-AC60-3BCD-4174-25BC10841A00}"/>
                  </a:ext>
                </a:extLst>
              </p:cNvPr>
              <p:cNvSpPr txBox="1"/>
              <p:nvPr/>
            </p:nvSpPr>
            <p:spPr>
              <a:xfrm>
                <a:off x="4031712" y="2804135"/>
                <a:ext cx="2820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08CF2DC-AC60-3BCD-4174-25BC10841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712" y="2804135"/>
                <a:ext cx="282064" cy="276999"/>
              </a:xfrm>
              <a:prstGeom prst="rect">
                <a:avLst/>
              </a:prstGeom>
              <a:blipFill>
                <a:blip r:embed="rId8"/>
                <a:stretch>
                  <a:fillRect l="-10638" r="-638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0B939373-D7E8-734F-F228-8525BBB37EEB}"/>
                  </a:ext>
                </a:extLst>
              </p:cNvPr>
              <p:cNvSpPr txBox="1"/>
              <p:nvPr/>
            </p:nvSpPr>
            <p:spPr>
              <a:xfrm>
                <a:off x="5601316" y="2804134"/>
                <a:ext cx="2820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0B939373-D7E8-734F-F228-8525BBB37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316" y="2804134"/>
                <a:ext cx="282064" cy="276999"/>
              </a:xfrm>
              <a:prstGeom prst="rect">
                <a:avLst/>
              </a:prstGeom>
              <a:blipFill>
                <a:blip r:embed="rId9"/>
                <a:stretch>
                  <a:fillRect l="-10870" r="-8696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133150FA-29C2-D969-96F2-E6AF80DA29C5}"/>
                  </a:ext>
                </a:extLst>
              </p:cNvPr>
              <p:cNvSpPr txBox="1"/>
              <p:nvPr/>
            </p:nvSpPr>
            <p:spPr>
              <a:xfrm>
                <a:off x="7147475" y="2802559"/>
                <a:ext cx="51815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133150FA-29C2-D969-96F2-E6AF80DA2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475" y="2802559"/>
                <a:ext cx="518155" cy="276999"/>
              </a:xfrm>
              <a:prstGeom prst="rect">
                <a:avLst/>
              </a:prstGeom>
              <a:blipFill>
                <a:blip r:embed="rId10"/>
                <a:stretch>
                  <a:fillRect l="-5882" r="-4706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CA71758-1E9B-F6D8-3AEF-7DC4DFB90266}"/>
                  </a:ext>
                </a:extLst>
              </p:cNvPr>
              <p:cNvSpPr txBox="1"/>
              <p:nvPr/>
            </p:nvSpPr>
            <p:spPr>
              <a:xfrm>
                <a:off x="8763621" y="2777291"/>
                <a:ext cx="29854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CA71758-1E9B-F6D8-3AEF-7DC4DFB90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621" y="2777291"/>
                <a:ext cx="298543" cy="276999"/>
              </a:xfrm>
              <a:prstGeom prst="rect">
                <a:avLst/>
              </a:prstGeom>
              <a:blipFill>
                <a:blip r:embed="rId11"/>
                <a:stretch>
                  <a:fillRect l="-10204" r="-612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6B26F82-E7EB-CB27-1AE4-18B69FAEF711}"/>
              </a:ext>
            </a:extLst>
          </p:cNvPr>
          <p:cNvCxnSpPr>
            <a:cxnSpLocks/>
          </p:cNvCxnSpPr>
          <p:nvPr/>
        </p:nvCxnSpPr>
        <p:spPr>
          <a:xfrm>
            <a:off x="6115233" y="2983065"/>
            <a:ext cx="853530" cy="0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7DE74DD-F122-5C1A-0C7F-681E7ED681BC}"/>
              </a:ext>
            </a:extLst>
          </p:cNvPr>
          <p:cNvCxnSpPr>
            <a:cxnSpLocks/>
          </p:cNvCxnSpPr>
          <p:nvPr/>
        </p:nvCxnSpPr>
        <p:spPr>
          <a:xfrm flipH="1" flipV="1">
            <a:off x="1170200" y="2595710"/>
            <a:ext cx="8862232" cy="16361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8420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01C2C-D8EC-9FFF-DD13-9FF850A4D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9A44-6CCF-4163-D048-7A1A175BE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Diffusion LLMs: Some Pros and Cons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EC9551-3670-147B-222F-F9DE64673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latin typeface="Abadi Extra Light" panose="020B0204020104020204" pitchFamily="34" charset="0"/>
              </a:rPr>
              <a:t>Some pros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Parallel Decoding → Faster inference potential via non-sequential 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Better Output Diversity → Naturally handles multi-modal distributions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Improved Controllability → Supports classifier-free guidance and conditioning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Resilience to Exposure Bias → Trained via denoising, not next-token prediction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Flexible Objectives → Enables structured generation, editing, and planning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latin typeface="Abadi Extra Light" panose="020B0204020104020204" pitchFamily="34" charset="0"/>
              </a:rPr>
              <a:t>Some cons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Slower Training → Iterative denoising steps can increase training cost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Complex Architecture → Needs noise schedule, denoising network, sampling strategy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High Inference Cost (currently) → Requires multiple denoising steps at test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Less Mature → Fewer benchmarks and toolkits compared to autoregressive LLMs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badi Extra Light" panose="020B0204020104020204" pitchFamily="34" charset="0"/>
              </a:rPr>
              <a:t>Tokenization Challenges → Needs careful handling of discrete text representations</a:t>
            </a:r>
          </a:p>
          <a:p>
            <a:pPr marL="0" indent="0">
              <a:buNone/>
            </a:pPr>
            <a:endParaRPr lang="en-US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2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49EA1B03-A1B9-5721-B237-FE8BD5ABFD37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FED9D3-AF84-488D-8A6A-726D5349CDAB}" type="slidenum"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96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79"/>
    </mc:Choice>
    <mc:Fallback xmlns="">
      <p:transition spd="slow" advTm="133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3|2.2|50.8|21.1|10.9"/>
</p:tagLst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E438CDBEF98540830FC7B1473B24FD" ma:contentTypeVersion="5" ma:contentTypeDescription="Create a new document." ma:contentTypeScope="" ma:versionID="ac1a2f7a2ed1ebd0841df96e5664a84f">
  <xsd:schema xmlns:xsd="http://www.w3.org/2001/XMLSchema" xmlns:xs="http://www.w3.org/2001/XMLSchema" xmlns:p="http://schemas.microsoft.com/office/2006/metadata/properties" xmlns:ns3="6f5e4ebc-8a67-4d1c-93f5-b4161f914fa8" targetNamespace="http://schemas.microsoft.com/office/2006/metadata/properties" ma:root="true" ma:fieldsID="dc8beb43413f2d085f677153ddf0d47f" ns3:_="">
    <xsd:import namespace="6f5e4ebc-8a67-4d1c-93f5-b4161f914f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e4ebc-8a67-4d1c-93f5-b4161f914f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f5e4ebc-8a67-4d1c-93f5-b4161f914fa8" xsi:nil="true"/>
  </documentManagement>
</p:properties>
</file>

<file path=customXml/itemProps1.xml><?xml version="1.0" encoding="utf-8"?>
<ds:datastoreItem xmlns:ds="http://schemas.openxmlformats.org/officeDocument/2006/customXml" ds:itemID="{A3641D98-A948-4765-8AE4-AC5D70EF78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D3CD99-893D-43E4-AEA6-3168C4CCC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e4ebc-8a67-4d1c-93f5-b4161f914f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6941DC-601D-4EAE-8826-D79324D45801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6f5e4ebc-8a67-4d1c-93f5-b4161f914fa8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79529</TotalTime>
  <Words>719</Words>
  <Application>Microsoft Office PowerPoint</Application>
  <PresentationFormat>Widescreen</PresentationFormat>
  <Paragraphs>174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Abadi Extra Light</vt:lpstr>
      <vt:lpstr>Arial</vt:lpstr>
      <vt:lpstr>Calibri</vt:lpstr>
      <vt:lpstr>Calibri Light</vt:lpstr>
      <vt:lpstr>Cambria Math</vt:lpstr>
      <vt:lpstr>Garamond</vt:lpstr>
      <vt:lpstr>Wingdings</vt:lpstr>
      <vt:lpstr>Office Theme</vt:lpstr>
      <vt:lpstr>Large Language Models (Auto-regressive and Diffusion-based)</vt:lpstr>
      <vt:lpstr>Large Language Models (LLM) </vt:lpstr>
      <vt:lpstr>Training of LLMs and Sequence Generation </vt:lpstr>
      <vt:lpstr>Some Limitations of Autoregressive LLMs</vt:lpstr>
      <vt:lpstr>Diffusion based LLM*</vt:lpstr>
      <vt:lpstr>Forward Process</vt:lpstr>
      <vt:lpstr>Reverse Process</vt:lpstr>
      <vt:lpstr>Diffusion LLMs: Some Pros and Cons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Piyush Rai</dc:creator>
  <cp:lastModifiedBy>Piyush Rai</cp:lastModifiedBy>
  <cp:revision>2838</cp:revision>
  <dcterms:created xsi:type="dcterms:W3CDTF">2020-07-07T20:42:16Z</dcterms:created>
  <dcterms:modified xsi:type="dcterms:W3CDTF">2025-04-16T14:59:13Z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0x01010025E438CDBEF98540830FC7B1473B24FD</vt:lpwstr>
  </property>
</Properties>
</file>