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551" r:id="rId5"/>
    <p:sldId id="858" r:id="rId6"/>
    <p:sldId id="860" r:id="rId7"/>
    <p:sldId id="861" r:id="rId8"/>
    <p:sldId id="840" r:id="rId9"/>
    <p:sldId id="841" r:id="rId10"/>
    <p:sldId id="851" r:id="rId11"/>
    <p:sldId id="842" r:id="rId12"/>
    <p:sldId id="850" r:id="rId13"/>
    <p:sldId id="843" r:id="rId14"/>
    <p:sldId id="844" r:id="rId15"/>
    <p:sldId id="854" r:id="rId16"/>
    <p:sldId id="853" r:id="rId17"/>
    <p:sldId id="847" r:id="rId18"/>
    <p:sldId id="846" r:id="rId19"/>
    <p:sldId id="820" r:id="rId20"/>
    <p:sldId id="849" r:id="rId21"/>
    <p:sldId id="8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8851"/>
    <a:srgbClr val="A33BC3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07-04-2025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07-04-2025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07-04-2025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60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2.emf"/><Relationship Id="rId5" Type="http://schemas.openxmlformats.org/officeDocument/2006/relationships/image" Target="../media/image520.png"/><Relationship Id="rId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6.emf"/><Relationship Id="rId5" Type="http://schemas.openxmlformats.org/officeDocument/2006/relationships/image" Target="../media/image670.png"/><Relationship Id="rId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5.emf"/><Relationship Id="rId5" Type="http://schemas.openxmlformats.org/officeDocument/2006/relationships/image" Target="../media/image63.emf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10.png"/><Relationship Id="rId21" Type="http://schemas.openxmlformats.org/officeDocument/2006/relationships/image" Target="../media/image20.png"/><Relationship Id="rId7" Type="http://schemas.openxmlformats.org/officeDocument/2006/relationships/image" Target="../media/image5.emf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image" Target="../media/image3.emf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5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11" Type="http://schemas.openxmlformats.org/officeDocument/2006/relationships/image" Target="../media/image25.png"/><Relationship Id="rId5" Type="http://schemas.openxmlformats.org/officeDocument/2006/relationships/image" Target="../media/image3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9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499" y="3113407"/>
            <a:ext cx="8992998" cy="821886"/>
          </a:xfrm>
        </p:spPr>
        <p:txBody>
          <a:bodyPr>
            <a:noAutofit/>
          </a:bodyPr>
          <a:lstStyle/>
          <a:p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Denoising Diffusion Models (</a:t>
            </a:r>
            <a:r>
              <a:rPr lang="en-GB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, we define a smooth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define the “score loss” function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samples from the dataset, the empirical loss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0D5AC-B400-DEC7-3916-312F990A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311" y="1804929"/>
            <a:ext cx="4597136" cy="96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B7FDE1E-AB6A-47A9-4718-DACCA151711D}"/>
                  </a:ext>
                </a:extLst>
              </p:cNvPr>
              <p:cNvSpPr/>
              <p:nvPr/>
            </p:nvSpPr>
            <p:spPr>
              <a:xfrm>
                <a:off x="5501781" y="1562698"/>
                <a:ext cx="2137778" cy="484463"/>
              </a:xfrm>
              <a:prstGeom prst="wedgeRectCallout">
                <a:avLst>
                  <a:gd name="adj1" fmla="val -62030"/>
                  <a:gd name="adj2" fmla="val 52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One option is to define it as a Gaussian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B7FDE1E-AB6A-47A9-4718-DACCA1517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81" y="1562698"/>
                <a:ext cx="2137778" cy="484463"/>
              </a:xfrm>
              <a:prstGeom prst="wedgeRectCallout">
                <a:avLst>
                  <a:gd name="adj1" fmla="val -62030"/>
                  <a:gd name="adj2" fmla="val 52407"/>
                </a:avLst>
              </a:prstGeom>
              <a:blipFill>
                <a:blip r:embed="rId5"/>
                <a:stretch>
                  <a:fillRect t="-3409" r="-1244" b="-6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DB67BBE-EF40-663D-7B50-8F9DE7102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401" y="3365285"/>
            <a:ext cx="6010983" cy="845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1164BD-2889-525B-8AD6-26510AD8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388" y="4281660"/>
            <a:ext cx="7745819" cy="71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802AD6-B617-48BC-21E7-7337D49E9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201" y="5668804"/>
            <a:ext cx="9435501" cy="1019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6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 the score loss function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Choosing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the similarity with denoising diffusion model where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score loss function measures the difference b/w predicted score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noise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the score function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plays a similar role as noise predictor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in denoising diffusion model we saw earlier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Careful selection of the noise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important in this approach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615" b="-41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E26E8-48A9-1389-3EA8-7A50F086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064" y="3038771"/>
            <a:ext cx="2956057" cy="8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B62808-4369-909F-5531-9CD2868CAE47}"/>
                  </a:ext>
                </a:extLst>
              </p:cNvPr>
              <p:cNvSpPr txBox="1"/>
              <p:nvPr/>
            </p:nvSpPr>
            <p:spPr>
              <a:xfrm>
                <a:off x="7154231" y="3198167"/>
                <a:ext cx="2661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 Light" panose="020B0204020104020204" pitchFamily="34" charset="0"/>
                  </a:rPr>
                  <a:t>where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B62808-4369-909F-5531-9CD2868C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31" y="3198167"/>
                <a:ext cx="2661306" cy="461665"/>
              </a:xfrm>
              <a:prstGeom prst="rect">
                <a:avLst/>
              </a:prstGeom>
              <a:blipFill>
                <a:blip r:embed="rId5"/>
                <a:stretch>
                  <a:fillRect l="-3670" t="-12000" b="-2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571F17-E28C-472B-0B2B-C9C542965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524" y="4203454"/>
            <a:ext cx="3774230" cy="798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2969A-03AE-6D3B-BCC1-2BE3BEA8A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727" y="1655503"/>
            <a:ext cx="9248109" cy="78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68218-C33C-A3CD-3680-727542C36F8C}"/>
                  </a:ext>
                </a:extLst>
              </p:cNvPr>
              <p:cNvSpPr txBox="1"/>
              <p:nvPr/>
            </p:nvSpPr>
            <p:spPr>
              <a:xfrm>
                <a:off x="760367" y="4417281"/>
                <a:ext cx="4432239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,(1−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68218-C33C-A3CD-3680-727542C3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7" y="4417281"/>
                <a:ext cx="4432239" cy="370743"/>
              </a:xfrm>
              <a:prstGeom prst="rect">
                <a:avLst/>
              </a:prstGeom>
              <a:blipFill>
                <a:blip r:embed="rId8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33BB3D-FAC3-475B-8C39-26B73F3DBA91}"/>
              </a:ext>
            </a:extLst>
          </p:cNvPr>
          <p:cNvSpPr/>
          <p:nvPr/>
        </p:nvSpPr>
        <p:spPr>
          <a:xfrm>
            <a:off x="5504255" y="4509966"/>
            <a:ext cx="823866" cy="185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2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Models and SDE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Stochastic Differential Equations (SDE) define a continuous-time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Denoising diffusion model and score matching models are like discretization of the continuous-time SDE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forward SDE is written as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corresponding reverse SDE can be written as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can solve SDE by discretizing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For equal-size time steps, we get the Langevin dynamics based equations for the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SDE connection is helpful in designing fast reverse process for diffusion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For example, we can leverage the ODE corresponding to the SDE for faster sampling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370FE-F9EA-72C7-E003-905D4ECD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36" y="2536805"/>
            <a:ext cx="3299012" cy="950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DC95D-A8AD-59E0-2C0D-335A6E89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76" y="4271689"/>
            <a:ext cx="6341069" cy="525057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CBE8D45-E03D-C00C-6A34-00E495C75616}"/>
              </a:ext>
            </a:extLst>
          </p:cNvPr>
          <p:cNvSpPr/>
          <p:nvPr/>
        </p:nvSpPr>
        <p:spPr>
          <a:xfrm>
            <a:off x="4170562" y="3959522"/>
            <a:ext cx="2274084" cy="271648"/>
          </a:xfrm>
          <a:prstGeom prst="wedgeRectCallout">
            <a:avLst>
              <a:gd name="adj1" fmla="val -39912"/>
              <a:gd name="adj2" fmla="val 850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like the score function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61FCE6-0AED-F0C4-2726-8B93DCEBE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023" y="3994661"/>
            <a:ext cx="3980329" cy="762000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9865068-D2DC-0AF8-1D5E-FA0A8704C019}"/>
              </a:ext>
            </a:extLst>
          </p:cNvPr>
          <p:cNvSpPr/>
          <p:nvPr/>
        </p:nvSpPr>
        <p:spPr>
          <a:xfrm>
            <a:off x="8150891" y="3579422"/>
            <a:ext cx="2274084" cy="415239"/>
          </a:xfrm>
          <a:prstGeom prst="wedgeRectCallout">
            <a:avLst>
              <a:gd name="adj1" fmla="val -39912"/>
              <a:gd name="adj2" fmla="val 850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corresponding ODE for the SDE reverse process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7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Guided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Often we want to generate data based on some “reference” conditioning signal,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Images of a specific class (class-conditional generation)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Images based on some textual description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High resolution image using a low-resolution image (image “super-resolution”)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Denoting the data as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the conditioning signal as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,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we want to learn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D1DF8-C5EE-38D4-E16F-9AC50A45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08090"/>
            <a:ext cx="3872753" cy="1927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5D356-F287-67FA-A68A-3CB36F7E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247" y="2574946"/>
            <a:ext cx="2573669" cy="2594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25BC7-ED09-F681-EB55-23BE960ED8FA}"/>
              </a:ext>
            </a:extLst>
          </p:cNvPr>
          <p:cNvSpPr txBox="1"/>
          <p:nvPr/>
        </p:nvSpPr>
        <p:spPr>
          <a:xfrm>
            <a:off x="1771993" y="5188000"/>
            <a:ext cx="364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Conditioning signal: “</a:t>
            </a:r>
            <a:r>
              <a:rPr lang="en-US" sz="1800" b="0" i="0" u="none" strike="noStrike" baseline="0" dirty="0">
                <a:latin typeface="NimbusSanL-ReguItal"/>
              </a:rPr>
              <a:t>stained glass window of a panda eating bamboo”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554F8-E790-D360-527E-978AE47A2D74}"/>
              </a:ext>
            </a:extLst>
          </p:cNvPr>
          <p:cNvSpPr txBox="1"/>
          <p:nvPr/>
        </p:nvSpPr>
        <p:spPr>
          <a:xfrm>
            <a:off x="6610182" y="5080883"/>
            <a:ext cx="284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Conditioning signal: Low-res image on the left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1166A-6A5A-C159-1101-2A7A5BB3DD80}"/>
              </a:ext>
            </a:extLst>
          </p:cNvPr>
          <p:cNvSpPr txBox="1"/>
          <p:nvPr/>
        </p:nvSpPr>
        <p:spPr>
          <a:xfrm>
            <a:off x="0" y="6558530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DLFC (Bishop and Bishop, 2023) 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we have an already training classifier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then define the score function of a conditional diffusion model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also control the contribution of the classifier by defining the score function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 Light" panose="020B0204020104020204" pitchFamily="34" charset="0"/>
                  </a:rPr>
                  <a:t>Large</a:t>
                </a:r>
                <a:r>
                  <a:rPr lang="en-IN" sz="2600" b="0" dirty="0"/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encourage generation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which respects the conditioning signal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However, this approach requires a classifier trained on noisy images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818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638E-A20C-28B4-4CBE-11071C0C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108" y="2041304"/>
            <a:ext cx="5626498" cy="1439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8BECA-8F08-A692-DEE1-390E7A93F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225" y="4250872"/>
            <a:ext cx="7205620" cy="722184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168CB2A-7B11-4499-868A-8CE188D646EC}"/>
              </a:ext>
            </a:extLst>
          </p:cNvPr>
          <p:cNvSpPr/>
          <p:nvPr/>
        </p:nvSpPr>
        <p:spPr>
          <a:xfrm>
            <a:off x="2475245" y="3938839"/>
            <a:ext cx="2238422" cy="484463"/>
          </a:xfrm>
          <a:prstGeom prst="wedgeRectCallout">
            <a:avLst>
              <a:gd name="adj1" fmla="val 60808"/>
              <a:gd name="adj2" fmla="val 470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Score function of unconditional diffusion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202D888-CF6A-753B-3C38-8A12F238103B}"/>
              </a:ext>
            </a:extLst>
          </p:cNvPr>
          <p:cNvSpPr/>
          <p:nvPr/>
        </p:nvSpPr>
        <p:spPr>
          <a:xfrm>
            <a:off x="5160687" y="3959522"/>
            <a:ext cx="1842087" cy="347346"/>
          </a:xfrm>
          <a:prstGeom prst="wedgeRectCallout">
            <a:avLst>
              <a:gd name="adj1" fmla="val 66052"/>
              <a:gd name="adj2" fmla="val 656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Classifier guidance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Classifier-free Guidance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the score function in classifier guidance method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eliminate the classifier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use the fact that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we can rewrite the score function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 need to train a separate classifier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no need to train both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Just train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using a score-function based approach and use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CC9F1-8456-888B-04A2-9C333E429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39" y="1559188"/>
            <a:ext cx="6207814" cy="622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370661-F65D-A5CA-687C-E11D8D09A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404" y="2717503"/>
            <a:ext cx="4854649" cy="1242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1CDF9-0713-B3AF-5D7E-114340580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673" y="4526494"/>
            <a:ext cx="7899745" cy="49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5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Diffusion Models (LDM)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Defines diffusion process in a latent space instead of in data (e.g., pixel)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popular “Stable Diffusion”	is based on LDM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Diffusion process in a low-dim latent space is also more efficient computationally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Can also condition the generation on other modalities such as text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5601F-2151-5BD4-CF1B-C0448F06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51" y="2875238"/>
            <a:ext cx="5385680" cy="2677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8BAE7-E40B-7C7B-AC45-4B6988C7D69D}"/>
              </a:ext>
            </a:extLst>
          </p:cNvPr>
          <p:cNvSpPr txBox="1"/>
          <p:nvPr/>
        </p:nvSpPr>
        <p:spPr>
          <a:xfrm>
            <a:off x="92990" y="6557513"/>
            <a:ext cx="5089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</a:t>
            </a:r>
            <a:r>
              <a:rPr lang="en-GB" sz="1100" dirty="0"/>
              <a:t>High-Resolution Image Synthesis with Latent Diffusion Models </a:t>
            </a:r>
            <a:r>
              <a:rPr lang="en-IN" sz="1100" dirty="0"/>
              <a:t>(</a:t>
            </a:r>
            <a:r>
              <a:rPr lang="en-IN" sz="1100" dirty="0" err="1"/>
              <a:t>Rombach</a:t>
            </a:r>
            <a:r>
              <a:rPr lang="en-IN" sz="1100" dirty="0"/>
              <a:t> et al, 2022)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22"/>
    </mc:Choice>
    <mc:Fallback xmlns="">
      <p:transition spd="slow" advTm="2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Cascaded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b="0" dirty="0">
                <a:latin typeface="Abadi Extra Light" panose="020B0204020104020204" pitchFamily="34" charset="0"/>
              </a:rPr>
              <a:t>Useful for generating high-r</a:t>
            </a:r>
            <a:r>
              <a:rPr lang="en-IN" sz="2600" dirty="0">
                <a:latin typeface="Abadi Extra Light" panose="020B0204020104020204" pitchFamily="34" charset="0"/>
              </a:rPr>
              <a:t>esolution images using conditioning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Cascaded approach is usually better than a direct generation of high-resolution image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b="0" dirty="0">
                <a:latin typeface="Abadi Extra Light" panose="020B0204020104020204" pitchFamily="34" charset="0"/>
              </a:rPr>
              <a:t>Smaller model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Learning gradual transformations is easier than a direct transformation</a:t>
            </a:r>
            <a:endParaRPr lang="en-IN" sz="2200" b="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FBE3C-CE38-14D9-A6BC-C725B951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6" y="1823672"/>
            <a:ext cx="9440214" cy="32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7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 Light" panose="020B0204020104020204" pitchFamily="34" charset="0"/>
              </a:rPr>
              <a:t>Diffusion Models (denoising diffusion models, score based models, </a:t>
            </a:r>
            <a:r>
              <a:rPr lang="en-US" sz="2600" dirty="0" err="1">
                <a:latin typeface="Abadi Extra Light" panose="020B0204020104020204" pitchFamily="34" charset="0"/>
              </a:rPr>
              <a:t>etc</a:t>
            </a:r>
            <a:r>
              <a:rPr lang="en-US" sz="2600" dirty="0">
                <a:latin typeface="Abadi Extra Light" panose="020B0204020104020204" pitchFamily="34" charset="0"/>
              </a:rPr>
              <a:t>) are currently the best performing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 Light" panose="020B0204020104020204" pitchFamily="34" charset="0"/>
              </a:rPr>
              <a:t>A lot of ongoing work on diffusion models,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Improving quality of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Speeding-up generation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 Light" panose="020B0204020104020204" pitchFamily="34" charset="0"/>
              </a:rPr>
              <a:t>Combining them with other generative models (e.g., large language models)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F7795F-CD31-280D-1BC3-AE1A0547E3EF}"/>
              </a:ext>
            </a:extLst>
          </p:cNvPr>
          <p:cNvSpPr/>
          <p:nvPr/>
        </p:nvSpPr>
        <p:spPr>
          <a:xfrm>
            <a:off x="265245" y="4364595"/>
            <a:ext cx="5191125" cy="2412831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gradually corrupting an image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till it becomes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pure noise </a:t>
                </a: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</a:t>
                </a:r>
                <a:r>
                  <a:rPr lang="en-IN" u="sng" dirty="0">
                    <a:latin typeface="Abadi Extra Light" panose="020B0204020104020204" pitchFamily="34" charset="0"/>
                  </a:rPr>
                  <a:t>pre-defined</a:t>
                </a:r>
                <a:r>
                  <a:rPr lang="en-IN" dirty="0">
                    <a:latin typeface="Abadi Extra Light" panose="020B0204020104020204" pitchFamily="34" charset="0"/>
                  </a:rPr>
                  <a:t> Gaussian perturbation (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forward process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F420F6F-5568-2681-ECE6-C330CC49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ECCD177-696F-539C-3C4B-DCF1A11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1CF7029-ECFF-84A2-AE1F-4782E374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08BCE65-AA96-9EDC-0A11-E1C083B1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70CA315-6911-C608-4248-09183C372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3266786-A5CB-2F1F-705A-E6A5174F7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01E61B-B29B-0BAB-0FAE-12C7F711730B}"/>
              </a:ext>
            </a:extLst>
          </p:cNvPr>
          <p:cNvCxnSpPr>
            <a:stCxn id="56" idx="3"/>
            <a:endCxn id="60" idx="1"/>
          </p:cNvCxnSpPr>
          <p:nvPr/>
        </p:nvCxnSpPr>
        <p:spPr>
          <a:xfrm>
            <a:off x="1927219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C99371-93A5-1ABC-BC61-A6E3A37714F7}"/>
              </a:ext>
            </a:extLst>
          </p:cNvPr>
          <p:cNvCxnSpPr/>
          <p:nvPr/>
        </p:nvCxnSpPr>
        <p:spPr>
          <a:xfrm>
            <a:off x="3394124" y="243995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D4C98CD-CB1D-DB74-8EFB-7535B14919B0}"/>
              </a:ext>
            </a:extLst>
          </p:cNvPr>
          <p:cNvCxnSpPr/>
          <p:nvPr/>
        </p:nvCxnSpPr>
        <p:spPr>
          <a:xfrm>
            <a:off x="9995830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784332B-DC9F-1562-17FB-FB4221175A58}"/>
              </a:ext>
            </a:extLst>
          </p:cNvPr>
          <p:cNvCxnSpPr/>
          <p:nvPr/>
        </p:nvCxnSpPr>
        <p:spPr>
          <a:xfrm>
            <a:off x="4981575" y="246449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B36DE6-B352-C5B3-4E0C-04F9E660DA07}"/>
              </a:ext>
            </a:extLst>
          </p:cNvPr>
          <p:cNvCxnSpPr/>
          <p:nvPr/>
        </p:nvCxnSpPr>
        <p:spPr>
          <a:xfrm>
            <a:off x="7534709" y="2439958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/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/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/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blipFill>
                <a:blip r:embed="rId18"/>
                <a:stretch>
                  <a:fillRect l="-6320" t="-28333" r="-8922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E78AD-A10B-7ECD-5802-0AC9A4FE5CCC}"/>
              </a:ext>
            </a:extLst>
          </p:cNvPr>
          <p:cNvSpPr/>
          <p:nvPr/>
        </p:nvSpPr>
        <p:spPr>
          <a:xfrm>
            <a:off x="6782520" y="4462735"/>
            <a:ext cx="5191125" cy="2196404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/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blipFill>
                <a:blip r:embed="rId19"/>
                <a:stretch>
                  <a:fillRect l="-1090" r="-177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/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blipFill>
                <a:blip r:embed="rId20"/>
                <a:stretch>
                  <a:fillRect l="-5616" t="-172131" r="-2536" b="-257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/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blipFill>
                <a:blip r:embed="rId21"/>
                <a:stretch>
                  <a:fillRect l="-1212" r="-2424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/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blipFill>
                <a:blip r:embed="rId22"/>
                <a:stretch>
                  <a:fillRect l="-15271" t="-26230" r="-4926" b="-47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8D7862-44CB-9ACF-7E9F-3C34330B4F49}"/>
              </a:ext>
            </a:extLst>
          </p:cNvPr>
          <p:cNvSpPr/>
          <p:nvPr/>
        </p:nvSpPr>
        <p:spPr>
          <a:xfrm>
            <a:off x="5572125" y="5341053"/>
            <a:ext cx="1118870" cy="372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D439F-0F1C-7A68-7A73-1E751277D563}"/>
              </a:ext>
            </a:extLst>
          </p:cNvPr>
          <p:cNvSpPr txBox="1"/>
          <p:nvPr/>
        </p:nvSpPr>
        <p:spPr>
          <a:xfrm>
            <a:off x="5674785" y="496897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implies</a:t>
            </a:r>
            <a:endParaRPr lang="en-IN" b="1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/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blipFill>
                <a:blip r:embed="rId23"/>
                <a:stretch>
                  <a:fillRect l="-1404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/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8D35B73-090F-F0F2-8006-1F596DC28AC8}"/>
              </a:ext>
            </a:extLst>
          </p:cNvPr>
          <p:cNvSpPr/>
          <p:nvPr/>
        </p:nvSpPr>
        <p:spPr>
          <a:xfrm>
            <a:off x="2098815" y="6174186"/>
            <a:ext cx="2039299" cy="513752"/>
          </a:xfrm>
          <a:prstGeom prst="wedgeRectCallout">
            <a:avLst>
              <a:gd name="adj1" fmla="val -42251"/>
              <a:gd name="adj2" fmla="val -731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 pre-defined but can also be learned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79" grpId="0"/>
      <p:bldP spid="80" grpId="0"/>
      <p:bldP spid="81" grpId="0"/>
      <p:bldP spid="82" grpId="0"/>
      <p:bldP spid="90" grpId="0"/>
      <p:bldP spid="93" grpId="0"/>
      <p:bldP spid="94" grpId="0"/>
      <p:bldP spid="9" grpId="0" animBg="1"/>
      <p:bldP spid="3" grpId="0"/>
      <p:bldP spid="10" grpId="0"/>
      <p:bldP spid="12" grpId="0"/>
      <p:bldP spid="13" grpId="0"/>
      <p:bldP spid="14" grpId="0" animBg="1"/>
      <p:bldP spid="15" grpId="0"/>
      <p:bldP spid="17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Data by Reversing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Reversing the diffusion(red arrows) would enable generating data from pure noise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reverse the diffusion, we need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ED147-8EBA-B155-EA76-28F88CC9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62" y="1750331"/>
            <a:ext cx="1188191" cy="119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0606E-4B91-F3BE-9373-1480B0D5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40" y="1761131"/>
            <a:ext cx="1204424" cy="11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FD667-D2A9-BAE0-4B35-8E054DAC5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641" y="1781951"/>
            <a:ext cx="1166400" cy="11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56632-A588-8D92-7DF5-58D4DFD90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964" y="1831021"/>
            <a:ext cx="1138930" cy="113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1B307-6BC0-6F2E-0B31-57F755728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5627" y="1750330"/>
            <a:ext cx="1132140" cy="113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FDA2C-7D75-9C80-E5EB-7D3CDFF1D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2945" y="1801273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/>
              <p:nvPr/>
            </p:nvSpPr>
            <p:spPr>
              <a:xfrm>
                <a:off x="1071165" y="2936200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65" y="2936200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/>
              <p:nvPr/>
            </p:nvSpPr>
            <p:spPr>
              <a:xfrm>
                <a:off x="2548074" y="2936200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74" y="2936200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/>
              <p:nvPr/>
            </p:nvSpPr>
            <p:spPr>
              <a:xfrm>
                <a:off x="4099648" y="2959676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48" y="2959676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/>
              <p:nvPr/>
            </p:nvSpPr>
            <p:spPr>
              <a:xfrm>
                <a:off x="6652529" y="2924889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29" y="2924889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281" r="-526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/>
              <p:nvPr/>
            </p:nvSpPr>
            <p:spPr>
              <a:xfrm>
                <a:off x="9095585" y="2877657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585" y="2877657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/>
              <p:nvPr/>
            </p:nvSpPr>
            <p:spPr>
              <a:xfrm>
                <a:off x="10761933" y="2877657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933" y="2877657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0C29CB-789E-C29E-3C80-AD62467666F5}"/>
              </a:ext>
            </a:extLst>
          </p:cNvPr>
          <p:cNvCxnSpPr>
            <a:cxnSpLocks/>
          </p:cNvCxnSpPr>
          <p:nvPr/>
        </p:nvCxnSpPr>
        <p:spPr>
          <a:xfrm>
            <a:off x="1888628" y="2035406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823AD-A491-C421-8B3A-84AC4A125F74}"/>
              </a:ext>
            </a:extLst>
          </p:cNvPr>
          <p:cNvCxnSpPr/>
          <p:nvPr/>
        </p:nvCxnSpPr>
        <p:spPr>
          <a:xfrm>
            <a:off x="3392211" y="2050854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2274F-0FA2-B9C4-9FF9-67A90BFC0AD7}"/>
              </a:ext>
            </a:extLst>
          </p:cNvPr>
          <p:cNvCxnSpPr/>
          <p:nvPr/>
        </p:nvCxnSpPr>
        <p:spPr>
          <a:xfrm>
            <a:off x="9969128" y="2063735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43682-7366-C341-CE44-578B628EDAAF}"/>
              </a:ext>
            </a:extLst>
          </p:cNvPr>
          <p:cNvCxnSpPr/>
          <p:nvPr/>
        </p:nvCxnSpPr>
        <p:spPr>
          <a:xfrm>
            <a:off x="4935037" y="2069135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6B371B-FFFA-9A75-B571-1AA1F00630CF}"/>
              </a:ext>
            </a:extLst>
          </p:cNvPr>
          <p:cNvCxnSpPr/>
          <p:nvPr/>
        </p:nvCxnSpPr>
        <p:spPr>
          <a:xfrm>
            <a:off x="7486718" y="208122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8FC68-B41D-CA3E-F8F5-237B906E88F0}"/>
              </a:ext>
            </a:extLst>
          </p:cNvPr>
          <p:cNvCxnSpPr/>
          <p:nvPr/>
        </p:nvCxnSpPr>
        <p:spPr>
          <a:xfrm>
            <a:off x="4935037" y="2631110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45B10-C48F-C60F-AD6B-8F906BC48A5C}"/>
              </a:ext>
            </a:extLst>
          </p:cNvPr>
          <p:cNvCxnSpPr/>
          <p:nvPr/>
        </p:nvCxnSpPr>
        <p:spPr>
          <a:xfrm>
            <a:off x="7486718" y="2631110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A02379-538B-178A-5333-1AC5C00F4FD1}"/>
              </a:ext>
            </a:extLst>
          </p:cNvPr>
          <p:cNvCxnSpPr>
            <a:cxnSpLocks/>
          </p:cNvCxnSpPr>
          <p:nvPr/>
        </p:nvCxnSpPr>
        <p:spPr>
          <a:xfrm flipH="1">
            <a:off x="9936514" y="2631110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157E56-A322-C395-72C2-124615D7005D}"/>
              </a:ext>
            </a:extLst>
          </p:cNvPr>
          <p:cNvCxnSpPr>
            <a:cxnSpLocks/>
          </p:cNvCxnSpPr>
          <p:nvPr/>
        </p:nvCxnSpPr>
        <p:spPr>
          <a:xfrm flipH="1">
            <a:off x="3318228" y="2619012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A702ED-BDEC-9350-3303-E2660972EFBC}"/>
              </a:ext>
            </a:extLst>
          </p:cNvPr>
          <p:cNvCxnSpPr>
            <a:cxnSpLocks/>
          </p:cNvCxnSpPr>
          <p:nvPr/>
        </p:nvCxnSpPr>
        <p:spPr>
          <a:xfrm flipH="1">
            <a:off x="1823402" y="2616439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1608123" y="4004881"/>
                <a:ext cx="6278960" cy="9779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0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23" y="4004881"/>
                <a:ext cx="6278960" cy="9779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E8BCF46-362F-7D77-E6E4-76E8243257F5}"/>
              </a:ext>
            </a:extLst>
          </p:cNvPr>
          <p:cNvSpPr/>
          <p:nvPr/>
        </p:nvSpPr>
        <p:spPr>
          <a:xfrm>
            <a:off x="5673231" y="4025701"/>
            <a:ext cx="1721664" cy="488686"/>
          </a:xfrm>
          <a:prstGeom prst="rect">
            <a:avLst/>
          </a:prstGeom>
          <a:solidFill>
            <a:srgbClr val="288851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EBF9F-AD00-DE93-A42A-AA25F5853681}"/>
              </a:ext>
            </a:extLst>
          </p:cNvPr>
          <p:cNvSpPr/>
          <p:nvPr/>
        </p:nvSpPr>
        <p:spPr>
          <a:xfrm>
            <a:off x="4278156" y="4025701"/>
            <a:ext cx="1447998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9ACD6-9EDB-E1B7-6E65-30B349E1C403}"/>
              </a:ext>
            </a:extLst>
          </p:cNvPr>
          <p:cNvSpPr/>
          <p:nvPr/>
        </p:nvSpPr>
        <p:spPr>
          <a:xfrm>
            <a:off x="5373286" y="4576717"/>
            <a:ext cx="1029266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0D5CA0A-496C-EA37-7738-9036A0FD8A8B}"/>
                  </a:ext>
                </a:extLst>
              </p:cNvPr>
              <p:cNvSpPr txBox="1"/>
              <p:nvPr/>
            </p:nvSpPr>
            <p:spPr>
              <a:xfrm>
                <a:off x="1559091" y="5399456"/>
                <a:ext cx="6602745" cy="847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0D5CA0A-496C-EA37-7738-9036A0FD8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91" y="5399456"/>
                <a:ext cx="6602745" cy="8475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CEE77B7-B890-26E4-A74B-F6341FDB3BA4}"/>
                  </a:ext>
                </a:extLst>
              </p:cNvPr>
              <p:cNvSpPr txBox="1"/>
              <p:nvPr/>
            </p:nvSpPr>
            <p:spPr>
              <a:xfrm>
                <a:off x="7552380" y="5399456"/>
                <a:ext cx="4024622" cy="847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CEE77B7-B890-26E4-A74B-F6341FDB3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80" y="5399456"/>
                <a:ext cx="4024622" cy="8475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01A2EEAD-2326-AB75-9183-137DF9F14758}"/>
              </a:ext>
            </a:extLst>
          </p:cNvPr>
          <p:cNvSpPr/>
          <p:nvPr/>
        </p:nvSpPr>
        <p:spPr>
          <a:xfrm>
            <a:off x="642255" y="4557814"/>
            <a:ext cx="1242739" cy="341025"/>
          </a:xfrm>
          <a:prstGeom prst="wedgeRectCallout">
            <a:avLst>
              <a:gd name="adj1" fmla="val 64718"/>
              <a:gd name="adj2" fmla="val -455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Intractable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DCBD7678-303A-2153-BA54-4B2EBDE95F9E}"/>
                  </a:ext>
                </a:extLst>
              </p:cNvPr>
              <p:cNvSpPr/>
              <p:nvPr/>
            </p:nvSpPr>
            <p:spPr>
              <a:xfrm>
                <a:off x="203193" y="5449838"/>
                <a:ext cx="1620209" cy="975313"/>
              </a:xfrm>
              <a:prstGeom prst="wedgeRectCallout">
                <a:avLst>
                  <a:gd name="adj1" fmla="val 63351"/>
                  <a:gd name="adj2" fmla="val -263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Tractable but valid only for training images (i.e., need to know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DCBD7678-303A-2153-BA54-4B2EBDE95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3" y="5449838"/>
                <a:ext cx="1620209" cy="975313"/>
              </a:xfrm>
              <a:prstGeom prst="wedgeRectCallout">
                <a:avLst>
                  <a:gd name="adj1" fmla="val 63351"/>
                  <a:gd name="adj2" fmla="val -2635"/>
                </a:avLst>
              </a:prstGeom>
              <a:blipFill>
                <a:blip r:embed="rId19"/>
                <a:stretch>
                  <a:fillRect l="-1311" t="-61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4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7" grpId="0"/>
      <p:bldP spid="35" grpId="0" animBg="1"/>
      <p:bldP spid="36" grpId="0" animBg="1"/>
      <p:bldP spid="37" grpId="0" animBg="1"/>
      <p:bldP spid="45" grpId="0"/>
      <p:bldP spid="46" grpId="0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0D42-4FAD-4674-2BAD-6E5EEC73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9A29-24ED-7FF8-3171-31018622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Data by Reversing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43E594-A21A-4A96-1807-A2C921C42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Reversing the diffusion(red arrows) would enable generating data from pure noise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ELBO maximization reduces to minimization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Equivalent to minimization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which we can do using SGD</a:t>
                </a:r>
              </a:p>
              <a:p>
                <a:pPr marL="0" indent="0">
                  <a:buNone/>
                </a:pPr>
                <a:br>
                  <a:rPr lang="en-IN" sz="2400" dirty="0">
                    <a:latin typeface="Abadi Extra Light" panose="020B0204020104020204" pitchFamily="34" charset="0"/>
                  </a:rPr>
                </a:b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43E594-A21A-4A96-1807-A2C921C42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C82FCFED-541C-CF6C-7B81-C0317E791FE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2DAD2A-7106-1DA4-7643-B2F5B08C0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12" y="1558821"/>
            <a:ext cx="4810313" cy="18509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9FDDBD-7D8B-04DA-13C7-D04BCBAFDE35}"/>
              </a:ext>
            </a:extLst>
          </p:cNvPr>
          <p:cNvSpPr txBox="1"/>
          <p:nvPr/>
        </p:nvSpPr>
        <p:spPr>
          <a:xfrm>
            <a:off x="10920116" y="1921263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Noise</a:t>
            </a:r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58020E-38C4-A2C0-0870-8159AE9D2367}"/>
              </a:ext>
            </a:extLst>
          </p:cNvPr>
          <p:cNvSpPr txBox="1"/>
          <p:nvPr/>
        </p:nvSpPr>
        <p:spPr>
          <a:xfrm>
            <a:off x="6871326" y="1890875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A60641-562F-3615-5F1C-32509C3DA0A2}"/>
                  </a:ext>
                </a:extLst>
              </p:cNvPr>
              <p:cNvSpPr txBox="1"/>
              <p:nvPr/>
            </p:nvSpPr>
            <p:spPr>
              <a:xfrm>
                <a:off x="555418" y="1768671"/>
                <a:ext cx="5946628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A60641-562F-3615-5F1C-32509C3DA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8" y="1768671"/>
                <a:ext cx="5946628" cy="433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48F21E-23C6-094B-BEA0-0AED52519BE1}"/>
                  </a:ext>
                </a:extLst>
              </p:cNvPr>
              <p:cNvSpPr txBox="1"/>
              <p:nvPr/>
            </p:nvSpPr>
            <p:spPr>
              <a:xfrm>
                <a:off x="1186882" y="2502607"/>
                <a:ext cx="4079130" cy="675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48F21E-23C6-094B-BEA0-0AED52519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82" y="2502607"/>
                <a:ext cx="4079130" cy="675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A577C5EA-445F-EF51-62B3-360A9FFC3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18" y="3768271"/>
            <a:ext cx="6511988" cy="5426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F740123-99A9-CD1D-3412-B60A61E3D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187" y="4450540"/>
            <a:ext cx="7645519" cy="1004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F4EB08DC-A9A5-DD36-BCF8-0060831A033C}"/>
                  </a:ext>
                </a:extLst>
              </p:cNvPr>
              <p:cNvSpPr/>
              <p:nvPr/>
            </p:nvSpPr>
            <p:spPr>
              <a:xfrm>
                <a:off x="9245100" y="4483010"/>
                <a:ext cx="1675016" cy="728211"/>
              </a:xfrm>
              <a:prstGeom prst="wedgeRectCallout">
                <a:avLst>
                  <a:gd name="adj1" fmla="val -73244"/>
                  <a:gd name="adj2" fmla="val 196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a form that mimics the form of</a:t>
                </a:r>
                <a:r>
                  <a:rPr lang="en-US" sz="1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F4EB08DC-A9A5-DD36-BCF8-0060831A0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100" y="4483010"/>
                <a:ext cx="1675016" cy="728211"/>
              </a:xfrm>
              <a:prstGeom prst="wedgeRectCallout">
                <a:avLst>
                  <a:gd name="adj1" fmla="val -73244"/>
                  <a:gd name="adj2" fmla="val 19657"/>
                </a:avLst>
              </a:prstGeom>
              <a:blipFill>
                <a:blip r:embed="rId9"/>
                <a:stretch>
                  <a:fillRect t="-7377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7740FA84-6704-B7CB-E39B-49F7DE94D870}"/>
                  </a:ext>
                </a:extLst>
              </p:cNvPr>
              <p:cNvSpPr/>
              <p:nvPr/>
            </p:nvSpPr>
            <p:spPr>
              <a:xfrm>
                <a:off x="7335455" y="3516820"/>
                <a:ext cx="2133286" cy="753664"/>
              </a:xfrm>
              <a:prstGeom prst="wedgeRectCallout">
                <a:avLst>
                  <a:gd name="adj1" fmla="val -61093"/>
                  <a:gd name="adj2" fmla="val 3740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parametric model to reverse the diffusion: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7740FA84-6704-B7CB-E39B-49F7DE94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55" y="3516820"/>
                <a:ext cx="2133286" cy="753664"/>
              </a:xfrm>
              <a:prstGeom prst="wedgeRectCallout">
                <a:avLst>
                  <a:gd name="adj1" fmla="val -61093"/>
                  <a:gd name="adj2" fmla="val 37405"/>
                </a:avLst>
              </a:prstGeom>
              <a:blipFill>
                <a:blip r:embed="rId10"/>
                <a:stretch>
                  <a:fillRect t="-634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FEB53EF3-0130-E4A3-69E3-B0CC3B1B0F07}"/>
                  </a:ext>
                </a:extLst>
              </p:cNvPr>
              <p:cNvSpPr/>
              <p:nvPr/>
            </p:nvSpPr>
            <p:spPr>
              <a:xfrm>
                <a:off x="9534785" y="3622319"/>
                <a:ext cx="1925125" cy="542665"/>
              </a:xfrm>
              <a:prstGeom prst="wedgeRectCallout">
                <a:avLst>
                  <a:gd name="adj1" fmla="val -61093"/>
                  <a:gd name="adj2" fmla="val 3740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Just need to estimate the parameters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FEB53EF3-0130-E4A3-69E3-B0CC3B1B0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85" y="3622319"/>
                <a:ext cx="1925125" cy="542665"/>
              </a:xfrm>
              <a:prstGeom prst="wedgeRectCallout">
                <a:avLst>
                  <a:gd name="adj1" fmla="val -61093"/>
                  <a:gd name="adj2" fmla="val 37405"/>
                </a:avLst>
              </a:prstGeom>
              <a:blipFill>
                <a:blip r:embed="rId11"/>
                <a:stretch>
                  <a:fillRect t="-5495" r="-1124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37620DDC-7676-C928-07EF-F263557689D6}"/>
                  </a:ext>
                </a:extLst>
              </p:cNvPr>
              <p:cNvSpPr/>
              <p:nvPr/>
            </p:nvSpPr>
            <p:spPr>
              <a:xfrm>
                <a:off x="10082608" y="2775035"/>
                <a:ext cx="1269934" cy="542665"/>
              </a:xfrm>
              <a:prstGeom prst="wedgeRectCallout">
                <a:avLst>
                  <a:gd name="adj1" fmla="val -63232"/>
                  <a:gd name="adj2" fmla="val 39073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proxy for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37620DDC-7676-C928-07EF-F26355768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608" y="2775035"/>
                <a:ext cx="1269934" cy="542665"/>
              </a:xfrm>
              <a:prstGeom prst="wedgeRectCallout">
                <a:avLst>
                  <a:gd name="adj1" fmla="val -63232"/>
                  <a:gd name="adj2" fmla="val 39073"/>
                </a:avLst>
              </a:prstGeom>
              <a:blipFill>
                <a:blip r:embed="rId12"/>
                <a:stretch>
                  <a:fillRect t="-5495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965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867"/>
    </mc:Choice>
    <mc:Fallback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4" grpId="0" animBg="1"/>
      <p:bldP spid="33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The Training Algo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The overall training algo is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4A954-5409-B82B-33ED-8B18F99C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56" y="1610152"/>
            <a:ext cx="7203182" cy="499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D7112-C9AB-A960-8064-64BC7D03846C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022E1F8-4BC6-1DAD-F77D-B5F259E0AFAC}"/>
                  </a:ext>
                </a:extLst>
              </p:cNvPr>
              <p:cNvSpPr/>
              <p:nvPr/>
            </p:nvSpPr>
            <p:spPr>
              <a:xfrm>
                <a:off x="265245" y="5134859"/>
                <a:ext cx="2027911" cy="728211"/>
              </a:xfrm>
              <a:prstGeom prst="wedgeRectCallout">
                <a:avLst>
                  <a:gd name="adj1" fmla="val 70529"/>
                  <a:gd name="adj2" fmla="val -272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a noise predictor network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022E1F8-4BC6-1DAD-F77D-B5F259E0A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134859"/>
                <a:ext cx="2027911" cy="728211"/>
              </a:xfrm>
              <a:prstGeom prst="wedgeRectCallout">
                <a:avLst>
                  <a:gd name="adj1" fmla="val 70529"/>
                  <a:gd name="adj2" fmla="val -2722"/>
                </a:avLst>
              </a:prstGeom>
              <a:blipFill>
                <a:blip r:embed="rId4"/>
                <a:stretch>
                  <a:fillRect l="-1229" t="-737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42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Generation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Using the training model, we can now generate data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C61C0-7ACF-7158-7A0C-DE0789B8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45" y="1733725"/>
            <a:ext cx="7739922" cy="4868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9533174-57DE-5144-1A29-E9B6DE473134}"/>
              </a:ext>
            </a:extLst>
          </p:cNvPr>
          <p:cNvSpPr/>
          <p:nvPr/>
        </p:nvSpPr>
        <p:spPr>
          <a:xfrm>
            <a:off x="72325" y="2706986"/>
            <a:ext cx="2096807" cy="722014"/>
          </a:xfrm>
          <a:prstGeom prst="wedgeRectCallout">
            <a:avLst>
              <a:gd name="adj1" fmla="val 69869"/>
              <a:gd name="adj2" fmla="val 54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Generation can be slow because it requires several steps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0A32950-0DE2-2299-A9F9-85CA39113019}"/>
              </a:ext>
            </a:extLst>
          </p:cNvPr>
          <p:cNvSpPr/>
          <p:nvPr/>
        </p:nvSpPr>
        <p:spPr>
          <a:xfrm>
            <a:off x="72324" y="3598515"/>
            <a:ext cx="2096807" cy="722014"/>
          </a:xfrm>
          <a:prstGeom prst="wedgeRectCallout">
            <a:avLst>
              <a:gd name="adj1" fmla="val 42667"/>
              <a:gd name="adj2" fmla="val -750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Reducing the number of steps is an active area of research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2CA4FCE-868C-25E4-9238-86103658D854}"/>
              </a:ext>
            </a:extLst>
          </p:cNvPr>
          <p:cNvSpPr/>
          <p:nvPr/>
        </p:nvSpPr>
        <p:spPr>
          <a:xfrm>
            <a:off x="93069" y="4475015"/>
            <a:ext cx="2096807" cy="1645128"/>
          </a:xfrm>
          <a:prstGeom prst="wedgeRectCallout">
            <a:avLst>
              <a:gd name="adj1" fmla="val 41803"/>
              <a:gd name="adj2" fmla="val -60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One such approach is </a:t>
            </a:r>
            <a:r>
              <a:rPr lang="en-US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DDIM</a:t>
            </a:r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(denoising diffusion implicit model) which relaxes the Markov assumption in the noise process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3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Noise Predictor Network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A “U-net” model (a neural net) is commonly used as the noise predictor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embedding (positional embedding) of the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fed into the residual blocks of the U-net architecture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</a:t>
            </a:r>
            <a:r>
              <a:rPr lang="en-US" sz="1100" dirty="0" err="1"/>
              <a:t>Arash</a:t>
            </a:r>
            <a:r>
              <a:rPr lang="en-US" sz="1100" dirty="0"/>
              <a:t> Vahdat</a:t>
            </a:r>
            <a:endParaRPr lang="en-IN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C1A9D-93AD-027F-9D0E-216C9307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24" y="2406417"/>
            <a:ext cx="6463482" cy="2178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456675-1DCC-F307-6427-C27888A8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9" y="2292939"/>
            <a:ext cx="3334805" cy="22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B6601AC-C4E3-6256-A4A7-A7E257412E07}"/>
              </a:ext>
            </a:extLst>
          </p:cNvPr>
          <p:cNvSpPr/>
          <p:nvPr/>
        </p:nvSpPr>
        <p:spPr>
          <a:xfrm>
            <a:off x="7338475" y="190122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U-net used in a diffusion model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725684-7BB3-216F-0986-4AA4586D3764}"/>
              </a:ext>
            </a:extLst>
          </p:cNvPr>
          <p:cNvSpPr/>
          <p:nvPr/>
        </p:nvSpPr>
        <p:spPr>
          <a:xfrm>
            <a:off x="1741924" y="2027976"/>
            <a:ext cx="1434333" cy="365337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typical U-net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/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Noisy image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blipFill>
                <a:blip r:embed="rId6"/>
                <a:stretch>
                  <a:fillRect l="-1674" t="-6780" r="-4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B6CC13B-C515-1A01-A603-61DD99A31C3B}"/>
              </a:ext>
            </a:extLst>
          </p:cNvPr>
          <p:cNvSpPr/>
          <p:nvPr/>
        </p:nvSpPr>
        <p:spPr>
          <a:xfrm>
            <a:off x="10207290" y="201421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Predicted noise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/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blipFill>
                <a:blip r:embed="rId7"/>
                <a:stretch>
                  <a:fillRect l="-21429" b="-38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/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blipFill>
                <a:blip r:embed="rId8"/>
                <a:stretch>
                  <a:fillRect l="-19266" r="-15596" b="-352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76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Score based deep generative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For 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its </a:t>
                </a:r>
                <a:r>
                  <a:rPr lang="en-US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score function</a:t>
                </a:r>
                <a:r>
                  <a:rPr lang="en-US" dirty="0">
                    <a:latin typeface="Abadi Extra Light" panose="020B0204020104020204" pitchFamily="34" charset="0"/>
                  </a:rPr>
                  <a:t>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a target distribution, we can use SGLD to generate data samples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 Light" panose="020B0204020104020204" pitchFamily="34" charset="0"/>
                  </a:rPr>
                  <a:t>But doing so requires the score function</a:t>
                </a:r>
                <a:r>
                  <a:rPr lang="en-US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itself is not known, how do get the score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train a neural network to model the score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score based approach is also helpful in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“guided” or conditional generation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Example: Want to generate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while conditioning on some signal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(e.g., class label or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texual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description of the input to be generated)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/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/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Here, this gradient is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parameters of the distribution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blipFill>
                <a:blip r:embed="rId5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/>
              <p:nvPr/>
            </p:nvSpPr>
            <p:spPr>
              <a:xfrm>
                <a:off x="2207473" y="2922505"/>
                <a:ext cx="5612690" cy="874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rad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br>
                  <a:rPr lang="en-US" sz="3000" b="0" dirty="0"/>
                </a:br>
                <a:endParaRPr lang="en-IN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2ECF4-E562-183D-D9AB-41ED61E9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73" y="2922505"/>
                <a:ext cx="5612690" cy="874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/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7FEBB8-81CB-0D68-497E-3115E4F3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37" y="3129035"/>
                <a:ext cx="2674835" cy="461665"/>
              </a:xfrm>
              <a:prstGeom prst="rect">
                <a:avLst/>
              </a:prstGeom>
              <a:blipFill>
                <a:blip r:embed="rId7"/>
                <a:stretch>
                  <a:fillRect l="-3417" t="-10526" r="-113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86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 Models via Score Matching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For a probability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 its score function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Learning this score function is equivalent to learning the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parameterize the score function as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define a loss function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isn’t known but we only have a dataset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/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sz="3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A4253A-574E-FE0C-5123-F47914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1795813"/>
                <a:ext cx="307353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/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Here, this gradient is </a:t>
                </a:r>
                <a:r>
                  <a:rPr lang="en-US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parameters of the distribution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0C428BE-73F7-0762-6B03-D70158B06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03" y="1596159"/>
                <a:ext cx="2608958" cy="761147"/>
              </a:xfrm>
              <a:prstGeom prst="wedgeRectCallout">
                <a:avLst>
                  <a:gd name="adj1" fmla="val -62030"/>
                  <a:gd name="adj2" fmla="val 3345"/>
                </a:avLst>
              </a:prstGeom>
              <a:blipFill>
                <a:blip r:embed="rId5"/>
                <a:stretch>
                  <a:fillRect t="-5469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99CF42C-4342-DAE7-055E-430F73639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434" y="3567148"/>
            <a:ext cx="6617773" cy="933275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EDA1B5-3811-55C9-FD4B-955288A01D5C}"/>
              </a:ext>
            </a:extLst>
          </p:cNvPr>
          <p:cNvSpPr/>
          <p:nvPr/>
        </p:nvSpPr>
        <p:spPr>
          <a:xfrm>
            <a:off x="4875419" y="3336315"/>
            <a:ext cx="1365990" cy="461665"/>
          </a:xfrm>
          <a:prstGeom prst="wedgeRectCallout">
            <a:avLst>
              <a:gd name="adj1" fmla="val -60616"/>
              <a:gd name="adj2" fmla="val 593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define it as a neural network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542043-1F04-8BD6-2D3E-A353922C0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483" y="5399705"/>
            <a:ext cx="3737126" cy="1073727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A205714-C736-D3B5-605A-5F732C3077C3}"/>
              </a:ext>
            </a:extLst>
          </p:cNvPr>
          <p:cNvSpPr/>
          <p:nvPr/>
        </p:nvSpPr>
        <p:spPr>
          <a:xfrm>
            <a:off x="2026851" y="5261841"/>
            <a:ext cx="2173029" cy="649700"/>
          </a:xfrm>
          <a:prstGeom prst="wedgeRectCallout">
            <a:avLst>
              <a:gd name="adj1" fmla="val 61848"/>
              <a:gd name="adj2" fmla="val 348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discrete distribution represented by the N samples from the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/>
              <p:nvPr/>
            </p:nvSpPr>
            <p:spPr>
              <a:xfrm>
                <a:off x="1459686" y="6155267"/>
                <a:ext cx="2532092" cy="649700"/>
              </a:xfrm>
              <a:prstGeom prst="wedgeRectCallout">
                <a:avLst>
                  <a:gd name="adj1" fmla="val 52572"/>
                  <a:gd name="adj2" fmla="val -952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However, this is non-differentiable and thus can’t use it in the minimization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223ECD1-B704-6C8B-C5E2-0381FEF7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6" y="6155267"/>
                <a:ext cx="2532092" cy="649700"/>
              </a:xfrm>
              <a:prstGeom prst="wedgeRectCallout">
                <a:avLst>
                  <a:gd name="adj1" fmla="val 52572"/>
                  <a:gd name="adj2" fmla="val -95205"/>
                </a:avLst>
              </a:prstGeom>
              <a:blipFill>
                <a:blip r:embed="rId8"/>
                <a:stretch>
                  <a:fillRect l="-457" b="-1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8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9|19|17.3|5.3|10.9|89.2|2|1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Props1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941DC-601D-4EAE-8826-D79324D45801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6f5e4ebc-8a67-4d1c-93f5-b4161f914fa8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82031</TotalTime>
  <Words>1560</Words>
  <Application>Microsoft Office PowerPoint</Application>
  <PresentationFormat>Widescreen</PresentationFormat>
  <Paragraphs>565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NimbusSanL-ReguItal</vt:lpstr>
      <vt:lpstr>Wingdings</vt:lpstr>
      <vt:lpstr>Office Theme</vt:lpstr>
      <vt:lpstr> Denoising Diffusion Models (contd)</vt:lpstr>
      <vt:lpstr>Denoising Diffusion Models</vt:lpstr>
      <vt:lpstr>Generating Data by Reversing Diffusion</vt:lpstr>
      <vt:lpstr>Generating Data by Reversing Diffusion</vt:lpstr>
      <vt:lpstr>Denoising Diffusion Model: The Training Algo</vt:lpstr>
      <vt:lpstr>Denoising Diffusion Model: Generation</vt:lpstr>
      <vt:lpstr>Noise Predictor Network</vt:lpstr>
      <vt:lpstr>Score based deep generative models</vt:lpstr>
      <vt:lpstr>Diffusion Models via Score Matching</vt:lpstr>
      <vt:lpstr>Score Matching</vt:lpstr>
      <vt:lpstr>Score Matching</vt:lpstr>
      <vt:lpstr>Diffusion Models and SDE</vt:lpstr>
      <vt:lpstr>Guided Diffusion</vt:lpstr>
      <vt:lpstr>Classifier Guidance</vt:lpstr>
      <vt:lpstr>Classifier-free Guidance</vt:lpstr>
      <vt:lpstr>Latent Diffusion Models (LDM)</vt:lpstr>
      <vt:lpstr>Cascaded Diffusion Models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2937</cp:revision>
  <dcterms:created xsi:type="dcterms:W3CDTF">2020-07-07T20:42:16Z</dcterms:created>
  <dcterms:modified xsi:type="dcterms:W3CDTF">2025-04-07T12:04:22Z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