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551" r:id="rId5"/>
    <p:sldId id="824" r:id="rId6"/>
    <p:sldId id="825" r:id="rId7"/>
    <p:sldId id="858" r:id="rId8"/>
    <p:sldId id="860" r:id="rId9"/>
    <p:sldId id="861" r:id="rId10"/>
    <p:sldId id="862" r:id="rId11"/>
    <p:sldId id="836" r:id="rId12"/>
    <p:sldId id="837" r:id="rId13"/>
    <p:sldId id="838" r:id="rId14"/>
    <p:sldId id="839" r:id="rId15"/>
    <p:sldId id="840" r:id="rId16"/>
    <p:sldId id="841" r:id="rId17"/>
    <p:sldId id="851" r:id="rId18"/>
    <p:sldId id="842" r:id="rId19"/>
    <p:sldId id="850" r:id="rId20"/>
    <p:sldId id="843" r:id="rId21"/>
    <p:sldId id="844" r:id="rId22"/>
    <p:sldId id="845" r:id="rId23"/>
    <p:sldId id="854" r:id="rId24"/>
    <p:sldId id="853" r:id="rId25"/>
    <p:sldId id="847" r:id="rId26"/>
    <p:sldId id="846" r:id="rId27"/>
    <p:sldId id="820" r:id="rId28"/>
    <p:sldId id="849" r:id="rId29"/>
    <p:sldId id="8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8851"/>
    <a:srgbClr val="A33BC3"/>
    <a:srgbClr val="B466E0"/>
    <a:srgbClr val="935DFF"/>
    <a:srgbClr val="8477E5"/>
    <a:srgbClr val="B18AD1"/>
    <a:srgbClr val="C366E0"/>
    <a:srgbClr val="E165D8"/>
    <a:srgbClr val="C2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05-04-2025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05-04-2025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05-04-2025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05-04-2025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05-04-2025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05-04-2025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58.png"/><Relationship Id="rId3" Type="http://schemas.openxmlformats.org/officeDocument/2006/relationships/image" Target="../media/image310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15" Type="http://schemas.openxmlformats.org/officeDocument/2006/relationships/image" Target="../media/image430.png"/><Relationship Id="rId10" Type="http://schemas.openxmlformats.org/officeDocument/2006/relationships/image" Target="../media/image370.png"/><Relationship Id="rId4" Type="http://schemas.openxmlformats.org/officeDocument/2006/relationships/image" Target="../media/image53.emf"/><Relationship Id="rId9" Type="http://schemas.openxmlformats.org/officeDocument/2006/relationships/image" Target="../media/image58.emf"/><Relationship Id="rId1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59.emf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10" Type="http://schemas.openxmlformats.org/officeDocument/2006/relationships/image" Target="../media/image66.png"/><Relationship Id="rId4" Type="http://schemas.openxmlformats.org/officeDocument/2006/relationships/image" Target="../media/image60.emf"/><Relationship Id="rId9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7.png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1.png"/><Relationship Id="rId5" Type="http://schemas.openxmlformats.org/officeDocument/2006/relationships/image" Target="../media/image460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8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0.png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1.emf"/><Relationship Id="rId5" Type="http://schemas.openxmlformats.org/officeDocument/2006/relationships/image" Target="../media/image520.png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5.emf"/><Relationship Id="rId5" Type="http://schemas.openxmlformats.org/officeDocument/2006/relationships/image" Target="../media/image670.png"/><Relationship Id="rId4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68.emf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85.emf"/><Relationship Id="rId5" Type="http://schemas.openxmlformats.org/officeDocument/2006/relationships/image" Target="../media/image83.emf"/><Relationship Id="rId4" Type="http://schemas.openxmlformats.org/officeDocument/2006/relationships/image" Target="../media/image8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10.png"/><Relationship Id="rId21" Type="http://schemas.openxmlformats.org/officeDocument/2006/relationships/image" Target="../media/image20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390.png"/><Relationship Id="rId3" Type="http://schemas.openxmlformats.org/officeDocument/2006/relationships/image" Target="../media/image300.png"/><Relationship Id="rId7" Type="http://schemas.openxmlformats.org/officeDocument/2006/relationships/image" Target="../media/image44.emf"/><Relationship Id="rId12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20.png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image" Target="../media/image360.png"/><Relationship Id="rId4" Type="http://schemas.openxmlformats.org/officeDocument/2006/relationships/image" Target="../media/image42.emf"/><Relationship Id="rId9" Type="http://schemas.openxmlformats.org/officeDocument/2006/relationships/image" Target="../media/image350.png"/><Relationship Id="rId14" Type="http://schemas.openxmlformats.org/officeDocument/2006/relationships/image" Target="../media/image40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4.emf"/><Relationship Id="rId3" Type="http://schemas.openxmlformats.org/officeDocument/2006/relationships/image" Target="../media/image4100.png"/><Relationship Id="rId7" Type="http://schemas.openxmlformats.org/officeDocument/2006/relationships/image" Target="../media/image49.emf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5.emf"/><Relationship Id="rId11" Type="http://schemas.openxmlformats.org/officeDocument/2006/relationships/image" Target="../media/image42.emf"/><Relationship Id="rId5" Type="http://schemas.openxmlformats.org/officeDocument/2006/relationships/image" Target="../media/image48.emf"/><Relationship Id="rId10" Type="http://schemas.openxmlformats.org/officeDocument/2006/relationships/image" Target="../media/image52.emf"/><Relationship Id="rId4" Type="http://schemas.openxmlformats.org/officeDocument/2006/relationships/image" Target="../media/image47.emf"/><Relationship Id="rId9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499" y="3113407"/>
            <a:ext cx="8992998" cy="821886"/>
          </a:xfrm>
        </p:spPr>
        <p:txBody>
          <a:bodyPr>
            <a:noAutofit/>
          </a:bodyPr>
          <a:lstStyle/>
          <a:p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Denoising Diffusion Models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Predicting the noise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KL terms in the ELBO are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Note that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Instead of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will learn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noise predictor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Therefore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938600C-8F02-79BC-9EED-950C355A5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077" y="1606517"/>
            <a:ext cx="4022151" cy="4805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EB8248-115F-0975-7E61-5670664A5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85570"/>
            <a:ext cx="4440211" cy="6184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336D15-CB70-0AF7-13EB-1F3331A7C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7" y="2562770"/>
            <a:ext cx="2877925" cy="763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9E8D32-1F8D-A9C5-1A2E-D3C25D135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899" y="2428284"/>
            <a:ext cx="5204794" cy="908383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321973A4-4775-DAF5-3650-0FF2C2205696}"/>
              </a:ext>
            </a:extLst>
          </p:cNvPr>
          <p:cNvSpPr/>
          <p:nvPr/>
        </p:nvSpPr>
        <p:spPr>
          <a:xfrm>
            <a:off x="5008228" y="2756513"/>
            <a:ext cx="738231" cy="297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1AC12CA-9798-7F70-3A05-A3E758714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181" y="3923769"/>
            <a:ext cx="5755638" cy="7558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0A25F1-D01B-EEB7-F581-B3324517F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021" y="4914939"/>
            <a:ext cx="6468413" cy="1546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644DED90-137E-0934-A18E-563D3BC7A3B9}"/>
                  </a:ext>
                </a:extLst>
              </p:cNvPr>
              <p:cNvSpPr/>
              <p:nvPr/>
            </p:nvSpPr>
            <p:spPr>
              <a:xfrm>
                <a:off x="8178863" y="4932335"/>
                <a:ext cx="2760232" cy="755848"/>
              </a:xfrm>
              <a:prstGeom prst="wedgeRectCallout">
                <a:avLst>
                  <a:gd name="adj1" fmla="val -52546"/>
                  <a:gd name="adj2" fmla="val 705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Basically, we are now just predicting the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using the neural network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644DED90-137E-0934-A18E-563D3BC7A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63" y="4932335"/>
                <a:ext cx="2760232" cy="755848"/>
              </a:xfrm>
              <a:prstGeom prst="wedgeRectCallout">
                <a:avLst>
                  <a:gd name="adj1" fmla="val -52546"/>
                  <a:gd name="adj2" fmla="val 70588"/>
                </a:avLst>
              </a:prstGeom>
              <a:blipFill>
                <a:blip r:embed="rId10"/>
                <a:stretch>
                  <a:fillRect t="-4516" r="-2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11">
            <a:extLst>
              <a:ext uri="{FF2B5EF4-FFF2-40B4-BE49-F238E27FC236}">
                <a16:creationId xmlns:a16="http://schemas.microsoft.com/office/drawing/2014/main" id="{FA988DB9-B1AB-6BCA-9280-997CACCBBEDA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86C4FF4B-E163-B2EA-15E2-8BF3D2D663E5}"/>
                  </a:ext>
                </a:extLst>
              </p:cNvPr>
              <p:cNvSpPr/>
              <p:nvPr/>
            </p:nvSpPr>
            <p:spPr>
              <a:xfrm>
                <a:off x="4512536" y="2128476"/>
                <a:ext cx="1733197" cy="551283"/>
              </a:xfrm>
              <a:prstGeom prst="wedgeRectCallout">
                <a:avLst>
                  <a:gd name="adj1" fmla="val 48445"/>
                  <a:gd name="adj2" fmla="val 711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From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86C4FF4B-E163-B2EA-15E2-8BF3D2D66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36" y="2128476"/>
                <a:ext cx="1733197" cy="551283"/>
              </a:xfrm>
              <a:prstGeom prst="wedgeRectCallout">
                <a:avLst>
                  <a:gd name="adj1" fmla="val 48445"/>
                  <a:gd name="adj2" fmla="val 71196"/>
                </a:avLst>
              </a:prstGeom>
              <a:blipFill>
                <a:blip r:embed="rId13"/>
                <a:stretch>
                  <a:fillRect l="-1361" t="-34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EBDC2596-A78E-5B6D-A6DA-2176FB757712}"/>
                  </a:ext>
                </a:extLst>
              </p:cNvPr>
              <p:cNvSpPr/>
              <p:nvPr/>
            </p:nvSpPr>
            <p:spPr>
              <a:xfrm>
                <a:off x="6477458" y="983097"/>
                <a:ext cx="2412251" cy="551283"/>
              </a:xfrm>
              <a:prstGeom prst="wedgeRectCallout">
                <a:avLst>
                  <a:gd name="adj1" fmla="val 33840"/>
                  <a:gd name="adj2" fmla="val 876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Network which gives the mean of the denoised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EBDC2596-A78E-5B6D-A6DA-2176FB757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58" y="983097"/>
                <a:ext cx="2412251" cy="551283"/>
              </a:xfrm>
              <a:prstGeom prst="wedgeRectCallout">
                <a:avLst>
                  <a:gd name="adj1" fmla="val 33840"/>
                  <a:gd name="adj2" fmla="val 87618"/>
                </a:avLst>
              </a:prstGeom>
              <a:blipFill>
                <a:blip r:embed="rId14"/>
                <a:stretch>
                  <a:fillRect l="-1256" t="-31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247E303-1EEB-6E81-9163-9573D6A5D554}"/>
                  </a:ext>
                </a:extLst>
              </p:cNvPr>
              <p:cNvSpPr/>
              <p:nvPr/>
            </p:nvSpPr>
            <p:spPr>
              <a:xfrm>
                <a:off x="72325" y="3923769"/>
                <a:ext cx="2969702" cy="480658"/>
              </a:xfrm>
              <a:prstGeom prst="wedgeRectCallout">
                <a:avLst>
                  <a:gd name="adj1" fmla="val 56906"/>
                  <a:gd name="adj2" fmla="val 356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the same form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trying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247E303-1EEB-6E81-9163-9573D6A5D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5" y="3923769"/>
                <a:ext cx="2969702" cy="480658"/>
              </a:xfrm>
              <a:prstGeom prst="wedgeRectCallout">
                <a:avLst>
                  <a:gd name="adj1" fmla="val 56906"/>
                  <a:gd name="adj2" fmla="val 35681"/>
                </a:avLst>
              </a:prstGeom>
              <a:blipFill>
                <a:blip r:embed="rId15"/>
                <a:stretch>
                  <a:fillRect l="-947" t="-12195" b="-231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38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 animBg="1"/>
      <p:bldP spid="45" grpId="0" animBg="1"/>
      <p:bldP spid="4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Predicting the noise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We basically had the following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The reconstruction error part in the ELBO can also be written as noise prediction</a:t>
            </a: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badi Extra Light" panose="020B02040201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Ignoring the constants in front of the squared error terms above, the ELBO becomes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A3B22-22AA-1428-AC52-945E8833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3" y="1711013"/>
            <a:ext cx="4016188" cy="439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B4E04-70D6-75EF-1B03-EB121E9D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134" y="1685268"/>
            <a:ext cx="7176727" cy="624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32719-60A5-0099-A000-4D04BDB7A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68" y="2946086"/>
            <a:ext cx="5675400" cy="696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118ECF-433B-5B30-71EF-FFE393870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836" y="2949749"/>
            <a:ext cx="5056094" cy="717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6AD2A0-8D39-48F4-01FC-73BF75BC1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752" y="4138185"/>
            <a:ext cx="3208248" cy="950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CE607-E576-718A-C519-E14D8A5C0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918" y="4197348"/>
            <a:ext cx="4147631" cy="960099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74860A74-6F6A-8CBE-DE71-B3CABFCE2806}"/>
              </a:ext>
            </a:extLst>
          </p:cNvPr>
          <p:cNvSpPr/>
          <p:nvPr/>
        </p:nvSpPr>
        <p:spPr>
          <a:xfrm>
            <a:off x="198879" y="4279329"/>
            <a:ext cx="2232581" cy="559507"/>
          </a:xfrm>
          <a:prstGeom prst="wedgeRectCallout">
            <a:avLst>
              <a:gd name="adj1" fmla="val 44284"/>
              <a:gd name="adj2" fmla="val -853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Empirically found to give improved performance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2F3943-9854-2B74-0E80-EB8440D90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2565" y="5297051"/>
            <a:ext cx="5450541" cy="905435"/>
          </a:xfrm>
          <a:prstGeom prst="rect">
            <a:avLst/>
          </a:prstGeom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A0A79C0-E95C-7F1A-7344-6231075E84A2}"/>
              </a:ext>
            </a:extLst>
          </p:cNvPr>
          <p:cNvSpPr/>
          <p:nvPr/>
        </p:nvSpPr>
        <p:spPr>
          <a:xfrm>
            <a:off x="1602315" y="6196589"/>
            <a:ext cx="2011112" cy="559507"/>
          </a:xfrm>
          <a:prstGeom prst="wedgeRectCallout">
            <a:avLst>
              <a:gd name="adj1" fmla="val 73216"/>
              <a:gd name="adj2" fmla="val -708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optimize using stochastic optimization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FB5EF540-C0CC-5F12-7070-E71DFED8DB18}"/>
                  </a:ext>
                </a:extLst>
              </p:cNvPr>
              <p:cNvSpPr/>
              <p:nvPr/>
            </p:nvSpPr>
            <p:spPr>
              <a:xfrm>
                <a:off x="198880" y="4978441"/>
                <a:ext cx="2806870" cy="1010180"/>
              </a:xfrm>
              <a:prstGeom prst="wedgeRectCallout">
                <a:avLst>
                  <a:gd name="adj1" fmla="val 50297"/>
                  <a:gd name="adj2" fmla="val 752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Pick an example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randomly, generate a corruption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by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make a gradient based update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FB5EF540-C0CC-5F12-7070-E71DFED8D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0" y="4978441"/>
                <a:ext cx="2806870" cy="1010180"/>
              </a:xfrm>
              <a:prstGeom prst="wedgeRectCallout">
                <a:avLst>
                  <a:gd name="adj1" fmla="val 50297"/>
                  <a:gd name="adj2" fmla="val 75263"/>
                </a:avLst>
              </a:prstGeom>
              <a:blipFill>
                <a:blip r:embed="rId10"/>
                <a:stretch>
                  <a:fillRect l="-1055" t="-33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47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The Training Algo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The overall training algo is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4A954-5409-B82B-33ED-8B18F99C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56" y="1610152"/>
            <a:ext cx="7203182" cy="499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D7112-C9AB-A960-8064-64BC7D03846C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2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Generation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Using the training model, we can now generate data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C61C0-7ACF-7158-7A0C-DE0789B8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45" y="1733725"/>
            <a:ext cx="7739922" cy="4868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CA8B67-A175-2392-DBD1-E1DE07722226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9533174-57DE-5144-1A29-E9B6DE473134}"/>
              </a:ext>
            </a:extLst>
          </p:cNvPr>
          <p:cNvSpPr/>
          <p:nvPr/>
        </p:nvSpPr>
        <p:spPr>
          <a:xfrm>
            <a:off x="72325" y="2706986"/>
            <a:ext cx="2096807" cy="722014"/>
          </a:xfrm>
          <a:prstGeom prst="wedgeRectCallout">
            <a:avLst>
              <a:gd name="adj1" fmla="val 69869"/>
              <a:gd name="adj2" fmla="val 54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Generation can be slow because it requires several steps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0A32950-0DE2-2299-A9F9-85CA39113019}"/>
              </a:ext>
            </a:extLst>
          </p:cNvPr>
          <p:cNvSpPr/>
          <p:nvPr/>
        </p:nvSpPr>
        <p:spPr>
          <a:xfrm>
            <a:off x="72324" y="3598515"/>
            <a:ext cx="2096807" cy="722014"/>
          </a:xfrm>
          <a:prstGeom prst="wedgeRectCallout">
            <a:avLst>
              <a:gd name="adj1" fmla="val 42667"/>
              <a:gd name="adj2" fmla="val -750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Reducing the number of steps is an active area of research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2CA4FCE-868C-25E4-9238-86103658D854}"/>
              </a:ext>
            </a:extLst>
          </p:cNvPr>
          <p:cNvSpPr/>
          <p:nvPr/>
        </p:nvSpPr>
        <p:spPr>
          <a:xfrm>
            <a:off x="93069" y="4475015"/>
            <a:ext cx="2096807" cy="1645128"/>
          </a:xfrm>
          <a:prstGeom prst="wedgeRectCallout">
            <a:avLst>
              <a:gd name="adj1" fmla="val 41803"/>
              <a:gd name="adj2" fmla="val -60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One such approach is </a:t>
            </a:r>
            <a:r>
              <a:rPr lang="en-US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DDIM</a:t>
            </a:r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(denoising diffusion implicit model) which relaxes the Markov assumption in the noise process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3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Noise Predictor Network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A “U-net” model (a neural net) is commonly used as the noise predictor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embedding (positional embedding) of the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fed into the residual blocks of the U-net architecture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A8B67-A175-2392-DBD1-E1DE07722226}"/>
              </a:ext>
            </a:extLst>
          </p:cNvPr>
          <p:cNvSpPr txBox="1"/>
          <p:nvPr/>
        </p:nvSpPr>
        <p:spPr>
          <a:xfrm>
            <a:off x="0" y="6558530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</a:t>
            </a:r>
            <a:r>
              <a:rPr lang="en-US" sz="1100" dirty="0" err="1"/>
              <a:t>Arash</a:t>
            </a:r>
            <a:r>
              <a:rPr lang="en-US" sz="1100" dirty="0"/>
              <a:t> Vahdat</a:t>
            </a:r>
            <a:endParaRPr lang="en-IN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C1A9D-93AD-027F-9D0E-216C9307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24" y="2406417"/>
            <a:ext cx="6463482" cy="21785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456675-1DCC-F307-6427-C27888A8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9" y="2292939"/>
            <a:ext cx="3334805" cy="22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B6601AC-C4E3-6256-A4A7-A7E257412E07}"/>
              </a:ext>
            </a:extLst>
          </p:cNvPr>
          <p:cNvSpPr/>
          <p:nvPr/>
        </p:nvSpPr>
        <p:spPr>
          <a:xfrm>
            <a:off x="7338475" y="190122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U-net used in a diffusion model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725684-7BB3-216F-0986-4AA4586D3764}"/>
              </a:ext>
            </a:extLst>
          </p:cNvPr>
          <p:cNvSpPr/>
          <p:nvPr/>
        </p:nvSpPr>
        <p:spPr>
          <a:xfrm>
            <a:off x="1741924" y="2027976"/>
            <a:ext cx="1434333" cy="365337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typical U-net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/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Noisy image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blipFill>
                <a:blip r:embed="rId6"/>
                <a:stretch>
                  <a:fillRect l="-1674" t="-6780" r="-4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B6CC13B-C515-1A01-A603-61DD99A31C3B}"/>
              </a:ext>
            </a:extLst>
          </p:cNvPr>
          <p:cNvSpPr/>
          <p:nvPr/>
        </p:nvSpPr>
        <p:spPr>
          <a:xfrm>
            <a:off x="10207290" y="201421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Predicted noise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/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blipFill>
                <a:blip r:embed="rId7"/>
                <a:stretch>
                  <a:fillRect l="-21429" b="-382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/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blipFill>
                <a:blip r:embed="rId8"/>
                <a:stretch>
                  <a:fillRect l="-19266" r="-15596" b="-352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76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based deep generative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For a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its </a:t>
                </a:r>
                <a:r>
                  <a:rPr lang="en-US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score function</a:t>
                </a:r>
                <a:r>
                  <a:rPr lang="en-US" dirty="0">
                    <a:latin typeface="Abadi Extra Light" panose="020B0204020104020204" pitchFamily="34" charset="0"/>
                  </a:rPr>
                  <a:t>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a target distribution, we can use SGLD to generate data samples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 Light" panose="020B0204020104020204" pitchFamily="34" charset="0"/>
                  </a:rPr>
                  <a:t>But doing so requires the score function</a:t>
                </a:r>
                <a:r>
                  <a:rPr lang="en-US" sz="2600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itself is not known, how do get the score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train a neural network to model the score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score based approach is also helpful in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“guided” or conditional generation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Example: Want to generate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while conditioning on some signal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(e.g., class label or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texual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description of the input to be generated)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/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/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Here, this gradient is </a:t>
                </a:r>
                <a:r>
                  <a:rPr lang="en-US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parameters of the distribution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blipFill>
                <a:blip r:embed="rId5"/>
                <a:stretch>
                  <a:fillRect t="-5469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2ECF4-E562-183D-D9AB-41ED61E99687}"/>
                  </a:ext>
                </a:extLst>
              </p:cNvPr>
              <p:cNvSpPr txBox="1"/>
              <p:nvPr/>
            </p:nvSpPr>
            <p:spPr>
              <a:xfrm>
                <a:off x="2207473" y="2922505"/>
                <a:ext cx="5612690" cy="874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rad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br>
                  <a:rPr lang="en-US" sz="3000" b="0" dirty="0"/>
                </a:br>
                <a:endParaRPr lang="en-IN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2ECF4-E562-183D-D9AB-41ED61E9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73" y="2922505"/>
                <a:ext cx="5612690" cy="874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7FEBB8-81CB-0D68-497E-3115E4F3DEDD}"/>
                  </a:ext>
                </a:extLst>
              </p:cNvPr>
              <p:cNvSpPr txBox="1"/>
              <p:nvPr/>
            </p:nvSpPr>
            <p:spPr>
              <a:xfrm>
                <a:off x="8275037" y="3129035"/>
                <a:ext cx="2674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7FEBB8-81CB-0D68-497E-3115E4F3D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37" y="3129035"/>
                <a:ext cx="2674835" cy="461665"/>
              </a:xfrm>
              <a:prstGeom prst="rect">
                <a:avLst/>
              </a:prstGeom>
              <a:blipFill>
                <a:blip r:embed="rId7"/>
                <a:stretch>
                  <a:fillRect l="-3417" t="-10526" r="-113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86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Models via 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For a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its score function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Learning this score function is equivalent to learning the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parameterize the score function as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define a loss function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isn’t known but we only have a dataset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/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/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Here, this gradient is </a:t>
                </a:r>
                <a:r>
                  <a:rPr lang="en-US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parameters of the distribution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blipFill>
                <a:blip r:embed="rId5"/>
                <a:stretch>
                  <a:fillRect t="-5469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99CF42C-4342-DAE7-055E-430F73639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434" y="3567148"/>
            <a:ext cx="6617773" cy="933275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6EDA1B5-3811-55C9-FD4B-955288A01D5C}"/>
              </a:ext>
            </a:extLst>
          </p:cNvPr>
          <p:cNvSpPr/>
          <p:nvPr/>
        </p:nvSpPr>
        <p:spPr>
          <a:xfrm>
            <a:off x="4875419" y="3336315"/>
            <a:ext cx="1365990" cy="461665"/>
          </a:xfrm>
          <a:prstGeom prst="wedgeRectCallout">
            <a:avLst>
              <a:gd name="adj1" fmla="val -60616"/>
              <a:gd name="adj2" fmla="val 593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define it as a neural network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542043-1F04-8BD6-2D3E-A353922C0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483" y="5399705"/>
            <a:ext cx="3737126" cy="1073727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A205714-C736-D3B5-605A-5F732C3077C3}"/>
              </a:ext>
            </a:extLst>
          </p:cNvPr>
          <p:cNvSpPr/>
          <p:nvPr/>
        </p:nvSpPr>
        <p:spPr>
          <a:xfrm>
            <a:off x="2026851" y="5261841"/>
            <a:ext cx="2173029" cy="649700"/>
          </a:xfrm>
          <a:prstGeom prst="wedgeRectCallout">
            <a:avLst>
              <a:gd name="adj1" fmla="val 61848"/>
              <a:gd name="adj2" fmla="val 348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discrete distribution represented by the N samples from the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223ECD1-B704-6C8B-C5E2-0381FEF75292}"/>
                  </a:ext>
                </a:extLst>
              </p:cNvPr>
              <p:cNvSpPr/>
              <p:nvPr/>
            </p:nvSpPr>
            <p:spPr>
              <a:xfrm>
                <a:off x="1459686" y="6155267"/>
                <a:ext cx="2532092" cy="649700"/>
              </a:xfrm>
              <a:prstGeom prst="wedgeRectCallout">
                <a:avLst>
                  <a:gd name="adj1" fmla="val 52572"/>
                  <a:gd name="adj2" fmla="val -952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However, this is non-differentiable and thus can’t use it in the minimization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223ECD1-B704-6C8B-C5E2-0381FEF7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6" y="6155267"/>
                <a:ext cx="2532092" cy="649700"/>
              </a:xfrm>
              <a:prstGeom prst="wedgeRectCallout">
                <a:avLst>
                  <a:gd name="adj1" fmla="val 52572"/>
                  <a:gd name="adj2" fmla="val -95205"/>
                </a:avLst>
              </a:prstGeom>
              <a:blipFill>
                <a:blip r:embed="rId8"/>
                <a:stretch>
                  <a:fillRect l="-457" b="-1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8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, we define a smooth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can define the “score loss” function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samples from the dataset, the empirical loss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0D5AC-B400-DEC7-3916-312F990A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311" y="1804929"/>
            <a:ext cx="4597136" cy="96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B7FDE1E-AB6A-47A9-4718-DACCA151711D}"/>
                  </a:ext>
                </a:extLst>
              </p:cNvPr>
              <p:cNvSpPr/>
              <p:nvPr/>
            </p:nvSpPr>
            <p:spPr>
              <a:xfrm>
                <a:off x="5501781" y="1562698"/>
                <a:ext cx="2137778" cy="484463"/>
              </a:xfrm>
              <a:prstGeom prst="wedgeRectCallout">
                <a:avLst>
                  <a:gd name="adj1" fmla="val -62030"/>
                  <a:gd name="adj2" fmla="val 52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One option is to define it as a Gaussian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B7FDE1E-AB6A-47A9-4718-DACCA1517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81" y="1562698"/>
                <a:ext cx="2137778" cy="484463"/>
              </a:xfrm>
              <a:prstGeom prst="wedgeRectCallout">
                <a:avLst>
                  <a:gd name="adj1" fmla="val -62030"/>
                  <a:gd name="adj2" fmla="val 52407"/>
                </a:avLst>
              </a:prstGeom>
              <a:blipFill>
                <a:blip r:embed="rId5"/>
                <a:stretch>
                  <a:fillRect t="-3409" r="-1244" b="-6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DB67BBE-EF40-663D-7B50-8F9DE7102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401" y="3365285"/>
            <a:ext cx="6010983" cy="845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164BD-2889-525B-8AD6-26510AD88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388" y="4281660"/>
            <a:ext cx="7745819" cy="71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802AD6-B617-48BC-21E7-7337D49E9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201" y="5668804"/>
            <a:ext cx="9435501" cy="1019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6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 the score loss function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Choosing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the similarity with denoising diffusion model where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score loss function measures the difference b/w predicted score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noise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that the score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plays a similar role as noise predictor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in denoising diffusion model we saw earlier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Careful selection of the noise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important in this approach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615" b="-41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E26E8-48A9-1389-3EA8-7A50F086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064" y="3038771"/>
            <a:ext cx="2956057" cy="8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B62808-4369-909F-5531-9CD2868CAE47}"/>
                  </a:ext>
                </a:extLst>
              </p:cNvPr>
              <p:cNvSpPr txBox="1"/>
              <p:nvPr/>
            </p:nvSpPr>
            <p:spPr>
              <a:xfrm>
                <a:off x="7154231" y="3198167"/>
                <a:ext cx="2661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latin typeface="Abadi Extra Light" panose="020B0204020104020204" pitchFamily="34" charset="0"/>
                  </a:rPr>
                  <a:t>where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B62808-4369-909F-5531-9CD2868C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31" y="3198167"/>
                <a:ext cx="2661306" cy="461665"/>
              </a:xfrm>
              <a:prstGeom prst="rect">
                <a:avLst/>
              </a:prstGeom>
              <a:blipFill>
                <a:blip r:embed="rId5"/>
                <a:stretch>
                  <a:fillRect l="-3670" t="-12000" b="-2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71F17-E28C-472B-0B2B-C9C542965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524" y="4203454"/>
            <a:ext cx="3774230" cy="798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62969A-03AE-6D3B-BCC1-2BE3BEA8A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727" y="1655503"/>
            <a:ext cx="9248109" cy="78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68218-C33C-A3CD-3680-727542C36F8C}"/>
                  </a:ext>
                </a:extLst>
              </p:cNvPr>
              <p:cNvSpPr txBox="1"/>
              <p:nvPr/>
            </p:nvSpPr>
            <p:spPr>
              <a:xfrm>
                <a:off x="760367" y="4417281"/>
                <a:ext cx="4432239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,(1−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68218-C33C-A3CD-3680-727542C3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" y="4417281"/>
                <a:ext cx="4432239" cy="370743"/>
              </a:xfrm>
              <a:prstGeom prst="rect">
                <a:avLst/>
              </a:prstGeom>
              <a:blipFill>
                <a:blip r:embed="rId8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33BB3D-FAC3-475B-8C39-26B73F3DBA91}"/>
              </a:ext>
            </a:extLst>
          </p:cNvPr>
          <p:cNvSpPr/>
          <p:nvPr/>
        </p:nvSpPr>
        <p:spPr>
          <a:xfrm>
            <a:off x="5504255" y="4509966"/>
            <a:ext cx="823866" cy="185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2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Noise Variance in 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Success of score matching depends on the estimate of score function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regions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small/zero, the estimate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may not be reliable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that, in score matching, we typically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the appropriate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critical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Using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means we won’t have small/zero values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but also high distortion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Very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means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We can choose a series of 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&lt;…&lt;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and use the following loss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781BB-25AB-F348-10CA-EB169086E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945" y="1512963"/>
            <a:ext cx="4902569" cy="691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8407E-C214-F84E-1B48-175C2688D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637" y="2207798"/>
            <a:ext cx="8632598" cy="73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A520F2-4F0E-F24A-D2B1-6F24BED72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529" y="5692171"/>
            <a:ext cx="7332720" cy="946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8BDC418-BE98-9883-7736-709A31947021}"/>
                  </a:ext>
                </a:extLst>
              </p:cNvPr>
              <p:cNvSpPr/>
              <p:nvPr/>
            </p:nvSpPr>
            <p:spPr>
              <a:xfrm>
                <a:off x="72326" y="5544857"/>
                <a:ext cx="2363056" cy="620553"/>
              </a:xfrm>
              <a:prstGeom prst="wedgeRectCallout">
                <a:avLst>
                  <a:gd name="adj1" fmla="val 63652"/>
                  <a:gd name="adj2" fmla="val 407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gives us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score matching based diffusion models with different variances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8BDC418-BE98-9883-7736-709A31947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6" y="5544857"/>
                <a:ext cx="2363056" cy="620553"/>
              </a:xfrm>
              <a:prstGeom prst="wedgeRectCallout">
                <a:avLst>
                  <a:gd name="adj1" fmla="val 63652"/>
                  <a:gd name="adj2" fmla="val 40735"/>
                </a:avLst>
              </a:prstGeom>
              <a:blipFill>
                <a:blip r:embed="rId7"/>
                <a:stretch>
                  <a:fillRect l="-444" t="-9615" b="-173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E8D8CF1-F794-FBF0-9E82-4E2C1E9A30A7}"/>
                  </a:ext>
                </a:extLst>
              </p:cNvPr>
              <p:cNvSpPr/>
              <p:nvPr/>
            </p:nvSpPr>
            <p:spPr>
              <a:xfrm>
                <a:off x="150806" y="6235938"/>
                <a:ext cx="2363056" cy="620553"/>
              </a:xfrm>
              <a:prstGeom prst="wedgeRectCallout">
                <a:avLst>
                  <a:gd name="adj1" fmla="val 40665"/>
                  <a:gd name="adj2" fmla="val -672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can run SGLD where we use a few steps of each in a sequences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−2,…, 2,1</m:t>
                    </m:r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E8D8CF1-F794-FBF0-9E82-4E2C1E9A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6" y="6235938"/>
                <a:ext cx="2363056" cy="620553"/>
              </a:xfrm>
              <a:prstGeom prst="wedgeRectCallout">
                <a:avLst>
                  <a:gd name="adj1" fmla="val 40665"/>
                  <a:gd name="adj2" fmla="val -67226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F4CEAB2-1E89-01C3-CA97-7526C741CAA3}"/>
                  </a:ext>
                </a:extLst>
              </p:cNvPr>
              <p:cNvSpPr/>
              <p:nvPr/>
            </p:nvSpPr>
            <p:spPr>
              <a:xfrm>
                <a:off x="3563204" y="5467343"/>
                <a:ext cx="1862025" cy="387790"/>
              </a:xfrm>
              <a:prstGeom prst="wedgeRectCallout">
                <a:avLst>
                  <a:gd name="adj1" fmla="val -39912"/>
                  <a:gd name="adj2" fmla="val 850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weighting coefficient for model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F4CEAB2-1E89-01C3-CA97-7526C741C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204" y="5467343"/>
                <a:ext cx="1862025" cy="387790"/>
              </a:xfrm>
              <a:prstGeom prst="wedgeRectCallout">
                <a:avLst>
                  <a:gd name="adj1" fmla="val -39912"/>
                  <a:gd name="adj2" fmla="val 85093"/>
                </a:avLst>
              </a:prstGeom>
              <a:blipFill>
                <a:blip r:embed="rId9"/>
                <a:stretch>
                  <a:fillRect l="-649" t="-13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25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GANs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fr-FR" sz="2600" dirty="0">
                    <a:latin typeface="Abadi Extra Light" panose="020B0204020104020204" pitchFamily="34" charset="0"/>
                  </a:rPr>
                  <a:t>Two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measures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that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are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commonly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used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to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evaluate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GANs</a:t>
                </a:r>
                <a:endParaRPr lang="fr-FR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 score (IS)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Evaluates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Frechet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distance (FID):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Compared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real data and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Inception Score </a:t>
                </a:r>
                <a:r>
                  <a:rPr lang="en-IN" dirty="0">
                    <a:latin typeface="Abadi Extra Light" panose="020B0204020104020204" pitchFamily="34" charset="0"/>
                  </a:rPr>
                  <a:t>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be high if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few high-probability classes in each sample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Low entropy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have diverse classes across samples: Marginal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 to uniform (high entropy)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uses extracted features (using a deep neural net) of real and generated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from the layers closer to the output layer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features are used to estimate two Gaussian distributions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is then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</a:rPr>
                      <m:t>FID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measures can also be used for evaluating other deep gen models like VAE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935" t="-1645" r="-519" b="-7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/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/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717D091-C2BA-4B2E-8F9C-593D11837BB5}"/>
              </a:ext>
            </a:extLst>
          </p:cNvPr>
          <p:cNvSpPr/>
          <p:nvPr/>
        </p:nvSpPr>
        <p:spPr>
          <a:xfrm>
            <a:off x="1795672" y="5511770"/>
            <a:ext cx="1410842" cy="430887"/>
          </a:xfrm>
          <a:prstGeom prst="wedgeRectCallout">
            <a:avLst>
              <a:gd name="adj1" fmla="val 61847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real data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B3D81C5-FCEF-43E1-B406-941332773CD8}"/>
              </a:ext>
            </a:extLst>
          </p:cNvPr>
          <p:cNvSpPr/>
          <p:nvPr/>
        </p:nvSpPr>
        <p:spPr>
          <a:xfrm>
            <a:off x="8432585" y="5511770"/>
            <a:ext cx="1981972" cy="430887"/>
          </a:xfrm>
          <a:prstGeom prst="wedgeRectCallout">
            <a:avLst>
              <a:gd name="adj1" fmla="val -61868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generated data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0E1D3E0-1F76-4C6B-A77B-A76DC3D34B7D}"/>
              </a:ext>
            </a:extLst>
          </p:cNvPr>
          <p:cNvSpPr/>
          <p:nvPr/>
        </p:nvSpPr>
        <p:spPr>
          <a:xfrm>
            <a:off x="8872770" y="1249252"/>
            <a:ext cx="2686019" cy="554290"/>
          </a:xfrm>
          <a:prstGeom prst="wedgeRectCallout">
            <a:avLst>
              <a:gd name="adj1" fmla="val -44688"/>
              <a:gd name="adj2" fmla="val 759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IS and FID measure how realistic the generated data is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9CEA347-BFBB-9785-C916-80B3C89F0EEE}"/>
              </a:ext>
            </a:extLst>
          </p:cNvPr>
          <p:cNvSpPr/>
          <p:nvPr/>
        </p:nvSpPr>
        <p:spPr>
          <a:xfrm>
            <a:off x="8872770" y="469635"/>
            <a:ext cx="1541787" cy="554290"/>
          </a:xfrm>
          <a:prstGeom prst="wedgeRectCallout">
            <a:avLst>
              <a:gd name="adj1" fmla="val 1535"/>
              <a:gd name="adj2" fmla="val 1017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 IS and low FID is desirable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73"/>
    </mc:Choice>
    <mc:Fallback xmlns="">
      <p:transition spd="slow" advTm="40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Models and SDE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Stochastic Differential Equations (SDE) define a continuous-time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Denoising diffusion model and score matching models are like discretization of the continuous-time SDE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forward SDE is written as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corresponding reverse SDE can be written as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can solve SDE by discretizing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For equal-size time steps, we get the Langevin dynamics based equations for the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SDE connection is helpful in designing fast reverse process for diffusion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For example, we can leverage the ODE corresponding to the SDE for faster sampling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370FE-F9EA-72C7-E003-905D4ECD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36" y="2536805"/>
            <a:ext cx="3299012" cy="950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DC95D-A8AD-59E0-2C0D-335A6E89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76" y="4271689"/>
            <a:ext cx="6341069" cy="525057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CBE8D45-E03D-C00C-6A34-00E495C75616}"/>
              </a:ext>
            </a:extLst>
          </p:cNvPr>
          <p:cNvSpPr/>
          <p:nvPr/>
        </p:nvSpPr>
        <p:spPr>
          <a:xfrm>
            <a:off x="4170562" y="3959522"/>
            <a:ext cx="2274084" cy="271648"/>
          </a:xfrm>
          <a:prstGeom prst="wedgeRectCallout">
            <a:avLst>
              <a:gd name="adj1" fmla="val -39912"/>
              <a:gd name="adj2" fmla="val 850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like the score function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61FCE6-0AED-F0C4-2726-8B93DCEBE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023" y="3994661"/>
            <a:ext cx="3980329" cy="762000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9865068-D2DC-0AF8-1D5E-FA0A8704C019}"/>
              </a:ext>
            </a:extLst>
          </p:cNvPr>
          <p:cNvSpPr/>
          <p:nvPr/>
        </p:nvSpPr>
        <p:spPr>
          <a:xfrm>
            <a:off x="8150891" y="3579422"/>
            <a:ext cx="2274084" cy="415239"/>
          </a:xfrm>
          <a:prstGeom prst="wedgeRectCallout">
            <a:avLst>
              <a:gd name="adj1" fmla="val -39912"/>
              <a:gd name="adj2" fmla="val 850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corresponding ODE for the SDE reverse process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7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Guided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Often we want to generate data based on some “reference” conditioning signal,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Images of a specific class (class-conditional generation)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Images based on some textual description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High resolution image using a low-resolution image (image “super-resolution”)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Denoting the data as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the conditioning signal as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,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we want to learn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D1DF8-C5EE-38D4-E16F-9AC50A45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08090"/>
            <a:ext cx="3872753" cy="1927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5D356-F287-67FA-A68A-3CB36F7E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247" y="2574946"/>
            <a:ext cx="2573669" cy="2594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25BC7-ED09-F681-EB55-23BE960ED8FA}"/>
              </a:ext>
            </a:extLst>
          </p:cNvPr>
          <p:cNvSpPr txBox="1"/>
          <p:nvPr/>
        </p:nvSpPr>
        <p:spPr>
          <a:xfrm>
            <a:off x="1771993" y="5188000"/>
            <a:ext cx="364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Conditioning signal: “</a:t>
            </a:r>
            <a:r>
              <a:rPr lang="en-US" sz="1800" b="0" i="0" u="none" strike="noStrike" baseline="0" dirty="0">
                <a:latin typeface="NimbusSanL-ReguItal"/>
              </a:rPr>
              <a:t>stained glass window of a panda eating bamboo”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554F8-E790-D360-527E-978AE47A2D74}"/>
              </a:ext>
            </a:extLst>
          </p:cNvPr>
          <p:cNvSpPr txBox="1"/>
          <p:nvPr/>
        </p:nvSpPr>
        <p:spPr>
          <a:xfrm>
            <a:off x="6610182" y="5080883"/>
            <a:ext cx="284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Conditioning signal: Low-res image on the left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1166A-6A5A-C159-1101-2A7A5BB3DD80}"/>
              </a:ext>
            </a:extLst>
          </p:cNvPr>
          <p:cNvSpPr txBox="1"/>
          <p:nvPr/>
        </p:nvSpPr>
        <p:spPr>
          <a:xfrm>
            <a:off x="0" y="6558530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DLFC (Bishop and Bishop, 2023) 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Classifier Guidance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we have an already training classifier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then define the score function of a conditional diffusion model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also control the contribution of the classifier by defining the score function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b="0" dirty="0">
                    <a:latin typeface="Abadi Extra Light" panose="020B0204020104020204" pitchFamily="34" charset="0"/>
                  </a:rPr>
                  <a:t>Large</a:t>
                </a:r>
                <a:r>
                  <a:rPr lang="en-IN" sz="2600" b="0" dirty="0"/>
                  <a:t>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encourage generation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which respects the conditioning signal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However, this approach requires a classifier trained on noisy images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D638E-A20C-28B4-4CBE-11071C0C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108" y="2041304"/>
            <a:ext cx="5626498" cy="1439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8BECA-8F08-A692-DEE1-390E7A93F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225" y="4250872"/>
            <a:ext cx="7205620" cy="722184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168CB2A-7B11-4499-868A-8CE188D646EC}"/>
              </a:ext>
            </a:extLst>
          </p:cNvPr>
          <p:cNvSpPr/>
          <p:nvPr/>
        </p:nvSpPr>
        <p:spPr>
          <a:xfrm>
            <a:off x="2475245" y="3938839"/>
            <a:ext cx="2238422" cy="484463"/>
          </a:xfrm>
          <a:prstGeom prst="wedgeRectCallout">
            <a:avLst>
              <a:gd name="adj1" fmla="val 60808"/>
              <a:gd name="adj2" fmla="val 470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function of unconditional diffusion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202D888-CF6A-753B-3C38-8A12F238103B}"/>
              </a:ext>
            </a:extLst>
          </p:cNvPr>
          <p:cNvSpPr/>
          <p:nvPr/>
        </p:nvSpPr>
        <p:spPr>
          <a:xfrm>
            <a:off x="5160687" y="3959522"/>
            <a:ext cx="1842087" cy="347346"/>
          </a:xfrm>
          <a:prstGeom prst="wedgeRectCallout">
            <a:avLst>
              <a:gd name="adj1" fmla="val 66052"/>
              <a:gd name="adj2" fmla="val 656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Classifier guidance term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7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Classifier-free Guidance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the score function in classifier guidance method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eliminate the classifier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use the fact that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we can rewrite the score function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 need to train a separate classifier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Also, no need to train both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Just train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using a score-function based approach and use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CC9F1-8456-888B-04A2-9C333E429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39" y="1559188"/>
            <a:ext cx="6207814" cy="622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370661-F65D-A5CA-687C-E11D8D09A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404" y="2717503"/>
            <a:ext cx="4854649" cy="1242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1CDF9-0713-B3AF-5D7E-114340580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673" y="4526494"/>
            <a:ext cx="7899745" cy="49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5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Diffusion Models (LDM)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Defines diffusion process in a latent space instead of in data (e.g., pixel)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popular “Stable Diffusion”	is based on LDM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Diffusion process in a low-dim latent space is also more efficient computationally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Can also condition the generation of other modalities such as text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5601F-2151-5BD4-CF1B-C0448F06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51" y="2875238"/>
            <a:ext cx="5385680" cy="2677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8BAE7-E40B-7C7B-AC45-4B6988C7D69D}"/>
              </a:ext>
            </a:extLst>
          </p:cNvPr>
          <p:cNvSpPr txBox="1"/>
          <p:nvPr/>
        </p:nvSpPr>
        <p:spPr>
          <a:xfrm>
            <a:off x="92990" y="6557513"/>
            <a:ext cx="5089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</a:t>
            </a:r>
            <a:r>
              <a:rPr lang="en-GB" sz="1100" dirty="0"/>
              <a:t>High-Resolution Image Synthesis with Latent Diffusion Models </a:t>
            </a:r>
            <a:r>
              <a:rPr lang="en-IN" sz="1100" dirty="0"/>
              <a:t>(</a:t>
            </a:r>
            <a:r>
              <a:rPr lang="en-IN" sz="1100" dirty="0" err="1"/>
              <a:t>Rombach</a:t>
            </a:r>
            <a:r>
              <a:rPr lang="en-IN" sz="1100" dirty="0"/>
              <a:t> et al, 2022)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22"/>
    </mc:Choice>
    <mc:Fallback xmlns="">
      <p:transition spd="slow" advTm="22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Cascaded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b="0" dirty="0">
                <a:latin typeface="Abadi Extra Light" panose="020B0204020104020204" pitchFamily="34" charset="0"/>
              </a:rPr>
              <a:t>Useful for generating high-r</a:t>
            </a:r>
            <a:r>
              <a:rPr lang="en-IN" sz="2600" dirty="0">
                <a:latin typeface="Abadi Extra Light" panose="020B0204020104020204" pitchFamily="34" charset="0"/>
              </a:rPr>
              <a:t>esolution images using conditioning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Cascaded approach is usually better than a direct generation of high-resolution image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b="0" dirty="0">
                <a:latin typeface="Abadi Extra Light" panose="020B0204020104020204" pitchFamily="34" charset="0"/>
              </a:rPr>
              <a:t>Smaller model size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Learning gradual transformations is easier than a direct transformation</a:t>
            </a:r>
            <a:endParaRPr lang="en-IN" sz="2200" b="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7FBE3C-CE38-14D9-A6BC-C725B951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6" y="1823672"/>
            <a:ext cx="9440214" cy="32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7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 Light" panose="020B0204020104020204" pitchFamily="34" charset="0"/>
              </a:rPr>
              <a:t>Diffusion Models (denoising diffusion models, score based models, </a:t>
            </a:r>
            <a:r>
              <a:rPr lang="en-US" sz="2600" dirty="0" err="1">
                <a:latin typeface="Abadi Extra Light" panose="020B0204020104020204" pitchFamily="34" charset="0"/>
              </a:rPr>
              <a:t>etc</a:t>
            </a:r>
            <a:r>
              <a:rPr lang="en-US" sz="2600" dirty="0">
                <a:latin typeface="Abadi Extra Light" panose="020B0204020104020204" pitchFamily="34" charset="0"/>
              </a:rPr>
              <a:t>) are currently the best performing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 Light" panose="020B0204020104020204" pitchFamily="34" charset="0"/>
              </a:rPr>
              <a:t>A lot of ongoing work on diffusion models,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Improving quality of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Speeding-up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Combining them with other generative models (e.g., large language models)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GAN: Some Issues/Comments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GAN training can be hard and the basic GAN suffers from several issues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Instability of training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Mode Collapse problem: Lack of diversity in generated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Generator may find some data that can easily fool the discriminator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 will stuck at that mode of the data distribution and keep generating data like that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work on addressing these issues (e.g., </a:t>
            </a:r>
            <a:r>
              <a:rPr lang="en-IN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Wasserstein GAN</a:t>
            </a:r>
            <a:r>
              <a:rPr lang="en-IN" sz="2600" dirty="0">
                <a:latin typeface="Abadi Extra Light" panose="020B0204020104020204" pitchFamily="34" charset="0"/>
              </a:rPr>
              <a:t>, Least Squares GAN, etc)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D8D1710-2232-4F74-85DB-68E71F8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8" y="3595609"/>
            <a:ext cx="4393769" cy="23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CDD6A-D1AA-4BC7-818C-196FE61298CB}"/>
              </a:ext>
            </a:extLst>
          </p:cNvPr>
          <p:cNvSpPr txBox="1"/>
          <p:nvPr/>
        </p:nvSpPr>
        <p:spPr>
          <a:xfrm>
            <a:off x="8051370" y="4095962"/>
            <a:ext cx="32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1: No mode collapse (all 10 modes captured in generation)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C3350-BCB0-44E7-A09C-585CC41CED63}"/>
              </a:ext>
            </a:extLst>
          </p:cNvPr>
          <p:cNvSpPr txBox="1"/>
          <p:nvPr/>
        </p:nvSpPr>
        <p:spPr>
          <a:xfrm>
            <a:off x="8051370" y="5135260"/>
            <a:ext cx="31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2: Mode collapse (stuck on one of the modes)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F7795F-CD31-280D-1BC3-AE1A0547E3EF}"/>
              </a:ext>
            </a:extLst>
          </p:cNvPr>
          <p:cNvSpPr/>
          <p:nvPr/>
        </p:nvSpPr>
        <p:spPr>
          <a:xfrm>
            <a:off x="265245" y="4364595"/>
            <a:ext cx="5191125" cy="2412831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gradually corrupting an image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till it becomes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pure noise </a:t>
                </a:r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</a:t>
                </a:r>
                <a:r>
                  <a:rPr lang="en-IN" u="sng" dirty="0">
                    <a:latin typeface="Abadi Extra Light" panose="020B0204020104020204" pitchFamily="34" charset="0"/>
                  </a:rPr>
                  <a:t>pre-defined</a:t>
                </a:r>
                <a:r>
                  <a:rPr lang="en-IN" dirty="0">
                    <a:latin typeface="Abadi Extra Light" panose="020B0204020104020204" pitchFamily="34" charset="0"/>
                  </a:rPr>
                  <a:t> Gaussian perturbation (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forward process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F420F6F-5568-2681-ECE6-C330CC49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ECCD177-696F-539C-3C4B-DCF1A114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1CF7029-ECFF-84A2-AE1F-4782E3745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08BCE65-AA96-9EDC-0A11-E1C083B12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70CA315-6911-C608-4248-09183C372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3266786-A5CB-2F1F-705A-E6A5174F7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01E61B-B29B-0BAB-0FAE-12C7F711730B}"/>
              </a:ext>
            </a:extLst>
          </p:cNvPr>
          <p:cNvCxnSpPr>
            <a:stCxn id="56" idx="3"/>
            <a:endCxn id="60" idx="1"/>
          </p:cNvCxnSpPr>
          <p:nvPr/>
        </p:nvCxnSpPr>
        <p:spPr>
          <a:xfrm>
            <a:off x="1927219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C99371-93A5-1ABC-BC61-A6E3A37714F7}"/>
              </a:ext>
            </a:extLst>
          </p:cNvPr>
          <p:cNvCxnSpPr/>
          <p:nvPr/>
        </p:nvCxnSpPr>
        <p:spPr>
          <a:xfrm>
            <a:off x="3394124" y="243995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D4C98CD-CB1D-DB74-8EFB-7535B14919B0}"/>
              </a:ext>
            </a:extLst>
          </p:cNvPr>
          <p:cNvCxnSpPr/>
          <p:nvPr/>
        </p:nvCxnSpPr>
        <p:spPr>
          <a:xfrm>
            <a:off x="9995830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784332B-DC9F-1562-17FB-FB4221175A58}"/>
              </a:ext>
            </a:extLst>
          </p:cNvPr>
          <p:cNvCxnSpPr/>
          <p:nvPr/>
        </p:nvCxnSpPr>
        <p:spPr>
          <a:xfrm>
            <a:off x="4981575" y="246449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B36DE6-B352-C5B3-4E0C-04F9E660DA07}"/>
              </a:ext>
            </a:extLst>
          </p:cNvPr>
          <p:cNvCxnSpPr/>
          <p:nvPr/>
        </p:nvCxnSpPr>
        <p:spPr>
          <a:xfrm>
            <a:off x="7534709" y="2439958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/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/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/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blipFill>
                <a:blip r:embed="rId18"/>
                <a:stretch>
                  <a:fillRect l="-6320" t="-28333" r="-8922" b="-4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2E78AD-A10B-7ECD-5802-0AC9A4FE5CCC}"/>
              </a:ext>
            </a:extLst>
          </p:cNvPr>
          <p:cNvSpPr/>
          <p:nvPr/>
        </p:nvSpPr>
        <p:spPr>
          <a:xfrm>
            <a:off x="6782520" y="4462735"/>
            <a:ext cx="5191125" cy="2196404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/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blipFill>
                <a:blip r:embed="rId19"/>
                <a:stretch>
                  <a:fillRect l="-1090" r="-177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/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blipFill>
                <a:blip r:embed="rId20"/>
                <a:stretch>
                  <a:fillRect l="-5616" t="-172131" r="-2536" b="-257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/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blipFill>
                <a:blip r:embed="rId21"/>
                <a:stretch>
                  <a:fillRect l="-1212" r="-2424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/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blipFill>
                <a:blip r:embed="rId22"/>
                <a:stretch>
                  <a:fillRect l="-15271" t="-26230" r="-4926" b="-47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E8D7862-44CB-9ACF-7E9F-3C34330B4F49}"/>
              </a:ext>
            </a:extLst>
          </p:cNvPr>
          <p:cNvSpPr/>
          <p:nvPr/>
        </p:nvSpPr>
        <p:spPr>
          <a:xfrm>
            <a:off x="5572125" y="5341053"/>
            <a:ext cx="1118870" cy="372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D439F-0F1C-7A68-7A73-1E751277D563}"/>
              </a:ext>
            </a:extLst>
          </p:cNvPr>
          <p:cNvSpPr txBox="1"/>
          <p:nvPr/>
        </p:nvSpPr>
        <p:spPr>
          <a:xfrm>
            <a:off x="5674785" y="496897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implies</a:t>
            </a:r>
            <a:endParaRPr lang="en-IN" b="1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/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blipFill>
                <a:blip r:embed="rId23"/>
                <a:stretch>
                  <a:fillRect l="-1404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5D52925-5F66-801F-342B-46CA02F7067E}"/>
                  </a:ext>
                </a:extLst>
              </p:cNvPr>
              <p:cNvSpPr/>
              <p:nvPr/>
            </p:nvSpPr>
            <p:spPr>
              <a:xfrm>
                <a:off x="6093100" y="4142991"/>
                <a:ext cx="2930156" cy="513752"/>
              </a:xfrm>
              <a:prstGeom prst="wedgeRectCallout">
                <a:avLst>
                  <a:gd name="adj1" fmla="val 1089"/>
                  <a:gd name="adj2" fmla="val 7055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Imp: Thus we can also </a:t>
                </a:r>
                <a:r>
                  <a:rPr lang="en-US" sz="16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IN" sz="16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directly in a single step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5D52925-5F66-801F-342B-46CA02F70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00" y="4142991"/>
                <a:ext cx="2930156" cy="513752"/>
              </a:xfrm>
              <a:prstGeom prst="wedgeRectCallout">
                <a:avLst>
                  <a:gd name="adj1" fmla="val 1089"/>
                  <a:gd name="adj2" fmla="val 70551"/>
                </a:avLst>
              </a:prstGeom>
              <a:blipFill>
                <a:blip r:embed="rId24"/>
                <a:stretch>
                  <a:fillRect l="-1037" t="-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/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8D35B73-090F-F0F2-8006-1F596DC28AC8}"/>
              </a:ext>
            </a:extLst>
          </p:cNvPr>
          <p:cNvSpPr/>
          <p:nvPr/>
        </p:nvSpPr>
        <p:spPr>
          <a:xfrm>
            <a:off x="2098815" y="6174186"/>
            <a:ext cx="2039299" cy="513752"/>
          </a:xfrm>
          <a:prstGeom prst="wedgeRectCallout">
            <a:avLst>
              <a:gd name="adj1" fmla="val -42251"/>
              <a:gd name="adj2" fmla="val -731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 pre-defined but can also be learned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6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/>
      <p:bldP spid="78" grpId="0"/>
      <p:bldP spid="79" grpId="0"/>
      <p:bldP spid="80" grpId="0"/>
      <p:bldP spid="81" grpId="0"/>
      <p:bldP spid="82" grpId="0"/>
      <p:bldP spid="90" grpId="0"/>
      <p:bldP spid="93" grpId="0"/>
      <p:bldP spid="94" grpId="0"/>
      <p:bldP spid="9" grpId="0" animBg="1"/>
      <p:bldP spid="3" grpId="0"/>
      <p:bldP spid="10" grpId="0"/>
      <p:bldP spid="12" grpId="0"/>
      <p:bldP spid="13" grpId="0"/>
      <p:bldP spid="14" grpId="0" animBg="1"/>
      <p:bldP spid="15" grpId="0"/>
      <p:bldP spid="17" grpId="0"/>
      <p:bldP spid="25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Data by Reversing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Reversing the diffusion(red arrows) would enable generating data from pure noise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reverse the diffusion, we need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ED147-8EBA-B155-EA76-28F88CC9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0606E-4B91-F3BE-9373-1480B0D5F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FD667-D2A9-BAE0-4B35-8E054DAC5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56632-A588-8D92-7DF5-58D4DFD90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1B307-6BC0-6F2E-0B31-57F755728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FDA2C-7D75-9C80-E5EB-7D3CDFF1D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0C29CB-789E-C29E-3C80-AD62467666F5}"/>
              </a:ext>
            </a:extLst>
          </p:cNvPr>
          <p:cNvCxnSpPr>
            <a:cxnSpLocks/>
          </p:cNvCxnSpPr>
          <p:nvPr/>
        </p:nvCxnSpPr>
        <p:spPr>
          <a:xfrm>
            <a:off x="1927094" y="213539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823AD-A491-C421-8B3A-84AC4A125F74}"/>
              </a:ext>
            </a:extLst>
          </p:cNvPr>
          <p:cNvCxnSpPr/>
          <p:nvPr/>
        </p:nvCxnSpPr>
        <p:spPr>
          <a:xfrm>
            <a:off x="3430677" y="2150846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2274F-0FA2-B9C4-9FF9-67A90BFC0AD7}"/>
              </a:ext>
            </a:extLst>
          </p:cNvPr>
          <p:cNvCxnSpPr/>
          <p:nvPr/>
        </p:nvCxnSpPr>
        <p:spPr>
          <a:xfrm>
            <a:off x="10007594" y="2163727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43682-7366-C341-CE44-578B628EDAAF}"/>
              </a:ext>
            </a:extLst>
          </p:cNvPr>
          <p:cNvCxnSpPr/>
          <p:nvPr/>
        </p:nvCxnSpPr>
        <p:spPr>
          <a:xfrm>
            <a:off x="4973503" y="216912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6B371B-FFFA-9A75-B571-1AA1F00630CF}"/>
              </a:ext>
            </a:extLst>
          </p:cNvPr>
          <p:cNvCxnSpPr/>
          <p:nvPr/>
        </p:nvCxnSpPr>
        <p:spPr>
          <a:xfrm>
            <a:off x="7525184" y="2181219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8FC68-B41D-CA3E-F8F5-237B906E88F0}"/>
              </a:ext>
            </a:extLst>
          </p:cNvPr>
          <p:cNvCxnSpPr/>
          <p:nvPr/>
        </p:nvCxnSpPr>
        <p:spPr>
          <a:xfrm>
            <a:off x="4973503" y="2731102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45B10-C48F-C60F-AD6B-8F906BC48A5C}"/>
              </a:ext>
            </a:extLst>
          </p:cNvPr>
          <p:cNvCxnSpPr/>
          <p:nvPr/>
        </p:nvCxnSpPr>
        <p:spPr>
          <a:xfrm>
            <a:off x="7525184" y="2731102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A02379-538B-178A-5333-1AC5C00F4FD1}"/>
              </a:ext>
            </a:extLst>
          </p:cNvPr>
          <p:cNvCxnSpPr>
            <a:cxnSpLocks/>
          </p:cNvCxnSpPr>
          <p:nvPr/>
        </p:nvCxnSpPr>
        <p:spPr>
          <a:xfrm flipH="1">
            <a:off x="9974980" y="2731102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157E56-A322-C395-72C2-124615D7005D}"/>
              </a:ext>
            </a:extLst>
          </p:cNvPr>
          <p:cNvCxnSpPr>
            <a:cxnSpLocks/>
          </p:cNvCxnSpPr>
          <p:nvPr/>
        </p:nvCxnSpPr>
        <p:spPr>
          <a:xfrm flipH="1">
            <a:off x="3356694" y="2719004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A702ED-BDEC-9350-3303-E2660972EFBC}"/>
              </a:ext>
            </a:extLst>
          </p:cNvPr>
          <p:cNvCxnSpPr>
            <a:cxnSpLocks/>
          </p:cNvCxnSpPr>
          <p:nvPr/>
        </p:nvCxnSpPr>
        <p:spPr>
          <a:xfrm flipH="1">
            <a:off x="1861868" y="2716431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3162038" y="4267575"/>
                <a:ext cx="5328125" cy="977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38" y="4267575"/>
                <a:ext cx="5328125" cy="9779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E8BCF46-362F-7D77-E6E4-76E8243257F5}"/>
              </a:ext>
            </a:extLst>
          </p:cNvPr>
          <p:cNvSpPr/>
          <p:nvPr/>
        </p:nvSpPr>
        <p:spPr>
          <a:xfrm>
            <a:off x="6699463" y="4267869"/>
            <a:ext cx="1729028" cy="488686"/>
          </a:xfrm>
          <a:prstGeom prst="rect">
            <a:avLst/>
          </a:prstGeom>
          <a:solidFill>
            <a:srgbClr val="288851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EBF9F-AD00-DE93-A42A-AA25F5853681}"/>
              </a:ext>
            </a:extLst>
          </p:cNvPr>
          <p:cNvSpPr/>
          <p:nvPr/>
        </p:nvSpPr>
        <p:spPr>
          <a:xfrm>
            <a:off x="5448734" y="4288395"/>
            <a:ext cx="1228725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9ACD6-9EDB-E1B7-6E65-30B349E1C403}"/>
              </a:ext>
            </a:extLst>
          </p:cNvPr>
          <p:cNvSpPr/>
          <p:nvPr/>
        </p:nvSpPr>
        <p:spPr>
          <a:xfrm>
            <a:off x="6448426" y="4777669"/>
            <a:ext cx="873402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6865A-EDC9-9D5F-2D78-143A4C72F18B}"/>
                  </a:ext>
                </a:extLst>
              </p:cNvPr>
              <p:cNvSpPr txBox="1"/>
              <p:nvPr/>
            </p:nvSpPr>
            <p:spPr>
              <a:xfrm>
                <a:off x="3634439" y="5470009"/>
                <a:ext cx="4218271" cy="12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6865A-EDC9-9D5F-2D78-143A4C72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39" y="5470009"/>
                <a:ext cx="4218271" cy="1210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11EF8434-F205-1521-4917-D4EB33B57DBF}"/>
                  </a:ext>
                </a:extLst>
              </p:cNvPr>
              <p:cNvSpPr/>
              <p:nvPr/>
            </p:nvSpPr>
            <p:spPr>
              <a:xfrm>
                <a:off x="7835766" y="5056951"/>
                <a:ext cx="2951308" cy="785084"/>
              </a:xfrm>
              <a:prstGeom prst="wedgeRectCallout">
                <a:avLst>
                  <a:gd name="adj1" fmla="val -49456"/>
                  <a:gd name="adj2" fmla="val 741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the true data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not known, we can’t compute this integral</a:t>
                </a:r>
              </a:p>
            </p:txBody>
          </p:sp>
        </mc:Choice>
        <mc:Fallback xmlns="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11EF8434-F205-1521-4917-D4EB33B57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766" y="5056951"/>
                <a:ext cx="2951308" cy="785084"/>
              </a:xfrm>
              <a:prstGeom prst="wedgeRectCallout">
                <a:avLst>
                  <a:gd name="adj1" fmla="val -49456"/>
                  <a:gd name="adj2" fmla="val 74191"/>
                </a:avLst>
              </a:prstGeom>
              <a:blipFill>
                <a:blip r:embed="rId18"/>
                <a:stretch>
                  <a:fillRect t="-36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9127C81-A9FF-68D8-A030-8B543E881CAF}"/>
              </a:ext>
            </a:extLst>
          </p:cNvPr>
          <p:cNvSpPr/>
          <p:nvPr/>
        </p:nvSpPr>
        <p:spPr>
          <a:xfrm>
            <a:off x="3634439" y="5752985"/>
            <a:ext cx="958055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13176BF4-92F3-C661-DC94-CB3E77C0403E}"/>
              </a:ext>
            </a:extLst>
          </p:cNvPr>
          <p:cNvSpPr/>
          <p:nvPr/>
        </p:nvSpPr>
        <p:spPr>
          <a:xfrm>
            <a:off x="1454937" y="4204727"/>
            <a:ext cx="1458688" cy="472323"/>
          </a:xfrm>
          <a:prstGeom prst="wedgeRectCallout">
            <a:avLst>
              <a:gd name="adj1" fmla="val 72270"/>
              <a:gd name="adj2" fmla="val 669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denoising distribution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205F6A17-E41E-3F44-79CF-5C37796459AB}"/>
                  </a:ext>
                </a:extLst>
              </p:cNvPr>
              <p:cNvSpPr/>
              <p:nvPr/>
            </p:nvSpPr>
            <p:spPr>
              <a:xfrm>
                <a:off x="823976" y="4816654"/>
                <a:ext cx="2010921" cy="785084"/>
              </a:xfrm>
              <a:prstGeom prst="wedgeRectCallout">
                <a:avLst>
                  <a:gd name="adj1" fmla="val 43271"/>
                  <a:gd name="adj2" fmla="val -689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Intractable because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difficult to compute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205F6A17-E41E-3F44-79CF-5C3779645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6" y="4816654"/>
                <a:ext cx="2010921" cy="785084"/>
              </a:xfrm>
              <a:prstGeom prst="wedgeRectCallout">
                <a:avLst>
                  <a:gd name="adj1" fmla="val 43271"/>
                  <a:gd name="adj2" fmla="val -68972"/>
                </a:avLst>
              </a:prstGeom>
              <a:blipFill>
                <a:blip r:embed="rId19"/>
                <a:stretch>
                  <a:fillRect l="-1201" r="-3303" b="-88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4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7" grpId="0"/>
      <p:bldP spid="35" grpId="0" animBg="1"/>
      <p:bldP spid="36" grpId="0" animBg="1"/>
      <p:bldP spid="37" grpId="0" animBg="1"/>
      <p:bldP spid="40" grpId="0"/>
      <p:bldP spid="41" grpId="0" animBg="1"/>
      <p:bldP spid="42" grpId="0" animBg="1"/>
      <p:bldP spid="43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66A1CA-018E-EBE9-9D66-5BC4E4CFC799}"/>
              </a:ext>
            </a:extLst>
          </p:cNvPr>
          <p:cNvSpPr/>
          <p:nvPr/>
        </p:nvSpPr>
        <p:spPr>
          <a:xfrm>
            <a:off x="7518612" y="4880449"/>
            <a:ext cx="3935265" cy="111077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a Tractable Reverse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isn’t tractable, the following distribution is tractable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Reason: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are Gaussians,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Gaussian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2668433" y="1640566"/>
                <a:ext cx="5602879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33" y="1640566"/>
                <a:ext cx="5602879" cy="8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EBFD-3A54-5143-CB8A-F653C9C30D8E}"/>
                  </a:ext>
                </a:extLst>
              </p:cNvPr>
              <p:cNvSpPr txBox="1"/>
              <p:nvPr/>
            </p:nvSpPr>
            <p:spPr>
              <a:xfrm>
                <a:off x="4555921" y="2631987"/>
                <a:ext cx="3415166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EBFD-3A54-5143-CB8A-F653C9C3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21" y="2631987"/>
                <a:ext cx="3415166" cy="84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/>
              <p:nvPr/>
            </p:nvSpPr>
            <p:spPr>
              <a:xfrm>
                <a:off x="890986" y="4236372"/>
                <a:ext cx="6789616" cy="495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86" y="4236372"/>
                <a:ext cx="6789616" cy="495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/>
              <p:nvPr/>
            </p:nvSpPr>
            <p:spPr>
              <a:xfrm>
                <a:off x="1240121" y="4977714"/>
                <a:ext cx="6312626" cy="85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21" y="4977714"/>
                <a:ext cx="6312626" cy="854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FCDB18-E5E9-A8B1-9D00-C1694ED8B5BB}"/>
                  </a:ext>
                </a:extLst>
              </p:cNvPr>
              <p:cNvSpPr txBox="1"/>
              <p:nvPr/>
            </p:nvSpPr>
            <p:spPr>
              <a:xfrm>
                <a:off x="2054074" y="5797217"/>
                <a:ext cx="2763705" cy="829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FCDB18-E5E9-A8B1-9D00-C1694ED8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74" y="5797217"/>
                <a:ext cx="2763705" cy="829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9756E-E415-F162-0298-22842435F52D}"/>
                  </a:ext>
                </a:extLst>
              </p:cNvPr>
              <p:cNvSpPr txBox="1"/>
              <p:nvPr/>
            </p:nvSpPr>
            <p:spPr>
              <a:xfrm>
                <a:off x="7451372" y="4925552"/>
                <a:ext cx="3776482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9756E-E415-F162-0298-22842435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72" y="4925552"/>
                <a:ext cx="3776482" cy="959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5B296AB4-5A9F-8B73-F0FA-5080B7A508C2}"/>
                  </a:ext>
                </a:extLst>
              </p:cNvPr>
              <p:cNvSpPr/>
              <p:nvPr/>
            </p:nvSpPr>
            <p:spPr>
              <a:xfrm>
                <a:off x="7879612" y="4226013"/>
                <a:ext cx="4126250" cy="516494"/>
              </a:xfrm>
              <a:prstGeom prst="wedgeRectCallout">
                <a:avLst>
                  <a:gd name="adj1" fmla="val -37019"/>
                  <a:gd name="adj2" fmla="val 824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5B296AB4-5A9F-8B73-F0FA-5080B7A5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612" y="4226013"/>
                <a:ext cx="4126250" cy="516494"/>
              </a:xfrm>
              <a:prstGeom prst="wedgeRectCallout">
                <a:avLst>
                  <a:gd name="adj1" fmla="val -37019"/>
                  <a:gd name="adj2" fmla="val 82425"/>
                </a:avLst>
              </a:prstGeom>
              <a:blipFill>
                <a:blip r:embed="rId10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98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/>
      <p:bldP spid="24" grpId="0"/>
      <p:bldP spid="30" grpId="0"/>
      <p:bldP spid="31" grpId="0"/>
      <p:bldP spid="32" grpId="0"/>
      <p:bldP spid="33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F3890-A3C8-0CFF-178E-41B4299FB75B}"/>
              </a:ext>
            </a:extLst>
          </p:cNvPr>
          <p:cNvSpPr/>
          <p:nvPr/>
        </p:nvSpPr>
        <p:spPr>
          <a:xfrm>
            <a:off x="2102726" y="2115205"/>
            <a:ext cx="4259120" cy="93395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a Tractable Reverse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We saw that the reverse diffusion distribution is the Gaussian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Let’s approximate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by another Gaussian that doesn’t depend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Usually,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chosen to be spherical. A popular choice: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defined to mimic the form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/>
              <p:nvPr/>
            </p:nvSpPr>
            <p:spPr>
              <a:xfrm>
                <a:off x="1162859" y="1617985"/>
                <a:ext cx="6077818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59" y="1617985"/>
                <a:ext cx="6077818" cy="433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/>
              <p:nvPr/>
            </p:nvSpPr>
            <p:spPr>
              <a:xfrm>
                <a:off x="2041689" y="2151297"/>
                <a:ext cx="4129849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89" y="2151297"/>
                <a:ext cx="4129849" cy="799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4E96B47-7609-1809-0761-199E3122FC4E}"/>
              </a:ext>
            </a:extLst>
          </p:cNvPr>
          <p:cNvSpPr txBox="1"/>
          <p:nvPr/>
        </p:nvSpPr>
        <p:spPr>
          <a:xfrm>
            <a:off x="605207" y="2359272"/>
            <a:ext cx="9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badi Extra Light" panose="020B0204020104020204" pitchFamily="34" charset="0"/>
              </a:rPr>
              <a:t>where</a:t>
            </a:r>
            <a:endParaRPr lang="en-IN" sz="24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E942E-2462-2806-E2FE-D34D9E7EC5CC}"/>
                  </a:ext>
                </a:extLst>
              </p:cNvPr>
              <p:cNvSpPr txBox="1"/>
              <p:nvPr/>
            </p:nvSpPr>
            <p:spPr>
              <a:xfrm>
                <a:off x="2171994" y="3744078"/>
                <a:ext cx="7242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E942E-2462-2806-E2FE-D34D9E7E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994" y="3744078"/>
                <a:ext cx="72424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1BC3-18D7-EC46-5BD5-FF3540C63E7C}"/>
                  </a:ext>
                </a:extLst>
              </p:cNvPr>
              <p:cNvSpPr txBox="1"/>
              <p:nvPr/>
            </p:nvSpPr>
            <p:spPr>
              <a:xfrm>
                <a:off x="2754302" y="5503192"/>
                <a:ext cx="6341608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1BC3-18D7-EC46-5BD5-FF3540C6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2" y="5503192"/>
                <a:ext cx="6341608" cy="959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BD558F-5B7D-F82F-87C8-E01F16E02483}"/>
              </a:ext>
            </a:extLst>
          </p:cNvPr>
          <p:cNvSpPr/>
          <p:nvPr/>
        </p:nvSpPr>
        <p:spPr>
          <a:xfrm>
            <a:off x="2754301" y="5429395"/>
            <a:ext cx="6341607" cy="1130796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AF3E1-5B7A-56D4-6566-F3038B2A0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533" y="199513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439E9DB-333F-83CC-7F7E-1B67C8B0D67C}"/>
                  </a:ext>
                </a:extLst>
              </p:cNvPr>
              <p:cNvSpPr/>
              <p:nvPr/>
            </p:nvSpPr>
            <p:spPr>
              <a:xfrm>
                <a:off x="7294880" y="1761425"/>
                <a:ext cx="3599450" cy="1403483"/>
              </a:xfrm>
              <a:prstGeom prst="wedgeRectCallout">
                <a:avLst>
                  <a:gd name="adj1" fmla="val 61273"/>
                  <a:gd name="adj2" fmla="val 24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Issue: At generation time, we don’t have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(the goal is to generate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is only available for training data) so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we can’t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at generation time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it depends on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439E9DB-333F-83CC-7F7E-1B67C8B0D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80" y="1761425"/>
                <a:ext cx="3599450" cy="1403483"/>
              </a:xfrm>
              <a:prstGeom prst="wedgeRectCallout">
                <a:avLst>
                  <a:gd name="adj1" fmla="val 61273"/>
                  <a:gd name="adj2" fmla="val 2416"/>
                </a:avLst>
              </a:prstGeom>
              <a:blipFill>
                <a:blip r:embed="rId9"/>
                <a:stretch>
                  <a:fillRect l="-1207" t="-3863" b="-81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5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" grpId="0"/>
      <p:bldP spid="5" grpId="0"/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Reversing the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joint distribution of data and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latents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Let’s assume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true joint distribution of 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latents</a:t>
                </a:r>
                <a:r>
                  <a:rPr lang="en-IN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estimate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can maximize the ELBO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52BED-19D3-2CCE-9C0A-81C4EF505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534" y="135498"/>
            <a:ext cx="4810313" cy="18509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65F831-E08E-BF2D-FA5E-CFC5DC9960D1}"/>
              </a:ext>
            </a:extLst>
          </p:cNvPr>
          <p:cNvSpPr txBox="1"/>
          <p:nvPr/>
        </p:nvSpPr>
        <p:spPr>
          <a:xfrm>
            <a:off x="10546438" y="497940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Noise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DCDA8F-8650-2F8A-BCC0-2E153EEA9997}"/>
              </a:ext>
            </a:extLst>
          </p:cNvPr>
          <p:cNvSpPr txBox="1"/>
          <p:nvPr/>
        </p:nvSpPr>
        <p:spPr>
          <a:xfrm>
            <a:off x="6497648" y="467552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899CC-9576-18CA-B352-FF571033D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40" y="5065623"/>
            <a:ext cx="5047448" cy="907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6B31CF-2BB7-A36F-3D9A-91ED89F87A37}"/>
                  </a:ext>
                </a:extLst>
              </p:cNvPr>
              <p:cNvSpPr txBox="1"/>
              <p:nvPr/>
            </p:nvSpPr>
            <p:spPr>
              <a:xfrm>
                <a:off x="2849662" y="3552259"/>
                <a:ext cx="6185027" cy="755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6B31CF-2BB7-A36F-3D9A-91ED89F8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662" y="3552259"/>
                <a:ext cx="6185027" cy="755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1950AE5-E73D-4422-AF64-B92DC07EE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865" y="1602648"/>
            <a:ext cx="7207624" cy="986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D327E2-AFEA-01AC-8215-4D63EE58C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419" y="5177280"/>
            <a:ext cx="5506541" cy="684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C133B53-05DE-1A7D-CD8F-529D0B0B9886}"/>
                  </a:ext>
                </a:extLst>
              </p:cNvPr>
              <p:cNvSpPr/>
              <p:nvPr/>
            </p:nvSpPr>
            <p:spPr>
              <a:xfrm>
                <a:off x="4644213" y="6010676"/>
                <a:ext cx="2550251" cy="759544"/>
              </a:xfrm>
              <a:prstGeom prst="wedgeRectCallout">
                <a:avLst>
                  <a:gd name="adj1" fmla="val 35115"/>
                  <a:gd name="adj2" fmla="val -683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First and third terms don’t contain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so can be ignored when maximizing the ELBO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C133B53-05DE-1A7D-CD8F-529D0B0B9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213" y="6010676"/>
                <a:ext cx="2550251" cy="759544"/>
              </a:xfrm>
              <a:prstGeom prst="wedgeRectCallout">
                <a:avLst>
                  <a:gd name="adj1" fmla="val 35115"/>
                  <a:gd name="adj2" fmla="val -68337"/>
                </a:avLst>
              </a:prstGeom>
              <a:blipFill>
                <a:blip r:embed="rId9"/>
                <a:stretch>
                  <a:fillRect l="-1188" b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E0937A97-5DB3-F5B6-2389-6A8306F9E352}"/>
                  </a:ext>
                </a:extLst>
              </p:cNvPr>
              <p:cNvSpPr/>
              <p:nvPr/>
            </p:nvSpPr>
            <p:spPr>
              <a:xfrm>
                <a:off x="9295224" y="3899453"/>
                <a:ext cx="2550251" cy="1102659"/>
              </a:xfrm>
              <a:prstGeom prst="wedgeRectCallout">
                <a:avLst>
                  <a:gd name="adj1" fmla="val 7155"/>
                  <a:gd name="adj2" fmla="val 788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term is just like the VAE reconstruction error term (can approximate it using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E0937A97-5DB3-F5B6-2389-6A8306F9E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224" y="3899453"/>
                <a:ext cx="2550251" cy="1102659"/>
              </a:xfrm>
              <a:prstGeom prst="wedgeRectCallout">
                <a:avLst>
                  <a:gd name="adj1" fmla="val 7155"/>
                  <a:gd name="adj2" fmla="val 78804"/>
                </a:avLst>
              </a:prstGeom>
              <a:blipFill>
                <a:blip r:embed="rId10"/>
                <a:stretch>
                  <a:fillRect l="-11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D17A053-0BA5-C0D0-3E6D-BBC2D01F7C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9019" y="2683086"/>
            <a:ext cx="4948518" cy="412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6DF52834-4922-53B7-1089-95B745068664}"/>
                  </a:ext>
                </a:extLst>
              </p:cNvPr>
              <p:cNvSpPr/>
              <p:nvPr/>
            </p:nvSpPr>
            <p:spPr>
              <a:xfrm>
                <a:off x="7962327" y="2477719"/>
                <a:ext cx="3227756" cy="755848"/>
              </a:xfrm>
              <a:prstGeom prst="wedgeRectCallout">
                <a:avLst>
                  <a:gd name="adj1" fmla="val -64589"/>
                  <a:gd name="adj2" fmla="val 114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represents the denoising model (e.g., a neural net) which denoises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6DF52834-4922-53B7-1089-95B74506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327" y="2477719"/>
                <a:ext cx="3227756" cy="755848"/>
              </a:xfrm>
              <a:prstGeom prst="wedgeRectCallout">
                <a:avLst>
                  <a:gd name="adj1" fmla="val -64589"/>
                  <a:gd name="adj2" fmla="val 11446"/>
                </a:avLst>
              </a:prstGeom>
              <a:blipFill>
                <a:blip r:embed="rId12"/>
                <a:stretch>
                  <a:fillRect t="-5512" b="-133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FF272005-BEBF-504C-2A8C-77938894F84F}"/>
                  </a:ext>
                </a:extLst>
              </p:cNvPr>
              <p:cNvSpPr/>
              <p:nvPr/>
            </p:nvSpPr>
            <p:spPr>
              <a:xfrm>
                <a:off x="72325" y="5928774"/>
                <a:ext cx="2137854" cy="759544"/>
              </a:xfrm>
              <a:prstGeom prst="wedgeRectCallout">
                <a:avLst>
                  <a:gd name="adj1" fmla="val 37547"/>
                  <a:gd name="adj2" fmla="val -77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From ELBO definition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FF272005-BEBF-504C-2A8C-77938894F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5" y="5928774"/>
                <a:ext cx="2137854" cy="759544"/>
              </a:xfrm>
              <a:prstGeom prst="wedgeRectCallout">
                <a:avLst>
                  <a:gd name="adj1" fmla="val 37547"/>
                  <a:gd name="adj2" fmla="val -77873"/>
                </a:avLst>
              </a:prstGeom>
              <a:blipFill>
                <a:blip r:embed="rId13"/>
                <a:stretch>
                  <a:fillRect l="-14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EB2CEB7F-614D-E1CA-5A63-A9743184CCDF}"/>
                  </a:ext>
                </a:extLst>
              </p:cNvPr>
              <p:cNvSpPr/>
              <p:nvPr/>
            </p:nvSpPr>
            <p:spPr>
              <a:xfrm>
                <a:off x="2323992" y="6123462"/>
                <a:ext cx="2138230" cy="604310"/>
              </a:xfrm>
              <a:prstGeom prst="wedgeRectCallout">
                <a:avLst>
                  <a:gd name="adj1" fmla="val -60261"/>
                  <a:gd name="adj2" fmla="val -104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note that unlike VI, here we aren’t estimating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EB2CEB7F-614D-E1CA-5A63-A9743184C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992" y="6123462"/>
                <a:ext cx="2138230" cy="604310"/>
              </a:xfrm>
              <a:prstGeom prst="wedgeRectCallout">
                <a:avLst>
                  <a:gd name="adj1" fmla="val -60261"/>
                  <a:gd name="adj2" fmla="val -10456"/>
                </a:avLst>
              </a:prstGeom>
              <a:blipFill>
                <a:blip r:embed="rId14"/>
                <a:stretch>
                  <a:fillRect t="-11765" b="-186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48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ELBO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Recall the ELBO for the denoising diffusion model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Ignoring terms that don’t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using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ELBO becomes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both distributions in the KL divergence term are Gaussians, it becomes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237AE-BD8D-A871-CE08-DD702A5FF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143" y="3222806"/>
            <a:ext cx="4689141" cy="756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71CB9-7DCB-3934-59FD-5A67E266C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395" y="2561211"/>
            <a:ext cx="3808853" cy="658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91B784-DF12-6F05-843E-980FE6C03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149" y="1614572"/>
            <a:ext cx="7251988" cy="901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BFB204-FA43-ABA0-7AA1-BE6BEEA39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138" y="1813623"/>
            <a:ext cx="721396" cy="3945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6B894-D679-197C-5120-12AB99ADE5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86" y="3245381"/>
            <a:ext cx="5412324" cy="7643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C63ABA-F024-8D58-32EE-70CB4A4FE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516" y="4074168"/>
            <a:ext cx="3208248" cy="9508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AEE6AB-BEAA-809C-5894-FABD19C9C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3682" y="4133331"/>
            <a:ext cx="4147631" cy="960099"/>
          </a:xfrm>
          <a:prstGeom prst="rect">
            <a:avLst/>
          </a:prstGeom>
        </p:spPr>
      </p:pic>
      <p:sp>
        <p:nvSpPr>
          <p:cNvPr id="26" name="Slide Number Placeholder 11">
            <a:extLst>
              <a:ext uri="{FF2B5EF4-FFF2-40B4-BE49-F238E27FC236}">
                <a16:creationId xmlns:a16="http://schemas.microsoft.com/office/drawing/2014/main" id="{9BBDE813-481D-8525-60D3-E4E5213BCD3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10B4C8-DF93-9335-6379-A17E9CBEA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2336" y="225197"/>
            <a:ext cx="4221308" cy="15884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49445F-A7ED-68C1-2523-D1ED41AE453C}"/>
              </a:ext>
            </a:extLst>
          </p:cNvPr>
          <p:cNvSpPr txBox="1"/>
          <p:nvPr/>
        </p:nvSpPr>
        <p:spPr>
          <a:xfrm>
            <a:off x="10920116" y="427303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Noise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90C51-D162-9BF0-81ED-B520DFD819C1}"/>
              </a:ext>
            </a:extLst>
          </p:cNvPr>
          <p:cNvSpPr txBox="1"/>
          <p:nvPr/>
        </p:nvSpPr>
        <p:spPr>
          <a:xfrm>
            <a:off x="7366305" y="480993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  <a:endParaRPr lang="en-IN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97ADC5F-6221-133A-3483-CE1EBECC35E6}"/>
              </a:ext>
            </a:extLst>
          </p:cNvPr>
          <p:cNvSpPr/>
          <p:nvPr/>
        </p:nvSpPr>
        <p:spPr>
          <a:xfrm>
            <a:off x="6176420" y="3481894"/>
            <a:ext cx="514525" cy="202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3AE1FD-614E-2549-125A-9F941FCE3D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146" y="5826247"/>
            <a:ext cx="4573550" cy="5463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2714C1-6E3D-0643-34BE-E30C01946D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7456" y="5798568"/>
            <a:ext cx="4677344" cy="651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4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3.1|2.1|10.2|62.8|70.6|70.9|53|1.4|1.7|22.7|4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0.9|19|17.3|5.3|10.9|89.2|2|19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5" ma:contentTypeDescription="Create a new document." ma:contentTypeScope="" ma:versionID="ac1a2f7a2ed1ebd0841df96e5664a84f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dc8beb43413f2d085f677153ddf0d47f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e4ebc-8a67-4d1c-93f5-b4161f914fa8" xsi:nil="true"/>
  </documentManagement>
</p:properties>
</file>

<file path=customXml/itemProps1.xml><?xml version="1.0" encoding="utf-8"?>
<ds:datastoreItem xmlns:ds="http://schemas.openxmlformats.org/officeDocument/2006/customXml" ds:itemID="{A3641D98-A948-4765-8AE4-AC5D70EF7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D3CD99-893D-43E4-AEA6-3168C4CCC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6941DC-601D-4EAE-8826-D79324D45801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6f5e4ebc-8a67-4d1c-93f5-b4161f914fa8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81872</TotalTime>
  <Words>2531</Words>
  <Application>Microsoft Office PowerPoint</Application>
  <PresentationFormat>Widescreen</PresentationFormat>
  <Paragraphs>873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Abadi Extra Light</vt:lpstr>
      <vt:lpstr>Arial</vt:lpstr>
      <vt:lpstr>Calibri</vt:lpstr>
      <vt:lpstr>Calibri Light</vt:lpstr>
      <vt:lpstr>Cambria Math</vt:lpstr>
      <vt:lpstr>Garamond</vt:lpstr>
      <vt:lpstr>NimbusSanL-ReguItal</vt:lpstr>
      <vt:lpstr>Wingdings</vt:lpstr>
      <vt:lpstr>Office Theme</vt:lpstr>
      <vt:lpstr> Denoising Diffusion Models</vt:lpstr>
      <vt:lpstr>Evaluating GANs</vt:lpstr>
      <vt:lpstr>GAN: Some Issues/Comments</vt:lpstr>
      <vt:lpstr>Denoising Diffusion Models</vt:lpstr>
      <vt:lpstr>Generating Data by Reversing Diffusion</vt:lpstr>
      <vt:lpstr>Towards a Tractable Reverse Diffusion</vt:lpstr>
      <vt:lpstr>Towards a Tractable Reverse Diffusion</vt:lpstr>
      <vt:lpstr>Reversing the Diffusion</vt:lpstr>
      <vt:lpstr>ELBO (contd)</vt:lpstr>
      <vt:lpstr>Predicting the noise</vt:lpstr>
      <vt:lpstr>Predicting the noise</vt:lpstr>
      <vt:lpstr>Denoising Diffusion Model: The Training Algo</vt:lpstr>
      <vt:lpstr>Denoising Diffusion Model: Generation</vt:lpstr>
      <vt:lpstr>Noise Predictor Network</vt:lpstr>
      <vt:lpstr>Score based deep generative models</vt:lpstr>
      <vt:lpstr>Diffusion Models via Score Matching</vt:lpstr>
      <vt:lpstr>Score Matching</vt:lpstr>
      <vt:lpstr>Score Matching</vt:lpstr>
      <vt:lpstr>Noise Variance in Score Matching</vt:lpstr>
      <vt:lpstr>Diffusion Models and SDE</vt:lpstr>
      <vt:lpstr>Guided Diffusion</vt:lpstr>
      <vt:lpstr>Classifier Guidance</vt:lpstr>
      <vt:lpstr>Classifier-free Guidance</vt:lpstr>
      <vt:lpstr>Latent Diffusion Models (LDM)</vt:lpstr>
      <vt:lpstr>Cascaded Diffusion Models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2930</cp:revision>
  <dcterms:created xsi:type="dcterms:W3CDTF">2020-07-07T20:42:16Z</dcterms:created>
  <dcterms:modified xsi:type="dcterms:W3CDTF">2025-04-05T03:58:28Z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