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551" r:id="rId5"/>
    <p:sldId id="831" r:id="rId6"/>
    <p:sldId id="830" r:id="rId7"/>
    <p:sldId id="798" r:id="rId8"/>
    <p:sldId id="810" r:id="rId9"/>
    <p:sldId id="811" r:id="rId10"/>
    <p:sldId id="812" r:id="rId11"/>
    <p:sldId id="813" r:id="rId12"/>
    <p:sldId id="816" r:id="rId13"/>
    <p:sldId id="817" r:id="rId14"/>
    <p:sldId id="818" r:id="rId15"/>
    <p:sldId id="823" r:id="rId16"/>
    <p:sldId id="824" r:id="rId17"/>
    <p:sldId id="8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851"/>
    <a:srgbClr val="A33BC3"/>
    <a:srgbClr val="0000FF"/>
    <a:srgbClr val="B466E0"/>
    <a:srgbClr val="935DFF"/>
    <a:srgbClr val="8477E5"/>
    <a:srgbClr val="B18AD1"/>
    <a:srgbClr val="C366E0"/>
    <a:srgbClr val="E165D8"/>
    <a:srgbClr val="C27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05-04-2025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05-04-2025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05-04-2025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05-04-2025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05-04-2025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05-04-2025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05-04-2025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05-04-2025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05-04-2025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05-04-2025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05-04-2025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121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80.png"/><Relationship Id="rId5" Type="http://schemas.openxmlformats.org/officeDocument/2006/relationships/image" Target="../media/image12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7.emf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60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NULL"/><Relationship Id="rId11" Type="http://schemas.openxmlformats.org/officeDocument/2006/relationships/image" Target="../media/image5.png"/><Relationship Id="rId5" Type="http://schemas.openxmlformats.org/officeDocument/2006/relationships/image" Target="NULL"/><Relationship Id="rId10" Type="http://schemas.openxmlformats.org/officeDocument/2006/relationships/image" Target="../media/image4.png"/><Relationship Id="rId4" Type="http://schemas.openxmlformats.org/officeDocument/2006/relationships/image" Target="NUL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0.png"/><Relationship Id="rId3" Type="http://schemas.openxmlformats.org/officeDocument/2006/relationships/image" Target="../media/image31.png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emf"/><Relationship Id="rId11" Type="http://schemas.openxmlformats.org/officeDocument/2006/relationships/image" Target="NULL"/><Relationship Id="rId5" Type="http://schemas.openxmlformats.org/officeDocument/2006/relationships/image" Target="../media/image10.emf"/><Relationship Id="rId10" Type="http://schemas.openxmlformats.org/officeDocument/2006/relationships/image" Target="../media/image70.png"/><Relationship Id="rId4" Type="http://schemas.openxmlformats.org/officeDocument/2006/relationships/image" Target="../media/image9.emf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37.png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6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312" y="3273039"/>
            <a:ext cx="8673666" cy="709193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Deep Generative Models</a:t>
            </a:r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Generative Adversarial Network (GAN)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65747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GAN training criterion was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With 𝐺 fixed, the optimal 𝐷 (exercise)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Given the optimal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The optimal generator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found by minimizing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657472"/>
              </a:xfrm>
              <a:blipFill>
                <a:blip r:embed="rId3"/>
                <a:stretch>
                  <a:fillRect l="-831" t="-16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EF7F2F4-A775-46D5-906B-7A661D1BE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75" y="1800645"/>
            <a:ext cx="10376115" cy="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8B5D554-7538-4FBF-BD5A-3F5FC58DE54E}"/>
              </a:ext>
            </a:extLst>
          </p:cNvPr>
          <p:cNvSpPr/>
          <p:nvPr/>
        </p:nvSpPr>
        <p:spPr>
          <a:xfrm>
            <a:off x="630099" y="1709199"/>
            <a:ext cx="10693831" cy="772379"/>
          </a:xfrm>
          <a:prstGeom prst="rect">
            <a:avLst/>
          </a:prstGeom>
          <a:solidFill>
            <a:srgbClr val="7030A0">
              <a:alpha val="22000"/>
            </a:srgb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25617542-3D1A-444F-8AB2-9110E8C084E1}"/>
              </a:ext>
            </a:extLst>
          </p:cNvPr>
          <p:cNvSpPr/>
          <p:nvPr/>
        </p:nvSpPr>
        <p:spPr>
          <a:xfrm>
            <a:off x="7168554" y="3293390"/>
            <a:ext cx="3292802" cy="287111"/>
          </a:xfrm>
          <a:prstGeom prst="wedgeRectCallout">
            <a:avLst>
              <a:gd name="adj1" fmla="val -50142"/>
              <a:gd name="adj2" fmla="val 983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Distribution of synthetic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BC1A51-9159-4E85-9EF9-BEFE927A04E8}"/>
                  </a:ext>
                </a:extLst>
              </p:cNvPr>
              <p:cNvSpPr txBox="1"/>
              <p:nvPr/>
            </p:nvSpPr>
            <p:spPr>
              <a:xfrm>
                <a:off x="3583983" y="2982087"/>
                <a:ext cx="3584571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BC1A51-9159-4E85-9EF9-BEFE927A0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83" y="2982087"/>
                <a:ext cx="3584571" cy="8080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70706C4-D86C-47AC-BBC6-AB23C1373B6A}"/>
              </a:ext>
            </a:extLst>
          </p:cNvPr>
          <p:cNvSpPr/>
          <p:nvPr/>
        </p:nvSpPr>
        <p:spPr>
          <a:xfrm>
            <a:off x="6569286" y="2792881"/>
            <a:ext cx="2613460" cy="218143"/>
          </a:xfrm>
          <a:prstGeom prst="wedgeRectCallout">
            <a:avLst>
              <a:gd name="adj1" fmla="val -50142"/>
              <a:gd name="adj2" fmla="val 9833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Distribution of real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D3BDC2-50AC-4234-A4D6-44098A89B669}"/>
                  </a:ext>
                </a:extLst>
              </p:cNvPr>
              <p:cNvSpPr txBox="1"/>
              <p:nvPr/>
            </p:nvSpPr>
            <p:spPr>
              <a:xfrm>
                <a:off x="2092271" y="4341050"/>
                <a:ext cx="8537722" cy="69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  <m:sup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4D3BDC2-50AC-4234-A4D6-44098A89B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71" y="4341050"/>
                <a:ext cx="8537722" cy="695190"/>
              </a:xfrm>
              <a:prstGeom prst="rect">
                <a:avLst/>
              </a:prstGeom>
              <a:blipFill>
                <a:blip r:embed="rId6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A87F6C-DD62-4492-A132-04CCC5DFCA60}"/>
                  </a:ext>
                </a:extLst>
              </p:cNvPr>
              <p:cNvSpPr txBox="1"/>
              <p:nvPr/>
            </p:nvSpPr>
            <p:spPr>
              <a:xfrm>
                <a:off x="3078206" y="5111858"/>
                <a:ext cx="8340232" cy="684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000" i="1"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d>
                            <m:d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𝑑𝑎𝑡𝑎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IN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0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4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1A87F6C-DD62-4492-A132-04CCC5DFC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06" y="5111858"/>
                <a:ext cx="8340232" cy="684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CB3DE1-3AEA-43EA-85FC-7F86FCD50FE6}"/>
              </a:ext>
            </a:extLst>
          </p:cNvPr>
          <p:cNvCxnSpPr>
            <a:cxnSpLocks/>
          </p:cNvCxnSpPr>
          <p:nvPr/>
        </p:nvCxnSpPr>
        <p:spPr>
          <a:xfrm>
            <a:off x="4858718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1AC4E0-74EF-4FAA-B46C-CA4230F859EC}"/>
              </a:ext>
            </a:extLst>
          </p:cNvPr>
          <p:cNvCxnSpPr>
            <a:cxnSpLocks/>
          </p:cNvCxnSpPr>
          <p:nvPr/>
        </p:nvCxnSpPr>
        <p:spPr>
          <a:xfrm>
            <a:off x="4949125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91ABF0D-2844-47A1-A707-DC1D6A79D041}"/>
              </a:ext>
            </a:extLst>
          </p:cNvPr>
          <p:cNvCxnSpPr>
            <a:cxnSpLocks/>
          </p:cNvCxnSpPr>
          <p:nvPr/>
        </p:nvCxnSpPr>
        <p:spPr>
          <a:xfrm>
            <a:off x="8411001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21FDE5-90F2-4809-B274-5E03C2E6CEDB}"/>
              </a:ext>
            </a:extLst>
          </p:cNvPr>
          <p:cNvCxnSpPr>
            <a:cxnSpLocks/>
          </p:cNvCxnSpPr>
          <p:nvPr/>
        </p:nvCxnSpPr>
        <p:spPr>
          <a:xfrm>
            <a:off x="8501408" y="5175904"/>
            <a:ext cx="0" cy="60774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88EAF604-657E-4396-89D9-AC502BD7B10B}"/>
                  </a:ext>
                </a:extLst>
              </p:cNvPr>
              <p:cNvSpPr/>
              <p:nvPr/>
            </p:nvSpPr>
            <p:spPr>
              <a:xfrm>
                <a:off x="357459" y="4914471"/>
                <a:ext cx="2259582" cy="1625486"/>
              </a:xfrm>
              <a:prstGeom prst="wedgeRectCallout">
                <a:avLst>
                  <a:gd name="adj1" fmla="val 68798"/>
                  <a:gd name="adj2" fmla="val -135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Jensen-Shannon divergence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Minimized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0" name="Speech Bubble: Rectangle 39">
                <a:extLst>
                  <a:ext uri="{FF2B5EF4-FFF2-40B4-BE49-F238E27FC236}">
                    <a16:creationId xmlns:a16="http://schemas.microsoft.com/office/drawing/2014/main" id="{88EAF604-657E-4396-89D9-AC502BD7B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9" y="4914471"/>
                <a:ext cx="2259582" cy="1625486"/>
              </a:xfrm>
              <a:prstGeom prst="wedgeRectCallout">
                <a:avLst>
                  <a:gd name="adj1" fmla="val 68798"/>
                  <a:gd name="adj2" fmla="val -13568"/>
                </a:avLst>
              </a:prstGeom>
              <a:blipFill>
                <a:blip r:embed="rId8"/>
                <a:stretch>
                  <a:fillRect l="-2247" t="-2963" b="-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CC666F49-DE61-4164-AB72-3F0418CAD515}"/>
              </a:ext>
            </a:extLst>
          </p:cNvPr>
          <p:cNvSpPr/>
          <p:nvPr/>
        </p:nvSpPr>
        <p:spPr>
          <a:xfrm>
            <a:off x="2701550" y="5835323"/>
            <a:ext cx="4461927" cy="914401"/>
          </a:xfrm>
          <a:prstGeom prst="wedgeRectCallout">
            <a:avLst>
              <a:gd name="adj1" fmla="val -54746"/>
              <a:gd name="adj2" fmla="val -134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GAN can learn the true data distribution if the generator and discriminator have enough modeling power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0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756"/>
    </mc:Choice>
    <mc:Fallback xmlns="">
      <p:transition spd="slow" advTm="254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8" grpId="0"/>
      <p:bldP spid="26" grpId="0" animBg="1"/>
      <p:bldP spid="27" grpId="0"/>
      <p:bldP spid="32" grpId="0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 Optimization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74061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The GAN training procedure can be summarized as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42148-C9E9-4C8B-909F-C11C4665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16" y="2097176"/>
            <a:ext cx="11167273" cy="3792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01657-1DC4-4723-AAA4-7E5AFD4DD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41" y="496775"/>
            <a:ext cx="6549291" cy="4877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B5898225-70BC-4FD7-932C-27E229E72A82}"/>
                  </a:ext>
                </a:extLst>
              </p:cNvPr>
              <p:cNvSpPr/>
              <p:nvPr/>
            </p:nvSpPr>
            <p:spPr>
              <a:xfrm>
                <a:off x="3084593" y="1679851"/>
                <a:ext cx="4566245" cy="542133"/>
              </a:xfrm>
              <a:prstGeom prst="wedgeRectCallout">
                <a:avLst>
                  <a:gd name="adj1" fmla="val -56830"/>
                  <a:gd name="adj2" fmla="val 147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 the params of the deep neural nets defining the generator and discriminator, respectively</a:t>
                </a:r>
              </a:p>
            </p:txBody>
          </p:sp>
        </mc:Choice>
        <mc:Fallback xmlns="">
          <p:sp>
            <p:nvSpPr>
              <p:cNvPr id="25" name="Speech Bubble: Rectangle 24">
                <a:extLst>
                  <a:ext uri="{FF2B5EF4-FFF2-40B4-BE49-F238E27FC236}">
                    <a16:creationId xmlns:a16="http://schemas.microsoft.com/office/drawing/2014/main" id="{B5898225-70BC-4FD7-932C-27E229E72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593" y="1679851"/>
                <a:ext cx="4566245" cy="542133"/>
              </a:xfrm>
              <a:prstGeom prst="wedgeRectCallout">
                <a:avLst>
                  <a:gd name="adj1" fmla="val -56830"/>
                  <a:gd name="adj2" fmla="val 14748"/>
                </a:avLst>
              </a:prstGeom>
              <a:blipFill>
                <a:blip r:embed="rId5"/>
                <a:stretch>
                  <a:fillRect t="-7692" b="-175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3AACA9E4-1206-40AD-AFA7-F180187262F8}"/>
                  </a:ext>
                </a:extLst>
              </p:cNvPr>
              <p:cNvSpPr/>
              <p:nvPr/>
            </p:nvSpPr>
            <p:spPr>
              <a:xfrm>
                <a:off x="4016770" y="5782018"/>
                <a:ext cx="4079352" cy="579207"/>
              </a:xfrm>
              <a:prstGeom prst="wedgeRectCallout">
                <a:avLst>
                  <a:gd name="adj1" fmla="val -42649"/>
                  <a:gd name="adj2" fmla="val -10036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practice, in this step, instead of 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we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maximize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3AACA9E4-1206-40AD-AFA7-F18018726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770" y="5782018"/>
                <a:ext cx="4079352" cy="579207"/>
              </a:xfrm>
              <a:prstGeom prst="wedgeRectCallout">
                <a:avLst>
                  <a:gd name="adj1" fmla="val -42649"/>
                  <a:gd name="adj2" fmla="val -100364"/>
                </a:avLst>
              </a:prstGeom>
              <a:blipFill>
                <a:blip r:embed="rId6"/>
                <a:stretch>
                  <a:fillRect l="-744" b="-738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38B6F86A-7CF0-475F-9E98-EA20C30790F3}"/>
                  </a:ext>
                </a:extLst>
              </p:cNvPr>
              <p:cNvSpPr/>
              <p:nvPr/>
            </p:nvSpPr>
            <p:spPr>
              <a:xfrm>
                <a:off x="4377072" y="2398529"/>
                <a:ext cx="4481177" cy="579207"/>
              </a:xfrm>
              <a:prstGeom prst="wedgeRectCallout">
                <a:avLst>
                  <a:gd name="adj1" fmla="val -74287"/>
                  <a:gd name="adj2" fmla="val 356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practice, for stable training, we run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steps of optimizing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1 step of optimizing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sz="2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9" name="Speech Bubble: Rectangle 28">
                <a:extLst>
                  <a:ext uri="{FF2B5EF4-FFF2-40B4-BE49-F238E27FC236}">
                    <a16:creationId xmlns:a16="http://schemas.microsoft.com/office/drawing/2014/main" id="{38B6F86A-7CF0-475F-9E98-EA20C30790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072" y="2398529"/>
                <a:ext cx="4481177" cy="579207"/>
              </a:xfrm>
              <a:prstGeom prst="wedgeRectCallout">
                <a:avLst>
                  <a:gd name="adj1" fmla="val -74287"/>
                  <a:gd name="adj2" fmla="val 35672"/>
                </a:avLst>
              </a:prstGeom>
              <a:blipFill>
                <a:blip r:embed="rId7"/>
                <a:stretch>
                  <a:fillRect t="-2041" r="-108" b="-112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5558BB3-3909-4155-ABCE-D40CB64375E3}"/>
                  </a:ext>
                </a:extLst>
              </p:cNvPr>
              <p:cNvSpPr/>
              <p:nvPr/>
            </p:nvSpPr>
            <p:spPr>
              <a:xfrm>
                <a:off x="8226139" y="5629622"/>
                <a:ext cx="3700615" cy="798753"/>
              </a:xfrm>
              <a:prstGeom prst="wedgeRectCallout">
                <a:avLst>
                  <a:gd name="adj1" fmla="val -55422"/>
                  <a:gd name="adj2" fmla="val 11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Reason: Generator is bad initially so discriminator will always predict correctly initially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will saturate </a:t>
                </a: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35558BB3-3909-4155-ABCE-D40CB6437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39" y="5629622"/>
                <a:ext cx="3700615" cy="798753"/>
              </a:xfrm>
              <a:prstGeom prst="wedgeRectCallout">
                <a:avLst>
                  <a:gd name="adj1" fmla="val -55422"/>
                  <a:gd name="adj2" fmla="val 1157"/>
                </a:avLst>
              </a:prstGeom>
              <a:blipFill>
                <a:blip r:embed="rId8"/>
                <a:stretch>
                  <a:fillRect t="-2222" b="-96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62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10"/>
    </mc:Choice>
    <mc:Fallback xmlns="">
      <p:transition spd="slow" advTm="31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GANs that also learn latent representations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standard GAN can only generate data. Can’t learn the latent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IN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Bidirectional GAN* (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BiGAN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 is a GAN variant that allows this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6C79B-B7C2-4BDE-9DCA-B2DB8A7EF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356" y="2493474"/>
            <a:ext cx="8376398" cy="3278761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E1EE6F2-C67C-4536-ADE5-FA38A5D7ED10}"/>
              </a:ext>
            </a:extLst>
          </p:cNvPr>
          <p:cNvSpPr/>
          <p:nvPr/>
        </p:nvSpPr>
        <p:spPr>
          <a:xfrm>
            <a:off x="265245" y="3113833"/>
            <a:ext cx="1467906" cy="630333"/>
          </a:xfrm>
          <a:prstGeom prst="wedgeRectCallout">
            <a:avLst>
              <a:gd name="adj1" fmla="val 66976"/>
              <a:gd name="adj2" fmla="val 10028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Consists of an encoder as 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30E64E-CBBA-4795-8331-30C8FF1DAD5B}"/>
              </a:ext>
            </a:extLst>
          </p:cNvPr>
          <p:cNvSpPr txBox="1"/>
          <p:nvPr/>
        </p:nvSpPr>
        <p:spPr>
          <a:xfrm>
            <a:off x="9826021" y="3446138"/>
            <a:ext cx="200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Real pair/fake pair?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A38B7DB-E4BA-466F-8F67-BC4440E976EE}"/>
                  </a:ext>
                </a:extLst>
              </p:cNvPr>
              <p:cNvSpPr/>
              <p:nvPr/>
            </p:nvSpPr>
            <p:spPr>
              <a:xfrm>
                <a:off x="3632282" y="5863185"/>
                <a:ext cx="1434325" cy="630333"/>
              </a:xfrm>
              <a:prstGeom prst="wedgeRectCallout">
                <a:avLst>
                  <a:gd name="adj1" fmla="val -1301"/>
                  <a:gd name="adj2" fmla="val -856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be shown* to “invert”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A38B7DB-E4BA-466F-8F67-BC4440E97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82" y="5863185"/>
                <a:ext cx="1434325" cy="630333"/>
              </a:xfrm>
              <a:prstGeom prst="wedgeRectCallout">
                <a:avLst>
                  <a:gd name="adj1" fmla="val -1301"/>
                  <a:gd name="adj2" fmla="val -85645"/>
                </a:avLst>
              </a:prstGeom>
              <a:blipFill>
                <a:blip r:embed="rId5"/>
                <a:stretch>
                  <a:fillRect l="-2101" r="-3361" b="-482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85532B6-CC36-4001-9AEF-86E89DB38332}"/>
              </a:ext>
            </a:extLst>
          </p:cNvPr>
          <p:cNvSpPr txBox="1"/>
          <p:nvPr/>
        </p:nvSpPr>
        <p:spPr>
          <a:xfrm>
            <a:off x="0" y="6608044"/>
            <a:ext cx="3793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*Adversarial Feature Learning (Donahue et a Dumoulin l, 2017)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8A5DCC-BDA5-434D-9326-3E878DC1B031}"/>
              </a:ext>
            </a:extLst>
          </p:cNvPr>
          <p:cNvSpPr txBox="1"/>
          <p:nvPr/>
        </p:nvSpPr>
        <p:spPr>
          <a:xfrm>
            <a:off x="3915573" y="6608044"/>
            <a:ext cx="34531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#Adversarially Learned Inference (Dumoulin et al, 2017)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5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071"/>
    </mc:Choice>
    <mc:Fallback xmlns="">
      <p:transition spd="slow" advTm="397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5" grpId="0" animBg="1"/>
      <p:bldP spid="17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Evaluating GANs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fr-FR" sz="2600" dirty="0">
                    <a:latin typeface="Abadi Extra Light" panose="020B0204020104020204" pitchFamily="34" charset="0"/>
                  </a:rPr>
                  <a:t>Two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measures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that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are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commonly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used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to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evaluate</a:t>
                </a:r>
                <a:r>
                  <a:rPr lang="fr-FR" sz="2600" dirty="0">
                    <a:latin typeface="Abadi Extra Light" panose="020B0204020104020204" pitchFamily="34" charset="0"/>
                  </a:rPr>
                  <a:t> </a:t>
                </a:r>
                <a:r>
                  <a:rPr lang="fr-FR" sz="2600" dirty="0" err="1">
                    <a:latin typeface="Abadi Extra Light" panose="020B0204020104020204" pitchFamily="34" charset="0"/>
                  </a:rPr>
                  <a:t>GANs</a:t>
                </a:r>
                <a:endParaRPr lang="fr-FR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Inception score (IS)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: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Evaluates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the distribution of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generated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fr-FR" sz="22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Frechet</a:t>
                </a: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inception</a:t>
                </a:r>
                <a:r>
                  <a:rPr lang="fr-FR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distance (FID):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Compared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the distribution of real data and </a:t>
                </a:r>
                <a:r>
                  <a:rPr lang="fr-FR" sz="2200" dirty="0" err="1">
                    <a:latin typeface="Abadi Extra Light" panose="020B0204020104020204" pitchFamily="34" charset="0"/>
                  </a:rPr>
                  <a:t>generated</a:t>
                </a:r>
                <a:r>
                  <a:rPr lang="fr-FR" sz="2200" dirty="0">
                    <a:latin typeface="Abadi Extra Light" panose="020B0204020104020204" pitchFamily="34" charset="0"/>
                  </a:rPr>
                  <a:t> data</a:t>
                </a:r>
                <a:endParaRPr lang="en-IN" sz="1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Inception Score </a:t>
                </a:r>
                <a:r>
                  <a:rPr lang="en-IN" dirty="0">
                    <a:latin typeface="Abadi Extra Light" panose="020B0204020104020204" pitchFamily="34" charset="0"/>
                  </a:rPr>
                  <a:t>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∼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)|</m:t>
                    </m:r>
                    <m:d>
                      <m:dPr>
                        <m:begChr m:val="|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will be high if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Very few high-probability classes in each sample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Low entropy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 have diverse classes across samples: Marginal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close to uniform (high entropy)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FID uses extracted features (using a deep neural net) of real and generated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Usually from the layers closer to the output layer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features are used to estimate two Gaussian distributions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FID is then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800" b="0" i="0" smtClean="0">
                        <a:latin typeface="Cambria Math" panose="02040503050406030204" pitchFamily="18" charset="0"/>
                      </a:rPr>
                      <m:t>FID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trace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IN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These measures can also be used for evaluating other deep gen models like VAE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935" t="-1645" r="-519" b="-76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EAA9-7A4B-4D73-865C-5C715A8B394F}"/>
                  </a:ext>
                </a:extLst>
              </p:cNvPr>
              <p:cNvSpPr txBox="1"/>
              <p:nvPr/>
            </p:nvSpPr>
            <p:spPr>
              <a:xfrm>
                <a:off x="6548830" y="5460682"/>
                <a:ext cx="16619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E0EAA9-7A4B-4D73-865C-5C715A8B3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830" y="5460682"/>
                <a:ext cx="1661993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8CB-5FB8-4649-B156-AC7EC98F210D}"/>
                  </a:ext>
                </a:extLst>
              </p:cNvPr>
              <p:cNvSpPr txBox="1"/>
              <p:nvPr/>
            </p:nvSpPr>
            <p:spPr>
              <a:xfrm>
                <a:off x="3336387" y="5460683"/>
                <a:ext cx="1660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DE48CB-5FB8-4649-B156-AC7EC98F2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87" y="5460683"/>
                <a:ext cx="166007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717D091-C2BA-4B2E-8F9C-593D11837BB5}"/>
              </a:ext>
            </a:extLst>
          </p:cNvPr>
          <p:cNvSpPr/>
          <p:nvPr/>
        </p:nvSpPr>
        <p:spPr>
          <a:xfrm>
            <a:off x="1795672" y="5511770"/>
            <a:ext cx="1410842" cy="430887"/>
          </a:xfrm>
          <a:prstGeom prst="wedgeRectCallout">
            <a:avLst>
              <a:gd name="adj1" fmla="val 61847"/>
              <a:gd name="adj2" fmla="val 42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real data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B3D81C5-FCEF-43E1-B406-941332773CD8}"/>
              </a:ext>
            </a:extLst>
          </p:cNvPr>
          <p:cNvSpPr/>
          <p:nvPr/>
        </p:nvSpPr>
        <p:spPr>
          <a:xfrm>
            <a:off x="8432585" y="5511770"/>
            <a:ext cx="1981972" cy="430887"/>
          </a:xfrm>
          <a:prstGeom prst="wedgeRectCallout">
            <a:avLst>
              <a:gd name="adj1" fmla="val -61868"/>
              <a:gd name="adj2" fmla="val 425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generated data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0E1D3E0-1F76-4C6B-A77B-A76DC3D34B7D}"/>
              </a:ext>
            </a:extLst>
          </p:cNvPr>
          <p:cNvSpPr/>
          <p:nvPr/>
        </p:nvSpPr>
        <p:spPr>
          <a:xfrm>
            <a:off x="8872770" y="1249252"/>
            <a:ext cx="2686019" cy="554290"/>
          </a:xfrm>
          <a:prstGeom prst="wedgeRectCallout">
            <a:avLst>
              <a:gd name="adj1" fmla="val -44688"/>
              <a:gd name="adj2" fmla="val 7598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Both IS and FID measure how realistic the generated data is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69CEA347-BFBB-9785-C916-80B3C89F0EEE}"/>
              </a:ext>
            </a:extLst>
          </p:cNvPr>
          <p:cNvSpPr/>
          <p:nvPr/>
        </p:nvSpPr>
        <p:spPr>
          <a:xfrm>
            <a:off x="8872770" y="469635"/>
            <a:ext cx="1541787" cy="554290"/>
          </a:xfrm>
          <a:prstGeom prst="wedgeRectCallout">
            <a:avLst>
              <a:gd name="adj1" fmla="val 1535"/>
              <a:gd name="adj2" fmla="val 10171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High IS and low FID is desirable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4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73"/>
    </mc:Choice>
    <mc:Fallback xmlns="">
      <p:transition spd="slow" advTm="408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0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GAN: Some Issues/Comments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GAN training can be hard and the basic GAN suffers from several issues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Instability of training procedure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Mode Collapse problem: Lack of diversity in generated samples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Generator may find some data that can easily fool the discriminator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It will stuck at that mode of the data distribution and keep generating data like that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Some work on addressing these issues (e.g., </a:t>
            </a:r>
            <a:r>
              <a:rPr lang="en-IN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Wasserstein GAN</a:t>
            </a:r>
            <a:r>
              <a:rPr lang="en-IN" sz="2600" dirty="0">
                <a:latin typeface="Abadi Extra Light" panose="020B0204020104020204" pitchFamily="34" charset="0"/>
              </a:rPr>
              <a:t>, Least Squares GAN, etc)</a:t>
            </a: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D8D1710-2232-4F74-85DB-68E71F81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48" y="3595609"/>
            <a:ext cx="4393769" cy="233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CDD6A-D1AA-4BC7-818C-196FE61298CB}"/>
              </a:ext>
            </a:extLst>
          </p:cNvPr>
          <p:cNvSpPr txBox="1"/>
          <p:nvPr/>
        </p:nvSpPr>
        <p:spPr>
          <a:xfrm>
            <a:off x="8051370" y="4095962"/>
            <a:ext cx="32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GAN 1: No mode collapse (all 10 modes captured in generation)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C3350-BCB0-44E7-A09C-585CC41CED63}"/>
              </a:ext>
            </a:extLst>
          </p:cNvPr>
          <p:cNvSpPr txBox="1"/>
          <p:nvPr/>
        </p:nvSpPr>
        <p:spPr>
          <a:xfrm>
            <a:off x="8051370" y="5135260"/>
            <a:ext cx="317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GAN 2: Mode collapse (stuck on one of the modes)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53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67"/>
    </mc:Choice>
    <mc:Fallback xmlns="">
      <p:transition spd="slow" advTm="270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Variable Models for Generation Tasks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869769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transformed to generate to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-dim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It is common to use a Gaussian prior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(though other priors can  be used)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we use a neural net or GP, such models can generate very high-quality data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Take the trained network, generate a random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prior, pass it through the model to generate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sz="22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869769" cy="5557532"/>
              </a:xfrm>
              <a:blipFill>
                <a:blip r:embed="rId3"/>
                <a:stretch>
                  <a:fillRect l="-770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32F210-66DD-48CF-AECD-43C5C959ACEB}"/>
              </a:ext>
            </a:extLst>
          </p:cNvPr>
          <p:cNvSpPr/>
          <p:nvPr/>
        </p:nvSpPr>
        <p:spPr>
          <a:xfrm>
            <a:off x="3785916" y="1958278"/>
            <a:ext cx="798490" cy="7662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38D644-3975-47F4-83E2-F64435BADDEA}"/>
              </a:ext>
            </a:extLst>
          </p:cNvPr>
          <p:cNvSpPr/>
          <p:nvPr/>
        </p:nvSpPr>
        <p:spPr>
          <a:xfrm>
            <a:off x="5889466" y="1958278"/>
            <a:ext cx="798490" cy="76629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80E006-AAA0-4E43-BB18-51042CDCE1E6}"/>
              </a:ext>
            </a:extLst>
          </p:cNvPr>
          <p:cNvCxnSpPr>
            <a:stCxn id="13" idx="6"/>
          </p:cNvCxnSpPr>
          <p:nvPr/>
        </p:nvCxnSpPr>
        <p:spPr>
          <a:xfrm flipV="1">
            <a:off x="4584406" y="2341424"/>
            <a:ext cx="130506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4AD3AB-5C32-4FD6-87AB-5387F536F5CE}"/>
                  </a:ext>
                </a:extLst>
              </p:cNvPr>
              <p:cNvSpPr txBox="1"/>
              <p:nvPr/>
            </p:nvSpPr>
            <p:spPr>
              <a:xfrm>
                <a:off x="3978766" y="2031280"/>
                <a:ext cx="5207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4AD3AB-5C32-4FD6-87AB-5387F536F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766" y="2031280"/>
                <a:ext cx="52072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B245A5-C184-4B24-A64C-92E018D3B95F}"/>
                  </a:ext>
                </a:extLst>
              </p:cNvPr>
              <p:cNvSpPr txBox="1"/>
              <p:nvPr/>
            </p:nvSpPr>
            <p:spPr>
              <a:xfrm>
                <a:off x="6061798" y="2032976"/>
                <a:ext cx="5412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B245A5-C184-4B24-A64C-92E018D3B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798" y="2032976"/>
                <a:ext cx="54123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FD21E-AD88-4108-8FE0-2604D4EBCBDA}"/>
                  </a:ext>
                </a:extLst>
              </p:cNvPr>
              <p:cNvSpPr txBox="1"/>
              <p:nvPr/>
            </p:nvSpPr>
            <p:spPr>
              <a:xfrm>
                <a:off x="6687956" y="1749977"/>
                <a:ext cx="13504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FD21E-AD88-4108-8FE0-2604D4EBC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956" y="1749977"/>
                <a:ext cx="1350498" cy="276999"/>
              </a:xfrm>
              <a:prstGeom prst="rect">
                <a:avLst/>
              </a:prstGeom>
              <a:blipFill>
                <a:blip r:embed="rId6"/>
                <a:stretch>
                  <a:fillRect l="-4054" t="-2174" r="-5856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F4A265-6190-4BF1-AE6C-A7A8D119F26E}"/>
                  </a:ext>
                </a:extLst>
              </p:cNvPr>
              <p:cNvSpPr txBox="1"/>
              <p:nvPr/>
            </p:nvSpPr>
            <p:spPr>
              <a:xfrm>
                <a:off x="3234010" y="1818203"/>
                <a:ext cx="492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F4A265-6190-4BF1-AE6C-A7A8D119F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010" y="1818203"/>
                <a:ext cx="492507" cy="276999"/>
              </a:xfrm>
              <a:prstGeom prst="rect">
                <a:avLst/>
              </a:prstGeom>
              <a:blipFill>
                <a:blip r:embed="rId7"/>
                <a:stretch>
                  <a:fillRect l="-12500" t="-2174" r="-18750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>
            <a:extLst>
              <a:ext uri="{FF2B5EF4-FFF2-40B4-BE49-F238E27FC236}">
                <a16:creationId xmlns:a16="http://schemas.microsoft.com/office/drawing/2014/main" id="{5E23719C-5ABD-4046-8A46-52471A62D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758" y="4576476"/>
            <a:ext cx="2673267" cy="13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BD361F95-06B0-4DBE-AB93-B66CF7A6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47" y="4576476"/>
            <a:ext cx="1364823" cy="13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34F72D2C-2DB1-42F9-B6E4-774D8E46E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92" y="4572565"/>
            <a:ext cx="1364823" cy="13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FE3115A9-2A2D-497F-89CC-7A3DA3DC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37" y="4597231"/>
            <a:ext cx="2749071" cy="13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4CCE0D-9168-42ED-B411-D73A419E8647}"/>
              </a:ext>
            </a:extLst>
          </p:cNvPr>
          <p:cNvSpPr txBox="1"/>
          <p:nvPr/>
        </p:nvSpPr>
        <p:spPr>
          <a:xfrm>
            <a:off x="2091380" y="6067619"/>
            <a:ext cx="77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Some sample images generated by Vector Quantized Variational Auto-Encoder (VQ-VAE), a state-of-the-art latent variable model for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3815A97-E0E1-12D3-1A4B-002130112A09}"/>
                  </a:ext>
                </a:extLst>
              </p:cNvPr>
              <p:cNvSpPr/>
              <p:nvPr/>
            </p:nvSpPr>
            <p:spPr>
              <a:xfrm>
                <a:off x="7206979" y="2180857"/>
                <a:ext cx="3279260" cy="881125"/>
              </a:xfrm>
              <a:prstGeom prst="wedgeRectCallout">
                <a:avLst>
                  <a:gd name="adj1" fmla="val -44973"/>
                  <a:gd name="adj2" fmla="val -664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some linear or nonlinear model which defines the parameters of the distribution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parameters of this model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33815A97-E0E1-12D3-1A4B-002130112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979" y="2180857"/>
                <a:ext cx="3279260" cy="881125"/>
              </a:xfrm>
              <a:prstGeom prst="wedgeRectCallout">
                <a:avLst>
                  <a:gd name="adj1" fmla="val -44973"/>
                  <a:gd name="adj2" fmla="val -66460"/>
                </a:avLst>
              </a:prstGeom>
              <a:blipFill>
                <a:blip r:embed="rId12"/>
                <a:stretch>
                  <a:fillRect l="-370" b="-809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828AC1-9C17-80A1-AA56-1BD04E0859F6}"/>
                  </a:ext>
                </a:extLst>
              </p:cNvPr>
              <p:cNvSpPr/>
              <p:nvPr/>
            </p:nvSpPr>
            <p:spPr>
              <a:xfrm>
                <a:off x="9957361" y="1573297"/>
                <a:ext cx="1866230" cy="489811"/>
              </a:xfrm>
              <a:prstGeom prst="wedgeRectCallout">
                <a:avLst>
                  <a:gd name="adj1" fmla="val -49918"/>
                  <a:gd name="adj2" fmla="val 842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 possible to use a GP to model </a:t>
                </a:r>
                <a14:m>
                  <m:oMath xmlns:m="http://schemas.openxmlformats.org/officeDocument/2006/math"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5828AC1-9C17-80A1-AA56-1BD04E085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361" y="1573297"/>
                <a:ext cx="1866230" cy="489811"/>
              </a:xfrm>
              <a:prstGeom prst="wedgeRectCallout">
                <a:avLst>
                  <a:gd name="adj1" fmla="val -49918"/>
                  <a:gd name="adj2" fmla="val 84258"/>
                </a:avLst>
              </a:prstGeom>
              <a:blipFill>
                <a:blip r:embed="rId13"/>
                <a:stretch>
                  <a:fillRect t="-265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0599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65"/>
    </mc:Choice>
    <mc:Fallback xmlns="">
      <p:transition spd="slow" advTm="170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Factor Analysis and Probabilistic PCA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FA and PPCA assume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a linear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 FA/PPCA,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typically assumed to have a Gaussian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we want sparse latent </a:t>
                </a:r>
                <a:r>
                  <a:rPr lang="en-GB" dirty="0" err="1">
                    <a:latin typeface="Abadi Extra Light" panose="020B0204020104020204" pitchFamily="34" charset="0"/>
                  </a:rPr>
                  <a:t>variabled</a:t>
                </a:r>
                <a:r>
                  <a:rPr lang="en-GB" dirty="0">
                    <a:latin typeface="Abadi Extra Light" panose="020B0204020104020204" pitchFamily="34" charset="0"/>
                  </a:rPr>
                  <a:t>, can use Laplace or spike-and-slab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More complex extensions of FA/PPCA use a mixture of Gaussians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Assumption: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typically assumed to have a Gaussian likelihood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Ot</a:t>
                </a:r>
                <a:r>
                  <a:rPr lang="en-GB" dirty="0">
                    <a:latin typeface="Abadi Extra Light" panose="020B0204020104020204" pitchFamily="34" charset="0"/>
                  </a:rPr>
                  <a:t>her likelihood models (e.g., exp-family) can also be used if data not real-valued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modeled by a noisy linear mapping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Linear Gaussian Model.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’s,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be learned (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e.g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using 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EM, VI, MCMC)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734C4-BE05-4EF5-A587-A2960F87BB03}"/>
                  </a:ext>
                </a:extLst>
              </p:cNvPr>
              <p:cNvSpPr txBox="1"/>
              <p:nvPr/>
            </p:nvSpPr>
            <p:spPr>
              <a:xfrm>
                <a:off x="1692207" y="4649980"/>
                <a:ext cx="5672643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𝑾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  <m:r>
                        <a:rPr lang="en-IN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734C4-BE05-4EF5-A587-A2960F87B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207" y="4649980"/>
                <a:ext cx="5672643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13BFD8E-D175-4A87-8977-D68F68515B17}"/>
              </a:ext>
            </a:extLst>
          </p:cNvPr>
          <p:cNvSpPr/>
          <p:nvPr/>
        </p:nvSpPr>
        <p:spPr>
          <a:xfrm>
            <a:off x="1692207" y="5420253"/>
            <a:ext cx="2529059" cy="502349"/>
          </a:xfrm>
          <a:prstGeom prst="wedgeRectCallout">
            <a:avLst>
              <a:gd name="adj1" fmla="val 36332"/>
              <a:gd name="adj2" fmla="val -673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Zero-mean and diagonal or spherical Gaussian noise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69FEF53-958F-4BB5-BBC4-8716E50FB541}"/>
              </a:ext>
            </a:extLst>
          </p:cNvPr>
          <p:cNvSpPr/>
          <p:nvPr/>
        </p:nvSpPr>
        <p:spPr>
          <a:xfrm>
            <a:off x="9283342" y="5620144"/>
            <a:ext cx="1651410" cy="502349"/>
          </a:xfrm>
          <a:prstGeom prst="wedgeRectCallout">
            <a:avLst>
              <a:gd name="adj1" fmla="val 42802"/>
              <a:gd name="adj2" fmla="val -781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Diagonal for FA, spherical for PPCA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A2DEAC-DF2B-4BF6-9844-8CD0BBE6E447}"/>
                  </a:ext>
                </a:extLst>
              </p:cNvPr>
              <p:cNvSpPr txBox="1"/>
              <p:nvPr/>
            </p:nvSpPr>
            <p:spPr>
              <a:xfrm>
                <a:off x="8605978" y="4825833"/>
                <a:ext cx="1985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</m:d>
                    </m:oMath>
                  </m:oMathPara>
                </a14:m>
                <a:endParaRPr lang="en-I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A2DEAC-DF2B-4BF6-9844-8CD0BBE6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978" y="4825833"/>
                <a:ext cx="1985672" cy="276999"/>
              </a:xfrm>
              <a:prstGeom prst="rect">
                <a:avLst/>
              </a:prstGeom>
              <a:blipFill>
                <a:blip r:embed="rId5"/>
                <a:stretch>
                  <a:fillRect l="-2769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8AF76F-9FC2-4417-AD30-C570FEB2EF63}"/>
                  </a:ext>
                </a:extLst>
              </p:cNvPr>
              <p:cNvSpPr txBox="1"/>
              <p:nvPr/>
            </p:nvSpPr>
            <p:spPr>
              <a:xfrm>
                <a:off x="8247396" y="5203541"/>
                <a:ext cx="2766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𝐖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en-I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8AF76F-9FC2-4417-AD30-C570FEB2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396" y="5203541"/>
                <a:ext cx="2766142" cy="276999"/>
              </a:xfrm>
              <a:prstGeom prst="rect">
                <a:avLst/>
              </a:prstGeom>
              <a:blipFill>
                <a:blip r:embed="rId6"/>
                <a:stretch>
                  <a:fillRect l="-1762" t="-4444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2FC02D9-14F6-DE4B-0A7F-C1B9F88B9319}"/>
                  </a:ext>
                </a:extLst>
              </p:cNvPr>
              <p:cNvSpPr/>
              <p:nvPr/>
            </p:nvSpPr>
            <p:spPr>
              <a:xfrm>
                <a:off x="5811339" y="5476039"/>
                <a:ext cx="1881930" cy="502349"/>
              </a:xfrm>
              <a:prstGeom prst="wedgeRectCallout">
                <a:avLst>
                  <a:gd name="adj1" fmla="val -38633"/>
                  <a:gd name="adj2" fmla="val -690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Linear combination of the columns of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2FC02D9-14F6-DE4B-0A7F-C1B9F88B9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339" y="5476039"/>
                <a:ext cx="1881930" cy="502349"/>
              </a:xfrm>
              <a:prstGeom prst="wedgeRectCallout">
                <a:avLst>
                  <a:gd name="adj1" fmla="val -38633"/>
                  <a:gd name="adj2" fmla="val -69018"/>
                </a:avLst>
              </a:prstGeom>
              <a:blipFill>
                <a:blip r:embed="rId7"/>
                <a:stretch>
                  <a:fillRect l="-1282" b="-165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E6FE70B0-32E2-66B4-9F44-A71F857B5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869" y="108450"/>
            <a:ext cx="2601714" cy="10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947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82"/>
    </mc:Choice>
    <mc:Fallback xmlns="">
      <p:transition spd="slow" advTm="290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9" grpId="0" animBg="1"/>
      <p:bldP spid="12" grpId="0" animBg="1"/>
      <p:bldP spid="11" grpId="0"/>
      <p:bldP spid="14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Variants of FA/PPCA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Gamma-Poisson latent factor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non-negative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count-valued</a:t>
                </a:r>
                <a:r>
                  <a:rPr lang="en-IN" dirty="0">
                    <a:latin typeface="Abadi Extra Light" panose="020B0204020104020204" pitchFamily="34" charset="0"/>
                  </a:rPr>
                  <a:t>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example: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the word-count vector representing a document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can be thought of as a probabilistic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non-negative matrix factorization</a:t>
                </a:r>
                <a:r>
                  <a:rPr lang="en-IN" dirty="0">
                    <a:latin typeface="Abadi Extra Light" panose="020B0204020104020204" pitchFamily="34" charset="0"/>
                  </a:rPr>
                  <a:t>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Dirichlet-Multinomial/</a:t>
                </a:r>
                <a:r>
                  <a:rPr lang="en-IN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PCA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Assumes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non-negative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categorical </a:t>
                </a:r>
                <a:r>
                  <a:rPr lang="en-IN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obs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sub>
                        </m:sSub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example: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 document with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words in it (each word is a categorical value)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14C855-E627-450E-B4D8-DF80C0CA0954}"/>
                  </a:ext>
                </a:extLst>
              </p:cNvPr>
              <p:cNvSpPr txBox="1"/>
              <p:nvPr/>
            </p:nvSpPr>
            <p:spPr>
              <a:xfrm>
                <a:off x="1867197" y="2462798"/>
                <a:ext cx="5398786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Gamma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14C855-E627-450E-B4D8-DF80C0CA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97" y="2462798"/>
                <a:ext cx="5398786" cy="448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65B7D-4D98-4039-B0D9-78F59F746018}"/>
                  </a:ext>
                </a:extLst>
              </p:cNvPr>
              <p:cNvSpPr txBox="1"/>
              <p:nvPr/>
            </p:nvSpPr>
            <p:spPr>
              <a:xfrm>
                <a:off x="1392099" y="2980800"/>
                <a:ext cx="6447663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Poisson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nd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65B7D-4D98-4039-B0D9-78F59F746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99" y="2980800"/>
                <a:ext cx="6447663" cy="448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721565B-0BE2-4ACA-8817-FF8446492912}"/>
                  </a:ext>
                </a:extLst>
              </p:cNvPr>
              <p:cNvSpPr/>
              <p:nvPr/>
            </p:nvSpPr>
            <p:spPr>
              <a:xfrm>
                <a:off x="7960547" y="2385238"/>
                <a:ext cx="3475893" cy="1033816"/>
              </a:xfrm>
              <a:prstGeom prst="wedgeRectCallout">
                <a:avLst>
                  <a:gd name="adj1" fmla="val -57994"/>
                  <a:gd name="adj2" fmla="val 166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is the rate of the Poisson. It should be non-negative,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or simply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also non-negative (e.g., using a gamma/Dirichlet prior on it)  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721565B-0BE2-4ACA-8817-FF8446492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547" y="2385238"/>
                <a:ext cx="3475893" cy="1033816"/>
              </a:xfrm>
              <a:prstGeom prst="wedgeRectCallout">
                <a:avLst>
                  <a:gd name="adj1" fmla="val -57994"/>
                  <a:gd name="adj2" fmla="val 16660"/>
                </a:avLst>
              </a:prstGeom>
              <a:blipFill>
                <a:blip r:embed="rId8"/>
                <a:stretch>
                  <a:fillRect t="-3468" b="-86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F82D229-1CE3-48B7-AB28-09FA1FB55E90}"/>
              </a:ext>
            </a:extLst>
          </p:cNvPr>
          <p:cNvSpPr/>
          <p:nvPr/>
        </p:nvSpPr>
        <p:spPr>
          <a:xfrm>
            <a:off x="5472779" y="815253"/>
            <a:ext cx="2434850" cy="780203"/>
          </a:xfrm>
          <a:prstGeom prst="wedgeRectCallout">
            <a:avLst>
              <a:gd name="adj1" fmla="val -60110"/>
              <a:gd name="adj2" fmla="val 282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Popular for modeling count-valued data (in text analysis, recommender systems, etc)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753C4-0A90-4BE0-B470-70BC1D16EA59}"/>
                  </a:ext>
                </a:extLst>
              </p:cNvPr>
              <p:cNvSpPr txBox="1"/>
              <p:nvPr/>
            </p:nvSpPr>
            <p:spPr>
              <a:xfrm>
                <a:off x="1822912" y="5456927"/>
                <a:ext cx="3796680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Dirichlet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753C4-0A90-4BE0-B470-70BC1D16E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912" y="5456927"/>
                <a:ext cx="3796680" cy="4209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F7376A-581D-4719-A12A-8CF28849A616}"/>
                  </a:ext>
                </a:extLst>
              </p:cNvPr>
              <p:cNvSpPr txBox="1"/>
              <p:nvPr/>
            </p:nvSpPr>
            <p:spPr>
              <a:xfrm>
                <a:off x="1340986" y="5905731"/>
                <a:ext cx="7050392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Multinoulli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nd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F7376A-581D-4719-A12A-8CF28849A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6" y="5905731"/>
                <a:ext cx="7050392" cy="448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9D01EB7-5C0B-4B95-BA3F-094816F68121}"/>
                  </a:ext>
                </a:extLst>
              </p:cNvPr>
              <p:cNvSpPr/>
              <p:nvPr/>
            </p:nvSpPr>
            <p:spPr>
              <a:xfrm>
                <a:off x="8149449" y="5277009"/>
                <a:ext cx="3475893" cy="773574"/>
              </a:xfrm>
              <a:prstGeom prst="wedgeRectCallout">
                <a:avLst>
                  <a:gd name="adj1" fmla="val -70235"/>
                  <a:gd name="adj2" fmla="val 391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should give the probability vector of the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It should be non-negative and should sums to 1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9D01EB7-5C0B-4B95-BA3F-094816F68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49" y="5277009"/>
                <a:ext cx="3475893" cy="773574"/>
              </a:xfrm>
              <a:prstGeom prst="wedgeRectCallout">
                <a:avLst>
                  <a:gd name="adj1" fmla="val -70235"/>
                  <a:gd name="adj2" fmla="val 39173"/>
                </a:avLst>
              </a:prstGeom>
              <a:blipFill>
                <a:blip r:embed="rId11"/>
                <a:stretch>
                  <a:fillRect t="-4615" b="-115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7C16F13-3138-4A43-B0B6-EB5EBD212C96}"/>
              </a:ext>
            </a:extLst>
          </p:cNvPr>
          <p:cNvSpPr/>
          <p:nvPr/>
        </p:nvSpPr>
        <p:spPr>
          <a:xfrm>
            <a:off x="463449" y="5270171"/>
            <a:ext cx="1393127" cy="317802"/>
          </a:xfrm>
          <a:prstGeom prst="wedgeRectCallout">
            <a:avLst>
              <a:gd name="adj1" fmla="val 69581"/>
              <a:gd name="adj2" fmla="val 430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sums to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D1E99-DADF-4747-B6A0-2FBEB37EA3EE}"/>
              </a:ext>
            </a:extLst>
          </p:cNvPr>
          <p:cNvSpPr/>
          <p:nvPr/>
        </p:nvSpPr>
        <p:spPr>
          <a:xfrm>
            <a:off x="8023350" y="469298"/>
            <a:ext cx="3601992" cy="1099478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009900"/>
                </a:solidFill>
              </a:rPr>
              <a:t>Non-negative priors often give a nice interpretability to such latent variable models (will see some more examples of such models shortly)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7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092"/>
    </mc:Choice>
    <mc:Fallback xmlns="">
      <p:transition spd="slow" advTm="42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Deep Generative Model: Variational Auto-encoder (VAE)</a:t>
            </a:r>
            <a:endParaRPr lang="en-IN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VAE* is a probabilistic extension of autoencoders (AE). An AE is shown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basic difference is that VAE assumes a prior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on the latent code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enables it to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not just compress the data but also generate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synthetic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How: Sample </a:t>
                </a:r>
                <a14:m>
                  <m:oMath xmlns:m="http://schemas.openxmlformats.org/officeDocument/2006/math">
                    <m:r>
                      <a:rPr lang="en-GB" sz="2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from a prior and pass it through the decoder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VAE can learn good latent representation + generate novel synthetic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name has “Variational” in it since it is learned  using VI principles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6" name="Picture 4" descr="Autoencoder architecture">
            <a:extLst>
              <a:ext uri="{FF2B5EF4-FFF2-40B4-BE49-F238E27FC236}">
                <a16:creationId xmlns:a16="http://schemas.microsoft.com/office/drawing/2014/main" id="{7A45B9BF-5C6A-495B-8912-4542A53E3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99" y="1604102"/>
            <a:ext cx="5578099" cy="259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F89AF9-267A-44ED-BC94-2CA33DD25D01}"/>
              </a:ext>
            </a:extLst>
          </p:cNvPr>
          <p:cNvSpPr txBox="1"/>
          <p:nvPr/>
        </p:nvSpPr>
        <p:spPr>
          <a:xfrm>
            <a:off x="5191933" y="6557513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source: https://lilianweng.github.io/lil-log/2018/08/12/from-autoencoder-to-beta-vae.html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7EA3E-AB8C-4405-A5B2-E38C3B827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598" y="2541543"/>
            <a:ext cx="3423510" cy="615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612D81-D2F1-4C7F-B6AC-B34EA8EA7690}"/>
              </a:ext>
            </a:extLst>
          </p:cNvPr>
          <p:cNvSpPr txBox="1"/>
          <p:nvPr/>
        </p:nvSpPr>
        <p:spPr>
          <a:xfrm>
            <a:off x="92990" y="6557513"/>
            <a:ext cx="3682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*Autoencoding Variational Bayes (</a:t>
            </a:r>
            <a:r>
              <a:rPr lang="en-IN" sz="1100" dirty="0" err="1"/>
              <a:t>Kingma</a:t>
            </a:r>
            <a:r>
              <a:rPr lang="en-IN" sz="1100" dirty="0"/>
              <a:t> and Welling, 2013)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6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72"/>
    </mc:Choice>
    <mc:Fallback xmlns="">
      <p:transition spd="slow" advTm="263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 (VAE)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VAE has three main components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over latent codes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probabilistic decoder/generator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modeled by a deep neural net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 posterior or probabilistic encoder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approx. by an “inference network”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VAE is learned by maximizing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</a:t>
                </a: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Reparametrization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Trick</a:t>
                </a:r>
                <a:r>
                  <a:rPr lang="en-GB" dirty="0">
                    <a:latin typeface="Abadi Extra Light" panose="020B0204020104020204" pitchFamily="34" charset="0"/>
                  </a:rPr>
                  <a:t> is commonly used to optimize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Posterior is inferred only over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and usually only point estimate 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883" t="-1645" b="-32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23A2E081-9A39-4864-9B80-BFC0D7338FB5}"/>
              </a:ext>
            </a:extLst>
          </p:cNvPr>
          <p:cNvSpPr/>
          <p:nvPr/>
        </p:nvSpPr>
        <p:spPr>
          <a:xfrm>
            <a:off x="9817127" y="1186759"/>
            <a:ext cx="2287411" cy="974292"/>
          </a:xfrm>
          <a:prstGeom prst="wedgeRectCallout">
            <a:avLst>
              <a:gd name="adj1" fmla="val -42957"/>
              <a:gd name="adj2" fmla="val 787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rgbClr val="0000FF"/>
                </a:solidFill>
                <a:latin typeface="Abadi Extra Light" panose="020B0204020104020204" pitchFamily="34" charset="0"/>
              </a:rPr>
              <a:t>Using the idea of “Amortized Inference” (next slide)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283DF-C75D-4A51-973E-DB4B6328B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657" y="3759144"/>
            <a:ext cx="9085620" cy="56945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1CAFB95-2DDD-451B-B363-A9E66DF1F240}"/>
              </a:ext>
            </a:extLst>
          </p:cNvPr>
          <p:cNvSpPr/>
          <p:nvPr/>
        </p:nvSpPr>
        <p:spPr>
          <a:xfrm>
            <a:off x="440275" y="3562482"/>
            <a:ext cx="1313219" cy="962773"/>
          </a:xfrm>
          <a:prstGeom prst="wedgeRectCallout">
            <a:avLst>
              <a:gd name="adj1" fmla="val 69160"/>
              <a:gd name="adj2" fmla="val -57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ELBO for a single data point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EC0F40-1A71-4307-929C-2342A0B03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426" y="4468198"/>
            <a:ext cx="4065747" cy="569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0F27EB-794B-48EF-8593-309413302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246" y="4489466"/>
            <a:ext cx="3457509" cy="52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9046D-099C-4694-896B-B11E69FEEEE7}"/>
                  </a:ext>
                </a:extLst>
              </p:cNvPr>
              <p:cNvSpPr txBox="1"/>
              <p:nvPr/>
            </p:nvSpPr>
            <p:spPr>
              <a:xfrm>
                <a:off x="7981173" y="4461719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IN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E9046D-099C-4694-896B-B11E69FEE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1173" y="4461719"/>
                <a:ext cx="44884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B5D3F11-209E-40D5-A636-32369E1BCDF4}"/>
                  </a:ext>
                </a:extLst>
              </p:cNvPr>
              <p:cNvSpPr/>
              <p:nvPr/>
            </p:nvSpPr>
            <p:spPr>
              <a:xfrm>
                <a:off x="2900797" y="5078621"/>
                <a:ext cx="4065747" cy="648593"/>
              </a:xfrm>
              <a:prstGeom prst="wedgeRectCallout">
                <a:avLst>
                  <a:gd name="adj1" fmla="val 37966"/>
                  <a:gd name="adj2" fmla="val -672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be such that data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reconstructed well from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(high log-</a:t>
                </a:r>
                <a:r>
                  <a:rPr lang="en-IN" sz="20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lik</a:t>
                </a:r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0B5D3F11-209E-40D5-A636-32369E1BC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797" y="5078621"/>
                <a:ext cx="4065747" cy="648593"/>
              </a:xfrm>
              <a:prstGeom prst="wedgeRectCallout">
                <a:avLst>
                  <a:gd name="adj1" fmla="val 37966"/>
                  <a:gd name="adj2" fmla="val -67200"/>
                </a:avLst>
              </a:prstGeom>
              <a:blipFill>
                <a:blip r:embed="rId10"/>
                <a:stretch>
                  <a:fillRect l="-1493" b="-1692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81E9DD9-2FDD-43E2-A1EA-F60153AD18C6}"/>
                  </a:ext>
                </a:extLst>
              </p:cNvPr>
              <p:cNvSpPr/>
              <p:nvPr/>
            </p:nvSpPr>
            <p:spPr>
              <a:xfrm>
                <a:off x="7234189" y="5087649"/>
                <a:ext cx="3428118" cy="648593"/>
              </a:xfrm>
              <a:prstGeom prst="wedgeRectCallout">
                <a:avLst>
                  <a:gd name="adj1" fmla="val 37231"/>
                  <a:gd name="adj2" fmla="val -67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should also be simple (close to the prior)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381E9DD9-2FDD-43E2-A1EA-F60153AD1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89" y="5087649"/>
                <a:ext cx="3428118" cy="648593"/>
              </a:xfrm>
              <a:prstGeom prst="wedgeRectCallout">
                <a:avLst>
                  <a:gd name="adj1" fmla="val 37231"/>
                  <a:gd name="adj2" fmla="val -67968"/>
                </a:avLst>
              </a:prstGeom>
              <a:blipFill>
                <a:blip r:embed="rId11"/>
                <a:stretch>
                  <a:fillRect l="-1770" r="-1947" b="-17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42FDF24-6683-4117-AD0B-370130FF6087}"/>
                  </a:ext>
                </a:extLst>
              </p:cNvPr>
              <p:cNvSpPr/>
              <p:nvPr/>
            </p:nvSpPr>
            <p:spPr>
              <a:xfrm>
                <a:off x="702061" y="4647566"/>
                <a:ext cx="1734140" cy="884427"/>
              </a:xfrm>
              <a:prstGeom prst="wedgeRectCallout">
                <a:avLst>
                  <a:gd name="adj1" fmla="val -4839"/>
                  <a:gd name="adj2" fmla="val -6896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Maximized to find the optimal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7" name="Speech Bubble: Rectangle 16">
                <a:extLst>
                  <a:ext uri="{FF2B5EF4-FFF2-40B4-BE49-F238E27FC236}">
                    <a16:creationId xmlns:a16="http://schemas.microsoft.com/office/drawing/2014/main" id="{242FDF24-6683-4117-AD0B-370130FF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1" y="4647566"/>
                <a:ext cx="1734140" cy="884427"/>
              </a:xfrm>
              <a:prstGeom prst="wedgeRectCallout">
                <a:avLst>
                  <a:gd name="adj1" fmla="val -4839"/>
                  <a:gd name="adj2" fmla="val -68968"/>
                </a:avLst>
              </a:prstGeom>
              <a:blipFill>
                <a:blip r:embed="rId12"/>
                <a:stretch>
                  <a:fillRect l="-3125" r="-6250" b="-146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D35B1DF-68E4-41AE-906C-294C7BB61706}"/>
                  </a:ext>
                </a:extLst>
              </p:cNvPr>
              <p:cNvSpPr/>
              <p:nvPr/>
            </p:nvSpPr>
            <p:spPr>
              <a:xfrm>
                <a:off x="4835195" y="1236717"/>
                <a:ext cx="4035108" cy="579800"/>
              </a:xfrm>
              <a:prstGeom prst="wedgeRectCallout">
                <a:avLst>
                  <a:gd name="adj1" fmla="val -51001"/>
                  <a:gd name="adj2" fmla="val 870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collectively denotes all the parameters of the prior and likelihood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BD35B1DF-68E4-41AE-906C-294C7BB61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195" y="1236717"/>
                <a:ext cx="4035108" cy="579800"/>
              </a:xfrm>
              <a:prstGeom prst="wedgeRectCallout">
                <a:avLst>
                  <a:gd name="adj1" fmla="val -51001"/>
                  <a:gd name="adj2" fmla="val 87077"/>
                </a:avLst>
              </a:prstGeom>
              <a:blipFill>
                <a:blip r:embed="rId13"/>
                <a:stretch>
                  <a:fillRect t="-118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040EB62-7C8A-4F1C-823E-D6E44652F4E9}"/>
                  </a:ext>
                </a:extLst>
              </p:cNvPr>
              <p:cNvSpPr/>
              <p:nvPr/>
            </p:nvSpPr>
            <p:spPr>
              <a:xfrm>
                <a:off x="7726864" y="2858697"/>
                <a:ext cx="3360394" cy="845399"/>
              </a:xfrm>
              <a:prstGeom prst="wedgeRectCallout">
                <a:avLst>
                  <a:gd name="adj1" fmla="val 40717"/>
                  <a:gd name="adj2" fmla="val -643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collectively denotes all the parameters that define the inference network</a:t>
                </a:r>
              </a:p>
            </p:txBody>
          </p:sp>
        </mc:Choice>
        <mc:Fallback xmlns="">
          <p:sp>
            <p:nvSpPr>
              <p:cNvPr id="19" name="Speech Bubble: Rectangle 18">
                <a:extLst>
                  <a:ext uri="{FF2B5EF4-FFF2-40B4-BE49-F238E27FC236}">
                    <a16:creationId xmlns:a16="http://schemas.microsoft.com/office/drawing/2014/main" id="{7040EB62-7C8A-4F1C-823E-D6E44652F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64" y="2858697"/>
                <a:ext cx="3360394" cy="845399"/>
              </a:xfrm>
              <a:prstGeom prst="wedgeRectCallout">
                <a:avLst>
                  <a:gd name="adj1" fmla="val 40717"/>
                  <a:gd name="adj2" fmla="val -64301"/>
                </a:avLst>
              </a:prstGeom>
              <a:blipFill>
                <a:blip r:embed="rId14"/>
                <a:stretch>
                  <a:fillRect l="-1805" b="-177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168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373"/>
    </mc:Choice>
    <mc:Fallback xmlns="">
      <p:transition spd="slow" advTm="291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Amortized Inference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Latent variable models need to infer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for each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This can be slow if we have lots of observations because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 need to iterate over each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4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Learning the global parameters needs wait for step 1 to finish for all observations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way to address this is via Stochastic VI</a:t>
                </a: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Amortized inference is another appealing alternative (used in VAE and other LVMs too)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no need to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(one per data point) but just a single NN with params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will be our “encoder network” for 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Also very efficient to get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dirty="0" err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for a new data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 dirty="0" err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9D669F-365C-4ADE-924F-80F1FBAD480D}"/>
                  </a:ext>
                </a:extLst>
              </p:cNvPr>
              <p:cNvSpPr txBox="1"/>
              <p:nvPr/>
            </p:nvSpPr>
            <p:spPr>
              <a:xfrm>
                <a:off x="1140520" y="4380107"/>
                <a:ext cx="740638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1" i="1" dirty="0" err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1" i="1" dirty="0" err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sz="3200" i="1" dirty="0" err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endChr m:val="|"/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1" i="1" dirty="0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IN" sz="32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IN" sz="3200" b="0" i="0" dirty="0" smtClean="0">
                          <a:latin typeface="Cambria Math" panose="02040503050406030204" pitchFamily="18" charset="0"/>
                        </a:rPr>
                        <m:t>NN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IN" sz="3200" b="1" i="1" dirty="0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9D669F-365C-4ADE-924F-80F1FBAD4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20" y="4380107"/>
                <a:ext cx="740638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31756AEE-F032-4A2E-9594-28AFF026DEAE}"/>
                  </a:ext>
                </a:extLst>
              </p:cNvPr>
              <p:cNvSpPr/>
              <p:nvPr/>
            </p:nvSpPr>
            <p:spPr>
              <a:xfrm>
                <a:off x="8652049" y="4176789"/>
                <a:ext cx="3428118" cy="648593"/>
              </a:xfrm>
              <a:prstGeom prst="wedgeRectCallout">
                <a:avLst>
                  <a:gd name="adj1" fmla="val -55582"/>
                  <a:gd name="adj2" fmla="val 2970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If</a:t>
                </a:r>
                <a:r>
                  <a:rPr lang="en-IN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 then the NN will output a mean and a variance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31756AEE-F032-4A2E-9594-28AFF026D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049" y="4176789"/>
                <a:ext cx="3428118" cy="648593"/>
              </a:xfrm>
              <a:prstGeom prst="wedgeRectCallout">
                <a:avLst>
                  <a:gd name="adj1" fmla="val -55582"/>
                  <a:gd name="adj2" fmla="val 29704"/>
                </a:avLst>
              </a:prstGeom>
              <a:blipFill>
                <a:blip r:embed="rId5"/>
                <a:stretch>
                  <a:fillRect t="-9091" r="-1667" b="-1818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05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64"/>
    </mc:Choice>
    <mc:Fallback xmlns="">
      <p:transition spd="slow" advTm="212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Variational Autoencoder: The Complete Pipeline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Both probabilistic encoder and decoder learned jointly by maximizing the ELBO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00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20" name="Picture 4" descr="Gaussian VAE">
            <a:extLst>
              <a:ext uri="{FF2B5EF4-FFF2-40B4-BE49-F238E27FC236}">
                <a16:creationId xmlns:a16="http://schemas.microsoft.com/office/drawing/2014/main" id="{4BAB2ADE-0A9C-43F3-A867-D47A59F6B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241" y="2396759"/>
            <a:ext cx="9098436" cy="421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7C6111-18FA-4691-A258-9355D7E10213}"/>
              </a:ext>
            </a:extLst>
          </p:cNvPr>
          <p:cNvSpPr txBox="1"/>
          <p:nvPr/>
        </p:nvSpPr>
        <p:spPr>
          <a:xfrm>
            <a:off x="76182" y="6557513"/>
            <a:ext cx="5622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/>
              <a:t>Pic source: https://lilianweng.github.io/lil-log/2018/08/12/from-autoencoder-to-beta-vae.html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7FE59-7D63-4731-8B50-40E1ECAD5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073" y="1722530"/>
            <a:ext cx="6129818" cy="772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4C52572E-432E-DBD6-EB65-FE76C850F777}"/>
                  </a:ext>
                </a:extLst>
              </p:cNvPr>
              <p:cNvSpPr/>
              <p:nvPr/>
            </p:nvSpPr>
            <p:spPr>
              <a:xfrm>
                <a:off x="456108" y="5669034"/>
                <a:ext cx="2132545" cy="792201"/>
              </a:xfrm>
              <a:prstGeom prst="wedgeRectCallout">
                <a:avLst>
                  <a:gd name="adj1" fmla="val 68112"/>
                  <a:gd name="adj2" fmla="val -129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Reparametrization trick used for computing ELBO’s gradient </a:t>
                </a:r>
                <a:r>
                  <a:rPr lang="en-IN" sz="1600" b="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4C52572E-432E-DBD6-EB65-FE76C850F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08" y="5669034"/>
                <a:ext cx="2132545" cy="792201"/>
              </a:xfrm>
              <a:prstGeom prst="wedgeRectCallout">
                <a:avLst>
                  <a:gd name="adj1" fmla="val 68112"/>
                  <a:gd name="adj2" fmla="val -12982"/>
                </a:avLst>
              </a:prstGeom>
              <a:blipFill>
                <a:blip r:embed="rId5"/>
                <a:stretch>
                  <a:fillRect l="-1185" t="-3759" b="-97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603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64"/>
    </mc:Choice>
    <mc:Fallback xmlns="">
      <p:transition spd="slow" advTm="13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Generative Adversarial Network (GAN)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GAN is an implicit generative latent variable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Can generate from it but can’t compute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- the model doesn’t define it explicitly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GAN is trained using an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adversarial way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(Goodfellow et al, 2013)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138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9EA186F-CAB7-442A-BC8A-E0DCB81DEACC}"/>
                  </a:ext>
                </a:extLst>
              </p:cNvPr>
              <p:cNvSpPr/>
              <p:nvPr/>
            </p:nvSpPr>
            <p:spPr>
              <a:xfrm>
                <a:off x="7950631" y="906651"/>
                <a:ext cx="3626603" cy="615511"/>
              </a:xfrm>
              <a:prstGeom prst="wedgeRectCallout">
                <a:avLst>
                  <a:gd name="adj1" fmla="val 39330"/>
                  <a:gd name="adj2" fmla="val 7630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Unlike VAE, no explicit parametric likelihood model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29EA186F-CAB7-442A-BC8A-E0DCB81DE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631" y="906651"/>
                <a:ext cx="3626603" cy="615511"/>
              </a:xfrm>
              <a:prstGeom prst="wedgeRectCallout">
                <a:avLst>
                  <a:gd name="adj1" fmla="val 39330"/>
                  <a:gd name="adj2" fmla="val 76300"/>
                </a:avLst>
              </a:prstGeom>
              <a:blipFill>
                <a:blip r:embed="rId4"/>
                <a:stretch>
                  <a:fillRect l="-1505" t="-90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F110AC-C52C-4F12-934B-8AF0CDEC3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42" y="2668664"/>
            <a:ext cx="6377554" cy="2934295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5E2C23AF-EA6C-4720-B620-50E16444EC00}"/>
              </a:ext>
            </a:extLst>
          </p:cNvPr>
          <p:cNvSpPr/>
          <p:nvPr/>
        </p:nvSpPr>
        <p:spPr>
          <a:xfrm>
            <a:off x="10278836" y="2135680"/>
            <a:ext cx="1822592" cy="1040839"/>
          </a:xfrm>
          <a:prstGeom prst="wedgeRectCallout">
            <a:avLst>
              <a:gd name="adj1" fmla="val -43647"/>
              <a:gd name="adj2" fmla="val -6039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rgbClr val="FF0000"/>
                </a:solidFill>
                <a:latin typeface="Abadi Extra Light" panose="020B0204020104020204" pitchFamily="34" charset="0"/>
              </a:rPr>
              <a:t>Thus can’t train using methods that require likelihood (MLE, VI, etc)</a:t>
            </a:r>
            <a:endParaRPr lang="en-IN" sz="1600" dirty="0">
              <a:solidFill>
                <a:srgbClr val="FF0000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3695B07D-E23B-4A0D-A93F-B17D3B9E8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2" y="5818660"/>
            <a:ext cx="10376115" cy="6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8DAEB11-CDDD-4F0A-B94F-DFD6277C9A77}"/>
                  </a:ext>
                </a:extLst>
              </p:cNvPr>
              <p:cNvSpPr/>
              <p:nvPr/>
            </p:nvSpPr>
            <p:spPr>
              <a:xfrm>
                <a:off x="7581418" y="3592144"/>
                <a:ext cx="3050252" cy="545480"/>
              </a:xfrm>
              <a:prstGeom prst="wedgeRectCallout">
                <a:avLst>
                  <a:gd name="adj1" fmla="val -74547"/>
                  <a:gd name="adj2" fmla="val -703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Discriminator network is trained to make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close to 1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08DAEB11-CDDD-4F0A-B94F-DFD6277C9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8" y="3592144"/>
                <a:ext cx="3050252" cy="545480"/>
              </a:xfrm>
              <a:prstGeom prst="wedgeRectCallout">
                <a:avLst>
                  <a:gd name="adj1" fmla="val -74547"/>
                  <a:gd name="adj2" fmla="val -70340"/>
                </a:avLst>
              </a:prstGeom>
              <a:blipFill>
                <a:blip r:embed="rId7"/>
                <a:stretch>
                  <a:fillRect b="-121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03BC4B9-8881-41E3-8180-4E3D3B825AA0}"/>
                  </a:ext>
                </a:extLst>
              </p:cNvPr>
              <p:cNvSpPr/>
              <p:nvPr/>
            </p:nvSpPr>
            <p:spPr>
              <a:xfrm>
                <a:off x="7096094" y="4337692"/>
                <a:ext cx="4481140" cy="1189453"/>
              </a:xfrm>
              <a:prstGeom prst="wedgeRectCallout">
                <a:avLst>
                  <a:gd name="adj1" fmla="val -52986"/>
                  <a:gd name="adj2" fmla="val -3860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Discriminator network is trained to make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close to 0 and generator network is trained to make it to be close to 1 to </a:t>
                </a:r>
                <a:r>
                  <a:rPr lang="en-IN" sz="1600" b="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fool the discriminator</a:t>
                </a:r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into believing that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real sample</a:t>
                </a:r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C03BC4B9-8881-41E3-8180-4E3D3B825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94" y="4337692"/>
                <a:ext cx="4481140" cy="1189453"/>
              </a:xfrm>
              <a:prstGeom prst="wedgeRectCallout">
                <a:avLst>
                  <a:gd name="adj1" fmla="val -52986"/>
                  <a:gd name="adj2" fmla="val -38606"/>
                </a:avLst>
              </a:prstGeom>
              <a:blipFill>
                <a:blip r:embed="rId8"/>
                <a:stretch>
                  <a:fillRect r="-1575" b="-151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A4DE95-4041-4916-97EB-E3136F4621F8}"/>
              </a:ext>
            </a:extLst>
          </p:cNvPr>
          <p:cNvSpPr/>
          <p:nvPr/>
        </p:nvSpPr>
        <p:spPr>
          <a:xfrm>
            <a:off x="767166" y="5727214"/>
            <a:ext cx="10693831" cy="772379"/>
          </a:xfrm>
          <a:prstGeom prst="rect">
            <a:avLst/>
          </a:prstGeom>
          <a:solidFill>
            <a:srgbClr val="7030A0">
              <a:alpha val="22000"/>
            </a:srgbClr>
          </a:solidFill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0BE08A2-6B1D-485C-B5DF-0847C9D7057A}"/>
              </a:ext>
            </a:extLst>
          </p:cNvPr>
          <p:cNvSpPr/>
          <p:nvPr/>
        </p:nvSpPr>
        <p:spPr>
          <a:xfrm>
            <a:off x="265246" y="5478704"/>
            <a:ext cx="2485704" cy="357415"/>
          </a:xfrm>
          <a:prstGeom prst="wedgeRectCallout">
            <a:avLst>
              <a:gd name="adj1" fmla="val -1003"/>
              <a:gd name="adj2" fmla="val 781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Min-max optimization</a:t>
            </a:r>
            <a:endParaRPr lang="en-IN" sz="20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893652BF-3A17-4091-BF97-0F02594F14AA}"/>
              </a:ext>
            </a:extLst>
          </p:cNvPr>
          <p:cNvSpPr/>
          <p:nvPr/>
        </p:nvSpPr>
        <p:spPr>
          <a:xfrm>
            <a:off x="1114896" y="2668664"/>
            <a:ext cx="1080952" cy="357415"/>
          </a:xfrm>
          <a:prstGeom prst="wedgeRectCallout">
            <a:avLst>
              <a:gd name="adj1" fmla="val 41406"/>
              <a:gd name="adj2" fmla="val 711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data is images</a:t>
            </a:r>
            <a:endParaRPr lang="en-IN" sz="12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4342" name="Picture 6" descr="Image of four photorealistic faces created by a generative adversarial&#10;network.">
            <a:extLst>
              <a:ext uri="{FF2B5EF4-FFF2-40B4-BE49-F238E27FC236}">
                <a16:creationId xmlns:a16="http://schemas.microsoft.com/office/drawing/2014/main" id="{16962F0A-89C8-4796-BDD8-055596B6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49" y="4576118"/>
            <a:ext cx="2088476" cy="51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4D035075-85C0-4215-99D4-0658A7C71A59}"/>
              </a:ext>
            </a:extLst>
          </p:cNvPr>
          <p:cNvSpPr/>
          <p:nvPr/>
        </p:nvSpPr>
        <p:spPr>
          <a:xfrm>
            <a:off x="7304672" y="2544409"/>
            <a:ext cx="2799491" cy="925862"/>
          </a:xfrm>
          <a:prstGeom prst="wedgeRectCallout">
            <a:avLst>
              <a:gd name="adj1" fmla="val -58624"/>
              <a:gd name="adj2" fmla="val 131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discriminator can be a binary </a:t>
            </a:r>
            <a:r>
              <a:rPr lang="en-IN" sz="16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classifier</a:t>
            </a:r>
            <a:r>
              <a:rPr lang="en-IN" sz="16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or </a:t>
            </a:r>
            <a:r>
              <a:rPr lang="en-IN" sz="16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any metho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d that can compare b/w two distributions (real and fake here)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9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166"/>
    </mc:Choice>
    <mc:Fallback xmlns="">
      <p:transition spd="slow" advTm="516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6" grpId="0" animBg="1"/>
      <p:bldP spid="17" grpId="0" animBg="1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1.9|22.5|26.5|28.4|10.3|26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9.8|1.5|12.2|23.2|124.4|3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7.8|62.3|53.4|17.7|11.9|30.9|80.4|13.3|61|20|2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53.1|2.1|10.2|62.8|70.6|70.9|53|1.4|1.7|22.7|4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1.9|5.4|61.2|23.9|13.4|5.4|32.1|23|2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2|20.2|19.8|9.5|12.8|8.1|27.1|19.5|26.9|35.4|19.4|3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3.2|14|24|2.4|39.6|51.8|45.8|31.9|13.8|39.4|10.2|15.2|12.4|36.2|3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9.1|1.1|24.7|72.2|26|46.5|35.3|1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|6.3|23.6|8.1|43|6|8.3|10.1|16.2|3.1|12.4|29.8|16.5|36.8|2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7.4|4|16.6|14.2|14.2|16.2|53.1|16|18|1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4|2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0.6|17.2|35.1|15|12.6|107.2|14.1|60.1|33.8|41|15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|11.9|25.7|36.4|12|67.8|44.2|27.4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E438CDBEF98540830FC7B1473B24FD" ma:contentTypeVersion="5" ma:contentTypeDescription="Create a new document." ma:contentTypeScope="" ma:versionID="ac1a2f7a2ed1ebd0841df96e5664a84f">
  <xsd:schema xmlns:xsd="http://www.w3.org/2001/XMLSchema" xmlns:xs="http://www.w3.org/2001/XMLSchema" xmlns:p="http://schemas.microsoft.com/office/2006/metadata/properties" xmlns:ns3="6f5e4ebc-8a67-4d1c-93f5-b4161f914fa8" targetNamespace="http://schemas.microsoft.com/office/2006/metadata/properties" ma:root="true" ma:fieldsID="dc8beb43413f2d085f677153ddf0d47f" ns3:_="">
    <xsd:import namespace="6f5e4ebc-8a67-4d1c-93f5-b4161f914f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e4ebc-8a67-4d1c-93f5-b4161f914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5e4ebc-8a67-4d1c-93f5-b4161f914fa8" xsi:nil="true"/>
  </documentManagement>
</p:properties>
</file>

<file path=customXml/itemProps1.xml><?xml version="1.0" encoding="utf-8"?>
<ds:datastoreItem xmlns:ds="http://schemas.openxmlformats.org/officeDocument/2006/customXml" ds:itemID="{7FD3CD99-893D-43E4-AEA6-3168C4CCC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e4ebc-8a67-4d1c-93f5-b4161f914f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641D98-A948-4765-8AE4-AC5D70EF78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6941DC-601D-4EAE-8826-D79324D45801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6f5e4ebc-8a67-4d1c-93f5-b4161f914f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77732</TotalTime>
  <Words>1797</Words>
  <Application>Microsoft Office PowerPoint</Application>
  <PresentationFormat>Widescreen</PresentationFormat>
  <Paragraphs>342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Deep Generative Models</vt:lpstr>
      <vt:lpstr>Latent Variable Models for Generation Tasks</vt:lpstr>
      <vt:lpstr>Factor Analysis and Probabilistic PCA</vt:lpstr>
      <vt:lpstr>Some Variants of FA/PPCA</vt:lpstr>
      <vt:lpstr>A Deep Generative Model: Variational Auto-encoder (VAE)</vt:lpstr>
      <vt:lpstr>Variational Autoencoder (VAE)</vt:lpstr>
      <vt:lpstr>Amortized Inference</vt:lpstr>
      <vt:lpstr>Variational Autoencoder: The Complete Pipeline</vt:lpstr>
      <vt:lpstr>Generative Adversarial Network (GAN)</vt:lpstr>
      <vt:lpstr>Generative Adversarial Network (GAN)</vt:lpstr>
      <vt:lpstr>GAN Optimization</vt:lpstr>
      <vt:lpstr>GANs that also learn latent representations</vt:lpstr>
      <vt:lpstr>Evaluating GANs</vt:lpstr>
      <vt:lpstr>GAN: Some Issues/Comments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2815</cp:revision>
  <dcterms:created xsi:type="dcterms:W3CDTF">2020-07-07T20:42:16Z</dcterms:created>
  <dcterms:modified xsi:type="dcterms:W3CDTF">2025-04-05T04:01:20Z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0x01010025E438CDBEF98540830FC7B1473B24FD</vt:lpwstr>
  </property>
</Properties>
</file>