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551" r:id="rId5"/>
    <p:sldId id="883" r:id="rId6"/>
    <p:sldId id="853" r:id="rId7"/>
    <p:sldId id="882" r:id="rId8"/>
    <p:sldId id="889" r:id="rId9"/>
    <p:sldId id="875" r:id="rId10"/>
    <p:sldId id="886" r:id="rId11"/>
    <p:sldId id="888" r:id="rId12"/>
    <p:sldId id="577" r:id="rId13"/>
    <p:sldId id="837" r:id="rId14"/>
    <p:sldId id="848" r:id="rId15"/>
    <p:sldId id="381" r:id="rId16"/>
    <p:sldId id="382" r:id="rId17"/>
    <p:sldId id="835" r:id="rId18"/>
    <p:sldId id="385" r:id="rId19"/>
    <p:sldId id="852" r:id="rId20"/>
    <p:sldId id="838" r:id="rId21"/>
    <p:sldId id="578" r:id="rId22"/>
    <p:sldId id="846" r:id="rId23"/>
    <p:sldId id="580" r:id="rId24"/>
    <p:sldId id="582" r:id="rId25"/>
    <p:sldId id="5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yush Rai" initials="PR" lastIdx="1" clrIdx="0">
    <p:extLst>
      <p:ext uri="{19B8F6BF-5375-455C-9EA6-DF929625EA0E}">
        <p15:presenceInfo xmlns:p15="http://schemas.microsoft.com/office/powerpoint/2012/main" userId="S-1-5-21-1815594393-203851566-32393151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3BC3"/>
    <a:srgbClr val="0000FF"/>
    <a:srgbClr val="B466E0"/>
    <a:srgbClr val="935DFF"/>
    <a:srgbClr val="8477E5"/>
    <a:srgbClr val="B18AD1"/>
    <a:srgbClr val="C366E0"/>
    <a:srgbClr val="E165D8"/>
    <a:srgbClr val="C275D1"/>
    <a:srgbClr val="CEB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0" autoAdjust="0"/>
    <p:restoredTop sz="94660"/>
  </p:normalViewPr>
  <p:slideViewPr>
    <p:cSldViewPr snapToGrid="0">
      <p:cViewPr varScale="1">
        <p:scale>
          <a:sx n="112" d="100"/>
          <a:sy n="112" d="100"/>
        </p:scale>
        <p:origin x="4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079FB-1158-44A5-81BA-70742E8B8B87}" type="datetimeFigureOut">
              <a:rPr lang="en-IN" smtClean="0"/>
              <a:t>09-01-2025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C2274-7721-4180-95CA-BE03DFC6FB35}" type="slidenum">
              <a:rPr lang="en-IN" smtClean="0"/>
              <a:t>‹#›</a:t>
            </a:fld>
            <a:endParaRPr lang="en-IN"/>
          </a:p>
        </p:txBody>
      </p:sp>
    </p:spTree>
    <p:extLst>
      <p:ext uri="{BB962C8B-B14F-4D97-AF65-F5344CB8AC3E}">
        <p14:creationId xmlns:p14="http://schemas.microsoft.com/office/powerpoint/2010/main" val="333832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2E8B-E765-4F58-A257-0E1E2EC1E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FB0D9F0-86A6-48DF-B30E-B84487765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67E9CD7-9DDA-4CF9-AA93-4DE94EF05F48}"/>
              </a:ext>
            </a:extLst>
          </p:cNvPr>
          <p:cNvSpPr>
            <a:spLocks noGrp="1"/>
          </p:cNvSpPr>
          <p:nvPr>
            <p:ph type="dt" sz="half" idx="10"/>
          </p:nvPr>
        </p:nvSpPr>
        <p:spPr/>
        <p:txBody>
          <a:bodyPr/>
          <a:lstStyle/>
          <a:p>
            <a:fld id="{66A9955A-2DC5-4511-A53D-598F496EDEEE}" type="datetime1">
              <a:rPr lang="en-IN" smtClean="0"/>
              <a:t>09-01-2025</a:t>
            </a:fld>
            <a:endParaRPr lang="en-IN"/>
          </a:p>
        </p:txBody>
      </p:sp>
      <p:sp>
        <p:nvSpPr>
          <p:cNvPr id="5" name="Footer Placeholder 4">
            <a:extLst>
              <a:ext uri="{FF2B5EF4-FFF2-40B4-BE49-F238E27FC236}">
                <a16:creationId xmlns:a16="http://schemas.microsoft.com/office/drawing/2014/main" id="{1C5422E9-1D05-4AD0-BFC0-2527F71217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BFB85C-0DA1-4C64-8F01-7A91FEF10534}"/>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72145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F842-6D8B-4C86-8F39-4F97C9A0899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19E737-F70E-42FA-A4AC-876FA6F163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611A242-E710-4C98-92C7-184F6C186352}"/>
              </a:ext>
            </a:extLst>
          </p:cNvPr>
          <p:cNvSpPr>
            <a:spLocks noGrp="1"/>
          </p:cNvSpPr>
          <p:nvPr>
            <p:ph type="dt" sz="half" idx="10"/>
          </p:nvPr>
        </p:nvSpPr>
        <p:spPr/>
        <p:txBody>
          <a:bodyPr/>
          <a:lstStyle/>
          <a:p>
            <a:fld id="{C7CCAA5C-2D5F-4D58-9A50-D19B643441D4}" type="datetime1">
              <a:rPr lang="en-IN" smtClean="0"/>
              <a:t>09-01-2025</a:t>
            </a:fld>
            <a:endParaRPr lang="en-IN"/>
          </a:p>
        </p:txBody>
      </p:sp>
      <p:sp>
        <p:nvSpPr>
          <p:cNvPr id="5" name="Footer Placeholder 4">
            <a:extLst>
              <a:ext uri="{FF2B5EF4-FFF2-40B4-BE49-F238E27FC236}">
                <a16:creationId xmlns:a16="http://schemas.microsoft.com/office/drawing/2014/main" id="{84C3ABB8-F14F-4280-A105-4070853E6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F30805-AFD9-468A-8350-47B0059B70D1}"/>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18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CE3C8-84F1-4290-9648-5C9E9A232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CFA146-680D-4C44-80AE-61ACEA18EF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2229F1-7D33-4055-BCFB-C0B4E177D5C8}"/>
              </a:ext>
            </a:extLst>
          </p:cNvPr>
          <p:cNvSpPr>
            <a:spLocks noGrp="1"/>
          </p:cNvSpPr>
          <p:nvPr>
            <p:ph type="dt" sz="half" idx="10"/>
          </p:nvPr>
        </p:nvSpPr>
        <p:spPr/>
        <p:txBody>
          <a:bodyPr/>
          <a:lstStyle/>
          <a:p>
            <a:fld id="{24DF1576-788D-4E35-9930-DF0255718A2B}" type="datetime1">
              <a:rPr lang="en-IN" smtClean="0"/>
              <a:t>09-01-2025</a:t>
            </a:fld>
            <a:endParaRPr lang="en-IN"/>
          </a:p>
        </p:txBody>
      </p:sp>
      <p:sp>
        <p:nvSpPr>
          <p:cNvPr id="5" name="Footer Placeholder 4">
            <a:extLst>
              <a:ext uri="{FF2B5EF4-FFF2-40B4-BE49-F238E27FC236}">
                <a16:creationId xmlns:a16="http://schemas.microsoft.com/office/drawing/2014/main" id="{A958B88A-8C21-46C7-8EDF-2F9AEE5A2A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61208B-689D-4C89-B6D0-6D893F5C0C63}"/>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38470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DEA5-031B-494A-B467-EFFEB2766D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BAD22B5-97C1-4FAC-9285-AA741BFE1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7785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27FE-0F44-497F-BF33-83303D147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96ABBA3-F0E8-4C36-916A-E54529F14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A16D18-BB11-4BFD-9E7A-8DFB408A75BB}"/>
              </a:ext>
            </a:extLst>
          </p:cNvPr>
          <p:cNvSpPr>
            <a:spLocks noGrp="1"/>
          </p:cNvSpPr>
          <p:nvPr>
            <p:ph type="dt" sz="half" idx="10"/>
          </p:nvPr>
        </p:nvSpPr>
        <p:spPr/>
        <p:txBody>
          <a:bodyPr/>
          <a:lstStyle/>
          <a:p>
            <a:fld id="{4CFD7B4F-85E2-411C-AFB6-1A374A5D39B8}" type="datetime1">
              <a:rPr lang="en-IN" smtClean="0"/>
              <a:t>09-01-2025</a:t>
            </a:fld>
            <a:endParaRPr lang="en-IN"/>
          </a:p>
        </p:txBody>
      </p:sp>
      <p:sp>
        <p:nvSpPr>
          <p:cNvPr id="5" name="Footer Placeholder 4">
            <a:extLst>
              <a:ext uri="{FF2B5EF4-FFF2-40B4-BE49-F238E27FC236}">
                <a16:creationId xmlns:a16="http://schemas.microsoft.com/office/drawing/2014/main" id="{8533F1CC-7685-4FAD-B5F7-982834C412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65F9D9-79E8-4C23-9200-19A6857E3D87}"/>
              </a:ext>
            </a:extLst>
          </p:cNvPr>
          <p:cNvSpPr>
            <a:spLocks noGrp="1"/>
          </p:cNvSpPr>
          <p:nvPr>
            <p:ph type="sldNum" sz="quarter" idx="12"/>
          </p:nvPr>
        </p:nvSpPr>
        <p:spPr/>
        <p:txBody>
          <a:bodyPr/>
          <a:lstStyle/>
          <a:p>
            <a:fld id="{80FED9D3-AF84-488D-8A6A-726D5349CDAB}" type="slidenum">
              <a:rPr lang="en-IN" smtClean="0"/>
              <a:t>‹#›</a:t>
            </a:fld>
            <a:endParaRPr lang="en-IN" dirty="0"/>
          </a:p>
        </p:txBody>
      </p:sp>
    </p:spTree>
    <p:extLst>
      <p:ext uri="{BB962C8B-B14F-4D97-AF65-F5344CB8AC3E}">
        <p14:creationId xmlns:p14="http://schemas.microsoft.com/office/powerpoint/2010/main" val="161319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6550-E91F-4D00-83FE-9437519949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4E5A4F-9318-4630-A9C7-16E2FD6AF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795E241-2474-417E-B544-69CF286112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3449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0B88-78D9-4019-8BFF-8F7C0DCD4F7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960B707-0551-48AD-BAF3-CE20FCE94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6066B9-A417-4624-91D6-6D6295C210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5A6971-440D-4631-80F7-B3123104A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684CD4-B32C-429C-8FDB-C3993DE51C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2C11BC8-FB4C-4B9C-8A71-BB4D1F6A2DBB}"/>
              </a:ext>
            </a:extLst>
          </p:cNvPr>
          <p:cNvSpPr>
            <a:spLocks noGrp="1"/>
          </p:cNvSpPr>
          <p:nvPr>
            <p:ph type="dt" sz="half" idx="10"/>
          </p:nvPr>
        </p:nvSpPr>
        <p:spPr/>
        <p:txBody>
          <a:bodyPr/>
          <a:lstStyle/>
          <a:p>
            <a:fld id="{E1C471E0-72C8-4CC8-AE53-DCEAAFB58B8B}" type="datetime1">
              <a:rPr lang="en-IN" smtClean="0"/>
              <a:t>09-01-2025</a:t>
            </a:fld>
            <a:endParaRPr lang="en-IN"/>
          </a:p>
        </p:txBody>
      </p:sp>
      <p:sp>
        <p:nvSpPr>
          <p:cNvPr id="8" name="Footer Placeholder 7">
            <a:extLst>
              <a:ext uri="{FF2B5EF4-FFF2-40B4-BE49-F238E27FC236}">
                <a16:creationId xmlns:a16="http://schemas.microsoft.com/office/drawing/2014/main" id="{3783E117-C4A9-4FF3-9C91-FFD40695E5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B29C272-E75C-4778-96BF-8B2BC996BA08}"/>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6160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DEF5-DE48-45E6-AB10-8EDCE19D9B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E021AE6-4821-4359-BA0A-71E21BF0BC09}"/>
              </a:ext>
            </a:extLst>
          </p:cNvPr>
          <p:cNvSpPr>
            <a:spLocks noGrp="1"/>
          </p:cNvSpPr>
          <p:nvPr>
            <p:ph type="dt" sz="half" idx="10"/>
          </p:nvPr>
        </p:nvSpPr>
        <p:spPr/>
        <p:txBody>
          <a:bodyPr/>
          <a:lstStyle/>
          <a:p>
            <a:fld id="{71899225-93B0-4D75-98A5-1AA74F5D545B}" type="datetime1">
              <a:rPr lang="en-IN" smtClean="0"/>
              <a:t>09-01-2025</a:t>
            </a:fld>
            <a:endParaRPr lang="en-IN"/>
          </a:p>
        </p:txBody>
      </p:sp>
      <p:sp>
        <p:nvSpPr>
          <p:cNvPr id="4" name="Footer Placeholder 3">
            <a:extLst>
              <a:ext uri="{FF2B5EF4-FFF2-40B4-BE49-F238E27FC236}">
                <a16:creationId xmlns:a16="http://schemas.microsoft.com/office/drawing/2014/main" id="{7C427195-022D-4F59-91AC-F6EF60F074F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BCDE4F-8C95-4584-8FBF-AF73E2F5BF9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3878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937068-89ED-42F9-9A72-92111C5A53CC}"/>
              </a:ext>
            </a:extLst>
          </p:cNvPr>
          <p:cNvSpPr>
            <a:spLocks noGrp="1"/>
          </p:cNvSpPr>
          <p:nvPr>
            <p:ph type="dt" sz="half" idx="10"/>
          </p:nvPr>
        </p:nvSpPr>
        <p:spPr/>
        <p:txBody>
          <a:bodyPr/>
          <a:lstStyle/>
          <a:p>
            <a:fld id="{EA2F8A65-8968-44A1-8A19-3117F08B5A38}" type="datetime1">
              <a:rPr lang="en-IN" smtClean="0"/>
              <a:t>09-01-2025</a:t>
            </a:fld>
            <a:endParaRPr lang="en-IN"/>
          </a:p>
        </p:txBody>
      </p:sp>
      <p:sp>
        <p:nvSpPr>
          <p:cNvPr id="3" name="Footer Placeholder 2">
            <a:extLst>
              <a:ext uri="{FF2B5EF4-FFF2-40B4-BE49-F238E27FC236}">
                <a16:creationId xmlns:a16="http://schemas.microsoft.com/office/drawing/2014/main" id="{CFD62B2C-1FE1-496D-9296-45C99FB44B7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FBFDE75-9B7A-49B3-9B56-47588999928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7204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9A8-6449-4746-8F81-EF24B3122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688EEFD-9C86-41A8-9E20-FB51AE365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C7D5B7E-7597-4AD6-A029-CB20B9FBF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E2B30-B4F2-4EC2-B501-40677FFA1103}"/>
              </a:ext>
            </a:extLst>
          </p:cNvPr>
          <p:cNvSpPr>
            <a:spLocks noGrp="1"/>
          </p:cNvSpPr>
          <p:nvPr>
            <p:ph type="dt" sz="half" idx="10"/>
          </p:nvPr>
        </p:nvSpPr>
        <p:spPr/>
        <p:txBody>
          <a:bodyPr/>
          <a:lstStyle/>
          <a:p>
            <a:fld id="{26D3029C-FE30-49AA-946C-8160924AD21C}" type="datetime1">
              <a:rPr lang="en-IN" smtClean="0"/>
              <a:t>09-01-2025</a:t>
            </a:fld>
            <a:endParaRPr lang="en-IN"/>
          </a:p>
        </p:txBody>
      </p:sp>
      <p:sp>
        <p:nvSpPr>
          <p:cNvPr id="6" name="Footer Placeholder 5">
            <a:extLst>
              <a:ext uri="{FF2B5EF4-FFF2-40B4-BE49-F238E27FC236}">
                <a16:creationId xmlns:a16="http://schemas.microsoft.com/office/drawing/2014/main" id="{EFD346B0-D5A7-4730-8667-0678E78485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B353FD6-F916-41FC-BA8C-069D6DA07BA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25853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521F-28F4-406E-9485-88EB85F4D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B4819DE-9E94-437E-8A68-6E165BAA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C872149-A870-4DC0-8F9C-DDB1FD582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F4BED7-7934-4480-A6EE-DA8954235B6B}"/>
              </a:ext>
            </a:extLst>
          </p:cNvPr>
          <p:cNvSpPr>
            <a:spLocks noGrp="1"/>
          </p:cNvSpPr>
          <p:nvPr>
            <p:ph type="dt" sz="half" idx="10"/>
          </p:nvPr>
        </p:nvSpPr>
        <p:spPr/>
        <p:txBody>
          <a:bodyPr/>
          <a:lstStyle/>
          <a:p>
            <a:fld id="{9ECCF262-89E0-4714-A1CF-8A83C222FB9B}" type="datetime1">
              <a:rPr lang="en-IN" smtClean="0"/>
              <a:t>09-01-2025</a:t>
            </a:fld>
            <a:endParaRPr lang="en-IN"/>
          </a:p>
        </p:txBody>
      </p:sp>
      <p:sp>
        <p:nvSpPr>
          <p:cNvPr id="6" name="Footer Placeholder 5">
            <a:extLst>
              <a:ext uri="{FF2B5EF4-FFF2-40B4-BE49-F238E27FC236}">
                <a16:creationId xmlns:a16="http://schemas.microsoft.com/office/drawing/2014/main" id="{BC7CB16A-A6D8-4778-B7F0-21B6BFD28B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254C42-23E8-4F2C-AC3E-A5BBDF4E66E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2317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B49AE5-850C-4D68-B1A0-D1411569DCF5}"/>
              </a:ext>
            </a:extLst>
          </p:cNvPr>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10741313" y="5372525"/>
            <a:ext cx="1224973" cy="1166387"/>
          </a:xfrm>
          <a:prstGeom prst="rect">
            <a:avLst/>
          </a:prstGeom>
        </p:spPr>
      </p:pic>
      <p:sp>
        <p:nvSpPr>
          <p:cNvPr id="9" name="TextBox 8">
            <a:extLst>
              <a:ext uri="{FF2B5EF4-FFF2-40B4-BE49-F238E27FC236}">
                <a16:creationId xmlns:a16="http://schemas.microsoft.com/office/drawing/2014/main" id="{17F7CEE4-2B80-48B3-9B66-3F5A2C62C75F}"/>
              </a:ext>
            </a:extLst>
          </p:cNvPr>
          <p:cNvSpPr txBox="1"/>
          <p:nvPr userDrawn="1"/>
        </p:nvSpPr>
        <p:spPr>
          <a:xfrm>
            <a:off x="10741313" y="6461552"/>
            <a:ext cx="1287532" cy="338554"/>
          </a:xfrm>
          <a:prstGeom prst="rect">
            <a:avLst/>
          </a:prstGeom>
          <a:noFill/>
        </p:spPr>
        <p:txBody>
          <a:bodyPr wrap="none" rtlCol="0">
            <a:spAutoFit/>
          </a:bodyPr>
          <a:lstStyle/>
          <a:p>
            <a:r>
              <a:rPr lang="en-IN" sz="1600" dirty="0">
                <a:solidFill>
                  <a:srgbClr val="A33BC3"/>
                </a:solidFill>
              </a:rPr>
              <a:t>CS772A: PML</a:t>
            </a:r>
          </a:p>
        </p:txBody>
      </p:sp>
      <p:sp>
        <p:nvSpPr>
          <p:cNvPr id="2" name="Title Placeholder 1">
            <a:extLst>
              <a:ext uri="{FF2B5EF4-FFF2-40B4-BE49-F238E27FC236}">
                <a16:creationId xmlns:a16="http://schemas.microsoft.com/office/drawing/2014/main" id="{D83DB4A9-B55E-4623-A2D9-A87B7B558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CCFFDC-2115-4CD1-967C-545001D0D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339EF888-538C-4F90-BE4E-FDD77BCB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76463-DA8A-478C-9FC8-00C83590963D}" type="datetime1">
              <a:rPr lang="en-IN" smtClean="0"/>
              <a:t>09-01-2025</a:t>
            </a:fld>
            <a:endParaRPr lang="en-IN"/>
          </a:p>
        </p:txBody>
      </p:sp>
      <p:sp>
        <p:nvSpPr>
          <p:cNvPr id="5" name="Footer Placeholder 4">
            <a:extLst>
              <a:ext uri="{FF2B5EF4-FFF2-40B4-BE49-F238E27FC236}">
                <a16:creationId xmlns:a16="http://schemas.microsoft.com/office/drawing/2014/main" id="{A65CDA8E-891B-4E76-B24D-670B7EB40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FF6AB6D-2CD0-4185-A303-317BFF965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ED9D3-AF84-488D-8A6A-726D5349CDAB}" type="slidenum">
              <a:rPr lang="en-IN" smtClean="0"/>
              <a:t>‹#›</a:t>
            </a:fld>
            <a:endParaRPr lang="en-IN" dirty="0"/>
          </a:p>
        </p:txBody>
      </p:sp>
    </p:spTree>
    <p:extLst>
      <p:ext uri="{BB962C8B-B14F-4D97-AF65-F5344CB8AC3E}">
        <p14:creationId xmlns:p14="http://schemas.microsoft.com/office/powerpoint/2010/main" val="159512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11.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9.png"/><Relationship Id="rId7" Type="http://schemas.openxmlformats.org/officeDocument/2006/relationships/image" Target="../media/image180.png"/><Relationship Id="rId2" Type="http://schemas.openxmlformats.org/officeDocument/2006/relationships/slideLayout" Target="../slideLayouts/slideLayout2.xml"/><Relationship Id="rId1" Type="http://schemas.openxmlformats.org/officeDocument/2006/relationships/tags" Target="../tags/tag11.xml"/><Relationship Id="rId10" Type="http://schemas.openxmlformats.org/officeDocument/2006/relationships/image" Target="../media/image211.png"/><Relationship Id="rId4" Type="http://schemas.openxmlformats.org/officeDocument/2006/relationships/image" Target="../media/image18.png"/><Relationship Id="rId9" Type="http://schemas.openxmlformats.org/officeDocument/2006/relationships/image" Target="../media/image200.png"/></Relationships>
</file>

<file path=ppt/slides/_rels/slide13.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112.png"/><Relationship Id="rId2" Type="http://schemas.openxmlformats.org/officeDocument/2006/relationships/slideLayout" Target="../slideLayouts/slideLayout2.xml"/><Relationship Id="rId1" Type="http://schemas.openxmlformats.org/officeDocument/2006/relationships/tags" Target="../tags/tag12.xml"/><Relationship Id="rId11" Type="http://schemas.openxmlformats.org/officeDocument/2006/relationships/image" Target="../media/image280.png"/><Relationship Id="rId5" Type="http://schemas.openxmlformats.org/officeDocument/2006/relationships/image" Target="../media/image130.png"/><Relationship Id="rId10" Type="http://schemas.openxmlformats.org/officeDocument/2006/relationships/image" Target="../media/image270.png"/><Relationship Id="rId4" Type="http://schemas.openxmlformats.org/officeDocument/2006/relationships/image" Target="../media/image121.png"/><Relationship Id="rId9" Type="http://schemas.openxmlformats.org/officeDocument/2006/relationships/image" Target="../media/image260.png"/></Relationships>
</file>

<file path=ppt/slides/_rels/slide14.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10.png"/><Relationship Id="rId3" Type="http://schemas.openxmlformats.org/officeDocument/2006/relationships/image" Target="../media/image142.png"/><Relationship Id="rId7" Type="http://schemas.openxmlformats.org/officeDocument/2006/relationships/image" Target="../media/image131.png"/><Relationship Id="rId12" Type="http://schemas.openxmlformats.org/officeDocument/2006/relationships/image" Target="../media/image290.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20.png"/><Relationship Id="rId11" Type="http://schemas.openxmlformats.org/officeDocument/2006/relationships/image" Target="../media/image150.png"/><Relationship Id="rId5" Type="http://schemas.openxmlformats.org/officeDocument/2006/relationships/image" Target="../media/image111.png"/><Relationship Id="rId10" Type="http://schemas.openxmlformats.org/officeDocument/2006/relationships/image" Target="../media/image7.png"/><Relationship Id="rId4" Type="http://schemas.openxmlformats.org/officeDocument/2006/relationships/image" Target="../media/image103.png"/><Relationship Id="rId9" Type="http://schemas.openxmlformats.org/officeDocument/2006/relationships/image" Target="../media/image151.png"/></Relationships>
</file>

<file path=ppt/slides/_rels/slide15.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21.png"/></Relationships>
</file>

<file path=ppt/slides/_rels/slide16.xml.rels><?xml version="1.0" encoding="UTF-8" standalone="yes"?>
<Relationships xmlns="http://schemas.openxmlformats.org/package/2006/relationships"><Relationship Id="rId8" Type="http://schemas.openxmlformats.org/officeDocument/2006/relationships/image" Target="../media/image202.png"/><Relationship Id="rId13" Type="http://schemas.openxmlformats.org/officeDocument/2006/relationships/image" Target="../media/image251.png"/><Relationship Id="rId3" Type="http://schemas.openxmlformats.org/officeDocument/2006/relationships/image" Target="../media/image160.png"/><Relationship Id="rId7" Type="http://schemas.openxmlformats.org/officeDocument/2006/relationships/image" Target="../media/image191.png"/><Relationship Id="rId12" Type="http://schemas.openxmlformats.org/officeDocument/2006/relationships/image" Target="../media/image240.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81.png"/><Relationship Id="rId11" Type="http://schemas.openxmlformats.org/officeDocument/2006/relationships/image" Target="../media/image231.png"/><Relationship Id="rId5" Type="http://schemas.openxmlformats.org/officeDocument/2006/relationships/image" Target="../media/image7.png"/><Relationship Id="rId10" Type="http://schemas.openxmlformats.org/officeDocument/2006/relationships/image" Target="../media/image220.png"/><Relationship Id="rId4" Type="http://schemas.openxmlformats.org/officeDocument/2006/relationships/image" Target="../media/image171.png"/><Relationship Id="rId9" Type="http://schemas.openxmlformats.org/officeDocument/2006/relationships/image" Target="../media/image2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01.png"/><Relationship Id="rId7"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tags" Target="../tags/tag17.xml"/><Relationship Id="rId11" Type="http://schemas.openxmlformats.org/officeDocument/2006/relationships/image" Target="../media/image271.png"/><Relationship Id="rId10" Type="http://schemas.openxmlformats.org/officeDocument/2006/relationships/image" Target="../media/image170.png"/><Relationship Id="rId4" Type="http://schemas.openxmlformats.org/officeDocument/2006/relationships/image" Target="../media/image210.png"/><Relationship Id="rId9" Type="http://schemas.openxmlformats.org/officeDocument/2006/relationships/image" Target="../media/image161.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30.png"/><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image" Target="../media/image380.png"/><Relationship Id="rId18" Type="http://schemas.openxmlformats.org/officeDocument/2006/relationships/image" Target="../media/image59.png"/><Relationship Id="rId3" Type="http://schemas.openxmlformats.org/officeDocument/2006/relationships/image" Target="../media/image281.png"/><Relationship Id="rId21" Type="http://schemas.openxmlformats.org/officeDocument/2006/relationships/image" Target="../media/image460.png"/><Relationship Id="rId7" Type="http://schemas.openxmlformats.org/officeDocument/2006/relationships/image" Target="../media/image320.png"/><Relationship Id="rId12" Type="http://schemas.openxmlformats.org/officeDocument/2006/relationships/image" Target="../media/image370.png"/><Relationship Id="rId17" Type="http://schemas.openxmlformats.org/officeDocument/2006/relationships/image" Target="../media/image420.png"/><Relationship Id="rId2" Type="http://schemas.openxmlformats.org/officeDocument/2006/relationships/slideLayout" Target="../slideLayouts/slideLayout2.xml"/><Relationship Id="rId16" Type="http://schemas.openxmlformats.org/officeDocument/2006/relationships/image" Target="../media/image410.png"/><Relationship Id="rId20" Type="http://schemas.openxmlformats.org/officeDocument/2006/relationships/image" Target="../media/image450.png"/><Relationship Id="rId1" Type="http://schemas.openxmlformats.org/officeDocument/2006/relationships/tags" Target="../tags/tag19.xml"/><Relationship Id="rId6" Type="http://schemas.openxmlformats.org/officeDocument/2006/relationships/image" Target="../media/image310.png"/><Relationship Id="rId11" Type="http://schemas.openxmlformats.org/officeDocument/2006/relationships/image" Target="../media/image360.png"/><Relationship Id="rId5" Type="http://schemas.openxmlformats.org/officeDocument/2006/relationships/image" Target="../media/image301.png"/><Relationship Id="rId15" Type="http://schemas.openxmlformats.org/officeDocument/2006/relationships/image" Target="../media/image401.png"/><Relationship Id="rId10" Type="http://schemas.openxmlformats.org/officeDocument/2006/relationships/image" Target="../media/image350.png"/><Relationship Id="rId19" Type="http://schemas.openxmlformats.org/officeDocument/2006/relationships/image" Target="../media/image440.png"/><Relationship Id="rId4" Type="http://schemas.openxmlformats.org/officeDocument/2006/relationships/image" Target="../media/image58.png"/><Relationship Id="rId9" Type="http://schemas.openxmlformats.org/officeDocument/2006/relationships/image" Target="../media/image340.png"/><Relationship Id="rId14" Type="http://schemas.openxmlformats.org/officeDocument/2006/relationships/image" Target="../media/image390.png"/></Relationships>
</file>

<file path=ppt/slides/_rels/slide21.xml.rels><?xml version="1.0" encoding="UTF-8" standalone="yes"?>
<Relationships xmlns="http://schemas.openxmlformats.org/package/2006/relationships"><Relationship Id="rId8" Type="http://schemas.openxmlformats.org/officeDocument/2006/relationships/image" Target="../media/image521.png"/><Relationship Id="rId3" Type="http://schemas.openxmlformats.org/officeDocument/2006/relationships/image" Target="../media/image470.png"/><Relationship Id="rId7" Type="http://schemas.openxmlformats.org/officeDocument/2006/relationships/image" Target="../media/image510.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00.png"/><Relationship Id="rId5" Type="http://schemas.openxmlformats.org/officeDocument/2006/relationships/image" Target="../media/image490.png"/><Relationship Id="rId4" Type="http://schemas.openxmlformats.org/officeDocument/2006/relationships/image" Target="../media/image480.png"/></Relationships>
</file>

<file path=ppt/slides/_rels/slide22.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531.png"/><Relationship Id="rId2" Type="http://schemas.openxmlformats.org/officeDocument/2006/relationships/slideLayout" Target="../slideLayouts/slideLayout2.xml"/><Relationship Id="rId1" Type="http://schemas.openxmlformats.org/officeDocument/2006/relationships/tags" Target="../tags/tag21.xml"/><Relationship Id="rId11" Type="http://schemas.openxmlformats.org/officeDocument/2006/relationships/image" Target="../media/image540.png"/><Relationship Id="rId5" Type="http://schemas.openxmlformats.org/officeDocument/2006/relationships/image" Target="../media/image550.png"/><Relationship Id="rId10" Type="http://schemas.openxmlformats.org/officeDocument/2006/relationships/image" Target="../media/image530.png"/><Relationship Id="rId4" Type="http://schemas.openxmlformats.org/officeDocument/2006/relationships/image" Target="../media/image541.png"/><Relationship Id="rId9" Type="http://schemas.openxmlformats.org/officeDocument/2006/relationships/image" Target="../media/image520.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18A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C89-BE04-43C0-8DE4-613238CF2617}"/>
              </a:ext>
            </a:extLst>
          </p:cNvPr>
          <p:cNvSpPr>
            <a:spLocks noGrp="1"/>
          </p:cNvSpPr>
          <p:nvPr>
            <p:ph type="ctrTitle"/>
          </p:nvPr>
        </p:nvSpPr>
        <p:spPr>
          <a:xfrm>
            <a:off x="245180" y="3219991"/>
            <a:ext cx="11701636" cy="747622"/>
          </a:xfrm>
        </p:spPr>
        <p:txBody>
          <a:bodyPr>
            <a:noAutofit/>
          </a:bodyPr>
          <a:lstStyle/>
          <a:p>
            <a:r>
              <a:rPr lang="en-GB" sz="4400" b="1" dirty="0">
                <a:solidFill>
                  <a:schemeClr val="bg1"/>
                </a:solidFill>
                <a:latin typeface="Garamond" panose="02020404030301010803" pitchFamily="18" charset="0"/>
                <a:cs typeface="Aldhabi" panose="020B0604020202020204" pitchFamily="2" charset="-78"/>
              </a:rPr>
              <a:t>Probabilistic ML: Some Basic Ideas</a:t>
            </a:r>
            <a:endParaRPr lang="en-IN" sz="4000" b="1" dirty="0">
              <a:solidFill>
                <a:schemeClr val="bg1"/>
              </a:solidFill>
              <a:latin typeface="Garamond" panose="02020404030301010803" pitchFamily="18" charset="0"/>
              <a:cs typeface="Aldhabi" panose="020B0604020202020204" pitchFamily="2" charset="-78"/>
            </a:endParaRPr>
          </a:p>
        </p:txBody>
      </p:sp>
      <p:sp>
        <p:nvSpPr>
          <p:cNvPr id="3" name="Subtitle 2">
            <a:extLst>
              <a:ext uri="{FF2B5EF4-FFF2-40B4-BE49-F238E27FC236}">
                <a16:creationId xmlns:a16="http://schemas.microsoft.com/office/drawing/2014/main" id="{18A059B3-A292-45C9-BE13-9562DE36CC68}"/>
              </a:ext>
            </a:extLst>
          </p:cNvPr>
          <p:cNvSpPr>
            <a:spLocks noGrp="1"/>
          </p:cNvSpPr>
          <p:nvPr>
            <p:ph type="subTitle" idx="1"/>
          </p:nvPr>
        </p:nvSpPr>
        <p:spPr>
          <a:xfrm>
            <a:off x="2208982" y="4766362"/>
            <a:ext cx="7774033" cy="821886"/>
          </a:xfrm>
        </p:spPr>
        <p:txBody>
          <a:bodyPr>
            <a:noAutofit/>
          </a:bodyPr>
          <a:lstStyle/>
          <a:p>
            <a:r>
              <a:rPr lang="en-IN" sz="2700" dirty="0">
                <a:solidFill>
                  <a:schemeClr val="bg1"/>
                </a:solidFill>
                <a:latin typeface="Garamond" panose="02020404030301010803" pitchFamily="18" charset="0"/>
              </a:rPr>
              <a:t>CS772A: Probabilistic Machine Learning</a:t>
            </a:r>
          </a:p>
          <a:p>
            <a:r>
              <a:rPr lang="en-IN" sz="2700" dirty="0">
                <a:solidFill>
                  <a:schemeClr val="bg1"/>
                </a:solidFill>
                <a:latin typeface="Garamond" panose="02020404030301010803" pitchFamily="18" charset="0"/>
              </a:rPr>
              <a:t>Piyush Rai</a:t>
            </a:r>
          </a:p>
        </p:txBody>
      </p:sp>
    </p:spTree>
    <p:extLst>
      <p:ext uri="{BB962C8B-B14F-4D97-AF65-F5344CB8AC3E}">
        <p14:creationId xmlns:p14="http://schemas.microsoft.com/office/powerpoint/2010/main" val="235930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635764" y="2961314"/>
            <a:ext cx="10989578" cy="1156344"/>
          </a:xfrm>
        </p:spPr>
        <p:txBody>
          <a:bodyPr>
            <a:noAutofit/>
          </a:bodyPr>
          <a:lstStyle/>
          <a:p>
            <a:r>
              <a:rPr lang="en-IN" sz="7200" dirty="0">
                <a:solidFill>
                  <a:srgbClr val="A33BC3"/>
                </a:solidFill>
              </a:rPr>
              <a:t>Bernoulli Observation Model</a:t>
            </a: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10</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43901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Estimating a Coin’s Bias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11</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Consider a sequence of </a:t>
                </a:r>
                <a14:m>
                  <m:oMath xmlns:m="http://schemas.openxmlformats.org/officeDocument/2006/math">
                    <m:r>
                      <a:rPr lang="en-GB" sz="2600" i="1" dirty="0" smtClean="0">
                        <a:latin typeface="Cambria Math" panose="02040503050406030204" pitchFamily="18" charset="0"/>
                      </a:rPr>
                      <m:t>𝑁</m:t>
                    </m:r>
                  </m:oMath>
                </a14:m>
                <a:r>
                  <a:rPr lang="en-GB" sz="2600" dirty="0">
                    <a:latin typeface="Abadi Extra Light" panose="020B0204020104020204" pitchFamily="34" charset="0"/>
                  </a:rPr>
                  <a:t> coin toss outcomes (observations)</a:t>
                </a: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Each observation </a:t>
                </a:r>
                <a14:m>
                  <m:oMath xmlns:m="http://schemas.openxmlformats.org/officeDocument/2006/math">
                    <m:sSub>
                      <m:sSubPr>
                        <m:ctrlPr>
                          <a:rPr lang="en-GB" sz="2600" i="1" dirty="0" smtClean="0">
                            <a:latin typeface="Cambria Math" panose="02040503050406030204" pitchFamily="18" charset="0"/>
                          </a:rPr>
                        </m:ctrlPr>
                      </m:sSubPr>
                      <m:e>
                        <m:r>
                          <a:rPr lang="en-GB" sz="2600" i="1" dirty="0" smtClean="0">
                            <a:latin typeface="Cambria Math" panose="02040503050406030204" pitchFamily="18" charset="0"/>
                          </a:rPr>
                          <m:t>𝑦</m:t>
                        </m:r>
                      </m:e>
                      <m:sub>
                        <m:r>
                          <a:rPr lang="en-GB" sz="2600" i="1" dirty="0" smtClean="0">
                            <a:latin typeface="Cambria Math" panose="02040503050406030204" pitchFamily="18" charset="0"/>
                          </a:rPr>
                          <m:t>𝑛</m:t>
                        </m:r>
                      </m:sub>
                    </m:sSub>
                  </m:oMath>
                </a14:m>
                <a:r>
                  <a:rPr lang="en-GB" sz="2600" dirty="0">
                    <a:latin typeface="Abadi Extra Light" panose="020B0204020104020204" pitchFamily="34" charset="0"/>
                  </a:rPr>
                  <a:t> is a binary </a:t>
                </a:r>
                <a:r>
                  <a:rPr lang="en-GB" sz="2600" dirty="0">
                    <a:solidFill>
                      <a:srgbClr val="0000FF"/>
                    </a:solidFill>
                    <a:latin typeface="Abadi Extra Light" panose="020B0204020104020204" pitchFamily="34" charset="0"/>
                  </a:rPr>
                  <a:t>random variable</a:t>
                </a:r>
                <a:r>
                  <a:rPr lang="en-GB" sz="2600" dirty="0">
                    <a:latin typeface="Abadi Extra Light" panose="020B0204020104020204" pitchFamily="34" charset="0"/>
                  </a:rPr>
                  <a:t>. Head: </a:t>
                </a:r>
                <a14:m>
                  <m:oMath xmlns:m="http://schemas.openxmlformats.org/officeDocument/2006/math">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𝑦</m:t>
                        </m:r>
                      </m:e>
                      <m:sub>
                        <m:r>
                          <a:rPr lang="en-IN" sz="2600" b="0" i="1" smtClean="0">
                            <a:latin typeface="Cambria Math" panose="02040503050406030204" pitchFamily="18" charset="0"/>
                          </a:rPr>
                          <m:t>𝑛</m:t>
                        </m:r>
                      </m:sub>
                    </m:sSub>
                    <m:r>
                      <a:rPr lang="en-IN" sz="2600" b="0" i="1" smtClean="0">
                        <a:latin typeface="Cambria Math" panose="02040503050406030204" pitchFamily="18" charset="0"/>
                      </a:rPr>
                      <m:t>=1</m:t>
                    </m:r>
                  </m:oMath>
                </a14:m>
                <a:r>
                  <a:rPr lang="en-GB" sz="2600" dirty="0">
                    <a:latin typeface="Abadi Extra Light" panose="020B0204020104020204" pitchFamily="34" charset="0"/>
                  </a:rPr>
                  <a:t>, Tail: </a:t>
                </a:r>
                <a14:m>
                  <m:oMath xmlns:m="http://schemas.openxmlformats.org/officeDocument/2006/math">
                    <m:sSub>
                      <m:sSubPr>
                        <m:ctrlPr>
                          <a:rPr lang="en-IN" sz="2600" i="1">
                            <a:latin typeface="Cambria Math" panose="02040503050406030204" pitchFamily="18" charset="0"/>
                          </a:rPr>
                        </m:ctrlPr>
                      </m:sSubPr>
                      <m:e>
                        <m:r>
                          <a:rPr lang="en-IN" sz="2600" i="1">
                            <a:latin typeface="Cambria Math" panose="02040503050406030204" pitchFamily="18" charset="0"/>
                          </a:rPr>
                          <m:t>𝑦</m:t>
                        </m:r>
                      </m:e>
                      <m:sub>
                        <m:r>
                          <a:rPr lang="en-IN" sz="2600" i="1">
                            <a:latin typeface="Cambria Math" panose="02040503050406030204" pitchFamily="18" charset="0"/>
                          </a:rPr>
                          <m:t>𝑛</m:t>
                        </m:r>
                      </m:sub>
                    </m:sSub>
                    <m:r>
                      <a:rPr lang="en-IN" sz="2600" i="1">
                        <a:latin typeface="Cambria Math" panose="02040503050406030204" pitchFamily="18" charset="0"/>
                      </a:rPr>
                      <m:t>=</m:t>
                    </m:r>
                    <m:r>
                      <a:rPr lang="en-IN" sz="2600" b="0" i="1" smtClean="0">
                        <a:latin typeface="Cambria Math" panose="02040503050406030204" pitchFamily="18" charset="0"/>
                      </a:rPr>
                      <m:t>0</m:t>
                    </m:r>
                  </m:oMath>
                </a14:m>
                <a:endParaRPr lang="en-GB" sz="26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Each </a:t>
                </a:r>
                <a14:m>
                  <m:oMath xmlns:m="http://schemas.openxmlformats.org/officeDocument/2006/math">
                    <m:sSub>
                      <m:sSubPr>
                        <m:ctrlPr>
                          <a:rPr lang="en-GB" sz="2600" i="1" dirty="0">
                            <a:latin typeface="Cambria Math" panose="02040503050406030204" pitchFamily="18" charset="0"/>
                          </a:rPr>
                        </m:ctrlPr>
                      </m:sSubPr>
                      <m:e>
                        <m:r>
                          <a:rPr lang="en-GB" sz="2600" i="1" dirty="0">
                            <a:latin typeface="Cambria Math" panose="02040503050406030204" pitchFamily="18" charset="0"/>
                          </a:rPr>
                          <m:t>𝑦</m:t>
                        </m:r>
                      </m:e>
                      <m:sub>
                        <m:r>
                          <a:rPr lang="en-GB" sz="2600" i="1" dirty="0">
                            <a:latin typeface="Cambria Math" panose="02040503050406030204" pitchFamily="18" charset="0"/>
                          </a:rPr>
                          <m:t>𝑛</m:t>
                        </m:r>
                      </m:sub>
                    </m:sSub>
                  </m:oMath>
                </a14:m>
                <a:r>
                  <a:rPr lang="en-GB" sz="2600" dirty="0">
                    <a:latin typeface="Abadi Extra Light" panose="020B0204020104020204" pitchFamily="34" charset="0"/>
                  </a:rPr>
                  <a:t> is assumed generated by a </a:t>
                </a:r>
                <a:r>
                  <a:rPr lang="en-GB" sz="2600" b="1" dirty="0">
                    <a:latin typeface="Abadi Extra Light" panose="020B0204020104020204" pitchFamily="34" charset="0"/>
                  </a:rPr>
                  <a:t>Bernoulli distribution </a:t>
                </a:r>
                <a:r>
                  <a:rPr lang="en-GB" sz="2600" dirty="0">
                    <a:latin typeface="Abadi Extra Light" panose="020B0204020104020204" pitchFamily="34" charset="0"/>
                  </a:rPr>
                  <a:t>with param </a:t>
                </a:r>
                <a14:m>
                  <m:oMath xmlns:m="http://schemas.openxmlformats.org/officeDocument/2006/math">
                    <m:r>
                      <a:rPr lang="en-GB" sz="2600" i="1" dirty="0" smtClean="0">
                        <a:latin typeface="Cambria Math" panose="02040503050406030204" pitchFamily="18" charset="0"/>
                      </a:rPr>
                      <m:t>𝜃</m:t>
                    </m:r>
                    <m:r>
                      <a:rPr lang="en-GB" sz="2600" i="1" dirty="0" smtClean="0">
                        <a:latin typeface="Cambria Math" panose="02040503050406030204" pitchFamily="18" charset="0"/>
                      </a:rPr>
                      <m:t>∈ (0,1)</m:t>
                    </m:r>
                  </m:oMath>
                </a14:m>
                <a:endParaRPr lang="en-GB" sz="26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Here </a:t>
                </a:r>
                <a14:m>
                  <m:oMath xmlns:m="http://schemas.openxmlformats.org/officeDocument/2006/math">
                    <m:r>
                      <a:rPr lang="en-GB" sz="2600" i="1" dirty="0" smtClean="0">
                        <a:latin typeface="Cambria Math" panose="02040503050406030204" pitchFamily="18" charset="0"/>
                      </a:rPr>
                      <m:t>𝜃</m:t>
                    </m:r>
                    <m:r>
                      <a:rPr lang="en-GB" sz="2600" i="1" dirty="0" smtClean="0">
                        <a:latin typeface="Cambria Math" panose="02040503050406030204" pitchFamily="18" charset="0"/>
                      </a:rPr>
                      <m:t> </m:t>
                    </m:r>
                  </m:oMath>
                </a14:m>
                <a:r>
                  <a:rPr lang="en-GB" sz="2600" dirty="0">
                    <a:latin typeface="Abadi Extra Light" panose="020B0204020104020204" pitchFamily="34" charset="0"/>
                  </a:rPr>
                  <a:t>the unknown param (probability of head). Let’s do MLE</a:t>
                </a:r>
              </a:p>
              <a:p>
                <a:pPr marL="0" indent="0">
                  <a:buNone/>
                </a:pPr>
                <a:endParaRPr lang="en-GB" sz="200" dirty="0">
                  <a:latin typeface="Abadi Extra Light" panose="020B0204020104020204" pitchFamily="34" charset="0"/>
                </a:endParaRPr>
              </a:p>
              <a:p>
                <a:pPr>
                  <a:buFont typeface="Wingdings" panose="05000000000000000000" pitchFamily="2" charset="2"/>
                  <a:buChar char="§"/>
                </a:pPr>
                <a:r>
                  <a:rPr lang="en-GB" sz="2600" dirty="0">
                    <a:solidFill>
                      <a:srgbClr val="0000FF"/>
                    </a:solidFill>
                    <a:latin typeface="Abadi Extra Light" panose="020B0204020104020204" pitchFamily="34" charset="0"/>
                  </a:rPr>
                  <a:t>Log-likelihood: </a:t>
                </a:r>
                <a14:m>
                  <m:oMath xmlns:m="http://schemas.openxmlformats.org/officeDocument/2006/math">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𝑛</m:t>
                        </m:r>
                        <m:r>
                          <a:rPr lang="en-IN" i="1">
                            <a:latin typeface="Cambria Math" panose="02040503050406030204" pitchFamily="18" charset="0"/>
                          </a:rPr>
                          <m:t>=1</m:t>
                        </m:r>
                      </m:sub>
                      <m:sup>
                        <m:r>
                          <a:rPr lang="en-IN" i="1">
                            <a:latin typeface="Cambria Math" panose="02040503050406030204" pitchFamily="18" charset="0"/>
                          </a:rPr>
                          <m:t>𝑁</m:t>
                        </m:r>
                      </m:sup>
                      <m:e>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e>
                          <m:e>
                            <m:r>
                              <a:rPr lang="en-IN" i="1">
                                <a:latin typeface="Cambria Math" panose="02040503050406030204" pitchFamily="18" charset="0"/>
                              </a:rPr>
                              <m:t>𝜃</m:t>
                            </m:r>
                          </m:e>
                        </m:d>
                        <m:r>
                          <a:rPr lang="en-IN" i="1">
                            <a:latin typeface="Cambria Math" panose="02040503050406030204" pitchFamily="18" charset="0"/>
                          </a:rPr>
                          <m:t> </m:t>
                        </m:r>
                      </m:e>
                    </m:nary>
                  </m:oMath>
                </a14:m>
                <a:r>
                  <a:rPr lang="en-GB" sz="2600" dirty="0">
                    <a:latin typeface="Abadi Extra Light" panose="020B0204020104020204" pitchFamily="34" charset="0"/>
                  </a:rPr>
                  <a:t>= </a:t>
                </a:r>
                <a14:m>
                  <m:oMath xmlns:m="http://schemas.openxmlformats.org/officeDocument/2006/math">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r>
                          <a:rPr lang="en-IN" sz="2400" i="1">
                            <a:latin typeface="Cambria Math" panose="02040503050406030204" pitchFamily="18" charset="0"/>
                          </a:rPr>
                          <m:t> </m:t>
                        </m:r>
                      </m:e>
                    </m:nary>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r>
                      <m:rPr>
                        <m:sty m:val="p"/>
                      </m:rPr>
                      <a:rPr lang="en-IN" sz="2400" b="0" i="1" smtClean="0">
                        <a:latin typeface="Cambria Math" panose="02040503050406030204" pitchFamily="18" charset="0"/>
                      </a:rPr>
                      <m:t>log</m:t>
                    </m:r>
                    <m:r>
                      <m:rPr>
                        <m:nor/>
                      </m:rPr>
                      <a:rPr lang="en-IN" sz="2400" b="0" i="0" smtClean="0">
                        <a:latin typeface="Cambria Math" panose="02040503050406030204" pitchFamily="18" charset="0"/>
                      </a:rPr>
                      <m:t> </m:t>
                    </m:r>
                    <m:r>
                      <m:rPr>
                        <m:sty m:val="p"/>
                      </m:rPr>
                      <a:rPr lang="en-IN" sz="2400" b="0" i="1" smtClean="0">
                        <a:latin typeface="Cambria Math" panose="02040503050406030204" pitchFamily="18" charset="0"/>
                      </a:rPr>
                      <m:t>θ</m:t>
                    </m:r>
                    <m:r>
                      <a:rPr lang="en-IN" sz="2400" b="0" i="1" smtClean="0">
                        <a:latin typeface="Cambria Math" panose="02040503050406030204" pitchFamily="18" charset="0"/>
                      </a:rPr>
                      <m:t>+</m:t>
                    </m:r>
                    <m:r>
                      <m:rPr>
                        <m:nor/>
                      </m:rPr>
                      <a:rPr lang="en-IN" sz="2400" dirty="0"/>
                      <m:t> </m:t>
                    </m:r>
                    <m:r>
                      <m:rPr>
                        <m:nor/>
                      </m:rPr>
                      <a:rPr lang="en-IN" sz="2400" b="0" i="0" dirty="0" smtClean="0"/>
                      <m:t>(</m:t>
                    </m:r>
                    <m:r>
                      <a:rPr lang="en-IN" sz="2400" b="0" i="1" dirty="0" smtClean="0">
                        <a:latin typeface="Cambria Math" panose="02040503050406030204" pitchFamily="18" charset="0"/>
                      </a:rPr>
                      <m:t>1−</m:t>
                    </m:r>
                    <m:sSub>
                      <m:sSubPr>
                        <m:ctrlPr>
                          <a:rPr lang="en-IN" sz="2400" b="0" i="1" dirty="0" smtClean="0">
                            <a:latin typeface="Cambria Math" panose="02040503050406030204" pitchFamily="18" charset="0"/>
                          </a:rPr>
                        </m:ctrlPr>
                      </m:sSubPr>
                      <m:e>
                        <m:r>
                          <a:rPr lang="en-IN" sz="2400" b="0" i="1" dirty="0" smtClean="0">
                            <a:latin typeface="Cambria Math" panose="02040503050406030204" pitchFamily="18" charset="0"/>
                          </a:rPr>
                          <m:t>𝑦</m:t>
                        </m:r>
                      </m:e>
                      <m:sub>
                        <m:r>
                          <a:rPr lang="en-IN" sz="2400" b="0" i="1" dirty="0" smtClean="0">
                            <a:latin typeface="Cambria Math" panose="02040503050406030204" pitchFamily="18" charset="0"/>
                          </a:rPr>
                          <m:t>𝑛</m:t>
                        </m:r>
                      </m:sub>
                    </m:sSub>
                    <m:r>
                      <a:rPr lang="en-IN" sz="2400" b="0" i="1" dirty="0" smtClean="0">
                        <a:latin typeface="Cambria Math" panose="02040503050406030204" pitchFamily="18" charset="0"/>
                      </a:rPr>
                      <m:t>)</m:t>
                    </m:r>
                    <m:r>
                      <m:rPr>
                        <m:sty m:val="p"/>
                      </m:rPr>
                      <a:rPr lang="en-IN" sz="2400" b="0" i="0" dirty="0" smtClean="0">
                        <a:latin typeface="Cambria Math" panose="02040503050406030204" pitchFamily="18" charset="0"/>
                      </a:rPr>
                      <m:t>log</m:t>
                    </m:r>
                    <m:r>
                      <a:rPr lang="en-IN" sz="2400" b="0" i="1" dirty="0" smtClean="0">
                        <a:latin typeface="Cambria Math" panose="02040503050406030204" pitchFamily="18" charset="0"/>
                      </a:rPr>
                      <m:t>⁡ (1−</m:t>
                    </m:r>
                    <m:r>
                      <a:rPr lang="en-IN" sz="2400" b="0" i="1" dirty="0" smtClean="0">
                        <a:latin typeface="Cambria Math" panose="02040503050406030204" pitchFamily="18" charset="0"/>
                      </a:rPr>
                      <m:t>𝜃</m:t>
                    </m:r>
                    <m:r>
                      <a:rPr lang="en-IN" sz="2400" b="0" i="1" dirty="0" smtClean="0">
                        <a:latin typeface="Cambria Math" panose="02040503050406030204" pitchFamily="18" charset="0"/>
                      </a:rPr>
                      <m:t>)]</m:t>
                    </m:r>
                  </m:oMath>
                </a14:m>
                <a:endParaRPr lang="en-GB" sz="2600" dirty="0">
                  <a:latin typeface="Abadi Extra Light" panose="020B0204020104020204" pitchFamily="34" charset="0"/>
                </a:endParaRPr>
              </a:p>
              <a:p>
                <a:pPr marL="0" indent="0">
                  <a:buNone/>
                </a:pPr>
                <a:endParaRPr lang="en-GB"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Maximizing log-</a:t>
                </a:r>
                <a:r>
                  <a:rPr lang="en-GB" sz="2600" dirty="0" err="1">
                    <a:latin typeface="Abadi Extra Light" panose="020B0204020104020204" pitchFamily="34" charset="0"/>
                  </a:rPr>
                  <a:t>lik</a:t>
                </a:r>
                <a:r>
                  <a:rPr lang="en-GB" sz="2600" dirty="0">
                    <a:latin typeface="Abadi Extra Light" panose="020B0204020104020204" pitchFamily="34" charset="0"/>
                  </a:rPr>
                  <a:t>, or minimizing neg. log-</a:t>
                </a:r>
                <a:r>
                  <a:rPr lang="en-GB" sz="2600" dirty="0" err="1">
                    <a:latin typeface="Abadi Extra Light" panose="020B0204020104020204" pitchFamily="34" charset="0"/>
                  </a:rPr>
                  <a:t>lik</a:t>
                </a:r>
                <a:r>
                  <a:rPr lang="en-GB" sz="2600" dirty="0">
                    <a:latin typeface="Abadi Extra Light" panose="020B0204020104020204" pitchFamily="34" charset="0"/>
                  </a:rPr>
                  <a:t> (NLL) </a:t>
                </a:r>
                <a:r>
                  <a:rPr lang="en-GB" sz="2600" dirty="0" err="1">
                    <a:latin typeface="Abadi Extra Light" panose="020B0204020104020204" pitchFamily="34" charset="0"/>
                  </a:rPr>
                  <a:t>w.r.t.</a:t>
                </a:r>
                <a:r>
                  <a:rPr lang="en-GB" sz="2600" dirty="0">
                    <a:latin typeface="Abadi Extra Light" panose="020B0204020104020204" pitchFamily="34" charset="0"/>
                  </a:rPr>
                  <a:t> </a:t>
                </a:r>
                <a14:m>
                  <m:oMath xmlns:m="http://schemas.openxmlformats.org/officeDocument/2006/math">
                    <m:r>
                      <a:rPr lang="en-GB" sz="2600" i="1" dirty="0" smtClean="0">
                        <a:latin typeface="Cambria Math" panose="02040503050406030204" pitchFamily="18" charset="0"/>
                      </a:rPr>
                      <m:t>𝜃</m:t>
                    </m:r>
                  </m:oMath>
                </a14:m>
                <a:r>
                  <a:rPr lang="en-GB" sz="2600" dirty="0">
                    <a:latin typeface="Abadi Extra Light" panose="020B0204020104020204" pitchFamily="34" charset="0"/>
                  </a:rPr>
                  <a:t> gives </a:t>
                </a: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64CF04-78A8-42D6-B96F-F0175A90C1D0}"/>
                  </a:ext>
                </a:extLst>
              </p:cNvPr>
              <p:cNvSpPr txBox="1"/>
              <p:nvPr/>
            </p:nvSpPr>
            <p:spPr>
              <a:xfrm>
                <a:off x="2978726" y="3059668"/>
                <a:ext cx="6026522" cy="369332"/>
              </a:xfrm>
              <a:prstGeom prst="rect">
                <a:avLst/>
              </a:prstGeom>
              <a:noFill/>
            </p:spPr>
            <p:txBody>
              <a:bodyPr wrap="none" lIns="0" tIns="0" rIns="0" bIns="0" rtlCol="0">
                <a:spAutoFit/>
              </a:bodyPr>
              <a:lstStyle/>
              <a:p>
                <a14:m>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e>
                      <m:e>
                        <m:r>
                          <a:rPr lang="en-IN" sz="2400" b="0" i="1" smtClean="0">
                            <a:latin typeface="Cambria Math" panose="02040503050406030204" pitchFamily="18" charset="0"/>
                          </a:rPr>
                          <m:t>𝜃</m:t>
                        </m:r>
                      </m:e>
                    </m:d>
                    <m:r>
                      <a:rPr lang="en-IN" sz="2400" b="0" i="0" smtClean="0">
                        <a:latin typeface="Cambria Math" panose="02040503050406030204" pitchFamily="18" charset="0"/>
                      </a:rPr>
                      <m:t>=</m:t>
                    </m:r>
                    <m:r>
                      <m:rPr>
                        <m:sty m:val="p"/>
                      </m:rPr>
                      <a:rPr lang="en-IN" sz="2400" b="0" i="0" smtClean="0">
                        <a:latin typeface="Cambria Math" panose="02040503050406030204" pitchFamily="18" charset="0"/>
                      </a:rPr>
                      <m:t>Bernoulli</m:t>
                    </m:r>
                    <m:d>
                      <m:dPr>
                        <m:ctrlPr>
                          <a:rPr lang="en-IN" sz="2400" b="0" i="1" smtClean="0">
                            <a:latin typeface="Cambria Math" panose="02040503050406030204" pitchFamily="18" charset="0"/>
                          </a:rPr>
                        </m:ctrlPr>
                      </m:dPr>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m:rPr>
                                <m:sty m:val="p"/>
                              </m:rPr>
                              <a:rPr lang="en-IN" sz="2400" b="0" i="0" smtClean="0">
                                <a:latin typeface="Cambria Math" panose="02040503050406030204" pitchFamily="18" charset="0"/>
                              </a:rPr>
                              <m:t>n</m:t>
                            </m:r>
                          </m:sub>
                        </m:sSub>
                      </m:e>
                      <m:e>
                        <m:r>
                          <a:rPr lang="en-IN" sz="2400" b="0" i="1" smtClean="0">
                            <a:latin typeface="Cambria Math" panose="02040503050406030204" pitchFamily="18" charset="0"/>
                          </a:rPr>
                          <m:t>𝜃</m:t>
                        </m:r>
                      </m:e>
                    </m:d>
                    <m:r>
                      <a:rPr lang="en-IN" sz="2400" b="0" i="1" smtClean="0">
                        <a:latin typeface="Cambria Math" panose="02040503050406030204" pitchFamily="18" charset="0"/>
                      </a:rPr>
                      <m:t>= </m:t>
                    </m:r>
                    <m:sSup>
                      <m:sSupPr>
                        <m:ctrlPr>
                          <a:rPr lang="en-IN" sz="2400" b="0" i="1" smtClean="0">
                            <a:latin typeface="Cambria Math" panose="02040503050406030204" pitchFamily="18" charset="0"/>
                          </a:rPr>
                        </m:ctrlPr>
                      </m:sSupPr>
                      <m:e>
                        <m:r>
                          <a:rPr lang="en-IN" sz="2400" b="0" i="1" smtClean="0">
                            <a:latin typeface="Cambria Math" panose="02040503050406030204" pitchFamily="18" charset="0"/>
                          </a:rPr>
                          <m:t>𝜃</m:t>
                        </m:r>
                      </m:e>
                      <m:sup>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sup>
                    </m:sSup>
                  </m:oMath>
                </a14:m>
                <a:r>
                  <a:rPr lang="en-IN" sz="2400" dirty="0"/>
                  <a:t> </a:t>
                </a:r>
                <a14:m>
                  <m:oMath xmlns:m="http://schemas.openxmlformats.org/officeDocument/2006/math">
                    <m:sSup>
                      <m:sSupPr>
                        <m:ctrlPr>
                          <a:rPr lang="en-IN" sz="2400" i="1">
                            <a:latin typeface="Cambria Math" panose="02040503050406030204" pitchFamily="18" charset="0"/>
                          </a:rPr>
                        </m:ctrlPr>
                      </m:sSupPr>
                      <m:e>
                        <m:r>
                          <a:rPr lang="en-IN" sz="2400" b="0" i="1" smtClean="0">
                            <a:latin typeface="Cambria Math" panose="02040503050406030204" pitchFamily="18" charset="0"/>
                          </a:rPr>
                          <m:t>(1−</m:t>
                        </m:r>
                        <m:r>
                          <a:rPr lang="en-IN" sz="2400" i="1">
                            <a:latin typeface="Cambria Math" panose="02040503050406030204" pitchFamily="18" charset="0"/>
                          </a:rPr>
                          <m:t>𝜃</m:t>
                        </m:r>
                        <m:r>
                          <a:rPr lang="en-IN" sz="2400" b="0" i="1" smtClean="0">
                            <a:latin typeface="Cambria Math" panose="02040503050406030204" pitchFamily="18" charset="0"/>
                          </a:rPr>
                          <m:t>)</m:t>
                        </m:r>
                      </m:e>
                      <m:sup>
                        <m:r>
                          <a:rPr lang="en-IN" sz="2400" b="0" i="1" smtClean="0">
                            <a:latin typeface="Cambria Math" panose="02040503050406030204" pitchFamily="18" charset="0"/>
                          </a:rPr>
                          <m:t>1−</m:t>
                        </m:r>
                        <m:sSub>
                          <m:sSubPr>
                            <m:ctrlPr>
                              <a:rPr lang="en-IN" sz="2400" i="1">
                                <a:latin typeface="Cambria Math" panose="02040503050406030204" pitchFamily="18" charset="0"/>
                              </a:rPr>
                            </m:ctrlPr>
                          </m:sSubPr>
                          <m:e>
                            <m:r>
                              <a:rPr lang="en-IN" sz="2400" i="1">
                                <a:latin typeface="Cambria Math" panose="02040503050406030204" pitchFamily="18" charset="0"/>
                              </a:rPr>
                              <m:t>𝑦</m:t>
                            </m:r>
                          </m:e>
                          <m:sub>
                            <m:r>
                              <a:rPr lang="en-IN" sz="2400" i="1">
                                <a:latin typeface="Cambria Math" panose="02040503050406030204" pitchFamily="18" charset="0"/>
                              </a:rPr>
                              <m:t>𝑛</m:t>
                            </m:r>
                          </m:sub>
                        </m:sSub>
                      </m:sup>
                    </m:sSup>
                  </m:oMath>
                </a14:m>
                <a:endParaRPr lang="en-IN" sz="2400" dirty="0"/>
              </a:p>
            </p:txBody>
          </p:sp>
        </mc:Choice>
        <mc:Fallback xmlns="">
          <p:sp>
            <p:nvSpPr>
              <p:cNvPr id="3" name="TextBox 2">
                <a:extLst>
                  <a:ext uri="{FF2B5EF4-FFF2-40B4-BE49-F238E27FC236}">
                    <a16:creationId xmlns:a16="http://schemas.microsoft.com/office/drawing/2014/main" id="{9464CF04-78A8-42D6-B96F-F0175A90C1D0}"/>
                  </a:ext>
                </a:extLst>
              </p:cNvPr>
              <p:cNvSpPr txBox="1">
                <a:spLocks noRot="1" noChangeAspect="1" noMove="1" noResize="1" noEditPoints="1" noAdjustHandles="1" noChangeArrowheads="1" noChangeShapeType="1" noTextEdit="1"/>
              </p:cNvSpPr>
              <p:nvPr/>
            </p:nvSpPr>
            <p:spPr>
              <a:xfrm>
                <a:off x="2978726" y="3059668"/>
                <a:ext cx="6026522" cy="369332"/>
              </a:xfrm>
              <a:prstGeom prst="rect">
                <a:avLst/>
              </a:prstGeom>
              <a:blipFill>
                <a:blip r:embed="rId4"/>
                <a:stretch>
                  <a:fillRect l="-1822" b="-32787"/>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DFCC69E1-6AF7-436C-8F75-D9249044DB4D}"/>
              </a:ext>
            </a:extLst>
          </p:cNvPr>
          <p:cNvSpPr txBox="1"/>
          <p:nvPr/>
        </p:nvSpPr>
        <p:spPr>
          <a:xfrm>
            <a:off x="4584678" y="5838050"/>
            <a:ext cx="52900" cy="276999"/>
          </a:xfrm>
          <a:prstGeom prst="rect">
            <a:avLst/>
          </a:prstGeom>
          <a:noFill/>
        </p:spPr>
        <p:txBody>
          <a:bodyPr wrap="none" lIns="0" tIns="0" rIns="0" bIns="0" rtlCol="0">
            <a:spAutoFit/>
          </a:bodyPr>
          <a:lstStyle/>
          <a:p>
            <a:r>
              <a:rPr lang="en-IN" dirty="0"/>
              <a:t> </a:t>
            </a:r>
          </a:p>
        </p:txBody>
      </p:sp>
      <p:sp>
        <p:nvSpPr>
          <p:cNvPr id="19" name="Speech Bubble: Rectangle 18">
            <a:extLst>
              <a:ext uri="{FF2B5EF4-FFF2-40B4-BE49-F238E27FC236}">
                <a16:creationId xmlns:a16="http://schemas.microsoft.com/office/drawing/2014/main" id="{A5804242-0B31-4020-9C0A-679236CEF667}"/>
              </a:ext>
            </a:extLst>
          </p:cNvPr>
          <p:cNvSpPr/>
          <p:nvPr/>
        </p:nvSpPr>
        <p:spPr>
          <a:xfrm>
            <a:off x="10642901" y="1231327"/>
            <a:ext cx="1283854" cy="593556"/>
          </a:xfrm>
          <a:prstGeom prst="wedgeRectCallout">
            <a:avLst>
              <a:gd name="adj1" fmla="val -47352"/>
              <a:gd name="adj2" fmla="val 14829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Probability of a head</a:t>
            </a:r>
          </a:p>
        </p:txBody>
      </p:sp>
      <p:sp>
        <p:nvSpPr>
          <p:cNvPr id="16" name="TextBox 15">
            <a:extLst>
              <a:ext uri="{FF2B5EF4-FFF2-40B4-BE49-F238E27FC236}">
                <a16:creationId xmlns:a16="http://schemas.microsoft.com/office/drawing/2014/main" id="{B5EDEFDA-B804-45C3-8E5C-4B932BC4F894}"/>
              </a:ext>
            </a:extLst>
          </p:cNvPr>
          <p:cNvSpPr txBox="1"/>
          <p:nvPr/>
        </p:nvSpPr>
        <p:spPr>
          <a:xfrm>
            <a:off x="4584678" y="5838050"/>
            <a:ext cx="52900" cy="276999"/>
          </a:xfrm>
          <a:prstGeom prst="rect">
            <a:avLst/>
          </a:prstGeom>
          <a:noFill/>
        </p:spPr>
        <p:txBody>
          <a:bodyPr wrap="none" lIns="0" tIns="0" rIns="0" bIns="0" rtlCol="0">
            <a:spAutoFit/>
          </a:bodyPr>
          <a:lstStyle/>
          <a:p>
            <a:r>
              <a:rPr lang="en-IN"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21D13E9-0F4C-49C8-897E-04EB2308EE3D}"/>
                  </a:ext>
                </a:extLst>
              </p:cNvPr>
              <p:cNvSpPr txBox="1"/>
              <p:nvPr/>
            </p:nvSpPr>
            <p:spPr>
              <a:xfrm>
                <a:off x="4486977" y="5403892"/>
                <a:ext cx="2573590" cy="8683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𝜃</m:t>
                          </m:r>
                        </m:e>
                        <m:sub>
                          <m:r>
                            <a:rPr lang="en-IN" sz="2800" b="0" i="1" smtClean="0">
                              <a:latin typeface="Cambria Math" panose="02040503050406030204" pitchFamily="18" charset="0"/>
                            </a:rPr>
                            <m:t>𝑀𝐿𝐸</m:t>
                          </m:r>
                        </m:sub>
                      </m:sSub>
                      <m:r>
                        <a:rPr lang="en-IN" sz="2800" b="0" i="1" smtClean="0">
                          <a:latin typeface="Cambria Math" panose="02040503050406030204" pitchFamily="18" charset="0"/>
                        </a:rPr>
                        <m:t>= </m:t>
                      </m:r>
                      <m:f>
                        <m:fPr>
                          <m:ctrlPr>
                            <a:rPr lang="en-IN" sz="2800" b="0" i="1" smtClean="0">
                              <a:latin typeface="Cambria Math" panose="02040503050406030204" pitchFamily="18" charset="0"/>
                            </a:rPr>
                          </m:ctrlPr>
                        </m:fPr>
                        <m:num>
                          <m:nary>
                            <m:naryPr>
                              <m:chr m:val="∑"/>
                              <m:limLoc m:val="subSup"/>
                              <m:ctrlPr>
                                <a:rPr lang="en-IN" sz="2800" b="0" i="1" smtClean="0">
                                  <a:latin typeface="Cambria Math" panose="02040503050406030204" pitchFamily="18" charset="0"/>
                                </a:rPr>
                              </m:ctrlPr>
                            </m:naryPr>
                            <m:sub>
                              <m:r>
                                <m:rPr>
                                  <m:brk m:alnAt="25"/>
                                </m:rPr>
                                <a:rPr lang="en-IN" sz="2800" b="0" i="1" smtClean="0">
                                  <a:latin typeface="Cambria Math" panose="02040503050406030204" pitchFamily="18" charset="0"/>
                                </a:rPr>
                                <m:t>𝑛</m:t>
                              </m:r>
                              <m:r>
                                <a:rPr lang="en-IN" sz="2800" b="0" i="1" smtClean="0">
                                  <a:latin typeface="Cambria Math" panose="02040503050406030204" pitchFamily="18" charset="0"/>
                                </a:rPr>
                                <m:t>=1</m:t>
                              </m:r>
                            </m:sub>
                            <m:sup>
                              <m:r>
                                <a:rPr lang="en-IN" sz="2800" b="0" i="1" smtClean="0">
                                  <a:latin typeface="Cambria Math" panose="02040503050406030204" pitchFamily="18" charset="0"/>
                                </a:rPr>
                                <m:t>𝑁</m:t>
                              </m:r>
                            </m:sup>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𝑛</m:t>
                                  </m:r>
                                </m:sub>
                              </m:sSub>
                            </m:e>
                          </m:nary>
                        </m:num>
                        <m:den>
                          <m:r>
                            <a:rPr lang="en-IN" sz="2800" b="0" i="1" smtClean="0">
                              <a:latin typeface="Cambria Math" panose="02040503050406030204" pitchFamily="18" charset="0"/>
                            </a:rPr>
                            <m:t>𝑁</m:t>
                          </m:r>
                        </m:den>
                      </m:f>
                    </m:oMath>
                  </m:oMathPara>
                </a14:m>
                <a:endParaRPr lang="en-IN" sz="2800" dirty="0"/>
              </a:p>
            </p:txBody>
          </p:sp>
        </mc:Choice>
        <mc:Fallback xmlns="">
          <p:sp>
            <p:nvSpPr>
              <p:cNvPr id="17" name="TextBox 16">
                <a:extLst>
                  <a:ext uri="{FF2B5EF4-FFF2-40B4-BE49-F238E27FC236}">
                    <a16:creationId xmlns:a16="http://schemas.microsoft.com/office/drawing/2014/main" id="{F21D13E9-0F4C-49C8-897E-04EB2308EE3D}"/>
                  </a:ext>
                </a:extLst>
              </p:cNvPr>
              <p:cNvSpPr txBox="1">
                <a:spLocks noRot="1" noChangeAspect="1" noMove="1" noResize="1" noEditPoints="1" noAdjustHandles="1" noChangeArrowheads="1" noChangeShapeType="1" noTextEdit="1"/>
              </p:cNvSpPr>
              <p:nvPr/>
            </p:nvSpPr>
            <p:spPr>
              <a:xfrm>
                <a:off x="4486977" y="5403892"/>
                <a:ext cx="2573590" cy="868315"/>
              </a:xfrm>
              <a:prstGeom prst="rect">
                <a:avLst/>
              </a:prstGeom>
              <a:blipFill>
                <a:blip r:embed="rId5"/>
                <a:stretch>
                  <a:fillRect/>
                </a:stretch>
              </a:blipFill>
            </p:spPr>
            <p:txBody>
              <a:bodyPr/>
              <a:lstStyle/>
              <a:p>
                <a:r>
                  <a:rPr lang="en-IN">
                    <a:noFill/>
                  </a:rPr>
                  <a:t> </a:t>
                </a:r>
              </a:p>
            </p:txBody>
          </p:sp>
        </mc:Fallback>
      </mc:AlternateContent>
      <p:sp>
        <p:nvSpPr>
          <p:cNvPr id="23" name="Speech Bubble: Rectangle 22">
            <a:extLst>
              <a:ext uri="{FF2B5EF4-FFF2-40B4-BE49-F238E27FC236}">
                <a16:creationId xmlns:a16="http://schemas.microsoft.com/office/drawing/2014/main" id="{BDF86F95-2105-4571-BDB7-CE3DD9FCE004}"/>
              </a:ext>
            </a:extLst>
          </p:cNvPr>
          <p:cNvSpPr/>
          <p:nvPr/>
        </p:nvSpPr>
        <p:spPr>
          <a:xfrm>
            <a:off x="7158268" y="5322695"/>
            <a:ext cx="1390651" cy="1099830"/>
          </a:xfrm>
          <a:prstGeom prst="wedgeRectCallout">
            <a:avLst>
              <a:gd name="adj1" fmla="val -61092"/>
              <a:gd name="adj2" fmla="val 1376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Thus MLE solution is simply the fraction of heads! </a:t>
            </a:r>
            <a:r>
              <a:rPr lang="en-IN" sz="1400" dirty="0">
                <a:solidFill>
                  <a:schemeClr val="tx1"/>
                </a:solidFill>
                <a:latin typeface="Abadi Extra Light" panose="020B0204020104020204" pitchFamily="34" charset="0"/>
                <a:sym typeface="Wingdings" panose="05000000000000000000" pitchFamily="2" charset="2"/>
              </a:rPr>
              <a:t> Makes intuitive sense!</a:t>
            </a:r>
            <a:endParaRPr lang="en-IN" sz="1400" dirty="0">
              <a:solidFill>
                <a:schemeClr val="tx1"/>
              </a:solidFill>
              <a:latin typeface="Abadi Extra Light" panose="020B0204020104020204" pitchFamily="34" charset="0"/>
            </a:endParaRPr>
          </a:p>
        </p:txBody>
      </p:sp>
      <p:pic>
        <p:nvPicPr>
          <p:cNvPr id="25" name="Picture 2">
            <a:extLst>
              <a:ext uri="{FF2B5EF4-FFF2-40B4-BE49-F238E27FC236}">
                <a16:creationId xmlns:a16="http://schemas.microsoft.com/office/drawing/2014/main" id="{EB8C73B5-375B-4638-9CC1-32C412F97E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138" y="5450068"/>
            <a:ext cx="1181100" cy="12382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Speech Bubble: Rectangle 25">
                <a:extLst>
                  <a:ext uri="{FF2B5EF4-FFF2-40B4-BE49-F238E27FC236}">
                    <a16:creationId xmlns:a16="http://schemas.microsoft.com/office/drawing/2014/main" id="{83419A69-4FDC-4135-93E3-7F0B454B109D}"/>
                  </a:ext>
                </a:extLst>
              </p:cNvPr>
              <p:cNvSpPr/>
              <p:nvPr/>
            </p:nvSpPr>
            <p:spPr>
              <a:xfrm>
                <a:off x="1320835" y="5395206"/>
                <a:ext cx="3140363" cy="961105"/>
              </a:xfrm>
              <a:prstGeom prst="wedgeRectCallout">
                <a:avLst>
                  <a:gd name="adj1" fmla="val -67826"/>
                  <a:gd name="adj2" fmla="val 2965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I tossed a coin 5 times – gave 1 head and 4 tails. Does it means </a:t>
                </a:r>
                <a14:m>
                  <m:oMath xmlns:m="http://schemas.openxmlformats.org/officeDocument/2006/math">
                    <m:r>
                      <a:rPr lang="en-IN" sz="1400" i="1" dirty="0"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 0.2?? The MLE approach says so. What is I see 0 head and 5 tails. Does it mean </a:t>
                </a:r>
                <a14:m>
                  <m:oMath xmlns:m="http://schemas.openxmlformats.org/officeDocument/2006/math">
                    <m:r>
                      <a:rPr lang="en-IN" sz="1400" i="1" dirty="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 0? </a:t>
                </a:r>
              </a:p>
            </p:txBody>
          </p:sp>
        </mc:Choice>
        <mc:Fallback xmlns="">
          <p:sp>
            <p:nvSpPr>
              <p:cNvPr id="26" name="Speech Bubble: Rectangle 25">
                <a:extLst>
                  <a:ext uri="{FF2B5EF4-FFF2-40B4-BE49-F238E27FC236}">
                    <a16:creationId xmlns:a16="http://schemas.microsoft.com/office/drawing/2014/main" id="{83419A69-4FDC-4135-93E3-7F0B454B109D}"/>
                  </a:ext>
                </a:extLst>
              </p:cNvPr>
              <p:cNvSpPr>
                <a:spLocks noRot="1" noChangeAspect="1" noMove="1" noResize="1" noEditPoints="1" noAdjustHandles="1" noChangeArrowheads="1" noChangeShapeType="1" noTextEdit="1"/>
              </p:cNvSpPr>
              <p:nvPr/>
            </p:nvSpPr>
            <p:spPr>
              <a:xfrm>
                <a:off x="1320835" y="5395206"/>
                <a:ext cx="3140363" cy="961105"/>
              </a:xfrm>
              <a:prstGeom prst="wedgeRectCallout">
                <a:avLst>
                  <a:gd name="adj1" fmla="val -67826"/>
                  <a:gd name="adj2" fmla="val 29651"/>
                </a:avLst>
              </a:prstGeom>
              <a:blipFill>
                <a:blip r:embed="rId7"/>
                <a:stretch>
                  <a:fillRect r="-974" b="-4348"/>
                </a:stretch>
              </a:blipFill>
              <a:ln w="19050">
                <a:solidFill>
                  <a:schemeClr val="accent2"/>
                </a:solidFill>
              </a:ln>
            </p:spPr>
            <p:txBody>
              <a:bodyPr/>
              <a:lstStyle/>
              <a:p>
                <a:r>
                  <a:rPr lang="en-IN">
                    <a:noFill/>
                  </a:rPr>
                  <a:t> </a:t>
                </a:r>
              </a:p>
            </p:txBody>
          </p:sp>
        </mc:Fallback>
      </mc:AlternateContent>
      <p:pic>
        <p:nvPicPr>
          <p:cNvPr id="28" name="Picture 27">
            <a:extLst>
              <a:ext uri="{FF2B5EF4-FFF2-40B4-BE49-F238E27FC236}">
                <a16:creationId xmlns:a16="http://schemas.microsoft.com/office/drawing/2014/main" id="{0DCD4659-364F-4C4A-8449-05740232B583}"/>
              </a:ext>
            </a:extLst>
          </p:cNvPr>
          <p:cNvPicPr>
            <a:picLocks noChangeAspect="1"/>
          </p:cNvPicPr>
          <p:nvPr/>
        </p:nvPicPr>
        <p:blipFill>
          <a:blip r:embed="rId8"/>
          <a:stretch>
            <a:fillRect/>
          </a:stretch>
        </p:blipFill>
        <p:spPr>
          <a:xfrm>
            <a:off x="11001040" y="4466866"/>
            <a:ext cx="1004822" cy="965223"/>
          </a:xfrm>
          <a:prstGeom prst="rect">
            <a:avLst/>
          </a:prstGeom>
        </p:spPr>
      </p:pic>
      <mc:AlternateContent xmlns:mc="http://schemas.openxmlformats.org/markup-compatibility/2006" xmlns:a14="http://schemas.microsoft.com/office/drawing/2010/main">
        <mc:Choice Requires="a14">
          <p:sp>
            <p:nvSpPr>
              <p:cNvPr id="29" name="Speech Bubble: Rectangle 28">
                <a:extLst>
                  <a:ext uri="{FF2B5EF4-FFF2-40B4-BE49-F238E27FC236}">
                    <a16:creationId xmlns:a16="http://schemas.microsoft.com/office/drawing/2014/main" id="{FC45C737-A329-4479-8CDA-A78673001A8F}"/>
                  </a:ext>
                </a:extLst>
              </p:cNvPr>
              <p:cNvSpPr/>
              <p:nvPr/>
            </p:nvSpPr>
            <p:spPr>
              <a:xfrm>
                <a:off x="8671462" y="5276944"/>
                <a:ext cx="2574527" cy="1308414"/>
              </a:xfrm>
              <a:prstGeom prst="wedgeRectCallout">
                <a:avLst>
                  <a:gd name="adj1" fmla="val 54542"/>
                  <a:gd name="adj2" fmla="val -7523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Indeed, with a small number of training observations, MLE may overfit and may not be reliable. An alternative is MAP estimation which can incorporate a </a:t>
                </a:r>
                <a:r>
                  <a:rPr lang="en-IN" sz="1400" dirty="0">
                    <a:solidFill>
                      <a:srgbClr val="0000FF"/>
                    </a:solidFill>
                    <a:latin typeface="Abadi Extra Light" panose="020B0204020104020204" pitchFamily="34" charset="0"/>
                  </a:rPr>
                  <a:t>prior distribution</a:t>
                </a:r>
                <a:r>
                  <a:rPr lang="en-IN" sz="1400" dirty="0">
                    <a:solidFill>
                      <a:schemeClr val="tx1"/>
                    </a:solidFill>
                    <a:latin typeface="Abadi Extra Light" panose="020B0204020104020204" pitchFamily="34" charset="0"/>
                  </a:rPr>
                  <a:t> over </a:t>
                </a:r>
                <a14:m>
                  <m:oMath xmlns:m="http://schemas.openxmlformats.org/officeDocument/2006/math">
                    <m:r>
                      <a:rPr lang="en-IN" sz="1400" b="0" i="1" smtClean="0">
                        <a:solidFill>
                          <a:schemeClr val="tx1"/>
                        </a:solidFill>
                        <a:latin typeface="Cambria Math" panose="02040503050406030204" pitchFamily="18" charset="0"/>
                      </a:rPr>
                      <m:t>𝜃</m:t>
                    </m:r>
                  </m:oMath>
                </a14:m>
                <a:endParaRPr lang="en-IN" sz="1400" dirty="0">
                  <a:solidFill>
                    <a:schemeClr val="tx1"/>
                  </a:solidFill>
                  <a:latin typeface="Abadi Extra Light" panose="020B0204020104020204" pitchFamily="34" charset="0"/>
                </a:endParaRPr>
              </a:p>
            </p:txBody>
          </p:sp>
        </mc:Choice>
        <mc:Fallback xmlns="">
          <p:sp>
            <p:nvSpPr>
              <p:cNvPr id="29" name="Speech Bubble: Rectangle 28">
                <a:extLst>
                  <a:ext uri="{FF2B5EF4-FFF2-40B4-BE49-F238E27FC236}">
                    <a16:creationId xmlns:a16="http://schemas.microsoft.com/office/drawing/2014/main" id="{FC45C737-A329-4479-8CDA-A78673001A8F}"/>
                  </a:ext>
                </a:extLst>
              </p:cNvPr>
              <p:cNvSpPr>
                <a:spLocks noRot="1" noChangeAspect="1" noMove="1" noResize="1" noEditPoints="1" noAdjustHandles="1" noChangeArrowheads="1" noChangeShapeType="1" noTextEdit="1"/>
              </p:cNvSpPr>
              <p:nvPr/>
            </p:nvSpPr>
            <p:spPr>
              <a:xfrm>
                <a:off x="8671462" y="5276944"/>
                <a:ext cx="2574527" cy="1308414"/>
              </a:xfrm>
              <a:prstGeom prst="wedgeRectCallout">
                <a:avLst>
                  <a:gd name="adj1" fmla="val 54542"/>
                  <a:gd name="adj2" fmla="val -75239"/>
                </a:avLst>
              </a:prstGeom>
              <a:blipFill>
                <a:blip r:embed="rId9"/>
                <a:stretch>
                  <a:fillRect l="-441" b="-5109"/>
                </a:stretch>
              </a:blipFill>
              <a:ln w="19050">
                <a:solidFill>
                  <a:schemeClr val="accent2"/>
                </a:solidFill>
              </a:ln>
            </p:spPr>
            <p:txBody>
              <a:bodyPr/>
              <a:lstStyle/>
              <a:p>
                <a:r>
                  <a:rPr lang="en-IN">
                    <a:noFill/>
                  </a:rPr>
                  <a:t> </a:t>
                </a:r>
              </a:p>
            </p:txBody>
          </p:sp>
        </mc:Fallback>
      </mc:AlternateContent>
      <p:sp>
        <p:nvSpPr>
          <p:cNvPr id="30" name="Speech Bubble: Rectangle 29">
            <a:extLst>
              <a:ext uri="{FF2B5EF4-FFF2-40B4-BE49-F238E27FC236}">
                <a16:creationId xmlns:a16="http://schemas.microsoft.com/office/drawing/2014/main" id="{FBA2ABAC-58A7-4A1A-B3FE-C6A0216CC7F2}"/>
              </a:ext>
            </a:extLst>
          </p:cNvPr>
          <p:cNvSpPr/>
          <p:nvPr/>
        </p:nvSpPr>
        <p:spPr>
          <a:xfrm>
            <a:off x="3026319" y="3909552"/>
            <a:ext cx="2065797" cy="270851"/>
          </a:xfrm>
          <a:prstGeom prst="wedgeRectCallout">
            <a:avLst>
              <a:gd name="adj1" fmla="val -48333"/>
              <a:gd name="adj2" fmla="val 8303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assuming </a:t>
            </a:r>
            <a:r>
              <a:rPr lang="en-IN" dirty="0" err="1">
                <a:solidFill>
                  <a:schemeClr val="tx1"/>
                </a:solidFill>
                <a:latin typeface="Abadi Extra Light" panose="020B0204020104020204" pitchFamily="34" charset="0"/>
              </a:rPr>
              <a:t>i.i.d</a:t>
            </a:r>
            <a:r>
              <a:rPr lang="en-IN" dirty="0">
                <a:solidFill>
                  <a:schemeClr val="tx1"/>
                </a:solidFill>
                <a:latin typeface="Abadi Extra Light" panose="020B0204020104020204" pitchFamily="34" charset="0"/>
              </a:rPr>
              <a:t>. data</a:t>
            </a:r>
          </a:p>
        </p:txBody>
      </p:sp>
      <p:sp>
        <p:nvSpPr>
          <p:cNvPr id="31" name="Speech Bubble: Rectangle 30">
            <a:extLst>
              <a:ext uri="{FF2B5EF4-FFF2-40B4-BE49-F238E27FC236}">
                <a16:creationId xmlns:a16="http://schemas.microsoft.com/office/drawing/2014/main" id="{5913E4B5-BEED-4210-A0FA-FD3742295469}"/>
              </a:ext>
            </a:extLst>
          </p:cNvPr>
          <p:cNvSpPr/>
          <p:nvPr/>
        </p:nvSpPr>
        <p:spPr>
          <a:xfrm>
            <a:off x="504918" y="2868985"/>
            <a:ext cx="2053723" cy="593556"/>
          </a:xfrm>
          <a:prstGeom prst="wedgeRectCallout">
            <a:avLst>
              <a:gd name="adj1" fmla="val 67557"/>
              <a:gd name="adj2" fmla="val 2815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Likelihood or observation model</a:t>
            </a:r>
          </a:p>
        </p:txBody>
      </p:sp>
    </p:spTree>
    <p:custDataLst>
      <p:tags r:id="rId1"/>
    </p:custDataLst>
    <p:extLst>
      <p:ext uri="{BB962C8B-B14F-4D97-AF65-F5344CB8AC3E}">
        <p14:creationId xmlns:p14="http://schemas.microsoft.com/office/powerpoint/2010/main" val="1181094853"/>
      </p:ext>
    </p:extLst>
  </p:cSld>
  <p:clrMapOvr>
    <a:masterClrMapping/>
  </p:clrMapOvr>
  <mc:AlternateContent xmlns:mc="http://schemas.openxmlformats.org/markup-compatibility/2006" xmlns:p14="http://schemas.microsoft.com/office/powerpoint/2010/main">
    <mc:Choice Requires="p14">
      <p:transition spd="slow" p14:dur="2000" advTm="353230"/>
    </mc:Choice>
    <mc:Fallback xmlns="">
      <p:transition spd="slow" advTm="3532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22" presetClass="entr" presetSubtype="4" fill="hold" grpId="1"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17" grpId="0"/>
      <p:bldP spid="23" grpId="0" animBg="1"/>
      <p:bldP spid="26" grpId="0" animBg="1"/>
      <p:bldP spid="26" grpId="1"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Estimating a Coin’s Bias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12</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Let’s do MAP estimation for the bias of the coin</a:t>
                </a: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Each likelihood term is Bernoulli </a:t>
                </a:r>
              </a:p>
              <a:p>
                <a:pPr marL="0" indent="0">
                  <a:buNone/>
                </a:pPr>
                <a:r>
                  <a:rPr lang="en-GB" dirty="0">
                    <a:latin typeface="Abadi Extra Light" panose="020B0204020104020204" pitchFamily="34" charset="0"/>
                  </a:rPr>
                  <a:t>		</a:t>
                </a:r>
                <a:endParaRPr lang="en-IN" dirty="0"/>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Also need a prior since we want to do MAP estimation</a:t>
                </a:r>
              </a:p>
              <a:p>
                <a:pPr marL="0" indent="0">
                  <a:buNone/>
                </a:pPr>
                <a:endParaRPr lang="en-GB" sz="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Since </a:t>
                </a:r>
                <a14:m>
                  <m:oMath xmlns:m="http://schemas.openxmlformats.org/officeDocument/2006/math">
                    <m:r>
                      <a:rPr lang="en-GB" i="1" dirty="0" smtClean="0">
                        <a:latin typeface="Cambria Math" panose="02040503050406030204" pitchFamily="18" charset="0"/>
                      </a:rPr>
                      <m:t>𝜃</m:t>
                    </m:r>
                    <m:r>
                      <a:rPr lang="en-GB" i="1" dirty="0" smtClean="0">
                        <a:latin typeface="Cambria Math" panose="02040503050406030204" pitchFamily="18" charset="0"/>
                      </a:rPr>
                      <m:t>∈ (0,1)</m:t>
                    </m:r>
                  </m:oMath>
                </a14:m>
                <a:r>
                  <a:rPr lang="en-GB" dirty="0">
                    <a:latin typeface="Abadi Extra Light" panose="020B0204020104020204" pitchFamily="34" charset="0"/>
                  </a:rPr>
                  <a:t>, a reasonable choice of prior for </a:t>
                </a:r>
                <a14:m>
                  <m:oMath xmlns:m="http://schemas.openxmlformats.org/officeDocument/2006/math">
                    <m:r>
                      <a:rPr lang="en-GB" i="1" dirty="0" smtClean="0">
                        <a:latin typeface="Cambria Math" panose="02040503050406030204" pitchFamily="18" charset="0"/>
                      </a:rPr>
                      <m:t>𝜃</m:t>
                    </m:r>
                    <m:r>
                      <a:rPr lang="en-GB" i="1" dirty="0" smtClean="0">
                        <a:latin typeface="Cambria Math" panose="02040503050406030204" pitchFamily="18" charset="0"/>
                      </a:rPr>
                      <m:t> </m:t>
                    </m:r>
                  </m:oMath>
                </a14:m>
                <a:r>
                  <a:rPr lang="en-GB" dirty="0">
                    <a:latin typeface="Abadi Extra Light" panose="020B0204020104020204" pitchFamily="34" charset="0"/>
                  </a:rPr>
                  <a:t>would be </a:t>
                </a:r>
                <a:r>
                  <a:rPr lang="en-GB" dirty="0">
                    <a:solidFill>
                      <a:srgbClr val="0000FF"/>
                    </a:solidFill>
                    <a:latin typeface="Abadi Extra Light" panose="020B0204020104020204" pitchFamily="34" charset="0"/>
                  </a:rPr>
                  <a:t>Beta distribution</a:t>
                </a: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pic>
        <p:nvPicPr>
          <p:cNvPr id="1026" name="Picture 2">
            <a:extLst>
              <a:ext uri="{FF2B5EF4-FFF2-40B4-BE49-F238E27FC236}">
                <a16:creationId xmlns:a16="http://schemas.microsoft.com/office/drawing/2014/main" id="{2A666EDC-DD1E-4B44-A710-57B36042B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911" y="4353742"/>
            <a:ext cx="3369396" cy="24603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52C031-5451-4101-9626-CF6B33B6A0DF}"/>
                  </a:ext>
                </a:extLst>
              </p:cNvPr>
              <p:cNvSpPr txBox="1"/>
              <p:nvPr/>
            </p:nvSpPr>
            <p:spPr>
              <a:xfrm>
                <a:off x="5680208" y="4353742"/>
                <a:ext cx="5305683" cy="7657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𝜃</m:t>
                          </m:r>
                        </m:e>
                        <m:e>
                          <m:r>
                            <a:rPr lang="en-IN" sz="2400" b="0" i="1" smtClean="0">
                              <a:latin typeface="Cambria Math" panose="02040503050406030204" pitchFamily="18" charset="0"/>
                            </a:rPr>
                            <m:t>𝛼</m:t>
                          </m:r>
                          <m:r>
                            <a:rPr lang="en-IN" sz="2400" b="0" i="1" smtClean="0">
                              <a:latin typeface="Cambria Math" panose="02040503050406030204" pitchFamily="18" charset="0"/>
                            </a:rPr>
                            <m:t>,</m:t>
                          </m:r>
                          <m:r>
                            <a:rPr lang="en-IN" sz="2400" b="0" i="1" smtClean="0">
                              <a:latin typeface="Cambria Math" panose="02040503050406030204" pitchFamily="18" charset="0"/>
                            </a:rPr>
                            <m:t>𝛽</m:t>
                          </m:r>
                        </m:e>
                      </m:d>
                      <m:r>
                        <a:rPr lang="en-IN" sz="2400" b="0" i="1" smtClean="0">
                          <a:latin typeface="Cambria Math" panose="02040503050406030204" pitchFamily="18" charset="0"/>
                        </a:rPr>
                        <m:t>= </m:t>
                      </m:r>
                      <m:f>
                        <m:fPr>
                          <m:ctrlPr>
                            <a:rPr lang="en-IN" sz="2400" b="0" i="1" smtClean="0">
                              <a:latin typeface="Cambria Math" panose="02040503050406030204" pitchFamily="18" charset="0"/>
                            </a:rPr>
                          </m:ctrlPr>
                        </m:fPr>
                        <m:num>
                          <m:r>
                            <m:rPr>
                              <m:sty m:val="p"/>
                            </m:rPr>
                            <a:rPr lang="en-IN" sz="2400" b="0" i="0" smtClean="0">
                              <a:latin typeface="Cambria Math" panose="02040503050406030204" pitchFamily="18" charset="0"/>
                            </a:rPr>
                            <m:t>Γ</m:t>
                          </m:r>
                          <m:r>
                            <a:rPr lang="en-IN" sz="2400" b="0" i="1" smtClean="0">
                              <a:latin typeface="Cambria Math" panose="02040503050406030204" pitchFamily="18" charset="0"/>
                            </a:rPr>
                            <m:t>(</m:t>
                          </m:r>
                          <m:r>
                            <a:rPr lang="en-IN" sz="2400" b="0" i="1" smtClean="0">
                              <a:latin typeface="Cambria Math" panose="02040503050406030204" pitchFamily="18" charset="0"/>
                            </a:rPr>
                            <m:t>𝛼</m:t>
                          </m:r>
                          <m:r>
                            <a:rPr lang="en-IN" sz="2400" b="0" i="1" smtClean="0">
                              <a:latin typeface="Cambria Math" panose="02040503050406030204" pitchFamily="18" charset="0"/>
                            </a:rPr>
                            <m:t>+</m:t>
                          </m:r>
                          <m:r>
                            <a:rPr lang="en-IN" sz="2400" b="0" i="1" smtClean="0">
                              <a:latin typeface="Cambria Math" panose="02040503050406030204" pitchFamily="18" charset="0"/>
                            </a:rPr>
                            <m:t>𝛽</m:t>
                          </m:r>
                          <m:r>
                            <a:rPr lang="en-IN" sz="2400" b="0" i="1" smtClean="0">
                              <a:latin typeface="Cambria Math" panose="02040503050406030204" pitchFamily="18" charset="0"/>
                            </a:rPr>
                            <m:t>)</m:t>
                          </m:r>
                        </m:num>
                        <m:den>
                          <m:r>
                            <m:rPr>
                              <m:sty m:val="p"/>
                            </m:rPr>
                            <a:rPr lang="en-IN" sz="2400" b="0" i="0" smtClean="0">
                              <a:latin typeface="Cambria Math" panose="02040503050406030204" pitchFamily="18" charset="0"/>
                            </a:rPr>
                            <m:t>Γ</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𝛼</m:t>
                              </m:r>
                            </m:e>
                          </m:d>
                          <m:r>
                            <m:rPr>
                              <m:sty m:val="p"/>
                            </m:rPr>
                            <a:rPr lang="en-IN" sz="2400" b="0" i="0" smtClean="0">
                              <a:latin typeface="Cambria Math" panose="02040503050406030204" pitchFamily="18" charset="0"/>
                            </a:rPr>
                            <m:t>Γ</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𝛽</m:t>
                              </m:r>
                            </m:e>
                          </m:d>
                        </m:den>
                      </m:f>
                      <m:r>
                        <a:rPr lang="en-IN" sz="2400" b="0" i="1" smtClean="0">
                          <a:latin typeface="Cambria Math" panose="02040503050406030204" pitchFamily="18" charset="0"/>
                        </a:rPr>
                        <m:t> </m:t>
                      </m:r>
                      <m:sSup>
                        <m:sSupPr>
                          <m:ctrlPr>
                            <a:rPr lang="en-IN" sz="2400" b="0" i="1" smtClean="0">
                              <a:latin typeface="Cambria Math" panose="02040503050406030204" pitchFamily="18" charset="0"/>
                            </a:rPr>
                          </m:ctrlPr>
                        </m:sSupPr>
                        <m:e>
                          <m:r>
                            <a:rPr lang="en-IN" sz="2400" b="0" i="1" smtClean="0">
                              <a:latin typeface="Cambria Math" panose="02040503050406030204" pitchFamily="18" charset="0"/>
                            </a:rPr>
                            <m:t>𝜃</m:t>
                          </m:r>
                        </m:e>
                        <m:sup>
                          <m:r>
                            <a:rPr lang="en-IN" sz="2400" b="0" i="1" smtClean="0">
                              <a:latin typeface="Cambria Math" panose="02040503050406030204" pitchFamily="18" charset="0"/>
                            </a:rPr>
                            <m:t>𝛼</m:t>
                          </m:r>
                          <m:r>
                            <a:rPr lang="en-IN" sz="2400" b="0" i="1" smtClean="0">
                              <a:latin typeface="Cambria Math" panose="02040503050406030204" pitchFamily="18" charset="0"/>
                            </a:rPr>
                            <m:t>−1</m:t>
                          </m:r>
                        </m:sup>
                      </m:sSup>
                      <m:sSup>
                        <m:sSupPr>
                          <m:ctrlPr>
                            <a:rPr lang="en-IN" sz="2400" b="0" i="1" smtClean="0">
                              <a:latin typeface="Cambria Math" panose="02040503050406030204" pitchFamily="18" charset="0"/>
                            </a:rPr>
                          </m:ctrlPr>
                        </m:sSupPr>
                        <m:e>
                          <m:d>
                            <m:dPr>
                              <m:ctrlPr>
                                <a:rPr lang="en-IN" sz="2400" b="0" i="1" smtClean="0">
                                  <a:latin typeface="Cambria Math" panose="02040503050406030204" pitchFamily="18" charset="0"/>
                                </a:rPr>
                              </m:ctrlPr>
                            </m:dPr>
                            <m:e>
                              <m:r>
                                <a:rPr lang="en-IN" sz="2400" b="0" i="1" smtClean="0">
                                  <a:latin typeface="Cambria Math" panose="02040503050406030204" pitchFamily="18" charset="0"/>
                                </a:rPr>
                                <m:t>1−</m:t>
                              </m:r>
                              <m:r>
                                <a:rPr lang="en-IN" sz="2400" b="0" i="1" smtClean="0">
                                  <a:latin typeface="Cambria Math" panose="02040503050406030204" pitchFamily="18" charset="0"/>
                                </a:rPr>
                                <m:t>𝜃</m:t>
                              </m:r>
                            </m:e>
                          </m:d>
                        </m:e>
                        <m:sup>
                          <m:r>
                            <a:rPr lang="en-IN" sz="2400" b="0" i="1" smtClean="0">
                              <a:latin typeface="Cambria Math" panose="02040503050406030204" pitchFamily="18" charset="0"/>
                            </a:rPr>
                            <m:t>𝛽</m:t>
                          </m:r>
                          <m:r>
                            <a:rPr lang="en-IN" sz="2400" b="0" i="1" smtClean="0">
                              <a:latin typeface="Cambria Math" panose="02040503050406030204" pitchFamily="18" charset="0"/>
                            </a:rPr>
                            <m:t>−1 </m:t>
                          </m:r>
                        </m:sup>
                      </m:sSup>
                      <m:r>
                        <a:rPr lang="en-IN" sz="2400" b="0" i="1" smtClean="0">
                          <a:latin typeface="Cambria Math" panose="02040503050406030204" pitchFamily="18" charset="0"/>
                        </a:rPr>
                        <m:t> </m:t>
                      </m:r>
                    </m:oMath>
                  </m:oMathPara>
                </a14:m>
                <a:endParaRPr lang="en-IN" sz="2400" dirty="0"/>
              </a:p>
            </p:txBody>
          </p:sp>
        </mc:Choice>
        <mc:Fallback xmlns="">
          <p:sp>
            <p:nvSpPr>
              <p:cNvPr id="5" name="TextBox 4">
                <a:extLst>
                  <a:ext uri="{FF2B5EF4-FFF2-40B4-BE49-F238E27FC236}">
                    <a16:creationId xmlns:a16="http://schemas.microsoft.com/office/drawing/2014/main" id="{FD52C031-5451-4101-9626-CF6B33B6A0DF}"/>
                  </a:ext>
                </a:extLst>
              </p:cNvPr>
              <p:cNvSpPr txBox="1">
                <a:spLocks noRot="1" noChangeAspect="1" noMove="1" noResize="1" noEditPoints="1" noAdjustHandles="1" noChangeArrowheads="1" noChangeShapeType="1" noTextEdit="1"/>
              </p:cNvSpPr>
              <p:nvPr/>
            </p:nvSpPr>
            <p:spPr>
              <a:xfrm>
                <a:off x="5680208" y="4353742"/>
                <a:ext cx="5305683" cy="765722"/>
              </a:xfrm>
              <a:prstGeom prst="rect">
                <a:avLst/>
              </a:prstGeom>
              <a:blipFill>
                <a:blip r:embed="rId7"/>
                <a:stretch>
                  <a:fillRect/>
                </a:stretch>
              </a:blipFill>
            </p:spPr>
            <p:txBody>
              <a:bodyPr/>
              <a:lstStyle/>
              <a:p>
                <a:r>
                  <a:rPr lang="en-IN">
                    <a:noFill/>
                  </a:rPr>
                  <a:t> </a:t>
                </a:r>
              </a:p>
            </p:txBody>
          </p:sp>
        </mc:Fallback>
      </mc:AlternateContent>
      <p:sp>
        <p:nvSpPr>
          <p:cNvPr id="13" name="Speech Bubble: Rectangle 12">
            <a:extLst>
              <a:ext uri="{FF2B5EF4-FFF2-40B4-BE49-F238E27FC236}">
                <a16:creationId xmlns:a16="http://schemas.microsoft.com/office/drawing/2014/main" id="{9E74615C-8AF9-40FD-9D1B-D37D454A5E85}"/>
              </a:ext>
            </a:extLst>
          </p:cNvPr>
          <p:cNvSpPr/>
          <p:nvPr/>
        </p:nvSpPr>
        <p:spPr>
          <a:xfrm>
            <a:off x="5541081" y="5262577"/>
            <a:ext cx="2023200" cy="277000"/>
          </a:xfrm>
          <a:prstGeom prst="wedgeRectCallout">
            <a:avLst>
              <a:gd name="adj1" fmla="val 39707"/>
              <a:gd name="adj2" fmla="val -12867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The gamma function</a:t>
            </a:r>
          </a:p>
        </p:txBody>
      </p:sp>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96AD600C-5D82-4B6C-9498-3B2D44173C4E}"/>
                  </a:ext>
                </a:extLst>
              </p:cNvPr>
              <p:cNvSpPr/>
              <p:nvPr/>
            </p:nvSpPr>
            <p:spPr>
              <a:xfrm>
                <a:off x="8508860" y="5244967"/>
                <a:ext cx="3497001" cy="849701"/>
              </a:xfrm>
              <a:prstGeom prst="wedgeRectCallout">
                <a:avLst>
                  <a:gd name="adj1" fmla="val -46071"/>
                  <a:gd name="adj2" fmla="val -7163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IN" i="1" dirty="0" smtClean="0">
                        <a:solidFill>
                          <a:schemeClr val="tx1"/>
                        </a:solidFill>
                        <a:latin typeface="Cambria Math" panose="02040503050406030204" pitchFamily="18" charset="0"/>
                      </a:rPr>
                      <m:t>𝛼</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(both non-negative reals) are the two hyperparameters of this Beta prior</a:t>
                </a:r>
              </a:p>
            </p:txBody>
          </p:sp>
        </mc:Choice>
        <mc:Fallback xmlns="">
          <p:sp>
            <p:nvSpPr>
              <p:cNvPr id="14" name="Speech Bubble: Rectangle 13">
                <a:extLst>
                  <a:ext uri="{FF2B5EF4-FFF2-40B4-BE49-F238E27FC236}">
                    <a16:creationId xmlns:a16="http://schemas.microsoft.com/office/drawing/2014/main" id="{96AD600C-5D82-4B6C-9498-3B2D44173C4E}"/>
                  </a:ext>
                </a:extLst>
              </p:cNvPr>
              <p:cNvSpPr>
                <a:spLocks noRot="1" noChangeAspect="1" noMove="1" noResize="1" noEditPoints="1" noAdjustHandles="1" noChangeArrowheads="1" noChangeShapeType="1" noTextEdit="1"/>
              </p:cNvSpPr>
              <p:nvPr/>
            </p:nvSpPr>
            <p:spPr>
              <a:xfrm>
                <a:off x="8508860" y="5244967"/>
                <a:ext cx="3497001" cy="849701"/>
              </a:xfrm>
              <a:prstGeom prst="wedgeRectCallout">
                <a:avLst>
                  <a:gd name="adj1" fmla="val -46071"/>
                  <a:gd name="adj2" fmla="val -71636"/>
                </a:avLst>
              </a:prstGeom>
              <a:blipFill>
                <a:blip r:embed="rId8"/>
                <a:stretch>
                  <a:fillRect l="-1389" b="-10857"/>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Speech Bubble: Rectangle 14">
                <a:extLst>
                  <a:ext uri="{FF2B5EF4-FFF2-40B4-BE49-F238E27FC236}">
                    <a16:creationId xmlns:a16="http://schemas.microsoft.com/office/drawing/2014/main" id="{32C4A83F-4F45-4C31-9C63-E3DADC316017}"/>
                  </a:ext>
                </a:extLst>
              </p:cNvPr>
              <p:cNvSpPr/>
              <p:nvPr/>
            </p:nvSpPr>
            <p:spPr>
              <a:xfrm>
                <a:off x="5070940" y="5679181"/>
                <a:ext cx="3262110" cy="561542"/>
              </a:xfrm>
              <a:prstGeom prst="wedgeRectCallout">
                <a:avLst>
                  <a:gd name="adj1" fmla="val 55252"/>
                  <a:gd name="adj2" fmla="val -4300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Using</a:t>
                </a:r>
                <a:r>
                  <a:rPr lang="en-IN" dirty="0">
                    <a:solidFill>
                      <a:schemeClr val="tx1"/>
                    </a:solidFill>
                  </a:rPr>
                  <a:t> </a:t>
                </a:r>
                <a14:m>
                  <m:oMath xmlns:m="http://schemas.openxmlformats.org/officeDocument/2006/math">
                    <m:r>
                      <a:rPr lang="en-IN" i="1" dirty="0" smtClean="0">
                        <a:solidFill>
                          <a:schemeClr val="tx1"/>
                        </a:solidFill>
                        <a:latin typeface="Cambria Math" panose="02040503050406030204" pitchFamily="18" charset="0"/>
                      </a:rPr>
                      <m:t>𝛼</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will make the Beta prior a uniform prior</a:t>
                </a:r>
              </a:p>
            </p:txBody>
          </p:sp>
        </mc:Choice>
        <mc:Fallback xmlns="">
          <p:sp>
            <p:nvSpPr>
              <p:cNvPr id="15" name="Speech Bubble: Rectangle 14">
                <a:extLst>
                  <a:ext uri="{FF2B5EF4-FFF2-40B4-BE49-F238E27FC236}">
                    <a16:creationId xmlns:a16="http://schemas.microsoft.com/office/drawing/2014/main" id="{32C4A83F-4F45-4C31-9C63-E3DADC316017}"/>
                  </a:ext>
                </a:extLst>
              </p:cNvPr>
              <p:cNvSpPr>
                <a:spLocks noRot="1" noChangeAspect="1" noMove="1" noResize="1" noEditPoints="1" noAdjustHandles="1" noChangeArrowheads="1" noChangeShapeType="1" noTextEdit="1"/>
              </p:cNvSpPr>
              <p:nvPr/>
            </p:nvSpPr>
            <p:spPr>
              <a:xfrm>
                <a:off x="5070940" y="5679181"/>
                <a:ext cx="3262110" cy="561542"/>
              </a:xfrm>
              <a:prstGeom prst="wedgeRectCallout">
                <a:avLst>
                  <a:gd name="adj1" fmla="val 55252"/>
                  <a:gd name="adj2" fmla="val -43005"/>
                </a:avLst>
              </a:prstGeom>
              <a:blipFill>
                <a:blip r:embed="rId9"/>
                <a:stretch>
                  <a:fillRect l="-1404" t="-12632" b="-21053"/>
                </a:stretch>
              </a:blipFill>
              <a:ln w="19050">
                <a:solidFill>
                  <a:schemeClr val="accent2"/>
                </a:solidFill>
              </a:ln>
            </p:spPr>
            <p:txBody>
              <a:bodyPr/>
              <a:lstStyle/>
              <a:p>
                <a:r>
                  <a:rPr lang="en-IN">
                    <a:noFill/>
                  </a:rPr>
                  <a:t> </a:t>
                </a:r>
              </a:p>
            </p:txBody>
          </p:sp>
        </mc:Fallback>
      </mc:AlternateContent>
      <p:sp>
        <p:nvSpPr>
          <p:cNvPr id="16" name="Speech Bubble: Rectangle 15">
            <a:extLst>
              <a:ext uri="{FF2B5EF4-FFF2-40B4-BE49-F238E27FC236}">
                <a16:creationId xmlns:a16="http://schemas.microsoft.com/office/drawing/2014/main" id="{D120AAAA-74BA-4956-8654-2BC77B6FDC8F}"/>
              </a:ext>
            </a:extLst>
          </p:cNvPr>
          <p:cNvSpPr/>
          <p:nvPr/>
        </p:nvSpPr>
        <p:spPr>
          <a:xfrm>
            <a:off x="8420955" y="6220171"/>
            <a:ext cx="3497001" cy="589482"/>
          </a:xfrm>
          <a:prstGeom prst="wedgeRectCallout">
            <a:avLst>
              <a:gd name="adj1" fmla="val 3347"/>
              <a:gd name="adj2" fmla="val -8159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Can set these based on intuition, cross-validation, or even learn them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9E8160-1C7B-4829-86E5-D24E8D1D25F5}"/>
                  </a:ext>
                </a:extLst>
              </p:cNvPr>
              <p:cNvSpPr txBox="1"/>
              <p:nvPr/>
            </p:nvSpPr>
            <p:spPr>
              <a:xfrm>
                <a:off x="2793534" y="2370723"/>
                <a:ext cx="712143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𝑛</m:t>
                              </m:r>
                            </m:sub>
                          </m:sSub>
                        </m:e>
                        <m:e>
                          <m:r>
                            <a:rPr lang="en-IN" sz="2800" i="1">
                              <a:latin typeface="Cambria Math" panose="02040503050406030204" pitchFamily="18" charset="0"/>
                            </a:rPr>
                            <m:t>𝜃</m:t>
                          </m:r>
                        </m:e>
                      </m:d>
                      <m:r>
                        <a:rPr lang="en-IN" sz="2800">
                          <a:latin typeface="Cambria Math" panose="02040503050406030204" pitchFamily="18" charset="0"/>
                        </a:rPr>
                        <m:t>=</m:t>
                      </m:r>
                      <m:r>
                        <m:rPr>
                          <m:sty m:val="p"/>
                        </m:rPr>
                        <a:rPr lang="en-IN" sz="2800">
                          <a:latin typeface="Cambria Math" panose="02040503050406030204" pitchFamily="18" charset="0"/>
                        </a:rPr>
                        <m:t>Bernoulli</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m:rPr>
                                  <m:sty m:val="p"/>
                                </m:rPr>
                                <a:rPr lang="en-IN" sz="2800">
                                  <a:latin typeface="Cambria Math" panose="02040503050406030204" pitchFamily="18" charset="0"/>
                                </a:rPr>
                                <m:t>n</m:t>
                              </m:r>
                            </m:sub>
                          </m:sSub>
                        </m:e>
                        <m:e>
                          <m:r>
                            <a:rPr lang="en-IN" sz="2800" i="1">
                              <a:latin typeface="Cambria Math" panose="02040503050406030204" pitchFamily="18" charset="0"/>
                            </a:rPr>
                            <m:t>𝜃</m:t>
                          </m:r>
                        </m:e>
                      </m:d>
                      <m:r>
                        <a:rPr lang="en-IN" sz="2800" i="1">
                          <a:latin typeface="Cambria Math" panose="02040503050406030204" pitchFamily="18" charset="0"/>
                        </a:rPr>
                        <m:t>= </m:t>
                      </m:r>
                      <m:sSup>
                        <m:sSupPr>
                          <m:ctrlPr>
                            <a:rPr lang="en-IN" sz="2800" i="1">
                              <a:latin typeface="Cambria Math" panose="02040503050406030204" pitchFamily="18" charset="0"/>
                            </a:rPr>
                          </m:ctrlPr>
                        </m:sSupPr>
                        <m:e>
                          <m:r>
                            <a:rPr lang="en-IN" sz="2800" i="1">
                              <a:latin typeface="Cambria Math" panose="02040503050406030204" pitchFamily="18" charset="0"/>
                            </a:rPr>
                            <m:t>𝜃</m:t>
                          </m:r>
                        </m:e>
                        <m:sup>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𝑛</m:t>
                              </m:r>
                            </m:sub>
                          </m:sSub>
                        </m:sup>
                      </m:sSup>
                      <m:r>
                        <m:rPr>
                          <m:nor/>
                        </m:rPr>
                        <a:rPr lang="en-IN" sz="2800" dirty="0"/>
                        <m:t> </m:t>
                      </m:r>
                      <m:sSup>
                        <m:sSupPr>
                          <m:ctrlPr>
                            <a:rPr lang="en-IN" sz="2800" i="1">
                              <a:latin typeface="Cambria Math" panose="02040503050406030204" pitchFamily="18" charset="0"/>
                            </a:rPr>
                          </m:ctrlPr>
                        </m:sSupPr>
                        <m:e>
                          <m:r>
                            <a:rPr lang="en-IN" sz="2800" i="1">
                              <a:latin typeface="Cambria Math" panose="02040503050406030204" pitchFamily="18" charset="0"/>
                            </a:rPr>
                            <m:t>(1−</m:t>
                          </m:r>
                          <m:r>
                            <a:rPr lang="en-IN" sz="2800" i="1">
                              <a:latin typeface="Cambria Math" panose="02040503050406030204" pitchFamily="18" charset="0"/>
                            </a:rPr>
                            <m:t>𝜃</m:t>
                          </m:r>
                          <m:r>
                            <a:rPr lang="en-IN" sz="2800" i="1">
                              <a:latin typeface="Cambria Math" panose="02040503050406030204" pitchFamily="18" charset="0"/>
                            </a:rPr>
                            <m:t>)</m:t>
                          </m:r>
                        </m:e>
                        <m:sup>
                          <m:r>
                            <a:rPr lang="en-IN" sz="2800" i="1">
                              <a:latin typeface="Cambria Math" panose="02040503050406030204" pitchFamily="18" charset="0"/>
                            </a:rPr>
                            <m:t>1−</m:t>
                          </m:r>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𝑛</m:t>
                              </m:r>
                            </m:sub>
                          </m:sSub>
                        </m:sup>
                      </m:sSup>
                    </m:oMath>
                  </m:oMathPara>
                </a14:m>
                <a:endParaRPr lang="en-IN" sz="2800" dirty="0"/>
              </a:p>
            </p:txBody>
          </p:sp>
        </mc:Choice>
        <mc:Fallback xmlns="">
          <p:sp>
            <p:nvSpPr>
              <p:cNvPr id="7" name="TextBox 6">
                <a:extLst>
                  <a:ext uri="{FF2B5EF4-FFF2-40B4-BE49-F238E27FC236}">
                    <a16:creationId xmlns:a16="http://schemas.microsoft.com/office/drawing/2014/main" id="{F19E8160-1C7B-4829-86E5-D24E8D1D25F5}"/>
                  </a:ext>
                </a:extLst>
              </p:cNvPr>
              <p:cNvSpPr txBox="1">
                <a:spLocks noRot="1" noChangeAspect="1" noMove="1" noResize="1" noEditPoints="1" noAdjustHandles="1" noChangeArrowheads="1" noChangeShapeType="1" noTextEdit="1"/>
              </p:cNvSpPr>
              <p:nvPr/>
            </p:nvSpPr>
            <p:spPr>
              <a:xfrm>
                <a:off x="2793534" y="2370723"/>
                <a:ext cx="7121437" cy="430887"/>
              </a:xfrm>
              <a:prstGeom prst="rect">
                <a:avLst/>
              </a:prstGeom>
              <a:blipFill>
                <a:blip r:embed="rId10"/>
                <a:stretch>
                  <a:fillRect/>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917556016"/>
      </p:ext>
    </p:extLst>
  </p:cSld>
  <p:clrMapOvr>
    <a:masterClrMapping/>
  </p:clrMapOvr>
  <mc:AlternateContent xmlns:mc="http://schemas.openxmlformats.org/markup-compatibility/2006" xmlns:p14="http://schemas.microsoft.com/office/powerpoint/2010/main">
    <mc:Choice Requires="p14">
      <p:transition spd="slow" p14:dur="2000" advTm="255797"/>
    </mc:Choice>
    <mc:Fallback xmlns="">
      <p:transition spd="slow" advTm="2557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animBg="1"/>
      <p:bldP spid="1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Estimating a Coin’s Bias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13</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The </a:t>
                </a:r>
                <a:r>
                  <a:rPr lang="en-GB" dirty="0">
                    <a:solidFill>
                      <a:srgbClr val="FF0000"/>
                    </a:solidFill>
                    <a:latin typeface="Abadi Extra Light" panose="020B0204020104020204" pitchFamily="34" charset="0"/>
                  </a:rPr>
                  <a:t>log posterior</a:t>
                </a:r>
                <a:r>
                  <a:rPr lang="en-GB" dirty="0">
                    <a:latin typeface="Abadi Extra Light" panose="020B0204020104020204" pitchFamily="34" charset="0"/>
                  </a:rPr>
                  <a:t> for the coin-toss model is log-</a:t>
                </a:r>
                <a:r>
                  <a:rPr lang="en-GB" dirty="0" err="1">
                    <a:latin typeface="Abadi Extra Light" panose="020B0204020104020204" pitchFamily="34" charset="0"/>
                  </a:rPr>
                  <a:t>lik</a:t>
                </a:r>
                <a:r>
                  <a:rPr lang="en-GB" dirty="0">
                    <a:latin typeface="Abadi Extra Light" panose="020B0204020104020204" pitchFamily="34" charset="0"/>
                  </a:rPr>
                  <a:t> + log-prior</a:t>
                </a: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Plugging in the expressions for Bernoulli and Beta and ignoring any terms that don’t depend on </a:t>
                </a:r>
                <a14:m>
                  <m:oMath xmlns:m="http://schemas.openxmlformats.org/officeDocument/2006/math">
                    <m:r>
                      <a:rPr lang="en-GB" i="1" dirty="0" smtClean="0">
                        <a:latin typeface="Cambria Math" panose="02040503050406030204" pitchFamily="18" charset="0"/>
                      </a:rPr>
                      <m:t>𝜃</m:t>
                    </m:r>
                  </m:oMath>
                </a14:m>
                <a:r>
                  <a:rPr lang="en-GB" dirty="0">
                    <a:latin typeface="Abadi Extra Light" panose="020B0204020104020204" pitchFamily="34" charset="0"/>
                  </a:rPr>
                  <a:t>, the log posterior simplifies to</a:t>
                </a: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sz="4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 Maximizing the above log post. (or min. of its negative) </a:t>
                </a:r>
                <a:r>
                  <a:rPr lang="en-GB" dirty="0" err="1">
                    <a:latin typeface="Abadi Extra Light" panose="020B0204020104020204" pitchFamily="34" charset="0"/>
                  </a:rPr>
                  <a:t>w.r.t.</a:t>
                </a:r>
                <a:r>
                  <a:rPr lang="en-GB" dirty="0">
                    <a:latin typeface="Abadi Extra Light" panose="020B0204020104020204" pitchFamily="34" charset="0"/>
                  </a:rPr>
                  <a:t> 𝜃 gives</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IN" dirty="0"/>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25CEC46-1C80-4513-BC5A-E5E755B5EDC0}"/>
                  </a:ext>
                </a:extLst>
              </p:cNvPr>
              <p:cNvSpPr txBox="1"/>
              <p:nvPr/>
            </p:nvSpPr>
            <p:spPr>
              <a:xfrm>
                <a:off x="3063403" y="1656825"/>
                <a:ext cx="5716180"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solidFill>
                            <a:srgbClr val="FF0000"/>
                          </a:solidFill>
                          <a:latin typeface="Cambria Math" panose="02040503050406030204" pitchFamily="18" charset="0"/>
                        </a:rPr>
                        <m:t>𝐿𝑃</m:t>
                      </m:r>
                      <m:d>
                        <m:dPr>
                          <m:ctrlPr>
                            <a:rPr lang="en-IN" sz="2400" b="0" i="1" smtClean="0">
                              <a:solidFill>
                                <a:srgbClr val="FF0000"/>
                              </a:solidFill>
                              <a:latin typeface="Cambria Math" panose="02040503050406030204" pitchFamily="18" charset="0"/>
                            </a:rPr>
                          </m:ctrlPr>
                        </m:dPr>
                        <m:e>
                          <m:r>
                            <a:rPr lang="en-IN" sz="2400" b="0" i="1" smtClean="0">
                              <a:solidFill>
                                <a:srgbClr val="FF0000"/>
                              </a:solidFill>
                              <a:latin typeface="Cambria Math" panose="02040503050406030204" pitchFamily="18" charset="0"/>
                            </a:rPr>
                            <m:t>𝜃</m:t>
                          </m:r>
                        </m:e>
                      </m:d>
                      <m:r>
                        <a:rPr lang="en-IN" sz="2400" b="0" i="1" smtClean="0">
                          <a:latin typeface="Cambria Math" panose="02040503050406030204" pitchFamily="18" charset="0"/>
                        </a:rPr>
                        <m:t>=</m:t>
                      </m:r>
                      <m:nary>
                        <m:naryPr>
                          <m:chr m:val="∑"/>
                          <m:limLoc m:val="subSup"/>
                          <m:ctrlPr>
                            <a:rPr lang="en-IN" sz="2400" i="1" smtClean="0">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r>
                            <m:rPr>
                              <m:sty m:val="p"/>
                            </m:rPr>
                            <a:rPr lang="en-IN" sz="2400" i="1" smtClean="0">
                              <a:solidFill>
                                <a:srgbClr val="0000FF"/>
                              </a:solidFill>
                              <a:latin typeface="Cambria Math" panose="02040503050406030204" pitchFamily="18" charset="0"/>
                            </a:rPr>
                            <m:t>log</m:t>
                          </m:r>
                          <m:r>
                            <a:rPr lang="en-IN" sz="2400" i="1" smtClean="0">
                              <a:solidFill>
                                <a:srgbClr val="0000FF"/>
                              </a:solidFill>
                              <a:latin typeface="Cambria Math" panose="02040503050406030204" pitchFamily="18" charset="0"/>
                            </a:rPr>
                            <m:t> </m:t>
                          </m:r>
                          <m:r>
                            <a:rPr lang="en-IN" sz="2400" i="1" smtClean="0">
                              <a:solidFill>
                                <a:srgbClr val="0000FF"/>
                              </a:solidFill>
                              <a:latin typeface="Cambria Math" panose="02040503050406030204" pitchFamily="18" charset="0"/>
                            </a:rPr>
                            <m:t>𝑝</m:t>
                          </m:r>
                          <m:d>
                            <m:dPr>
                              <m:ctrlPr>
                                <a:rPr lang="en-IN" sz="2400" i="1">
                                  <a:solidFill>
                                    <a:srgbClr val="0000FF"/>
                                  </a:solidFill>
                                  <a:latin typeface="Cambria Math" panose="02040503050406030204" pitchFamily="18" charset="0"/>
                                </a:rPr>
                              </m:ctrlPr>
                            </m:dPr>
                            <m:e>
                              <m:sSub>
                                <m:sSubPr>
                                  <m:ctrlPr>
                                    <a:rPr lang="en-IN" sz="2400" i="1">
                                      <a:solidFill>
                                        <a:srgbClr val="0000FF"/>
                                      </a:solidFill>
                                      <a:latin typeface="Cambria Math" panose="02040503050406030204" pitchFamily="18" charset="0"/>
                                    </a:rPr>
                                  </m:ctrlPr>
                                </m:sSubPr>
                                <m:e>
                                  <m:r>
                                    <a:rPr lang="en-IN" sz="2400" i="1">
                                      <a:solidFill>
                                        <a:srgbClr val="0000FF"/>
                                      </a:solidFill>
                                      <a:latin typeface="Cambria Math" panose="02040503050406030204" pitchFamily="18" charset="0"/>
                                    </a:rPr>
                                    <m:t>𝑦</m:t>
                                  </m:r>
                                </m:e>
                                <m:sub>
                                  <m:r>
                                    <a:rPr lang="en-IN" sz="2400" i="1">
                                      <a:solidFill>
                                        <a:srgbClr val="0000FF"/>
                                      </a:solidFill>
                                      <a:latin typeface="Cambria Math" panose="02040503050406030204" pitchFamily="18" charset="0"/>
                                    </a:rPr>
                                    <m:t>𝑛</m:t>
                                  </m:r>
                                </m:sub>
                              </m:sSub>
                            </m:e>
                            <m:e>
                              <m:r>
                                <a:rPr lang="en-IN" sz="2400" i="1">
                                  <a:solidFill>
                                    <a:srgbClr val="0000FF"/>
                                  </a:solidFill>
                                  <a:latin typeface="Cambria Math" panose="02040503050406030204" pitchFamily="18" charset="0"/>
                                </a:rPr>
                                <m:t>𝜃</m:t>
                              </m:r>
                            </m:e>
                          </m:d>
                          <m:r>
                            <a:rPr lang="en-IN" sz="2400" i="1">
                              <a:latin typeface="Cambria Math" panose="02040503050406030204" pitchFamily="18" charset="0"/>
                            </a:rPr>
                            <m:t> </m:t>
                          </m:r>
                        </m:e>
                      </m:nary>
                      <m:r>
                        <a:rPr lang="en-IN" sz="2400" b="0" i="0" smtClean="0">
                          <a:latin typeface="Cambria Math" panose="02040503050406030204" pitchFamily="18" charset="0"/>
                        </a:rPr>
                        <m:t>+</m:t>
                      </m:r>
                      <m:r>
                        <m:rPr>
                          <m:sty m:val="p"/>
                        </m:rPr>
                        <a:rPr lang="en-IN" sz="2400" b="0" i="0" smtClean="0">
                          <a:solidFill>
                            <a:srgbClr val="00B050"/>
                          </a:solidFill>
                          <a:latin typeface="Cambria Math" panose="02040503050406030204" pitchFamily="18" charset="0"/>
                        </a:rPr>
                        <m:t>log</m:t>
                      </m:r>
                      <m:r>
                        <a:rPr lang="en-IN" sz="2400" b="0" i="0" smtClean="0">
                          <a:solidFill>
                            <a:srgbClr val="00B050"/>
                          </a:solidFill>
                          <a:latin typeface="Cambria Math" panose="02040503050406030204" pitchFamily="18" charset="0"/>
                        </a:rPr>
                        <m:t> </m:t>
                      </m:r>
                      <m:r>
                        <a:rPr lang="en-IN" sz="2400" b="0" i="1" smtClean="0">
                          <a:solidFill>
                            <a:srgbClr val="00B050"/>
                          </a:solidFill>
                          <a:latin typeface="Cambria Math" panose="02040503050406030204" pitchFamily="18" charset="0"/>
                        </a:rPr>
                        <m:t>𝑝</m:t>
                      </m:r>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𝜃</m:t>
                          </m:r>
                        </m:e>
                        <m:e>
                          <m:r>
                            <a:rPr lang="en-IN" sz="2400" b="0" i="1" smtClean="0">
                              <a:solidFill>
                                <a:srgbClr val="00B050"/>
                              </a:solidFill>
                              <a:latin typeface="Cambria Math" panose="02040503050406030204" pitchFamily="18" charset="0"/>
                            </a:rPr>
                            <m:t>𝛼</m:t>
                          </m:r>
                          <m:r>
                            <a:rPr lang="en-IN" sz="2400" b="0" i="1" smtClean="0">
                              <a:solidFill>
                                <a:srgbClr val="00B050"/>
                              </a:solidFill>
                              <a:latin typeface="Cambria Math" panose="02040503050406030204" pitchFamily="18" charset="0"/>
                            </a:rPr>
                            <m:t>,</m:t>
                          </m:r>
                          <m:r>
                            <a:rPr lang="en-IN" sz="2400" b="0" i="1" smtClean="0">
                              <a:solidFill>
                                <a:srgbClr val="00B050"/>
                              </a:solidFill>
                              <a:latin typeface="Cambria Math" panose="02040503050406030204" pitchFamily="18" charset="0"/>
                            </a:rPr>
                            <m:t>𝛽</m:t>
                          </m:r>
                        </m:e>
                      </m:d>
                    </m:oMath>
                  </m:oMathPara>
                </a14:m>
                <a:endParaRPr lang="en-IN" sz="2400" dirty="0"/>
              </a:p>
            </p:txBody>
          </p:sp>
        </mc:Choice>
        <mc:Fallback xmlns="">
          <p:sp>
            <p:nvSpPr>
              <p:cNvPr id="3" name="TextBox 2">
                <a:extLst>
                  <a:ext uri="{FF2B5EF4-FFF2-40B4-BE49-F238E27FC236}">
                    <a16:creationId xmlns:a16="http://schemas.microsoft.com/office/drawing/2014/main" id="{A25CEC46-1C80-4513-BC5A-E5E755B5EDC0}"/>
                  </a:ext>
                </a:extLst>
              </p:cNvPr>
              <p:cNvSpPr txBox="1">
                <a:spLocks noRot="1" noChangeAspect="1" noMove="1" noResize="1" noEditPoints="1" noAdjustHandles="1" noChangeArrowheads="1" noChangeShapeType="1" noTextEdit="1"/>
              </p:cNvSpPr>
              <p:nvPr/>
            </p:nvSpPr>
            <p:spPr>
              <a:xfrm>
                <a:off x="3063403" y="1656825"/>
                <a:ext cx="5716180" cy="755913"/>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3392FF-BE79-4583-A345-980E83ABF655}"/>
                  </a:ext>
                </a:extLst>
              </p:cNvPr>
              <p:cNvSpPr txBox="1"/>
              <p:nvPr/>
            </p:nvSpPr>
            <p:spPr>
              <a:xfrm>
                <a:off x="667527" y="3373852"/>
                <a:ext cx="10856946"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solidFill>
                            <a:srgbClr val="FF0000"/>
                          </a:solidFill>
                          <a:latin typeface="Cambria Math" panose="02040503050406030204" pitchFamily="18" charset="0"/>
                        </a:rPr>
                        <m:t>𝐿𝑃</m:t>
                      </m:r>
                      <m:d>
                        <m:dPr>
                          <m:ctrlPr>
                            <a:rPr lang="en-IN" sz="2400" b="0" i="1" smtClean="0">
                              <a:solidFill>
                                <a:srgbClr val="FF0000"/>
                              </a:solidFill>
                              <a:latin typeface="Cambria Math" panose="02040503050406030204" pitchFamily="18" charset="0"/>
                            </a:rPr>
                          </m:ctrlPr>
                        </m:dPr>
                        <m:e>
                          <m:r>
                            <a:rPr lang="en-IN" sz="2400" b="0" i="1" smtClean="0">
                              <a:solidFill>
                                <a:srgbClr val="FF0000"/>
                              </a:solidFill>
                              <a:latin typeface="Cambria Math" panose="02040503050406030204" pitchFamily="18" charset="0"/>
                            </a:rPr>
                            <m:t>𝜃</m:t>
                          </m:r>
                        </m:e>
                      </m:d>
                      <m:r>
                        <a:rPr lang="en-IN" sz="2400" b="0" i="1" smtClean="0">
                          <a:latin typeface="Cambria Math" panose="02040503050406030204" pitchFamily="18" charset="0"/>
                        </a:rPr>
                        <m:t>=</m:t>
                      </m:r>
                      <m:nary>
                        <m:naryPr>
                          <m:chr m:val="∑"/>
                          <m:limLoc m:val="subSup"/>
                          <m:ctrlPr>
                            <a:rPr lang="en-IN" sz="2400" i="1" smtClean="0">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d>
                            <m:dPr>
                              <m:begChr m:val="["/>
                              <m:ctrlPr>
                                <a:rPr lang="en-IN" sz="2400" i="1" smtClean="0">
                                  <a:solidFill>
                                    <a:srgbClr val="0000FF"/>
                                  </a:solidFill>
                                  <a:latin typeface="Cambria Math" panose="02040503050406030204" pitchFamily="18" charset="0"/>
                                </a:rPr>
                              </m:ctrlPr>
                            </m:dPr>
                            <m:e>
                              <m:sSub>
                                <m:sSubPr>
                                  <m:ctrlPr>
                                    <a:rPr lang="en-IN" sz="2400" i="1" smtClean="0">
                                      <a:solidFill>
                                        <a:srgbClr val="0000FF"/>
                                      </a:solidFill>
                                      <a:latin typeface="Cambria Math" panose="02040503050406030204" pitchFamily="18" charset="0"/>
                                    </a:rPr>
                                  </m:ctrlPr>
                                </m:sSubPr>
                                <m:e>
                                  <m:r>
                                    <a:rPr lang="en-IN" sz="2400" i="1">
                                      <a:solidFill>
                                        <a:srgbClr val="0000FF"/>
                                      </a:solidFill>
                                      <a:latin typeface="Cambria Math" panose="02040503050406030204" pitchFamily="18" charset="0"/>
                                    </a:rPr>
                                    <m:t>𝑦</m:t>
                                  </m:r>
                                </m:e>
                                <m:sub>
                                  <m:r>
                                    <a:rPr lang="en-IN" sz="2400" i="1">
                                      <a:solidFill>
                                        <a:srgbClr val="0000FF"/>
                                      </a:solidFill>
                                      <a:latin typeface="Cambria Math" panose="02040503050406030204" pitchFamily="18" charset="0"/>
                                    </a:rPr>
                                    <m:t>𝑛</m:t>
                                  </m:r>
                                </m:sub>
                              </m:sSub>
                              <m:r>
                                <m:rPr>
                                  <m:sty m:val="p"/>
                                </m:rPr>
                                <a:rPr lang="en-IN" sz="2400" i="1">
                                  <a:solidFill>
                                    <a:srgbClr val="0000FF"/>
                                  </a:solidFill>
                                  <a:latin typeface="Cambria Math" panose="02040503050406030204" pitchFamily="18" charset="0"/>
                                </a:rPr>
                                <m:t>log</m:t>
                              </m:r>
                              <m:r>
                                <m:rPr>
                                  <m:nor/>
                                </m:rPr>
                                <a:rPr lang="en-IN" sz="2400">
                                  <a:solidFill>
                                    <a:srgbClr val="0000FF"/>
                                  </a:solidFill>
                                  <a:latin typeface="Cambria Math" panose="02040503050406030204" pitchFamily="18" charset="0"/>
                                </a:rPr>
                                <m:t> </m:t>
                              </m:r>
                              <m:r>
                                <m:rPr>
                                  <m:sty m:val="p"/>
                                </m:rPr>
                                <a:rPr lang="en-IN" sz="2400" i="1">
                                  <a:solidFill>
                                    <a:srgbClr val="0000FF"/>
                                  </a:solidFill>
                                  <a:latin typeface="Cambria Math" panose="02040503050406030204" pitchFamily="18" charset="0"/>
                                </a:rPr>
                                <m:t>θ</m:t>
                              </m:r>
                              <m:r>
                                <a:rPr lang="en-IN" sz="2400" i="1">
                                  <a:solidFill>
                                    <a:srgbClr val="0000FF"/>
                                  </a:solidFill>
                                  <a:latin typeface="Cambria Math" panose="02040503050406030204" pitchFamily="18" charset="0"/>
                                </a:rPr>
                                <m:t>+</m:t>
                              </m:r>
                              <m:r>
                                <m:rPr>
                                  <m:nor/>
                                </m:rPr>
                                <a:rPr lang="en-IN" sz="2400" dirty="0">
                                  <a:solidFill>
                                    <a:srgbClr val="0000FF"/>
                                  </a:solidFill>
                                </a:rPr>
                                <m:t> (</m:t>
                              </m:r>
                              <m:r>
                                <a:rPr lang="en-IN" sz="2400" i="1" dirty="0">
                                  <a:solidFill>
                                    <a:srgbClr val="0000FF"/>
                                  </a:solidFill>
                                  <a:latin typeface="Cambria Math" panose="02040503050406030204" pitchFamily="18" charset="0"/>
                                </a:rPr>
                                <m:t>1−</m:t>
                              </m:r>
                              <m:sSub>
                                <m:sSubPr>
                                  <m:ctrlPr>
                                    <a:rPr lang="en-IN" sz="2400" i="1" dirty="0">
                                      <a:solidFill>
                                        <a:srgbClr val="0000FF"/>
                                      </a:solidFill>
                                      <a:latin typeface="Cambria Math" panose="02040503050406030204" pitchFamily="18" charset="0"/>
                                    </a:rPr>
                                  </m:ctrlPr>
                                </m:sSubPr>
                                <m:e>
                                  <m:r>
                                    <a:rPr lang="en-IN" sz="2400" i="1" dirty="0">
                                      <a:solidFill>
                                        <a:srgbClr val="0000FF"/>
                                      </a:solidFill>
                                      <a:latin typeface="Cambria Math" panose="02040503050406030204" pitchFamily="18" charset="0"/>
                                    </a:rPr>
                                    <m:t>𝑦</m:t>
                                  </m:r>
                                </m:e>
                                <m:sub>
                                  <m:r>
                                    <a:rPr lang="en-IN" sz="2400" i="1" dirty="0">
                                      <a:solidFill>
                                        <a:srgbClr val="0000FF"/>
                                      </a:solidFill>
                                      <a:latin typeface="Cambria Math" panose="02040503050406030204" pitchFamily="18" charset="0"/>
                                    </a:rPr>
                                    <m:t>𝑛</m:t>
                                  </m:r>
                                </m:sub>
                              </m:sSub>
                            </m:e>
                          </m:d>
                          <m:r>
                            <m:rPr>
                              <m:sty m:val="p"/>
                            </m:rPr>
                            <a:rPr lang="en-IN" sz="2400" b="0" i="0" dirty="0" smtClean="0">
                              <a:solidFill>
                                <a:srgbClr val="0000FF"/>
                              </a:solidFill>
                              <a:latin typeface="Cambria Math" panose="02040503050406030204" pitchFamily="18" charset="0"/>
                            </a:rPr>
                            <m:t>log</m:t>
                          </m:r>
                          <m:d>
                            <m:dPr>
                              <m:ctrlPr>
                                <a:rPr lang="en-IN" sz="2400" i="1" dirty="0">
                                  <a:solidFill>
                                    <a:srgbClr val="0000FF"/>
                                  </a:solidFill>
                                  <a:latin typeface="Cambria Math" panose="02040503050406030204" pitchFamily="18" charset="0"/>
                                </a:rPr>
                              </m:ctrlPr>
                            </m:dPr>
                            <m:e>
                              <m:r>
                                <a:rPr lang="en-IN" sz="2400" i="1" dirty="0">
                                  <a:solidFill>
                                    <a:srgbClr val="0000FF"/>
                                  </a:solidFill>
                                  <a:latin typeface="Cambria Math" panose="02040503050406030204" pitchFamily="18" charset="0"/>
                                </a:rPr>
                                <m:t>1−</m:t>
                              </m:r>
                              <m:r>
                                <a:rPr lang="en-IN" sz="2400" i="1" dirty="0">
                                  <a:solidFill>
                                    <a:srgbClr val="0000FF"/>
                                  </a:solidFill>
                                  <a:latin typeface="Cambria Math" panose="02040503050406030204" pitchFamily="18" charset="0"/>
                                </a:rPr>
                                <m:t>𝜃</m:t>
                              </m:r>
                            </m:e>
                          </m:d>
                          <m:r>
                            <a:rPr lang="en-IN" sz="2400" b="0" i="1" dirty="0" smtClean="0">
                              <a:solidFill>
                                <a:srgbClr val="0000FF"/>
                              </a:solidFill>
                              <a:latin typeface="Cambria Math" panose="02040503050406030204" pitchFamily="18" charset="0"/>
                            </a:rPr>
                            <m:t>]</m:t>
                          </m:r>
                          <m:r>
                            <a:rPr lang="en-IN" sz="2400" b="0" i="1" dirty="0" smtClean="0">
                              <a:solidFill>
                                <a:schemeClr val="tx1"/>
                              </a:solidFill>
                              <a:latin typeface="Cambria Math" panose="02040503050406030204" pitchFamily="18" charset="0"/>
                            </a:rPr>
                            <m:t>+</m:t>
                          </m:r>
                        </m:e>
                      </m:nary>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𝛼</m:t>
                          </m:r>
                          <m:r>
                            <a:rPr lang="en-IN" sz="2400" b="0" i="1" smtClean="0">
                              <a:solidFill>
                                <a:srgbClr val="00B050"/>
                              </a:solidFill>
                              <a:latin typeface="Cambria Math" panose="02040503050406030204" pitchFamily="18" charset="0"/>
                            </a:rPr>
                            <m:t>−1</m:t>
                          </m:r>
                        </m:e>
                      </m:d>
                      <m:r>
                        <m:rPr>
                          <m:sty m:val="p"/>
                        </m:rPr>
                        <a:rPr lang="en-IN" sz="2400" b="0" i="1" smtClean="0">
                          <a:solidFill>
                            <a:srgbClr val="00B050"/>
                          </a:solidFill>
                          <a:latin typeface="Cambria Math" panose="02040503050406030204" pitchFamily="18" charset="0"/>
                        </a:rPr>
                        <m:t>log</m:t>
                      </m:r>
                      <m:r>
                        <a:rPr lang="en-IN" sz="2400" b="0" i="1" smtClean="0">
                          <a:solidFill>
                            <a:srgbClr val="00B050"/>
                          </a:solidFill>
                          <a:latin typeface="Cambria Math" panose="02040503050406030204" pitchFamily="18" charset="0"/>
                        </a:rPr>
                        <m:t> </m:t>
                      </m:r>
                      <m:r>
                        <a:rPr lang="en-IN" sz="2400" b="0" i="1" smtClean="0">
                          <a:solidFill>
                            <a:srgbClr val="00B050"/>
                          </a:solidFill>
                          <a:latin typeface="Cambria Math" panose="02040503050406030204" pitchFamily="18" charset="0"/>
                        </a:rPr>
                        <m:t>𝜃</m:t>
                      </m:r>
                      <m:r>
                        <a:rPr lang="en-IN" sz="2400" b="0" i="1" smtClean="0">
                          <a:solidFill>
                            <a:srgbClr val="00B050"/>
                          </a:solidFill>
                          <a:latin typeface="Cambria Math" panose="02040503050406030204" pitchFamily="18" charset="0"/>
                        </a:rPr>
                        <m:t>+</m:t>
                      </m:r>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𝛽</m:t>
                          </m:r>
                          <m:r>
                            <a:rPr lang="en-IN" sz="2400" b="0" i="1" smtClean="0">
                              <a:solidFill>
                                <a:srgbClr val="00B050"/>
                              </a:solidFill>
                              <a:latin typeface="Cambria Math" panose="02040503050406030204" pitchFamily="18" charset="0"/>
                            </a:rPr>
                            <m:t>−1</m:t>
                          </m:r>
                        </m:e>
                      </m:d>
                      <m:r>
                        <m:rPr>
                          <m:sty m:val="p"/>
                        </m:rPr>
                        <a:rPr lang="en-IN" sz="2400" b="0" i="1" smtClean="0">
                          <a:solidFill>
                            <a:srgbClr val="00B050"/>
                          </a:solidFill>
                          <a:latin typeface="Cambria Math" panose="02040503050406030204" pitchFamily="18" charset="0"/>
                        </a:rPr>
                        <m:t>log</m:t>
                      </m:r>
                      <m:r>
                        <a:rPr lang="en-IN" sz="2400" b="0" i="1" smtClean="0">
                          <a:solidFill>
                            <a:srgbClr val="00B050"/>
                          </a:solidFill>
                          <a:latin typeface="Cambria Math" panose="02040503050406030204" pitchFamily="18" charset="0"/>
                        </a:rPr>
                        <m:t>(1−</m:t>
                      </m:r>
                      <m:r>
                        <a:rPr lang="en-IN" sz="2400" b="0" i="1" smtClean="0">
                          <a:solidFill>
                            <a:srgbClr val="00B050"/>
                          </a:solidFill>
                          <a:latin typeface="Cambria Math" panose="02040503050406030204" pitchFamily="18" charset="0"/>
                        </a:rPr>
                        <m:t>𝜃</m:t>
                      </m:r>
                      <m:r>
                        <a:rPr lang="en-IN" sz="2400" b="0" i="1" smtClean="0">
                          <a:solidFill>
                            <a:srgbClr val="00B050"/>
                          </a:solidFill>
                          <a:latin typeface="Cambria Math" panose="02040503050406030204" pitchFamily="18" charset="0"/>
                        </a:rPr>
                        <m:t>)</m:t>
                      </m:r>
                    </m:oMath>
                  </m:oMathPara>
                </a14:m>
                <a:endParaRPr lang="en-IN" sz="2400" dirty="0"/>
              </a:p>
            </p:txBody>
          </p:sp>
        </mc:Choice>
        <mc:Fallback xmlns="">
          <p:sp>
            <p:nvSpPr>
              <p:cNvPr id="17" name="TextBox 16">
                <a:extLst>
                  <a:ext uri="{FF2B5EF4-FFF2-40B4-BE49-F238E27FC236}">
                    <a16:creationId xmlns:a16="http://schemas.microsoft.com/office/drawing/2014/main" id="{A53392FF-BE79-4583-A345-980E83ABF655}"/>
                  </a:ext>
                </a:extLst>
              </p:cNvPr>
              <p:cNvSpPr txBox="1">
                <a:spLocks noRot="1" noChangeAspect="1" noMove="1" noResize="1" noEditPoints="1" noAdjustHandles="1" noChangeArrowheads="1" noChangeShapeType="1" noTextEdit="1"/>
              </p:cNvSpPr>
              <p:nvPr/>
            </p:nvSpPr>
            <p:spPr>
              <a:xfrm>
                <a:off x="667527" y="3373852"/>
                <a:ext cx="10856946" cy="755913"/>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C4E039E-ABAF-4237-9919-E71B31D0ED76}"/>
                  </a:ext>
                </a:extLst>
              </p:cNvPr>
              <p:cNvSpPr txBox="1"/>
              <p:nvPr/>
            </p:nvSpPr>
            <p:spPr>
              <a:xfrm>
                <a:off x="4062341" y="4863539"/>
                <a:ext cx="3880549" cy="9437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𝜃</m:t>
                          </m:r>
                        </m:e>
                        <m:sub>
                          <m:r>
                            <a:rPr lang="en-IN" sz="2800" b="0" i="1" smtClean="0">
                              <a:latin typeface="Cambria Math" panose="02040503050406030204" pitchFamily="18" charset="0"/>
                            </a:rPr>
                            <m:t>𝑀𝐴𝑃</m:t>
                          </m:r>
                        </m:sub>
                      </m:sSub>
                      <m:r>
                        <a:rPr lang="en-IN" sz="2800" b="0" i="1" smtClean="0">
                          <a:latin typeface="Cambria Math" panose="02040503050406030204" pitchFamily="18" charset="0"/>
                        </a:rPr>
                        <m:t>= </m:t>
                      </m:r>
                      <m:f>
                        <m:fPr>
                          <m:ctrlPr>
                            <a:rPr lang="en-IN" sz="2800" b="0" i="1" smtClean="0">
                              <a:latin typeface="Cambria Math" panose="02040503050406030204" pitchFamily="18" charset="0"/>
                            </a:rPr>
                          </m:ctrlPr>
                        </m:fPr>
                        <m:num>
                          <m:nary>
                            <m:naryPr>
                              <m:chr m:val="∑"/>
                              <m:limLoc m:val="subSup"/>
                              <m:ctrlPr>
                                <a:rPr lang="en-IN" sz="2800" b="0" i="1" smtClean="0">
                                  <a:latin typeface="Cambria Math" panose="02040503050406030204" pitchFamily="18" charset="0"/>
                                </a:rPr>
                              </m:ctrlPr>
                            </m:naryPr>
                            <m:sub>
                              <m:r>
                                <m:rPr>
                                  <m:brk m:alnAt="25"/>
                                </m:rPr>
                                <a:rPr lang="en-IN" sz="2800" b="0" i="1" smtClean="0">
                                  <a:latin typeface="Cambria Math" panose="02040503050406030204" pitchFamily="18" charset="0"/>
                                </a:rPr>
                                <m:t>𝑛</m:t>
                              </m:r>
                              <m:r>
                                <a:rPr lang="en-IN" sz="2800" b="0" i="1" smtClean="0">
                                  <a:latin typeface="Cambria Math" panose="02040503050406030204" pitchFamily="18" charset="0"/>
                                </a:rPr>
                                <m:t>=1</m:t>
                              </m:r>
                            </m:sub>
                            <m:sup>
                              <m:r>
                                <a:rPr lang="en-IN" sz="2800" b="0" i="1" smtClean="0">
                                  <a:latin typeface="Cambria Math" panose="02040503050406030204" pitchFamily="18" charset="0"/>
                                </a:rPr>
                                <m:t>𝑁</m:t>
                              </m:r>
                            </m:sup>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𝑛</m:t>
                                  </m:r>
                                </m:sub>
                              </m:sSub>
                              <m:r>
                                <a:rPr lang="en-IN" sz="2800" b="0" i="1" smtClean="0">
                                  <a:latin typeface="Cambria Math" panose="02040503050406030204" pitchFamily="18" charset="0"/>
                                </a:rPr>
                                <m:t>+</m:t>
                              </m:r>
                              <m:r>
                                <a:rPr lang="en-IN" sz="2800" b="0" i="1" smtClean="0">
                                  <a:latin typeface="Cambria Math" panose="02040503050406030204" pitchFamily="18" charset="0"/>
                                </a:rPr>
                                <m:t>𝛼</m:t>
                              </m:r>
                              <m:r>
                                <a:rPr lang="en-IN" sz="2800" b="0" i="1" smtClean="0">
                                  <a:latin typeface="Cambria Math" panose="02040503050406030204" pitchFamily="18" charset="0"/>
                                </a:rPr>
                                <m:t>−1</m:t>
                              </m:r>
                            </m:e>
                          </m:nary>
                        </m:num>
                        <m:den>
                          <m:r>
                            <a:rPr lang="en-IN" sz="2800" b="0" i="1" smtClean="0">
                              <a:latin typeface="Cambria Math" panose="02040503050406030204" pitchFamily="18" charset="0"/>
                            </a:rPr>
                            <m:t>𝑁</m:t>
                          </m:r>
                          <m:r>
                            <a:rPr lang="en-IN" sz="2800" b="0" i="1" smtClean="0">
                              <a:latin typeface="Cambria Math" panose="02040503050406030204" pitchFamily="18" charset="0"/>
                            </a:rPr>
                            <m:t>+</m:t>
                          </m:r>
                          <m:r>
                            <a:rPr lang="en-IN" sz="2800" b="0" i="1" smtClean="0">
                              <a:latin typeface="Cambria Math" panose="02040503050406030204" pitchFamily="18" charset="0"/>
                            </a:rPr>
                            <m:t>𝛼</m:t>
                          </m:r>
                          <m:r>
                            <a:rPr lang="en-IN" sz="2800" b="0" i="1" smtClean="0">
                              <a:latin typeface="Cambria Math" panose="02040503050406030204" pitchFamily="18" charset="0"/>
                            </a:rPr>
                            <m:t>+</m:t>
                          </m:r>
                          <m:r>
                            <a:rPr lang="en-IN" sz="2800" b="0" i="1" smtClean="0">
                              <a:latin typeface="Cambria Math" panose="02040503050406030204" pitchFamily="18" charset="0"/>
                            </a:rPr>
                            <m:t>𝛽</m:t>
                          </m:r>
                          <m:r>
                            <a:rPr lang="en-IN" sz="2800" b="0" i="1" smtClean="0">
                              <a:latin typeface="Cambria Math" panose="02040503050406030204" pitchFamily="18" charset="0"/>
                            </a:rPr>
                            <m:t>−2</m:t>
                          </m:r>
                        </m:den>
                      </m:f>
                    </m:oMath>
                  </m:oMathPara>
                </a14:m>
                <a:endParaRPr lang="en-IN" sz="2800" dirty="0"/>
              </a:p>
            </p:txBody>
          </p:sp>
        </mc:Choice>
        <mc:Fallback xmlns="">
          <p:sp>
            <p:nvSpPr>
              <p:cNvPr id="18" name="TextBox 17">
                <a:extLst>
                  <a:ext uri="{FF2B5EF4-FFF2-40B4-BE49-F238E27FC236}">
                    <a16:creationId xmlns:a16="http://schemas.microsoft.com/office/drawing/2014/main" id="{1C4E039E-ABAF-4237-9919-E71B31D0ED76}"/>
                  </a:ext>
                </a:extLst>
              </p:cNvPr>
              <p:cNvSpPr txBox="1">
                <a:spLocks noRot="1" noChangeAspect="1" noMove="1" noResize="1" noEditPoints="1" noAdjustHandles="1" noChangeArrowheads="1" noChangeShapeType="1" noTextEdit="1"/>
              </p:cNvSpPr>
              <p:nvPr/>
            </p:nvSpPr>
            <p:spPr>
              <a:xfrm>
                <a:off x="4062341" y="4863539"/>
                <a:ext cx="3880549" cy="943720"/>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Speech Bubble: Rectangle 18">
                <a:extLst>
                  <a:ext uri="{FF2B5EF4-FFF2-40B4-BE49-F238E27FC236}">
                    <a16:creationId xmlns:a16="http://schemas.microsoft.com/office/drawing/2014/main" id="{C29BB91C-64B0-4347-9161-D37088A3B1B3}"/>
                  </a:ext>
                </a:extLst>
              </p:cNvPr>
              <p:cNvSpPr/>
              <p:nvPr/>
            </p:nvSpPr>
            <p:spPr>
              <a:xfrm>
                <a:off x="532738" y="4847499"/>
                <a:ext cx="3262110" cy="561542"/>
              </a:xfrm>
              <a:prstGeom prst="wedgeRectCallout">
                <a:avLst>
                  <a:gd name="adj1" fmla="val 58595"/>
                  <a:gd name="adj2" fmla="val 2422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Using</a:t>
                </a:r>
                <a:r>
                  <a:rPr lang="en-IN" dirty="0">
                    <a:solidFill>
                      <a:schemeClr val="tx1"/>
                    </a:solidFill>
                  </a:rPr>
                  <a:t> </a:t>
                </a:r>
                <a14:m>
                  <m:oMath xmlns:m="http://schemas.openxmlformats.org/officeDocument/2006/math">
                    <m:r>
                      <a:rPr lang="en-IN" i="1" dirty="0" smtClean="0">
                        <a:solidFill>
                          <a:schemeClr val="tx1"/>
                        </a:solidFill>
                        <a:latin typeface="Cambria Math" panose="02040503050406030204" pitchFamily="18" charset="0"/>
                      </a:rPr>
                      <m:t>𝛼</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gives us the same solution as MLE</a:t>
                </a:r>
              </a:p>
            </p:txBody>
          </p:sp>
        </mc:Choice>
        <mc:Fallback xmlns="">
          <p:sp>
            <p:nvSpPr>
              <p:cNvPr id="19" name="Speech Bubble: Rectangle 18">
                <a:extLst>
                  <a:ext uri="{FF2B5EF4-FFF2-40B4-BE49-F238E27FC236}">
                    <a16:creationId xmlns:a16="http://schemas.microsoft.com/office/drawing/2014/main" id="{C29BB91C-64B0-4347-9161-D37088A3B1B3}"/>
                  </a:ext>
                </a:extLst>
              </p:cNvPr>
              <p:cNvSpPr>
                <a:spLocks noRot="1" noChangeAspect="1" noMove="1" noResize="1" noEditPoints="1" noAdjustHandles="1" noChangeArrowheads="1" noChangeShapeType="1" noTextEdit="1"/>
              </p:cNvSpPr>
              <p:nvPr/>
            </p:nvSpPr>
            <p:spPr>
              <a:xfrm>
                <a:off x="532738" y="4847499"/>
                <a:ext cx="3262110" cy="561542"/>
              </a:xfrm>
              <a:prstGeom prst="wedgeRectCallout">
                <a:avLst>
                  <a:gd name="adj1" fmla="val 58595"/>
                  <a:gd name="adj2" fmla="val 24221"/>
                </a:avLst>
              </a:prstGeom>
              <a:blipFill>
                <a:blip r:embed="rId9"/>
                <a:stretch>
                  <a:fillRect l="-1186" t="-12632" b="-22105"/>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Speech Bubble: Rectangle 19">
                <a:extLst>
                  <a:ext uri="{FF2B5EF4-FFF2-40B4-BE49-F238E27FC236}">
                    <a16:creationId xmlns:a16="http://schemas.microsoft.com/office/drawing/2014/main" id="{64C598B8-0526-414C-B4E6-BA5E8A092FFA}"/>
                  </a:ext>
                </a:extLst>
              </p:cNvPr>
              <p:cNvSpPr/>
              <p:nvPr/>
            </p:nvSpPr>
            <p:spPr>
              <a:xfrm>
                <a:off x="511038" y="5561723"/>
                <a:ext cx="3551303" cy="1177489"/>
              </a:xfrm>
              <a:prstGeom prst="wedgeRectCallout">
                <a:avLst>
                  <a:gd name="adj1" fmla="val 36425"/>
                  <a:gd name="adj2" fmla="val -7486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Recall that</a:t>
                </a:r>
                <a:r>
                  <a:rPr lang="en-IN" dirty="0">
                    <a:solidFill>
                      <a:schemeClr val="tx1"/>
                    </a:solidFill>
                  </a:rPr>
                  <a:t> </a:t>
                </a:r>
                <a14:m>
                  <m:oMath xmlns:m="http://schemas.openxmlformats.org/officeDocument/2006/math">
                    <m:r>
                      <a:rPr lang="en-IN" i="1" dirty="0" smtClean="0">
                        <a:solidFill>
                          <a:schemeClr val="tx1"/>
                        </a:solidFill>
                        <a:latin typeface="Cambria Math" panose="02040503050406030204" pitchFamily="18" charset="0"/>
                      </a:rPr>
                      <m:t>𝛼</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for Beta distribution is in fact equivalent to a uniform prior (hence making MAP equivalent to MLE)</a:t>
                </a:r>
              </a:p>
            </p:txBody>
          </p:sp>
        </mc:Choice>
        <mc:Fallback xmlns="">
          <p:sp>
            <p:nvSpPr>
              <p:cNvPr id="20" name="Speech Bubble: Rectangle 19">
                <a:extLst>
                  <a:ext uri="{FF2B5EF4-FFF2-40B4-BE49-F238E27FC236}">
                    <a16:creationId xmlns:a16="http://schemas.microsoft.com/office/drawing/2014/main" id="{64C598B8-0526-414C-B4E6-BA5E8A092FFA}"/>
                  </a:ext>
                </a:extLst>
              </p:cNvPr>
              <p:cNvSpPr>
                <a:spLocks noRot="1" noChangeAspect="1" noMove="1" noResize="1" noEditPoints="1" noAdjustHandles="1" noChangeArrowheads="1" noChangeShapeType="1" noTextEdit="1"/>
              </p:cNvSpPr>
              <p:nvPr/>
            </p:nvSpPr>
            <p:spPr>
              <a:xfrm>
                <a:off x="511038" y="5561723"/>
                <a:ext cx="3551303" cy="1177489"/>
              </a:xfrm>
              <a:prstGeom prst="wedgeRectCallout">
                <a:avLst>
                  <a:gd name="adj1" fmla="val 36425"/>
                  <a:gd name="adj2" fmla="val -74864"/>
                </a:avLst>
              </a:prstGeom>
              <a:blipFill>
                <a:blip r:embed="rId10"/>
                <a:stretch>
                  <a:fillRect l="-1368" r="-1368" b="-5668"/>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Speech Bubble: Rectangle 20">
                <a:extLst>
                  <a:ext uri="{FF2B5EF4-FFF2-40B4-BE49-F238E27FC236}">
                    <a16:creationId xmlns:a16="http://schemas.microsoft.com/office/drawing/2014/main" id="{39D7FEDA-1BB7-4030-996C-1AA32DDD420E}"/>
                  </a:ext>
                </a:extLst>
              </p:cNvPr>
              <p:cNvSpPr/>
              <p:nvPr/>
            </p:nvSpPr>
            <p:spPr>
              <a:xfrm>
                <a:off x="8727588" y="4593398"/>
                <a:ext cx="3199167" cy="1554516"/>
              </a:xfrm>
              <a:prstGeom prst="wedgeRectCallout">
                <a:avLst>
                  <a:gd name="adj1" fmla="val -74903"/>
                  <a:gd name="adj2" fmla="val -1439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Prior’s hyperparameters have an interesting interpretation. Can think of </a:t>
                </a:r>
                <a14:m>
                  <m:oMath xmlns:m="http://schemas.openxmlformats.org/officeDocument/2006/math">
                    <m:r>
                      <a:rPr lang="en-IN" sz="1600" i="1">
                        <a:solidFill>
                          <a:schemeClr val="tx1"/>
                        </a:solidFill>
                        <a:latin typeface="Cambria Math" panose="02040503050406030204" pitchFamily="18" charset="0"/>
                      </a:rPr>
                      <m:t>𝛼</m:t>
                    </m:r>
                    <m:r>
                      <a:rPr lang="en-IN" sz="1600" i="1">
                        <a:solidFill>
                          <a:schemeClr val="tx1"/>
                        </a:solidFill>
                        <a:latin typeface="Cambria Math" panose="02040503050406030204" pitchFamily="18" charset="0"/>
                      </a:rPr>
                      <m:t>−1</m:t>
                    </m:r>
                  </m:oMath>
                </a14:m>
                <a:r>
                  <a:rPr lang="en-IN" sz="1600" dirty="0">
                    <a:solidFill>
                      <a:schemeClr val="tx1"/>
                    </a:solidFill>
                    <a:latin typeface="Abadi Extra Light" panose="020B0204020104020204" pitchFamily="34" charset="0"/>
                  </a:rPr>
                  <a:t> and </a:t>
                </a:r>
                <a14:m>
                  <m:oMath xmlns:m="http://schemas.openxmlformats.org/officeDocument/2006/math">
                    <m:r>
                      <a:rPr lang="en-IN" sz="1600" b="0" i="1" smtClean="0">
                        <a:solidFill>
                          <a:schemeClr val="tx1"/>
                        </a:solidFill>
                        <a:latin typeface="Cambria Math" panose="02040503050406030204" pitchFamily="18" charset="0"/>
                      </a:rPr>
                      <m:t>𝛽</m:t>
                    </m:r>
                    <m:r>
                      <a:rPr lang="en-IN" sz="1600" i="1">
                        <a:solidFill>
                          <a:schemeClr val="tx1"/>
                        </a:solidFill>
                        <a:latin typeface="Cambria Math" panose="02040503050406030204" pitchFamily="18" charset="0"/>
                      </a:rPr>
                      <m:t>−1</m:t>
                    </m:r>
                  </m:oMath>
                </a14:m>
                <a:r>
                  <a:rPr lang="en-IN" sz="1600" dirty="0">
                    <a:solidFill>
                      <a:schemeClr val="tx1"/>
                    </a:solidFill>
                    <a:latin typeface="Abadi Extra Light" panose="020B0204020104020204" pitchFamily="34" charset="0"/>
                  </a:rPr>
                  <a:t> as the number of heads and tails, respectively, before starting the coin-toss experiment (akin to “</a:t>
                </a:r>
                <a:r>
                  <a:rPr lang="en-IN" sz="1600" dirty="0">
                    <a:solidFill>
                      <a:srgbClr val="0000FF"/>
                    </a:solidFill>
                    <a:latin typeface="Abadi Extra Light" panose="020B0204020104020204" pitchFamily="34" charset="0"/>
                  </a:rPr>
                  <a:t>pseudo-observations</a:t>
                </a:r>
                <a:r>
                  <a:rPr lang="en-IN" sz="1600" dirty="0">
                    <a:solidFill>
                      <a:schemeClr val="tx1"/>
                    </a:solidFill>
                    <a:latin typeface="Abadi Extra Light" panose="020B0204020104020204" pitchFamily="34" charset="0"/>
                  </a:rPr>
                  <a:t>”)</a:t>
                </a:r>
              </a:p>
            </p:txBody>
          </p:sp>
        </mc:Choice>
        <mc:Fallback xmlns="">
          <p:sp>
            <p:nvSpPr>
              <p:cNvPr id="21" name="Speech Bubble: Rectangle 20">
                <a:extLst>
                  <a:ext uri="{FF2B5EF4-FFF2-40B4-BE49-F238E27FC236}">
                    <a16:creationId xmlns:a16="http://schemas.microsoft.com/office/drawing/2014/main" id="{39D7FEDA-1BB7-4030-996C-1AA32DDD420E}"/>
                  </a:ext>
                </a:extLst>
              </p:cNvPr>
              <p:cNvSpPr>
                <a:spLocks noRot="1" noChangeAspect="1" noMove="1" noResize="1" noEditPoints="1" noAdjustHandles="1" noChangeArrowheads="1" noChangeShapeType="1" noTextEdit="1"/>
              </p:cNvSpPr>
              <p:nvPr/>
            </p:nvSpPr>
            <p:spPr>
              <a:xfrm>
                <a:off x="8727588" y="4593398"/>
                <a:ext cx="3199167" cy="1554516"/>
              </a:xfrm>
              <a:prstGeom prst="wedgeRectCallout">
                <a:avLst>
                  <a:gd name="adj1" fmla="val -74903"/>
                  <a:gd name="adj2" fmla="val -14392"/>
                </a:avLst>
              </a:prstGeom>
              <a:blipFill>
                <a:blip r:embed="rId11"/>
                <a:stretch>
                  <a:fillRect t="-775" r="-1810" b="-4264"/>
                </a:stretch>
              </a:blipFill>
              <a:ln w="19050">
                <a:solidFill>
                  <a:schemeClr val="accent2"/>
                </a:solidFill>
              </a:ln>
            </p:spPr>
            <p:txBody>
              <a:bodyPr/>
              <a:lstStyle/>
              <a:p>
                <a:r>
                  <a:rPr lang="en-IN">
                    <a:noFill/>
                  </a:rPr>
                  <a:t> </a:t>
                </a:r>
              </a:p>
            </p:txBody>
          </p:sp>
        </mc:Fallback>
      </mc:AlternateContent>
      <p:sp>
        <p:nvSpPr>
          <p:cNvPr id="22" name="Speech Bubble: Rectangle 21">
            <a:extLst>
              <a:ext uri="{FF2B5EF4-FFF2-40B4-BE49-F238E27FC236}">
                <a16:creationId xmlns:a16="http://schemas.microsoft.com/office/drawing/2014/main" id="{D78B8C77-D761-4277-81F0-2F96846BA777}"/>
              </a:ext>
            </a:extLst>
          </p:cNvPr>
          <p:cNvSpPr/>
          <p:nvPr/>
        </p:nvSpPr>
        <p:spPr>
          <a:xfrm>
            <a:off x="5159229" y="5983299"/>
            <a:ext cx="3404939" cy="755913"/>
          </a:xfrm>
          <a:prstGeom prst="wedgeRectCallout">
            <a:avLst>
              <a:gd name="adj1" fmla="val 57520"/>
              <a:gd name="adj2" fmla="val -4785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Such interpretations of prior’s hyperparameters as being “pseudo-observations” exist for various other prior distributions as well (in particular, distributions belonging to </a:t>
            </a:r>
            <a:r>
              <a:rPr lang="en-IN" sz="1200" dirty="0">
                <a:solidFill>
                  <a:srgbClr val="0000FF"/>
                </a:solidFill>
                <a:latin typeface="Abadi Extra Light" panose="020B0204020104020204" pitchFamily="34" charset="0"/>
              </a:rPr>
              <a:t>“exponential family”</a:t>
            </a:r>
            <a:r>
              <a:rPr lang="en-IN" sz="1200" dirty="0">
                <a:solidFill>
                  <a:schemeClr val="tx1"/>
                </a:solidFill>
                <a:latin typeface="Abadi Extra Light" panose="020B0204020104020204" pitchFamily="34" charset="0"/>
              </a:rPr>
              <a:t> of distributions</a:t>
            </a:r>
          </a:p>
        </p:txBody>
      </p:sp>
    </p:spTree>
    <p:custDataLst>
      <p:tags r:id="rId1"/>
    </p:custDataLst>
    <p:extLst>
      <p:ext uri="{BB962C8B-B14F-4D97-AF65-F5344CB8AC3E}">
        <p14:creationId xmlns:p14="http://schemas.microsoft.com/office/powerpoint/2010/main" val="3565699408"/>
      </p:ext>
    </p:extLst>
  </p:cSld>
  <p:clrMapOvr>
    <a:masterClrMapping/>
  </p:clrMapOvr>
  <mc:AlternateContent xmlns:mc="http://schemas.openxmlformats.org/markup-compatibility/2006" xmlns:p14="http://schemas.microsoft.com/office/powerpoint/2010/main">
    <mc:Choice Requires="p14">
      <p:transition spd="slow" p14:dur="2000" advTm="301026"/>
    </mc:Choice>
    <mc:Fallback xmlns="">
      <p:transition spd="slow" advTm="3010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wipe(down)">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wipe(down)">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pt-BR" dirty="0">
                <a:solidFill>
                  <a:srgbClr val="A33BC3"/>
                </a:solidFill>
              </a:rPr>
              <a:t>The Posterior Distribution</a:t>
            </a:r>
            <a:endParaRPr lang="en-IN" dirty="0">
              <a:solidFill>
                <a:srgbClr val="A33BC3"/>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Let’s do fully Bayesian inference and compute the posterior distribution</a:t>
                </a:r>
              </a:p>
              <a:p>
                <a:pPr>
                  <a:buFont typeface="Wingdings" panose="05000000000000000000" pitchFamily="2" charset="2"/>
                  <a:buChar char="§"/>
                </a:pPr>
                <a:r>
                  <a:rPr lang="en-IN" dirty="0">
                    <a:latin typeface="Abadi Extra Light" panose="020B0204020104020204" pitchFamily="34" charset="0"/>
                  </a:rPr>
                  <a:t>Bernoulli likelihood: </a:t>
                </a:r>
                <a14:m>
                  <m:oMath xmlns:m="http://schemas.openxmlformats.org/officeDocument/2006/math">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e>
                      <m:e>
                        <m:r>
                          <a:rPr lang="en-IN" i="1">
                            <a:latin typeface="Cambria Math" panose="02040503050406030204" pitchFamily="18" charset="0"/>
                          </a:rPr>
                          <m:t>𝜃</m:t>
                        </m:r>
                      </m:e>
                    </m:d>
                    <m:r>
                      <a:rPr lang="en-IN">
                        <a:latin typeface="Cambria Math" panose="02040503050406030204" pitchFamily="18" charset="0"/>
                      </a:rPr>
                      <m:t>=</m:t>
                    </m:r>
                    <m:r>
                      <m:rPr>
                        <m:sty m:val="p"/>
                      </m:rPr>
                      <a:rPr lang="en-IN">
                        <a:latin typeface="Cambria Math" panose="02040503050406030204" pitchFamily="18" charset="0"/>
                      </a:rPr>
                      <m:t>Bernoulli</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m:rPr>
                                <m:sty m:val="p"/>
                              </m:rPr>
                              <a:rPr lang="en-IN">
                                <a:latin typeface="Cambria Math" panose="02040503050406030204" pitchFamily="18" charset="0"/>
                              </a:rPr>
                              <m:t>n</m:t>
                            </m:r>
                          </m:sub>
                        </m:sSub>
                      </m:e>
                      <m:e>
                        <m:r>
                          <a:rPr lang="en-IN" i="1">
                            <a:latin typeface="Cambria Math" panose="02040503050406030204" pitchFamily="18" charset="0"/>
                          </a:rPr>
                          <m:t>𝜃</m:t>
                        </m:r>
                      </m:e>
                    </m:d>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sup>
                    </m:sSup>
                    <m:r>
                      <m:rPr>
                        <m:nor/>
                      </m:rPr>
                      <a:rPr lang="en-IN" dirty="0"/>
                      <m:t> </m:t>
                    </m:r>
                    <m:sSup>
                      <m:sSupPr>
                        <m:ctrlPr>
                          <a:rPr lang="en-IN" i="1">
                            <a:latin typeface="Cambria Math" panose="02040503050406030204" pitchFamily="18" charset="0"/>
                          </a:rPr>
                        </m:ctrlPr>
                      </m:sSupPr>
                      <m:e>
                        <m:r>
                          <a:rPr lang="en-IN" i="1">
                            <a:latin typeface="Cambria Math" panose="02040503050406030204" pitchFamily="18" charset="0"/>
                          </a:rPr>
                          <m:t>(1−</m:t>
                        </m:r>
                        <m:r>
                          <a:rPr lang="en-IN" i="1">
                            <a:latin typeface="Cambria Math" panose="02040503050406030204" pitchFamily="18" charset="0"/>
                          </a:rPr>
                          <m:t>𝜃</m:t>
                        </m:r>
                        <m:r>
                          <a:rPr lang="en-IN" i="1">
                            <a:latin typeface="Cambria Math" panose="02040503050406030204" pitchFamily="18" charset="0"/>
                          </a:rPr>
                          <m:t>)</m:t>
                        </m:r>
                      </m:e>
                      <m:sup>
                        <m:r>
                          <a:rPr lang="en-IN" i="1">
                            <a:latin typeface="Cambria Math" panose="02040503050406030204" pitchFamily="18" charset="0"/>
                          </a:rPr>
                          <m:t>1−</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sup>
                    </m:sSup>
                  </m:oMath>
                </a14:m>
                <a:endParaRPr lang="en-IN" dirty="0"/>
              </a:p>
              <a:p>
                <a:pPr>
                  <a:buFont typeface="Wingdings" panose="05000000000000000000" pitchFamily="2" charset="2"/>
                  <a:buChar char="§"/>
                </a:pPr>
                <a:r>
                  <a:rPr lang="en-GB" dirty="0">
                    <a:latin typeface="Abadi Extra Light" panose="020B0204020104020204" pitchFamily="34" charset="0"/>
                  </a:rPr>
                  <a:t>Beta prior: </a:t>
                </a:r>
                <a14:m>
                  <m:oMath xmlns:m="http://schemas.openxmlformats.org/officeDocument/2006/math">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𝜃</m:t>
                        </m:r>
                      </m:e>
                    </m:d>
                    <m:r>
                      <a:rPr lang="en-IN" i="1">
                        <a:latin typeface="Cambria Math" panose="02040503050406030204" pitchFamily="18" charset="0"/>
                      </a:rPr>
                      <m:t>=</m:t>
                    </m:r>
                    <m:r>
                      <m:rPr>
                        <m:sty m:val="p"/>
                      </m:rPr>
                      <a:rPr lang="en-IN">
                        <a:latin typeface="Cambria Math" panose="02040503050406030204" pitchFamily="18" charset="0"/>
                      </a:rPr>
                      <m:t>Beta</m:t>
                    </m:r>
                    <m:d>
                      <m:dPr>
                        <m:ctrlPr>
                          <a:rPr lang="en-IN" i="1">
                            <a:latin typeface="Cambria Math" panose="02040503050406030204" pitchFamily="18" charset="0"/>
                          </a:rPr>
                        </m:ctrlPr>
                      </m:dPr>
                      <m:e>
                        <m:r>
                          <a:rPr lang="en-IN" i="1">
                            <a:latin typeface="Cambria Math" panose="02040503050406030204" pitchFamily="18" charset="0"/>
                          </a:rPr>
                          <m:t>𝜃</m:t>
                        </m:r>
                      </m:e>
                      <m:e>
                        <m:r>
                          <a:rPr lang="en-IN" i="1">
                            <a:latin typeface="Cambria Math" panose="02040503050406030204" pitchFamily="18" charset="0"/>
                          </a:rPr>
                          <m:t>𝛼</m:t>
                        </m:r>
                        <m:r>
                          <a:rPr lang="en-IN" i="1">
                            <a:latin typeface="Cambria Math" panose="02040503050406030204" pitchFamily="18" charset="0"/>
                          </a:rPr>
                          <m:t>, </m:t>
                        </m:r>
                        <m:r>
                          <a:rPr lang="en-IN" i="1">
                            <a:latin typeface="Cambria Math" panose="02040503050406030204" pitchFamily="18" charset="0"/>
                          </a:rPr>
                          <m:t>𝛽</m:t>
                        </m:r>
                      </m:e>
                    </m:d>
                    <m:r>
                      <a:rPr lang="en-IN" i="1">
                        <a:latin typeface="Cambria Math" panose="02040503050406030204" pitchFamily="18" charset="0"/>
                      </a:rPr>
                      <m:t>= </m:t>
                    </m:r>
                    <m:f>
                      <m:fPr>
                        <m:ctrlPr>
                          <a:rPr lang="en-IN" i="1">
                            <a:latin typeface="Cambria Math" panose="02040503050406030204" pitchFamily="18" charset="0"/>
                          </a:rPr>
                        </m:ctrlPr>
                      </m:fPr>
                      <m:num>
                        <m:r>
                          <m:rPr>
                            <m:sty m:val="p"/>
                          </m:rPr>
                          <a:rPr lang="en-IN">
                            <a:latin typeface="Cambria Math" panose="02040503050406030204" pitchFamily="18" charset="0"/>
                          </a:rPr>
                          <m:t>Γ</m:t>
                        </m:r>
                        <m:r>
                          <a:rPr lang="en-IN" i="1">
                            <a:latin typeface="Cambria Math" panose="02040503050406030204" pitchFamily="18" charset="0"/>
                          </a:rPr>
                          <m:t>(</m:t>
                        </m:r>
                        <m:r>
                          <a:rPr lang="en-IN" i="1">
                            <a:latin typeface="Cambria Math" panose="02040503050406030204" pitchFamily="18" charset="0"/>
                          </a:rPr>
                          <m:t>𝛼</m:t>
                        </m:r>
                        <m:r>
                          <a:rPr lang="en-IN" i="1">
                            <a:latin typeface="Cambria Math" panose="02040503050406030204" pitchFamily="18" charset="0"/>
                          </a:rPr>
                          <m:t>+</m:t>
                        </m:r>
                        <m:r>
                          <a:rPr lang="en-IN" i="1">
                            <a:latin typeface="Cambria Math" panose="02040503050406030204" pitchFamily="18" charset="0"/>
                          </a:rPr>
                          <m:t>𝛽</m:t>
                        </m:r>
                        <m:r>
                          <a:rPr lang="en-IN" i="1">
                            <a:latin typeface="Cambria Math" panose="02040503050406030204" pitchFamily="18" charset="0"/>
                          </a:rPr>
                          <m:t>)</m:t>
                        </m:r>
                      </m:num>
                      <m:den>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𝛼</m:t>
                            </m:r>
                          </m:e>
                        </m:d>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𝛽</m:t>
                            </m:r>
                          </m:e>
                        </m:d>
                      </m:den>
                    </m:f>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r>
                          <a:rPr lang="en-IN" i="1">
                            <a:latin typeface="Cambria Math" panose="02040503050406030204" pitchFamily="18" charset="0"/>
                          </a:rPr>
                          <m:t>𝛼</m:t>
                        </m:r>
                        <m:r>
                          <a:rPr lang="en-IN" i="1">
                            <a:latin typeface="Cambria Math" panose="02040503050406030204" pitchFamily="18" charset="0"/>
                          </a:rPr>
                          <m:t>−1</m:t>
                        </m:r>
                      </m:sup>
                    </m:sSup>
                    <m:sSup>
                      <m:sSupPr>
                        <m:ctrlPr>
                          <a:rPr lang="en-IN" i="1">
                            <a:latin typeface="Cambria Math" panose="02040503050406030204" pitchFamily="18" charset="0"/>
                          </a:rPr>
                        </m:ctrlPr>
                      </m:sSupPr>
                      <m:e>
                        <m:d>
                          <m:dPr>
                            <m:ctrlPr>
                              <a:rPr lang="en-IN" i="1">
                                <a:latin typeface="Cambria Math" panose="02040503050406030204" pitchFamily="18" charset="0"/>
                              </a:rPr>
                            </m:ctrlPr>
                          </m:dPr>
                          <m:e>
                            <m:r>
                              <a:rPr lang="en-IN" i="1">
                                <a:latin typeface="Cambria Math" panose="02040503050406030204" pitchFamily="18" charset="0"/>
                              </a:rPr>
                              <m:t>1−</m:t>
                            </m:r>
                            <m:r>
                              <a:rPr lang="en-IN" i="1">
                                <a:latin typeface="Cambria Math" panose="02040503050406030204" pitchFamily="18" charset="0"/>
                              </a:rPr>
                              <m:t>𝜃</m:t>
                            </m:r>
                          </m:e>
                        </m:d>
                      </m:e>
                      <m:sup>
                        <m:r>
                          <a:rPr lang="en-IN" i="1">
                            <a:latin typeface="Cambria Math" panose="02040503050406030204" pitchFamily="18" charset="0"/>
                          </a:rPr>
                          <m:t>𝛽</m:t>
                        </m:r>
                        <m:r>
                          <a:rPr lang="en-IN" i="1">
                            <a:latin typeface="Cambria Math" panose="02040503050406030204" pitchFamily="18" charset="0"/>
                          </a:rPr>
                          <m:t>−1 </m:t>
                        </m:r>
                      </m:sup>
                    </m:sSup>
                    <m:r>
                      <a:rPr lang="en-IN" i="1">
                        <a:latin typeface="Cambria Math" panose="02040503050406030204" pitchFamily="18" charset="0"/>
                      </a:rPr>
                      <m:t> </m:t>
                    </m:r>
                  </m:oMath>
                </a14:m>
                <a:endParaRPr lang="en-IN" dirty="0"/>
              </a:p>
              <a:p>
                <a:pPr>
                  <a:buFont typeface="Wingdings" panose="05000000000000000000" pitchFamily="2" charset="2"/>
                  <a:buChar char="§"/>
                </a:pPr>
                <a:r>
                  <a:rPr lang="en-GB" sz="2600" dirty="0">
                    <a:latin typeface="Abadi Extra Light" panose="020B0204020104020204" pitchFamily="34" charset="0"/>
                  </a:rPr>
                  <a:t>The posterior can be computed as </a:t>
                </a:r>
              </a:p>
              <a:p>
                <a:pPr marL="0" indent="0">
                  <a:buNone/>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Here, even without computing the denominator (</a:t>
                </a:r>
                <a:r>
                  <a:rPr lang="en-IN" sz="2600" dirty="0" err="1">
                    <a:latin typeface="Abadi Extra Light" panose="020B0204020104020204" pitchFamily="34" charset="0"/>
                  </a:rPr>
                  <a:t>marg</a:t>
                </a:r>
                <a:r>
                  <a:rPr lang="en-IN" sz="2600" dirty="0">
                    <a:latin typeface="Abadi Extra Light" panose="020B0204020104020204" pitchFamily="34" charset="0"/>
                  </a:rPr>
                  <a:t> </a:t>
                </a:r>
                <a:r>
                  <a:rPr lang="en-IN" sz="2600" dirty="0" err="1">
                    <a:latin typeface="Abadi Extra Light" panose="020B0204020104020204" pitchFamily="34" charset="0"/>
                  </a:rPr>
                  <a:t>lik</a:t>
                </a:r>
                <a:r>
                  <a:rPr lang="en-IN" sz="2600" dirty="0">
                    <a:latin typeface="Abadi Extra Light" panose="020B0204020104020204" pitchFamily="34" charset="0"/>
                  </a:rPr>
                  <a:t>), we can identify the posterior</a:t>
                </a:r>
              </a:p>
              <a:p>
                <a:pPr lvl="1">
                  <a:buFont typeface="Wingdings" panose="05000000000000000000" pitchFamily="2" charset="2"/>
                  <a:buChar char="§"/>
                </a:pPr>
                <a:r>
                  <a:rPr lang="en-IN" sz="2200" dirty="0">
                    <a:latin typeface="Abadi Extra Light" panose="020B0204020104020204" pitchFamily="34" charset="0"/>
                  </a:rPr>
                  <a:t>It is Beta distribution since </a:t>
                </a:r>
              </a:p>
              <a:p>
                <a:pPr lvl="1">
                  <a:buFont typeface="Wingdings" panose="05000000000000000000" pitchFamily="2" charset="2"/>
                  <a:buChar char="§"/>
                </a:pPr>
                <a:endParaRPr lang="en-IN" sz="200" dirty="0">
                  <a:latin typeface="Abadi Extra Light" panose="020B0204020104020204" pitchFamily="34" charset="0"/>
                </a:endParaRPr>
              </a:p>
              <a:p>
                <a:pPr lvl="1">
                  <a:buFont typeface="Wingdings" panose="05000000000000000000" pitchFamily="2" charset="2"/>
                  <a:buChar char="§"/>
                </a:pPr>
                <a:r>
                  <a:rPr lang="en-IN" sz="2200" dirty="0">
                    <a:latin typeface="Abadi Extra Light" panose="020B0204020104020204" pitchFamily="34" charset="0"/>
                  </a:rPr>
                  <a:t>Thus </a:t>
                </a:r>
                <a14:m>
                  <m:oMath xmlns:m="http://schemas.openxmlformats.org/officeDocument/2006/math">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𝜃</m:t>
                        </m:r>
                      </m:e>
                      <m:e>
                        <m:r>
                          <a:rPr lang="en-IN" b="1" i="1">
                            <a:latin typeface="Cambria Math" panose="02040503050406030204" pitchFamily="18" charset="0"/>
                          </a:rPr>
                          <m:t>𝒚</m:t>
                        </m:r>
                      </m:e>
                    </m:d>
                    <m:r>
                      <a:rPr lang="en-IN" b="0" i="0" smtClean="0">
                        <a:latin typeface="Cambria Math" panose="02040503050406030204" pitchFamily="18" charset="0"/>
                      </a:rPr>
                      <m:t>=</m:t>
                    </m:r>
                    <m:r>
                      <m:rPr>
                        <m:sty m:val="p"/>
                      </m:rPr>
                      <a:rPr lang="en-IN">
                        <a:latin typeface="Cambria Math" panose="02040503050406030204" pitchFamily="18" charset="0"/>
                      </a:rPr>
                      <m:t>Beta</m:t>
                    </m:r>
                    <m:d>
                      <m:dPr>
                        <m:ctrlPr>
                          <a:rPr lang="en-IN" i="1">
                            <a:latin typeface="Cambria Math" panose="02040503050406030204" pitchFamily="18" charset="0"/>
                          </a:rPr>
                        </m:ctrlPr>
                      </m:dPr>
                      <m:e>
                        <m:r>
                          <a:rPr lang="en-IN" i="1">
                            <a:latin typeface="Cambria Math" panose="02040503050406030204" pitchFamily="18" charset="0"/>
                          </a:rPr>
                          <m:t>𝜃</m:t>
                        </m:r>
                      </m:e>
                      <m:e>
                        <m:r>
                          <a:rPr lang="en-IN" i="1">
                            <a:latin typeface="Cambria Math" panose="02040503050406030204" pitchFamily="18" charset="0"/>
                          </a:rPr>
                          <m:t>𝛼</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𝑁</m:t>
                            </m:r>
                          </m:e>
                          <m:sub>
                            <m:r>
                              <a:rPr lang="en-IN" i="1">
                                <a:latin typeface="Cambria Math" panose="02040503050406030204" pitchFamily="18" charset="0"/>
                              </a:rPr>
                              <m:t>1</m:t>
                            </m:r>
                          </m:sub>
                        </m:sSub>
                        <m:r>
                          <a:rPr lang="en-IN" i="1">
                            <a:latin typeface="Cambria Math" panose="02040503050406030204" pitchFamily="18" charset="0"/>
                          </a:rPr>
                          <m:t>, </m:t>
                        </m:r>
                        <m:r>
                          <a:rPr lang="en-IN" i="1">
                            <a:latin typeface="Cambria Math" panose="02040503050406030204" pitchFamily="18" charset="0"/>
                          </a:rPr>
                          <m:t>𝛽</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𝑁</m:t>
                            </m:r>
                          </m:e>
                          <m:sub>
                            <m:r>
                              <a:rPr lang="en-IN" i="1">
                                <a:latin typeface="Cambria Math" panose="02040503050406030204" pitchFamily="18" charset="0"/>
                              </a:rPr>
                              <m:t>0</m:t>
                            </m:r>
                          </m:sub>
                        </m:sSub>
                      </m:e>
                    </m:d>
                  </m:oMath>
                </a14:m>
                <a:endParaRPr lang="en-IN" sz="2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Here, finding the posterior boiled down to simply “multiply, add stuff, and identify”</a:t>
                </a:r>
              </a:p>
              <a:p>
                <a:pPr>
                  <a:buFont typeface="Wingdings" panose="05000000000000000000" pitchFamily="2" charset="2"/>
                  <a:buChar char="§"/>
                </a:pPr>
                <a:r>
                  <a:rPr lang="en-GB" sz="2600" dirty="0">
                    <a:latin typeface="Abadi Extra Light" panose="020B0204020104020204" pitchFamily="34" charset="0"/>
                  </a:rPr>
                  <a:t>Here, posterior has the same form as prior (both Beta): property of </a:t>
                </a:r>
                <a:r>
                  <a:rPr lang="en-GB" sz="2600" b="1" dirty="0">
                    <a:solidFill>
                      <a:srgbClr val="FF0000"/>
                    </a:solidFill>
                    <a:latin typeface="Abadi Extra Light" panose="020B0204020104020204" pitchFamily="34" charset="0"/>
                  </a:rPr>
                  <a:t>conjugate priors</a:t>
                </a:r>
                <a:r>
                  <a:rPr lang="en-GB" sz="2600" dirty="0">
                    <a:latin typeface="Abadi Extra Light" panose="020B0204020104020204" pitchFamily="34" charset="0"/>
                  </a:rPr>
                  <a:t>.</a:t>
                </a: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r="-519" b="-4167"/>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14</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2345FC-A71C-4B09-ABB3-4F00F5BB76CE}"/>
                  </a:ext>
                </a:extLst>
              </p:cNvPr>
              <p:cNvSpPr txBox="1"/>
              <p:nvPr/>
            </p:nvSpPr>
            <p:spPr>
              <a:xfrm>
                <a:off x="630754" y="3480614"/>
                <a:ext cx="6179127" cy="797462"/>
              </a:xfrm>
              <a:prstGeom prst="rect">
                <a:avLst/>
              </a:prstGeom>
              <a:noFill/>
            </p:spPr>
            <p:txBody>
              <a:bodyPr wrap="none" lIns="0" tIns="0" rIns="0" bIns="0" rtlCol="0">
                <a:spAutoFit/>
              </a:bodyPr>
              <a:lstStyle/>
              <a:p>
                <a14:m>
                  <m:oMath xmlns:m="http://schemas.openxmlformats.org/officeDocument/2006/math">
                    <m:r>
                      <a:rPr lang="en-IN" sz="3200" b="0" i="1" smtClean="0">
                        <a:latin typeface="Cambria Math" panose="02040503050406030204" pitchFamily="18" charset="0"/>
                      </a:rPr>
                      <m:t>𝑝</m:t>
                    </m:r>
                    <m:d>
                      <m:dPr>
                        <m:ctrlPr>
                          <a:rPr lang="en-IN" sz="3200" b="0" i="1" smtClean="0">
                            <a:latin typeface="Cambria Math" panose="02040503050406030204" pitchFamily="18" charset="0"/>
                          </a:rPr>
                        </m:ctrlPr>
                      </m:dPr>
                      <m:e>
                        <m:r>
                          <a:rPr lang="en-IN" sz="3200" b="0" i="1" smtClean="0">
                            <a:latin typeface="Cambria Math" panose="02040503050406030204" pitchFamily="18" charset="0"/>
                          </a:rPr>
                          <m:t>𝜃</m:t>
                        </m:r>
                      </m:e>
                      <m:e>
                        <m:r>
                          <a:rPr lang="en-IN" sz="3200" b="1" i="1" smtClean="0">
                            <a:latin typeface="Cambria Math" panose="02040503050406030204" pitchFamily="18" charset="0"/>
                          </a:rPr>
                          <m:t>𝒚</m:t>
                        </m:r>
                      </m:e>
                    </m:d>
                    <m:r>
                      <a:rPr lang="en-IN" sz="3200" b="0" i="1" smtClean="0">
                        <a:latin typeface="Cambria Math" panose="02040503050406030204" pitchFamily="18" charset="0"/>
                      </a:rPr>
                      <m:t>= </m:t>
                    </m:r>
                    <m:f>
                      <m:fPr>
                        <m:ctrlPr>
                          <a:rPr lang="en-IN" sz="3200" b="0" i="1" smtClean="0">
                            <a:latin typeface="Cambria Math" panose="02040503050406030204" pitchFamily="18" charset="0"/>
                          </a:rPr>
                        </m:ctrlPr>
                      </m:fPr>
                      <m:num>
                        <m:r>
                          <a:rPr lang="en-IN" sz="3200" b="0" i="1" smtClean="0">
                            <a:solidFill>
                              <a:srgbClr val="33CC33"/>
                            </a:solidFill>
                            <a:latin typeface="Cambria Math" panose="02040503050406030204" pitchFamily="18" charset="0"/>
                          </a:rPr>
                          <m:t>𝑝</m:t>
                        </m:r>
                        <m:d>
                          <m:dPr>
                            <m:ctrlPr>
                              <a:rPr lang="en-IN" sz="3200" b="0" i="1" smtClean="0">
                                <a:solidFill>
                                  <a:srgbClr val="33CC33"/>
                                </a:solidFill>
                                <a:latin typeface="Cambria Math" panose="02040503050406030204" pitchFamily="18" charset="0"/>
                              </a:rPr>
                            </m:ctrlPr>
                          </m:dPr>
                          <m:e>
                            <m:r>
                              <a:rPr lang="en-IN" sz="3200" b="0" i="1" smtClean="0">
                                <a:solidFill>
                                  <a:srgbClr val="33CC33"/>
                                </a:solidFill>
                                <a:latin typeface="Cambria Math" panose="02040503050406030204" pitchFamily="18" charset="0"/>
                              </a:rPr>
                              <m:t>𝜃</m:t>
                            </m:r>
                          </m:e>
                        </m:d>
                        <m:r>
                          <a:rPr lang="en-IN" sz="3200" b="0" i="1" smtClean="0">
                            <a:solidFill>
                              <a:srgbClr val="0000FF"/>
                            </a:solidFill>
                            <a:latin typeface="Cambria Math" panose="02040503050406030204" pitchFamily="18" charset="0"/>
                          </a:rPr>
                          <m:t>𝑝</m:t>
                        </m:r>
                        <m:r>
                          <a:rPr lang="en-IN" sz="3200" b="0" i="1" smtClean="0">
                            <a:solidFill>
                              <a:srgbClr val="0000FF"/>
                            </a:solidFill>
                            <a:latin typeface="Cambria Math" panose="02040503050406030204" pitchFamily="18" charset="0"/>
                          </a:rPr>
                          <m:t>(</m:t>
                        </m:r>
                        <m:r>
                          <a:rPr lang="en-IN" sz="3200" b="1" i="1" smtClean="0">
                            <a:solidFill>
                              <a:srgbClr val="0000FF"/>
                            </a:solidFill>
                            <a:latin typeface="Cambria Math" panose="02040503050406030204" pitchFamily="18" charset="0"/>
                          </a:rPr>
                          <m:t>𝒚</m:t>
                        </m:r>
                        <m:r>
                          <a:rPr lang="en-IN" sz="3200" b="0" i="1" smtClean="0">
                            <a:solidFill>
                              <a:srgbClr val="0000FF"/>
                            </a:solidFill>
                            <a:latin typeface="Cambria Math" panose="02040503050406030204" pitchFamily="18" charset="0"/>
                          </a:rPr>
                          <m:t>|</m:t>
                        </m:r>
                        <m:r>
                          <a:rPr lang="en-IN" sz="3200" b="0" i="1" smtClean="0">
                            <a:solidFill>
                              <a:srgbClr val="0000FF"/>
                            </a:solidFill>
                            <a:latin typeface="Cambria Math" panose="02040503050406030204" pitchFamily="18" charset="0"/>
                          </a:rPr>
                          <m:t>𝜃</m:t>
                        </m:r>
                        <m:r>
                          <a:rPr lang="en-IN" sz="3200" b="0" i="1" smtClean="0">
                            <a:solidFill>
                              <a:srgbClr val="0000FF"/>
                            </a:solidFill>
                            <a:latin typeface="Cambria Math" panose="02040503050406030204" pitchFamily="18" charset="0"/>
                          </a:rPr>
                          <m:t>)</m:t>
                        </m:r>
                      </m:num>
                      <m:den>
                        <m:r>
                          <a:rPr lang="en-IN" sz="3200" b="0" i="1" smtClean="0">
                            <a:latin typeface="Cambria Math" panose="02040503050406030204" pitchFamily="18" charset="0"/>
                          </a:rPr>
                          <m:t>𝑝</m:t>
                        </m:r>
                        <m:r>
                          <a:rPr lang="en-IN" sz="3200" b="0" i="1" smtClean="0">
                            <a:latin typeface="Cambria Math" panose="02040503050406030204" pitchFamily="18" charset="0"/>
                          </a:rPr>
                          <m:t>(</m:t>
                        </m:r>
                        <m:r>
                          <a:rPr lang="en-IN" sz="3200" b="1" i="1" smtClean="0">
                            <a:latin typeface="Cambria Math" panose="02040503050406030204" pitchFamily="18" charset="0"/>
                          </a:rPr>
                          <m:t>𝒚</m:t>
                        </m:r>
                        <m:r>
                          <a:rPr lang="en-IN" sz="3200" b="0" i="1" smtClean="0">
                            <a:latin typeface="Cambria Math" panose="02040503050406030204" pitchFamily="18" charset="0"/>
                          </a:rPr>
                          <m:t>)</m:t>
                        </m:r>
                      </m:den>
                    </m:f>
                    <m:r>
                      <a:rPr lang="en-IN" sz="3200" b="0" i="0" smtClean="0">
                        <a:latin typeface="Cambria Math" panose="02040503050406030204" pitchFamily="18" charset="0"/>
                      </a:rPr>
                      <m:t>=</m:t>
                    </m:r>
                  </m:oMath>
                </a14:m>
                <a:r>
                  <a:rPr lang="en-IN" sz="3200" dirty="0"/>
                  <a:t> </a:t>
                </a:r>
                <a14:m>
                  <m:oMath xmlns:m="http://schemas.openxmlformats.org/officeDocument/2006/math">
                    <m:f>
                      <m:fPr>
                        <m:ctrlPr>
                          <a:rPr lang="en-IN" sz="2800" i="1" smtClean="0">
                            <a:latin typeface="Cambria Math" panose="02040503050406030204" pitchFamily="18" charset="0"/>
                          </a:rPr>
                        </m:ctrlPr>
                      </m:fPr>
                      <m:num>
                        <m:r>
                          <a:rPr lang="en-IN" sz="2800" i="1" smtClean="0">
                            <a:solidFill>
                              <a:srgbClr val="00B050"/>
                            </a:solidFill>
                            <a:latin typeface="Cambria Math" panose="02040503050406030204" pitchFamily="18" charset="0"/>
                          </a:rPr>
                          <m:t>𝑝</m:t>
                        </m:r>
                        <m:d>
                          <m:dPr>
                            <m:ctrlPr>
                              <a:rPr lang="en-IN" sz="2800" i="1">
                                <a:solidFill>
                                  <a:srgbClr val="00B050"/>
                                </a:solidFill>
                                <a:latin typeface="Cambria Math" panose="02040503050406030204" pitchFamily="18" charset="0"/>
                              </a:rPr>
                            </m:ctrlPr>
                          </m:dPr>
                          <m:e>
                            <m:r>
                              <a:rPr lang="en-IN" sz="2800" i="1">
                                <a:solidFill>
                                  <a:srgbClr val="00B050"/>
                                </a:solidFill>
                                <a:latin typeface="Cambria Math" panose="02040503050406030204" pitchFamily="18" charset="0"/>
                              </a:rPr>
                              <m:t>𝜃</m:t>
                            </m:r>
                          </m:e>
                        </m:d>
                        <m:nary>
                          <m:naryPr>
                            <m:chr m:val="∏"/>
                            <m:limLoc m:val="subSup"/>
                            <m:ctrlPr>
                              <a:rPr lang="en-IN" sz="2800" i="1" smtClean="0">
                                <a:solidFill>
                                  <a:srgbClr val="0000FF"/>
                                </a:solidFill>
                                <a:latin typeface="Cambria Math" panose="02040503050406030204" pitchFamily="18" charset="0"/>
                              </a:rPr>
                            </m:ctrlPr>
                          </m:naryPr>
                          <m:sub>
                            <m:r>
                              <m:rPr>
                                <m:brk m:alnAt="25"/>
                              </m:rPr>
                              <a:rPr lang="en-IN" sz="2800" i="1">
                                <a:solidFill>
                                  <a:srgbClr val="0000FF"/>
                                </a:solidFill>
                                <a:latin typeface="Cambria Math" panose="02040503050406030204" pitchFamily="18" charset="0"/>
                              </a:rPr>
                              <m:t>𝑛</m:t>
                            </m:r>
                            <m:r>
                              <a:rPr lang="en-IN" sz="2800" i="1">
                                <a:solidFill>
                                  <a:srgbClr val="0000FF"/>
                                </a:solidFill>
                                <a:latin typeface="Cambria Math" panose="02040503050406030204" pitchFamily="18" charset="0"/>
                              </a:rPr>
                              <m:t>=1</m:t>
                            </m:r>
                          </m:sub>
                          <m:sup>
                            <m:r>
                              <a:rPr lang="en-IN" sz="2800" i="1">
                                <a:solidFill>
                                  <a:srgbClr val="0000FF"/>
                                </a:solidFill>
                                <a:latin typeface="Cambria Math" panose="02040503050406030204" pitchFamily="18" charset="0"/>
                              </a:rPr>
                              <m:t>𝑁</m:t>
                            </m:r>
                          </m:sup>
                          <m:e>
                            <m:r>
                              <a:rPr lang="en-IN" sz="2800" i="1">
                                <a:solidFill>
                                  <a:srgbClr val="0000FF"/>
                                </a:solidFill>
                                <a:latin typeface="Cambria Math" panose="02040503050406030204" pitchFamily="18" charset="0"/>
                              </a:rPr>
                              <m:t>𝑝</m:t>
                            </m:r>
                            <m:r>
                              <a:rPr lang="en-IN" sz="2800" i="1">
                                <a:solidFill>
                                  <a:srgbClr val="0000FF"/>
                                </a:solidFill>
                                <a:latin typeface="Cambria Math" panose="02040503050406030204" pitchFamily="18" charset="0"/>
                              </a:rPr>
                              <m:t>(</m:t>
                            </m:r>
                            <m:sSub>
                              <m:sSubPr>
                                <m:ctrlPr>
                                  <a:rPr lang="en-IN" sz="2800" i="1">
                                    <a:solidFill>
                                      <a:srgbClr val="0000FF"/>
                                    </a:solidFill>
                                    <a:latin typeface="Cambria Math" panose="02040503050406030204" pitchFamily="18" charset="0"/>
                                  </a:rPr>
                                </m:ctrlPr>
                              </m:sSubPr>
                              <m:e>
                                <m:r>
                                  <a:rPr lang="en-IN" sz="2800" i="1">
                                    <a:solidFill>
                                      <a:srgbClr val="0000FF"/>
                                    </a:solidFill>
                                    <a:latin typeface="Cambria Math" panose="02040503050406030204" pitchFamily="18" charset="0"/>
                                  </a:rPr>
                                  <m:t>𝑦</m:t>
                                </m:r>
                              </m:e>
                              <m:sub>
                                <m:r>
                                  <a:rPr lang="en-IN" sz="2800" i="1">
                                    <a:solidFill>
                                      <a:srgbClr val="0000FF"/>
                                    </a:solidFill>
                                    <a:latin typeface="Cambria Math" panose="02040503050406030204" pitchFamily="18" charset="0"/>
                                  </a:rPr>
                                  <m:t>𝑛</m:t>
                                </m:r>
                              </m:sub>
                            </m:sSub>
                            <m:r>
                              <a:rPr lang="en-IN" sz="2800" i="1">
                                <a:solidFill>
                                  <a:srgbClr val="0000FF"/>
                                </a:solidFill>
                                <a:latin typeface="Cambria Math" panose="02040503050406030204" pitchFamily="18" charset="0"/>
                              </a:rPr>
                              <m:t>|</m:t>
                            </m:r>
                            <m:r>
                              <a:rPr lang="en-IN" sz="2800" i="1">
                                <a:solidFill>
                                  <a:srgbClr val="0000FF"/>
                                </a:solidFill>
                                <a:latin typeface="Cambria Math" panose="02040503050406030204" pitchFamily="18" charset="0"/>
                              </a:rPr>
                              <m:t>𝜃</m:t>
                            </m:r>
                            <m:r>
                              <a:rPr lang="en-IN" sz="2800" i="1">
                                <a:solidFill>
                                  <a:srgbClr val="0000FF"/>
                                </a:solidFill>
                                <a:latin typeface="Cambria Math" panose="02040503050406030204" pitchFamily="18" charset="0"/>
                              </a:rPr>
                              <m:t>)</m:t>
                            </m:r>
                          </m:e>
                        </m:nary>
                      </m:num>
                      <m:den>
                        <m:r>
                          <a:rPr lang="en-IN" sz="2800" i="1">
                            <a:latin typeface="Cambria Math" panose="02040503050406030204" pitchFamily="18" charset="0"/>
                          </a:rPr>
                          <m:t>𝑝</m:t>
                        </m:r>
                        <m:r>
                          <a:rPr lang="en-IN" sz="2800" i="1">
                            <a:latin typeface="Cambria Math" panose="02040503050406030204" pitchFamily="18" charset="0"/>
                          </a:rPr>
                          <m:t>(</m:t>
                        </m:r>
                        <m:r>
                          <a:rPr lang="en-IN" sz="2800" b="1" i="1">
                            <a:latin typeface="Cambria Math" panose="02040503050406030204" pitchFamily="18" charset="0"/>
                          </a:rPr>
                          <m:t>𝒚</m:t>
                        </m:r>
                        <m:r>
                          <a:rPr lang="en-IN" sz="2800" i="1">
                            <a:latin typeface="Cambria Math" panose="02040503050406030204" pitchFamily="18" charset="0"/>
                          </a:rPr>
                          <m:t>)</m:t>
                        </m:r>
                      </m:den>
                    </m:f>
                  </m:oMath>
                </a14:m>
                <a:endParaRPr lang="en-IN" sz="2800" dirty="0"/>
              </a:p>
            </p:txBody>
          </p:sp>
        </mc:Choice>
        <mc:Fallback xmlns="">
          <p:sp>
            <p:nvSpPr>
              <p:cNvPr id="5" name="TextBox 4">
                <a:extLst>
                  <a:ext uri="{FF2B5EF4-FFF2-40B4-BE49-F238E27FC236}">
                    <a16:creationId xmlns:a16="http://schemas.microsoft.com/office/drawing/2014/main" id="{2E2345FC-A71C-4B09-ABB3-4F00F5BB76CE}"/>
                  </a:ext>
                </a:extLst>
              </p:cNvPr>
              <p:cNvSpPr txBox="1">
                <a:spLocks noRot="1" noChangeAspect="1" noMove="1" noResize="1" noEditPoints="1" noAdjustHandles="1" noChangeArrowheads="1" noChangeShapeType="1" noTextEdit="1"/>
              </p:cNvSpPr>
              <p:nvPr/>
            </p:nvSpPr>
            <p:spPr>
              <a:xfrm>
                <a:off x="630754" y="3480614"/>
                <a:ext cx="6179127" cy="797462"/>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175450-ED9A-45CC-BE41-4B7B88C5C7FD}"/>
                  </a:ext>
                </a:extLst>
              </p:cNvPr>
              <p:cNvSpPr txBox="1"/>
              <p:nvPr/>
            </p:nvSpPr>
            <p:spPr>
              <a:xfrm>
                <a:off x="6952933" y="3506168"/>
                <a:ext cx="4732931" cy="782394"/>
              </a:xfrm>
              <a:prstGeom prst="rect">
                <a:avLst/>
              </a:prstGeom>
              <a:noFill/>
            </p:spPr>
            <p:txBody>
              <a:bodyPr wrap="square" lIns="0" tIns="0" rIns="0" bIns="0" rtlCol="0">
                <a:spAutoFit/>
              </a:bodyPr>
              <a:lstStyle/>
              <a:p>
                <a:r>
                  <a:rPr lang="en-IN" sz="2000" b="0" dirty="0"/>
                  <a:t> </a:t>
                </a:r>
                <a14:m>
                  <m:oMath xmlns:m="http://schemas.openxmlformats.org/officeDocument/2006/math">
                    <m:r>
                      <a:rPr lang="en-IN" sz="2000" b="0" i="1" smtClean="0">
                        <a:latin typeface="Cambria Math" panose="02040503050406030204" pitchFamily="18" charset="0"/>
                      </a:rPr>
                      <m:t>=</m:t>
                    </m:r>
                    <m:f>
                      <m:fPr>
                        <m:ctrlPr>
                          <a:rPr lang="en-IN" sz="2000" i="1" smtClean="0">
                            <a:latin typeface="Cambria Math" panose="02040503050406030204" pitchFamily="18" charset="0"/>
                          </a:rPr>
                        </m:ctrlPr>
                      </m:fPr>
                      <m:num>
                        <m:f>
                          <m:fPr>
                            <m:ctrlPr>
                              <a:rPr lang="en-IN" sz="2000" i="1" smtClean="0">
                                <a:solidFill>
                                  <a:srgbClr val="00B050"/>
                                </a:solidFill>
                                <a:latin typeface="Cambria Math" panose="02040503050406030204" pitchFamily="18" charset="0"/>
                              </a:rPr>
                            </m:ctrlPr>
                          </m:fPr>
                          <m:num>
                            <m:r>
                              <m:rPr>
                                <m:sty m:val="p"/>
                              </m:rPr>
                              <a:rPr lang="en-IN" sz="2000">
                                <a:solidFill>
                                  <a:srgbClr val="00B050"/>
                                </a:solidFill>
                                <a:latin typeface="Cambria Math" panose="02040503050406030204" pitchFamily="18" charset="0"/>
                              </a:rPr>
                              <m:t>Γ</m:t>
                            </m:r>
                            <m:r>
                              <a:rPr lang="en-IN" sz="2000" i="1">
                                <a:solidFill>
                                  <a:srgbClr val="00B050"/>
                                </a:solidFill>
                                <a:latin typeface="Cambria Math" panose="02040503050406030204" pitchFamily="18" charset="0"/>
                              </a:rPr>
                              <m:t>(</m:t>
                            </m:r>
                            <m:r>
                              <a:rPr lang="en-IN" sz="2000" i="1">
                                <a:solidFill>
                                  <a:srgbClr val="00B050"/>
                                </a:solidFill>
                                <a:latin typeface="Cambria Math" panose="02040503050406030204" pitchFamily="18" charset="0"/>
                              </a:rPr>
                              <m:t>𝛼</m:t>
                            </m:r>
                            <m:r>
                              <a:rPr lang="en-IN" sz="2000" i="1">
                                <a:solidFill>
                                  <a:srgbClr val="00B050"/>
                                </a:solidFill>
                                <a:latin typeface="Cambria Math" panose="02040503050406030204" pitchFamily="18" charset="0"/>
                              </a:rPr>
                              <m:t>+</m:t>
                            </m:r>
                            <m:r>
                              <a:rPr lang="en-IN" sz="2000" i="1">
                                <a:solidFill>
                                  <a:srgbClr val="00B050"/>
                                </a:solidFill>
                                <a:latin typeface="Cambria Math" panose="02040503050406030204" pitchFamily="18" charset="0"/>
                              </a:rPr>
                              <m:t>𝛽</m:t>
                            </m:r>
                            <m:r>
                              <a:rPr lang="en-IN" sz="2000" i="1">
                                <a:solidFill>
                                  <a:srgbClr val="00B050"/>
                                </a:solidFill>
                                <a:latin typeface="Cambria Math" panose="02040503050406030204" pitchFamily="18" charset="0"/>
                              </a:rPr>
                              <m:t>)</m:t>
                            </m:r>
                          </m:num>
                          <m:den>
                            <m:r>
                              <m:rPr>
                                <m:sty m:val="p"/>
                              </m:rPr>
                              <a:rPr lang="en-IN" sz="2000">
                                <a:solidFill>
                                  <a:srgbClr val="00B050"/>
                                </a:solidFill>
                                <a:latin typeface="Cambria Math" panose="02040503050406030204" pitchFamily="18" charset="0"/>
                              </a:rPr>
                              <m:t>Γ</m:t>
                            </m:r>
                            <m:d>
                              <m:dPr>
                                <m:ctrlPr>
                                  <a:rPr lang="en-IN" sz="2000" i="1">
                                    <a:solidFill>
                                      <a:srgbClr val="00B050"/>
                                    </a:solidFill>
                                    <a:latin typeface="Cambria Math" panose="02040503050406030204" pitchFamily="18" charset="0"/>
                                  </a:rPr>
                                </m:ctrlPr>
                              </m:dPr>
                              <m:e>
                                <m:r>
                                  <a:rPr lang="en-IN" sz="2000" i="1">
                                    <a:solidFill>
                                      <a:srgbClr val="00B050"/>
                                    </a:solidFill>
                                    <a:latin typeface="Cambria Math" panose="02040503050406030204" pitchFamily="18" charset="0"/>
                                  </a:rPr>
                                  <m:t>𝛼</m:t>
                                </m:r>
                              </m:e>
                            </m:d>
                            <m:r>
                              <m:rPr>
                                <m:sty m:val="p"/>
                              </m:rPr>
                              <a:rPr lang="en-IN" sz="2000">
                                <a:solidFill>
                                  <a:srgbClr val="00B050"/>
                                </a:solidFill>
                                <a:latin typeface="Cambria Math" panose="02040503050406030204" pitchFamily="18" charset="0"/>
                              </a:rPr>
                              <m:t>Γ</m:t>
                            </m:r>
                            <m:d>
                              <m:dPr>
                                <m:ctrlPr>
                                  <a:rPr lang="en-IN" sz="2000" i="1">
                                    <a:solidFill>
                                      <a:srgbClr val="00B050"/>
                                    </a:solidFill>
                                    <a:latin typeface="Cambria Math" panose="02040503050406030204" pitchFamily="18" charset="0"/>
                                  </a:rPr>
                                </m:ctrlPr>
                              </m:dPr>
                              <m:e>
                                <m:r>
                                  <a:rPr lang="en-IN" sz="2000" i="1">
                                    <a:solidFill>
                                      <a:srgbClr val="00B050"/>
                                    </a:solidFill>
                                    <a:latin typeface="Cambria Math" panose="02040503050406030204" pitchFamily="18" charset="0"/>
                                  </a:rPr>
                                  <m:t>𝛽</m:t>
                                </m:r>
                              </m:e>
                            </m:d>
                          </m:den>
                        </m:f>
                        <m:r>
                          <a:rPr lang="en-IN" sz="2000" i="1">
                            <a:solidFill>
                              <a:srgbClr val="00B050"/>
                            </a:solidFill>
                            <a:latin typeface="Cambria Math" panose="02040503050406030204" pitchFamily="18" charset="0"/>
                          </a:rPr>
                          <m:t> </m:t>
                        </m:r>
                        <m:sSup>
                          <m:sSupPr>
                            <m:ctrlPr>
                              <a:rPr lang="en-IN" sz="2000" i="1">
                                <a:solidFill>
                                  <a:srgbClr val="00B050"/>
                                </a:solidFill>
                                <a:latin typeface="Cambria Math" panose="02040503050406030204" pitchFamily="18" charset="0"/>
                              </a:rPr>
                            </m:ctrlPr>
                          </m:sSupPr>
                          <m:e>
                            <m:r>
                              <a:rPr lang="en-IN" sz="2000" i="1">
                                <a:solidFill>
                                  <a:srgbClr val="00B050"/>
                                </a:solidFill>
                                <a:latin typeface="Cambria Math" panose="02040503050406030204" pitchFamily="18" charset="0"/>
                              </a:rPr>
                              <m:t>𝜃</m:t>
                            </m:r>
                          </m:e>
                          <m:sup>
                            <m:r>
                              <a:rPr lang="en-IN" sz="2000" i="1">
                                <a:solidFill>
                                  <a:srgbClr val="00B050"/>
                                </a:solidFill>
                                <a:latin typeface="Cambria Math" panose="02040503050406030204" pitchFamily="18" charset="0"/>
                              </a:rPr>
                              <m:t>𝛼</m:t>
                            </m:r>
                            <m:r>
                              <a:rPr lang="en-IN" sz="2000" i="1">
                                <a:solidFill>
                                  <a:srgbClr val="00B050"/>
                                </a:solidFill>
                                <a:latin typeface="Cambria Math" panose="02040503050406030204" pitchFamily="18" charset="0"/>
                              </a:rPr>
                              <m:t>−1</m:t>
                            </m:r>
                          </m:sup>
                        </m:sSup>
                        <m:sSup>
                          <m:sSupPr>
                            <m:ctrlPr>
                              <a:rPr lang="en-IN" sz="2000" i="1">
                                <a:solidFill>
                                  <a:srgbClr val="00B050"/>
                                </a:solidFill>
                                <a:latin typeface="Cambria Math" panose="02040503050406030204" pitchFamily="18" charset="0"/>
                              </a:rPr>
                            </m:ctrlPr>
                          </m:sSupPr>
                          <m:e>
                            <m:d>
                              <m:dPr>
                                <m:ctrlPr>
                                  <a:rPr lang="en-IN" sz="2000" i="1">
                                    <a:solidFill>
                                      <a:srgbClr val="00B050"/>
                                    </a:solidFill>
                                    <a:latin typeface="Cambria Math" panose="02040503050406030204" pitchFamily="18" charset="0"/>
                                  </a:rPr>
                                </m:ctrlPr>
                              </m:dPr>
                              <m:e>
                                <m:r>
                                  <a:rPr lang="en-IN" sz="2000" i="1">
                                    <a:solidFill>
                                      <a:srgbClr val="00B050"/>
                                    </a:solidFill>
                                    <a:latin typeface="Cambria Math" panose="02040503050406030204" pitchFamily="18" charset="0"/>
                                  </a:rPr>
                                  <m:t>1−</m:t>
                                </m:r>
                                <m:r>
                                  <a:rPr lang="en-IN" sz="2000" i="1">
                                    <a:solidFill>
                                      <a:srgbClr val="00B050"/>
                                    </a:solidFill>
                                    <a:latin typeface="Cambria Math" panose="02040503050406030204" pitchFamily="18" charset="0"/>
                                  </a:rPr>
                                  <m:t>𝜃</m:t>
                                </m:r>
                              </m:e>
                            </m:d>
                          </m:e>
                          <m:sup>
                            <m:r>
                              <a:rPr lang="en-IN" sz="2000" i="1">
                                <a:solidFill>
                                  <a:srgbClr val="00B050"/>
                                </a:solidFill>
                                <a:latin typeface="Cambria Math" panose="02040503050406030204" pitchFamily="18" charset="0"/>
                              </a:rPr>
                              <m:t>𝛽</m:t>
                            </m:r>
                            <m:r>
                              <a:rPr lang="en-IN" sz="2000" i="1">
                                <a:solidFill>
                                  <a:srgbClr val="00B050"/>
                                </a:solidFill>
                                <a:latin typeface="Cambria Math" panose="02040503050406030204" pitchFamily="18" charset="0"/>
                              </a:rPr>
                              <m:t>−1 </m:t>
                            </m:r>
                          </m:sup>
                        </m:sSup>
                        <m:nary>
                          <m:naryPr>
                            <m:chr m:val="∏"/>
                            <m:limLoc m:val="subSup"/>
                            <m:ctrlPr>
                              <a:rPr lang="en-IN" sz="2000" i="1" smtClean="0">
                                <a:solidFill>
                                  <a:srgbClr val="0000FF"/>
                                </a:solidFill>
                                <a:latin typeface="Cambria Math" panose="02040503050406030204" pitchFamily="18" charset="0"/>
                              </a:rPr>
                            </m:ctrlPr>
                          </m:naryPr>
                          <m:sub>
                            <m:r>
                              <m:rPr>
                                <m:brk m:alnAt="25"/>
                              </m:rPr>
                              <a:rPr lang="en-IN" sz="2000" i="1">
                                <a:solidFill>
                                  <a:srgbClr val="0000FF"/>
                                </a:solidFill>
                                <a:latin typeface="Cambria Math" panose="02040503050406030204" pitchFamily="18" charset="0"/>
                              </a:rPr>
                              <m:t>𝑛</m:t>
                            </m:r>
                            <m:r>
                              <a:rPr lang="en-IN" sz="2000" i="1">
                                <a:solidFill>
                                  <a:srgbClr val="0000FF"/>
                                </a:solidFill>
                                <a:latin typeface="Cambria Math" panose="02040503050406030204" pitchFamily="18" charset="0"/>
                              </a:rPr>
                              <m:t>=1</m:t>
                            </m:r>
                          </m:sub>
                          <m:sup>
                            <m:r>
                              <a:rPr lang="en-IN" sz="2000" i="1">
                                <a:solidFill>
                                  <a:srgbClr val="0000FF"/>
                                </a:solidFill>
                                <a:latin typeface="Cambria Math" panose="02040503050406030204" pitchFamily="18" charset="0"/>
                              </a:rPr>
                              <m:t>𝑁</m:t>
                            </m:r>
                          </m:sup>
                          <m:e>
                            <m:sSup>
                              <m:sSupPr>
                                <m:ctrlPr>
                                  <a:rPr lang="en-IN" sz="2000" i="1">
                                    <a:solidFill>
                                      <a:srgbClr val="0000FF"/>
                                    </a:solidFill>
                                    <a:latin typeface="Cambria Math" panose="02040503050406030204" pitchFamily="18" charset="0"/>
                                  </a:rPr>
                                </m:ctrlPr>
                              </m:sSupPr>
                              <m:e>
                                <m:r>
                                  <a:rPr lang="en-IN" sz="2000" i="1">
                                    <a:solidFill>
                                      <a:srgbClr val="0000FF"/>
                                    </a:solidFill>
                                    <a:latin typeface="Cambria Math" panose="02040503050406030204" pitchFamily="18" charset="0"/>
                                  </a:rPr>
                                  <m:t>𝜃</m:t>
                                </m:r>
                              </m:e>
                              <m:sup>
                                <m:sSub>
                                  <m:sSubPr>
                                    <m:ctrlPr>
                                      <a:rPr lang="en-IN" sz="2000" i="1">
                                        <a:solidFill>
                                          <a:srgbClr val="0000FF"/>
                                        </a:solidFill>
                                        <a:latin typeface="Cambria Math" panose="02040503050406030204" pitchFamily="18" charset="0"/>
                                      </a:rPr>
                                    </m:ctrlPr>
                                  </m:sSubPr>
                                  <m:e>
                                    <m:r>
                                      <a:rPr lang="en-IN" sz="2000" i="1">
                                        <a:solidFill>
                                          <a:srgbClr val="0000FF"/>
                                        </a:solidFill>
                                        <a:latin typeface="Cambria Math" panose="02040503050406030204" pitchFamily="18" charset="0"/>
                                      </a:rPr>
                                      <m:t>𝑦</m:t>
                                    </m:r>
                                  </m:e>
                                  <m:sub>
                                    <m:r>
                                      <a:rPr lang="en-IN" sz="2000" i="1">
                                        <a:solidFill>
                                          <a:srgbClr val="0000FF"/>
                                        </a:solidFill>
                                        <a:latin typeface="Cambria Math" panose="02040503050406030204" pitchFamily="18" charset="0"/>
                                      </a:rPr>
                                      <m:t>𝑛</m:t>
                                    </m:r>
                                  </m:sub>
                                </m:sSub>
                              </m:sup>
                            </m:sSup>
                            <m:r>
                              <m:rPr>
                                <m:nor/>
                              </m:rPr>
                              <a:rPr lang="en-IN" sz="2000" dirty="0">
                                <a:solidFill>
                                  <a:srgbClr val="0000FF"/>
                                </a:solidFill>
                              </a:rPr>
                              <m:t> </m:t>
                            </m:r>
                            <m:sSup>
                              <m:sSupPr>
                                <m:ctrlPr>
                                  <a:rPr lang="en-IN" sz="2000" i="1">
                                    <a:solidFill>
                                      <a:srgbClr val="0000FF"/>
                                    </a:solidFill>
                                    <a:latin typeface="Cambria Math" panose="02040503050406030204" pitchFamily="18" charset="0"/>
                                  </a:rPr>
                                </m:ctrlPr>
                              </m:sSupPr>
                              <m:e>
                                <m:r>
                                  <a:rPr lang="en-IN" sz="2000" i="1">
                                    <a:solidFill>
                                      <a:srgbClr val="0000FF"/>
                                    </a:solidFill>
                                    <a:latin typeface="Cambria Math" panose="02040503050406030204" pitchFamily="18" charset="0"/>
                                  </a:rPr>
                                  <m:t>(1−</m:t>
                                </m:r>
                                <m:r>
                                  <a:rPr lang="en-IN" sz="2000" i="1">
                                    <a:solidFill>
                                      <a:srgbClr val="0000FF"/>
                                    </a:solidFill>
                                    <a:latin typeface="Cambria Math" panose="02040503050406030204" pitchFamily="18" charset="0"/>
                                  </a:rPr>
                                  <m:t>𝜃</m:t>
                                </m:r>
                                <m:r>
                                  <a:rPr lang="en-IN" sz="2000" i="1">
                                    <a:solidFill>
                                      <a:srgbClr val="0000FF"/>
                                    </a:solidFill>
                                    <a:latin typeface="Cambria Math" panose="02040503050406030204" pitchFamily="18" charset="0"/>
                                  </a:rPr>
                                  <m:t>)</m:t>
                                </m:r>
                              </m:e>
                              <m:sup>
                                <m:r>
                                  <a:rPr lang="en-IN" sz="2000" i="1">
                                    <a:solidFill>
                                      <a:srgbClr val="0000FF"/>
                                    </a:solidFill>
                                    <a:latin typeface="Cambria Math" panose="02040503050406030204" pitchFamily="18" charset="0"/>
                                  </a:rPr>
                                  <m:t>1−</m:t>
                                </m:r>
                                <m:sSub>
                                  <m:sSubPr>
                                    <m:ctrlPr>
                                      <a:rPr lang="en-IN" sz="2000" i="1">
                                        <a:solidFill>
                                          <a:srgbClr val="0000FF"/>
                                        </a:solidFill>
                                        <a:latin typeface="Cambria Math" panose="02040503050406030204" pitchFamily="18" charset="0"/>
                                      </a:rPr>
                                    </m:ctrlPr>
                                  </m:sSubPr>
                                  <m:e>
                                    <m:r>
                                      <a:rPr lang="en-IN" sz="2000" i="1">
                                        <a:solidFill>
                                          <a:srgbClr val="0000FF"/>
                                        </a:solidFill>
                                        <a:latin typeface="Cambria Math" panose="02040503050406030204" pitchFamily="18" charset="0"/>
                                      </a:rPr>
                                      <m:t>𝑦</m:t>
                                    </m:r>
                                  </m:e>
                                  <m:sub>
                                    <m:r>
                                      <a:rPr lang="en-IN" sz="2000" i="1">
                                        <a:solidFill>
                                          <a:srgbClr val="0000FF"/>
                                        </a:solidFill>
                                        <a:latin typeface="Cambria Math" panose="02040503050406030204" pitchFamily="18" charset="0"/>
                                      </a:rPr>
                                      <m:t>𝑛</m:t>
                                    </m:r>
                                  </m:sub>
                                </m:sSub>
                              </m:sup>
                            </m:sSup>
                          </m:e>
                        </m:nary>
                      </m:num>
                      <m:den>
                        <m:r>
                          <a:rPr lang="en-IN" sz="2000" b="0" i="1" smtClean="0">
                            <a:latin typeface="Cambria Math" panose="02040503050406030204" pitchFamily="18" charset="0"/>
                          </a:rPr>
                          <m:t>∫</m:t>
                        </m:r>
                        <m:f>
                          <m:fPr>
                            <m:ctrlPr>
                              <a:rPr lang="en-IN" sz="2000" i="1">
                                <a:latin typeface="Cambria Math" panose="02040503050406030204" pitchFamily="18" charset="0"/>
                              </a:rPr>
                            </m:ctrlPr>
                          </m:fPr>
                          <m:num>
                            <m:r>
                              <m:rPr>
                                <m:sty m:val="p"/>
                              </m:rPr>
                              <a:rPr lang="en-IN" sz="2000">
                                <a:latin typeface="Cambria Math" panose="02040503050406030204" pitchFamily="18" charset="0"/>
                              </a:rPr>
                              <m:t>Γ</m:t>
                            </m:r>
                            <m:r>
                              <a:rPr lang="en-IN" sz="2000" i="1">
                                <a:latin typeface="Cambria Math" panose="02040503050406030204" pitchFamily="18" charset="0"/>
                              </a:rPr>
                              <m:t>(</m:t>
                            </m:r>
                            <m:r>
                              <a:rPr lang="en-IN" sz="2000" i="1">
                                <a:latin typeface="Cambria Math" panose="02040503050406030204" pitchFamily="18" charset="0"/>
                              </a:rPr>
                              <m:t>𝛼</m:t>
                            </m:r>
                            <m:r>
                              <a:rPr lang="en-IN" sz="2000" i="1">
                                <a:latin typeface="Cambria Math" panose="02040503050406030204" pitchFamily="18" charset="0"/>
                              </a:rPr>
                              <m:t>+</m:t>
                            </m:r>
                            <m:r>
                              <a:rPr lang="en-IN" sz="2000" i="1">
                                <a:latin typeface="Cambria Math" panose="02040503050406030204" pitchFamily="18" charset="0"/>
                              </a:rPr>
                              <m:t>𝛽</m:t>
                            </m:r>
                            <m:r>
                              <a:rPr lang="en-IN" sz="2000" i="1">
                                <a:latin typeface="Cambria Math" panose="02040503050406030204" pitchFamily="18" charset="0"/>
                              </a:rPr>
                              <m:t>)</m:t>
                            </m:r>
                          </m:num>
                          <m:den>
                            <m:r>
                              <m:rPr>
                                <m:sty m:val="p"/>
                              </m:rPr>
                              <a:rPr lang="en-IN" sz="2000">
                                <a:latin typeface="Cambria Math" panose="02040503050406030204" pitchFamily="18" charset="0"/>
                              </a:rPr>
                              <m:t>Γ</m:t>
                            </m:r>
                            <m:d>
                              <m:dPr>
                                <m:ctrlPr>
                                  <a:rPr lang="en-IN" sz="2000" i="1">
                                    <a:latin typeface="Cambria Math" panose="02040503050406030204" pitchFamily="18" charset="0"/>
                                  </a:rPr>
                                </m:ctrlPr>
                              </m:dPr>
                              <m:e>
                                <m:r>
                                  <a:rPr lang="en-IN" sz="2000" i="1">
                                    <a:latin typeface="Cambria Math" panose="02040503050406030204" pitchFamily="18" charset="0"/>
                                  </a:rPr>
                                  <m:t>𝛼</m:t>
                                </m:r>
                              </m:e>
                            </m:d>
                            <m:r>
                              <m:rPr>
                                <m:sty m:val="p"/>
                              </m:rPr>
                              <a:rPr lang="en-IN" sz="2000">
                                <a:latin typeface="Cambria Math" panose="02040503050406030204" pitchFamily="18" charset="0"/>
                              </a:rPr>
                              <m:t>Γ</m:t>
                            </m:r>
                            <m:d>
                              <m:dPr>
                                <m:ctrlPr>
                                  <a:rPr lang="en-IN" sz="2000" i="1">
                                    <a:latin typeface="Cambria Math" panose="02040503050406030204" pitchFamily="18" charset="0"/>
                                  </a:rPr>
                                </m:ctrlPr>
                              </m:dPr>
                              <m:e>
                                <m:r>
                                  <a:rPr lang="en-IN" sz="2000" i="1">
                                    <a:latin typeface="Cambria Math" panose="02040503050406030204" pitchFamily="18" charset="0"/>
                                  </a:rPr>
                                  <m:t>𝛽</m:t>
                                </m:r>
                              </m:e>
                            </m:d>
                          </m:den>
                        </m:f>
                        <m:r>
                          <a:rPr lang="en-IN" sz="2000" i="1">
                            <a:latin typeface="Cambria Math" panose="02040503050406030204" pitchFamily="18" charset="0"/>
                          </a:rPr>
                          <m:t> </m:t>
                        </m:r>
                        <m:sSup>
                          <m:sSupPr>
                            <m:ctrlPr>
                              <a:rPr lang="en-IN" sz="2000" i="1">
                                <a:latin typeface="Cambria Math" panose="02040503050406030204" pitchFamily="18" charset="0"/>
                              </a:rPr>
                            </m:ctrlPr>
                          </m:sSupPr>
                          <m:e>
                            <m:r>
                              <a:rPr lang="en-IN" sz="2000" i="1">
                                <a:latin typeface="Cambria Math" panose="02040503050406030204" pitchFamily="18" charset="0"/>
                              </a:rPr>
                              <m:t>𝜃</m:t>
                            </m:r>
                          </m:e>
                          <m:sup>
                            <m:r>
                              <a:rPr lang="en-IN" sz="2000" i="1">
                                <a:latin typeface="Cambria Math" panose="02040503050406030204" pitchFamily="18" charset="0"/>
                              </a:rPr>
                              <m:t>𝛼</m:t>
                            </m:r>
                            <m:r>
                              <a:rPr lang="en-IN" sz="2000" i="1">
                                <a:latin typeface="Cambria Math" panose="02040503050406030204" pitchFamily="18" charset="0"/>
                              </a:rPr>
                              <m:t>−1</m:t>
                            </m:r>
                          </m:sup>
                        </m:sSup>
                        <m:sSup>
                          <m:sSupPr>
                            <m:ctrlPr>
                              <a:rPr lang="en-IN" sz="2000" i="1">
                                <a:latin typeface="Cambria Math" panose="02040503050406030204" pitchFamily="18" charset="0"/>
                              </a:rPr>
                            </m:ctrlPr>
                          </m:sSupPr>
                          <m:e>
                            <m:d>
                              <m:dPr>
                                <m:ctrlPr>
                                  <a:rPr lang="en-IN" sz="2000" i="1">
                                    <a:latin typeface="Cambria Math" panose="02040503050406030204" pitchFamily="18" charset="0"/>
                                  </a:rPr>
                                </m:ctrlPr>
                              </m:dPr>
                              <m:e>
                                <m:r>
                                  <a:rPr lang="en-IN" sz="2000" i="1">
                                    <a:latin typeface="Cambria Math" panose="02040503050406030204" pitchFamily="18" charset="0"/>
                                  </a:rPr>
                                  <m:t>1−</m:t>
                                </m:r>
                                <m:r>
                                  <a:rPr lang="en-IN" sz="2000" i="1">
                                    <a:latin typeface="Cambria Math" panose="02040503050406030204" pitchFamily="18" charset="0"/>
                                  </a:rPr>
                                  <m:t>𝜃</m:t>
                                </m:r>
                              </m:e>
                            </m:d>
                          </m:e>
                          <m:sup>
                            <m:r>
                              <a:rPr lang="en-IN" sz="2000" i="1">
                                <a:latin typeface="Cambria Math" panose="02040503050406030204" pitchFamily="18" charset="0"/>
                              </a:rPr>
                              <m:t>𝛽</m:t>
                            </m:r>
                            <m:r>
                              <a:rPr lang="en-IN" sz="2000" i="1">
                                <a:latin typeface="Cambria Math" panose="02040503050406030204" pitchFamily="18" charset="0"/>
                              </a:rPr>
                              <m:t>−1 </m:t>
                            </m:r>
                          </m:sup>
                        </m:sSup>
                        <m:nary>
                          <m:naryPr>
                            <m:chr m:val="∏"/>
                            <m:limLoc m:val="subSup"/>
                            <m:ctrlPr>
                              <a:rPr lang="en-IN" sz="2000" i="1">
                                <a:latin typeface="Cambria Math" panose="02040503050406030204" pitchFamily="18" charset="0"/>
                              </a:rPr>
                            </m:ctrlPr>
                          </m:naryPr>
                          <m:sub>
                            <m:r>
                              <m:rPr>
                                <m:brk m:alnAt="25"/>
                              </m:rPr>
                              <a:rPr lang="en-IN" sz="2000" i="1">
                                <a:latin typeface="Cambria Math" panose="02040503050406030204" pitchFamily="18" charset="0"/>
                              </a:rPr>
                              <m:t>𝑛</m:t>
                            </m:r>
                            <m:r>
                              <a:rPr lang="en-IN" sz="2000" i="1">
                                <a:latin typeface="Cambria Math" panose="02040503050406030204" pitchFamily="18" charset="0"/>
                              </a:rPr>
                              <m:t>=1</m:t>
                            </m:r>
                          </m:sub>
                          <m:sup>
                            <m:r>
                              <a:rPr lang="en-IN" sz="2000" i="1">
                                <a:latin typeface="Cambria Math" panose="02040503050406030204" pitchFamily="18" charset="0"/>
                              </a:rPr>
                              <m:t>𝑁</m:t>
                            </m:r>
                          </m:sup>
                          <m:e>
                            <m:sSup>
                              <m:sSupPr>
                                <m:ctrlPr>
                                  <a:rPr lang="en-IN" sz="2000" i="1">
                                    <a:latin typeface="Cambria Math" panose="02040503050406030204" pitchFamily="18" charset="0"/>
                                  </a:rPr>
                                </m:ctrlPr>
                              </m:sSupPr>
                              <m:e>
                                <m:r>
                                  <a:rPr lang="en-IN" sz="2000" i="1">
                                    <a:latin typeface="Cambria Math" panose="02040503050406030204" pitchFamily="18" charset="0"/>
                                  </a:rPr>
                                  <m:t>𝜃</m:t>
                                </m:r>
                              </m:e>
                              <m:sup>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𝑛</m:t>
                                    </m:r>
                                  </m:sub>
                                </m:sSub>
                              </m:sup>
                            </m:sSup>
                            <m:r>
                              <m:rPr>
                                <m:nor/>
                              </m:rPr>
                              <a:rPr lang="en-IN" sz="2000" dirty="0"/>
                              <m:t> </m:t>
                            </m:r>
                            <m:sSup>
                              <m:sSupPr>
                                <m:ctrlPr>
                                  <a:rPr lang="en-IN" sz="2000" i="1">
                                    <a:latin typeface="Cambria Math" panose="02040503050406030204" pitchFamily="18" charset="0"/>
                                  </a:rPr>
                                </m:ctrlPr>
                              </m:sSupPr>
                              <m:e>
                                <m:r>
                                  <a:rPr lang="en-IN" sz="2000" i="1">
                                    <a:latin typeface="Cambria Math" panose="02040503050406030204" pitchFamily="18" charset="0"/>
                                  </a:rPr>
                                  <m:t>(1−</m:t>
                                </m:r>
                                <m:r>
                                  <a:rPr lang="en-IN" sz="2000" i="1">
                                    <a:latin typeface="Cambria Math" panose="02040503050406030204" pitchFamily="18" charset="0"/>
                                  </a:rPr>
                                  <m:t>𝜃</m:t>
                                </m:r>
                                <m:r>
                                  <a:rPr lang="en-IN" sz="2000" i="1">
                                    <a:latin typeface="Cambria Math" panose="02040503050406030204" pitchFamily="18" charset="0"/>
                                  </a:rPr>
                                  <m:t>)</m:t>
                                </m:r>
                              </m:e>
                              <m:sup>
                                <m:r>
                                  <a:rPr lang="en-IN" sz="2000" i="1">
                                    <a:latin typeface="Cambria Math" panose="02040503050406030204" pitchFamily="18" charset="0"/>
                                  </a:rPr>
                                  <m:t>1−</m:t>
                                </m:r>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𝑛</m:t>
                                    </m:r>
                                  </m:sub>
                                </m:sSub>
                              </m:sup>
                            </m:sSup>
                          </m:e>
                        </m:nary>
                        <m:r>
                          <a:rPr lang="en-IN" sz="2000" b="0" i="1" smtClean="0">
                            <a:latin typeface="Cambria Math" panose="02040503050406030204" pitchFamily="18" charset="0"/>
                          </a:rPr>
                          <m:t>𝑑</m:t>
                        </m:r>
                        <m:r>
                          <a:rPr lang="en-IN" sz="2000" b="0" i="1" smtClean="0">
                            <a:latin typeface="Cambria Math" panose="02040503050406030204" pitchFamily="18" charset="0"/>
                          </a:rPr>
                          <m:t>𝜃</m:t>
                        </m:r>
                      </m:den>
                    </m:f>
                  </m:oMath>
                </a14:m>
                <a:endParaRPr lang="en-IN" sz="2000" dirty="0"/>
              </a:p>
            </p:txBody>
          </p:sp>
        </mc:Choice>
        <mc:Fallback xmlns="">
          <p:sp>
            <p:nvSpPr>
              <p:cNvPr id="6" name="TextBox 5">
                <a:extLst>
                  <a:ext uri="{FF2B5EF4-FFF2-40B4-BE49-F238E27FC236}">
                    <a16:creationId xmlns:a16="http://schemas.microsoft.com/office/drawing/2014/main" id="{2F175450-ED9A-45CC-BE41-4B7B88C5C7FD}"/>
                  </a:ext>
                </a:extLst>
              </p:cNvPr>
              <p:cNvSpPr txBox="1">
                <a:spLocks noRot="1" noChangeAspect="1" noMove="1" noResize="1" noEditPoints="1" noAdjustHandles="1" noChangeArrowheads="1" noChangeShapeType="1" noTextEdit="1"/>
              </p:cNvSpPr>
              <p:nvPr/>
            </p:nvSpPr>
            <p:spPr>
              <a:xfrm>
                <a:off x="6952933" y="3506168"/>
                <a:ext cx="4732931" cy="782394"/>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Speech Bubble: Rectangle 6">
                <a:extLst>
                  <a:ext uri="{FF2B5EF4-FFF2-40B4-BE49-F238E27FC236}">
                    <a16:creationId xmlns:a16="http://schemas.microsoft.com/office/drawing/2014/main" id="{B81D00EE-236C-49A9-B5A3-D817BEFB870A}"/>
                  </a:ext>
                </a:extLst>
              </p:cNvPr>
              <p:cNvSpPr/>
              <p:nvPr/>
            </p:nvSpPr>
            <p:spPr>
              <a:xfrm>
                <a:off x="9293958" y="2939840"/>
                <a:ext cx="2751458" cy="452825"/>
              </a:xfrm>
              <a:prstGeom prst="wedgeRectCallout">
                <a:avLst>
                  <a:gd name="adj1" fmla="val -34678"/>
                  <a:gd name="adj2" fmla="val 82596"/>
                </a:avLst>
              </a:prstGeom>
              <a:solidFill>
                <a:schemeClr val="bg1">
                  <a:alpha val="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IN" i="1">
                              <a:solidFill>
                                <a:srgbClr val="0000FF"/>
                              </a:solidFill>
                              <a:latin typeface="Cambria Math" panose="02040503050406030204" pitchFamily="18" charset="0"/>
                            </a:rPr>
                          </m:ctrlPr>
                        </m:sSupPr>
                        <m:e>
                          <m:r>
                            <a:rPr lang="en-IN" i="1">
                              <a:solidFill>
                                <a:srgbClr val="0000FF"/>
                              </a:solidFill>
                              <a:latin typeface="Cambria Math" panose="02040503050406030204" pitchFamily="18" charset="0"/>
                            </a:rPr>
                            <m:t>𝜃</m:t>
                          </m:r>
                        </m:e>
                        <m:sup>
                          <m:nary>
                            <m:naryPr>
                              <m:chr m:val="∑"/>
                              <m:limLoc m:val="subSup"/>
                              <m:ctrlPr>
                                <a:rPr lang="en-IN" i="1">
                                  <a:solidFill>
                                    <a:srgbClr val="0000FF"/>
                                  </a:solidFill>
                                  <a:latin typeface="Cambria Math" panose="02040503050406030204" pitchFamily="18" charset="0"/>
                                </a:rPr>
                              </m:ctrlPr>
                            </m:naryPr>
                            <m:sub>
                              <m:r>
                                <m:rPr>
                                  <m:brk m:alnAt="25"/>
                                </m:rPr>
                                <a:rPr lang="en-IN" i="1">
                                  <a:solidFill>
                                    <a:srgbClr val="0000FF"/>
                                  </a:solidFill>
                                  <a:latin typeface="Cambria Math" panose="02040503050406030204" pitchFamily="18" charset="0"/>
                                </a:rPr>
                                <m:t>𝑛</m:t>
                              </m:r>
                              <m:r>
                                <a:rPr lang="en-IN" i="1">
                                  <a:solidFill>
                                    <a:srgbClr val="0000FF"/>
                                  </a:solidFill>
                                  <a:latin typeface="Cambria Math" panose="02040503050406030204" pitchFamily="18" charset="0"/>
                                </a:rPr>
                                <m:t>=1</m:t>
                              </m:r>
                            </m:sub>
                            <m:sup>
                              <m:r>
                                <a:rPr lang="en-IN" i="1">
                                  <a:solidFill>
                                    <a:srgbClr val="0000FF"/>
                                  </a:solidFill>
                                  <a:latin typeface="Cambria Math" panose="02040503050406030204" pitchFamily="18" charset="0"/>
                                </a:rPr>
                                <m:t>𝑁</m:t>
                              </m:r>
                            </m:sup>
                            <m:e>
                              <m:sSub>
                                <m:sSubPr>
                                  <m:ctrlPr>
                                    <a:rPr lang="en-IN" i="1">
                                      <a:solidFill>
                                        <a:srgbClr val="0000FF"/>
                                      </a:solidFill>
                                      <a:latin typeface="Cambria Math" panose="02040503050406030204" pitchFamily="18" charset="0"/>
                                    </a:rPr>
                                  </m:ctrlPr>
                                </m:sSubPr>
                                <m:e>
                                  <m:r>
                                    <a:rPr lang="en-IN" i="1">
                                      <a:solidFill>
                                        <a:srgbClr val="0000FF"/>
                                      </a:solidFill>
                                      <a:latin typeface="Cambria Math" panose="02040503050406030204" pitchFamily="18" charset="0"/>
                                    </a:rPr>
                                    <m:t>𝑦</m:t>
                                  </m:r>
                                </m:e>
                                <m:sub>
                                  <m:r>
                                    <a:rPr lang="en-IN" i="1">
                                      <a:solidFill>
                                        <a:srgbClr val="0000FF"/>
                                      </a:solidFill>
                                      <a:latin typeface="Cambria Math" panose="02040503050406030204" pitchFamily="18" charset="0"/>
                                    </a:rPr>
                                    <m:t>𝑛</m:t>
                                  </m:r>
                                </m:sub>
                              </m:sSub>
                            </m:e>
                          </m:nary>
                        </m:sup>
                      </m:sSup>
                      <m:r>
                        <m:rPr>
                          <m:nor/>
                        </m:rPr>
                        <a:rPr lang="en-IN" dirty="0">
                          <a:solidFill>
                            <a:srgbClr val="0000FF"/>
                          </a:solidFill>
                        </a:rPr>
                        <m:t> </m:t>
                      </m:r>
                      <m:sSup>
                        <m:sSupPr>
                          <m:ctrlPr>
                            <a:rPr lang="en-IN" i="1">
                              <a:solidFill>
                                <a:srgbClr val="0000FF"/>
                              </a:solidFill>
                              <a:latin typeface="Cambria Math" panose="02040503050406030204" pitchFamily="18" charset="0"/>
                            </a:rPr>
                          </m:ctrlPr>
                        </m:sSupPr>
                        <m:e>
                          <m:r>
                            <a:rPr lang="en-IN" i="1">
                              <a:solidFill>
                                <a:srgbClr val="0000FF"/>
                              </a:solidFill>
                              <a:latin typeface="Cambria Math" panose="02040503050406030204" pitchFamily="18" charset="0"/>
                            </a:rPr>
                            <m:t>(1−</m:t>
                          </m:r>
                          <m:r>
                            <a:rPr lang="en-IN" i="1">
                              <a:solidFill>
                                <a:srgbClr val="0000FF"/>
                              </a:solidFill>
                              <a:latin typeface="Cambria Math" panose="02040503050406030204" pitchFamily="18" charset="0"/>
                            </a:rPr>
                            <m:t>𝜃</m:t>
                          </m:r>
                          <m:r>
                            <a:rPr lang="en-IN" i="1">
                              <a:solidFill>
                                <a:srgbClr val="0000FF"/>
                              </a:solidFill>
                              <a:latin typeface="Cambria Math" panose="02040503050406030204" pitchFamily="18" charset="0"/>
                            </a:rPr>
                            <m:t>)</m:t>
                          </m:r>
                        </m:e>
                        <m:sup>
                          <m:r>
                            <a:rPr lang="en-IN" i="1">
                              <a:solidFill>
                                <a:srgbClr val="0000FF"/>
                              </a:solidFill>
                              <a:latin typeface="Cambria Math" panose="02040503050406030204" pitchFamily="18" charset="0"/>
                            </a:rPr>
                            <m:t>𝑁</m:t>
                          </m:r>
                          <m:r>
                            <a:rPr lang="en-IN" i="1">
                              <a:solidFill>
                                <a:srgbClr val="0000FF"/>
                              </a:solidFill>
                              <a:latin typeface="Cambria Math" panose="02040503050406030204" pitchFamily="18" charset="0"/>
                            </a:rPr>
                            <m:t>−</m:t>
                          </m:r>
                          <m:nary>
                            <m:naryPr>
                              <m:chr m:val="∑"/>
                              <m:limLoc m:val="subSup"/>
                              <m:ctrlPr>
                                <a:rPr lang="en-IN" i="1">
                                  <a:solidFill>
                                    <a:srgbClr val="0000FF"/>
                                  </a:solidFill>
                                  <a:latin typeface="Cambria Math" panose="02040503050406030204" pitchFamily="18" charset="0"/>
                                </a:rPr>
                              </m:ctrlPr>
                            </m:naryPr>
                            <m:sub>
                              <m:r>
                                <m:rPr>
                                  <m:brk m:alnAt="25"/>
                                </m:rPr>
                                <a:rPr lang="en-IN" i="1">
                                  <a:solidFill>
                                    <a:srgbClr val="0000FF"/>
                                  </a:solidFill>
                                  <a:latin typeface="Cambria Math" panose="02040503050406030204" pitchFamily="18" charset="0"/>
                                </a:rPr>
                                <m:t>𝑛</m:t>
                              </m:r>
                              <m:r>
                                <a:rPr lang="en-IN" i="1">
                                  <a:solidFill>
                                    <a:srgbClr val="0000FF"/>
                                  </a:solidFill>
                                  <a:latin typeface="Cambria Math" panose="02040503050406030204" pitchFamily="18" charset="0"/>
                                </a:rPr>
                                <m:t>=1</m:t>
                              </m:r>
                            </m:sub>
                            <m:sup>
                              <m:r>
                                <a:rPr lang="en-IN" i="1">
                                  <a:solidFill>
                                    <a:srgbClr val="0000FF"/>
                                  </a:solidFill>
                                  <a:latin typeface="Cambria Math" panose="02040503050406030204" pitchFamily="18" charset="0"/>
                                </a:rPr>
                                <m:t>𝑁</m:t>
                              </m:r>
                            </m:sup>
                            <m:e>
                              <m:sSub>
                                <m:sSubPr>
                                  <m:ctrlPr>
                                    <a:rPr lang="en-IN" i="1">
                                      <a:solidFill>
                                        <a:srgbClr val="0000FF"/>
                                      </a:solidFill>
                                      <a:latin typeface="Cambria Math" panose="02040503050406030204" pitchFamily="18" charset="0"/>
                                    </a:rPr>
                                  </m:ctrlPr>
                                </m:sSubPr>
                                <m:e>
                                  <m:r>
                                    <a:rPr lang="en-IN" i="1">
                                      <a:solidFill>
                                        <a:srgbClr val="0000FF"/>
                                      </a:solidFill>
                                      <a:latin typeface="Cambria Math" panose="02040503050406030204" pitchFamily="18" charset="0"/>
                                    </a:rPr>
                                    <m:t>𝑦</m:t>
                                  </m:r>
                                </m:e>
                                <m:sub>
                                  <m:r>
                                    <a:rPr lang="en-IN" i="1">
                                      <a:solidFill>
                                        <a:srgbClr val="0000FF"/>
                                      </a:solidFill>
                                      <a:latin typeface="Cambria Math" panose="02040503050406030204" pitchFamily="18" charset="0"/>
                                    </a:rPr>
                                    <m:t>𝑛</m:t>
                                  </m:r>
                                </m:sub>
                              </m:sSub>
                            </m:e>
                          </m:nary>
                        </m:sup>
                      </m:sSup>
                    </m:oMath>
                  </m:oMathPara>
                </a14:m>
                <a:endParaRPr lang="en-IN" dirty="0">
                  <a:solidFill>
                    <a:schemeClr val="tx1"/>
                  </a:solidFill>
                  <a:latin typeface="Abadi Extra Light" panose="020B0204020104020204" pitchFamily="34" charset="0"/>
                </a:endParaRPr>
              </a:p>
            </p:txBody>
          </p:sp>
        </mc:Choice>
        <mc:Fallback xmlns="">
          <p:sp>
            <p:nvSpPr>
              <p:cNvPr id="7" name="Speech Bubble: Rectangle 6">
                <a:extLst>
                  <a:ext uri="{FF2B5EF4-FFF2-40B4-BE49-F238E27FC236}">
                    <a16:creationId xmlns:a16="http://schemas.microsoft.com/office/drawing/2014/main" id="{B81D00EE-236C-49A9-B5A3-D817BEFB870A}"/>
                  </a:ext>
                </a:extLst>
              </p:cNvPr>
              <p:cNvSpPr>
                <a:spLocks noRot="1" noChangeAspect="1" noMove="1" noResize="1" noEditPoints="1" noAdjustHandles="1" noChangeArrowheads="1" noChangeShapeType="1" noTextEdit="1"/>
              </p:cNvSpPr>
              <p:nvPr/>
            </p:nvSpPr>
            <p:spPr>
              <a:xfrm>
                <a:off x="9293958" y="2939840"/>
                <a:ext cx="2751458" cy="452825"/>
              </a:xfrm>
              <a:prstGeom prst="wedgeRectCallout">
                <a:avLst>
                  <a:gd name="adj1" fmla="val -34678"/>
                  <a:gd name="adj2" fmla="val 82596"/>
                </a:avLst>
              </a:prstGeom>
              <a:blipFill>
                <a:blip r:embed="rId6"/>
                <a:stretch>
                  <a:fillRect l="-1322" t="-43689" b="-33981"/>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Speech Bubble: Rectangle 7">
                <a:extLst>
                  <a:ext uri="{FF2B5EF4-FFF2-40B4-BE49-F238E27FC236}">
                    <a16:creationId xmlns:a16="http://schemas.microsoft.com/office/drawing/2014/main" id="{CD2432D7-C83E-4674-8CE7-97299D0348F7}"/>
                  </a:ext>
                </a:extLst>
              </p:cNvPr>
              <p:cNvSpPr/>
              <p:nvPr/>
            </p:nvSpPr>
            <p:spPr>
              <a:xfrm>
                <a:off x="7840290" y="2633803"/>
                <a:ext cx="2001326" cy="249286"/>
              </a:xfrm>
              <a:prstGeom prst="wedgeRectCallout">
                <a:avLst>
                  <a:gd name="adj1" fmla="val 43394"/>
                  <a:gd name="adj2" fmla="val 10004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Number of heads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i="1" dirty="0" smtClean="0">
                            <a:solidFill>
                              <a:schemeClr val="tx1"/>
                            </a:solidFill>
                            <a:latin typeface="Cambria Math" panose="02040503050406030204" pitchFamily="18" charset="0"/>
                          </a:rPr>
                          <m:t>𝑁</m:t>
                        </m:r>
                      </m:e>
                      <m:sub>
                        <m:r>
                          <a:rPr lang="en-IN" sz="1400" i="1" dirty="0" smtClean="0">
                            <a:solidFill>
                              <a:schemeClr val="tx1"/>
                            </a:solidFill>
                            <a:latin typeface="Cambria Math" panose="02040503050406030204" pitchFamily="18" charset="0"/>
                          </a:rPr>
                          <m:t>1</m:t>
                        </m:r>
                      </m:sub>
                    </m:sSub>
                  </m:oMath>
                </a14:m>
                <a:r>
                  <a:rPr lang="en-IN" sz="1400" dirty="0">
                    <a:solidFill>
                      <a:schemeClr val="tx1"/>
                    </a:solidFill>
                    <a:latin typeface="Abadi Extra Light" panose="020B0204020104020204" pitchFamily="34" charset="0"/>
                  </a:rPr>
                  <a:t>)</a:t>
                </a:r>
              </a:p>
            </p:txBody>
          </p:sp>
        </mc:Choice>
        <mc:Fallback xmlns="">
          <p:sp>
            <p:nvSpPr>
              <p:cNvPr id="8" name="Speech Bubble: Rectangle 7">
                <a:extLst>
                  <a:ext uri="{FF2B5EF4-FFF2-40B4-BE49-F238E27FC236}">
                    <a16:creationId xmlns:a16="http://schemas.microsoft.com/office/drawing/2014/main" id="{CD2432D7-C83E-4674-8CE7-97299D0348F7}"/>
                  </a:ext>
                </a:extLst>
              </p:cNvPr>
              <p:cNvSpPr>
                <a:spLocks noRot="1" noChangeAspect="1" noMove="1" noResize="1" noEditPoints="1" noAdjustHandles="1" noChangeArrowheads="1" noChangeShapeType="1" noTextEdit="1"/>
              </p:cNvSpPr>
              <p:nvPr/>
            </p:nvSpPr>
            <p:spPr>
              <a:xfrm>
                <a:off x="7840290" y="2633803"/>
                <a:ext cx="2001326" cy="249286"/>
              </a:xfrm>
              <a:prstGeom prst="wedgeRectCallout">
                <a:avLst>
                  <a:gd name="adj1" fmla="val 43394"/>
                  <a:gd name="adj2" fmla="val 100044"/>
                </a:avLst>
              </a:prstGeom>
              <a:blipFill>
                <a:blip r:embed="rId7"/>
                <a:stretch>
                  <a:fillRect l="-604" t="-7576"/>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304AD3E0-7F47-4A35-9FC8-1F845F25120A}"/>
                  </a:ext>
                </a:extLst>
              </p:cNvPr>
              <p:cNvSpPr/>
              <p:nvPr/>
            </p:nvSpPr>
            <p:spPr>
              <a:xfrm>
                <a:off x="10407247" y="2389722"/>
                <a:ext cx="1677722" cy="249286"/>
              </a:xfrm>
              <a:prstGeom prst="wedgeRectCallout">
                <a:avLst>
                  <a:gd name="adj1" fmla="val 1820"/>
                  <a:gd name="adj2" fmla="val 21113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Number of tails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i="1" dirty="0" smtClean="0">
                            <a:solidFill>
                              <a:schemeClr val="tx1"/>
                            </a:solidFill>
                            <a:latin typeface="Cambria Math" panose="02040503050406030204" pitchFamily="18" charset="0"/>
                          </a:rPr>
                          <m:t>𝑁</m:t>
                        </m:r>
                      </m:e>
                      <m:sub>
                        <m:r>
                          <a:rPr lang="en-IN" sz="1400" i="1" dirty="0" smtClean="0">
                            <a:solidFill>
                              <a:schemeClr val="tx1"/>
                            </a:solidFill>
                            <a:latin typeface="Cambria Math" panose="02040503050406030204" pitchFamily="18" charset="0"/>
                          </a:rPr>
                          <m:t>0</m:t>
                        </m:r>
                      </m:sub>
                    </m:sSub>
                  </m:oMath>
                </a14:m>
                <a:r>
                  <a:rPr lang="en-IN" sz="1400" dirty="0">
                    <a:solidFill>
                      <a:schemeClr val="tx1"/>
                    </a:solidFill>
                    <a:latin typeface="Abadi Extra Light" panose="020B0204020104020204" pitchFamily="34" charset="0"/>
                  </a:rPr>
                  <a:t>)</a:t>
                </a:r>
              </a:p>
            </p:txBody>
          </p:sp>
        </mc:Choice>
        <mc:Fallback xmlns="">
          <p:sp>
            <p:nvSpPr>
              <p:cNvPr id="9" name="Speech Bubble: Rectangle 8">
                <a:extLst>
                  <a:ext uri="{FF2B5EF4-FFF2-40B4-BE49-F238E27FC236}">
                    <a16:creationId xmlns:a16="http://schemas.microsoft.com/office/drawing/2014/main" id="{304AD3E0-7F47-4A35-9FC8-1F845F25120A}"/>
                  </a:ext>
                </a:extLst>
              </p:cNvPr>
              <p:cNvSpPr>
                <a:spLocks noRot="1" noChangeAspect="1" noMove="1" noResize="1" noEditPoints="1" noAdjustHandles="1" noChangeArrowheads="1" noChangeShapeType="1" noTextEdit="1"/>
              </p:cNvSpPr>
              <p:nvPr/>
            </p:nvSpPr>
            <p:spPr>
              <a:xfrm>
                <a:off x="10407247" y="2389722"/>
                <a:ext cx="1677722" cy="249286"/>
              </a:xfrm>
              <a:prstGeom prst="wedgeRectCallout">
                <a:avLst>
                  <a:gd name="adj1" fmla="val 1820"/>
                  <a:gd name="adj2" fmla="val 211130"/>
                </a:avLst>
              </a:prstGeom>
              <a:blipFill>
                <a:blip r:embed="rId8"/>
                <a:stretch>
                  <a:fillRect l="-719" t="-4425"/>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8AF43B9-6D49-45E0-AC1F-9D89101ED291}"/>
                  </a:ext>
                </a:extLst>
              </p:cNvPr>
              <p:cNvSpPr txBox="1"/>
              <p:nvPr/>
            </p:nvSpPr>
            <p:spPr>
              <a:xfrm>
                <a:off x="3983703" y="4766114"/>
                <a:ext cx="4438907" cy="386644"/>
              </a:xfrm>
              <a:prstGeom prst="rect">
                <a:avLst/>
              </a:prstGeom>
              <a:noFill/>
            </p:spPr>
            <p:txBody>
              <a:bodyPr wrap="none" lIns="0" tIns="0" rIns="0" bIns="0" rtlCol="0">
                <a:spAutoFit/>
              </a:bodyPr>
              <a:lstStyle/>
              <a:p>
                <a:r>
                  <a:rPr lang="en-IN" sz="2400" b="0" dirty="0"/>
                  <a:t> </a:t>
                </a:r>
                <a14:m>
                  <m:oMath xmlns:m="http://schemas.openxmlformats.org/officeDocument/2006/math">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i="1">
                            <a:latin typeface="Cambria Math" panose="02040503050406030204" pitchFamily="18" charset="0"/>
                          </a:rPr>
                          <m:t>𝜃</m:t>
                        </m:r>
                      </m:e>
                      <m:e>
                        <m:r>
                          <a:rPr lang="en-IN" sz="2400" b="1" i="1">
                            <a:latin typeface="Cambria Math" panose="02040503050406030204" pitchFamily="18" charset="0"/>
                          </a:rPr>
                          <m:t>𝒚</m:t>
                        </m:r>
                      </m:e>
                    </m:d>
                  </m:oMath>
                </a14:m>
                <a:r>
                  <a:rPr lang="en-IN" sz="2400" b="0" dirty="0"/>
                  <a:t>  </a:t>
                </a:r>
                <a14:m>
                  <m:oMath xmlns:m="http://schemas.openxmlformats.org/officeDocument/2006/math">
                    <m:r>
                      <a:rPr lang="en-IN" sz="2400" b="0" i="1" smtClean="0">
                        <a:solidFill>
                          <a:srgbClr val="0000FF"/>
                        </a:solidFill>
                        <a:latin typeface="Cambria Math" panose="02040503050406030204" pitchFamily="18" charset="0"/>
                      </a:rPr>
                      <m:t>∝</m:t>
                    </m:r>
                    <m:sSup>
                      <m:sSupPr>
                        <m:ctrlPr>
                          <a:rPr lang="en-IN" sz="2400" i="1">
                            <a:latin typeface="Cambria Math" panose="02040503050406030204" pitchFamily="18" charset="0"/>
                          </a:rPr>
                        </m:ctrlPr>
                      </m:sSupPr>
                      <m:e>
                        <m:r>
                          <a:rPr lang="en-IN" sz="2400" i="1">
                            <a:latin typeface="Cambria Math" panose="02040503050406030204" pitchFamily="18" charset="0"/>
                          </a:rPr>
                          <m:t>𝜃</m:t>
                        </m:r>
                      </m:e>
                      <m:sup>
                        <m:r>
                          <m:rPr>
                            <m:brk m:alnAt="1"/>
                          </m:rPr>
                          <a:rPr lang="en-IN" sz="2400" b="0" i="1" smtClean="0">
                            <a:latin typeface="Cambria Math" panose="02040503050406030204" pitchFamily="18" charset="0"/>
                          </a:rPr>
                          <m:t>𝛼</m:t>
                        </m:r>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m:rPr>
                                <m:brk m:alnAt="1"/>
                              </m:rPr>
                              <a:rPr lang="en-IN" sz="2400" b="0" i="1" smtClean="0">
                                <a:latin typeface="Cambria Math" panose="02040503050406030204" pitchFamily="18" charset="0"/>
                              </a:rPr>
                              <m:t>𝑁</m:t>
                            </m:r>
                          </m:e>
                          <m:sub>
                            <m:r>
                              <m:rPr>
                                <m:brk m:alnAt="1"/>
                              </m:rPr>
                              <a:rPr lang="en-IN" sz="2400" b="0" i="1" smtClean="0">
                                <a:latin typeface="Cambria Math" panose="02040503050406030204" pitchFamily="18" charset="0"/>
                              </a:rPr>
                              <m:t>1</m:t>
                            </m:r>
                          </m:sub>
                        </m:sSub>
                        <m:r>
                          <m:rPr>
                            <m:brk m:alnAt="1"/>
                          </m:rPr>
                          <a:rPr lang="en-IN" sz="2400" b="0" i="1" smtClean="0">
                            <a:latin typeface="Cambria Math" panose="02040503050406030204" pitchFamily="18" charset="0"/>
                          </a:rPr>
                          <m:t>−</m:t>
                        </m:r>
                        <m:r>
                          <a:rPr lang="en-IN" sz="2400" b="0" i="1" smtClean="0">
                            <a:latin typeface="Cambria Math" panose="02040503050406030204" pitchFamily="18" charset="0"/>
                          </a:rPr>
                          <m:t>1</m:t>
                        </m:r>
                      </m:sup>
                    </m:sSup>
                    <m:sSup>
                      <m:sSupPr>
                        <m:ctrlPr>
                          <a:rPr lang="en-IN" sz="2400" i="1">
                            <a:latin typeface="Cambria Math" panose="02040503050406030204" pitchFamily="18" charset="0"/>
                          </a:rPr>
                        </m:ctrlPr>
                      </m:sSupPr>
                      <m:e>
                        <m:sSup>
                          <m:sSupPr>
                            <m:ctrlPr>
                              <a:rPr lang="en-IN" sz="2400" b="0" i="1" smtClean="0">
                                <a:latin typeface="Cambria Math" panose="02040503050406030204" pitchFamily="18" charset="0"/>
                              </a:rPr>
                            </m:ctrlPr>
                          </m:sSupPr>
                          <m:e>
                            <m:d>
                              <m:dPr>
                                <m:ctrlPr>
                                  <a:rPr lang="en-IN" sz="2400" i="1">
                                    <a:latin typeface="Cambria Math" panose="02040503050406030204" pitchFamily="18" charset="0"/>
                                  </a:rPr>
                                </m:ctrlPr>
                              </m:dPr>
                              <m:e>
                                <m:r>
                                  <a:rPr lang="en-IN" sz="2400" i="1">
                                    <a:latin typeface="Cambria Math" panose="02040503050406030204" pitchFamily="18" charset="0"/>
                                  </a:rPr>
                                  <m:t>1−</m:t>
                                </m:r>
                                <m:r>
                                  <a:rPr lang="en-IN" sz="2400" i="1">
                                    <a:latin typeface="Cambria Math" panose="02040503050406030204" pitchFamily="18" charset="0"/>
                                  </a:rPr>
                                  <m:t>𝜃</m:t>
                                </m:r>
                              </m:e>
                            </m:d>
                          </m:e>
                          <m:sup>
                            <m:r>
                              <m:rPr>
                                <m:brk m:alnAt="1"/>
                              </m:rPr>
                              <a:rPr lang="en-IN" sz="2400" b="0" i="1" smtClean="0">
                                <a:latin typeface="Cambria Math" panose="02040503050406030204" pitchFamily="18" charset="0"/>
                              </a:rPr>
                              <m:t>𝛽</m:t>
                            </m:r>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m:rPr>
                                    <m:brk m:alnAt="1"/>
                                  </m:rPr>
                                  <a:rPr lang="en-IN" sz="2400" b="0" i="1" smtClean="0">
                                    <a:latin typeface="Cambria Math" panose="02040503050406030204" pitchFamily="18" charset="0"/>
                                  </a:rPr>
                                  <m:t>𝑁</m:t>
                                </m:r>
                              </m:e>
                              <m:sub>
                                <m:r>
                                  <a:rPr lang="en-IN" sz="2400" b="0" i="1" smtClean="0">
                                    <a:latin typeface="Cambria Math" panose="02040503050406030204" pitchFamily="18" charset="0"/>
                                  </a:rPr>
                                  <m:t>0</m:t>
                                </m:r>
                              </m:sub>
                            </m:sSub>
                            <m:r>
                              <m:rPr>
                                <m:brk m:alnAt="1"/>
                              </m:rPr>
                              <a:rPr lang="en-IN" sz="2400" b="0" i="1" smtClean="0">
                                <a:latin typeface="Cambria Math" panose="02040503050406030204" pitchFamily="18" charset="0"/>
                              </a:rPr>
                              <m:t>−</m:t>
                            </m:r>
                            <m:r>
                              <a:rPr lang="en-IN" sz="2400" b="0" i="1" smtClean="0">
                                <a:latin typeface="Cambria Math" panose="02040503050406030204" pitchFamily="18" charset="0"/>
                              </a:rPr>
                              <m:t>1</m:t>
                            </m:r>
                          </m:sup>
                        </m:sSup>
                      </m:e>
                      <m:sup>
                        <m:r>
                          <a:rPr lang="en-IN" sz="2400" i="1">
                            <a:latin typeface="Cambria Math" panose="02040503050406030204" pitchFamily="18" charset="0"/>
                          </a:rPr>
                          <m:t> </m:t>
                        </m:r>
                      </m:sup>
                    </m:sSup>
                  </m:oMath>
                </a14:m>
                <a:endParaRPr lang="en-IN" sz="2400" dirty="0"/>
              </a:p>
            </p:txBody>
          </p:sp>
        </mc:Choice>
        <mc:Fallback xmlns="">
          <p:sp>
            <p:nvSpPr>
              <p:cNvPr id="11" name="TextBox 10">
                <a:extLst>
                  <a:ext uri="{FF2B5EF4-FFF2-40B4-BE49-F238E27FC236}">
                    <a16:creationId xmlns:a16="http://schemas.microsoft.com/office/drawing/2014/main" id="{98AF43B9-6D49-45E0-AC1F-9D89101ED291}"/>
                  </a:ext>
                </a:extLst>
              </p:cNvPr>
              <p:cNvSpPr txBox="1">
                <a:spLocks noRot="1" noChangeAspect="1" noMove="1" noResize="1" noEditPoints="1" noAdjustHandles="1" noChangeArrowheads="1" noChangeShapeType="1" noTextEdit="1"/>
              </p:cNvSpPr>
              <p:nvPr/>
            </p:nvSpPr>
            <p:spPr>
              <a:xfrm>
                <a:off x="3983703" y="4766114"/>
                <a:ext cx="4438907" cy="386644"/>
              </a:xfrm>
              <a:prstGeom prst="rect">
                <a:avLst/>
              </a:prstGeom>
              <a:blipFill>
                <a:blip r:embed="rId9"/>
                <a:stretch>
                  <a:fillRect l="-960" t="-4762" b="-25397"/>
                </a:stretch>
              </a:blipFill>
            </p:spPr>
            <p:txBody>
              <a:bodyPr/>
              <a:lstStyle/>
              <a:p>
                <a:r>
                  <a:rPr lang="en-IN">
                    <a:noFill/>
                  </a:rPr>
                  <a:t> </a:t>
                </a:r>
              </a:p>
            </p:txBody>
          </p:sp>
        </mc:Fallback>
      </mc:AlternateContent>
      <p:pic>
        <p:nvPicPr>
          <p:cNvPr id="12" name="Picture 11">
            <a:extLst>
              <a:ext uri="{FF2B5EF4-FFF2-40B4-BE49-F238E27FC236}">
                <a16:creationId xmlns:a16="http://schemas.microsoft.com/office/drawing/2014/main" id="{A3C3C520-E6EC-49E4-9EA5-E2E8E90A86BC}"/>
              </a:ext>
            </a:extLst>
          </p:cNvPr>
          <p:cNvPicPr>
            <a:picLocks noChangeAspect="1"/>
          </p:cNvPicPr>
          <p:nvPr/>
        </p:nvPicPr>
        <p:blipFill>
          <a:blip r:embed="rId10"/>
          <a:stretch>
            <a:fillRect/>
          </a:stretch>
        </p:blipFill>
        <p:spPr>
          <a:xfrm>
            <a:off x="11088085" y="4786892"/>
            <a:ext cx="1004822" cy="965223"/>
          </a:xfrm>
          <a:prstGeom prst="rect">
            <a:avLst/>
          </a:prstGeom>
        </p:spPr>
      </p:pic>
      <mc:AlternateContent xmlns:mc="http://schemas.openxmlformats.org/markup-compatibility/2006" xmlns:a14="http://schemas.microsoft.com/office/drawing/2010/main">
        <mc:Choice Requires="a14">
          <p:sp>
            <p:nvSpPr>
              <p:cNvPr id="13" name="Speech Bubble: Rectangle 12">
                <a:extLst>
                  <a:ext uri="{FF2B5EF4-FFF2-40B4-BE49-F238E27FC236}">
                    <a16:creationId xmlns:a16="http://schemas.microsoft.com/office/drawing/2014/main" id="{8D09611D-2922-4851-A153-059994336F3E}"/>
                  </a:ext>
                </a:extLst>
              </p:cNvPr>
              <p:cNvSpPr/>
              <p:nvPr/>
            </p:nvSpPr>
            <p:spPr>
              <a:xfrm>
                <a:off x="8474004" y="4832048"/>
                <a:ext cx="2774461" cy="977350"/>
              </a:xfrm>
              <a:prstGeom prst="wedgeRectCallout">
                <a:avLst>
                  <a:gd name="adj1" fmla="val 57149"/>
                  <a:gd name="adj2" fmla="val -1413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400" dirty="0">
                  <a:solidFill>
                    <a:schemeClr val="tx1"/>
                  </a:solidFill>
                  <a:latin typeface="Abadi Extra Light" panose="020B0204020104020204" pitchFamily="34" charset="0"/>
                </a:endParaRPr>
              </a:p>
              <a:p>
                <a:r>
                  <a:rPr lang="en-IN" sz="1400" dirty="0">
                    <a:solidFill>
                      <a:schemeClr val="tx1"/>
                    </a:solidFill>
                    <a:latin typeface="Abadi Extra Light" panose="020B0204020104020204" pitchFamily="34" charset="0"/>
                  </a:rPr>
                  <a:t>Exercise: Show that the normalization constant equals</a:t>
                </a:r>
              </a:p>
              <a:p>
                <a:pPr/>
                <a14:m>
                  <m:oMathPara xmlns:m="http://schemas.openxmlformats.org/officeDocument/2006/math">
                    <m:oMathParaPr>
                      <m:jc m:val="centerGroup"/>
                    </m:oMathParaPr>
                    <m:oMath xmlns:m="http://schemas.openxmlformats.org/officeDocument/2006/math">
                      <m:f>
                        <m:fPr>
                          <m:ctrlPr>
                            <a:rPr lang="en-IN" sz="1400" i="1">
                              <a:solidFill>
                                <a:schemeClr val="tx1"/>
                              </a:solidFill>
                              <a:latin typeface="Cambria Math" panose="02040503050406030204" pitchFamily="18" charset="0"/>
                            </a:rPr>
                          </m:ctrlPr>
                        </m:fPr>
                        <m:num>
                          <m:r>
                            <m:rPr>
                              <m:sty m:val="p"/>
                            </m:rPr>
                            <a:rPr lang="en-IN" sz="1400">
                              <a:solidFill>
                                <a:schemeClr val="tx1"/>
                              </a:solidFill>
                              <a:latin typeface="Cambria Math" panose="02040503050406030204" pitchFamily="18" charset="0"/>
                            </a:rPr>
                            <m:t>Γ</m:t>
                          </m:r>
                          <m:r>
                            <a:rPr lang="en-IN" sz="1400" i="1">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𝛼</m:t>
                          </m:r>
                          <m:r>
                            <a:rPr lang="en-IN" sz="1400" i="1">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𝛽</m:t>
                          </m:r>
                          <m:r>
                            <a:rPr lang="en-IN" sz="1400" b="0" i="1" smtClean="0">
                              <a:solidFill>
                                <a:schemeClr val="tx1"/>
                              </a:solidFill>
                              <a:latin typeface="Cambria Math" panose="02040503050406030204" pitchFamily="18" charset="0"/>
                            </a:rPr>
                            <m:t>+</m:t>
                          </m:r>
                          <m:r>
                            <a:rPr lang="en-IN" sz="1400" b="0" i="1" smtClean="0">
                              <a:solidFill>
                                <a:srgbClr val="0000FF"/>
                              </a:solidFill>
                              <a:latin typeface="Cambria Math" panose="02040503050406030204" pitchFamily="18" charset="0"/>
                            </a:rPr>
                            <m:t>𝑁</m:t>
                          </m:r>
                          <m:r>
                            <a:rPr lang="en-IN" sz="1400" i="1">
                              <a:solidFill>
                                <a:schemeClr val="tx1"/>
                              </a:solidFill>
                              <a:latin typeface="Cambria Math" panose="02040503050406030204" pitchFamily="18" charset="0"/>
                            </a:rPr>
                            <m:t>)</m:t>
                          </m:r>
                        </m:num>
                        <m:den>
                          <m:r>
                            <m:rPr>
                              <m:sty m:val="p"/>
                            </m:rPr>
                            <a:rPr lang="en-IN" sz="1400">
                              <a:solidFill>
                                <a:schemeClr val="tx1"/>
                              </a:solidFill>
                              <a:latin typeface="Cambria Math" panose="02040503050406030204" pitchFamily="18" charset="0"/>
                            </a:rPr>
                            <m:t>Γ</m:t>
                          </m:r>
                          <m:d>
                            <m:dPr>
                              <m:ctrlPr>
                                <a:rPr lang="en-IN" sz="1400" i="1">
                                  <a:solidFill>
                                    <a:schemeClr val="tx1"/>
                                  </a:solidFill>
                                  <a:latin typeface="Cambria Math" panose="02040503050406030204" pitchFamily="18" charset="0"/>
                                </a:rPr>
                              </m:ctrlPr>
                            </m:dPr>
                            <m:e>
                              <m:r>
                                <a:rPr lang="en-IN" sz="1400" i="1">
                                  <a:solidFill>
                                    <a:schemeClr val="tx1"/>
                                  </a:solidFill>
                                  <a:latin typeface="Cambria Math" panose="02040503050406030204" pitchFamily="18" charset="0"/>
                                </a:rPr>
                                <m:t>𝛼</m:t>
                              </m:r>
                              <m:r>
                                <a:rPr lang="en-IN" sz="1400" b="0" i="1" smtClean="0">
                                  <a:solidFill>
                                    <a:schemeClr val="tx1"/>
                                  </a:solidFill>
                                  <a:latin typeface="Cambria Math" panose="02040503050406030204" pitchFamily="18" charset="0"/>
                                </a:rPr>
                                <m:t>+</m:t>
                              </m:r>
                              <m:nary>
                                <m:naryPr>
                                  <m:chr m:val="∑"/>
                                  <m:limLoc m:val="subSup"/>
                                  <m:ctrlPr>
                                    <a:rPr lang="en-IN" sz="1400" i="1">
                                      <a:solidFill>
                                        <a:srgbClr val="0000FF"/>
                                      </a:solidFill>
                                      <a:latin typeface="Cambria Math" panose="02040503050406030204" pitchFamily="18" charset="0"/>
                                    </a:rPr>
                                  </m:ctrlPr>
                                </m:naryPr>
                                <m:sub>
                                  <m:r>
                                    <m:rPr>
                                      <m:brk m:alnAt="25"/>
                                    </m:rPr>
                                    <a:rPr lang="en-IN" sz="1400" i="1">
                                      <a:solidFill>
                                        <a:srgbClr val="0000FF"/>
                                      </a:solidFill>
                                      <a:latin typeface="Cambria Math" panose="02040503050406030204" pitchFamily="18" charset="0"/>
                                    </a:rPr>
                                    <m:t>𝑛</m:t>
                                  </m:r>
                                  <m:r>
                                    <a:rPr lang="en-IN" sz="1400" i="1">
                                      <a:solidFill>
                                        <a:srgbClr val="0000FF"/>
                                      </a:solidFill>
                                      <a:latin typeface="Cambria Math" panose="02040503050406030204" pitchFamily="18" charset="0"/>
                                    </a:rPr>
                                    <m:t>=1</m:t>
                                  </m:r>
                                </m:sub>
                                <m:sup>
                                  <m:r>
                                    <a:rPr lang="en-IN" sz="1400" i="1">
                                      <a:solidFill>
                                        <a:srgbClr val="0000FF"/>
                                      </a:solidFill>
                                      <a:latin typeface="Cambria Math" panose="02040503050406030204" pitchFamily="18" charset="0"/>
                                    </a:rPr>
                                    <m:t>𝑁</m:t>
                                  </m:r>
                                </m:sup>
                                <m:e>
                                  <m:sSub>
                                    <m:sSubPr>
                                      <m:ctrlPr>
                                        <a:rPr lang="en-IN" sz="1400" i="1">
                                          <a:solidFill>
                                            <a:srgbClr val="0000FF"/>
                                          </a:solidFill>
                                          <a:latin typeface="Cambria Math" panose="02040503050406030204" pitchFamily="18" charset="0"/>
                                        </a:rPr>
                                      </m:ctrlPr>
                                    </m:sSubPr>
                                    <m:e>
                                      <m:r>
                                        <a:rPr lang="en-IN" sz="1400" i="1">
                                          <a:solidFill>
                                            <a:srgbClr val="0000FF"/>
                                          </a:solidFill>
                                          <a:latin typeface="Cambria Math" panose="02040503050406030204" pitchFamily="18" charset="0"/>
                                        </a:rPr>
                                        <m:t>𝑦</m:t>
                                      </m:r>
                                    </m:e>
                                    <m:sub>
                                      <m:r>
                                        <a:rPr lang="en-IN" sz="1400" i="1">
                                          <a:solidFill>
                                            <a:srgbClr val="0000FF"/>
                                          </a:solidFill>
                                          <a:latin typeface="Cambria Math" panose="02040503050406030204" pitchFamily="18" charset="0"/>
                                        </a:rPr>
                                        <m:t>𝑛</m:t>
                                      </m:r>
                                    </m:sub>
                                  </m:sSub>
                                </m:e>
                              </m:nary>
                            </m:e>
                          </m:d>
                          <m:r>
                            <m:rPr>
                              <m:sty m:val="p"/>
                            </m:rPr>
                            <a:rPr lang="en-IN" sz="1400">
                              <a:solidFill>
                                <a:schemeClr val="tx1"/>
                              </a:solidFill>
                              <a:latin typeface="Cambria Math" panose="02040503050406030204" pitchFamily="18" charset="0"/>
                            </a:rPr>
                            <m:t>Γ</m:t>
                          </m:r>
                          <m:d>
                            <m:dPr>
                              <m:ctrlPr>
                                <a:rPr lang="en-IN" sz="1400" i="1">
                                  <a:solidFill>
                                    <a:schemeClr val="tx1"/>
                                  </a:solidFill>
                                  <a:latin typeface="Cambria Math" panose="02040503050406030204" pitchFamily="18" charset="0"/>
                                </a:rPr>
                              </m:ctrlPr>
                            </m:dPr>
                            <m:e>
                              <m:r>
                                <a:rPr lang="en-IN" sz="1400" i="1">
                                  <a:solidFill>
                                    <a:schemeClr val="tx1"/>
                                  </a:solidFill>
                                  <a:latin typeface="Cambria Math" panose="02040503050406030204" pitchFamily="18" charset="0"/>
                                </a:rPr>
                                <m:t>𝛽</m:t>
                              </m:r>
                              <m:r>
                                <a:rPr lang="en-IN" sz="1400" b="0" i="1" smtClean="0">
                                  <a:solidFill>
                                    <a:schemeClr val="tx1"/>
                                  </a:solidFill>
                                  <a:latin typeface="Cambria Math" panose="02040503050406030204" pitchFamily="18" charset="0"/>
                                </a:rPr>
                                <m:t>+</m:t>
                              </m:r>
                              <m:r>
                                <a:rPr lang="en-IN" sz="1400" b="0" i="1" smtClean="0">
                                  <a:solidFill>
                                    <a:srgbClr val="0000FF"/>
                                  </a:solidFill>
                                  <a:latin typeface="Cambria Math" panose="02040503050406030204" pitchFamily="18" charset="0"/>
                                </a:rPr>
                                <m:t>𝑁</m:t>
                              </m:r>
                              <m:r>
                                <a:rPr lang="en-IN" sz="1400" i="1">
                                  <a:solidFill>
                                    <a:srgbClr val="0000FF"/>
                                  </a:solidFill>
                                  <a:latin typeface="Cambria Math" panose="02040503050406030204" pitchFamily="18" charset="0"/>
                                </a:rPr>
                                <m:t>−</m:t>
                              </m:r>
                              <m:nary>
                                <m:naryPr>
                                  <m:chr m:val="∑"/>
                                  <m:limLoc m:val="subSup"/>
                                  <m:ctrlPr>
                                    <a:rPr lang="en-IN" sz="1400" i="1">
                                      <a:solidFill>
                                        <a:srgbClr val="0000FF"/>
                                      </a:solidFill>
                                      <a:latin typeface="Cambria Math" panose="02040503050406030204" pitchFamily="18" charset="0"/>
                                    </a:rPr>
                                  </m:ctrlPr>
                                </m:naryPr>
                                <m:sub>
                                  <m:r>
                                    <m:rPr>
                                      <m:brk m:alnAt="25"/>
                                    </m:rPr>
                                    <a:rPr lang="en-IN" sz="1400" i="1">
                                      <a:solidFill>
                                        <a:srgbClr val="0000FF"/>
                                      </a:solidFill>
                                      <a:latin typeface="Cambria Math" panose="02040503050406030204" pitchFamily="18" charset="0"/>
                                    </a:rPr>
                                    <m:t>𝑛</m:t>
                                  </m:r>
                                  <m:r>
                                    <a:rPr lang="en-IN" sz="1400" i="1">
                                      <a:solidFill>
                                        <a:srgbClr val="0000FF"/>
                                      </a:solidFill>
                                      <a:latin typeface="Cambria Math" panose="02040503050406030204" pitchFamily="18" charset="0"/>
                                    </a:rPr>
                                    <m:t>=1</m:t>
                                  </m:r>
                                </m:sub>
                                <m:sup>
                                  <m:r>
                                    <a:rPr lang="en-IN" sz="1400" i="1">
                                      <a:solidFill>
                                        <a:srgbClr val="0000FF"/>
                                      </a:solidFill>
                                      <a:latin typeface="Cambria Math" panose="02040503050406030204" pitchFamily="18" charset="0"/>
                                    </a:rPr>
                                    <m:t>𝑁</m:t>
                                  </m:r>
                                </m:sup>
                                <m:e>
                                  <m:sSub>
                                    <m:sSubPr>
                                      <m:ctrlPr>
                                        <a:rPr lang="en-IN" sz="1400" i="1">
                                          <a:solidFill>
                                            <a:srgbClr val="0000FF"/>
                                          </a:solidFill>
                                          <a:latin typeface="Cambria Math" panose="02040503050406030204" pitchFamily="18" charset="0"/>
                                        </a:rPr>
                                      </m:ctrlPr>
                                    </m:sSubPr>
                                    <m:e>
                                      <m:r>
                                        <a:rPr lang="en-IN" sz="1400" i="1">
                                          <a:solidFill>
                                            <a:srgbClr val="0000FF"/>
                                          </a:solidFill>
                                          <a:latin typeface="Cambria Math" panose="02040503050406030204" pitchFamily="18" charset="0"/>
                                        </a:rPr>
                                        <m:t>𝑦</m:t>
                                      </m:r>
                                    </m:e>
                                    <m:sub>
                                      <m:r>
                                        <a:rPr lang="en-IN" sz="1400" i="1">
                                          <a:solidFill>
                                            <a:srgbClr val="0000FF"/>
                                          </a:solidFill>
                                          <a:latin typeface="Cambria Math" panose="02040503050406030204" pitchFamily="18" charset="0"/>
                                        </a:rPr>
                                        <m:t>𝑛</m:t>
                                      </m:r>
                                    </m:sub>
                                  </m:sSub>
                                </m:e>
                              </m:nary>
                            </m:e>
                          </m:d>
                        </m:den>
                      </m:f>
                    </m:oMath>
                  </m:oMathPara>
                </a14:m>
                <a:endParaRPr lang="en-IN" sz="1400" dirty="0">
                  <a:solidFill>
                    <a:schemeClr val="tx1"/>
                  </a:solidFill>
                  <a:latin typeface="Abadi Extra Light" panose="020B0204020104020204" pitchFamily="34" charset="0"/>
                </a:endParaRPr>
              </a:p>
              <a:p>
                <a:r>
                  <a:rPr lang="en-IN" sz="1400" dirty="0">
                    <a:solidFill>
                      <a:schemeClr val="tx1"/>
                    </a:solidFill>
                    <a:latin typeface="Abadi Extra Light" panose="020B0204020104020204" pitchFamily="34" charset="0"/>
                  </a:rPr>
                  <a:t>  </a:t>
                </a:r>
              </a:p>
            </p:txBody>
          </p:sp>
        </mc:Choice>
        <mc:Fallback xmlns="">
          <p:sp>
            <p:nvSpPr>
              <p:cNvPr id="13" name="Speech Bubble: Rectangle 12">
                <a:extLst>
                  <a:ext uri="{FF2B5EF4-FFF2-40B4-BE49-F238E27FC236}">
                    <a16:creationId xmlns:a16="http://schemas.microsoft.com/office/drawing/2014/main" id="{8D09611D-2922-4851-A153-059994336F3E}"/>
                  </a:ext>
                </a:extLst>
              </p:cNvPr>
              <p:cNvSpPr>
                <a:spLocks noRot="1" noChangeAspect="1" noMove="1" noResize="1" noEditPoints="1" noAdjustHandles="1" noChangeArrowheads="1" noChangeShapeType="1" noTextEdit="1"/>
              </p:cNvSpPr>
              <p:nvPr/>
            </p:nvSpPr>
            <p:spPr>
              <a:xfrm>
                <a:off x="8474004" y="4832048"/>
                <a:ext cx="2774461" cy="977350"/>
              </a:xfrm>
              <a:prstGeom prst="wedgeRectCallout">
                <a:avLst>
                  <a:gd name="adj1" fmla="val 57149"/>
                  <a:gd name="adj2" fmla="val -14132"/>
                </a:avLst>
              </a:prstGeom>
              <a:blipFill>
                <a:blip r:embed="rId11"/>
                <a:stretch>
                  <a:fillRect l="-407" t="-613" b="-49080"/>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Speech Bubble: Rectangle 14">
                <a:extLst>
                  <a:ext uri="{FF2B5EF4-FFF2-40B4-BE49-F238E27FC236}">
                    <a16:creationId xmlns:a16="http://schemas.microsoft.com/office/drawing/2014/main" id="{B3D6CEA3-DB35-4043-A303-552BBF1039BA}"/>
                  </a:ext>
                </a:extLst>
              </p:cNvPr>
              <p:cNvSpPr/>
              <p:nvPr/>
            </p:nvSpPr>
            <p:spPr>
              <a:xfrm>
                <a:off x="6096000" y="5173535"/>
                <a:ext cx="2275216" cy="707147"/>
              </a:xfrm>
              <a:prstGeom prst="wedgeRectCallout">
                <a:avLst>
                  <a:gd name="adj1" fmla="val 57149"/>
                  <a:gd name="adj2" fmla="val -1413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400" dirty="0">
                  <a:solidFill>
                    <a:schemeClr val="tx1"/>
                  </a:solidFill>
                  <a:latin typeface="Abadi Extra Light" panose="020B0204020104020204" pitchFamily="34" charset="0"/>
                </a:endParaRPr>
              </a:p>
              <a:p>
                <a:r>
                  <a:rPr lang="en-IN" sz="1400" dirty="0">
                    <a:solidFill>
                      <a:schemeClr val="tx1"/>
                    </a:solidFill>
                    <a:latin typeface="Abadi Extra Light" panose="020B0204020104020204" pitchFamily="34" charset="0"/>
                  </a:rPr>
                  <a:t>Hint: Use the fact that the posterior must integrate to 1</a:t>
                </a:r>
              </a:p>
              <a:p>
                <a:pPr/>
                <a14:m>
                  <m:oMathPara xmlns:m="http://schemas.openxmlformats.org/officeDocument/2006/math">
                    <m:oMathParaPr>
                      <m:jc m:val="centerGroup"/>
                    </m:oMathParaPr>
                    <m:oMath xmlns:m="http://schemas.openxmlformats.org/officeDocument/2006/math">
                      <m:r>
                        <a:rPr lang="en-IN" sz="1400" b="0" i="1" smtClean="0">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i="1">
                              <a:solidFill>
                                <a:schemeClr val="tx1"/>
                              </a:solidFill>
                              <a:latin typeface="Cambria Math" panose="02040503050406030204" pitchFamily="18" charset="0"/>
                            </a:rPr>
                            <m:t>𝜃</m:t>
                          </m:r>
                        </m:e>
                        <m:e>
                          <m:r>
                            <a:rPr lang="en-IN" sz="1400" b="1" i="1">
                              <a:solidFill>
                                <a:schemeClr val="tx1"/>
                              </a:solidFill>
                              <a:latin typeface="Cambria Math" panose="02040503050406030204" pitchFamily="18" charset="0"/>
                            </a:rPr>
                            <m:t>𝒚</m:t>
                          </m:r>
                        </m:e>
                      </m:d>
                      <m:r>
                        <a:rPr lang="en-IN" sz="1400" b="0" i="1" smtClean="0">
                          <a:solidFill>
                            <a:schemeClr val="tx1"/>
                          </a:solidFill>
                          <a:latin typeface="Cambria Math" panose="02040503050406030204" pitchFamily="18" charset="0"/>
                        </a:rPr>
                        <m:t>𝑑</m:t>
                      </m:r>
                      <m:r>
                        <a:rPr lang="en-IN" sz="1400" b="0" i="1" smtClean="0">
                          <a:solidFill>
                            <a:schemeClr val="tx1"/>
                          </a:solidFill>
                          <a:latin typeface="Cambria Math" panose="02040503050406030204" pitchFamily="18" charset="0"/>
                        </a:rPr>
                        <m:t>𝜃</m:t>
                      </m:r>
                      <m:r>
                        <a:rPr lang="en-IN" sz="1400" b="0" i="1" smtClean="0">
                          <a:solidFill>
                            <a:schemeClr val="tx1"/>
                          </a:solidFill>
                          <a:latin typeface="Cambria Math" panose="02040503050406030204" pitchFamily="18" charset="0"/>
                        </a:rPr>
                        <m:t>=1</m:t>
                      </m:r>
                    </m:oMath>
                  </m:oMathPara>
                </a14:m>
                <a:endParaRPr lang="en-IN" sz="1400" dirty="0">
                  <a:solidFill>
                    <a:schemeClr val="tx1"/>
                  </a:solidFill>
                  <a:latin typeface="Abadi Extra Light" panose="020B0204020104020204" pitchFamily="34" charset="0"/>
                </a:endParaRPr>
              </a:p>
              <a:p>
                <a:r>
                  <a:rPr lang="en-IN" sz="1400" dirty="0">
                    <a:solidFill>
                      <a:schemeClr val="tx1"/>
                    </a:solidFill>
                    <a:latin typeface="Abadi Extra Light" panose="020B0204020104020204" pitchFamily="34" charset="0"/>
                  </a:rPr>
                  <a:t>  </a:t>
                </a:r>
              </a:p>
            </p:txBody>
          </p:sp>
        </mc:Choice>
        <mc:Fallback xmlns="">
          <p:sp>
            <p:nvSpPr>
              <p:cNvPr id="15" name="Speech Bubble: Rectangle 14">
                <a:extLst>
                  <a:ext uri="{FF2B5EF4-FFF2-40B4-BE49-F238E27FC236}">
                    <a16:creationId xmlns:a16="http://schemas.microsoft.com/office/drawing/2014/main" id="{B3D6CEA3-DB35-4043-A303-552BBF1039BA}"/>
                  </a:ext>
                </a:extLst>
              </p:cNvPr>
              <p:cNvSpPr>
                <a:spLocks noRot="1" noChangeAspect="1" noMove="1" noResize="1" noEditPoints="1" noAdjustHandles="1" noChangeArrowheads="1" noChangeShapeType="1" noTextEdit="1"/>
              </p:cNvSpPr>
              <p:nvPr/>
            </p:nvSpPr>
            <p:spPr>
              <a:xfrm>
                <a:off x="6096000" y="5173535"/>
                <a:ext cx="2275216" cy="707147"/>
              </a:xfrm>
              <a:prstGeom prst="wedgeRectCallout">
                <a:avLst>
                  <a:gd name="adj1" fmla="val 57149"/>
                  <a:gd name="adj2" fmla="val -14132"/>
                </a:avLst>
              </a:prstGeom>
              <a:blipFill>
                <a:blip r:embed="rId12"/>
                <a:stretch>
                  <a:fillRect l="-494" t="-3361" b="-6723"/>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Speech Bubble: Rectangle 2">
                <a:extLst>
                  <a:ext uri="{FF2B5EF4-FFF2-40B4-BE49-F238E27FC236}">
                    <a16:creationId xmlns:a16="http://schemas.microsoft.com/office/drawing/2014/main" id="{81D0FD4A-7B52-5F14-B04F-5D92B4A6CA32}"/>
                  </a:ext>
                </a:extLst>
              </p:cNvPr>
              <p:cNvSpPr/>
              <p:nvPr/>
            </p:nvSpPr>
            <p:spPr>
              <a:xfrm>
                <a:off x="1240366" y="3214648"/>
                <a:ext cx="1494444" cy="392329"/>
              </a:xfrm>
              <a:prstGeom prst="wedgeRectCallout">
                <a:avLst>
                  <a:gd name="adj1" fmla="val -37087"/>
                  <a:gd name="adj2" fmla="val 7592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Hyperparams </a:t>
                </a:r>
                <a14:m>
                  <m:oMath xmlns:m="http://schemas.openxmlformats.org/officeDocument/2006/math">
                    <m:r>
                      <a:rPr lang="en-IN" sz="1200" b="0" i="1" smtClean="0">
                        <a:solidFill>
                          <a:schemeClr val="tx1"/>
                        </a:solidFill>
                        <a:latin typeface="Cambria Math" panose="02040503050406030204" pitchFamily="18" charset="0"/>
                      </a:rPr>
                      <m:t>𝛼</m:t>
                    </m:r>
                    <m:r>
                      <a:rPr lang="en-IN" sz="1200" b="0" i="1" smtClean="0">
                        <a:solidFill>
                          <a:schemeClr val="tx1"/>
                        </a:solidFill>
                        <a:latin typeface="Cambria Math" panose="02040503050406030204" pitchFamily="18" charset="0"/>
                      </a:rPr>
                      <m:t>, </m:t>
                    </m:r>
                    <m:r>
                      <a:rPr lang="en-IN" sz="1200" b="0" i="1" smtClean="0">
                        <a:solidFill>
                          <a:schemeClr val="tx1"/>
                        </a:solidFill>
                        <a:latin typeface="Cambria Math" panose="02040503050406030204" pitchFamily="18" charset="0"/>
                      </a:rPr>
                      <m:t>𝛽</m:t>
                    </m:r>
                  </m:oMath>
                </a14:m>
                <a:r>
                  <a:rPr lang="en-IN" sz="1200" dirty="0">
                    <a:solidFill>
                      <a:schemeClr val="tx1"/>
                    </a:solidFill>
                    <a:latin typeface="Abadi Extra Light" panose="020B0204020104020204" pitchFamily="34" charset="0"/>
                  </a:rPr>
                  <a:t> not shown for brevity</a:t>
                </a:r>
              </a:p>
            </p:txBody>
          </p:sp>
        </mc:Choice>
        <mc:Fallback xmlns="">
          <p:sp>
            <p:nvSpPr>
              <p:cNvPr id="3" name="Speech Bubble: Rectangle 2">
                <a:extLst>
                  <a:ext uri="{FF2B5EF4-FFF2-40B4-BE49-F238E27FC236}">
                    <a16:creationId xmlns:a16="http://schemas.microsoft.com/office/drawing/2014/main" id="{81D0FD4A-7B52-5F14-B04F-5D92B4A6CA32}"/>
                  </a:ext>
                </a:extLst>
              </p:cNvPr>
              <p:cNvSpPr>
                <a:spLocks noRot="1" noChangeAspect="1" noMove="1" noResize="1" noEditPoints="1" noAdjustHandles="1" noChangeArrowheads="1" noChangeShapeType="1" noTextEdit="1"/>
              </p:cNvSpPr>
              <p:nvPr/>
            </p:nvSpPr>
            <p:spPr>
              <a:xfrm>
                <a:off x="1240366" y="3214648"/>
                <a:ext cx="1494444" cy="392329"/>
              </a:xfrm>
              <a:prstGeom prst="wedgeRectCallout">
                <a:avLst>
                  <a:gd name="adj1" fmla="val -37087"/>
                  <a:gd name="adj2" fmla="val 75927"/>
                </a:avLst>
              </a:prstGeom>
              <a:blipFill>
                <a:blip r:embed="rId13"/>
                <a:stretch>
                  <a:fillRect t="-4651"/>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159047543"/>
      </p:ext>
    </p:extLst>
  </p:cSld>
  <p:clrMapOvr>
    <a:masterClrMapping/>
  </p:clrMapOvr>
  <mc:AlternateContent xmlns:mc="http://schemas.openxmlformats.org/markup-compatibility/2006" xmlns:p14="http://schemas.microsoft.com/office/powerpoint/2010/main">
    <mc:Choice Requires="p14">
      <p:transition spd="slow" p14:dur="2000" advTm="450380"/>
    </mc:Choice>
    <mc:Fallback xmlns="">
      <p:transition spd="slow" advTm="4503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wipe(down)">
                                      <p:cBhvr>
                                        <p:cTn id="57" dur="500"/>
                                        <p:tgtEl>
                                          <p:spTgt spid="4">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wipe(down)">
                                      <p:cBhvr>
                                        <p:cTn id="62" dur="500"/>
                                        <p:tgtEl>
                                          <p:spTgt spid="4">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9" end="9"/>
                                            </p:txEl>
                                          </p:spTgt>
                                        </p:tgtEl>
                                        <p:attrNameLst>
                                          <p:attrName>style.visibility</p:attrName>
                                        </p:attrNameLst>
                                      </p:cBhvr>
                                      <p:to>
                                        <p:strVal val="visible"/>
                                      </p:to>
                                    </p:set>
                                    <p:animEffect transition="in" filter="wipe(down)">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00"/>
                                        <p:tgtEl>
                                          <p:spTgt spid="12"/>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down)">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4">
                                            <p:txEl>
                                              <p:pRg st="11" end="11"/>
                                            </p:txEl>
                                          </p:spTgt>
                                        </p:tgtEl>
                                        <p:attrNameLst>
                                          <p:attrName>style.visibility</p:attrName>
                                        </p:attrNameLst>
                                      </p:cBhvr>
                                      <p:to>
                                        <p:strVal val="visible"/>
                                      </p:to>
                                    </p:set>
                                    <p:animEffect transition="in" filter="wipe(down)">
                                      <p:cBhvr>
                                        <p:cTn id="90" dur="500"/>
                                        <p:tgtEl>
                                          <p:spTgt spid="4">
                                            <p:txEl>
                                              <p:pRg st="11" end="1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
                                            <p:txEl>
                                              <p:pRg st="12" end="12"/>
                                            </p:txEl>
                                          </p:spTgt>
                                        </p:tgtEl>
                                        <p:attrNameLst>
                                          <p:attrName>style.visibility</p:attrName>
                                        </p:attrNameLst>
                                      </p:cBhvr>
                                      <p:to>
                                        <p:strVal val="visible"/>
                                      </p:to>
                                    </p:set>
                                    <p:animEffect transition="in" filter="wipe(down)">
                                      <p:cBhvr>
                                        <p:cTn id="9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1" grpId="0"/>
      <p:bldP spid="13" grpId="0" animBg="1"/>
      <p:bldP spid="1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Conjugacy and Conjugate Priors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15</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Many pairs of distributions are conjugate to each other</a:t>
            </a:r>
          </a:p>
          <a:p>
            <a:pPr lvl="1">
              <a:buFont typeface="Wingdings" panose="05000000000000000000" pitchFamily="2" charset="2"/>
              <a:buChar char="§"/>
            </a:pPr>
            <a:r>
              <a:rPr lang="en-IN" dirty="0">
                <a:latin typeface="Abadi Extra Light" panose="020B0204020104020204" pitchFamily="34" charset="0"/>
              </a:rPr>
              <a:t>Bernoulli (likelihood) + Beta (prior) ⇒ Beta posterior </a:t>
            </a:r>
          </a:p>
          <a:p>
            <a:pPr lvl="1">
              <a:buFont typeface="Wingdings" panose="05000000000000000000" pitchFamily="2" charset="2"/>
              <a:buChar char="§"/>
            </a:pPr>
            <a:r>
              <a:rPr lang="en-IN" dirty="0">
                <a:latin typeface="Abadi Extra Light" panose="020B0204020104020204" pitchFamily="34" charset="0"/>
              </a:rPr>
              <a:t>Binomial (likelihood) + Beta (prior) ⇒ Beta posterior </a:t>
            </a:r>
          </a:p>
          <a:p>
            <a:pPr lvl="1">
              <a:buFont typeface="Wingdings" panose="05000000000000000000" pitchFamily="2" charset="2"/>
              <a:buChar char="§"/>
            </a:pPr>
            <a:r>
              <a:rPr lang="en-IN" dirty="0">
                <a:latin typeface="Abadi Extra Light" panose="020B0204020104020204" pitchFamily="34" charset="0"/>
              </a:rPr>
              <a:t>Multinomial (likelihood) + Dirichlet (prior) ⇒ Dirichlet posterior </a:t>
            </a:r>
          </a:p>
          <a:p>
            <a:pPr lvl="1">
              <a:buFont typeface="Wingdings" panose="05000000000000000000" pitchFamily="2" charset="2"/>
              <a:buChar char="§"/>
            </a:pPr>
            <a:r>
              <a:rPr lang="en-IN" dirty="0">
                <a:latin typeface="Abadi Extra Light" panose="020B0204020104020204" pitchFamily="34" charset="0"/>
              </a:rPr>
              <a:t>Poisson (likelihood) + Gamma (prior) ⇒ Gamma posterior </a:t>
            </a:r>
          </a:p>
          <a:p>
            <a:pPr lvl="1">
              <a:buFont typeface="Wingdings" panose="05000000000000000000" pitchFamily="2" charset="2"/>
              <a:buChar char="§"/>
            </a:pPr>
            <a:r>
              <a:rPr lang="en-IN" dirty="0">
                <a:latin typeface="Abadi Extra Light" panose="020B0204020104020204" pitchFamily="34" charset="0"/>
              </a:rPr>
              <a:t>Gaussian (likelihood) + Gaussian (prior) ⇒ Gaussian posterior </a:t>
            </a:r>
          </a:p>
          <a:p>
            <a:pPr lvl="1">
              <a:buFont typeface="Wingdings" panose="05000000000000000000" pitchFamily="2" charset="2"/>
              <a:buChar char="§"/>
            </a:pPr>
            <a:r>
              <a:rPr lang="en-IN" dirty="0">
                <a:latin typeface="Abadi Extra Light" panose="020B0204020104020204" pitchFamily="34" charset="0"/>
              </a:rPr>
              <a:t>and many other such pairs ..</a:t>
            </a:r>
          </a:p>
          <a:p>
            <a:pPr>
              <a:buFont typeface="Wingdings" panose="05000000000000000000" pitchFamily="2" charset="2"/>
              <a:buChar char="§"/>
            </a:pPr>
            <a:r>
              <a:rPr lang="en-GB" dirty="0">
                <a:latin typeface="Abadi Extra Light" panose="020B0204020104020204" pitchFamily="34" charset="0"/>
              </a:rPr>
              <a:t>Tip: If two </a:t>
            </a:r>
            <a:r>
              <a:rPr lang="en-GB" dirty="0" err="1">
                <a:latin typeface="Abadi Extra Light" panose="020B0204020104020204" pitchFamily="34" charset="0"/>
              </a:rPr>
              <a:t>distr</a:t>
            </a:r>
            <a:r>
              <a:rPr lang="en-GB" dirty="0">
                <a:latin typeface="Abadi Extra Light" panose="020B0204020104020204" pitchFamily="34" charset="0"/>
              </a:rPr>
              <a:t> are conjugate to each other, their functional forms are similar</a:t>
            </a:r>
          </a:p>
          <a:p>
            <a:pPr lvl="1">
              <a:buFont typeface="Wingdings" panose="05000000000000000000" pitchFamily="2" charset="2"/>
              <a:buChar char="§"/>
            </a:pPr>
            <a:r>
              <a:rPr lang="en-GB" dirty="0">
                <a:latin typeface="Abadi Extra Light" panose="020B0204020104020204" pitchFamily="34" charset="0"/>
              </a:rPr>
              <a:t>Example: Bernoulli and Beta have the forms</a:t>
            </a: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marL="457200" lvl="1" indent="0">
              <a:buNone/>
            </a:pPr>
            <a:endParaRPr lang="en-GB" sz="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More on conjugate priors when we look at </a:t>
            </a:r>
            <a:r>
              <a:rPr lang="en-GB" dirty="0">
                <a:solidFill>
                  <a:srgbClr val="0000FF"/>
                </a:solidFill>
                <a:latin typeface="Abadi Extra Light" panose="020B0204020104020204" pitchFamily="34" charset="0"/>
              </a:rPr>
              <a:t>exponential family</a:t>
            </a:r>
            <a:r>
              <a:rPr lang="en-GB" dirty="0">
                <a:latin typeface="Abadi Extra Light" panose="020B0204020104020204" pitchFamily="34" charset="0"/>
              </a:rPr>
              <a:t> distributions</a:t>
            </a:r>
            <a:endParaRPr lang="en-IN" dirty="0">
              <a:latin typeface="Abadi Extra Light" panose="020B0204020104020204" pitchFamily="34" charset="0"/>
            </a:endParaRPr>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p:sp>
        <p:nvSpPr>
          <p:cNvPr id="22" name="Speech Bubble: Rectangle 21">
            <a:extLst>
              <a:ext uri="{FF2B5EF4-FFF2-40B4-BE49-F238E27FC236}">
                <a16:creationId xmlns:a16="http://schemas.microsoft.com/office/drawing/2014/main" id="{5F9D3B21-C368-4022-84E8-AEFBFE7954C9}"/>
              </a:ext>
            </a:extLst>
          </p:cNvPr>
          <p:cNvSpPr/>
          <p:nvPr/>
        </p:nvSpPr>
        <p:spPr>
          <a:xfrm>
            <a:off x="8808592" y="2476672"/>
            <a:ext cx="2557907" cy="643285"/>
          </a:xfrm>
          <a:prstGeom prst="wedgeRectCallout">
            <a:avLst>
              <a:gd name="adj1" fmla="val -59365"/>
              <a:gd name="adj2" fmla="val 5899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 true in general, but in some cases (e.g., the variance of the Gaussian likelihood is fixed)</a:t>
            </a:r>
            <a:endParaRPr lang="en-IN" sz="1400" dirty="0">
              <a:solidFill>
                <a:schemeClr val="tx1"/>
              </a:solidFill>
              <a:latin typeface="Abadi Extra Light" panose="020B0204020104020204" pitchFamily="3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A6BED0E-2E67-4FFD-9F46-6FD8111965F8}"/>
                  </a:ext>
                </a:extLst>
              </p:cNvPr>
              <p:cNvSpPr/>
              <p:nvPr/>
            </p:nvSpPr>
            <p:spPr>
              <a:xfrm>
                <a:off x="3115198" y="4943168"/>
                <a:ext cx="3426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N" smtClean="0">
                          <a:latin typeface="Cambria Math" panose="02040503050406030204" pitchFamily="18" charset="0"/>
                        </a:rPr>
                        <m:t>Bernoulli</m:t>
                      </m:r>
                      <m:d>
                        <m:dPr>
                          <m:ctrlPr>
                            <a:rPr lang="en-IN" i="1">
                              <a:latin typeface="Cambria Math" panose="02040503050406030204" pitchFamily="18" charset="0"/>
                            </a:rPr>
                          </m:ctrlPr>
                        </m:dPr>
                        <m:e>
                          <m:r>
                            <a:rPr lang="en-IN" b="0" i="1" smtClean="0">
                              <a:latin typeface="Cambria Math" panose="02040503050406030204" pitchFamily="18" charset="0"/>
                            </a:rPr>
                            <m:t>𝑦</m:t>
                          </m:r>
                        </m:e>
                        <m:e>
                          <m:r>
                            <a:rPr lang="en-IN" i="1">
                              <a:latin typeface="Cambria Math" panose="02040503050406030204" pitchFamily="18" charset="0"/>
                            </a:rPr>
                            <m:t>𝜃</m:t>
                          </m:r>
                        </m:e>
                      </m:d>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r>
                            <a:rPr lang="en-IN" b="0" i="1" smtClean="0">
                              <a:latin typeface="Cambria Math" panose="02040503050406030204" pitchFamily="18" charset="0"/>
                            </a:rPr>
                            <m:t>𝑦</m:t>
                          </m:r>
                        </m:sup>
                      </m:sSup>
                      <m:r>
                        <m:rPr>
                          <m:nor/>
                        </m:rPr>
                        <a:rPr lang="en-IN" dirty="0"/>
                        <m:t> </m:t>
                      </m:r>
                      <m:sSup>
                        <m:sSupPr>
                          <m:ctrlPr>
                            <a:rPr lang="en-IN" i="1">
                              <a:latin typeface="Cambria Math" panose="02040503050406030204" pitchFamily="18" charset="0"/>
                            </a:rPr>
                          </m:ctrlPr>
                        </m:sSupPr>
                        <m:e>
                          <m:r>
                            <a:rPr lang="en-IN" i="1">
                              <a:latin typeface="Cambria Math" panose="02040503050406030204" pitchFamily="18" charset="0"/>
                            </a:rPr>
                            <m:t>(1−</m:t>
                          </m:r>
                          <m:r>
                            <a:rPr lang="en-IN" i="1">
                              <a:latin typeface="Cambria Math" panose="02040503050406030204" pitchFamily="18" charset="0"/>
                            </a:rPr>
                            <m:t>𝜃</m:t>
                          </m:r>
                          <m:r>
                            <a:rPr lang="en-IN" i="1">
                              <a:latin typeface="Cambria Math" panose="02040503050406030204" pitchFamily="18" charset="0"/>
                            </a:rPr>
                            <m:t>)</m:t>
                          </m:r>
                        </m:e>
                        <m:sup>
                          <m:r>
                            <a:rPr lang="en-IN" i="1">
                              <a:latin typeface="Cambria Math" panose="02040503050406030204" pitchFamily="18" charset="0"/>
                            </a:rPr>
                            <m:t>1−</m:t>
                          </m:r>
                          <m:r>
                            <a:rPr lang="en-IN" b="0" i="1" smtClean="0">
                              <a:latin typeface="Cambria Math" panose="02040503050406030204" pitchFamily="18" charset="0"/>
                            </a:rPr>
                            <m:t>𝑦</m:t>
                          </m:r>
                        </m:sup>
                      </m:sSup>
                    </m:oMath>
                  </m:oMathPara>
                </a14:m>
                <a:endParaRPr lang="en-IN" dirty="0"/>
              </a:p>
            </p:txBody>
          </p:sp>
        </mc:Choice>
        <mc:Fallback xmlns="">
          <p:sp>
            <p:nvSpPr>
              <p:cNvPr id="3" name="Rectangle 2">
                <a:extLst>
                  <a:ext uri="{FF2B5EF4-FFF2-40B4-BE49-F238E27FC236}">
                    <a16:creationId xmlns:a16="http://schemas.microsoft.com/office/drawing/2014/main" id="{CA6BED0E-2E67-4FFD-9F46-6FD8111965F8}"/>
                  </a:ext>
                </a:extLst>
              </p:cNvPr>
              <p:cNvSpPr>
                <a:spLocks noRot="1" noChangeAspect="1" noMove="1" noResize="1" noEditPoints="1" noAdjustHandles="1" noChangeArrowheads="1" noChangeShapeType="1" noTextEdit="1"/>
              </p:cNvSpPr>
              <p:nvPr/>
            </p:nvSpPr>
            <p:spPr>
              <a:xfrm>
                <a:off x="3115198" y="4943168"/>
                <a:ext cx="3426643" cy="369332"/>
              </a:xfrm>
              <a:prstGeom prst="rect">
                <a:avLst/>
              </a:prstGeom>
              <a:blipFill>
                <a:blip r:embed="rId3"/>
                <a:stretch>
                  <a:fillRect b="-13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A88548D-1AFE-4684-BA22-9B73F8293353}"/>
                  </a:ext>
                </a:extLst>
              </p:cNvPr>
              <p:cNvSpPr/>
              <p:nvPr/>
            </p:nvSpPr>
            <p:spPr>
              <a:xfrm>
                <a:off x="3293947" y="5333815"/>
                <a:ext cx="4481868" cy="6665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N">
                          <a:latin typeface="Cambria Math" panose="02040503050406030204" pitchFamily="18" charset="0"/>
                        </a:rPr>
                        <m:t>Beta</m:t>
                      </m:r>
                      <m:d>
                        <m:dPr>
                          <m:ctrlPr>
                            <a:rPr lang="en-IN" i="1">
                              <a:latin typeface="Cambria Math" panose="02040503050406030204" pitchFamily="18" charset="0"/>
                            </a:rPr>
                          </m:ctrlPr>
                        </m:dPr>
                        <m:e>
                          <m:r>
                            <a:rPr lang="en-IN" i="1">
                              <a:latin typeface="Cambria Math" panose="02040503050406030204" pitchFamily="18" charset="0"/>
                            </a:rPr>
                            <m:t>𝜃</m:t>
                          </m:r>
                        </m:e>
                        <m:e>
                          <m:r>
                            <a:rPr lang="en-IN" i="1">
                              <a:latin typeface="Cambria Math" panose="02040503050406030204" pitchFamily="18" charset="0"/>
                            </a:rPr>
                            <m:t>𝛼</m:t>
                          </m:r>
                          <m:r>
                            <a:rPr lang="en-IN" i="1">
                              <a:latin typeface="Cambria Math" panose="02040503050406030204" pitchFamily="18" charset="0"/>
                            </a:rPr>
                            <m:t>, </m:t>
                          </m:r>
                          <m:r>
                            <a:rPr lang="en-IN" i="1">
                              <a:latin typeface="Cambria Math" panose="02040503050406030204" pitchFamily="18" charset="0"/>
                            </a:rPr>
                            <m:t>𝛽</m:t>
                          </m:r>
                        </m:e>
                      </m:d>
                      <m:r>
                        <a:rPr lang="en-IN" i="1">
                          <a:latin typeface="Cambria Math" panose="02040503050406030204" pitchFamily="18" charset="0"/>
                        </a:rPr>
                        <m:t>= </m:t>
                      </m:r>
                      <m:f>
                        <m:fPr>
                          <m:ctrlPr>
                            <a:rPr lang="en-IN" i="1">
                              <a:latin typeface="Cambria Math" panose="02040503050406030204" pitchFamily="18" charset="0"/>
                            </a:rPr>
                          </m:ctrlPr>
                        </m:fPr>
                        <m:num>
                          <m:r>
                            <m:rPr>
                              <m:sty m:val="p"/>
                            </m:rPr>
                            <a:rPr lang="en-IN">
                              <a:latin typeface="Cambria Math" panose="02040503050406030204" pitchFamily="18" charset="0"/>
                            </a:rPr>
                            <m:t>Γ</m:t>
                          </m:r>
                          <m:r>
                            <a:rPr lang="en-IN" i="1">
                              <a:latin typeface="Cambria Math" panose="02040503050406030204" pitchFamily="18" charset="0"/>
                            </a:rPr>
                            <m:t>(</m:t>
                          </m:r>
                          <m:r>
                            <a:rPr lang="en-IN" i="1">
                              <a:latin typeface="Cambria Math" panose="02040503050406030204" pitchFamily="18" charset="0"/>
                            </a:rPr>
                            <m:t>𝛼</m:t>
                          </m:r>
                          <m:r>
                            <a:rPr lang="en-IN" i="1">
                              <a:latin typeface="Cambria Math" panose="02040503050406030204" pitchFamily="18" charset="0"/>
                            </a:rPr>
                            <m:t>+</m:t>
                          </m:r>
                          <m:r>
                            <a:rPr lang="en-IN" i="1">
                              <a:latin typeface="Cambria Math" panose="02040503050406030204" pitchFamily="18" charset="0"/>
                            </a:rPr>
                            <m:t>𝛽</m:t>
                          </m:r>
                          <m:r>
                            <a:rPr lang="en-IN" i="1">
                              <a:latin typeface="Cambria Math" panose="02040503050406030204" pitchFamily="18" charset="0"/>
                            </a:rPr>
                            <m:t>)</m:t>
                          </m:r>
                        </m:num>
                        <m:den>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𝛼</m:t>
                              </m:r>
                            </m:e>
                          </m:d>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𝛽</m:t>
                              </m:r>
                            </m:e>
                          </m:d>
                        </m:den>
                      </m:f>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r>
                            <a:rPr lang="en-IN" i="1">
                              <a:latin typeface="Cambria Math" panose="02040503050406030204" pitchFamily="18" charset="0"/>
                            </a:rPr>
                            <m:t>𝛼</m:t>
                          </m:r>
                          <m:r>
                            <a:rPr lang="en-IN" i="1">
                              <a:latin typeface="Cambria Math" panose="02040503050406030204" pitchFamily="18" charset="0"/>
                            </a:rPr>
                            <m:t>−1</m:t>
                          </m:r>
                        </m:sup>
                      </m:sSup>
                      <m:sSup>
                        <m:sSupPr>
                          <m:ctrlPr>
                            <a:rPr lang="en-IN" i="1">
                              <a:latin typeface="Cambria Math" panose="02040503050406030204" pitchFamily="18" charset="0"/>
                            </a:rPr>
                          </m:ctrlPr>
                        </m:sSupPr>
                        <m:e>
                          <m:d>
                            <m:dPr>
                              <m:ctrlPr>
                                <a:rPr lang="en-IN" i="1">
                                  <a:latin typeface="Cambria Math" panose="02040503050406030204" pitchFamily="18" charset="0"/>
                                </a:rPr>
                              </m:ctrlPr>
                            </m:dPr>
                            <m:e>
                              <m:r>
                                <a:rPr lang="en-IN" i="1">
                                  <a:latin typeface="Cambria Math" panose="02040503050406030204" pitchFamily="18" charset="0"/>
                                </a:rPr>
                                <m:t>1−</m:t>
                              </m:r>
                              <m:r>
                                <a:rPr lang="en-IN" i="1">
                                  <a:latin typeface="Cambria Math" panose="02040503050406030204" pitchFamily="18" charset="0"/>
                                </a:rPr>
                                <m:t>𝜃</m:t>
                              </m:r>
                            </m:e>
                          </m:d>
                        </m:e>
                        <m:sup>
                          <m:r>
                            <a:rPr lang="en-IN" i="1">
                              <a:latin typeface="Cambria Math" panose="02040503050406030204" pitchFamily="18" charset="0"/>
                            </a:rPr>
                            <m:t>𝛽</m:t>
                          </m:r>
                          <m:r>
                            <a:rPr lang="en-IN" i="1">
                              <a:latin typeface="Cambria Math" panose="02040503050406030204" pitchFamily="18" charset="0"/>
                            </a:rPr>
                            <m:t>−1 </m:t>
                          </m:r>
                        </m:sup>
                      </m:sSup>
                      <m:r>
                        <a:rPr lang="en-IN" i="1">
                          <a:latin typeface="Cambria Math" panose="02040503050406030204" pitchFamily="18" charset="0"/>
                        </a:rPr>
                        <m:t> </m:t>
                      </m:r>
                    </m:oMath>
                  </m:oMathPara>
                </a14:m>
                <a:endParaRPr lang="en-IN" dirty="0"/>
              </a:p>
            </p:txBody>
          </p:sp>
        </mc:Choice>
        <mc:Fallback xmlns="">
          <p:sp>
            <p:nvSpPr>
              <p:cNvPr id="5" name="Rectangle 4">
                <a:extLst>
                  <a:ext uri="{FF2B5EF4-FFF2-40B4-BE49-F238E27FC236}">
                    <a16:creationId xmlns:a16="http://schemas.microsoft.com/office/drawing/2014/main" id="{3A88548D-1AFE-4684-BA22-9B73F8293353}"/>
                  </a:ext>
                </a:extLst>
              </p:cNvPr>
              <p:cNvSpPr>
                <a:spLocks noRot="1" noChangeAspect="1" noMove="1" noResize="1" noEditPoints="1" noAdjustHandles="1" noChangeArrowheads="1" noChangeShapeType="1" noTextEdit="1"/>
              </p:cNvSpPr>
              <p:nvPr/>
            </p:nvSpPr>
            <p:spPr>
              <a:xfrm>
                <a:off x="3293947" y="5333815"/>
                <a:ext cx="4481868" cy="666593"/>
              </a:xfrm>
              <a:prstGeom prst="rect">
                <a:avLst/>
              </a:prstGeom>
              <a:blipFill>
                <a:blip r:embed="rId4"/>
                <a:stretch>
                  <a:fillRect/>
                </a:stretch>
              </a:blipFill>
            </p:spPr>
            <p:txBody>
              <a:bodyPr/>
              <a:lstStyle/>
              <a:p>
                <a:r>
                  <a:rPr lang="en-IN">
                    <a:noFill/>
                  </a:rPr>
                  <a:t> </a:t>
                </a:r>
              </a:p>
            </p:txBody>
          </p:sp>
        </mc:Fallback>
      </mc:AlternateContent>
      <p:sp>
        <p:nvSpPr>
          <p:cNvPr id="23" name="Speech Bubble: Rectangle 22">
            <a:extLst>
              <a:ext uri="{FF2B5EF4-FFF2-40B4-BE49-F238E27FC236}">
                <a16:creationId xmlns:a16="http://schemas.microsoft.com/office/drawing/2014/main" id="{A2EF08A4-C6A8-4050-81C6-E988D211C404}"/>
              </a:ext>
            </a:extLst>
          </p:cNvPr>
          <p:cNvSpPr/>
          <p:nvPr/>
        </p:nvSpPr>
        <p:spPr>
          <a:xfrm>
            <a:off x="8198287" y="4467263"/>
            <a:ext cx="3728468" cy="1321142"/>
          </a:xfrm>
          <a:prstGeom prst="wedgeRectCallout">
            <a:avLst>
              <a:gd name="adj1" fmla="val -78162"/>
              <a:gd name="adj2" fmla="val 1601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is why, when we multiply them while computing the posterior, the exponents get added and we get the same form for the posterior as the prior but with just updated hyperparameter. Also, we can identify the posterior and its hyperparameters simply by inspection</a:t>
            </a:r>
            <a:endParaRPr lang="en-IN" sz="1400" dirty="0">
              <a:solidFill>
                <a:schemeClr val="tx1"/>
              </a:solidFill>
              <a:latin typeface="Abadi Extra Light" panose="020B0204020104020204" pitchFamily="34" charset="0"/>
              <a:sym typeface="Wingdings" panose="05000000000000000000" pitchFamily="2" charset="2"/>
            </a:endParaRPr>
          </a:p>
        </p:txBody>
      </p:sp>
    </p:spTree>
    <p:custDataLst>
      <p:tags r:id="rId1"/>
    </p:custDataLst>
    <p:extLst>
      <p:ext uri="{BB962C8B-B14F-4D97-AF65-F5344CB8AC3E}">
        <p14:creationId xmlns:p14="http://schemas.microsoft.com/office/powerpoint/2010/main" val="366364736"/>
      </p:ext>
    </p:extLst>
  </p:cSld>
  <p:clrMapOvr>
    <a:masterClrMapping/>
  </p:clrMapOvr>
  <mc:AlternateContent xmlns:mc="http://schemas.openxmlformats.org/markup-compatibility/2006" xmlns:p14="http://schemas.microsoft.com/office/powerpoint/2010/main">
    <mc:Choice Requires="p14">
      <p:transition spd="slow" p14:dur="2000" advTm="180985"/>
    </mc:Choice>
    <mc:Fallback xmlns="">
      <p:transition spd="slow" advTm="1809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ipe(down)">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wipe(down)">
                                      <p:cBhvr>
                                        <p:cTn id="7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5"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Predictive Distribution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Suppose we want to compute the prob that the next outcome </a:t>
                </a:r>
                <a14:m>
                  <m:oMath xmlns:m="http://schemas.openxmlformats.org/officeDocument/2006/math">
                    <m:sSub>
                      <m:sSubPr>
                        <m:ctrlPr>
                          <a:rPr lang="en-GB" sz="2600" i="1" smtClean="0">
                            <a:latin typeface="Cambria Math" panose="02040503050406030204" pitchFamily="18" charset="0"/>
                          </a:rPr>
                        </m:ctrlPr>
                      </m:sSubPr>
                      <m:e>
                        <m:r>
                          <a:rPr lang="en-IN" sz="2600" b="0" i="1" smtClean="0">
                            <a:latin typeface="Cambria Math" panose="02040503050406030204" pitchFamily="18" charset="0"/>
                          </a:rPr>
                          <m:t>𝑦</m:t>
                        </m:r>
                      </m:e>
                      <m:sub>
                        <m:r>
                          <a:rPr lang="en-IN" sz="2600" b="0" i="1" smtClean="0">
                            <a:latin typeface="Cambria Math" panose="02040503050406030204" pitchFamily="18" charset="0"/>
                          </a:rPr>
                          <m:t>𝑁</m:t>
                        </m:r>
                        <m:r>
                          <a:rPr lang="en-IN" sz="2600" b="0" i="1" smtClean="0">
                            <a:latin typeface="Cambria Math" panose="02040503050406030204" pitchFamily="18" charset="0"/>
                          </a:rPr>
                          <m:t>+1</m:t>
                        </m:r>
                      </m:sub>
                    </m:sSub>
                    <m:r>
                      <a:rPr lang="en-IN" sz="2600" b="0" i="1" smtClean="0">
                        <a:latin typeface="Cambria Math" panose="02040503050406030204" pitchFamily="18" charset="0"/>
                      </a:rPr>
                      <m:t> </m:t>
                    </m:r>
                  </m:oMath>
                </a14:m>
                <a:r>
                  <a:rPr lang="en-GB" sz="2600" dirty="0">
                    <a:latin typeface="Abadi Extra Light" panose="020B0204020104020204" pitchFamily="34" charset="0"/>
                  </a:rPr>
                  <a:t>will be head (=1)</a:t>
                </a:r>
                <a:endParaRPr lang="en-IN"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The </a:t>
                </a:r>
                <a:r>
                  <a:rPr lang="en-GB" sz="2600" dirty="0">
                    <a:solidFill>
                      <a:srgbClr val="0000FF"/>
                    </a:solidFill>
                    <a:latin typeface="Abadi Extra Light" panose="020B0204020104020204" pitchFamily="34" charset="0"/>
                  </a:rPr>
                  <a:t>posterior predictive distribution </a:t>
                </a:r>
                <a:r>
                  <a:rPr lang="en-GB" sz="2600" dirty="0">
                    <a:latin typeface="Abadi Extra Light" panose="020B0204020104020204" pitchFamily="34" charset="0"/>
                  </a:rPr>
                  <a:t>(averaging over all </a:t>
                </a:r>
                <a14:m>
                  <m:oMath xmlns:m="http://schemas.openxmlformats.org/officeDocument/2006/math">
                    <m:r>
                      <a:rPr lang="en-GB" sz="2600" i="1" dirty="0" smtClean="0">
                        <a:latin typeface="Cambria Math" panose="02040503050406030204" pitchFamily="18" charset="0"/>
                      </a:rPr>
                      <m:t>𝜃</m:t>
                    </m:r>
                  </m:oMath>
                </a14:m>
                <a:r>
                  <a:rPr lang="en-GB" sz="2600" dirty="0">
                    <a:latin typeface="Abadi Extra Light" panose="020B0204020104020204" pitchFamily="34" charset="0"/>
                  </a:rPr>
                  <a:t>’s weighted by their respective posterior probabilities)</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Therefore the PPD will be</a:t>
                </a:r>
              </a:p>
              <a:p>
                <a:pPr marL="0" indent="0">
                  <a:buNone/>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The </a:t>
                </a:r>
                <a:r>
                  <a:rPr lang="en-GB" sz="2600" dirty="0">
                    <a:solidFill>
                      <a:srgbClr val="0000FF"/>
                    </a:solidFill>
                    <a:latin typeface="Abadi Extra Light" panose="020B0204020104020204" pitchFamily="34" charset="0"/>
                  </a:rPr>
                  <a:t>plug-in predictive </a:t>
                </a:r>
                <a:r>
                  <a:rPr lang="en-GB" sz="2600" dirty="0">
                    <a:latin typeface="Abadi Extra Light" panose="020B0204020104020204" pitchFamily="34" charset="0"/>
                  </a:rPr>
                  <a:t>distribution using a point estimate </a:t>
                </a:r>
                <a14:m>
                  <m:oMath xmlns:m="http://schemas.openxmlformats.org/officeDocument/2006/math">
                    <m:acc>
                      <m:accPr>
                        <m:chr m:val="̂"/>
                        <m:ctrlPr>
                          <a:rPr lang="en-GB" sz="2600" i="1">
                            <a:latin typeface="Cambria Math" panose="02040503050406030204" pitchFamily="18" charset="0"/>
                          </a:rPr>
                        </m:ctrlPr>
                      </m:accPr>
                      <m:e>
                        <m:r>
                          <a:rPr lang="en-IN" sz="2600" i="1">
                            <a:latin typeface="Cambria Math" panose="02040503050406030204" pitchFamily="18" charset="0"/>
                          </a:rPr>
                          <m:t>𝜃</m:t>
                        </m:r>
                      </m:e>
                    </m:acc>
                  </m:oMath>
                </a14:m>
                <a:r>
                  <a:rPr lang="en-GB" sz="2600" dirty="0">
                    <a:latin typeface="Abadi Extra Light" panose="020B0204020104020204" pitchFamily="34" charset="0"/>
                  </a:rPr>
                  <a:t> (e.g., using MLE/MAP)</a:t>
                </a:r>
              </a:p>
              <a:p>
                <a:pPr marL="0" indent="0">
                  <a:buNone/>
                </a:pPr>
                <a:r>
                  <a:rPr lang="en-GB" sz="2600" dirty="0">
                    <a:latin typeface="Abadi Extra Light" panose="020B0204020104020204" pitchFamily="34" charset="0"/>
                  </a:rPr>
                  <a:t> </a:t>
                </a: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r="-67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16</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2FFB5745-F324-433B-AB18-89AD1F5EDD82}"/>
                  </a:ext>
                </a:extLst>
              </p:cNvPr>
              <p:cNvSpPr/>
              <p:nvPr/>
            </p:nvSpPr>
            <p:spPr>
              <a:xfrm>
                <a:off x="7528654" y="3629824"/>
                <a:ext cx="3795276" cy="519428"/>
              </a:xfrm>
              <a:prstGeom prst="wedgeRectCallout">
                <a:avLst>
                  <a:gd name="adj1" fmla="val -57757"/>
                  <a:gd name="adj2" fmla="val 2187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Expectation of </a:t>
                </a:r>
                <a14:m>
                  <m:oMath xmlns:m="http://schemas.openxmlformats.org/officeDocument/2006/math">
                    <m:r>
                      <a:rPr lang="en-IN" sz="1400" b="0" i="1"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sym typeface="Wingdings" panose="05000000000000000000" pitchFamily="2" charset="2"/>
                  </a:rPr>
                  <a:t> </a:t>
                </a:r>
                <a:r>
                  <a:rPr lang="en-IN" sz="1400" dirty="0" err="1">
                    <a:solidFill>
                      <a:schemeClr val="tx1"/>
                    </a:solidFill>
                    <a:latin typeface="Abadi Extra Light" panose="020B0204020104020204" pitchFamily="34" charset="0"/>
                    <a:sym typeface="Wingdings" panose="05000000000000000000" pitchFamily="2" charset="2"/>
                  </a:rPr>
                  <a:t>w.r.t.</a:t>
                </a:r>
                <a:r>
                  <a:rPr lang="en-IN" sz="1400" dirty="0">
                    <a:solidFill>
                      <a:schemeClr val="tx1"/>
                    </a:solidFill>
                    <a:latin typeface="Abadi Extra Light" panose="020B0204020104020204" pitchFamily="34" charset="0"/>
                    <a:sym typeface="Wingdings" panose="05000000000000000000" pitchFamily="2" charset="2"/>
                  </a:rPr>
                  <a:t> the Beta posterior distribution </a:t>
                </a:r>
                <a14:m>
                  <m:oMath xmlns:m="http://schemas.openxmlformats.org/officeDocument/2006/math">
                    <m:r>
                      <a:rPr lang="en-IN" sz="1400" i="1">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i="1">
                            <a:solidFill>
                              <a:schemeClr val="tx1"/>
                            </a:solidFill>
                            <a:latin typeface="Cambria Math" panose="02040503050406030204" pitchFamily="18" charset="0"/>
                          </a:rPr>
                          <m:t>𝜃</m:t>
                        </m:r>
                      </m:e>
                      <m:e>
                        <m:r>
                          <a:rPr lang="en-IN" sz="1400" b="1" i="1">
                            <a:solidFill>
                              <a:schemeClr val="tx1"/>
                            </a:solidFill>
                            <a:latin typeface="Cambria Math" panose="02040503050406030204" pitchFamily="18" charset="0"/>
                          </a:rPr>
                          <m:t>𝒚</m:t>
                        </m:r>
                      </m:e>
                    </m:d>
                    <m:r>
                      <a:rPr lang="en-IN" sz="1400">
                        <a:solidFill>
                          <a:schemeClr val="tx1"/>
                        </a:solidFill>
                        <a:latin typeface="Cambria Math" panose="02040503050406030204" pitchFamily="18" charset="0"/>
                      </a:rPr>
                      <m:t>=</m:t>
                    </m:r>
                    <m:r>
                      <m:rPr>
                        <m:sty m:val="p"/>
                      </m:rPr>
                      <a:rPr lang="en-IN" sz="1400">
                        <a:solidFill>
                          <a:schemeClr val="tx1"/>
                        </a:solidFill>
                        <a:latin typeface="Cambria Math" panose="02040503050406030204" pitchFamily="18" charset="0"/>
                      </a:rPr>
                      <m:t>Beta</m:t>
                    </m:r>
                    <m:d>
                      <m:dPr>
                        <m:ctrlPr>
                          <a:rPr lang="en-IN" sz="1400" i="1">
                            <a:solidFill>
                              <a:schemeClr val="tx1"/>
                            </a:solidFill>
                            <a:latin typeface="Cambria Math" panose="02040503050406030204" pitchFamily="18" charset="0"/>
                          </a:rPr>
                        </m:ctrlPr>
                      </m:dPr>
                      <m:e>
                        <m:r>
                          <a:rPr lang="en-IN" sz="1400" i="1">
                            <a:solidFill>
                              <a:schemeClr val="tx1"/>
                            </a:solidFill>
                            <a:latin typeface="Cambria Math" panose="02040503050406030204" pitchFamily="18" charset="0"/>
                          </a:rPr>
                          <m:t>𝜃</m:t>
                        </m:r>
                      </m:e>
                      <m:e>
                        <m:r>
                          <a:rPr lang="en-IN" sz="1400" i="1">
                            <a:solidFill>
                              <a:schemeClr val="tx1"/>
                            </a:solidFill>
                            <a:latin typeface="Cambria Math" panose="02040503050406030204" pitchFamily="18" charset="0"/>
                          </a:rPr>
                          <m:t>𝛼</m:t>
                        </m:r>
                        <m:r>
                          <a:rPr lang="en-IN" sz="1400" i="1">
                            <a:solidFill>
                              <a:schemeClr val="tx1"/>
                            </a:solidFill>
                            <a:latin typeface="Cambria Math" panose="02040503050406030204" pitchFamily="18" charset="0"/>
                          </a:rPr>
                          <m:t>+</m:t>
                        </m:r>
                        <m:sSub>
                          <m:sSubPr>
                            <m:ctrlPr>
                              <a:rPr lang="en-IN" sz="1400" i="1">
                                <a:solidFill>
                                  <a:schemeClr val="tx1"/>
                                </a:solidFill>
                                <a:latin typeface="Cambria Math" panose="02040503050406030204" pitchFamily="18" charset="0"/>
                              </a:rPr>
                            </m:ctrlPr>
                          </m:sSubPr>
                          <m:e>
                            <m:r>
                              <a:rPr lang="en-IN" sz="1400" i="1">
                                <a:solidFill>
                                  <a:schemeClr val="tx1"/>
                                </a:solidFill>
                                <a:latin typeface="Cambria Math" panose="02040503050406030204" pitchFamily="18" charset="0"/>
                              </a:rPr>
                              <m:t>𝑁</m:t>
                            </m:r>
                          </m:e>
                          <m:sub>
                            <m:r>
                              <a:rPr lang="en-IN" sz="1400" i="1">
                                <a:solidFill>
                                  <a:schemeClr val="tx1"/>
                                </a:solidFill>
                                <a:latin typeface="Cambria Math" panose="02040503050406030204" pitchFamily="18" charset="0"/>
                              </a:rPr>
                              <m:t>1</m:t>
                            </m:r>
                          </m:sub>
                        </m:sSub>
                        <m:r>
                          <a:rPr lang="en-IN" sz="1400" i="1">
                            <a:solidFill>
                              <a:schemeClr val="tx1"/>
                            </a:solidFill>
                            <a:latin typeface="Cambria Math" panose="02040503050406030204" pitchFamily="18" charset="0"/>
                          </a:rPr>
                          <m:t>, </m:t>
                        </m:r>
                        <m:r>
                          <a:rPr lang="en-IN" sz="1400" i="1">
                            <a:solidFill>
                              <a:schemeClr val="tx1"/>
                            </a:solidFill>
                            <a:latin typeface="Cambria Math" panose="02040503050406030204" pitchFamily="18" charset="0"/>
                          </a:rPr>
                          <m:t>𝛽</m:t>
                        </m:r>
                        <m:r>
                          <a:rPr lang="en-IN" sz="1400" i="1">
                            <a:solidFill>
                              <a:schemeClr val="tx1"/>
                            </a:solidFill>
                            <a:latin typeface="Cambria Math" panose="02040503050406030204" pitchFamily="18" charset="0"/>
                          </a:rPr>
                          <m:t>+</m:t>
                        </m:r>
                        <m:sSub>
                          <m:sSubPr>
                            <m:ctrlPr>
                              <a:rPr lang="en-IN" sz="1400" i="1">
                                <a:solidFill>
                                  <a:schemeClr val="tx1"/>
                                </a:solidFill>
                                <a:latin typeface="Cambria Math" panose="02040503050406030204" pitchFamily="18" charset="0"/>
                              </a:rPr>
                            </m:ctrlPr>
                          </m:sSubPr>
                          <m:e>
                            <m:r>
                              <a:rPr lang="en-IN" sz="1400" i="1">
                                <a:solidFill>
                                  <a:schemeClr val="tx1"/>
                                </a:solidFill>
                                <a:latin typeface="Cambria Math" panose="02040503050406030204" pitchFamily="18" charset="0"/>
                              </a:rPr>
                              <m:t>𝑁</m:t>
                            </m:r>
                          </m:e>
                          <m:sub>
                            <m:r>
                              <a:rPr lang="en-IN" sz="1400" i="1">
                                <a:solidFill>
                                  <a:schemeClr val="tx1"/>
                                </a:solidFill>
                                <a:latin typeface="Cambria Math" panose="02040503050406030204" pitchFamily="18" charset="0"/>
                              </a:rPr>
                              <m:t>0</m:t>
                            </m:r>
                          </m:sub>
                        </m:sSub>
                      </m:e>
                    </m:d>
                  </m:oMath>
                </a14:m>
                <a:endParaRPr lang="en-IN" sz="1400" dirty="0">
                  <a:solidFill>
                    <a:schemeClr val="tx1"/>
                  </a:solidFill>
                  <a:latin typeface="Abadi Extra Light" panose="020B0204020104020204" pitchFamily="34" charset="0"/>
                  <a:sym typeface="Wingdings" panose="05000000000000000000" pitchFamily="2" charset="2"/>
                </a:endParaRPr>
              </a:p>
            </p:txBody>
          </p:sp>
        </mc:Choice>
        <mc:Fallback xmlns="">
          <p:sp>
            <p:nvSpPr>
              <p:cNvPr id="9" name="Speech Bubble: Rectangle 8">
                <a:extLst>
                  <a:ext uri="{FF2B5EF4-FFF2-40B4-BE49-F238E27FC236}">
                    <a16:creationId xmlns:a16="http://schemas.microsoft.com/office/drawing/2014/main" id="{2FFB5745-F324-433B-AB18-89AD1F5EDD82}"/>
                  </a:ext>
                </a:extLst>
              </p:cNvPr>
              <p:cNvSpPr>
                <a:spLocks noRot="1" noChangeAspect="1" noMove="1" noResize="1" noEditPoints="1" noAdjustHandles="1" noChangeArrowheads="1" noChangeShapeType="1" noTextEdit="1"/>
              </p:cNvSpPr>
              <p:nvPr/>
            </p:nvSpPr>
            <p:spPr>
              <a:xfrm>
                <a:off x="7528654" y="3629824"/>
                <a:ext cx="3795276" cy="519428"/>
              </a:xfrm>
              <a:prstGeom prst="wedgeRectCallout">
                <a:avLst>
                  <a:gd name="adj1" fmla="val -57757"/>
                  <a:gd name="adj2" fmla="val 21875"/>
                </a:avLst>
              </a:prstGeom>
              <a:blipFill>
                <a:blip r:embed="rId4"/>
                <a:stretch>
                  <a:fillRect b="-8989"/>
                </a:stretch>
              </a:blipFill>
              <a:ln w="19050">
                <a:solidFill>
                  <a:schemeClr val="accent2"/>
                </a:solidFill>
              </a:ln>
            </p:spPr>
            <p:txBody>
              <a:bodyPr/>
              <a:lstStyle/>
              <a:p>
                <a:r>
                  <a:rPr lang="en-IN">
                    <a:noFill/>
                  </a:rPr>
                  <a:t> </a:t>
                </a:r>
              </a:p>
            </p:txBody>
          </p:sp>
        </mc:Fallback>
      </mc:AlternateContent>
      <p:pic>
        <p:nvPicPr>
          <p:cNvPr id="3" name="Picture 2">
            <a:extLst>
              <a:ext uri="{FF2B5EF4-FFF2-40B4-BE49-F238E27FC236}">
                <a16:creationId xmlns:a16="http://schemas.microsoft.com/office/drawing/2014/main" id="{44B449BF-6BE2-CACA-46AE-C84CCBD72CF9}"/>
              </a:ext>
            </a:extLst>
          </p:cNvPr>
          <p:cNvPicPr>
            <a:picLocks noChangeAspect="1"/>
          </p:cNvPicPr>
          <p:nvPr/>
        </p:nvPicPr>
        <p:blipFill>
          <a:blip r:embed="rId5"/>
          <a:stretch>
            <a:fillRect/>
          </a:stretch>
        </p:blipFill>
        <p:spPr>
          <a:xfrm>
            <a:off x="11088085" y="4211182"/>
            <a:ext cx="1004822" cy="965223"/>
          </a:xfrm>
          <a:prstGeom prst="rect">
            <a:avLst/>
          </a:prstGeom>
        </p:spPr>
      </p:pic>
      <p:sp>
        <p:nvSpPr>
          <p:cNvPr id="5" name="Speech Bubble: Rectangle 4">
            <a:extLst>
              <a:ext uri="{FF2B5EF4-FFF2-40B4-BE49-F238E27FC236}">
                <a16:creationId xmlns:a16="http://schemas.microsoft.com/office/drawing/2014/main" id="{46B583A0-CADC-085F-D4A4-2CE996582EA5}"/>
              </a:ext>
            </a:extLst>
          </p:cNvPr>
          <p:cNvSpPr/>
          <p:nvPr/>
        </p:nvSpPr>
        <p:spPr>
          <a:xfrm>
            <a:off x="8360024" y="4180842"/>
            <a:ext cx="2574527" cy="1350962"/>
          </a:xfrm>
          <a:prstGeom prst="wedgeRectCallout">
            <a:avLst>
              <a:gd name="adj1" fmla="val 63152"/>
              <a:gd name="adj2" fmla="val -1520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400" dirty="0">
              <a:solidFill>
                <a:schemeClr val="tx1"/>
              </a:solidFill>
              <a:latin typeface="Abadi Extra Light" panose="020B0204020104020204" pitchFamily="34" charset="0"/>
            </a:endParaRPr>
          </a:p>
          <a:p>
            <a:r>
              <a:rPr lang="en-IN" sz="1400" dirty="0">
                <a:solidFill>
                  <a:schemeClr val="tx1"/>
                </a:solidFill>
                <a:latin typeface="Abadi Extra Light" panose="020B0204020104020204" pitchFamily="34" charset="0"/>
              </a:rPr>
              <a:t>For models where likelihood and prior  are conjugate to each other, the PPD can be computed easily in closed form (more on this when we talk about </a:t>
            </a:r>
            <a:r>
              <a:rPr lang="en-IN" sz="1400" dirty="0">
                <a:solidFill>
                  <a:srgbClr val="FF0000"/>
                </a:solidFill>
                <a:latin typeface="Abadi Extra Light" panose="020B0204020104020204" pitchFamily="34" charset="0"/>
              </a:rPr>
              <a:t>exponential family</a:t>
            </a:r>
            <a:r>
              <a:rPr lang="en-IN" sz="1400" dirty="0">
                <a:solidFill>
                  <a:schemeClr val="tx1"/>
                </a:solidFill>
                <a:latin typeface="Abadi Extra Light" panose="020B0204020104020204" pitchFamily="34" charset="0"/>
              </a:rPr>
              <a:t> distributions)</a:t>
            </a:r>
          </a:p>
          <a:p>
            <a:r>
              <a:rPr lang="en-IN" sz="1400" dirty="0">
                <a:solidFill>
                  <a:schemeClr val="tx1"/>
                </a:solidFill>
                <a:latin typeface="Abadi Extra Light" panose="020B0204020104020204" pitchFamily="34" charset="0"/>
              </a:rPr>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0D1938-CEA3-4C52-259C-F550AAFB358E}"/>
                  </a:ext>
                </a:extLst>
              </p:cNvPr>
              <p:cNvSpPr txBox="1"/>
              <p:nvPr/>
            </p:nvSpPr>
            <p:spPr>
              <a:xfrm>
                <a:off x="780079" y="2378637"/>
                <a:ext cx="7857920" cy="6914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𝑝</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𝑁</m:t>
                              </m:r>
                              <m:r>
                                <a:rPr lang="en-IN" sz="2000" b="0" i="1" smtClean="0">
                                  <a:latin typeface="Cambria Math" panose="02040503050406030204" pitchFamily="18" charset="0"/>
                                </a:rPr>
                                <m:t>+1</m:t>
                              </m:r>
                            </m:sub>
                          </m:sSub>
                          <m:r>
                            <a:rPr lang="en-IN" sz="2000" b="0" i="1" smtClean="0">
                              <a:latin typeface="Cambria Math" panose="02040503050406030204" pitchFamily="18" charset="0"/>
                            </a:rPr>
                            <m:t>=1</m:t>
                          </m:r>
                        </m:e>
                        <m:e>
                          <m:r>
                            <a:rPr lang="en-IN" sz="2000" b="1" i="1" smtClean="0">
                              <a:latin typeface="Cambria Math" panose="02040503050406030204" pitchFamily="18" charset="0"/>
                            </a:rPr>
                            <m:t>𝒚</m:t>
                          </m:r>
                        </m:e>
                      </m:d>
                      <m:r>
                        <a:rPr lang="en-IN" sz="2000" b="0" i="1" smtClean="0">
                          <a:latin typeface="Cambria Math" panose="02040503050406030204" pitchFamily="18" charset="0"/>
                        </a:rPr>
                        <m:t>=</m:t>
                      </m:r>
                      <m:nary>
                        <m:naryPr>
                          <m:ctrlPr>
                            <a:rPr lang="en-IN" sz="2000" i="1">
                              <a:latin typeface="Cambria Math" panose="02040503050406030204" pitchFamily="18" charset="0"/>
                            </a:rPr>
                          </m:ctrlPr>
                        </m:naryPr>
                        <m:sub>
                          <m:r>
                            <m:rPr>
                              <m:brk m:alnAt="23"/>
                            </m:rPr>
                            <a:rPr lang="en-IN" sz="2000" i="1">
                              <a:latin typeface="Cambria Math" panose="02040503050406030204" pitchFamily="18" charset="0"/>
                            </a:rPr>
                            <m:t>0</m:t>
                          </m:r>
                        </m:sub>
                        <m:sup>
                          <m:r>
                            <a:rPr lang="en-IN" sz="2000" i="1">
                              <a:latin typeface="Cambria Math" panose="02040503050406030204" pitchFamily="18" charset="0"/>
                            </a:rPr>
                            <m:t>1</m:t>
                          </m:r>
                        </m:sup>
                        <m:e>
                          <m:r>
                            <a:rPr lang="en-IN" sz="2000" i="1">
                              <a:latin typeface="Cambria Math" panose="02040503050406030204" pitchFamily="18" charset="0"/>
                            </a:rPr>
                            <m:t>𝑝</m:t>
                          </m:r>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𝑁</m:t>
                              </m:r>
                              <m:r>
                                <a:rPr lang="en-IN" sz="2000" b="0" i="1" smtClean="0">
                                  <a:latin typeface="Cambria Math" panose="02040503050406030204" pitchFamily="18" charset="0"/>
                                </a:rPr>
                                <m:t>+1</m:t>
                              </m:r>
                            </m:sub>
                          </m:sSub>
                          <m:r>
                            <a:rPr lang="en-IN" sz="2000" b="0" i="1" smtClean="0">
                              <a:latin typeface="Cambria Math" panose="02040503050406030204" pitchFamily="18" charset="0"/>
                            </a:rPr>
                            <m:t>=1,</m:t>
                          </m:r>
                          <m:r>
                            <a:rPr lang="en-IN" sz="2000" b="0" i="1" smtClean="0">
                              <a:latin typeface="Cambria Math" panose="02040503050406030204" pitchFamily="18" charset="0"/>
                            </a:rPr>
                            <m:t>𝜃</m:t>
                          </m:r>
                          <m:r>
                            <a:rPr lang="en-IN" sz="2000" b="0" i="1" smtClean="0">
                              <a:latin typeface="Cambria Math" panose="02040503050406030204" pitchFamily="18" charset="0"/>
                            </a:rPr>
                            <m:t>|</m:t>
                          </m:r>
                          <m:r>
                            <a:rPr lang="en-IN" sz="2000" b="1" i="1" smtClean="0">
                              <a:latin typeface="Cambria Math" panose="02040503050406030204" pitchFamily="18" charset="0"/>
                            </a:rPr>
                            <m:t>𝒚</m:t>
                          </m:r>
                          <m:r>
                            <a:rPr lang="en-IN" sz="2000" b="0" i="1" smtClean="0">
                              <a:latin typeface="Cambria Math" panose="02040503050406030204" pitchFamily="18" charset="0"/>
                            </a:rPr>
                            <m:t>)</m:t>
                          </m:r>
                        </m:e>
                      </m:nary>
                      <m:r>
                        <a:rPr lang="en-IN" sz="2000" i="1">
                          <a:latin typeface="Cambria Math" panose="02040503050406030204" pitchFamily="18" charset="0"/>
                        </a:rPr>
                        <m:t>𝑑</m:t>
                      </m:r>
                      <m:r>
                        <a:rPr lang="en-IN" sz="2000" i="1">
                          <a:latin typeface="Cambria Math" panose="02040503050406030204" pitchFamily="18" charset="0"/>
                        </a:rPr>
                        <m:t>𝜃</m:t>
                      </m:r>
                      <m:r>
                        <a:rPr lang="en-IN" sz="2000" b="0" i="1" smtClean="0">
                          <a:latin typeface="Cambria Math" panose="02040503050406030204" pitchFamily="18" charset="0"/>
                        </a:rPr>
                        <m:t>=</m:t>
                      </m:r>
                      <m:nary>
                        <m:naryPr>
                          <m:ctrlPr>
                            <a:rPr lang="en-IN" sz="2000" b="0" i="1" smtClean="0">
                              <a:latin typeface="Cambria Math" panose="02040503050406030204" pitchFamily="18" charset="0"/>
                            </a:rPr>
                          </m:ctrlPr>
                        </m:naryPr>
                        <m:sub>
                          <m:r>
                            <m:rPr>
                              <m:brk m:alnAt="23"/>
                            </m:rPr>
                            <a:rPr lang="en-IN" sz="2000" b="0" i="1" smtClean="0">
                              <a:latin typeface="Cambria Math" panose="02040503050406030204" pitchFamily="18" charset="0"/>
                            </a:rPr>
                            <m:t>0</m:t>
                          </m:r>
                        </m:sub>
                        <m:sup>
                          <m:r>
                            <a:rPr lang="en-IN" sz="2000" b="0" i="1" smtClean="0">
                              <a:latin typeface="Cambria Math" panose="02040503050406030204" pitchFamily="18" charset="0"/>
                            </a:rPr>
                            <m:t>1</m:t>
                          </m:r>
                        </m:sup>
                        <m:e>
                          <m:r>
                            <a:rPr lang="en-IN" sz="2000" b="0" i="1" smtClean="0">
                              <a:latin typeface="Cambria Math" panose="02040503050406030204" pitchFamily="18" charset="0"/>
                            </a:rPr>
                            <m:t>𝑝</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𝑁</m:t>
                                  </m:r>
                                  <m:r>
                                    <a:rPr lang="en-IN" sz="2000" b="0" i="1" smtClean="0">
                                      <a:latin typeface="Cambria Math" panose="02040503050406030204" pitchFamily="18" charset="0"/>
                                    </a:rPr>
                                    <m:t>+1</m:t>
                                  </m:r>
                                </m:sub>
                              </m:sSub>
                              <m:r>
                                <a:rPr lang="en-IN" sz="2000" b="0" i="1" smtClean="0">
                                  <a:latin typeface="Cambria Math" panose="02040503050406030204" pitchFamily="18" charset="0"/>
                                </a:rPr>
                                <m:t>=1</m:t>
                              </m:r>
                            </m:e>
                            <m:e>
                              <m:r>
                                <a:rPr lang="en-IN" sz="2000" b="0" i="1" smtClean="0">
                                  <a:latin typeface="Cambria Math" panose="02040503050406030204" pitchFamily="18" charset="0"/>
                                </a:rPr>
                                <m:t>𝜃</m:t>
                              </m:r>
                            </m:e>
                          </m:d>
                          <m:r>
                            <a:rPr lang="en-IN" sz="2000" b="0" i="1" smtClean="0">
                              <a:latin typeface="Cambria Math" panose="02040503050406030204" pitchFamily="18" charset="0"/>
                            </a:rPr>
                            <m:t>𝑝</m:t>
                          </m:r>
                          <m:r>
                            <a:rPr lang="en-IN" sz="2000" b="0" i="1" smtClean="0">
                              <a:latin typeface="Cambria Math" panose="02040503050406030204" pitchFamily="18" charset="0"/>
                            </a:rPr>
                            <m:t>(</m:t>
                          </m:r>
                          <m:r>
                            <a:rPr lang="en-IN" sz="2000" b="0" i="1" smtClean="0">
                              <a:latin typeface="Cambria Math" panose="02040503050406030204" pitchFamily="18" charset="0"/>
                            </a:rPr>
                            <m:t>𝜃</m:t>
                          </m:r>
                          <m:r>
                            <a:rPr lang="en-IN" sz="2000" b="0" i="1" smtClean="0">
                              <a:latin typeface="Cambria Math" panose="02040503050406030204" pitchFamily="18" charset="0"/>
                            </a:rPr>
                            <m:t>|</m:t>
                          </m:r>
                          <m:r>
                            <a:rPr lang="en-IN" sz="2000" b="1" i="1" smtClean="0">
                              <a:latin typeface="Cambria Math" panose="02040503050406030204" pitchFamily="18" charset="0"/>
                            </a:rPr>
                            <m:t>𝒚</m:t>
                          </m:r>
                          <m:r>
                            <a:rPr lang="en-IN" sz="2000" b="0" i="1" smtClean="0">
                              <a:latin typeface="Cambria Math" panose="02040503050406030204" pitchFamily="18" charset="0"/>
                            </a:rPr>
                            <m:t>)</m:t>
                          </m:r>
                        </m:e>
                      </m:nary>
                      <m:r>
                        <a:rPr lang="en-IN" sz="2000" b="0" i="1" smtClean="0">
                          <a:latin typeface="Cambria Math" panose="02040503050406030204" pitchFamily="18" charset="0"/>
                        </a:rPr>
                        <m:t>𝑑</m:t>
                      </m:r>
                      <m:r>
                        <a:rPr lang="en-IN" sz="2000" b="0" i="1" smtClean="0">
                          <a:latin typeface="Cambria Math" panose="02040503050406030204" pitchFamily="18" charset="0"/>
                        </a:rPr>
                        <m:t>𝜃</m:t>
                      </m:r>
                    </m:oMath>
                  </m:oMathPara>
                </a14:m>
                <a:endParaRPr lang="en-IN" sz="2000" dirty="0"/>
              </a:p>
            </p:txBody>
          </p:sp>
        </mc:Choice>
        <mc:Fallback xmlns="">
          <p:sp>
            <p:nvSpPr>
              <p:cNvPr id="6" name="TextBox 5">
                <a:extLst>
                  <a:ext uri="{FF2B5EF4-FFF2-40B4-BE49-F238E27FC236}">
                    <a16:creationId xmlns:a16="http://schemas.microsoft.com/office/drawing/2014/main" id="{A90D1938-CEA3-4C52-259C-F550AAFB358E}"/>
                  </a:ext>
                </a:extLst>
              </p:cNvPr>
              <p:cNvSpPr txBox="1">
                <a:spLocks noRot="1" noChangeAspect="1" noMove="1" noResize="1" noEditPoints="1" noAdjustHandles="1" noChangeArrowheads="1" noChangeShapeType="1" noTextEdit="1"/>
              </p:cNvSpPr>
              <p:nvPr/>
            </p:nvSpPr>
            <p:spPr>
              <a:xfrm>
                <a:off x="780079" y="2378637"/>
                <a:ext cx="7857920" cy="691408"/>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6AAF970-A5CF-C948-3DC4-104C1A5245D4}"/>
                  </a:ext>
                </a:extLst>
              </p:cNvPr>
              <p:cNvSpPr txBox="1"/>
              <p:nvPr/>
            </p:nvSpPr>
            <p:spPr>
              <a:xfrm>
                <a:off x="5223457" y="3042429"/>
                <a:ext cx="2174185" cy="6914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m:t>
                      </m:r>
                      <m:nary>
                        <m:naryPr>
                          <m:ctrlPr>
                            <a:rPr lang="en-IN" sz="2000" b="0" i="1" smtClean="0">
                              <a:latin typeface="Cambria Math" panose="02040503050406030204" pitchFamily="18" charset="0"/>
                            </a:rPr>
                          </m:ctrlPr>
                        </m:naryPr>
                        <m:sub>
                          <m:r>
                            <m:rPr>
                              <m:brk m:alnAt="23"/>
                            </m:rPr>
                            <a:rPr lang="en-IN" sz="2000" b="0" i="1" smtClean="0">
                              <a:latin typeface="Cambria Math" panose="02040503050406030204" pitchFamily="18" charset="0"/>
                            </a:rPr>
                            <m:t>0</m:t>
                          </m:r>
                        </m:sub>
                        <m:sup>
                          <m:r>
                            <a:rPr lang="en-IN" sz="2000" b="0" i="1" smtClean="0">
                              <a:latin typeface="Cambria Math" panose="02040503050406030204" pitchFamily="18" charset="0"/>
                            </a:rPr>
                            <m:t>1</m:t>
                          </m:r>
                        </m:sup>
                        <m:e>
                          <m:r>
                            <a:rPr lang="en-IN" sz="2000" b="0" i="1" smtClean="0">
                              <a:latin typeface="Cambria Math" panose="02040503050406030204" pitchFamily="18" charset="0"/>
                            </a:rPr>
                            <m:t>𝜃</m:t>
                          </m:r>
                          <m:r>
                            <a:rPr lang="en-IN" sz="2000" b="0" i="1" smtClean="0">
                              <a:latin typeface="Cambria Math" panose="02040503050406030204" pitchFamily="18" charset="0"/>
                            </a:rPr>
                            <m:t>×</m:t>
                          </m:r>
                          <m:r>
                            <a:rPr lang="en-IN" sz="2000" i="1">
                              <a:latin typeface="Cambria Math" panose="02040503050406030204" pitchFamily="18" charset="0"/>
                            </a:rPr>
                            <m:t>𝑝</m:t>
                          </m:r>
                          <m:r>
                            <a:rPr lang="en-IN" sz="2000" i="1">
                              <a:latin typeface="Cambria Math" panose="02040503050406030204" pitchFamily="18" charset="0"/>
                            </a:rPr>
                            <m:t>(</m:t>
                          </m:r>
                          <m:r>
                            <a:rPr lang="en-IN" sz="2000" i="1">
                              <a:latin typeface="Cambria Math" panose="02040503050406030204" pitchFamily="18" charset="0"/>
                            </a:rPr>
                            <m:t>𝜃</m:t>
                          </m:r>
                          <m:r>
                            <a:rPr lang="en-IN" sz="2000" i="1">
                              <a:latin typeface="Cambria Math" panose="02040503050406030204" pitchFamily="18" charset="0"/>
                            </a:rPr>
                            <m:t>|</m:t>
                          </m:r>
                          <m:r>
                            <a:rPr lang="en-IN" sz="2000" b="1" i="1">
                              <a:latin typeface="Cambria Math" panose="02040503050406030204" pitchFamily="18" charset="0"/>
                            </a:rPr>
                            <m:t>𝒚</m:t>
                          </m:r>
                          <m:r>
                            <a:rPr lang="en-IN" sz="2000" i="1">
                              <a:latin typeface="Cambria Math" panose="02040503050406030204" pitchFamily="18" charset="0"/>
                            </a:rPr>
                            <m:t>)</m:t>
                          </m:r>
                        </m:e>
                      </m:nary>
                      <m:r>
                        <a:rPr lang="en-IN" sz="2000" b="0" i="1" smtClean="0">
                          <a:latin typeface="Cambria Math" panose="02040503050406030204" pitchFamily="18" charset="0"/>
                        </a:rPr>
                        <m:t>𝑑</m:t>
                      </m:r>
                      <m:r>
                        <a:rPr lang="en-IN" sz="2000" b="0" i="1" smtClean="0">
                          <a:latin typeface="Cambria Math" panose="02040503050406030204" pitchFamily="18" charset="0"/>
                        </a:rPr>
                        <m:t>𝜃</m:t>
                      </m:r>
                    </m:oMath>
                  </m:oMathPara>
                </a14:m>
                <a:endParaRPr lang="en-IN" sz="2000" dirty="0"/>
              </a:p>
            </p:txBody>
          </p:sp>
        </mc:Choice>
        <mc:Fallback xmlns="">
          <p:sp>
            <p:nvSpPr>
              <p:cNvPr id="7" name="TextBox 6">
                <a:extLst>
                  <a:ext uri="{FF2B5EF4-FFF2-40B4-BE49-F238E27FC236}">
                    <a16:creationId xmlns:a16="http://schemas.microsoft.com/office/drawing/2014/main" id="{26AAF970-A5CF-C948-3DC4-104C1A5245D4}"/>
                  </a:ext>
                </a:extLst>
              </p:cNvPr>
              <p:cNvSpPr txBox="1">
                <a:spLocks noRot="1" noChangeAspect="1" noMove="1" noResize="1" noEditPoints="1" noAdjustHandles="1" noChangeArrowheads="1" noChangeShapeType="1" noTextEdit="1"/>
              </p:cNvSpPr>
              <p:nvPr/>
            </p:nvSpPr>
            <p:spPr>
              <a:xfrm>
                <a:off x="5223457" y="3042429"/>
                <a:ext cx="2174185" cy="691408"/>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382957-9883-9055-4043-C599C61C8BEE}"/>
                  </a:ext>
                </a:extLst>
              </p:cNvPr>
              <p:cNvSpPr txBox="1"/>
              <p:nvPr/>
            </p:nvSpPr>
            <p:spPr>
              <a:xfrm>
                <a:off x="5271455" y="3744333"/>
                <a:ext cx="1740476" cy="404919"/>
              </a:xfrm>
              <a:prstGeom prst="rect">
                <a:avLst/>
              </a:prstGeom>
              <a:noFill/>
            </p:spPr>
            <p:txBody>
              <a:bodyPr wrap="none" lIns="0" tIns="0" rIns="0" bIns="0" rtlCol="0">
                <a:spAutoFit/>
              </a:bodyPr>
              <a:lstStyle/>
              <a:p>
                <a14:m>
                  <m:oMath xmlns:m="http://schemas.openxmlformats.org/officeDocument/2006/math">
                    <m:r>
                      <a:rPr lang="en-IN" sz="2400" b="0" i="1" smtClean="0">
                        <a:latin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a:rPr lang="en-IN" sz="2400" b="0" i="1" smtClean="0">
                            <a:latin typeface="Cambria Math" panose="02040503050406030204" pitchFamily="18" charset="0"/>
                            <a:ea typeface="Cambria Math" panose="02040503050406030204" pitchFamily="18" charset="0"/>
                          </a:rPr>
                          <m:t>𝔼</m:t>
                        </m:r>
                      </m:e>
                      <m:sub>
                        <m:r>
                          <a:rPr lang="en-IN" sz="2400" b="0" i="1" smtClean="0">
                            <a:latin typeface="Cambria Math" panose="02040503050406030204" pitchFamily="18" charset="0"/>
                            <a:ea typeface="Cambria Math" panose="02040503050406030204" pitchFamily="18" charset="0"/>
                          </a:rPr>
                          <m:t>𝑝</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𝜃</m:t>
                        </m:r>
                        <m:r>
                          <a:rPr lang="en-IN" sz="2400" b="0" i="1" smtClean="0">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𝒚</m:t>
                        </m:r>
                        <m:r>
                          <a:rPr lang="en-IN" sz="2400" b="0" i="1" smtClean="0">
                            <a:latin typeface="Cambria Math" panose="02040503050406030204" pitchFamily="18" charset="0"/>
                            <a:ea typeface="Cambria Math" panose="02040503050406030204" pitchFamily="18" charset="0"/>
                          </a:rPr>
                          <m:t>)</m:t>
                        </m:r>
                      </m:sub>
                    </m:sSub>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𝜃</m:t>
                    </m:r>
                    <m:r>
                      <a:rPr lang="en-IN" sz="2400" b="0" i="1" smtClean="0">
                        <a:latin typeface="Cambria Math" panose="02040503050406030204" pitchFamily="18" charset="0"/>
                        <a:ea typeface="Cambria Math" panose="02040503050406030204" pitchFamily="18" charset="0"/>
                      </a:rPr>
                      <m:t>]</m:t>
                    </m:r>
                  </m:oMath>
                </a14:m>
                <a:r>
                  <a:rPr lang="en-IN" sz="2400" dirty="0"/>
                  <a:t> </a:t>
                </a:r>
              </a:p>
            </p:txBody>
          </p:sp>
        </mc:Choice>
        <mc:Fallback xmlns="">
          <p:sp>
            <p:nvSpPr>
              <p:cNvPr id="8" name="TextBox 7">
                <a:extLst>
                  <a:ext uri="{FF2B5EF4-FFF2-40B4-BE49-F238E27FC236}">
                    <a16:creationId xmlns:a16="http://schemas.microsoft.com/office/drawing/2014/main" id="{51382957-9883-9055-4043-C599C61C8BEE}"/>
                  </a:ext>
                </a:extLst>
              </p:cNvPr>
              <p:cNvSpPr txBox="1">
                <a:spLocks noRot="1" noChangeAspect="1" noMove="1" noResize="1" noEditPoints="1" noAdjustHandles="1" noChangeArrowheads="1" noChangeShapeType="1" noTextEdit="1"/>
              </p:cNvSpPr>
              <p:nvPr/>
            </p:nvSpPr>
            <p:spPr>
              <a:xfrm>
                <a:off x="5271455" y="3744333"/>
                <a:ext cx="1740476" cy="404919"/>
              </a:xfrm>
              <a:prstGeom prst="rect">
                <a:avLst/>
              </a:prstGeom>
              <a:blipFill>
                <a:blip r:embed="rId8"/>
                <a:stretch>
                  <a:fillRect l="-3860" r="-3509" b="-2537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47B6C9C-1C9D-ABC3-9B8A-91C06FC45189}"/>
                  </a:ext>
                </a:extLst>
              </p:cNvPr>
              <p:cNvSpPr txBox="1"/>
              <p:nvPr/>
            </p:nvSpPr>
            <p:spPr>
              <a:xfrm>
                <a:off x="5271455" y="4196225"/>
                <a:ext cx="1452770" cy="628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m:t>
                      </m:r>
                      <m:f>
                        <m:fPr>
                          <m:ctrlPr>
                            <a:rPr lang="en-IN" sz="2000" i="1">
                              <a:latin typeface="Cambria Math" panose="02040503050406030204" pitchFamily="18" charset="0"/>
                            </a:rPr>
                          </m:ctrlPr>
                        </m:fPr>
                        <m:num>
                          <m:r>
                            <a:rPr lang="en-IN" sz="2000" b="0" i="1" smtClean="0">
                              <a:latin typeface="Cambria Math" panose="02040503050406030204" pitchFamily="18" charset="0"/>
                            </a:rPr>
                            <m:t>𝛼</m:t>
                          </m:r>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𝑁</m:t>
                              </m:r>
                            </m:e>
                            <m:sub>
                              <m:r>
                                <a:rPr lang="en-IN" sz="2000" b="0" i="1" smtClean="0">
                                  <a:latin typeface="Cambria Math" panose="02040503050406030204" pitchFamily="18" charset="0"/>
                                </a:rPr>
                                <m:t>1</m:t>
                              </m:r>
                            </m:sub>
                          </m:sSub>
                        </m:num>
                        <m:den>
                          <m:r>
                            <a:rPr lang="en-IN" sz="2000" i="1">
                              <a:latin typeface="Cambria Math" panose="02040503050406030204" pitchFamily="18" charset="0"/>
                            </a:rPr>
                            <m:t>𝛼</m:t>
                          </m:r>
                          <m:r>
                            <a:rPr lang="en-IN" sz="2000" i="1">
                              <a:latin typeface="Cambria Math" panose="02040503050406030204" pitchFamily="18" charset="0"/>
                            </a:rPr>
                            <m:t>+</m:t>
                          </m:r>
                          <m:r>
                            <a:rPr lang="en-IN" sz="2000" i="1">
                              <a:latin typeface="Cambria Math" panose="02040503050406030204" pitchFamily="18" charset="0"/>
                            </a:rPr>
                            <m:t>𝛽</m:t>
                          </m:r>
                          <m:r>
                            <a:rPr lang="en-IN" sz="2000" b="0" i="1" smtClean="0">
                              <a:latin typeface="Cambria Math" panose="02040503050406030204" pitchFamily="18" charset="0"/>
                            </a:rPr>
                            <m:t>+</m:t>
                          </m:r>
                          <m:r>
                            <a:rPr lang="en-IN" sz="2000" b="0" i="1" smtClean="0">
                              <a:latin typeface="Cambria Math" panose="02040503050406030204" pitchFamily="18" charset="0"/>
                            </a:rPr>
                            <m:t>𝑁</m:t>
                          </m:r>
                        </m:den>
                      </m:f>
                    </m:oMath>
                  </m:oMathPara>
                </a14:m>
                <a:endParaRPr lang="en-IN" sz="2000" dirty="0"/>
              </a:p>
            </p:txBody>
          </p:sp>
        </mc:Choice>
        <mc:Fallback xmlns="">
          <p:sp>
            <p:nvSpPr>
              <p:cNvPr id="10" name="TextBox 9">
                <a:extLst>
                  <a:ext uri="{FF2B5EF4-FFF2-40B4-BE49-F238E27FC236}">
                    <a16:creationId xmlns:a16="http://schemas.microsoft.com/office/drawing/2014/main" id="{847B6C9C-1C9D-ABC3-9B8A-91C06FC45189}"/>
                  </a:ext>
                </a:extLst>
              </p:cNvPr>
              <p:cNvSpPr txBox="1">
                <a:spLocks noRot="1" noChangeAspect="1" noMove="1" noResize="1" noEditPoints="1" noAdjustHandles="1" noChangeArrowheads="1" noChangeShapeType="1" noTextEdit="1"/>
              </p:cNvSpPr>
              <p:nvPr/>
            </p:nvSpPr>
            <p:spPr>
              <a:xfrm>
                <a:off x="5271455" y="4196225"/>
                <a:ext cx="1452770" cy="628057"/>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D43857E-08C1-B337-D000-DB06F17E1B9A}"/>
                  </a:ext>
                </a:extLst>
              </p:cNvPr>
              <p:cNvSpPr txBox="1"/>
              <p:nvPr/>
            </p:nvSpPr>
            <p:spPr>
              <a:xfrm>
                <a:off x="1842821" y="5009303"/>
                <a:ext cx="6233245" cy="472373"/>
              </a:xfrm>
              <a:prstGeom prst="rect">
                <a:avLst/>
              </a:prstGeom>
              <a:noFill/>
            </p:spPr>
            <p:txBody>
              <a:bodyPr wrap="none" lIns="0" tIns="0" rIns="0" bIns="0" rtlCol="0">
                <a:spAutoFit/>
              </a:bodyPr>
              <a:lstStyle/>
              <a:p>
                <a14:m>
                  <m:oMath xmlns:m="http://schemas.openxmlformats.org/officeDocument/2006/math">
                    <m:r>
                      <a:rPr lang="en-IN" sz="2800" b="0" i="1" smtClean="0">
                        <a:latin typeface="Cambria Math" panose="02040503050406030204" pitchFamily="18" charset="0"/>
                      </a:rPr>
                      <m:t>𝑝</m:t>
                    </m:r>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𝑁</m:t>
                        </m:r>
                        <m:r>
                          <a:rPr lang="en-IN" sz="2800" b="0" i="1" smtClean="0">
                            <a:latin typeface="Cambria Math" panose="02040503050406030204" pitchFamily="18" charset="0"/>
                          </a:rPr>
                          <m:t>+1</m:t>
                        </m:r>
                      </m:sub>
                    </m:sSub>
                    <m:r>
                      <a:rPr lang="en-IN" sz="2800" b="0" i="1" smtClean="0">
                        <a:latin typeface="Cambria Math" panose="02040503050406030204" pitchFamily="18" charset="0"/>
                      </a:rPr>
                      <m:t>|</m:t>
                    </m:r>
                    <m:r>
                      <a:rPr lang="en-IN" sz="2800" b="1" i="1" smtClean="0">
                        <a:latin typeface="Cambria Math" panose="02040503050406030204" pitchFamily="18" charset="0"/>
                      </a:rPr>
                      <m:t>𝒚</m:t>
                    </m:r>
                    <m:r>
                      <a:rPr lang="en-IN" sz="2800" b="0" i="1" smtClean="0">
                        <a:latin typeface="Cambria Math" panose="02040503050406030204" pitchFamily="18" charset="0"/>
                      </a:rPr>
                      <m:t>)=</m:t>
                    </m:r>
                    <m:r>
                      <m:rPr>
                        <m:sty m:val="p"/>
                      </m:rPr>
                      <a:rPr lang="en-IN" sz="2800" b="0" i="1" smtClean="0">
                        <a:solidFill>
                          <a:srgbClr val="0000FF"/>
                        </a:solidFill>
                        <a:latin typeface="Cambria Math" panose="02040503050406030204" pitchFamily="18" charset="0"/>
                      </a:rPr>
                      <m:t>Bernoulli</m:t>
                    </m:r>
                    <m:r>
                      <a:rPr lang="en-IN" sz="2800" b="0" i="1" smtClean="0">
                        <a:solidFill>
                          <a:srgbClr val="0000FF"/>
                        </a:solidFill>
                        <a:latin typeface="Cambria Math" panose="02040503050406030204" pitchFamily="18" charset="0"/>
                      </a:rPr>
                      <m:t>(</m:t>
                    </m:r>
                    <m:sSub>
                      <m:sSubPr>
                        <m:ctrlPr>
                          <a:rPr lang="en-IN" sz="2800" b="0" i="1" smtClean="0">
                            <a:solidFill>
                              <a:srgbClr val="0000FF"/>
                            </a:solidFill>
                            <a:latin typeface="Cambria Math" panose="02040503050406030204" pitchFamily="18" charset="0"/>
                          </a:rPr>
                        </m:ctrlPr>
                      </m:sSubPr>
                      <m:e>
                        <m:r>
                          <a:rPr lang="en-IN" sz="2800" b="0" i="1" smtClean="0">
                            <a:solidFill>
                              <a:srgbClr val="0000FF"/>
                            </a:solidFill>
                            <a:latin typeface="Cambria Math" panose="02040503050406030204" pitchFamily="18" charset="0"/>
                          </a:rPr>
                          <m:t>𝑦</m:t>
                        </m:r>
                      </m:e>
                      <m:sub>
                        <m:r>
                          <a:rPr lang="en-IN" sz="2800" b="0" i="1" smtClean="0">
                            <a:solidFill>
                              <a:srgbClr val="0000FF"/>
                            </a:solidFill>
                            <a:latin typeface="Cambria Math" panose="02040503050406030204" pitchFamily="18" charset="0"/>
                          </a:rPr>
                          <m:t>𝑁</m:t>
                        </m:r>
                        <m:r>
                          <a:rPr lang="en-IN" sz="2800" b="0" i="1" smtClean="0">
                            <a:solidFill>
                              <a:srgbClr val="0000FF"/>
                            </a:solidFill>
                            <a:latin typeface="Cambria Math" panose="02040503050406030204" pitchFamily="18" charset="0"/>
                          </a:rPr>
                          <m:t>+1</m:t>
                        </m:r>
                      </m:sub>
                    </m:sSub>
                    <m:r>
                      <a:rPr lang="en-IN" sz="2800" b="0" i="1" smtClean="0">
                        <a:solidFill>
                          <a:srgbClr val="0000FF"/>
                        </a:solidFill>
                        <a:latin typeface="Cambria Math" panose="02040503050406030204" pitchFamily="18" charset="0"/>
                      </a:rPr>
                      <m:t>|</m:t>
                    </m:r>
                    <m:sSub>
                      <m:sSubPr>
                        <m:ctrlPr>
                          <a:rPr lang="en-IN" sz="2800" i="1" smtClean="0">
                            <a:solidFill>
                              <a:srgbClr val="0000FF"/>
                            </a:solidFill>
                            <a:latin typeface="Cambria Math" panose="02040503050406030204" pitchFamily="18" charset="0"/>
                            <a:ea typeface="Cambria Math" panose="02040503050406030204" pitchFamily="18" charset="0"/>
                          </a:rPr>
                        </m:ctrlPr>
                      </m:sSubPr>
                      <m:e>
                        <m:r>
                          <a:rPr lang="en-IN" sz="2800" i="1">
                            <a:solidFill>
                              <a:srgbClr val="0000FF"/>
                            </a:solidFill>
                            <a:latin typeface="Cambria Math" panose="02040503050406030204" pitchFamily="18" charset="0"/>
                            <a:ea typeface="Cambria Math" panose="02040503050406030204" pitchFamily="18" charset="0"/>
                          </a:rPr>
                          <m:t>𝔼</m:t>
                        </m:r>
                      </m:e>
                      <m:sub>
                        <m:r>
                          <a:rPr lang="en-IN" sz="2800" i="1">
                            <a:solidFill>
                              <a:srgbClr val="0000FF"/>
                            </a:solidFill>
                            <a:latin typeface="Cambria Math" panose="02040503050406030204" pitchFamily="18" charset="0"/>
                            <a:ea typeface="Cambria Math" panose="02040503050406030204" pitchFamily="18" charset="0"/>
                          </a:rPr>
                          <m:t>𝑝</m:t>
                        </m:r>
                        <m:r>
                          <a:rPr lang="en-IN" sz="2800" i="1">
                            <a:solidFill>
                              <a:srgbClr val="0000FF"/>
                            </a:solidFill>
                            <a:latin typeface="Cambria Math" panose="02040503050406030204" pitchFamily="18" charset="0"/>
                            <a:ea typeface="Cambria Math" panose="02040503050406030204" pitchFamily="18" charset="0"/>
                          </a:rPr>
                          <m:t>(</m:t>
                        </m:r>
                        <m:r>
                          <a:rPr lang="en-IN" sz="2800" i="1">
                            <a:solidFill>
                              <a:srgbClr val="0000FF"/>
                            </a:solidFill>
                            <a:latin typeface="Cambria Math" panose="02040503050406030204" pitchFamily="18" charset="0"/>
                            <a:ea typeface="Cambria Math" panose="02040503050406030204" pitchFamily="18" charset="0"/>
                          </a:rPr>
                          <m:t>𝜃</m:t>
                        </m:r>
                        <m:r>
                          <a:rPr lang="en-IN" sz="2800" i="1">
                            <a:solidFill>
                              <a:srgbClr val="0000FF"/>
                            </a:solidFill>
                            <a:latin typeface="Cambria Math" panose="02040503050406030204" pitchFamily="18" charset="0"/>
                            <a:ea typeface="Cambria Math" panose="02040503050406030204" pitchFamily="18" charset="0"/>
                          </a:rPr>
                          <m:t>|</m:t>
                        </m:r>
                        <m:r>
                          <a:rPr lang="en-IN" sz="2800" b="1" i="1">
                            <a:solidFill>
                              <a:srgbClr val="0000FF"/>
                            </a:solidFill>
                            <a:latin typeface="Cambria Math" panose="02040503050406030204" pitchFamily="18" charset="0"/>
                            <a:ea typeface="Cambria Math" panose="02040503050406030204" pitchFamily="18" charset="0"/>
                          </a:rPr>
                          <m:t>𝒚</m:t>
                        </m:r>
                        <m:r>
                          <a:rPr lang="en-IN" sz="2800" i="1">
                            <a:solidFill>
                              <a:srgbClr val="0000FF"/>
                            </a:solidFill>
                            <a:latin typeface="Cambria Math" panose="02040503050406030204" pitchFamily="18" charset="0"/>
                            <a:ea typeface="Cambria Math" panose="02040503050406030204" pitchFamily="18" charset="0"/>
                          </a:rPr>
                          <m:t>)</m:t>
                        </m:r>
                      </m:sub>
                    </m:sSub>
                    <m:r>
                      <a:rPr lang="en-IN" sz="2800" i="1">
                        <a:solidFill>
                          <a:srgbClr val="0000FF"/>
                        </a:solidFill>
                        <a:latin typeface="Cambria Math" panose="02040503050406030204" pitchFamily="18" charset="0"/>
                        <a:ea typeface="Cambria Math" panose="02040503050406030204" pitchFamily="18" charset="0"/>
                      </a:rPr>
                      <m:t>[</m:t>
                    </m:r>
                    <m:r>
                      <a:rPr lang="en-IN" sz="2800" i="1">
                        <a:solidFill>
                          <a:srgbClr val="0000FF"/>
                        </a:solidFill>
                        <a:latin typeface="Cambria Math" panose="02040503050406030204" pitchFamily="18" charset="0"/>
                        <a:ea typeface="Cambria Math" panose="02040503050406030204" pitchFamily="18" charset="0"/>
                      </a:rPr>
                      <m:t>𝜃</m:t>
                    </m:r>
                    <m:r>
                      <a:rPr lang="en-IN" sz="2800" i="1">
                        <a:solidFill>
                          <a:srgbClr val="0000FF"/>
                        </a:solidFill>
                        <a:latin typeface="Cambria Math" panose="02040503050406030204" pitchFamily="18" charset="0"/>
                        <a:ea typeface="Cambria Math" panose="02040503050406030204" pitchFamily="18" charset="0"/>
                      </a:rPr>
                      <m:t>])</m:t>
                    </m:r>
                  </m:oMath>
                </a14:m>
                <a:r>
                  <a:rPr lang="en-IN" sz="2800" dirty="0">
                    <a:solidFill>
                      <a:srgbClr val="0000FF"/>
                    </a:solidFill>
                  </a:rPr>
                  <a:t> </a:t>
                </a:r>
                <a:endParaRPr lang="en-IN" sz="2800" dirty="0"/>
              </a:p>
            </p:txBody>
          </p:sp>
        </mc:Choice>
        <mc:Fallback xmlns="">
          <p:sp>
            <p:nvSpPr>
              <p:cNvPr id="11" name="TextBox 10">
                <a:extLst>
                  <a:ext uri="{FF2B5EF4-FFF2-40B4-BE49-F238E27FC236}">
                    <a16:creationId xmlns:a16="http://schemas.microsoft.com/office/drawing/2014/main" id="{BD43857E-08C1-B337-D000-DB06F17E1B9A}"/>
                  </a:ext>
                </a:extLst>
              </p:cNvPr>
              <p:cNvSpPr txBox="1">
                <a:spLocks noRot="1" noChangeAspect="1" noMove="1" noResize="1" noEditPoints="1" noAdjustHandles="1" noChangeArrowheads="1" noChangeShapeType="1" noTextEdit="1"/>
              </p:cNvSpPr>
              <p:nvPr/>
            </p:nvSpPr>
            <p:spPr>
              <a:xfrm>
                <a:off x="1842821" y="5009303"/>
                <a:ext cx="6233245" cy="472373"/>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87FE6-8438-CAEB-6A7E-277FCBE0C882}"/>
                  </a:ext>
                </a:extLst>
              </p:cNvPr>
              <p:cNvSpPr txBox="1"/>
              <p:nvPr/>
            </p:nvSpPr>
            <p:spPr>
              <a:xfrm>
                <a:off x="675454" y="6113162"/>
                <a:ext cx="4336956"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𝑁</m:t>
                              </m:r>
                              <m:r>
                                <a:rPr lang="en-IN" sz="2400" b="0" i="1" smtClean="0">
                                  <a:latin typeface="Cambria Math" panose="02040503050406030204" pitchFamily="18" charset="0"/>
                                </a:rPr>
                                <m:t>+1</m:t>
                              </m:r>
                            </m:sub>
                          </m:sSub>
                          <m:r>
                            <a:rPr lang="en-IN" sz="2400" b="0" i="1" smtClean="0">
                              <a:latin typeface="Cambria Math" panose="02040503050406030204" pitchFamily="18" charset="0"/>
                            </a:rPr>
                            <m:t>=1</m:t>
                          </m:r>
                        </m:e>
                        <m:e>
                          <m:r>
                            <a:rPr lang="en-IN" sz="2400" b="1" i="1" smtClean="0">
                              <a:latin typeface="Cambria Math" panose="02040503050406030204" pitchFamily="18" charset="0"/>
                            </a:rPr>
                            <m:t>𝒚</m:t>
                          </m:r>
                        </m:e>
                      </m:d>
                      <m:r>
                        <a:rPr lang="en-IN" sz="2400" b="0" i="1" smtClean="0">
                          <a:solidFill>
                            <a:srgbClr val="FF0000"/>
                          </a:solidFill>
                          <a:latin typeface="Cambria Math" panose="02040503050406030204" pitchFamily="18" charset="0"/>
                        </a:rPr>
                        <m:t>≈</m:t>
                      </m:r>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𝑁</m:t>
                              </m:r>
                              <m:r>
                                <a:rPr lang="en-IN" sz="2400" b="0" i="1" smtClean="0">
                                  <a:latin typeface="Cambria Math" panose="02040503050406030204" pitchFamily="18" charset="0"/>
                                </a:rPr>
                                <m:t>+1</m:t>
                              </m:r>
                            </m:sub>
                          </m:sSub>
                          <m:r>
                            <a:rPr lang="en-IN" sz="2400" b="0" i="1" smtClean="0">
                              <a:latin typeface="Cambria Math" panose="02040503050406030204" pitchFamily="18" charset="0"/>
                            </a:rPr>
                            <m:t>=1</m:t>
                          </m:r>
                        </m:e>
                        <m:e>
                          <m:acc>
                            <m:accPr>
                              <m:chr m:val="̂"/>
                              <m:ctrlPr>
                                <a:rPr lang="en-GB" sz="2400" i="1">
                                  <a:latin typeface="Cambria Math" panose="02040503050406030204" pitchFamily="18" charset="0"/>
                                </a:rPr>
                              </m:ctrlPr>
                            </m:accPr>
                            <m:e>
                              <m:r>
                                <a:rPr lang="en-IN" sz="2400" i="1">
                                  <a:latin typeface="Cambria Math" panose="02040503050406030204" pitchFamily="18" charset="0"/>
                                </a:rPr>
                                <m:t>𝜃</m:t>
                              </m:r>
                            </m:e>
                          </m:acc>
                        </m:e>
                      </m:d>
                    </m:oMath>
                  </m:oMathPara>
                </a14:m>
                <a:endParaRPr lang="en-IN" sz="2400" dirty="0"/>
              </a:p>
            </p:txBody>
          </p:sp>
        </mc:Choice>
        <mc:Fallback xmlns="">
          <p:sp>
            <p:nvSpPr>
              <p:cNvPr id="12" name="TextBox 11">
                <a:extLst>
                  <a:ext uri="{FF2B5EF4-FFF2-40B4-BE49-F238E27FC236}">
                    <a16:creationId xmlns:a16="http://schemas.microsoft.com/office/drawing/2014/main" id="{6BF87FE6-8438-CAEB-6A7E-277FCBE0C882}"/>
                  </a:ext>
                </a:extLst>
              </p:cNvPr>
              <p:cNvSpPr txBox="1">
                <a:spLocks noRot="1" noChangeAspect="1" noMove="1" noResize="1" noEditPoints="1" noAdjustHandles="1" noChangeArrowheads="1" noChangeShapeType="1" noTextEdit="1"/>
              </p:cNvSpPr>
              <p:nvPr/>
            </p:nvSpPr>
            <p:spPr>
              <a:xfrm>
                <a:off x="675454" y="6113162"/>
                <a:ext cx="4336956" cy="416845"/>
              </a:xfrm>
              <a:prstGeom prst="rect">
                <a:avLst/>
              </a:prstGeom>
              <a:blipFill>
                <a:blip r:embed="rId11"/>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C180F4-9B82-E10D-FA8C-FCE38F7B1C0F}"/>
                  </a:ext>
                </a:extLst>
              </p:cNvPr>
              <p:cNvSpPr txBox="1"/>
              <p:nvPr/>
            </p:nvSpPr>
            <p:spPr>
              <a:xfrm>
                <a:off x="6811830" y="6113162"/>
                <a:ext cx="4227952" cy="384785"/>
              </a:xfrm>
              <a:prstGeom prst="rect">
                <a:avLst/>
              </a:prstGeom>
              <a:noFill/>
            </p:spPr>
            <p:txBody>
              <a:bodyPr wrap="none" lIns="0" tIns="0" rIns="0" bIns="0" rtlCol="0">
                <a:spAutoFit/>
              </a:bodyPr>
              <a:lstStyle/>
              <a:p>
                <a14:m>
                  <m:oMath xmlns:m="http://schemas.openxmlformats.org/officeDocument/2006/math">
                    <m:r>
                      <a:rPr lang="en-IN" sz="2400" b="0" i="1" smtClean="0">
                        <a:latin typeface="Cambria Math" panose="02040503050406030204" pitchFamily="18" charset="0"/>
                      </a:rPr>
                      <m:t>𝑝</m:t>
                    </m:r>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𝑁</m:t>
                        </m:r>
                        <m:r>
                          <a:rPr lang="en-IN" sz="2400" b="0" i="1" smtClean="0">
                            <a:latin typeface="Cambria Math" panose="02040503050406030204" pitchFamily="18" charset="0"/>
                          </a:rPr>
                          <m:t>+1</m:t>
                        </m:r>
                      </m:sub>
                    </m:sSub>
                    <m:r>
                      <a:rPr lang="en-IN" sz="2400" b="0" i="1" smtClean="0">
                        <a:latin typeface="Cambria Math" panose="02040503050406030204" pitchFamily="18" charset="0"/>
                      </a:rPr>
                      <m:t>|</m:t>
                    </m:r>
                    <m:r>
                      <a:rPr lang="en-IN" sz="2400" b="1" i="1" smtClean="0">
                        <a:latin typeface="Cambria Math" panose="02040503050406030204" pitchFamily="18" charset="0"/>
                      </a:rPr>
                      <m:t>𝒚</m:t>
                    </m:r>
                    <m:r>
                      <a:rPr lang="en-IN" sz="2400" b="0" i="1" smtClean="0">
                        <a:latin typeface="Cambria Math" panose="02040503050406030204" pitchFamily="18" charset="0"/>
                      </a:rPr>
                      <m:t>)=</m:t>
                    </m:r>
                    <m:r>
                      <m:rPr>
                        <m:sty m:val="p"/>
                      </m:rPr>
                      <a:rPr lang="en-IN" sz="2400" b="0" i="1" smtClean="0">
                        <a:solidFill>
                          <a:srgbClr val="0000FF"/>
                        </a:solidFill>
                        <a:latin typeface="Cambria Math" panose="02040503050406030204" pitchFamily="18" charset="0"/>
                      </a:rPr>
                      <m:t>Bernoulli</m:t>
                    </m:r>
                    <m:r>
                      <a:rPr lang="en-IN" sz="2400" b="0" i="1" smtClean="0">
                        <a:solidFill>
                          <a:srgbClr val="0000FF"/>
                        </a:solidFill>
                        <a:latin typeface="Cambria Math" panose="02040503050406030204" pitchFamily="18" charset="0"/>
                      </a:rPr>
                      <m:t>(</m:t>
                    </m:r>
                    <m:sSub>
                      <m:sSubPr>
                        <m:ctrlPr>
                          <a:rPr lang="en-IN" sz="2400" b="0" i="1" smtClean="0">
                            <a:solidFill>
                              <a:srgbClr val="0000FF"/>
                            </a:solidFill>
                            <a:latin typeface="Cambria Math" panose="02040503050406030204" pitchFamily="18" charset="0"/>
                          </a:rPr>
                        </m:ctrlPr>
                      </m:sSubPr>
                      <m:e>
                        <m:r>
                          <a:rPr lang="en-IN" sz="2400" b="0" i="1" smtClean="0">
                            <a:solidFill>
                              <a:srgbClr val="0000FF"/>
                            </a:solidFill>
                            <a:latin typeface="Cambria Math" panose="02040503050406030204" pitchFamily="18" charset="0"/>
                          </a:rPr>
                          <m:t>𝑦</m:t>
                        </m:r>
                      </m:e>
                      <m:sub>
                        <m:r>
                          <a:rPr lang="en-IN" sz="2400" b="0" i="1" smtClean="0">
                            <a:solidFill>
                              <a:srgbClr val="0000FF"/>
                            </a:solidFill>
                            <a:latin typeface="Cambria Math" panose="02040503050406030204" pitchFamily="18" charset="0"/>
                          </a:rPr>
                          <m:t>𝑁</m:t>
                        </m:r>
                        <m:r>
                          <a:rPr lang="en-IN" sz="2400" b="0" i="1" smtClean="0">
                            <a:solidFill>
                              <a:srgbClr val="0000FF"/>
                            </a:solidFill>
                            <a:latin typeface="Cambria Math" panose="02040503050406030204" pitchFamily="18" charset="0"/>
                          </a:rPr>
                          <m:t>+1</m:t>
                        </m:r>
                      </m:sub>
                    </m:sSub>
                    <m:r>
                      <a:rPr lang="en-IN" sz="2400" b="0" i="1" smtClean="0">
                        <a:solidFill>
                          <a:srgbClr val="0000FF"/>
                        </a:solidFill>
                        <a:latin typeface="Cambria Math" panose="02040503050406030204" pitchFamily="18" charset="0"/>
                      </a:rPr>
                      <m:t>|</m:t>
                    </m:r>
                    <m:acc>
                      <m:accPr>
                        <m:chr m:val="̂"/>
                        <m:ctrlPr>
                          <a:rPr lang="en-GB" sz="2400" i="1">
                            <a:solidFill>
                              <a:srgbClr val="0000FF"/>
                            </a:solidFill>
                            <a:latin typeface="Cambria Math" panose="02040503050406030204" pitchFamily="18" charset="0"/>
                          </a:rPr>
                        </m:ctrlPr>
                      </m:accPr>
                      <m:e>
                        <m:r>
                          <a:rPr lang="en-IN" sz="2400" i="1">
                            <a:solidFill>
                              <a:srgbClr val="0000FF"/>
                            </a:solidFill>
                            <a:latin typeface="Cambria Math" panose="02040503050406030204" pitchFamily="18" charset="0"/>
                          </a:rPr>
                          <m:t>𝜃</m:t>
                        </m:r>
                      </m:e>
                    </m:acc>
                    <m:r>
                      <a:rPr lang="en-IN" sz="2400" b="0" i="1" smtClean="0">
                        <a:solidFill>
                          <a:srgbClr val="0000FF"/>
                        </a:solidFill>
                        <a:latin typeface="Cambria Math" panose="02040503050406030204" pitchFamily="18" charset="0"/>
                        <a:ea typeface="Cambria Math" panose="02040503050406030204" pitchFamily="18" charset="0"/>
                      </a:rPr>
                      <m:t>)</m:t>
                    </m:r>
                  </m:oMath>
                </a14:m>
                <a:r>
                  <a:rPr lang="en-IN" sz="2400" dirty="0">
                    <a:solidFill>
                      <a:srgbClr val="0000FF"/>
                    </a:solidFill>
                  </a:rPr>
                  <a:t> </a:t>
                </a:r>
                <a:endParaRPr lang="en-IN" sz="2400" dirty="0"/>
              </a:p>
            </p:txBody>
          </p:sp>
        </mc:Choice>
        <mc:Fallback xmlns="">
          <p:sp>
            <p:nvSpPr>
              <p:cNvPr id="13" name="TextBox 12">
                <a:extLst>
                  <a:ext uri="{FF2B5EF4-FFF2-40B4-BE49-F238E27FC236}">
                    <a16:creationId xmlns:a16="http://schemas.microsoft.com/office/drawing/2014/main" id="{17C180F4-9B82-E10D-FA8C-FCE38F7B1C0F}"/>
                  </a:ext>
                </a:extLst>
              </p:cNvPr>
              <p:cNvSpPr txBox="1">
                <a:spLocks noRot="1" noChangeAspect="1" noMove="1" noResize="1" noEditPoints="1" noAdjustHandles="1" noChangeArrowheads="1" noChangeShapeType="1" noTextEdit="1"/>
              </p:cNvSpPr>
              <p:nvPr/>
            </p:nvSpPr>
            <p:spPr>
              <a:xfrm>
                <a:off x="6811830" y="6113162"/>
                <a:ext cx="4227952" cy="384785"/>
              </a:xfrm>
              <a:prstGeom prst="rect">
                <a:avLst/>
              </a:prstGeom>
              <a:blipFill>
                <a:blip r:embed="rId12"/>
                <a:stretch>
                  <a:fillRect l="-2594" t="-17460" r="-5620" b="-33333"/>
                </a:stretch>
              </a:blipFill>
            </p:spPr>
            <p:txBody>
              <a:bodyPr/>
              <a:lstStyle/>
              <a:p>
                <a:r>
                  <a:rPr lang="en-IN">
                    <a:noFill/>
                  </a:rPr>
                  <a:t> </a:t>
                </a:r>
              </a:p>
            </p:txBody>
          </p:sp>
        </mc:Fallback>
      </mc:AlternateContent>
      <p:sp>
        <p:nvSpPr>
          <p:cNvPr id="14" name="Arrow: Right 13">
            <a:extLst>
              <a:ext uri="{FF2B5EF4-FFF2-40B4-BE49-F238E27FC236}">
                <a16:creationId xmlns:a16="http://schemas.microsoft.com/office/drawing/2014/main" id="{D3478FDB-DAEB-9AC4-F3BD-989B583E55BF}"/>
              </a:ext>
            </a:extLst>
          </p:cNvPr>
          <p:cNvSpPr/>
          <p:nvPr/>
        </p:nvSpPr>
        <p:spPr>
          <a:xfrm>
            <a:off x="5882374" y="6246538"/>
            <a:ext cx="625288" cy="1923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222E29E-BC85-8C3C-9D2C-510544A274B2}"/>
                  </a:ext>
                </a:extLst>
              </p:cNvPr>
              <p:cNvSpPr txBox="1"/>
              <p:nvPr/>
            </p:nvSpPr>
            <p:spPr>
              <a:xfrm>
                <a:off x="5012410" y="6141916"/>
                <a:ext cx="565796" cy="384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m:t>
                      </m:r>
                      <m:acc>
                        <m:accPr>
                          <m:chr m:val="̂"/>
                          <m:ctrlPr>
                            <a:rPr lang="en-GB" sz="2400" i="1">
                              <a:latin typeface="Cambria Math" panose="02040503050406030204" pitchFamily="18" charset="0"/>
                            </a:rPr>
                          </m:ctrlPr>
                        </m:accPr>
                        <m:e>
                          <m:r>
                            <a:rPr lang="en-IN" sz="2400" i="1">
                              <a:latin typeface="Cambria Math" panose="02040503050406030204" pitchFamily="18" charset="0"/>
                            </a:rPr>
                            <m:t>𝜃</m:t>
                          </m:r>
                        </m:e>
                      </m:acc>
                    </m:oMath>
                  </m:oMathPara>
                </a14:m>
                <a:endParaRPr lang="en-IN" sz="2400" dirty="0"/>
              </a:p>
            </p:txBody>
          </p:sp>
        </mc:Choice>
        <mc:Fallback xmlns="">
          <p:sp>
            <p:nvSpPr>
              <p:cNvPr id="15" name="TextBox 14">
                <a:extLst>
                  <a:ext uri="{FF2B5EF4-FFF2-40B4-BE49-F238E27FC236}">
                    <a16:creationId xmlns:a16="http://schemas.microsoft.com/office/drawing/2014/main" id="{3222E29E-BC85-8C3C-9D2C-510544A274B2}"/>
                  </a:ext>
                </a:extLst>
              </p:cNvPr>
              <p:cNvSpPr txBox="1">
                <a:spLocks noRot="1" noChangeAspect="1" noMove="1" noResize="1" noEditPoints="1" noAdjustHandles="1" noChangeArrowheads="1" noChangeShapeType="1" noTextEdit="1"/>
              </p:cNvSpPr>
              <p:nvPr/>
            </p:nvSpPr>
            <p:spPr>
              <a:xfrm>
                <a:off x="5012410" y="6141916"/>
                <a:ext cx="565796" cy="384785"/>
              </a:xfrm>
              <a:prstGeom prst="rect">
                <a:avLst/>
              </a:prstGeom>
              <a:blipFill>
                <a:blip r:embed="rId13"/>
                <a:stretch>
                  <a:fillRect l="-5376" t="-17460" r="-76344" b="-6349"/>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298265140"/>
      </p:ext>
    </p:extLst>
  </p:cSld>
  <p:clrMapOvr>
    <a:masterClrMapping/>
  </p:clrMapOvr>
  <mc:AlternateContent xmlns:mc="http://schemas.openxmlformats.org/markup-compatibility/2006" xmlns:p14="http://schemas.microsoft.com/office/powerpoint/2010/main">
    <mc:Choice Requires="p14">
      <p:transition spd="slow" p14:dur="2000" advTm="453351"/>
    </mc:Choice>
    <mc:Fallback xmlns="">
      <p:transition spd="slow" advTm="4533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down)">
                                      <p:cBhvr>
                                        <p:cTn id="75" dur="500"/>
                                        <p:tgtEl>
                                          <p:spTgt spid="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p:bldP spid="7" grpId="0"/>
      <p:bldP spid="8" grpId="0"/>
      <p:bldP spid="10" grpId="0"/>
      <p:bldP spid="11" grpId="0"/>
      <p:bldP spid="12" grpId="0"/>
      <p:bldP spid="13" grpId="0"/>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17</a:t>
            </a:fld>
            <a:endParaRPr lang="en-IN" sz="2800" dirty="0">
              <a:solidFill>
                <a:schemeClr val="bg1">
                  <a:lumMod val="65000"/>
                </a:schemeClr>
              </a:solidFill>
            </a:endParaRPr>
          </a:p>
        </p:txBody>
      </p:sp>
      <p:sp>
        <p:nvSpPr>
          <p:cNvPr id="5" name="Title 1">
            <a:extLst>
              <a:ext uri="{FF2B5EF4-FFF2-40B4-BE49-F238E27FC236}">
                <a16:creationId xmlns:a16="http://schemas.microsoft.com/office/drawing/2014/main" id="{91659393-BC49-BCA4-5967-DD977A61D796}"/>
              </a:ext>
            </a:extLst>
          </p:cNvPr>
          <p:cNvSpPr>
            <a:spLocks noGrp="1"/>
          </p:cNvSpPr>
          <p:nvPr>
            <p:ph type="title"/>
          </p:nvPr>
        </p:nvSpPr>
        <p:spPr>
          <a:xfrm>
            <a:off x="601211" y="2919369"/>
            <a:ext cx="10989578" cy="1156344"/>
          </a:xfrm>
        </p:spPr>
        <p:txBody>
          <a:bodyPr>
            <a:noAutofit/>
          </a:bodyPr>
          <a:lstStyle/>
          <a:p>
            <a:r>
              <a:rPr lang="en-IN" sz="6800" dirty="0" err="1">
                <a:solidFill>
                  <a:srgbClr val="A33BC3"/>
                </a:solidFill>
              </a:rPr>
              <a:t>Multinoulli</a:t>
            </a:r>
            <a:r>
              <a:rPr lang="en-IN" sz="6800" dirty="0">
                <a:solidFill>
                  <a:srgbClr val="A33BC3"/>
                </a:solidFill>
              </a:rPr>
              <a:t> Observation Model</a:t>
            </a:r>
          </a:p>
        </p:txBody>
      </p:sp>
    </p:spTree>
    <p:custDataLst>
      <p:tags r:id="rId1"/>
    </p:custDataLst>
    <p:extLst>
      <p:ext uri="{BB962C8B-B14F-4D97-AF65-F5344CB8AC3E}">
        <p14:creationId xmlns:p14="http://schemas.microsoft.com/office/powerpoint/2010/main" val="23658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The Posterior Distribution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Assume </a:t>
                </a:r>
                <a14:m>
                  <m:oMath xmlns:m="http://schemas.openxmlformats.org/officeDocument/2006/math">
                    <m:r>
                      <a:rPr lang="en-GB" i="1" dirty="0" smtClean="0">
                        <a:latin typeface="Cambria Math" panose="02040503050406030204" pitchFamily="18" charset="0"/>
                      </a:rPr>
                      <m:t>𝑁</m:t>
                    </m:r>
                  </m:oMath>
                </a14:m>
                <a:r>
                  <a:rPr lang="en-GB" dirty="0">
                    <a:latin typeface="Abadi Extra Light" panose="020B0204020104020204" pitchFamily="34" charset="0"/>
                  </a:rPr>
                  <a:t> discrete </a:t>
                </a:r>
                <a:r>
                  <a:rPr lang="en-GB" dirty="0" err="1">
                    <a:latin typeface="Abadi Extra Light" panose="020B0204020104020204" pitchFamily="34" charset="0"/>
                  </a:rPr>
                  <a:t>obs</a:t>
                </a:r>
                <a:r>
                  <a:rPr lang="en-GB" dirty="0">
                    <a:latin typeface="Abadi Extra Light" panose="020B0204020104020204" pitchFamily="34" charset="0"/>
                  </a:rPr>
                  <a:t> </a:t>
                </a:r>
                <a14:m>
                  <m:oMath xmlns:m="http://schemas.openxmlformats.org/officeDocument/2006/math">
                    <m:r>
                      <a:rPr lang="en-IN" b="1" i="1" smtClean="0">
                        <a:latin typeface="Cambria Math" panose="02040503050406030204" pitchFamily="18" charset="0"/>
                      </a:rPr>
                      <m:t>𝒚</m:t>
                    </m:r>
                    <m:r>
                      <a:rPr lang="en-IN" b="0" i="0" smtClean="0">
                        <a:latin typeface="Cambria Math" panose="02040503050406030204" pitchFamily="18" charset="0"/>
                      </a:rPr>
                      <m:t>= </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𝑁</m:t>
                        </m:r>
                      </m:sub>
                    </m:sSub>
                    <m:r>
                      <a:rPr lang="en-IN" b="0" i="1" smtClean="0">
                        <a:latin typeface="Cambria Math" panose="02040503050406030204" pitchFamily="18" charset="0"/>
                      </a:rPr>
                      <m:t>}</m:t>
                    </m:r>
                  </m:oMath>
                </a14:m>
                <a:r>
                  <a:rPr lang="en-GB" dirty="0">
                    <a:latin typeface="Abadi Extra Light" panose="020B0204020104020204" pitchFamily="34" charset="0"/>
                  </a:rPr>
                  <a:t> with each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𝑛</m:t>
                        </m:r>
                      </m:sub>
                    </m:sSub>
                    <m:r>
                      <a:rPr lang="en-IN" b="0" i="1" smtClean="0">
                        <a:latin typeface="Cambria Math" panose="02040503050406030204" pitchFamily="18" charset="0"/>
                      </a:rPr>
                      <m:t>∈{1,2,…, </m:t>
                    </m:r>
                    <m:r>
                      <a:rPr lang="en-IN" b="0" i="1" smtClean="0">
                        <a:latin typeface="Cambria Math" panose="02040503050406030204" pitchFamily="18" charset="0"/>
                      </a:rPr>
                      <m:t>𝐾</m:t>
                    </m:r>
                    <m:r>
                      <a:rPr lang="en-IN" b="0" i="1" smtClean="0">
                        <a:latin typeface="Cambria Math" panose="02040503050406030204" pitchFamily="18" charset="0"/>
                      </a:rPr>
                      <m:t>}</m:t>
                    </m:r>
                  </m:oMath>
                </a14:m>
                <a:r>
                  <a:rPr lang="en-IN" sz="2600" dirty="0">
                    <a:latin typeface="Abadi Extra Light" panose="020B0204020104020204" pitchFamily="34" charset="0"/>
                  </a:rPr>
                  <a:t>, e.g.,</a:t>
                </a:r>
              </a:p>
              <a:p>
                <a:pPr lvl="1">
                  <a:buFont typeface="Wingdings" panose="05000000000000000000" pitchFamily="2" charset="2"/>
                  <a:buChar char="§"/>
                </a:pPr>
                <a14:m>
                  <m:oMath xmlns:m="http://schemas.openxmlformats.org/officeDocument/2006/math">
                    <m:sSub>
                      <m:sSubPr>
                        <m:ctrlPr>
                          <a:rPr lang="en-IN" sz="2200" b="0" i="1" dirty="0" smtClean="0">
                            <a:latin typeface="Cambria Math" panose="02040503050406030204" pitchFamily="18" charset="0"/>
                          </a:rPr>
                        </m:ctrlPr>
                      </m:sSubPr>
                      <m:e>
                        <m:r>
                          <a:rPr lang="en-IN" sz="2200" b="0" i="1" dirty="0" smtClean="0">
                            <a:latin typeface="Cambria Math" panose="02040503050406030204" pitchFamily="18" charset="0"/>
                          </a:rPr>
                          <m:t>𝑦</m:t>
                        </m:r>
                      </m:e>
                      <m:sub>
                        <m:r>
                          <a:rPr lang="en-GB" sz="2200" i="1" dirty="0" smtClean="0">
                            <a:latin typeface="Cambria Math" panose="02040503050406030204" pitchFamily="18" charset="0"/>
                          </a:rPr>
                          <m:t>𝑛</m:t>
                        </m:r>
                      </m:sub>
                    </m:sSub>
                  </m:oMath>
                </a14:m>
                <a:r>
                  <a:rPr lang="en-GB" sz="2200" dirty="0">
                    <a:latin typeface="Abadi Extra Light" panose="020B0204020104020204" pitchFamily="34" charset="0"/>
                  </a:rPr>
                  <a:t> represents the outcome of a dice roll with </a:t>
                </a:r>
                <a14:m>
                  <m:oMath xmlns:m="http://schemas.openxmlformats.org/officeDocument/2006/math">
                    <m:r>
                      <a:rPr lang="en-GB" sz="2200" i="1" dirty="0" smtClean="0">
                        <a:latin typeface="Cambria Math" panose="02040503050406030204" pitchFamily="18" charset="0"/>
                      </a:rPr>
                      <m:t>𝐾</m:t>
                    </m:r>
                  </m:oMath>
                </a14:m>
                <a:r>
                  <a:rPr lang="en-GB" sz="2200" dirty="0">
                    <a:latin typeface="Abadi Extra Light" panose="020B0204020104020204" pitchFamily="34" charset="0"/>
                  </a:rPr>
                  <a:t> faces</a:t>
                </a:r>
              </a:p>
              <a:p>
                <a:pPr lvl="1">
                  <a:buFont typeface="Wingdings" panose="05000000000000000000" pitchFamily="2" charset="2"/>
                  <a:buChar char="§"/>
                </a:pPr>
                <a14:m>
                  <m:oMath xmlns:m="http://schemas.openxmlformats.org/officeDocument/2006/math">
                    <m:sSub>
                      <m:sSubPr>
                        <m:ctrlPr>
                          <a:rPr lang="en-IN" sz="2200" i="1" dirty="0">
                            <a:latin typeface="Cambria Math" panose="02040503050406030204" pitchFamily="18" charset="0"/>
                          </a:rPr>
                        </m:ctrlPr>
                      </m:sSubPr>
                      <m:e>
                        <m:r>
                          <a:rPr lang="en-IN" sz="2200" b="0" i="1" dirty="0" smtClean="0">
                            <a:latin typeface="Cambria Math" panose="02040503050406030204" pitchFamily="18" charset="0"/>
                          </a:rPr>
                          <m:t>𝑦</m:t>
                        </m:r>
                      </m:e>
                      <m:sub>
                        <m:r>
                          <a:rPr lang="en-GB" sz="2200" i="1" dirty="0">
                            <a:latin typeface="Cambria Math" panose="02040503050406030204" pitchFamily="18" charset="0"/>
                          </a:rPr>
                          <m:t>𝑛</m:t>
                        </m:r>
                      </m:sub>
                    </m:sSub>
                  </m:oMath>
                </a14:m>
                <a:r>
                  <a:rPr lang="en-GB" sz="2200" dirty="0">
                    <a:latin typeface="Abadi Extra Light" panose="020B0204020104020204" pitchFamily="34" charset="0"/>
                  </a:rPr>
                  <a:t> represents the class label of the </a:t>
                </a:r>
                <a14:m>
                  <m:oMath xmlns:m="http://schemas.openxmlformats.org/officeDocument/2006/math">
                    <m:sSup>
                      <m:sSupPr>
                        <m:ctrlPr>
                          <a:rPr lang="en-IN" sz="2200" b="0" i="1" dirty="0" smtClean="0">
                            <a:latin typeface="Cambria Math" panose="02040503050406030204" pitchFamily="18" charset="0"/>
                          </a:rPr>
                        </m:ctrlPr>
                      </m:sSupPr>
                      <m:e>
                        <m:r>
                          <a:rPr lang="en-GB" sz="2200" i="1" dirty="0" smtClean="0">
                            <a:latin typeface="Cambria Math" panose="02040503050406030204" pitchFamily="18" charset="0"/>
                          </a:rPr>
                          <m:t>𝑛</m:t>
                        </m:r>
                      </m:e>
                      <m:sup>
                        <m:r>
                          <a:rPr lang="en-IN" sz="2200" b="0" i="1" dirty="0" smtClean="0">
                            <a:latin typeface="Cambria Math" panose="02040503050406030204" pitchFamily="18" charset="0"/>
                          </a:rPr>
                          <m:t>𝑡h</m:t>
                        </m:r>
                      </m:sup>
                    </m:sSup>
                  </m:oMath>
                </a14:m>
                <a:r>
                  <a:rPr lang="en-GB" sz="2200" dirty="0">
                    <a:latin typeface="Abadi Extra Light" panose="020B0204020104020204" pitchFamily="34" charset="0"/>
                  </a:rPr>
                  <a:t> example in a classification problem (total </a:t>
                </a:r>
                <a14:m>
                  <m:oMath xmlns:m="http://schemas.openxmlformats.org/officeDocument/2006/math">
                    <m:r>
                      <a:rPr lang="en-GB" sz="2200" i="1" dirty="0" smtClean="0">
                        <a:latin typeface="Cambria Math" panose="02040503050406030204" pitchFamily="18" charset="0"/>
                      </a:rPr>
                      <m:t>𝐾</m:t>
                    </m:r>
                  </m:oMath>
                </a14:m>
                <a:r>
                  <a:rPr lang="en-GB" sz="2200" dirty="0">
                    <a:latin typeface="Abadi Extra Light" panose="020B0204020104020204" pitchFamily="34" charset="0"/>
                  </a:rPr>
                  <a:t> classes)</a:t>
                </a:r>
              </a:p>
              <a:p>
                <a:pPr lvl="1">
                  <a:buFont typeface="Wingdings" panose="05000000000000000000" pitchFamily="2" charset="2"/>
                  <a:buChar char="§"/>
                </a:pPr>
                <a14:m>
                  <m:oMath xmlns:m="http://schemas.openxmlformats.org/officeDocument/2006/math">
                    <m:sSub>
                      <m:sSubPr>
                        <m:ctrlPr>
                          <a:rPr lang="en-IN" sz="2200" i="1" dirty="0">
                            <a:latin typeface="Cambria Math" panose="02040503050406030204" pitchFamily="18" charset="0"/>
                          </a:rPr>
                        </m:ctrlPr>
                      </m:sSubPr>
                      <m:e>
                        <m:r>
                          <a:rPr lang="en-IN" sz="2200" b="0" i="1" dirty="0" smtClean="0">
                            <a:latin typeface="Cambria Math" panose="02040503050406030204" pitchFamily="18" charset="0"/>
                          </a:rPr>
                          <m:t>𝑦</m:t>
                        </m:r>
                      </m:e>
                      <m:sub>
                        <m:r>
                          <a:rPr lang="en-GB" sz="2200" i="1" dirty="0">
                            <a:latin typeface="Cambria Math" panose="02040503050406030204" pitchFamily="18" charset="0"/>
                          </a:rPr>
                          <m:t>𝑛</m:t>
                        </m:r>
                      </m:sub>
                    </m:sSub>
                  </m:oMath>
                </a14:m>
                <a:r>
                  <a:rPr lang="en-GB" sz="2200" dirty="0">
                    <a:latin typeface="Abadi Extra Light" panose="020B0204020104020204" pitchFamily="34" charset="0"/>
                  </a:rPr>
                  <a:t> represents the identity of the </a:t>
                </a:r>
                <a14:m>
                  <m:oMath xmlns:m="http://schemas.openxmlformats.org/officeDocument/2006/math">
                    <m:sSup>
                      <m:sSupPr>
                        <m:ctrlPr>
                          <a:rPr lang="en-IN" sz="2200" i="1" dirty="0">
                            <a:latin typeface="Cambria Math" panose="02040503050406030204" pitchFamily="18" charset="0"/>
                          </a:rPr>
                        </m:ctrlPr>
                      </m:sSupPr>
                      <m:e>
                        <m:r>
                          <a:rPr lang="en-GB" sz="2200" i="1" dirty="0">
                            <a:latin typeface="Cambria Math" panose="02040503050406030204" pitchFamily="18" charset="0"/>
                          </a:rPr>
                          <m:t>𝑛</m:t>
                        </m:r>
                      </m:e>
                      <m:sup>
                        <m:r>
                          <a:rPr lang="en-IN" sz="2200" i="1" dirty="0">
                            <a:latin typeface="Cambria Math" panose="02040503050406030204" pitchFamily="18" charset="0"/>
                          </a:rPr>
                          <m:t>𝑡h</m:t>
                        </m:r>
                      </m:sup>
                    </m:sSup>
                  </m:oMath>
                </a14:m>
                <a:r>
                  <a:rPr lang="en-GB" sz="2200" dirty="0">
                    <a:latin typeface="Abadi Extra Light" panose="020B0204020104020204" pitchFamily="34" charset="0"/>
                  </a:rPr>
                  <a:t> word in a sequence of words</a:t>
                </a:r>
              </a:p>
              <a:p>
                <a:pPr>
                  <a:buFont typeface="Wingdings" panose="05000000000000000000" pitchFamily="2" charset="2"/>
                  <a:buChar char="§"/>
                </a:pPr>
                <a:r>
                  <a:rPr lang="en-GB" sz="2600" dirty="0">
                    <a:latin typeface="Abadi Extra Light" panose="020B0204020104020204" pitchFamily="34" charset="0"/>
                  </a:rPr>
                  <a:t>Assume </a:t>
                </a:r>
                <a:r>
                  <a:rPr lang="en-GB" sz="2600" dirty="0">
                    <a:solidFill>
                      <a:srgbClr val="0000FF"/>
                    </a:solidFill>
                    <a:latin typeface="Abadi Extra Light" panose="020B0204020104020204" pitchFamily="34" charset="0"/>
                  </a:rPr>
                  <a:t>likelihood</a:t>
                </a:r>
                <a:r>
                  <a:rPr lang="en-GB" sz="2600" dirty="0">
                    <a:latin typeface="Abadi Extra Light" panose="020B0204020104020204" pitchFamily="34" charset="0"/>
                  </a:rPr>
                  <a:t> to be </a:t>
                </a:r>
                <a:r>
                  <a:rPr lang="en-GB" sz="2600" dirty="0" err="1">
                    <a:latin typeface="Abadi Extra Light" panose="020B0204020104020204" pitchFamily="34" charset="0"/>
                  </a:rPr>
                  <a:t>multinoulli</a:t>
                </a:r>
                <a:r>
                  <a:rPr lang="en-GB" sz="2600" dirty="0">
                    <a:latin typeface="Abadi Extra Light" panose="020B0204020104020204" pitchFamily="34" charset="0"/>
                  </a:rPr>
                  <a:t> with unknown params </a:t>
                </a:r>
                <a14:m>
                  <m:oMath xmlns:m="http://schemas.openxmlformats.org/officeDocument/2006/math">
                    <m:r>
                      <a:rPr lang="en-IN" sz="2600" b="1" i="1" smtClean="0">
                        <a:latin typeface="Cambria Math" panose="02040503050406030204" pitchFamily="18" charset="0"/>
                      </a:rPr>
                      <m:t>𝝅</m:t>
                    </m:r>
                    <m:r>
                      <a:rPr lang="en-IN" sz="2600" b="0" i="1" smtClean="0">
                        <a:latin typeface="Cambria Math" panose="02040503050406030204" pitchFamily="18" charset="0"/>
                      </a:rPr>
                      <m:t>=[</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𝜋</m:t>
                        </m:r>
                      </m:e>
                      <m:sub>
                        <m:r>
                          <a:rPr lang="en-IN" sz="2600" b="0" i="1" smtClean="0">
                            <a:latin typeface="Cambria Math" panose="02040503050406030204" pitchFamily="18" charset="0"/>
                          </a:rPr>
                          <m:t>1</m:t>
                        </m:r>
                      </m:sub>
                    </m:sSub>
                    <m:r>
                      <a:rPr lang="en-IN" sz="2600" b="0" i="1" smtClean="0">
                        <a:latin typeface="Cambria Math" panose="02040503050406030204" pitchFamily="18" charset="0"/>
                      </a:rPr>
                      <m:t>,</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𝜋</m:t>
                        </m:r>
                      </m:e>
                      <m:sub>
                        <m:r>
                          <a:rPr lang="en-IN" sz="2600" b="0" i="1" smtClean="0">
                            <a:latin typeface="Cambria Math" panose="02040503050406030204" pitchFamily="18" charset="0"/>
                          </a:rPr>
                          <m:t>2</m:t>
                        </m:r>
                      </m:sub>
                    </m:sSub>
                    <m:r>
                      <a:rPr lang="en-IN" sz="2600" b="0" i="1" smtClean="0">
                        <a:latin typeface="Cambria Math" panose="02040503050406030204" pitchFamily="18" charset="0"/>
                      </a:rPr>
                      <m:t>,…, </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𝜋</m:t>
                        </m:r>
                      </m:e>
                      <m:sub>
                        <m:r>
                          <a:rPr lang="en-IN" sz="2600" b="0" i="1" smtClean="0">
                            <a:latin typeface="Cambria Math" panose="02040503050406030204" pitchFamily="18" charset="0"/>
                          </a:rPr>
                          <m:t>𝐾</m:t>
                        </m:r>
                      </m:sub>
                    </m:sSub>
                    <m:r>
                      <a:rPr lang="en-IN" sz="2600" b="0" i="1" smtClean="0">
                        <a:latin typeface="Cambria Math" panose="02040503050406030204" pitchFamily="18" charset="0"/>
                      </a:rPr>
                      <m:t>]</m:t>
                    </m:r>
                  </m:oMath>
                </a14:m>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a:buFont typeface="Wingdings" panose="05000000000000000000" pitchFamily="2" charset="2"/>
                  <a:buChar char="§"/>
                </a:pPr>
                <a14:m>
                  <m:oMath xmlns:m="http://schemas.openxmlformats.org/officeDocument/2006/math">
                    <m:r>
                      <a:rPr lang="en-IN" sz="2600" b="1" i="1">
                        <a:latin typeface="Cambria Math" panose="02040503050406030204" pitchFamily="18" charset="0"/>
                      </a:rPr>
                      <m:t>𝝅</m:t>
                    </m:r>
                    <m:r>
                      <a:rPr lang="en-IN" sz="2600" b="1" i="1">
                        <a:latin typeface="Cambria Math" panose="02040503050406030204" pitchFamily="18" charset="0"/>
                      </a:rPr>
                      <m:t> </m:t>
                    </m:r>
                  </m:oMath>
                </a14:m>
                <a:r>
                  <a:rPr lang="en-GB" sz="2600" dirty="0">
                    <a:latin typeface="Abadi Extra Light" panose="020B0204020104020204" pitchFamily="34" charset="0"/>
                  </a:rPr>
                  <a:t>is a vector of probabilities (“probability vector”), e.g.,</a:t>
                </a:r>
                <a:endParaRPr lang="en-IN" sz="2600" dirty="0">
                  <a:latin typeface="Abadi Extra Light" panose="020B0204020104020204" pitchFamily="34" charset="0"/>
                </a:endParaRPr>
              </a:p>
              <a:p>
                <a:pPr lvl="1">
                  <a:buFont typeface="Wingdings" panose="05000000000000000000" pitchFamily="2" charset="2"/>
                  <a:buChar char="§"/>
                </a:pPr>
                <a:r>
                  <a:rPr lang="en-GB" sz="2200" dirty="0">
                    <a:latin typeface="Abadi Extra Light" panose="020B0204020104020204" pitchFamily="34" charset="0"/>
                  </a:rPr>
                  <a:t>Biases of the </a:t>
                </a:r>
                <a14:m>
                  <m:oMath xmlns:m="http://schemas.openxmlformats.org/officeDocument/2006/math">
                    <m:r>
                      <a:rPr lang="en-GB" sz="2200" i="1" dirty="0" smtClean="0">
                        <a:latin typeface="Cambria Math" panose="02040503050406030204" pitchFamily="18" charset="0"/>
                      </a:rPr>
                      <m:t>𝐾</m:t>
                    </m:r>
                  </m:oMath>
                </a14:m>
                <a:r>
                  <a:rPr lang="en-GB" sz="2200" dirty="0">
                    <a:latin typeface="Abadi Extra Light" panose="020B0204020104020204" pitchFamily="34" charset="0"/>
                  </a:rPr>
                  <a:t> sides of the dice</a:t>
                </a:r>
              </a:p>
              <a:p>
                <a:pPr lvl="1">
                  <a:buFont typeface="Wingdings" panose="05000000000000000000" pitchFamily="2" charset="2"/>
                  <a:buChar char="§"/>
                </a:pPr>
                <a:r>
                  <a:rPr lang="en-GB" sz="2200" dirty="0">
                    <a:latin typeface="Abadi Extra Light" panose="020B0204020104020204" pitchFamily="34" charset="0"/>
                  </a:rPr>
                  <a:t>Prior class probabilities in multi-class classification (</a:t>
                </a:r>
                <a14:m>
                  <m:oMath xmlns:m="http://schemas.openxmlformats.org/officeDocument/2006/math">
                    <m:r>
                      <a:rPr lang="en-IN" sz="2200" b="0" i="1" smtClean="0">
                        <a:latin typeface="Cambria Math" panose="02040503050406030204" pitchFamily="18" charset="0"/>
                      </a:rPr>
                      <m:t>𝑝</m:t>
                    </m:r>
                    <m:d>
                      <m:dPr>
                        <m:ctrlPr>
                          <a:rPr lang="en-IN" sz="2200" b="0" i="1" smtClean="0">
                            <a:latin typeface="Cambria Math" panose="02040503050406030204" pitchFamily="18" charset="0"/>
                          </a:rPr>
                        </m:ctrlPr>
                      </m:dPr>
                      <m:e>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𝑦</m:t>
                            </m:r>
                          </m:e>
                          <m:sub>
                            <m:r>
                              <a:rPr lang="en-IN" sz="2200" b="0" i="1" smtClean="0">
                                <a:latin typeface="Cambria Math" panose="02040503050406030204" pitchFamily="18" charset="0"/>
                              </a:rPr>
                              <m:t>𝑛</m:t>
                            </m:r>
                          </m:sub>
                        </m:sSub>
                        <m:r>
                          <a:rPr lang="en-IN" sz="2200" b="0" i="1" smtClean="0">
                            <a:latin typeface="Cambria Math" panose="02040503050406030204" pitchFamily="18" charset="0"/>
                          </a:rPr>
                          <m:t>=</m:t>
                        </m:r>
                        <m:r>
                          <a:rPr lang="en-IN" sz="2200" b="0" i="1" smtClean="0">
                            <a:latin typeface="Cambria Math" panose="02040503050406030204" pitchFamily="18" charset="0"/>
                          </a:rPr>
                          <m:t>𝑘</m:t>
                        </m:r>
                      </m:e>
                    </m:d>
                    <m:r>
                      <a:rPr lang="en-IN" sz="2200" b="0" i="1" smtClean="0">
                        <a:latin typeface="Cambria Math" panose="02040503050406030204" pitchFamily="18" charset="0"/>
                      </a:rPr>
                      <m:t>=</m:t>
                    </m:r>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𝜋</m:t>
                        </m:r>
                      </m:e>
                      <m:sub>
                        <m:r>
                          <a:rPr lang="en-IN" sz="2200" b="0" i="1" smtClean="0">
                            <a:latin typeface="Cambria Math" panose="02040503050406030204" pitchFamily="18" charset="0"/>
                          </a:rPr>
                          <m:t>𝑘</m:t>
                        </m:r>
                      </m:sub>
                    </m:sSub>
                    <m:r>
                      <a:rPr lang="en-IN" sz="2200" b="0" i="1" smtClean="0">
                        <a:latin typeface="Cambria Math" panose="02040503050406030204" pitchFamily="18" charset="0"/>
                      </a:rPr>
                      <m:t>)</m:t>
                    </m:r>
                  </m:oMath>
                </a14:m>
                <a:endParaRPr lang="en-GB" sz="2200" dirty="0">
                  <a:latin typeface="Abadi Extra Light" panose="020B0204020104020204" pitchFamily="34" charset="0"/>
                </a:endParaRPr>
              </a:p>
              <a:p>
                <a:pPr lvl="1">
                  <a:buFont typeface="Wingdings" panose="05000000000000000000" pitchFamily="2" charset="2"/>
                  <a:buChar char="§"/>
                </a:pPr>
                <a:r>
                  <a:rPr lang="en-GB" sz="2200" dirty="0">
                    <a:latin typeface="Abadi Extra Light" panose="020B0204020104020204" pitchFamily="34" charset="0"/>
                  </a:rPr>
                  <a:t>Probabilities of observing each word of the </a:t>
                </a:r>
                <a14:m>
                  <m:oMath xmlns:m="http://schemas.openxmlformats.org/officeDocument/2006/math">
                    <m:r>
                      <a:rPr lang="en-GB" sz="2200" i="1" dirty="0" smtClean="0">
                        <a:latin typeface="Cambria Math" panose="02040503050406030204" pitchFamily="18" charset="0"/>
                      </a:rPr>
                      <m:t>𝐾</m:t>
                    </m:r>
                    <m:r>
                      <a:rPr lang="en-GB" sz="2200" i="1" dirty="0" smtClean="0">
                        <a:latin typeface="Cambria Math" panose="02040503050406030204" pitchFamily="18" charset="0"/>
                      </a:rPr>
                      <m:t> </m:t>
                    </m:r>
                  </m:oMath>
                </a14:m>
                <a:r>
                  <a:rPr lang="en-GB" sz="2200" dirty="0">
                    <a:latin typeface="Abadi Extra Light" panose="020B0204020104020204" pitchFamily="34" charset="0"/>
                  </a:rPr>
                  <a:t>words in a vocabulary</a:t>
                </a:r>
              </a:p>
              <a:p>
                <a:pPr>
                  <a:buFont typeface="Wingdings" panose="05000000000000000000" pitchFamily="2" charset="2"/>
                  <a:buChar char="§"/>
                </a:pPr>
                <a:r>
                  <a:rPr lang="en-GB" sz="2600" dirty="0">
                    <a:latin typeface="Abadi Extra Light" panose="020B0204020104020204" pitchFamily="34" charset="0"/>
                  </a:rPr>
                  <a:t>Assume a </a:t>
                </a:r>
                <a:r>
                  <a:rPr lang="en-GB" sz="2600" dirty="0">
                    <a:solidFill>
                      <a:srgbClr val="0000FF"/>
                    </a:solidFill>
                    <a:latin typeface="Abadi Extra Light" panose="020B0204020104020204" pitchFamily="34" charset="0"/>
                  </a:rPr>
                  <a:t>conjugate prior</a:t>
                </a:r>
                <a:r>
                  <a:rPr lang="en-GB" sz="2600" dirty="0">
                    <a:latin typeface="Abadi Extra Light" panose="020B0204020104020204" pitchFamily="34" charset="0"/>
                  </a:rPr>
                  <a:t> (Dirichlet) on </a:t>
                </a:r>
                <a14:m>
                  <m:oMath xmlns:m="http://schemas.openxmlformats.org/officeDocument/2006/math">
                    <m:r>
                      <a:rPr lang="en-GB" sz="2600" b="1" i="1" dirty="0" smtClean="0">
                        <a:latin typeface="Cambria Math" panose="02040503050406030204" pitchFamily="18" charset="0"/>
                      </a:rPr>
                      <m:t>𝝅</m:t>
                    </m:r>
                  </m:oMath>
                </a14:m>
                <a:r>
                  <a:rPr lang="en-GB" sz="2600" dirty="0">
                    <a:latin typeface="Abadi Extra Light" panose="020B0204020104020204" pitchFamily="34" charset="0"/>
                  </a:rPr>
                  <a:t> with </a:t>
                </a:r>
                <a:r>
                  <a:rPr lang="en-GB" sz="2600" dirty="0" err="1">
                    <a:latin typeface="Abadi Extra Light" panose="020B0204020104020204" pitchFamily="34" charset="0"/>
                  </a:rPr>
                  <a:t>hyperparams</a:t>
                </a:r>
                <a:r>
                  <a:rPr lang="en-GB" sz="2600" dirty="0">
                    <a:latin typeface="Abadi Extra Light" panose="020B0204020104020204" pitchFamily="34" charset="0"/>
                  </a:rPr>
                  <a:t> </a:t>
                </a:r>
                <a14:m>
                  <m:oMath xmlns:m="http://schemas.openxmlformats.org/officeDocument/2006/math">
                    <m:r>
                      <a:rPr lang="en-GB" sz="2600" b="1" i="1" dirty="0" smtClean="0">
                        <a:latin typeface="Cambria Math" panose="02040503050406030204" pitchFamily="18" charset="0"/>
                      </a:rPr>
                      <m:t>𝜶</m:t>
                    </m:r>
                    <m:r>
                      <a:rPr lang="en-IN" sz="2600" i="1">
                        <a:latin typeface="Cambria Math" panose="02040503050406030204" pitchFamily="18" charset="0"/>
                      </a:rPr>
                      <m:t>=[</m:t>
                    </m:r>
                    <m:sSub>
                      <m:sSubPr>
                        <m:ctrlPr>
                          <a:rPr lang="en-IN" sz="2600" i="1">
                            <a:latin typeface="Cambria Math" panose="02040503050406030204" pitchFamily="18" charset="0"/>
                          </a:rPr>
                        </m:ctrlPr>
                      </m:sSubPr>
                      <m:e>
                        <m:r>
                          <a:rPr lang="en-IN" sz="2600" b="0" i="1" smtClean="0">
                            <a:latin typeface="Cambria Math" panose="02040503050406030204" pitchFamily="18" charset="0"/>
                          </a:rPr>
                          <m:t>𝛼</m:t>
                        </m:r>
                      </m:e>
                      <m:sub>
                        <m:r>
                          <a:rPr lang="en-IN" sz="2600" i="1">
                            <a:latin typeface="Cambria Math" panose="02040503050406030204" pitchFamily="18" charset="0"/>
                          </a:rPr>
                          <m:t>1</m:t>
                        </m:r>
                      </m:sub>
                    </m:sSub>
                    <m:r>
                      <a:rPr lang="en-IN" sz="2600" i="1">
                        <a:latin typeface="Cambria Math" panose="02040503050406030204" pitchFamily="18" charset="0"/>
                      </a:rPr>
                      <m:t>,</m:t>
                    </m:r>
                    <m:sSub>
                      <m:sSubPr>
                        <m:ctrlPr>
                          <a:rPr lang="en-IN" sz="2600" i="1">
                            <a:latin typeface="Cambria Math" panose="02040503050406030204" pitchFamily="18" charset="0"/>
                          </a:rPr>
                        </m:ctrlPr>
                      </m:sSubPr>
                      <m:e>
                        <m:r>
                          <a:rPr lang="en-IN" sz="2600" b="0" i="1" smtClean="0">
                            <a:latin typeface="Cambria Math" panose="02040503050406030204" pitchFamily="18" charset="0"/>
                          </a:rPr>
                          <m:t>𝛼</m:t>
                        </m:r>
                      </m:e>
                      <m:sub>
                        <m:r>
                          <a:rPr lang="en-IN" sz="2600" i="1">
                            <a:latin typeface="Cambria Math" panose="02040503050406030204" pitchFamily="18" charset="0"/>
                          </a:rPr>
                          <m:t>2</m:t>
                        </m:r>
                      </m:sub>
                    </m:sSub>
                    <m:r>
                      <a:rPr lang="en-IN" sz="2600" i="1">
                        <a:latin typeface="Cambria Math" panose="02040503050406030204" pitchFamily="18" charset="0"/>
                      </a:rPr>
                      <m:t>,…, </m:t>
                    </m:r>
                    <m:sSub>
                      <m:sSubPr>
                        <m:ctrlPr>
                          <a:rPr lang="en-IN" sz="2600" i="1">
                            <a:latin typeface="Cambria Math" panose="02040503050406030204" pitchFamily="18" charset="0"/>
                          </a:rPr>
                        </m:ctrlPr>
                      </m:sSubPr>
                      <m:e>
                        <m:r>
                          <a:rPr lang="en-IN" sz="2600" b="0" i="1" smtClean="0">
                            <a:latin typeface="Cambria Math" panose="02040503050406030204" pitchFamily="18" charset="0"/>
                          </a:rPr>
                          <m:t>𝛼</m:t>
                        </m:r>
                      </m:e>
                      <m:sub>
                        <m:r>
                          <a:rPr lang="en-IN" sz="2600" i="1">
                            <a:latin typeface="Cambria Math" panose="02040503050406030204" pitchFamily="18" charset="0"/>
                          </a:rPr>
                          <m:t>𝐾</m:t>
                        </m:r>
                      </m:sub>
                    </m:sSub>
                    <m:r>
                      <a:rPr lang="en-IN" sz="2600" i="1">
                        <a:latin typeface="Cambria Math" panose="02040503050406030204" pitchFamily="18" charset="0"/>
                      </a:rPr>
                      <m:t>]</m:t>
                    </m:r>
                  </m:oMath>
                </a14:m>
                <a:endParaRPr lang="en-IN" sz="2600" dirty="0">
                  <a:latin typeface="Abadi Extra Light" panose="020B0204020104020204" pitchFamily="34" charset="0"/>
                </a:endParaRPr>
              </a:p>
              <a:p>
                <a:pPr>
                  <a:buFont typeface="Wingdings" panose="05000000000000000000" pitchFamily="2" charset="2"/>
                  <a:buChar char="§"/>
                </a:pPr>
                <a:endParaRPr lang="en-IN" sz="2600" b="1"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18</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8DA0553-B7C7-47BD-B644-7646D3D4096C}"/>
                  </a:ext>
                </a:extLst>
              </p:cNvPr>
              <p:cNvSpPr txBox="1"/>
              <p:nvPr/>
            </p:nvSpPr>
            <p:spPr>
              <a:xfrm>
                <a:off x="2796842" y="3114009"/>
                <a:ext cx="6431048" cy="6299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𝑝</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𝑛</m:t>
                              </m:r>
                            </m:sub>
                          </m:sSub>
                        </m:e>
                        <m:e>
                          <m:r>
                            <a:rPr lang="en-IN" sz="2000" b="0" i="1" smtClean="0">
                              <a:latin typeface="Cambria Math" panose="02040503050406030204" pitchFamily="18" charset="0"/>
                            </a:rPr>
                            <m:t>𝜋</m:t>
                          </m:r>
                        </m:e>
                      </m:d>
                      <m:r>
                        <a:rPr lang="en-IN" sz="2000" b="0" i="1" smtClean="0">
                          <a:latin typeface="Cambria Math" panose="02040503050406030204" pitchFamily="18" charset="0"/>
                        </a:rPr>
                        <m:t>= </m:t>
                      </m:r>
                      <m:r>
                        <m:rPr>
                          <m:sty m:val="p"/>
                        </m:rPr>
                        <a:rPr lang="en-IN" sz="2000" b="0" i="1" smtClean="0">
                          <a:latin typeface="Cambria Math" panose="02040503050406030204" pitchFamily="18" charset="0"/>
                        </a:rPr>
                        <m:t>multinoulli</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𝑛</m:t>
                              </m:r>
                            </m:sub>
                          </m:sSub>
                        </m:e>
                        <m:e>
                          <m:r>
                            <a:rPr lang="en-IN" sz="2000" b="0" i="1" smtClean="0">
                              <a:latin typeface="Cambria Math" panose="02040503050406030204" pitchFamily="18" charset="0"/>
                            </a:rPr>
                            <m:t>𝜋</m:t>
                          </m:r>
                        </m:e>
                      </m:d>
                      <m:r>
                        <a:rPr lang="en-IN" sz="2000" b="0" i="1" smtClean="0">
                          <a:latin typeface="Cambria Math" panose="02040503050406030204" pitchFamily="18" charset="0"/>
                        </a:rPr>
                        <m:t>=</m:t>
                      </m:r>
                      <m:nary>
                        <m:naryPr>
                          <m:chr m:val="∏"/>
                          <m:limLoc m:val="subSup"/>
                          <m:ctrlPr>
                            <a:rPr lang="en-IN" sz="2000" b="0" i="1" smtClean="0">
                              <a:latin typeface="Cambria Math" panose="02040503050406030204" pitchFamily="18" charset="0"/>
                            </a:rPr>
                          </m:ctrlPr>
                        </m:naryPr>
                        <m:sub>
                          <m:r>
                            <m:rPr>
                              <m:brk m:alnAt="25"/>
                            </m:rPr>
                            <a:rPr lang="en-IN" sz="2000" b="0" i="1" smtClean="0">
                              <a:latin typeface="Cambria Math" panose="02040503050406030204" pitchFamily="18" charset="0"/>
                            </a:rPr>
                            <m:t>𝑘</m:t>
                          </m:r>
                          <m:r>
                            <a:rPr lang="en-IN" sz="2000" b="0" i="1" smtClean="0">
                              <a:latin typeface="Cambria Math" panose="02040503050406030204" pitchFamily="18" charset="0"/>
                            </a:rPr>
                            <m:t>=1</m:t>
                          </m:r>
                        </m:sub>
                        <m:sup>
                          <m:r>
                            <a:rPr lang="en-IN" sz="2000" b="0" i="1" smtClean="0">
                              <a:latin typeface="Cambria Math" panose="02040503050406030204" pitchFamily="18" charset="0"/>
                            </a:rPr>
                            <m:t>𝐾</m:t>
                          </m:r>
                        </m:sup>
                        <m:e>
                          <m:sSubSup>
                            <m:sSubSupPr>
                              <m:ctrlPr>
                                <a:rPr lang="en-IN" sz="2000" i="1">
                                  <a:latin typeface="Cambria Math" panose="02040503050406030204" pitchFamily="18" charset="0"/>
                                </a:rPr>
                              </m:ctrlPr>
                            </m:sSubSupPr>
                            <m:e>
                              <m:r>
                                <a:rPr lang="en-IN" sz="2000" i="1">
                                  <a:latin typeface="Cambria Math" panose="02040503050406030204" pitchFamily="18" charset="0"/>
                                </a:rPr>
                                <m:t>𝜋</m:t>
                              </m:r>
                            </m:e>
                            <m:sub>
                              <m:r>
                                <a:rPr lang="en-IN" sz="2000" i="1">
                                  <a:latin typeface="Cambria Math" panose="02040503050406030204" pitchFamily="18" charset="0"/>
                                </a:rPr>
                                <m:t>𝑘</m:t>
                              </m:r>
                            </m:sub>
                            <m:sup>
                              <m:r>
                                <a:rPr lang="en-IN" sz="2000" i="1">
                                  <a:latin typeface="Cambria Math" panose="02040503050406030204" pitchFamily="18" charset="0"/>
                                  <a:ea typeface="Cambria Math" panose="02040503050406030204" pitchFamily="18" charset="0"/>
                                </a:rPr>
                                <m:t>𝕀</m:t>
                              </m:r>
                              <m:r>
                                <a:rPr lang="en-IN" sz="2000" i="1">
                                  <a:latin typeface="Cambria Math" panose="02040503050406030204" pitchFamily="18" charset="0"/>
                                  <a:ea typeface="Cambria Math" panose="02040503050406030204" pitchFamily="18" charset="0"/>
                                </a:rPr>
                                <m:t>[</m:t>
                              </m:r>
                              <m:sSub>
                                <m:sSubPr>
                                  <m:ctrlPr>
                                    <a:rPr lang="en-IN" sz="2000" i="1">
                                      <a:latin typeface="Cambria Math" panose="02040503050406030204" pitchFamily="18" charset="0"/>
                                      <a:ea typeface="Cambria Math" panose="02040503050406030204" pitchFamily="18" charset="0"/>
                                    </a:rPr>
                                  </m:ctrlPr>
                                </m:sSubPr>
                                <m:e>
                                  <m:r>
                                    <a:rPr lang="en-IN" sz="2000" b="0" i="1" smtClean="0">
                                      <a:latin typeface="Cambria Math" panose="02040503050406030204" pitchFamily="18" charset="0"/>
                                      <a:ea typeface="Cambria Math" panose="02040503050406030204" pitchFamily="18" charset="0"/>
                                    </a:rPr>
                                    <m:t>𝑦</m:t>
                                  </m:r>
                                </m:e>
                                <m:sub>
                                  <m:r>
                                    <a:rPr lang="en-IN" sz="2000" i="1">
                                      <a:latin typeface="Cambria Math" panose="02040503050406030204" pitchFamily="18" charset="0"/>
                                      <a:ea typeface="Cambria Math" panose="02040503050406030204" pitchFamily="18" charset="0"/>
                                    </a:rPr>
                                    <m:t>𝑛</m:t>
                                  </m:r>
                                </m:sub>
                              </m:sSub>
                              <m:r>
                                <a:rPr lang="en-IN" sz="2000" i="1">
                                  <a:latin typeface="Cambria Math" panose="02040503050406030204" pitchFamily="18" charset="0"/>
                                  <a:ea typeface="Cambria Math" panose="02040503050406030204" pitchFamily="18" charset="0"/>
                                </a:rPr>
                                <m:t>=</m:t>
                              </m:r>
                              <m:r>
                                <a:rPr lang="en-IN" sz="2000" i="1">
                                  <a:latin typeface="Cambria Math" panose="02040503050406030204" pitchFamily="18" charset="0"/>
                                  <a:ea typeface="Cambria Math" panose="02040503050406030204" pitchFamily="18" charset="0"/>
                                </a:rPr>
                                <m:t>𝑘</m:t>
                              </m:r>
                              <m:r>
                                <a:rPr lang="en-IN" sz="2000" i="1">
                                  <a:latin typeface="Cambria Math" panose="02040503050406030204" pitchFamily="18" charset="0"/>
                                  <a:ea typeface="Cambria Math" panose="02040503050406030204" pitchFamily="18" charset="0"/>
                                </a:rPr>
                                <m:t>]</m:t>
                              </m:r>
                            </m:sup>
                          </m:sSubSup>
                        </m:e>
                      </m:nary>
                    </m:oMath>
                  </m:oMathPara>
                </a14:m>
                <a:endParaRPr lang="en-IN" sz="2000" dirty="0"/>
              </a:p>
            </p:txBody>
          </p:sp>
        </mc:Choice>
        <mc:Fallback xmlns="">
          <p:sp>
            <p:nvSpPr>
              <p:cNvPr id="7" name="TextBox 6">
                <a:extLst>
                  <a:ext uri="{FF2B5EF4-FFF2-40B4-BE49-F238E27FC236}">
                    <a16:creationId xmlns:a16="http://schemas.microsoft.com/office/drawing/2014/main" id="{28DA0553-B7C7-47BD-B644-7646D3D4096C}"/>
                  </a:ext>
                </a:extLst>
              </p:cNvPr>
              <p:cNvSpPr txBox="1">
                <a:spLocks noRot="1" noChangeAspect="1" noMove="1" noResize="1" noEditPoints="1" noAdjustHandles="1" noChangeArrowheads="1" noChangeShapeType="1" noTextEdit="1"/>
              </p:cNvSpPr>
              <p:nvPr/>
            </p:nvSpPr>
            <p:spPr>
              <a:xfrm>
                <a:off x="2796842" y="3114009"/>
                <a:ext cx="6431048" cy="629981"/>
              </a:xfrm>
              <a:prstGeom prst="rect">
                <a:avLst/>
              </a:prstGeom>
              <a:blipFill>
                <a:blip r:embed="rId4"/>
                <a:stretch>
                  <a:fillRect/>
                </a:stretch>
              </a:blipFill>
            </p:spPr>
            <p:txBody>
              <a:bodyPr/>
              <a:lstStyle/>
              <a:p>
                <a:r>
                  <a:rPr lang="en-IN">
                    <a:noFill/>
                  </a:rPr>
                  <a:t> </a:t>
                </a:r>
              </a:p>
            </p:txBody>
          </p:sp>
        </mc:Fallback>
      </mc:AlternateContent>
      <p:sp>
        <p:nvSpPr>
          <p:cNvPr id="8" name="Speech Bubble: Rectangle 7">
            <a:extLst>
              <a:ext uri="{FF2B5EF4-FFF2-40B4-BE49-F238E27FC236}">
                <a16:creationId xmlns:a16="http://schemas.microsoft.com/office/drawing/2014/main" id="{6E9C7DBD-F2DD-4CF3-AFAA-630792F4A219}"/>
              </a:ext>
            </a:extLst>
          </p:cNvPr>
          <p:cNvSpPr/>
          <p:nvPr/>
        </p:nvSpPr>
        <p:spPr>
          <a:xfrm>
            <a:off x="9990245" y="2399251"/>
            <a:ext cx="1518243" cy="408646"/>
          </a:xfrm>
          <a:prstGeom prst="wedgeRectCallout">
            <a:avLst>
              <a:gd name="adj1" fmla="val -62327"/>
              <a:gd name="adj2" fmla="val 537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These sum to 1</a:t>
            </a:r>
          </a:p>
        </p:txBody>
      </p:sp>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964823FB-950A-4729-A2B3-0C6BE547A3C3}"/>
                  </a:ext>
                </a:extLst>
              </p:cNvPr>
              <p:cNvSpPr/>
              <p:nvPr/>
            </p:nvSpPr>
            <p:spPr>
              <a:xfrm>
                <a:off x="10755050" y="4915167"/>
                <a:ext cx="1308328" cy="300986"/>
              </a:xfrm>
              <a:prstGeom prst="wedgeRectCallout">
                <a:avLst>
                  <a:gd name="adj1" fmla="val -54169"/>
                  <a:gd name="adj2" fmla="val 9991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Each </a:t>
                </a:r>
                <a14:m>
                  <m:oMath xmlns:m="http://schemas.openxmlformats.org/officeDocument/2006/math">
                    <m:sSub>
                      <m:sSubPr>
                        <m:ctrlPr>
                          <a:rPr lang="en-IN" sz="1600" b="0" i="1" smtClean="0">
                            <a:solidFill>
                              <a:schemeClr val="tx1"/>
                            </a:solidFill>
                            <a:latin typeface="Cambria Math" panose="02040503050406030204" pitchFamily="18" charset="0"/>
                          </a:rPr>
                        </m:ctrlPr>
                      </m:sSubPr>
                      <m:e>
                        <m:r>
                          <a:rPr lang="en-IN" sz="1600" b="0" i="1" smtClean="0">
                            <a:solidFill>
                              <a:schemeClr val="tx1"/>
                            </a:solidFill>
                            <a:latin typeface="Cambria Math" panose="02040503050406030204" pitchFamily="18" charset="0"/>
                          </a:rPr>
                          <m:t>𝛼</m:t>
                        </m:r>
                      </m:e>
                      <m:sub>
                        <m:r>
                          <a:rPr lang="en-IN" sz="1600" b="0" i="1" smtClean="0">
                            <a:solidFill>
                              <a:schemeClr val="tx1"/>
                            </a:solidFill>
                            <a:latin typeface="Cambria Math" panose="02040503050406030204" pitchFamily="18" charset="0"/>
                          </a:rPr>
                          <m:t>𝑘</m:t>
                        </m:r>
                      </m:sub>
                    </m:sSub>
                    <m:r>
                      <a:rPr lang="en-IN" sz="1600" b="0" i="1" smtClean="0">
                        <a:solidFill>
                          <a:schemeClr val="tx1"/>
                        </a:solidFill>
                        <a:latin typeface="Cambria Math" panose="02040503050406030204" pitchFamily="18" charset="0"/>
                      </a:rPr>
                      <m:t>≥0</m:t>
                    </m:r>
                  </m:oMath>
                </a14:m>
                <a:endParaRPr lang="en-IN" sz="1600" dirty="0">
                  <a:solidFill>
                    <a:schemeClr val="tx1"/>
                  </a:solidFill>
                  <a:latin typeface="Abadi Extra Light" panose="020B0204020104020204" pitchFamily="34" charset="0"/>
                </a:endParaRPr>
              </a:p>
            </p:txBody>
          </p:sp>
        </mc:Choice>
        <mc:Fallback xmlns="">
          <p:sp>
            <p:nvSpPr>
              <p:cNvPr id="9" name="Speech Bubble: Rectangle 8">
                <a:extLst>
                  <a:ext uri="{FF2B5EF4-FFF2-40B4-BE49-F238E27FC236}">
                    <a16:creationId xmlns:a16="http://schemas.microsoft.com/office/drawing/2014/main" id="{964823FB-950A-4729-A2B3-0C6BE547A3C3}"/>
                  </a:ext>
                </a:extLst>
              </p:cNvPr>
              <p:cNvSpPr>
                <a:spLocks noRot="1" noChangeAspect="1" noMove="1" noResize="1" noEditPoints="1" noAdjustHandles="1" noChangeArrowheads="1" noChangeShapeType="1" noTextEdit="1"/>
              </p:cNvSpPr>
              <p:nvPr/>
            </p:nvSpPr>
            <p:spPr>
              <a:xfrm>
                <a:off x="10755050" y="4915167"/>
                <a:ext cx="1308328" cy="300986"/>
              </a:xfrm>
              <a:prstGeom prst="wedgeRectCallout">
                <a:avLst>
                  <a:gd name="adj1" fmla="val -54169"/>
                  <a:gd name="adj2" fmla="val 99919"/>
                </a:avLst>
              </a:prstGeom>
              <a:blipFill>
                <a:blip r:embed="rId7"/>
                <a:stretch>
                  <a:fillRect t="-6173"/>
                </a:stretch>
              </a:blipFill>
              <a:ln w="19050">
                <a:solidFill>
                  <a:schemeClr val="accent2"/>
                </a:solidFill>
              </a:ln>
            </p:spPr>
            <p:txBody>
              <a:bodyPr/>
              <a:lstStyle/>
              <a:p>
                <a:r>
                  <a:rPr lang="en-IN">
                    <a:noFill/>
                  </a:rPr>
                  <a:t> </a:t>
                </a:r>
              </a:p>
            </p:txBody>
          </p:sp>
        </mc:Fallback>
      </mc:AlternateContent>
      <p:pic>
        <p:nvPicPr>
          <p:cNvPr id="1026" name="Picture 2">
            <a:extLst>
              <a:ext uri="{FF2B5EF4-FFF2-40B4-BE49-F238E27FC236}">
                <a16:creationId xmlns:a16="http://schemas.microsoft.com/office/drawing/2014/main" id="{4BAA5BCF-5C37-4F34-89BB-55CEB962B0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571" y="5727213"/>
            <a:ext cx="8192319" cy="7577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65F833EC-E6D1-4913-8E42-95F68796FF69}"/>
                  </a:ext>
                </a:extLst>
              </p:cNvPr>
              <p:cNvSpPr/>
              <p:nvPr/>
            </p:nvSpPr>
            <p:spPr>
              <a:xfrm>
                <a:off x="8993354" y="3227044"/>
                <a:ext cx="2591843" cy="516945"/>
              </a:xfrm>
              <a:prstGeom prst="wedgeRectCallout">
                <a:avLst>
                  <a:gd name="adj1" fmla="val -63896"/>
                  <a:gd name="adj2" fmla="val -532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Generalization of Bernoulli to </a:t>
                </a:r>
                <a14:m>
                  <m:oMath xmlns:m="http://schemas.openxmlformats.org/officeDocument/2006/math">
                    <m:r>
                      <a:rPr lang="en-IN" sz="1600" i="1" dirty="0" smtClean="0">
                        <a:solidFill>
                          <a:schemeClr val="tx1"/>
                        </a:solidFill>
                        <a:latin typeface="Cambria Math" panose="02040503050406030204" pitchFamily="18" charset="0"/>
                      </a:rPr>
                      <m:t>𝐾</m:t>
                    </m:r>
                    <m:r>
                      <a:rPr lang="en-IN" sz="1600" i="1" dirty="0" smtClean="0">
                        <a:solidFill>
                          <a:schemeClr val="tx1"/>
                        </a:solidFill>
                        <a:latin typeface="Cambria Math" panose="02040503050406030204" pitchFamily="18" charset="0"/>
                      </a:rPr>
                      <m:t>&gt;2</m:t>
                    </m:r>
                  </m:oMath>
                </a14:m>
                <a:r>
                  <a:rPr lang="en-IN" sz="1600" dirty="0">
                    <a:solidFill>
                      <a:schemeClr val="tx1"/>
                    </a:solidFill>
                    <a:latin typeface="Abadi Extra Light" panose="020B0204020104020204" pitchFamily="34" charset="0"/>
                  </a:rPr>
                  <a:t> discrete outcomes</a:t>
                </a:r>
              </a:p>
            </p:txBody>
          </p:sp>
        </mc:Choice>
        <mc:Fallback xmlns="">
          <p:sp>
            <p:nvSpPr>
              <p:cNvPr id="11" name="Speech Bubble: Rectangle 10">
                <a:extLst>
                  <a:ext uri="{FF2B5EF4-FFF2-40B4-BE49-F238E27FC236}">
                    <a16:creationId xmlns:a16="http://schemas.microsoft.com/office/drawing/2014/main" id="{65F833EC-E6D1-4913-8E42-95F68796FF69}"/>
                  </a:ext>
                </a:extLst>
              </p:cNvPr>
              <p:cNvSpPr>
                <a:spLocks noRot="1" noChangeAspect="1" noMove="1" noResize="1" noEditPoints="1" noAdjustHandles="1" noChangeArrowheads="1" noChangeShapeType="1" noTextEdit="1"/>
              </p:cNvSpPr>
              <p:nvPr/>
            </p:nvSpPr>
            <p:spPr>
              <a:xfrm>
                <a:off x="8993354" y="3227044"/>
                <a:ext cx="2591843" cy="516945"/>
              </a:xfrm>
              <a:prstGeom prst="wedgeRectCallout">
                <a:avLst>
                  <a:gd name="adj1" fmla="val -63896"/>
                  <a:gd name="adj2" fmla="val -5324"/>
                </a:avLst>
              </a:prstGeom>
              <a:blipFill>
                <a:blip r:embed="rId9"/>
                <a:stretch>
                  <a:fillRect t="-7955" b="-18182"/>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Speech Bubble: Rectangle 11">
                <a:extLst>
                  <a:ext uri="{FF2B5EF4-FFF2-40B4-BE49-F238E27FC236}">
                    <a16:creationId xmlns:a16="http://schemas.microsoft.com/office/drawing/2014/main" id="{F260A84D-4C72-45BB-AA5B-85F08E5F57DD}"/>
                  </a:ext>
                </a:extLst>
              </p:cNvPr>
              <p:cNvSpPr/>
              <p:nvPr/>
            </p:nvSpPr>
            <p:spPr>
              <a:xfrm>
                <a:off x="9544872" y="5808323"/>
                <a:ext cx="2080470" cy="647684"/>
              </a:xfrm>
              <a:prstGeom prst="wedgeRectCallout">
                <a:avLst>
                  <a:gd name="adj1" fmla="val -63896"/>
                  <a:gd name="adj2" fmla="val -532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Generalization of Beta to </a:t>
                </a:r>
                <a14:m>
                  <m:oMath xmlns:m="http://schemas.openxmlformats.org/officeDocument/2006/math">
                    <m:r>
                      <a:rPr lang="en-IN" sz="1400" i="1" dirty="0" smtClean="0">
                        <a:solidFill>
                          <a:schemeClr val="tx1"/>
                        </a:solidFill>
                        <a:latin typeface="Cambria Math" panose="02040503050406030204" pitchFamily="18" charset="0"/>
                      </a:rPr>
                      <m:t>𝐾</m:t>
                    </m:r>
                  </m:oMath>
                </a14:m>
                <a:r>
                  <a:rPr lang="en-IN" sz="1400" dirty="0">
                    <a:solidFill>
                      <a:schemeClr val="tx1"/>
                    </a:solidFill>
                    <a:latin typeface="Abadi Extra Light" panose="020B0204020104020204" pitchFamily="34" charset="0"/>
                  </a:rPr>
                  <a:t>-dimensional </a:t>
                </a:r>
                <a:r>
                  <a:rPr lang="en-IN" sz="1400" dirty="0">
                    <a:solidFill>
                      <a:srgbClr val="FF0000"/>
                    </a:solidFill>
                    <a:latin typeface="Abadi Extra Light" panose="020B0204020104020204" pitchFamily="34" charset="0"/>
                  </a:rPr>
                  <a:t>probability vectors</a:t>
                </a:r>
              </a:p>
            </p:txBody>
          </p:sp>
        </mc:Choice>
        <mc:Fallback xmlns="">
          <p:sp>
            <p:nvSpPr>
              <p:cNvPr id="12" name="Speech Bubble: Rectangle 11">
                <a:extLst>
                  <a:ext uri="{FF2B5EF4-FFF2-40B4-BE49-F238E27FC236}">
                    <a16:creationId xmlns:a16="http://schemas.microsoft.com/office/drawing/2014/main" id="{F260A84D-4C72-45BB-AA5B-85F08E5F57DD}"/>
                  </a:ext>
                </a:extLst>
              </p:cNvPr>
              <p:cNvSpPr>
                <a:spLocks noRot="1" noChangeAspect="1" noMove="1" noResize="1" noEditPoints="1" noAdjustHandles="1" noChangeArrowheads="1" noChangeShapeType="1" noTextEdit="1"/>
              </p:cNvSpPr>
              <p:nvPr/>
            </p:nvSpPr>
            <p:spPr>
              <a:xfrm>
                <a:off x="9544872" y="5808323"/>
                <a:ext cx="2080470" cy="647684"/>
              </a:xfrm>
              <a:prstGeom prst="wedgeRectCallout">
                <a:avLst>
                  <a:gd name="adj1" fmla="val -63896"/>
                  <a:gd name="adj2" fmla="val -5324"/>
                </a:avLst>
              </a:prstGeom>
              <a:blipFill>
                <a:blip r:embed="rId10"/>
                <a:stretch>
                  <a:fillRect t="-7339" b="-13761"/>
                </a:stretch>
              </a:blipFill>
              <a:ln w="19050">
                <a:solidFill>
                  <a:schemeClr val="accent2"/>
                </a:solidFill>
              </a:ln>
            </p:spPr>
            <p:txBody>
              <a:bodyPr/>
              <a:lstStyle/>
              <a:p>
                <a:r>
                  <a:rPr lang="en-IN">
                    <a:noFill/>
                  </a:rPr>
                  <a:t> </a:t>
                </a:r>
              </a:p>
            </p:txBody>
          </p:sp>
        </mc:Fallback>
      </mc:AlternateContent>
      <p:sp>
        <p:nvSpPr>
          <p:cNvPr id="13" name="Speech Bubble: Rectangle 12">
            <a:extLst>
              <a:ext uri="{FF2B5EF4-FFF2-40B4-BE49-F238E27FC236}">
                <a16:creationId xmlns:a16="http://schemas.microsoft.com/office/drawing/2014/main" id="{D12D4D98-597C-4957-9504-4E4F9E0866F1}"/>
              </a:ext>
            </a:extLst>
          </p:cNvPr>
          <p:cNvSpPr/>
          <p:nvPr/>
        </p:nvSpPr>
        <p:spPr>
          <a:xfrm>
            <a:off x="8875552" y="3993160"/>
            <a:ext cx="1551056" cy="1211850"/>
          </a:xfrm>
          <a:prstGeom prst="wedgeRectCallout">
            <a:avLst>
              <a:gd name="adj1" fmla="val -56794"/>
              <a:gd name="adj2" fmla="val 6850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Called the </a:t>
            </a:r>
            <a:r>
              <a:rPr lang="en-IN" sz="1400" dirty="0">
                <a:solidFill>
                  <a:srgbClr val="0000FF"/>
                </a:solidFill>
                <a:latin typeface="Abadi Extra Light" panose="020B0204020104020204" pitchFamily="34" charset="0"/>
              </a:rPr>
              <a:t>concentration parameter </a:t>
            </a:r>
            <a:r>
              <a:rPr lang="en-IN" sz="1400" dirty="0">
                <a:solidFill>
                  <a:schemeClr val="tx1"/>
                </a:solidFill>
                <a:latin typeface="Abadi Extra Light" panose="020B0204020104020204" pitchFamily="34" charset="0"/>
              </a:rPr>
              <a:t>of the Dirichlet (assumed known for now)</a:t>
            </a:r>
          </a:p>
        </p:txBody>
      </p:sp>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2317A178-0127-4EDA-AA96-E340E47A0D5F}"/>
                  </a:ext>
                </a:extLst>
              </p:cNvPr>
              <p:cNvSpPr/>
              <p:nvPr/>
            </p:nvSpPr>
            <p:spPr>
              <a:xfrm>
                <a:off x="10484123" y="3831169"/>
                <a:ext cx="1679614" cy="690200"/>
              </a:xfrm>
              <a:prstGeom prst="wedgeRectCallout">
                <a:avLst>
                  <a:gd name="adj1" fmla="val -64906"/>
                  <a:gd name="adj2" fmla="val 3990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Large values of </a:t>
                </a:r>
                <a14:m>
                  <m:oMath xmlns:m="http://schemas.openxmlformats.org/officeDocument/2006/math">
                    <m:r>
                      <a:rPr lang="en-IN" sz="1200" b="0" i="1" smtClean="0">
                        <a:solidFill>
                          <a:schemeClr val="tx1"/>
                        </a:solidFill>
                        <a:latin typeface="Cambria Math" panose="02040503050406030204" pitchFamily="18" charset="0"/>
                      </a:rPr>
                      <m:t>𝛼</m:t>
                    </m:r>
                  </m:oMath>
                </a14:m>
                <a:r>
                  <a:rPr lang="en-IN" sz="1200" dirty="0">
                    <a:solidFill>
                      <a:schemeClr val="tx1"/>
                    </a:solidFill>
                    <a:latin typeface="Abadi Extra Light" panose="020B0204020104020204" pitchFamily="34" charset="0"/>
                  </a:rPr>
                  <a:t> will give a Dirichlet peaked around its mean (next slides illustrates this)</a:t>
                </a:r>
              </a:p>
            </p:txBody>
          </p:sp>
        </mc:Choice>
        <mc:Fallback xmlns="">
          <p:sp>
            <p:nvSpPr>
              <p:cNvPr id="14" name="Speech Bubble: Rectangle 13">
                <a:extLst>
                  <a:ext uri="{FF2B5EF4-FFF2-40B4-BE49-F238E27FC236}">
                    <a16:creationId xmlns:a16="http://schemas.microsoft.com/office/drawing/2014/main" id="{2317A178-0127-4EDA-AA96-E340E47A0D5F}"/>
                  </a:ext>
                </a:extLst>
              </p:cNvPr>
              <p:cNvSpPr>
                <a:spLocks noRot="1" noChangeAspect="1" noMove="1" noResize="1" noEditPoints="1" noAdjustHandles="1" noChangeArrowheads="1" noChangeShapeType="1" noTextEdit="1"/>
              </p:cNvSpPr>
              <p:nvPr/>
            </p:nvSpPr>
            <p:spPr>
              <a:xfrm>
                <a:off x="10484123" y="3831169"/>
                <a:ext cx="1679614" cy="690200"/>
              </a:xfrm>
              <a:prstGeom prst="wedgeRectCallout">
                <a:avLst>
                  <a:gd name="adj1" fmla="val -64906"/>
                  <a:gd name="adj2" fmla="val 39905"/>
                </a:avLst>
              </a:prstGeom>
              <a:blipFill>
                <a:blip r:embed="rId11"/>
                <a:stretch>
                  <a:fillRect t="-8547" b="-14530"/>
                </a:stretch>
              </a:blipFill>
              <a:ln w="19050">
                <a:solidFill>
                  <a:schemeClr val="accent2"/>
                </a:solidFill>
              </a:ln>
            </p:spPr>
            <p:txBody>
              <a:bodyPr/>
              <a:lstStyle/>
              <a:p>
                <a:r>
                  <a:rPr lang="en-IN">
                    <a:noFill/>
                  </a:rPr>
                  <a:t> </a:t>
                </a:r>
              </a:p>
            </p:txBody>
          </p:sp>
        </mc:Fallback>
      </mc:AlternateContent>
      <p:sp>
        <p:nvSpPr>
          <p:cNvPr id="3" name="Speech Bubble: Rectangle 2">
            <a:extLst>
              <a:ext uri="{FF2B5EF4-FFF2-40B4-BE49-F238E27FC236}">
                <a16:creationId xmlns:a16="http://schemas.microsoft.com/office/drawing/2014/main" id="{8CDE7ABD-A887-EC95-C2E1-8376A4C0F5D3}"/>
              </a:ext>
            </a:extLst>
          </p:cNvPr>
          <p:cNvSpPr/>
          <p:nvPr/>
        </p:nvSpPr>
        <p:spPr>
          <a:xfrm>
            <a:off x="6334044" y="122063"/>
            <a:ext cx="1518243" cy="568960"/>
          </a:xfrm>
          <a:prstGeom prst="wedgeRectCallout">
            <a:avLst>
              <a:gd name="adj1" fmla="val -62327"/>
              <a:gd name="adj2" fmla="val 537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MLE/MAP left as an exercise</a:t>
            </a:r>
          </a:p>
        </p:txBody>
      </p:sp>
    </p:spTree>
    <p:custDataLst>
      <p:tags r:id="rId1"/>
    </p:custDataLst>
    <p:extLst>
      <p:ext uri="{BB962C8B-B14F-4D97-AF65-F5344CB8AC3E}">
        <p14:creationId xmlns:p14="http://schemas.microsoft.com/office/powerpoint/2010/main" val="3740285537"/>
      </p:ext>
    </p:extLst>
  </p:cSld>
  <p:clrMapOvr>
    <a:masterClrMapping/>
  </p:clrMapOvr>
  <mc:AlternateContent xmlns:mc="http://schemas.openxmlformats.org/markup-compatibility/2006" xmlns:p14="http://schemas.microsoft.com/office/powerpoint/2010/main">
    <mc:Choice Requires="p14">
      <p:transition spd="slow" p14:dur="2000" advTm="417473"/>
    </mc:Choice>
    <mc:Fallback xmlns="">
      <p:transition spd="slow" advTm="4174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wipe(down)">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wipe(down)">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wipe(down)">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wipe(down)">
                                      <p:cBhvr>
                                        <p:cTn id="67" dur="500"/>
                                        <p:tgtEl>
                                          <p:spTgt spid="4">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10" end="10"/>
                                            </p:txEl>
                                          </p:spTgt>
                                        </p:tgtEl>
                                        <p:attrNameLst>
                                          <p:attrName>style.visibility</p:attrName>
                                        </p:attrNameLst>
                                      </p:cBhvr>
                                      <p:to>
                                        <p:strVal val="visible"/>
                                      </p:to>
                                    </p:set>
                                    <p:animEffect transition="in" filter="wipe(down)">
                                      <p:cBhvr>
                                        <p:cTn id="72" dur="500"/>
                                        <p:tgtEl>
                                          <p:spTgt spid="4">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026"/>
                                        </p:tgtEl>
                                        <p:attrNameLst>
                                          <p:attrName>style.visibility</p:attrName>
                                        </p:attrNameLst>
                                      </p:cBhvr>
                                      <p:to>
                                        <p:strVal val="visible"/>
                                      </p:to>
                                    </p:set>
                                    <p:animEffect transition="in" filter="wipe(down)">
                                      <p:cBhvr>
                                        <p:cTn id="82" dur="500"/>
                                        <p:tgtEl>
                                          <p:spTgt spid="102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1" grpId="0" animBg="1"/>
      <p:bldP spid="12" grpId="0" animBg="1"/>
      <p:bldP spid="13" grpId="0" animBg="1"/>
      <p:bldP spid="14"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Brief Detour: Dirichlet Distribution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An important distribution. </a:t>
                </a:r>
                <a:r>
                  <a:rPr lang="en-GB" dirty="0">
                    <a:latin typeface="Abadi Extra Light" panose="020B0204020104020204" pitchFamily="34" charset="0"/>
                  </a:rPr>
                  <a:t>Models non-neg. vectors </a:t>
                </a:r>
                <a14:m>
                  <m:oMath xmlns:m="http://schemas.openxmlformats.org/officeDocument/2006/math">
                    <m:r>
                      <a:rPr lang="en-GB" i="1" dirty="0" smtClean="0">
                        <a:latin typeface="Cambria Math" panose="02040503050406030204" pitchFamily="18" charset="0"/>
                      </a:rPr>
                      <m:t>𝜋</m:t>
                    </m:r>
                  </m:oMath>
                </a14:m>
                <a:r>
                  <a:rPr lang="en-GB" dirty="0">
                    <a:latin typeface="Abadi Extra Light" panose="020B0204020104020204" pitchFamily="34" charset="0"/>
                  </a:rPr>
                  <a:t> that also sum to one</a:t>
                </a:r>
                <a:endParaRPr lang="en-IN"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A random draw from </a:t>
                </a:r>
                <a14:m>
                  <m:oMath xmlns:m="http://schemas.openxmlformats.org/officeDocument/2006/math">
                    <m:r>
                      <a:rPr lang="en-GB" sz="2600" i="1" dirty="0" smtClean="0">
                        <a:latin typeface="Cambria Math" panose="02040503050406030204" pitchFamily="18" charset="0"/>
                      </a:rPr>
                      <m:t>𝐾</m:t>
                    </m:r>
                  </m:oMath>
                </a14:m>
                <a:r>
                  <a:rPr lang="en-GB" sz="2600" dirty="0">
                    <a:latin typeface="Abadi Extra Light" panose="020B0204020104020204" pitchFamily="34" charset="0"/>
                  </a:rPr>
                  <a:t>-dim </a:t>
                </a:r>
                <a:r>
                  <a:rPr lang="en-GB" sz="2600" dirty="0" err="1">
                    <a:latin typeface="Abadi Extra Light" panose="020B0204020104020204" pitchFamily="34" charset="0"/>
                  </a:rPr>
                  <a:t>Dirich</a:t>
                </a:r>
                <a:r>
                  <a:rPr lang="en-GB" sz="2600" dirty="0">
                    <a:latin typeface="Abadi Extra Light" panose="020B0204020104020204" pitchFamily="34" charset="0"/>
                  </a:rPr>
                  <a:t>. will be a point under (</a:t>
                </a:r>
                <a14:m>
                  <m:oMath xmlns:m="http://schemas.openxmlformats.org/officeDocument/2006/math">
                    <m:r>
                      <a:rPr lang="en-GB" sz="2600" i="1" dirty="0" smtClean="0">
                        <a:latin typeface="Cambria Math" panose="02040503050406030204" pitchFamily="18" charset="0"/>
                      </a:rPr>
                      <m:t>𝐾</m:t>
                    </m:r>
                  </m:oMath>
                </a14:m>
                <a:r>
                  <a:rPr lang="en-GB" sz="2600" dirty="0">
                    <a:latin typeface="Abadi Extra Light" panose="020B0204020104020204" pitchFamily="34" charset="0"/>
                  </a:rPr>
                  <a:t>-1)-dim </a:t>
                </a:r>
                <a:r>
                  <a:rPr lang="en-GB" sz="2600" dirty="0">
                    <a:solidFill>
                      <a:srgbClr val="0000FF"/>
                    </a:solidFill>
                    <a:latin typeface="Abadi Extra Light" panose="020B0204020104020204" pitchFamily="34" charset="0"/>
                  </a:rPr>
                  <a:t>probability simplex</a:t>
                </a: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marL="0" indent="0">
                  <a:buNone/>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19</a:t>
            </a:fld>
            <a:endParaRPr lang="en-IN" sz="2800" dirty="0">
              <a:solidFill>
                <a:schemeClr val="bg1">
                  <a:lumMod val="65000"/>
                </a:schemeClr>
              </a:solidFill>
            </a:endParaRPr>
          </a:p>
        </p:txBody>
      </p:sp>
      <p:sp>
        <p:nvSpPr>
          <p:cNvPr id="5" name="Speech Bubble: Rectangle 4">
            <a:extLst>
              <a:ext uri="{FF2B5EF4-FFF2-40B4-BE49-F238E27FC236}">
                <a16:creationId xmlns:a16="http://schemas.microsoft.com/office/drawing/2014/main" id="{7BBBA568-7412-408E-B515-A529BA7ABA46}"/>
              </a:ext>
            </a:extLst>
          </p:cNvPr>
          <p:cNvSpPr/>
          <p:nvPr/>
        </p:nvSpPr>
        <p:spPr>
          <a:xfrm>
            <a:off x="9351925" y="757721"/>
            <a:ext cx="2174548" cy="312743"/>
          </a:xfrm>
          <a:prstGeom prst="wedgeRectCallout">
            <a:avLst>
              <a:gd name="adj1" fmla="val -40154"/>
              <a:gd name="adj2" fmla="val 8683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Basically, </a:t>
            </a:r>
            <a:r>
              <a:rPr lang="en-IN" sz="1400" dirty="0">
                <a:solidFill>
                  <a:srgbClr val="FF0000"/>
                </a:solidFill>
                <a:latin typeface="Abadi Extra Light" panose="020B0204020104020204" pitchFamily="34" charset="0"/>
              </a:rPr>
              <a:t>probability vectors</a:t>
            </a:r>
          </a:p>
        </p:txBody>
      </p:sp>
      <p:sp>
        <p:nvSpPr>
          <p:cNvPr id="14" name="Isosceles Triangle 13">
            <a:extLst>
              <a:ext uri="{FF2B5EF4-FFF2-40B4-BE49-F238E27FC236}">
                <a16:creationId xmlns:a16="http://schemas.microsoft.com/office/drawing/2014/main" id="{67A49A74-91C7-22D9-618A-2AE04DC028CF}"/>
              </a:ext>
            </a:extLst>
          </p:cNvPr>
          <p:cNvSpPr/>
          <p:nvPr/>
        </p:nvSpPr>
        <p:spPr>
          <a:xfrm>
            <a:off x="1088850" y="2274180"/>
            <a:ext cx="5377343" cy="426999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26" name="TextBox 25">
            <a:extLst>
              <a:ext uri="{FF2B5EF4-FFF2-40B4-BE49-F238E27FC236}">
                <a16:creationId xmlns:a16="http://schemas.microsoft.com/office/drawing/2014/main" id="{3679CD70-2102-C9B9-D95B-D831065FD81A}"/>
              </a:ext>
            </a:extLst>
          </p:cNvPr>
          <p:cNvSpPr txBox="1"/>
          <p:nvPr/>
        </p:nvSpPr>
        <p:spPr>
          <a:xfrm>
            <a:off x="3266314" y="1928901"/>
            <a:ext cx="990977" cy="461665"/>
          </a:xfrm>
          <a:prstGeom prst="rect">
            <a:avLst/>
          </a:prstGeom>
          <a:noFill/>
        </p:spPr>
        <p:txBody>
          <a:bodyPr wrap="none" rtlCol="0">
            <a:spAutoFit/>
          </a:bodyPr>
          <a:lstStyle/>
          <a:p>
            <a:r>
              <a:rPr lang="en-IN" sz="2400" dirty="0"/>
              <a:t>(1,0,0)</a:t>
            </a:r>
          </a:p>
        </p:txBody>
      </p:sp>
      <p:sp>
        <p:nvSpPr>
          <p:cNvPr id="27" name="TextBox 26">
            <a:extLst>
              <a:ext uri="{FF2B5EF4-FFF2-40B4-BE49-F238E27FC236}">
                <a16:creationId xmlns:a16="http://schemas.microsoft.com/office/drawing/2014/main" id="{850D6A06-D810-1CF7-7DCC-788BD19B3532}"/>
              </a:ext>
            </a:extLst>
          </p:cNvPr>
          <p:cNvSpPr txBox="1"/>
          <p:nvPr/>
        </p:nvSpPr>
        <p:spPr>
          <a:xfrm>
            <a:off x="97873" y="6313343"/>
            <a:ext cx="990977" cy="461665"/>
          </a:xfrm>
          <a:prstGeom prst="rect">
            <a:avLst/>
          </a:prstGeom>
          <a:noFill/>
        </p:spPr>
        <p:txBody>
          <a:bodyPr wrap="none" rtlCol="0">
            <a:spAutoFit/>
          </a:bodyPr>
          <a:lstStyle/>
          <a:p>
            <a:r>
              <a:rPr lang="en-IN" sz="2400" dirty="0"/>
              <a:t>(0,1,0)</a:t>
            </a:r>
          </a:p>
        </p:txBody>
      </p:sp>
      <p:sp>
        <p:nvSpPr>
          <p:cNvPr id="28" name="TextBox 27">
            <a:extLst>
              <a:ext uri="{FF2B5EF4-FFF2-40B4-BE49-F238E27FC236}">
                <a16:creationId xmlns:a16="http://schemas.microsoft.com/office/drawing/2014/main" id="{2EEE6EF6-124C-1174-CC7E-E8997F620292}"/>
              </a:ext>
            </a:extLst>
          </p:cNvPr>
          <p:cNvSpPr txBox="1"/>
          <p:nvPr/>
        </p:nvSpPr>
        <p:spPr>
          <a:xfrm>
            <a:off x="6457803" y="6273429"/>
            <a:ext cx="990977" cy="461665"/>
          </a:xfrm>
          <a:prstGeom prst="rect">
            <a:avLst/>
          </a:prstGeom>
          <a:noFill/>
        </p:spPr>
        <p:txBody>
          <a:bodyPr wrap="none" rtlCol="0">
            <a:spAutoFit/>
          </a:bodyPr>
          <a:lstStyle/>
          <a:p>
            <a:r>
              <a:rPr lang="en-IN" sz="2400" dirty="0"/>
              <a:t>(0,0,1)</a:t>
            </a:r>
          </a:p>
        </p:txBody>
      </p:sp>
      <p:sp>
        <p:nvSpPr>
          <p:cNvPr id="29" name="Oval 28">
            <a:extLst>
              <a:ext uri="{FF2B5EF4-FFF2-40B4-BE49-F238E27FC236}">
                <a16:creationId xmlns:a16="http://schemas.microsoft.com/office/drawing/2014/main" id="{6C2651D3-BD0D-3F30-D4ED-2C027AACA6E6}"/>
              </a:ext>
            </a:extLst>
          </p:cNvPr>
          <p:cNvSpPr/>
          <p:nvPr/>
        </p:nvSpPr>
        <p:spPr>
          <a:xfrm>
            <a:off x="5040065" y="4358843"/>
            <a:ext cx="117444" cy="1258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5E1FF694-E9DF-C4C8-797E-966923D32596}"/>
              </a:ext>
            </a:extLst>
          </p:cNvPr>
          <p:cNvSpPr/>
          <p:nvPr/>
        </p:nvSpPr>
        <p:spPr>
          <a:xfrm>
            <a:off x="3655882" y="6492760"/>
            <a:ext cx="117444" cy="1258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23EE191A-62A0-BEE0-01F5-5EAE5CE0D520}"/>
              </a:ext>
            </a:extLst>
          </p:cNvPr>
          <p:cNvSpPr/>
          <p:nvPr/>
        </p:nvSpPr>
        <p:spPr>
          <a:xfrm>
            <a:off x="2382153" y="4346260"/>
            <a:ext cx="117444" cy="1258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a:extLst>
              <a:ext uri="{FF2B5EF4-FFF2-40B4-BE49-F238E27FC236}">
                <a16:creationId xmlns:a16="http://schemas.microsoft.com/office/drawing/2014/main" id="{4CCBEBB4-599F-B4D9-CA82-DB050DA9BC0B}"/>
              </a:ext>
            </a:extLst>
          </p:cNvPr>
          <p:cNvSpPr txBox="1"/>
          <p:nvPr/>
        </p:nvSpPr>
        <p:spPr>
          <a:xfrm>
            <a:off x="5153314" y="4115427"/>
            <a:ext cx="1539204" cy="461665"/>
          </a:xfrm>
          <a:prstGeom prst="rect">
            <a:avLst/>
          </a:prstGeom>
          <a:noFill/>
        </p:spPr>
        <p:txBody>
          <a:bodyPr wrap="none" rtlCol="0">
            <a:spAutoFit/>
          </a:bodyPr>
          <a:lstStyle/>
          <a:p>
            <a:r>
              <a:rPr lang="en-IN" sz="2400" dirty="0"/>
              <a:t>(1/2,0,1/2)</a:t>
            </a:r>
          </a:p>
        </p:txBody>
      </p:sp>
      <p:sp>
        <p:nvSpPr>
          <p:cNvPr id="33" name="TextBox 32">
            <a:extLst>
              <a:ext uri="{FF2B5EF4-FFF2-40B4-BE49-F238E27FC236}">
                <a16:creationId xmlns:a16="http://schemas.microsoft.com/office/drawing/2014/main" id="{C0AE004B-8B04-928F-5D5A-9B28B3D92B78}"/>
              </a:ext>
            </a:extLst>
          </p:cNvPr>
          <p:cNvSpPr txBox="1"/>
          <p:nvPr/>
        </p:nvSpPr>
        <p:spPr>
          <a:xfrm>
            <a:off x="901671" y="4128010"/>
            <a:ext cx="1539204" cy="461665"/>
          </a:xfrm>
          <a:prstGeom prst="rect">
            <a:avLst/>
          </a:prstGeom>
          <a:noFill/>
        </p:spPr>
        <p:txBody>
          <a:bodyPr wrap="none" rtlCol="0">
            <a:spAutoFit/>
          </a:bodyPr>
          <a:lstStyle/>
          <a:p>
            <a:r>
              <a:rPr lang="en-IN" sz="2400" dirty="0"/>
              <a:t>(1/2,1/2,0)</a:t>
            </a:r>
          </a:p>
        </p:txBody>
      </p:sp>
      <p:sp>
        <p:nvSpPr>
          <p:cNvPr id="34" name="TextBox 33">
            <a:extLst>
              <a:ext uri="{FF2B5EF4-FFF2-40B4-BE49-F238E27FC236}">
                <a16:creationId xmlns:a16="http://schemas.microsoft.com/office/drawing/2014/main" id="{9A4EE634-A8A5-1177-9F0B-18FDA7F62D3C}"/>
              </a:ext>
            </a:extLst>
          </p:cNvPr>
          <p:cNvSpPr txBox="1"/>
          <p:nvPr/>
        </p:nvSpPr>
        <p:spPr>
          <a:xfrm>
            <a:off x="2824113" y="6441123"/>
            <a:ext cx="1539204" cy="461665"/>
          </a:xfrm>
          <a:prstGeom prst="rect">
            <a:avLst/>
          </a:prstGeom>
          <a:noFill/>
        </p:spPr>
        <p:txBody>
          <a:bodyPr wrap="none" rtlCol="0">
            <a:spAutoFit/>
          </a:bodyPr>
          <a:lstStyle/>
          <a:p>
            <a:r>
              <a:rPr lang="en-IN" sz="2400" dirty="0"/>
              <a:t>(0,1/2,1/2)</a:t>
            </a:r>
          </a:p>
        </p:txBody>
      </p:sp>
      <p:sp>
        <p:nvSpPr>
          <p:cNvPr id="35" name="Isosceles Triangle 34">
            <a:extLst>
              <a:ext uri="{FF2B5EF4-FFF2-40B4-BE49-F238E27FC236}">
                <a16:creationId xmlns:a16="http://schemas.microsoft.com/office/drawing/2014/main" id="{A23488D7-8E96-EDE8-36EA-49B60ACF61B7}"/>
              </a:ext>
            </a:extLst>
          </p:cNvPr>
          <p:cNvSpPr/>
          <p:nvPr/>
        </p:nvSpPr>
        <p:spPr>
          <a:xfrm rot="3652621">
            <a:off x="2817021" y="3828791"/>
            <a:ext cx="2503552" cy="218184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36" name="Oval 35">
            <a:extLst>
              <a:ext uri="{FF2B5EF4-FFF2-40B4-BE49-F238E27FC236}">
                <a16:creationId xmlns:a16="http://schemas.microsoft.com/office/drawing/2014/main" id="{444E154A-C114-B1E3-1F6C-36DBD47C3CC9}"/>
              </a:ext>
            </a:extLst>
          </p:cNvPr>
          <p:cNvSpPr/>
          <p:nvPr/>
        </p:nvSpPr>
        <p:spPr>
          <a:xfrm>
            <a:off x="3675456" y="4304450"/>
            <a:ext cx="117444" cy="125835"/>
          </a:xfrm>
          <a:prstGeom prst="ellipse">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0087F982-FAFA-6C94-C521-78F51D98B4DC}"/>
              </a:ext>
            </a:extLst>
          </p:cNvPr>
          <p:cNvSpPr/>
          <p:nvPr/>
        </p:nvSpPr>
        <p:spPr>
          <a:xfrm>
            <a:off x="3062447" y="5404806"/>
            <a:ext cx="117444" cy="125835"/>
          </a:xfrm>
          <a:prstGeom prst="ellipse">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C42B3F0C-A7B9-5667-C1E4-FC71EDCC4B90}"/>
              </a:ext>
            </a:extLst>
          </p:cNvPr>
          <p:cNvSpPr/>
          <p:nvPr/>
        </p:nvSpPr>
        <p:spPr>
          <a:xfrm>
            <a:off x="4346736" y="5404805"/>
            <a:ext cx="117444" cy="125835"/>
          </a:xfrm>
          <a:prstGeom prst="ellipse">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Box 39">
            <a:extLst>
              <a:ext uri="{FF2B5EF4-FFF2-40B4-BE49-F238E27FC236}">
                <a16:creationId xmlns:a16="http://schemas.microsoft.com/office/drawing/2014/main" id="{B878E740-3389-0FF8-3067-9A1ED7DCA154}"/>
              </a:ext>
            </a:extLst>
          </p:cNvPr>
          <p:cNvSpPr txBox="1"/>
          <p:nvPr/>
        </p:nvSpPr>
        <p:spPr>
          <a:xfrm>
            <a:off x="2988193" y="3863422"/>
            <a:ext cx="1547218" cy="400110"/>
          </a:xfrm>
          <a:prstGeom prst="rect">
            <a:avLst/>
          </a:prstGeom>
          <a:noFill/>
        </p:spPr>
        <p:txBody>
          <a:bodyPr wrap="none" rtlCol="0">
            <a:spAutoFit/>
          </a:bodyPr>
          <a:lstStyle/>
          <a:p>
            <a:r>
              <a:rPr lang="en-IN" sz="2000" dirty="0"/>
              <a:t>(1/2,1/4,1/4)</a:t>
            </a:r>
          </a:p>
        </p:txBody>
      </p:sp>
      <p:sp>
        <p:nvSpPr>
          <p:cNvPr id="41" name="TextBox 40">
            <a:extLst>
              <a:ext uri="{FF2B5EF4-FFF2-40B4-BE49-F238E27FC236}">
                <a16:creationId xmlns:a16="http://schemas.microsoft.com/office/drawing/2014/main" id="{72BFA02C-3CA3-D53D-DE71-147053546C6A}"/>
              </a:ext>
            </a:extLst>
          </p:cNvPr>
          <p:cNvSpPr txBox="1"/>
          <p:nvPr/>
        </p:nvSpPr>
        <p:spPr>
          <a:xfrm>
            <a:off x="4355688" y="5604984"/>
            <a:ext cx="1547218" cy="400110"/>
          </a:xfrm>
          <a:prstGeom prst="rect">
            <a:avLst/>
          </a:prstGeom>
          <a:noFill/>
        </p:spPr>
        <p:txBody>
          <a:bodyPr wrap="none" rtlCol="0">
            <a:spAutoFit/>
          </a:bodyPr>
          <a:lstStyle/>
          <a:p>
            <a:r>
              <a:rPr lang="en-IN" sz="2000" dirty="0"/>
              <a:t>(1/4,1/4,1/2)</a:t>
            </a:r>
          </a:p>
        </p:txBody>
      </p:sp>
      <p:sp>
        <p:nvSpPr>
          <p:cNvPr id="42" name="TextBox 41">
            <a:extLst>
              <a:ext uri="{FF2B5EF4-FFF2-40B4-BE49-F238E27FC236}">
                <a16:creationId xmlns:a16="http://schemas.microsoft.com/office/drawing/2014/main" id="{D913ADEC-0CDA-4747-6AEC-80FDCC3A298C}"/>
              </a:ext>
            </a:extLst>
          </p:cNvPr>
          <p:cNvSpPr txBox="1"/>
          <p:nvPr/>
        </p:nvSpPr>
        <p:spPr>
          <a:xfrm>
            <a:off x="1626724" y="5543919"/>
            <a:ext cx="1547218" cy="400110"/>
          </a:xfrm>
          <a:prstGeom prst="rect">
            <a:avLst/>
          </a:prstGeom>
          <a:noFill/>
        </p:spPr>
        <p:txBody>
          <a:bodyPr wrap="none" rtlCol="0">
            <a:spAutoFit/>
          </a:bodyPr>
          <a:lstStyle/>
          <a:p>
            <a:r>
              <a:rPr lang="en-IN" sz="2000" dirty="0"/>
              <a:t>(1/4,1/2,1/4)</a:t>
            </a:r>
          </a:p>
        </p:txBody>
      </p:sp>
      <p:sp>
        <p:nvSpPr>
          <p:cNvPr id="43" name="Isosceles Triangle 42">
            <a:extLst>
              <a:ext uri="{FF2B5EF4-FFF2-40B4-BE49-F238E27FC236}">
                <a16:creationId xmlns:a16="http://schemas.microsoft.com/office/drawing/2014/main" id="{7FCF15ED-C765-57E5-B75C-D815BEAF8FB9}"/>
              </a:ext>
            </a:extLst>
          </p:cNvPr>
          <p:cNvSpPr/>
          <p:nvPr/>
        </p:nvSpPr>
        <p:spPr>
          <a:xfrm rot="7205932">
            <a:off x="3288610" y="4676811"/>
            <a:ext cx="1208804" cy="10497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44" name="TextBox 43">
            <a:extLst>
              <a:ext uri="{FF2B5EF4-FFF2-40B4-BE49-F238E27FC236}">
                <a16:creationId xmlns:a16="http://schemas.microsoft.com/office/drawing/2014/main" id="{BA38EFEE-49D3-EF3C-C4B8-DE9E1855EDAD}"/>
              </a:ext>
            </a:extLst>
          </p:cNvPr>
          <p:cNvSpPr txBox="1"/>
          <p:nvPr/>
        </p:nvSpPr>
        <p:spPr>
          <a:xfrm>
            <a:off x="3912161" y="4625614"/>
            <a:ext cx="869149" cy="246221"/>
          </a:xfrm>
          <a:prstGeom prst="rect">
            <a:avLst/>
          </a:prstGeom>
          <a:noFill/>
        </p:spPr>
        <p:txBody>
          <a:bodyPr wrap="none" rtlCol="0">
            <a:spAutoFit/>
          </a:bodyPr>
          <a:lstStyle/>
          <a:p>
            <a:r>
              <a:rPr lang="en-IN" sz="1000" dirty="0"/>
              <a:t>(3/8,1/4,3/8)</a:t>
            </a:r>
          </a:p>
        </p:txBody>
      </p:sp>
      <p:sp>
        <p:nvSpPr>
          <p:cNvPr id="45" name="Oval 44">
            <a:extLst>
              <a:ext uri="{FF2B5EF4-FFF2-40B4-BE49-F238E27FC236}">
                <a16:creationId xmlns:a16="http://schemas.microsoft.com/office/drawing/2014/main" id="{DFE571F2-0F99-F402-28BD-7E578F803F0C}"/>
              </a:ext>
            </a:extLst>
          </p:cNvPr>
          <p:cNvSpPr/>
          <p:nvPr/>
        </p:nvSpPr>
        <p:spPr>
          <a:xfrm>
            <a:off x="4010075" y="4876381"/>
            <a:ext cx="117444" cy="125835"/>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4F96E832-588E-773C-315E-5D072907AAC3}"/>
              </a:ext>
            </a:extLst>
          </p:cNvPr>
          <p:cNvSpPr/>
          <p:nvPr/>
        </p:nvSpPr>
        <p:spPr>
          <a:xfrm>
            <a:off x="3708591" y="5418225"/>
            <a:ext cx="117444" cy="125835"/>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7E0A2A08-83AD-CCB8-07E0-B89AFB68A60E}"/>
              </a:ext>
            </a:extLst>
          </p:cNvPr>
          <p:cNvSpPr/>
          <p:nvPr/>
        </p:nvSpPr>
        <p:spPr>
          <a:xfrm>
            <a:off x="3397143" y="4878607"/>
            <a:ext cx="117444" cy="125835"/>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Box 47">
            <a:extLst>
              <a:ext uri="{FF2B5EF4-FFF2-40B4-BE49-F238E27FC236}">
                <a16:creationId xmlns:a16="http://schemas.microsoft.com/office/drawing/2014/main" id="{79108557-7601-665A-6B24-5643AA6015B2}"/>
              </a:ext>
            </a:extLst>
          </p:cNvPr>
          <p:cNvSpPr txBox="1"/>
          <p:nvPr/>
        </p:nvSpPr>
        <p:spPr>
          <a:xfrm>
            <a:off x="2697685" y="4642965"/>
            <a:ext cx="869149" cy="246221"/>
          </a:xfrm>
          <a:prstGeom prst="rect">
            <a:avLst/>
          </a:prstGeom>
          <a:noFill/>
        </p:spPr>
        <p:txBody>
          <a:bodyPr wrap="none" rtlCol="0">
            <a:spAutoFit/>
          </a:bodyPr>
          <a:lstStyle/>
          <a:p>
            <a:r>
              <a:rPr lang="en-IN" sz="1000" dirty="0"/>
              <a:t>(3/8,3/8,1/4)</a:t>
            </a:r>
          </a:p>
        </p:txBody>
      </p:sp>
      <p:sp>
        <p:nvSpPr>
          <p:cNvPr id="49" name="TextBox 48">
            <a:extLst>
              <a:ext uri="{FF2B5EF4-FFF2-40B4-BE49-F238E27FC236}">
                <a16:creationId xmlns:a16="http://schemas.microsoft.com/office/drawing/2014/main" id="{29E5B6CB-34F9-A690-7B2C-9E0E66DD1278}"/>
              </a:ext>
            </a:extLst>
          </p:cNvPr>
          <p:cNvSpPr txBox="1"/>
          <p:nvPr/>
        </p:nvSpPr>
        <p:spPr>
          <a:xfrm>
            <a:off x="3342945" y="5516409"/>
            <a:ext cx="869149" cy="246221"/>
          </a:xfrm>
          <a:prstGeom prst="rect">
            <a:avLst/>
          </a:prstGeom>
          <a:noFill/>
        </p:spPr>
        <p:txBody>
          <a:bodyPr wrap="none" rtlCol="0">
            <a:spAutoFit/>
          </a:bodyPr>
          <a:lstStyle/>
          <a:p>
            <a:r>
              <a:rPr lang="en-IN" sz="1000" dirty="0"/>
              <a:t>(1/4,3/8,3/8)</a:t>
            </a:r>
          </a:p>
        </p:txBody>
      </p:sp>
      <p:sp>
        <p:nvSpPr>
          <p:cNvPr id="50" name="Speech Bubble: Rectangle 49">
            <a:extLst>
              <a:ext uri="{FF2B5EF4-FFF2-40B4-BE49-F238E27FC236}">
                <a16:creationId xmlns:a16="http://schemas.microsoft.com/office/drawing/2014/main" id="{07E51A0D-4345-3844-C861-2F2CDCEC1AD6}"/>
              </a:ext>
            </a:extLst>
          </p:cNvPr>
          <p:cNvSpPr/>
          <p:nvPr/>
        </p:nvSpPr>
        <p:spPr>
          <a:xfrm>
            <a:off x="583999" y="2274180"/>
            <a:ext cx="2174548" cy="1076995"/>
          </a:xfrm>
          <a:prstGeom prst="wedgeRectCallout">
            <a:avLst>
              <a:gd name="adj1" fmla="val 69577"/>
              <a:gd name="adj2" fmla="val 3179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The probability simplex of a 2-dim simplex (representing a 3-dim Dirichlet) and the coordinates of various points on the simplex</a:t>
            </a:r>
            <a:endParaRPr lang="en-IN" sz="1400" dirty="0">
              <a:solidFill>
                <a:srgbClr val="FF0000"/>
              </a:solidFill>
              <a:latin typeface="Abadi Extra Light" panose="020B0204020104020204" pitchFamily="34" charset="0"/>
            </a:endParaRPr>
          </a:p>
        </p:txBody>
      </p:sp>
      <p:pic>
        <p:nvPicPr>
          <p:cNvPr id="51" name="Picture 2">
            <a:extLst>
              <a:ext uri="{FF2B5EF4-FFF2-40B4-BE49-F238E27FC236}">
                <a16:creationId xmlns:a16="http://schemas.microsoft.com/office/drawing/2014/main" id="{825F7085-EAA0-9022-F878-9770A1E67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050" y="2687519"/>
            <a:ext cx="6908869" cy="63900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8D62D1E9-37E0-48A7-A29B-63CC30B8606F}"/>
              </a:ext>
            </a:extLst>
          </p:cNvPr>
          <p:cNvPicPr>
            <a:picLocks noChangeAspect="1"/>
          </p:cNvPicPr>
          <p:nvPr/>
        </p:nvPicPr>
        <p:blipFill>
          <a:blip r:embed="rId5"/>
          <a:stretch>
            <a:fillRect/>
          </a:stretch>
        </p:blipFill>
        <p:spPr>
          <a:xfrm>
            <a:off x="7528337" y="3637288"/>
            <a:ext cx="3134607" cy="773856"/>
          </a:xfrm>
          <a:prstGeom prst="rect">
            <a:avLst/>
          </a:prstGeom>
        </p:spPr>
      </p:pic>
      <p:pic>
        <p:nvPicPr>
          <p:cNvPr id="53" name="Picture 52">
            <a:extLst>
              <a:ext uri="{FF2B5EF4-FFF2-40B4-BE49-F238E27FC236}">
                <a16:creationId xmlns:a16="http://schemas.microsoft.com/office/drawing/2014/main" id="{823D1EF8-F577-4778-B681-640E913EF849}"/>
              </a:ext>
            </a:extLst>
          </p:cNvPr>
          <p:cNvPicPr>
            <a:picLocks noChangeAspect="1"/>
          </p:cNvPicPr>
          <p:nvPr/>
        </p:nvPicPr>
        <p:blipFill>
          <a:blip r:embed="rId6"/>
          <a:stretch>
            <a:fillRect/>
          </a:stretch>
        </p:blipFill>
        <p:spPr>
          <a:xfrm>
            <a:off x="7528336" y="4567890"/>
            <a:ext cx="4266911" cy="773856"/>
          </a:xfrm>
          <a:prstGeom prst="rect">
            <a:avLst/>
          </a:prstGeom>
        </p:spPr>
      </p:pic>
      <p:pic>
        <p:nvPicPr>
          <p:cNvPr id="54" name="Picture 53">
            <a:extLst>
              <a:ext uri="{FF2B5EF4-FFF2-40B4-BE49-F238E27FC236}">
                <a16:creationId xmlns:a16="http://schemas.microsoft.com/office/drawing/2014/main" id="{AA773E31-98F6-4D03-8D50-589D68DE39FC}"/>
              </a:ext>
            </a:extLst>
          </p:cNvPr>
          <p:cNvPicPr>
            <a:picLocks noChangeAspect="1"/>
          </p:cNvPicPr>
          <p:nvPr/>
        </p:nvPicPr>
        <p:blipFill>
          <a:blip r:embed="rId7"/>
          <a:stretch>
            <a:fillRect/>
          </a:stretch>
        </p:blipFill>
        <p:spPr>
          <a:xfrm>
            <a:off x="7704010" y="5709090"/>
            <a:ext cx="2243261" cy="665583"/>
          </a:xfrm>
          <a:prstGeom prst="rect">
            <a:avLst/>
          </a:prstGeom>
        </p:spPr>
      </p:pic>
      <p:pic>
        <p:nvPicPr>
          <p:cNvPr id="55" name="Picture 54">
            <a:extLst>
              <a:ext uri="{FF2B5EF4-FFF2-40B4-BE49-F238E27FC236}">
                <a16:creationId xmlns:a16="http://schemas.microsoft.com/office/drawing/2014/main" id="{1AE337EC-60A8-40BF-855C-8D8DC7D040A0}"/>
              </a:ext>
            </a:extLst>
          </p:cNvPr>
          <p:cNvPicPr>
            <a:picLocks noChangeAspect="1"/>
          </p:cNvPicPr>
          <p:nvPr/>
        </p:nvPicPr>
        <p:blipFill>
          <a:blip r:embed="rId8"/>
          <a:stretch>
            <a:fillRect/>
          </a:stretch>
        </p:blipFill>
        <p:spPr>
          <a:xfrm>
            <a:off x="10228991" y="5694108"/>
            <a:ext cx="1096718" cy="641301"/>
          </a:xfrm>
          <a:prstGeom prst="rect">
            <a:avLst/>
          </a:prstGeom>
        </p:spPr>
      </p:pic>
    </p:spTree>
    <p:custDataLst>
      <p:tags r:id="rId1"/>
    </p:custDataLst>
    <p:extLst>
      <p:ext uri="{BB962C8B-B14F-4D97-AF65-F5344CB8AC3E}">
        <p14:creationId xmlns:p14="http://schemas.microsoft.com/office/powerpoint/2010/main" val="1777335792"/>
      </p:ext>
    </p:extLst>
  </p:cSld>
  <p:clrMapOvr>
    <a:masterClrMapping/>
  </p:clrMapOvr>
  <mc:AlternateContent xmlns:mc="http://schemas.openxmlformats.org/markup-compatibility/2006" xmlns:p14="http://schemas.microsoft.com/office/powerpoint/2010/main">
    <mc:Choice Requires="p14">
      <p:transition spd="slow" p14:dur="2000" advTm="335601"/>
    </mc:Choice>
    <mc:Fallback xmlns="">
      <p:transition spd="slow" advTm="335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down)">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00"/>
                                        <p:tgtEl>
                                          <p:spTgt spid="3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down)">
                                      <p:cBhvr>
                                        <p:cTn id="70" dur="500"/>
                                        <p:tgtEl>
                                          <p:spTgt spid="2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down)">
                                      <p:cBhvr>
                                        <p:cTn id="76" dur="500"/>
                                        <p:tgtEl>
                                          <p:spTgt spid="3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500"/>
                                        <p:tgtEl>
                                          <p:spTgt spid="38"/>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down)">
                                      <p:cBhvr>
                                        <p:cTn id="92" dur="500"/>
                                        <p:tgtEl>
                                          <p:spTgt spid="37"/>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down)">
                                      <p:cBhvr>
                                        <p:cTn id="98" dur="500"/>
                                        <p:tgtEl>
                                          <p:spTgt spid="4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down)">
                                      <p:cBhvr>
                                        <p:cTn id="101" dur="500"/>
                                        <p:tgtEl>
                                          <p:spTgt spid="40"/>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wipe(down)">
                                      <p:cBhvr>
                                        <p:cTn id="104" dur="500"/>
                                        <p:tgtEl>
                                          <p:spTgt spid="3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down)">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wipe(down)">
                                      <p:cBhvr>
                                        <p:cTn id="114" dur="500"/>
                                        <p:tgtEl>
                                          <p:spTgt spid="4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wipe(down)">
                                      <p:cBhvr>
                                        <p:cTn id="117" dur="500"/>
                                        <p:tgtEl>
                                          <p:spTgt spid="48"/>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wipe(down)">
                                      <p:cBhvr>
                                        <p:cTn id="120" dur="500"/>
                                        <p:tgtEl>
                                          <p:spTgt spid="45"/>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wipe(down)">
                                      <p:cBhvr>
                                        <p:cTn id="123" dur="500"/>
                                        <p:tgtEl>
                                          <p:spTgt spid="44"/>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wipe(down)">
                                      <p:cBhvr>
                                        <p:cTn id="126" dur="500"/>
                                        <p:tgtEl>
                                          <p:spTgt spid="49"/>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wipe(down)">
                                      <p:cBhvr>
                                        <p:cTn id="1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6" grpId="0"/>
      <p:bldP spid="27" grpId="0"/>
      <p:bldP spid="28" grpId="0"/>
      <p:bldP spid="29" grpId="0" animBg="1"/>
      <p:bldP spid="30" grpId="0" animBg="1"/>
      <p:bldP spid="31" grpId="0" animBg="1"/>
      <p:bldP spid="32" grpId="0"/>
      <p:bldP spid="33" grpId="0"/>
      <p:bldP spid="34" grpId="0"/>
      <p:bldP spid="35" grpId="0" animBg="1"/>
      <p:bldP spid="36" grpId="0" animBg="1"/>
      <p:bldP spid="37" grpId="0" animBg="1"/>
      <p:bldP spid="38" grpId="0" animBg="1"/>
      <p:bldP spid="40" grpId="0"/>
      <p:bldP spid="41" grpId="0"/>
      <p:bldP spid="42" grpId="0"/>
      <p:bldP spid="43" grpId="0" animBg="1"/>
      <p:bldP spid="44" grpId="0"/>
      <p:bldP spid="45" grpId="0" animBg="1"/>
      <p:bldP spid="46" grpId="0" animBg="1"/>
      <p:bldP spid="47" grpId="0" animBg="1"/>
      <p:bldP spid="48" grpId="0"/>
      <p:bldP spid="49" grpId="0"/>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Probabilistic ML Modeling: The Basic Ingredients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a:ln>
                <a:noFill/>
              </a:ln>
            </p:spPr>
            <p:txBody>
              <a:bodyPr>
                <a:noAutofit/>
              </a:bodyPr>
              <a:lstStyle/>
              <a:p>
                <a:pPr>
                  <a:buFont typeface="Wingdings" panose="05000000000000000000" pitchFamily="2" charset="2"/>
                  <a:buChar char="§"/>
                </a:pPr>
                <a:r>
                  <a:rPr lang="en-GB" dirty="0">
                    <a:solidFill>
                      <a:srgbClr val="FF0000"/>
                    </a:solidFill>
                    <a:latin typeface="Abadi Extra Light" panose="020B0204020104020204" pitchFamily="34" charset="0"/>
                  </a:rPr>
                  <a:t>Likelihood model</a:t>
                </a:r>
                <a:r>
                  <a:rPr lang="en-GB" dirty="0">
                    <a:latin typeface="Abadi Extra Light" panose="020B0204020104020204" pitchFamily="34" charset="0"/>
                  </a:rPr>
                  <a:t> </a:t>
                </a:r>
                <a14:m>
                  <m:oMath xmlns:m="http://schemas.openxmlformats.org/officeDocument/2006/math">
                    <m:r>
                      <a:rPr lang="en-IN" i="1">
                        <a:latin typeface="Cambria Math" panose="02040503050406030204" pitchFamily="18" charset="0"/>
                      </a:rPr>
                      <m:t>𝑝</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𝒟</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𝜃</m:t>
                    </m:r>
                    <m:r>
                      <a:rPr lang="en-IN" i="1">
                        <a:latin typeface="Cambria Math" panose="02040503050406030204" pitchFamily="18" charset="0"/>
                        <a:ea typeface="Cambria Math" panose="02040503050406030204" pitchFamily="18" charset="0"/>
                      </a:rPr>
                      <m:t>)</m:t>
                    </m:r>
                  </m:oMath>
                </a14:m>
                <a:r>
                  <a:rPr lang="en-GB" dirty="0">
                    <a:latin typeface="Abadi Extra Light" panose="020B0204020104020204" pitchFamily="34" charset="0"/>
                  </a:rPr>
                  <a:t> for data </a:t>
                </a:r>
                <a14:m>
                  <m:oMath xmlns:m="http://schemas.openxmlformats.org/officeDocument/2006/math">
                    <m:r>
                      <a:rPr lang="en-IN" i="1">
                        <a:latin typeface="Cambria Math" panose="02040503050406030204" pitchFamily="18" charset="0"/>
                        <a:ea typeface="Cambria Math" panose="02040503050406030204" pitchFamily="18" charset="0"/>
                      </a:rPr>
                      <m:t>𝒟</m:t>
                    </m:r>
                  </m:oMath>
                </a14:m>
                <a:r>
                  <a:rPr lang="en-GB" dirty="0">
                    <a:latin typeface="Abadi Extra Light" panose="020B0204020104020204" pitchFamily="34" charset="0"/>
                  </a:rPr>
                  <a:t>; </a:t>
                </a:r>
                <a:r>
                  <a:rPr lang="en-GB" dirty="0">
                    <a:solidFill>
                      <a:srgbClr val="FF0000"/>
                    </a:solidFill>
                    <a:latin typeface="Abadi Extra Light" panose="020B0204020104020204" pitchFamily="34" charset="0"/>
                  </a:rPr>
                  <a:t>prior distribution</a:t>
                </a:r>
                <a:r>
                  <a:rPr lang="en-GB" dirty="0">
                    <a:latin typeface="Abadi Extra Light" panose="020B0204020104020204" pitchFamily="34" charset="0"/>
                  </a:rPr>
                  <a:t> </a:t>
                </a:r>
                <a14:m>
                  <m:oMath xmlns:m="http://schemas.openxmlformats.org/officeDocument/2006/math">
                    <m:r>
                      <a:rPr lang="en-IN" i="1">
                        <a:latin typeface="Cambria Math" panose="02040503050406030204" pitchFamily="18" charset="0"/>
                      </a:rPr>
                      <m:t>𝑝</m:t>
                    </m:r>
                    <m:r>
                      <a:rPr lang="en-IN" i="1">
                        <a:latin typeface="Cambria Math" panose="02040503050406030204" pitchFamily="18" charset="0"/>
                      </a:rPr>
                      <m:t>(</m:t>
                    </m:r>
                    <m:r>
                      <a:rPr lang="en-IN" i="1">
                        <a:latin typeface="Cambria Math" panose="02040503050406030204" pitchFamily="18" charset="0"/>
                      </a:rPr>
                      <m:t>𝜃</m:t>
                    </m:r>
                    <m:r>
                      <a:rPr lang="en-IN" i="1">
                        <a:latin typeface="Cambria Math" panose="02040503050406030204" pitchFamily="18" charset="0"/>
                      </a:rPr>
                      <m:t>|</m:t>
                    </m:r>
                    <m:r>
                      <a:rPr lang="en-IN" i="1">
                        <a:latin typeface="Cambria Math" panose="02040503050406030204" pitchFamily="18" charset="0"/>
                      </a:rPr>
                      <m:t>𝛼</m:t>
                    </m:r>
                    <m:r>
                      <a:rPr lang="en-IN" i="1">
                        <a:latin typeface="Cambria Math" panose="02040503050406030204" pitchFamily="18" charset="0"/>
                      </a:rPr>
                      <m:t>)</m:t>
                    </m:r>
                  </m:oMath>
                </a14:m>
                <a:r>
                  <a:rPr lang="en-GB" dirty="0">
                    <a:latin typeface="Abadi Extra Light" panose="020B0204020104020204" pitchFamily="34" charset="0"/>
                  </a:rPr>
                  <a:t> over parameters </a:t>
                </a:r>
                <a14:m>
                  <m:oMath xmlns:m="http://schemas.openxmlformats.org/officeDocument/2006/math">
                    <m:r>
                      <a:rPr lang="en-IN" i="1">
                        <a:latin typeface="Cambria Math" panose="02040503050406030204" pitchFamily="18" charset="0"/>
                      </a:rPr>
                      <m:t>𝜃</m:t>
                    </m:r>
                  </m:oMath>
                </a14:m>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Likelihood defined in terms of distribution(s) we assume data is generated from</a:t>
                </a:r>
              </a:p>
              <a:p>
                <a:pPr lvl="1">
                  <a:buFont typeface="Wingdings" panose="05000000000000000000" pitchFamily="2" charset="2"/>
                  <a:buChar char="§"/>
                </a:pPr>
                <a:r>
                  <a:rPr lang="en-GB" dirty="0">
                    <a:latin typeface="Abadi Extra Light" panose="020B0204020104020204" pitchFamily="34" charset="0"/>
                  </a:rPr>
                  <a:t>It’s like a </a:t>
                </a:r>
                <a:r>
                  <a:rPr lang="en-GB" dirty="0">
                    <a:solidFill>
                      <a:srgbClr val="FF0000"/>
                    </a:solidFill>
                    <a:latin typeface="Abadi Extra Light" panose="020B0204020104020204" pitchFamily="34" charset="0"/>
                  </a:rPr>
                  <a:t>measure of “fit”</a:t>
                </a:r>
                <a:r>
                  <a:rPr lang="en-GB" dirty="0">
                    <a:latin typeface="Abadi Extra Light" panose="020B0204020104020204" pitchFamily="34" charset="0"/>
                  </a:rPr>
                  <a:t> between observed data and each possible value of parameters</a:t>
                </a:r>
              </a:p>
              <a:p>
                <a:pPr lvl="1">
                  <a:buFont typeface="Wingdings" panose="05000000000000000000" pitchFamily="2" charset="2"/>
                  <a:buChar char="§"/>
                </a:pPr>
                <a:r>
                  <a:rPr lang="en-GB" dirty="0">
                    <a:latin typeface="Abadi Extra Light" panose="020B0204020104020204" pitchFamily="34" charset="0"/>
                  </a:rPr>
                  <a:t>Its negative is like the “loss function” (high likelihood value = low loss; and vice-versa)</a:t>
                </a:r>
              </a:p>
              <a:p>
                <a:pPr>
                  <a:buFont typeface="Wingdings" panose="05000000000000000000" pitchFamily="2" charset="2"/>
                  <a:buChar char="§"/>
                </a:pPr>
                <a:r>
                  <a:rPr lang="en-GB" dirty="0">
                    <a:latin typeface="Abadi Extra Light" panose="020B0204020104020204" pitchFamily="34" charset="0"/>
                  </a:rPr>
                  <a:t>Prior specifies our </a:t>
                </a:r>
                <a:r>
                  <a:rPr lang="en-GB" dirty="0">
                    <a:solidFill>
                      <a:srgbClr val="FF0000"/>
                    </a:solidFill>
                    <a:latin typeface="Abadi Extra Light" panose="020B0204020104020204" pitchFamily="34" charset="0"/>
                  </a:rPr>
                  <a:t>prior knowledge</a:t>
                </a:r>
                <a:r>
                  <a:rPr lang="en-GB" dirty="0">
                    <a:latin typeface="Abadi Extra Light" panose="020B0204020104020204" pitchFamily="34" charset="0"/>
                  </a:rPr>
                  <a:t> about </a:t>
                </a:r>
                <a14:m>
                  <m:oMath xmlns:m="http://schemas.openxmlformats.org/officeDocument/2006/math">
                    <m:r>
                      <a:rPr lang="en-IN" b="0" i="1" smtClean="0">
                        <a:latin typeface="Cambria Math" panose="02040503050406030204" pitchFamily="18" charset="0"/>
                      </a:rPr>
                      <m:t>𝜃</m:t>
                    </m:r>
                  </m:oMath>
                </a14:m>
                <a:r>
                  <a:rPr lang="en-GB" dirty="0">
                    <a:latin typeface="Abadi Extra Light" panose="020B0204020104020204" pitchFamily="34" charset="0"/>
                  </a:rPr>
                  <a:t> before we have seen the data</a:t>
                </a:r>
              </a:p>
              <a:p>
                <a:pPr lvl="1">
                  <a:buFont typeface="Wingdings" panose="05000000000000000000" pitchFamily="2" charset="2"/>
                  <a:buChar char="§"/>
                </a:pPr>
                <a:r>
                  <a:rPr lang="en-GB" dirty="0">
                    <a:latin typeface="Abadi Extra Light" panose="020B0204020104020204" pitchFamily="34" charset="0"/>
                  </a:rPr>
                  <a:t>It also acts as a </a:t>
                </a:r>
                <a:r>
                  <a:rPr lang="en-GB" dirty="0" err="1">
                    <a:solidFill>
                      <a:srgbClr val="FF0000"/>
                    </a:solidFill>
                    <a:latin typeface="Abadi Extra Light" panose="020B0204020104020204" pitchFamily="34" charset="0"/>
                  </a:rPr>
                  <a:t>regularizer</a:t>
                </a:r>
                <a:r>
                  <a:rPr lang="en-GB" dirty="0">
                    <a:latin typeface="Abadi Extra Light" panose="020B0204020104020204" pitchFamily="34" charset="0"/>
                  </a:rPr>
                  <a:t> for </a:t>
                </a:r>
                <a14:m>
                  <m:oMath xmlns:m="http://schemas.openxmlformats.org/officeDocument/2006/math">
                    <m:r>
                      <a:rPr lang="en-IN" b="0" i="1" smtClean="0">
                        <a:latin typeface="Cambria Math" panose="02040503050406030204" pitchFamily="18" charset="0"/>
                      </a:rPr>
                      <m:t>𝜃</m:t>
                    </m:r>
                  </m:oMath>
                </a14:m>
                <a:r>
                  <a:rPr lang="en-GB" dirty="0">
                    <a:latin typeface="Abadi Extra Light" panose="020B0204020104020204" pitchFamily="34" charset="0"/>
                  </a:rPr>
                  <a:t> (will see the reason formally later)</a:t>
                </a:r>
              </a:p>
              <a:p>
                <a:pPr>
                  <a:buFont typeface="Wingdings" panose="05000000000000000000" pitchFamily="2" charset="2"/>
                  <a:buChar char="§"/>
                </a:pPr>
                <a:r>
                  <a:rPr lang="en-GB" dirty="0">
                    <a:latin typeface="Abadi Extra Light" panose="020B0204020104020204" pitchFamily="34" charset="0"/>
                  </a:rPr>
                  <a:t>Note: The prior itself depends on other parameters </a:t>
                </a:r>
                <a14:m>
                  <m:oMath xmlns:m="http://schemas.openxmlformats.org/officeDocument/2006/math">
                    <m:r>
                      <a:rPr lang="en-IN" b="0" i="1" smtClean="0">
                        <a:latin typeface="Cambria Math" panose="02040503050406030204" pitchFamily="18" charset="0"/>
                      </a:rPr>
                      <m:t>𝛼</m:t>
                    </m:r>
                  </m:oMath>
                </a14:m>
                <a:r>
                  <a:rPr lang="en-GB" dirty="0">
                    <a:latin typeface="Abadi Extra Light" panose="020B0204020104020204" pitchFamily="34" charset="0"/>
                  </a:rPr>
                  <a:t> (also unknown)</a:t>
                </a:r>
              </a:p>
              <a:p>
                <a:pPr lvl="1">
                  <a:buFont typeface="Wingdings" panose="05000000000000000000" pitchFamily="2" charset="2"/>
                  <a:buChar char="§"/>
                </a:pPr>
                <a:r>
                  <a:rPr lang="en-GB" dirty="0">
                    <a:latin typeface="Abadi Extra Light" panose="020B0204020104020204" pitchFamily="34" charset="0"/>
                  </a:rPr>
                  <a:t>These are sometimes called </a:t>
                </a:r>
                <a:r>
                  <a:rPr lang="en-GB" dirty="0">
                    <a:solidFill>
                      <a:srgbClr val="FF0000"/>
                    </a:solidFill>
                    <a:latin typeface="Abadi Extra Light" panose="020B0204020104020204" pitchFamily="34" charset="0"/>
                  </a:rPr>
                  <a:t>“hyperparameters”</a:t>
                </a:r>
                <a:r>
                  <a:rPr lang="en-GB" dirty="0">
                    <a:latin typeface="Abadi Extra Light" panose="020B0204020104020204" pitchFamily="34" charset="0"/>
                  </a:rPr>
                  <a:t> (can set by hand or estimate from data)  </a:t>
                </a:r>
              </a:p>
              <a:p>
                <a:pPr marL="0" indent="0">
                  <a:buNone/>
                </a:pPr>
                <a:endParaRPr lang="en-GB" sz="100" dirty="0">
                  <a:latin typeface="Abadi Extra Light" panose="020B0204020104020204" pitchFamily="34" charset="0"/>
                </a:endParaRPr>
              </a:p>
              <a:p>
                <a:pPr>
                  <a:buFont typeface="Wingdings" panose="05000000000000000000" pitchFamily="2" charset="2"/>
                  <a:buChar char="§"/>
                </a:pPr>
                <a:endParaRPr lang="en-IN" sz="5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b="-3618"/>
                </a:stretch>
              </a:blipFill>
              <a:ln>
                <a:noFill/>
              </a:ln>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0FED9D3-AF84-488D-8A6A-726D5349CDAB}" type="slidenum">
              <a:rPr kumimoji="0" lang="en-IN" sz="28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2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2550E85-98FD-C62B-0728-1F0BFA070605}"/>
              </a:ext>
            </a:extLst>
          </p:cNvPr>
          <p:cNvSpPr/>
          <p:nvPr/>
        </p:nvSpPr>
        <p:spPr>
          <a:xfrm>
            <a:off x="2991492" y="2219361"/>
            <a:ext cx="2041451" cy="1279404"/>
          </a:xfrm>
          <a:custGeom>
            <a:avLst/>
            <a:gdLst>
              <a:gd name="connsiteX0" fmla="*/ 0 w 2041451"/>
              <a:gd name="connsiteY0" fmla="*/ 1279404 h 1279404"/>
              <a:gd name="connsiteX1" fmla="*/ 425302 w 2041451"/>
              <a:gd name="connsiteY1" fmla="*/ 372093 h 1279404"/>
              <a:gd name="connsiteX2" fmla="*/ 928576 w 2041451"/>
              <a:gd name="connsiteY2" fmla="*/ 861190 h 1279404"/>
              <a:gd name="connsiteX3" fmla="*/ 1531088 w 2041451"/>
              <a:gd name="connsiteY3" fmla="*/ 3497 h 1279404"/>
              <a:gd name="connsiteX4" fmla="*/ 2041451 w 2041451"/>
              <a:gd name="connsiteY4" fmla="*/ 1251051 h 1279404"/>
              <a:gd name="connsiteX5" fmla="*/ 2041451 w 2041451"/>
              <a:gd name="connsiteY5" fmla="*/ 1251051 h 127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451" h="1279404">
                <a:moveTo>
                  <a:pt x="0" y="1279404"/>
                </a:moveTo>
                <a:cubicBezTo>
                  <a:pt x="135269" y="860599"/>
                  <a:pt x="270539" y="441795"/>
                  <a:pt x="425302" y="372093"/>
                </a:cubicBezTo>
                <a:cubicBezTo>
                  <a:pt x="580065" y="302391"/>
                  <a:pt x="744278" y="922623"/>
                  <a:pt x="928576" y="861190"/>
                </a:cubicBezTo>
                <a:cubicBezTo>
                  <a:pt x="1112874" y="799757"/>
                  <a:pt x="1345609" y="-61480"/>
                  <a:pt x="1531088" y="3497"/>
                </a:cubicBezTo>
                <a:cubicBezTo>
                  <a:pt x="1716567" y="68474"/>
                  <a:pt x="2041451" y="1251051"/>
                  <a:pt x="2041451" y="1251051"/>
                </a:cubicBezTo>
                <a:lnTo>
                  <a:pt x="2041451" y="1251051"/>
                </a:ln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1" name="Straight Arrow Connector 10">
            <a:extLst>
              <a:ext uri="{FF2B5EF4-FFF2-40B4-BE49-F238E27FC236}">
                <a16:creationId xmlns:a16="http://schemas.microsoft.com/office/drawing/2014/main" id="{35C57DEF-CB2E-7A82-C28E-E41BFEA7DAE0}"/>
              </a:ext>
            </a:extLst>
          </p:cNvPr>
          <p:cNvCxnSpPr>
            <a:cxnSpLocks/>
          </p:cNvCxnSpPr>
          <p:nvPr/>
        </p:nvCxnSpPr>
        <p:spPr>
          <a:xfrm>
            <a:off x="2785929" y="3498765"/>
            <a:ext cx="29416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EBE00E-4878-AD22-405B-3FB80B751094}"/>
              </a:ext>
            </a:extLst>
          </p:cNvPr>
          <p:cNvCxnSpPr>
            <a:cxnSpLocks/>
          </p:cNvCxnSpPr>
          <p:nvPr/>
        </p:nvCxnSpPr>
        <p:spPr>
          <a:xfrm flipV="1">
            <a:off x="2789474" y="1939323"/>
            <a:ext cx="0" cy="15594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D896C5F7-1133-3778-9037-CAD534F0D01A}"/>
              </a:ext>
            </a:extLst>
          </p:cNvPr>
          <p:cNvSpPr/>
          <p:nvPr/>
        </p:nvSpPr>
        <p:spPr>
          <a:xfrm>
            <a:off x="7935235" y="2064843"/>
            <a:ext cx="2041451" cy="1408483"/>
          </a:xfrm>
          <a:custGeom>
            <a:avLst/>
            <a:gdLst>
              <a:gd name="connsiteX0" fmla="*/ 0 w 2041451"/>
              <a:gd name="connsiteY0" fmla="*/ 1279404 h 1279404"/>
              <a:gd name="connsiteX1" fmla="*/ 425302 w 2041451"/>
              <a:gd name="connsiteY1" fmla="*/ 372093 h 1279404"/>
              <a:gd name="connsiteX2" fmla="*/ 928576 w 2041451"/>
              <a:gd name="connsiteY2" fmla="*/ 861190 h 1279404"/>
              <a:gd name="connsiteX3" fmla="*/ 1531088 w 2041451"/>
              <a:gd name="connsiteY3" fmla="*/ 3497 h 1279404"/>
              <a:gd name="connsiteX4" fmla="*/ 2041451 w 2041451"/>
              <a:gd name="connsiteY4" fmla="*/ 1251051 h 1279404"/>
              <a:gd name="connsiteX5" fmla="*/ 2041451 w 2041451"/>
              <a:gd name="connsiteY5" fmla="*/ 1251051 h 1279404"/>
              <a:gd name="connsiteX0" fmla="*/ 0 w 2041451"/>
              <a:gd name="connsiteY0" fmla="*/ 1456082 h 1456082"/>
              <a:gd name="connsiteX1" fmla="*/ 425302 w 2041451"/>
              <a:gd name="connsiteY1" fmla="*/ 548771 h 1456082"/>
              <a:gd name="connsiteX2" fmla="*/ 815162 w 2041451"/>
              <a:gd name="connsiteY2" fmla="*/ 45496 h 1456082"/>
              <a:gd name="connsiteX3" fmla="*/ 1531088 w 2041451"/>
              <a:gd name="connsiteY3" fmla="*/ 180175 h 1456082"/>
              <a:gd name="connsiteX4" fmla="*/ 2041451 w 2041451"/>
              <a:gd name="connsiteY4" fmla="*/ 1427729 h 1456082"/>
              <a:gd name="connsiteX5" fmla="*/ 2041451 w 2041451"/>
              <a:gd name="connsiteY5" fmla="*/ 1427729 h 1456082"/>
              <a:gd name="connsiteX0" fmla="*/ 0 w 2041451"/>
              <a:gd name="connsiteY0" fmla="*/ 1474493 h 1474493"/>
              <a:gd name="connsiteX1" fmla="*/ 425302 w 2041451"/>
              <a:gd name="connsiteY1" fmla="*/ 567182 h 1474493"/>
              <a:gd name="connsiteX2" fmla="*/ 815162 w 2041451"/>
              <a:gd name="connsiteY2" fmla="*/ 63907 h 1474493"/>
              <a:gd name="connsiteX3" fmla="*/ 1531088 w 2041451"/>
              <a:gd name="connsiteY3" fmla="*/ 198586 h 1474493"/>
              <a:gd name="connsiteX4" fmla="*/ 2041451 w 2041451"/>
              <a:gd name="connsiteY4" fmla="*/ 1446140 h 1474493"/>
              <a:gd name="connsiteX5" fmla="*/ 2041451 w 2041451"/>
              <a:gd name="connsiteY5" fmla="*/ 1446140 h 1474493"/>
              <a:gd name="connsiteX0" fmla="*/ 0 w 2041451"/>
              <a:gd name="connsiteY0" fmla="*/ 1405787 h 1405787"/>
              <a:gd name="connsiteX1" fmla="*/ 425302 w 2041451"/>
              <a:gd name="connsiteY1" fmla="*/ 498476 h 1405787"/>
              <a:gd name="connsiteX2" fmla="*/ 744278 w 2041451"/>
              <a:gd name="connsiteY2" fmla="*/ 109140 h 1405787"/>
              <a:gd name="connsiteX3" fmla="*/ 1531088 w 2041451"/>
              <a:gd name="connsiteY3" fmla="*/ 129880 h 1405787"/>
              <a:gd name="connsiteX4" fmla="*/ 2041451 w 2041451"/>
              <a:gd name="connsiteY4" fmla="*/ 1377434 h 1405787"/>
              <a:gd name="connsiteX5" fmla="*/ 2041451 w 2041451"/>
              <a:gd name="connsiteY5" fmla="*/ 1377434 h 1405787"/>
              <a:gd name="connsiteX0" fmla="*/ 0 w 2041451"/>
              <a:gd name="connsiteY0" fmla="*/ 1391961 h 1391961"/>
              <a:gd name="connsiteX1" fmla="*/ 418213 w 2041451"/>
              <a:gd name="connsiteY1" fmla="*/ 477948 h 1391961"/>
              <a:gd name="connsiteX2" fmla="*/ 744278 w 2041451"/>
              <a:gd name="connsiteY2" fmla="*/ 95314 h 1391961"/>
              <a:gd name="connsiteX3" fmla="*/ 1531088 w 2041451"/>
              <a:gd name="connsiteY3" fmla="*/ 116054 h 1391961"/>
              <a:gd name="connsiteX4" fmla="*/ 2041451 w 2041451"/>
              <a:gd name="connsiteY4" fmla="*/ 1363608 h 1391961"/>
              <a:gd name="connsiteX5" fmla="*/ 2041451 w 2041451"/>
              <a:gd name="connsiteY5" fmla="*/ 1363608 h 1391961"/>
              <a:gd name="connsiteX0" fmla="*/ 0 w 2041451"/>
              <a:gd name="connsiteY0" fmla="*/ 1298656 h 1298656"/>
              <a:gd name="connsiteX1" fmla="*/ 418213 w 2041451"/>
              <a:gd name="connsiteY1" fmla="*/ 384643 h 1298656"/>
              <a:gd name="connsiteX2" fmla="*/ 744278 w 2041451"/>
              <a:gd name="connsiteY2" fmla="*/ 2009 h 1298656"/>
              <a:gd name="connsiteX3" fmla="*/ 1417674 w 2041451"/>
              <a:gd name="connsiteY3" fmla="*/ 284136 h 1298656"/>
              <a:gd name="connsiteX4" fmla="*/ 2041451 w 2041451"/>
              <a:gd name="connsiteY4" fmla="*/ 1270303 h 1298656"/>
              <a:gd name="connsiteX5" fmla="*/ 2041451 w 2041451"/>
              <a:gd name="connsiteY5" fmla="*/ 1270303 h 1298656"/>
              <a:gd name="connsiteX0" fmla="*/ 0 w 2041451"/>
              <a:gd name="connsiteY0" fmla="*/ 1331758 h 1331758"/>
              <a:gd name="connsiteX1" fmla="*/ 418213 w 2041451"/>
              <a:gd name="connsiteY1" fmla="*/ 417745 h 1331758"/>
              <a:gd name="connsiteX2" fmla="*/ 964017 w 2041451"/>
              <a:gd name="connsiteY2" fmla="*/ 1600 h 1331758"/>
              <a:gd name="connsiteX3" fmla="*/ 1417674 w 2041451"/>
              <a:gd name="connsiteY3" fmla="*/ 317238 h 1331758"/>
              <a:gd name="connsiteX4" fmla="*/ 2041451 w 2041451"/>
              <a:gd name="connsiteY4" fmla="*/ 1303405 h 1331758"/>
              <a:gd name="connsiteX5" fmla="*/ 2041451 w 2041451"/>
              <a:gd name="connsiteY5" fmla="*/ 1303405 h 13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451" h="1331758">
                <a:moveTo>
                  <a:pt x="0" y="1331758"/>
                </a:moveTo>
                <a:cubicBezTo>
                  <a:pt x="135269" y="912953"/>
                  <a:pt x="257544" y="639438"/>
                  <a:pt x="418213" y="417745"/>
                </a:cubicBezTo>
                <a:cubicBezTo>
                  <a:pt x="578883" y="196052"/>
                  <a:pt x="797440" y="18351"/>
                  <a:pt x="964017" y="1600"/>
                </a:cubicBezTo>
                <a:cubicBezTo>
                  <a:pt x="1130594" y="-15151"/>
                  <a:pt x="1238102" y="100271"/>
                  <a:pt x="1417674" y="317238"/>
                </a:cubicBezTo>
                <a:cubicBezTo>
                  <a:pt x="1597246" y="534205"/>
                  <a:pt x="2041451" y="1303405"/>
                  <a:pt x="2041451" y="1303405"/>
                </a:cubicBezTo>
                <a:lnTo>
                  <a:pt x="2041451" y="1303405"/>
                </a:ln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Arrow Connector 21">
            <a:extLst>
              <a:ext uri="{FF2B5EF4-FFF2-40B4-BE49-F238E27FC236}">
                <a16:creationId xmlns:a16="http://schemas.microsoft.com/office/drawing/2014/main" id="{21A05231-62CE-7F7E-C3A3-1B35D78DD4C3}"/>
              </a:ext>
            </a:extLst>
          </p:cNvPr>
          <p:cNvCxnSpPr>
            <a:cxnSpLocks/>
          </p:cNvCxnSpPr>
          <p:nvPr/>
        </p:nvCxnSpPr>
        <p:spPr>
          <a:xfrm>
            <a:off x="7729672" y="3473326"/>
            <a:ext cx="29416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F985F6B-04FB-6CB1-4C20-CE00DDCD55C4}"/>
              </a:ext>
            </a:extLst>
          </p:cNvPr>
          <p:cNvCxnSpPr>
            <a:cxnSpLocks/>
          </p:cNvCxnSpPr>
          <p:nvPr/>
        </p:nvCxnSpPr>
        <p:spPr>
          <a:xfrm flipV="1">
            <a:off x="7733217" y="1913884"/>
            <a:ext cx="0" cy="15594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CDC1DF6-CF46-47C5-6A8F-1274D736F442}"/>
                  </a:ext>
                </a:extLst>
              </p:cNvPr>
              <p:cNvSpPr txBox="1"/>
              <p:nvPr/>
            </p:nvSpPr>
            <p:spPr>
              <a:xfrm>
                <a:off x="1994858" y="2219361"/>
                <a:ext cx="7612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rPr>
                        <m:t>𝑝</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𝒟</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𝜃</m:t>
                      </m:r>
                      <m:r>
                        <a:rPr lang="en-IN" i="1">
                          <a:latin typeface="Cambria Math" panose="02040503050406030204" pitchFamily="18" charset="0"/>
                          <a:ea typeface="Cambria Math" panose="02040503050406030204" pitchFamily="18" charset="0"/>
                        </a:rPr>
                        <m:t>)</m:t>
                      </m:r>
                    </m:oMath>
                  </m:oMathPara>
                </a14:m>
                <a:endParaRPr lang="en-IN" dirty="0"/>
              </a:p>
            </p:txBody>
          </p:sp>
        </mc:Choice>
        <mc:Fallback xmlns="">
          <p:sp>
            <p:nvSpPr>
              <p:cNvPr id="24" name="TextBox 23">
                <a:extLst>
                  <a:ext uri="{FF2B5EF4-FFF2-40B4-BE49-F238E27FC236}">
                    <a16:creationId xmlns:a16="http://schemas.microsoft.com/office/drawing/2014/main" id="{2CDC1DF6-CF46-47C5-6A8F-1274D736F442}"/>
                  </a:ext>
                </a:extLst>
              </p:cNvPr>
              <p:cNvSpPr txBox="1">
                <a:spLocks noRot="1" noChangeAspect="1" noMove="1" noResize="1" noEditPoints="1" noAdjustHandles="1" noChangeArrowheads="1" noChangeShapeType="1" noTextEdit="1"/>
              </p:cNvSpPr>
              <p:nvPr/>
            </p:nvSpPr>
            <p:spPr>
              <a:xfrm>
                <a:off x="1994858" y="2219361"/>
                <a:ext cx="761298" cy="276999"/>
              </a:xfrm>
              <a:prstGeom prst="rect">
                <a:avLst/>
              </a:prstGeom>
              <a:blipFill>
                <a:blip r:embed="rId4"/>
                <a:stretch>
                  <a:fillRect l="-7200" t="-2174" r="-10400" b="-3260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7591966-E1EE-369A-4047-810777588B10}"/>
                  </a:ext>
                </a:extLst>
              </p:cNvPr>
              <p:cNvSpPr txBox="1"/>
              <p:nvPr/>
            </p:nvSpPr>
            <p:spPr>
              <a:xfrm>
                <a:off x="6900727" y="2180076"/>
                <a:ext cx="7314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rPr>
                        <m:t>𝑝</m:t>
                      </m:r>
                      <m:r>
                        <a:rPr lang="en-IN" i="1" smtClean="0">
                          <a:latin typeface="Cambria Math" panose="02040503050406030204" pitchFamily="18" charset="0"/>
                        </a:rPr>
                        <m:t>(</m:t>
                      </m:r>
                      <m:r>
                        <a:rPr lang="en-IN" i="1">
                          <a:latin typeface="Cambria Math" panose="02040503050406030204" pitchFamily="18" charset="0"/>
                          <a:ea typeface="Cambria Math" panose="02040503050406030204" pitchFamily="18" charset="0"/>
                        </a:rPr>
                        <m:t>𝜃</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𝛼</m:t>
                      </m:r>
                      <m:r>
                        <a:rPr lang="en-IN" i="1">
                          <a:latin typeface="Cambria Math" panose="02040503050406030204" pitchFamily="18" charset="0"/>
                          <a:ea typeface="Cambria Math" panose="02040503050406030204" pitchFamily="18" charset="0"/>
                        </a:rPr>
                        <m:t>)</m:t>
                      </m:r>
                    </m:oMath>
                  </m:oMathPara>
                </a14:m>
                <a:endParaRPr lang="en-IN" dirty="0"/>
              </a:p>
            </p:txBody>
          </p:sp>
        </mc:Choice>
        <mc:Fallback xmlns="">
          <p:sp>
            <p:nvSpPr>
              <p:cNvPr id="25" name="TextBox 24">
                <a:extLst>
                  <a:ext uri="{FF2B5EF4-FFF2-40B4-BE49-F238E27FC236}">
                    <a16:creationId xmlns:a16="http://schemas.microsoft.com/office/drawing/2014/main" id="{07591966-E1EE-369A-4047-810777588B10}"/>
                  </a:ext>
                </a:extLst>
              </p:cNvPr>
              <p:cNvSpPr txBox="1">
                <a:spLocks noRot="1" noChangeAspect="1" noMove="1" noResize="1" noEditPoints="1" noAdjustHandles="1" noChangeArrowheads="1" noChangeShapeType="1" noTextEdit="1"/>
              </p:cNvSpPr>
              <p:nvPr/>
            </p:nvSpPr>
            <p:spPr>
              <a:xfrm>
                <a:off x="6900727" y="2180076"/>
                <a:ext cx="731482" cy="276999"/>
              </a:xfrm>
              <a:prstGeom prst="rect">
                <a:avLst/>
              </a:prstGeom>
              <a:blipFill>
                <a:blip r:embed="rId5"/>
                <a:stretch>
                  <a:fillRect l="-7500" t="-4444" r="-10833" b="-3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BE43E5B-4855-5129-3FA7-3B43F18A68E2}"/>
                  </a:ext>
                </a:extLst>
              </p:cNvPr>
              <p:cNvSpPr txBox="1"/>
              <p:nvPr/>
            </p:nvSpPr>
            <p:spPr>
              <a:xfrm>
                <a:off x="4256766" y="3498765"/>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𝜃</m:t>
                      </m:r>
                    </m:oMath>
                  </m:oMathPara>
                </a14:m>
                <a:endParaRPr lang="en-IN" dirty="0"/>
              </a:p>
            </p:txBody>
          </p:sp>
        </mc:Choice>
        <mc:Fallback xmlns="">
          <p:sp>
            <p:nvSpPr>
              <p:cNvPr id="26" name="TextBox 25">
                <a:extLst>
                  <a:ext uri="{FF2B5EF4-FFF2-40B4-BE49-F238E27FC236}">
                    <a16:creationId xmlns:a16="http://schemas.microsoft.com/office/drawing/2014/main" id="{7BE43E5B-4855-5129-3FA7-3B43F18A68E2}"/>
                  </a:ext>
                </a:extLst>
              </p:cNvPr>
              <p:cNvSpPr txBox="1">
                <a:spLocks noRot="1" noChangeAspect="1" noMove="1" noResize="1" noEditPoints="1" noAdjustHandles="1" noChangeArrowheads="1" noChangeShapeType="1" noTextEdit="1"/>
              </p:cNvSpPr>
              <p:nvPr/>
            </p:nvSpPr>
            <p:spPr>
              <a:xfrm>
                <a:off x="4256766" y="3498765"/>
                <a:ext cx="189474" cy="276999"/>
              </a:xfrm>
              <a:prstGeom prst="rect">
                <a:avLst/>
              </a:prstGeom>
              <a:blipFill>
                <a:blip r:embed="rId6"/>
                <a:stretch>
                  <a:fillRect l="-29032" r="-25806" b="-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F04C947-EE9E-12B0-3C4A-BD9B326CDC25}"/>
                  </a:ext>
                </a:extLst>
              </p:cNvPr>
              <p:cNvSpPr txBox="1"/>
              <p:nvPr/>
            </p:nvSpPr>
            <p:spPr>
              <a:xfrm>
                <a:off x="9105772" y="3473326"/>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𝜃</m:t>
                      </m:r>
                    </m:oMath>
                  </m:oMathPara>
                </a14:m>
                <a:endParaRPr lang="en-IN" dirty="0"/>
              </a:p>
            </p:txBody>
          </p:sp>
        </mc:Choice>
        <mc:Fallback xmlns="">
          <p:sp>
            <p:nvSpPr>
              <p:cNvPr id="27" name="TextBox 26">
                <a:extLst>
                  <a:ext uri="{FF2B5EF4-FFF2-40B4-BE49-F238E27FC236}">
                    <a16:creationId xmlns:a16="http://schemas.microsoft.com/office/drawing/2014/main" id="{AF04C947-EE9E-12B0-3C4A-BD9B326CDC25}"/>
                  </a:ext>
                </a:extLst>
              </p:cNvPr>
              <p:cNvSpPr txBox="1">
                <a:spLocks noRot="1" noChangeAspect="1" noMove="1" noResize="1" noEditPoints="1" noAdjustHandles="1" noChangeArrowheads="1" noChangeShapeType="1" noTextEdit="1"/>
              </p:cNvSpPr>
              <p:nvPr/>
            </p:nvSpPr>
            <p:spPr>
              <a:xfrm>
                <a:off x="9105772" y="3473326"/>
                <a:ext cx="189474" cy="276999"/>
              </a:xfrm>
              <a:prstGeom prst="rect">
                <a:avLst/>
              </a:prstGeom>
              <a:blipFill>
                <a:blip r:embed="rId7"/>
                <a:stretch>
                  <a:fillRect l="-32258" r="-22581" b="-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Speech Bubble: Rectangle 27">
                <a:extLst>
                  <a:ext uri="{FF2B5EF4-FFF2-40B4-BE49-F238E27FC236}">
                    <a16:creationId xmlns:a16="http://schemas.microsoft.com/office/drawing/2014/main" id="{23F931C4-AB75-6542-5115-A1D6D2E67858}"/>
                  </a:ext>
                </a:extLst>
              </p:cNvPr>
              <p:cNvSpPr/>
              <p:nvPr/>
            </p:nvSpPr>
            <p:spPr>
              <a:xfrm>
                <a:off x="115794" y="2703180"/>
                <a:ext cx="2572671" cy="534493"/>
              </a:xfrm>
              <a:prstGeom prst="wedgeRectCallout">
                <a:avLst>
                  <a:gd name="adj1" fmla="val 34913"/>
                  <a:gd name="adj2" fmla="val -7594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Likelihood is a function of </a:t>
                </a:r>
                <a14:m>
                  <m:oMath xmlns:m="http://schemas.openxmlformats.org/officeDocument/2006/math">
                    <m:r>
                      <a:rPr lang="en-IN" sz="1400" b="0" i="1"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e.g., </a:t>
                </a:r>
                <a14:m>
                  <m:oMath xmlns:m="http://schemas.openxmlformats.org/officeDocument/2006/math">
                    <m:r>
                      <a:rPr lang="en-IN" sz="1400" i="1">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i="1">
                            <a:solidFill>
                              <a:schemeClr val="tx1"/>
                            </a:solidFill>
                            <a:latin typeface="Cambria Math" panose="02040503050406030204" pitchFamily="18" charset="0"/>
                            <a:ea typeface="Cambria Math" panose="02040503050406030204" pitchFamily="18" charset="0"/>
                          </a:rPr>
                          <m:t>𝒟</m:t>
                        </m:r>
                      </m:e>
                      <m:e>
                        <m:r>
                          <a:rPr lang="en-IN" sz="1400" i="1">
                            <a:solidFill>
                              <a:schemeClr val="tx1"/>
                            </a:solidFill>
                            <a:latin typeface="Cambria Math" panose="02040503050406030204" pitchFamily="18" charset="0"/>
                          </a:rPr>
                          <m:t>𝜃</m:t>
                        </m:r>
                      </m:e>
                    </m:d>
                    <m:r>
                      <a:rPr lang="en-IN" sz="1400" i="1">
                        <a:solidFill>
                          <a:schemeClr val="tx1"/>
                        </a:solidFill>
                        <a:latin typeface="Cambria Math" panose="02040503050406030204" pitchFamily="18" charset="0"/>
                      </a:rPr>
                      <m:t>= </m:t>
                    </m:r>
                    <m:nary>
                      <m:naryPr>
                        <m:chr m:val="∏"/>
                        <m:limLoc m:val="subSup"/>
                        <m:ctrlPr>
                          <a:rPr lang="en-IN" sz="1400" i="1">
                            <a:solidFill>
                              <a:schemeClr val="tx1"/>
                            </a:solidFill>
                            <a:latin typeface="Cambria Math" panose="02040503050406030204" pitchFamily="18" charset="0"/>
                          </a:rPr>
                        </m:ctrlPr>
                      </m:naryPr>
                      <m:sub>
                        <m:r>
                          <m:rPr>
                            <m:brk m:alnAt="25"/>
                          </m:rPr>
                          <a:rPr lang="en-IN" sz="1400" i="1">
                            <a:solidFill>
                              <a:schemeClr val="tx1"/>
                            </a:solidFill>
                            <a:latin typeface="Cambria Math" panose="02040503050406030204" pitchFamily="18" charset="0"/>
                          </a:rPr>
                          <m:t>𝑖</m:t>
                        </m:r>
                        <m:r>
                          <a:rPr lang="en-IN" sz="1400" i="1">
                            <a:solidFill>
                              <a:schemeClr val="tx1"/>
                            </a:solidFill>
                            <a:latin typeface="Cambria Math" panose="02040503050406030204" pitchFamily="18" charset="0"/>
                          </a:rPr>
                          <m:t>=1</m:t>
                        </m:r>
                      </m:sub>
                      <m:sup>
                        <m:r>
                          <a:rPr lang="en-IN" sz="1400" i="1">
                            <a:solidFill>
                              <a:schemeClr val="tx1"/>
                            </a:solidFill>
                            <a:latin typeface="Cambria Math" panose="02040503050406030204" pitchFamily="18" charset="0"/>
                          </a:rPr>
                          <m:t>𝑁</m:t>
                        </m:r>
                      </m:sup>
                      <m:e>
                        <m:r>
                          <a:rPr lang="en-IN" sz="1400" i="1">
                            <a:solidFill>
                              <a:schemeClr val="tx1"/>
                            </a:solidFill>
                            <a:latin typeface="Cambria Math" panose="02040503050406030204" pitchFamily="18" charset="0"/>
                          </a:rPr>
                          <m:t>𝑝</m:t>
                        </m:r>
                        <m:r>
                          <a:rPr lang="en-IN" sz="1400" i="1">
                            <a:solidFill>
                              <a:schemeClr val="tx1"/>
                            </a:solidFill>
                            <a:latin typeface="Cambria Math" panose="02040503050406030204" pitchFamily="18" charset="0"/>
                          </a:rPr>
                          <m:t>(</m:t>
                        </m:r>
                        <m:sSub>
                          <m:sSubPr>
                            <m:ctrlPr>
                              <a:rPr lang="en-IN" sz="1400" i="1">
                                <a:solidFill>
                                  <a:schemeClr val="tx1"/>
                                </a:solidFill>
                                <a:latin typeface="Cambria Math" panose="02040503050406030204" pitchFamily="18" charset="0"/>
                              </a:rPr>
                            </m:ctrlPr>
                          </m:sSubPr>
                          <m:e>
                            <m:r>
                              <a:rPr lang="en-IN" sz="1400" i="1">
                                <a:solidFill>
                                  <a:schemeClr val="tx1"/>
                                </a:solidFill>
                                <a:latin typeface="Cambria Math" panose="02040503050406030204" pitchFamily="18" charset="0"/>
                              </a:rPr>
                              <m:t>𝑦</m:t>
                            </m:r>
                          </m:e>
                          <m:sub>
                            <m:r>
                              <a:rPr lang="en-IN" sz="1400" i="1">
                                <a:solidFill>
                                  <a:schemeClr val="tx1"/>
                                </a:solidFill>
                                <a:latin typeface="Cambria Math" panose="02040503050406030204" pitchFamily="18" charset="0"/>
                              </a:rPr>
                              <m:t>𝑖</m:t>
                            </m:r>
                          </m:sub>
                        </m:sSub>
                        <m:r>
                          <a:rPr lang="en-IN" sz="1400" i="1">
                            <a:solidFill>
                              <a:schemeClr val="tx1"/>
                            </a:solidFill>
                            <a:latin typeface="Cambria Math" panose="02040503050406030204" pitchFamily="18" charset="0"/>
                          </a:rPr>
                          <m:t>|</m:t>
                        </m:r>
                        <m:sSub>
                          <m:sSubPr>
                            <m:ctrlPr>
                              <a:rPr lang="en-IN" sz="1400" b="1" i="1">
                                <a:solidFill>
                                  <a:schemeClr val="tx1"/>
                                </a:solidFill>
                                <a:latin typeface="Cambria Math" panose="02040503050406030204" pitchFamily="18" charset="0"/>
                              </a:rPr>
                            </m:ctrlPr>
                          </m:sSubPr>
                          <m:e>
                            <m:r>
                              <a:rPr lang="en-IN" sz="1400" b="1" i="1">
                                <a:solidFill>
                                  <a:schemeClr val="tx1"/>
                                </a:solidFill>
                                <a:latin typeface="Cambria Math" panose="02040503050406030204" pitchFamily="18" charset="0"/>
                              </a:rPr>
                              <m:t>𝒙</m:t>
                            </m:r>
                          </m:e>
                          <m:sub>
                            <m:r>
                              <a:rPr lang="en-IN" sz="1400" i="1">
                                <a:solidFill>
                                  <a:schemeClr val="tx1"/>
                                </a:solidFill>
                                <a:latin typeface="Cambria Math" panose="02040503050406030204" pitchFamily="18" charset="0"/>
                              </a:rPr>
                              <m:t>𝑖</m:t>
                            </m:r>
                          </m:sub>
                        </m:sSub>
                        <m:r>
                          <a:rPr lang="en-IN" sz="1400" i="1">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𝜃</m:t>
                        </m:r>
                        <m:r>
                          <a:rPr lang="en-IN" sz="1400" i="1">
                            <a:solidFill>
                              <a:schemeClr val="tx1"/>
                            </a:solidFill>
                            <a:latin typeface="Cambria Math" panose="02040503050406030204" pitchFamily="18" charset="0"/>
                          </a:rPr>
                          <m:t>)</m:t>
                        </m:r>
                      </m:e>
                    </m:nary>
                  </m:oMath>
                </a14:m>
                <a:r>
                  <a:rPr lang="en-IN" sz="1400" dirty="0">
                    <a:solidFill>
                      <a:schemeClr val="tx1"/>
                    </a:solidFill>
                    <a:latin typeface="Abadi Extra Light" panose="020B0204020104020204" pitchFamily="34" charset="0"/>
                  </a:rPr>
                  <a:t> </a:t>
                </a:r>
              </a:p>
            </p:txBody>
          </p:sp>
        </mc:Choice>
        <mc:Fallback xmlns="">
          <p:sp>
            <p:nvSpPr>
              <p:cNvPr id="28" name="Speech Bubble: Rectangle 27">
                <a:extLst>
                  <a:ext uri="{FF2B5EF4-FFF2-40B4-BE49-F238E27FC236}">
                    <a16:creationId xmlns:a16="http://schemas.microsoft.com/office/drawing/2014/main" id="{23F931C4-AB75-6542-5115-A1D6D2E67858}"/>
                  </a:ext>
                </a:extLst>
              </p:cNvPr>
              <p:cNvSpPr>
                <a:spLocks noRot="1" noChangeAspect="1" noMove="1" noResize="1" noEditPoints="1" noAdjustHandles="1" noChangeArrowheads="1" noChangeShapeType="1" noTextEdit="1"/>
              </p:cNvSpPr>
              <p:nvPr/>
            </p:nvSpPr>
            <p:spPr>
              <a:xfrm>
                <a:off x="115794" y="2703180"/>
                <a:ext cx="2572671" cy="534493"/>
              </a:xfrm>
              <a:prstGeom prst="wedgeRectCallout">
                <a:avLst>
                  <a:gd name="adj1" fmla="val 34913"/>
                  <a:gd name="adj2" fmla="val -75948"/>
                </a:avLst>
              </a:prstGeom>
              <a:blipFill>
                <a:blip r:embed="rId8"/>
                <a:stretch>
                  <a:fillRect l="-471" b="-69565"/>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Speech Bubble: Rectangle 28">
                <a:extLst>
                  <a:ext uri="{FF2B5EF4-FFF2-40B4-BE49-F238E27FC236}">
                    <a16:creationId xmlns:a16="http://schemas.microsoft.com/office/drawing/2014/main" id="{64C35014-1FB7-716A-0374-A17AF6910185}"/>
                  </a:ext>
                </a:extLst>
              </p:cNvPr>
              <p:cNvSpPr/>
              <p:nvPr/>
            </p:nvSpPr>
            <p:spPr>
              <a:xfrm>
                <a:off x="5231561" y="1851807"/>
                <a:ext cx="1348995" cy="694594"/>
              </a:xfrm>
              <a:prstGeom prst="wedgeRectCallout">
                <a:avLst>
                  <a:gd name="adj1" fmla="val 67289"/>
                  <a:gd name="adj2" fmla="val 1979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 distribution over </a:t>
                </a:r>
                <a14:m>
                  <m:oMath xmlns:m="http://schemas.openxmlformats.org/officeDocument/2006/math">
                    <m:r>
                      <a:rPr lang="en-IN" sz="1400" b="0" i="1"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for some given value of </a:t>
                </a:r>
                <a14:m>
                  <m:oMath xmlns:m="http://schemas.openxmlformats.org/officeDocument/2006/math">
                    <m:r>
                      <a:rPr lang="en-IN" sz="1400" b="0" i="1" smtClean="0">
                        <a:solidFill>
                          <a:schemeClr val="tx1"/>
                        </a:solidFill>
                        <a:latin typeface="Cambria Math" panose="02040503050406030204" pitchFamily="18" charset="0"/>
                      </a:rPr>
                      <m:t>𝛼</m:t>
                    </m:r>
                  </m:oMath>
                </a14:m>
                <a:endParaRPr lang="en-IN" sz="1400" dirty="0">
                  <a:solidFill>
                    <a:schemeClr val="tx1"/>
                  </a:solidFill>
                  <a:latin typeface="Abadi Extra Light" panose="020B0204020104020204" pitchFamily="34" charset="0"/>
                </a:endParaRPr>
              </a:p>
            </p:txBody>
          </p:sp>
        </mc:Choice>
        <mc:Fallback xmlns="">
          <p:sp>
            <p:nvSpPr>
              <p:cNvPr id="29" name="Speech Bubble: Rectangle 28">
                <a:extLst>
                  <a:ext uri="{FF2B5EF4-FFF2-40B4-BE49-F238E27FC236}">
                    <a16:creationId xmlns:a16="http://schemas.microsoft.com/office/drawing/2014/main" id="{64C35014-1FB7-716A-0374-A17AF6910185}"/>
                  </a:ext>
                </a:extLst>
              </p:cNvPr>
              <p:cNvSpPr>
                <a:spLocks noRot="1" noChangeAspect="1" noMove="1" noResize="1" noEditPoints="1" noAdjustHandles="1" noChangeArrowheads="1" noChangeShapeType="1" noTextEdit="1"/>
              </p:cNvSpPr>
              <p:nvPr/>
            </p:nvSpPr>
            <p:spPr>
              <a:xfrm>
                <a:off x="5231561" y="1851807"/>
                <a:ext cx="1348995" cy="694594"/>
              </a:xfrm>
              <a:prstGeom prst="wedgeRectCallout">
                <a:avLst>
                  <a:gd name="adj1" fmla="val 67289"/>
                  <a:gd name="adj2" fmla="val 19794"/>
                </a:avLst>
              </a:prstGeom>
              <a:blipFill>
                <a:blip r:embed="rId9"/>
                <a:stretch>
                  <a:fillRect l="-752" t="-3419" b="-9402"/>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53910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wipe(down)">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wipe(down)">
                                      <p:cBhvr>
                                        <p:cTn id="61" dur="500"/>
                                        <p:tgtEl>
                                          <p:spTgt spid="4">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wipe(down)">
                                      <p:cBhvr>
                                        <p:cTn id="66" dur="500"/>
                                        <p:tgtEl>
                                          <p:spTgt spid="4">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Effect transition="in" filter="wipe(down)">
                                      <p:cBhvr>
                                        <p:cTn id="71" dur="500"/>
                                        <p:tgtEl>
                                          <p:spTgt spid="4">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4">
                                            <p:txEl>
                                              <p:pRg st="9" end="9"/>
                                            </p:txEl>
                                          </p:spTgt>
                                        </p:tgtEl>
                                        <p:attrNameLst>
                                          <p:attrName>style.visibility</p:attrName>
                                        </p:attrNameLst>
                                      </p:cBhvr>
                                      <p:to>
                                        <p:strVal val="visible"/>
                                      </p:to>
                                    </p:set>
                                    <p:animEffect transition="in" filter="wipe(down)">
                                      <p:cBhvr>
                                        <p:cTn id="76" dur="500"/>
                                        <p:tgtEl>
                                          <p:spTgt spid="4">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4">
                                            <p:txEl>
                                              <p:pRg st="10" end="10"/>
                                            </p:txEl>
                                          </p:spTgt>
                                        </p:tgtEl>
                                        <p:attrNameLst>
                                          <p:attrName>style.visibility</p:attrName>
                                        </p:attrNameLst>
                                      </p:cBhvr>
                                      <p:to>
                                        <p:strVal val="visible"/>
                                      </p:to>
                                    </p:set>
                                    <p:animEffect transition="in" filter="wipe(down)">
                                      <p:cBhvr>
                                        <p:cTn id="81" dur="500"/>
                                        <p:tgtEl>
                                          <p:spTgt spid="4">
                                            <p:txEl>
                                              <p:pRg st="10" end="1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4">
                                            <p:txEl>
                                              <p:pRg st="11" end="11"/>
                                            </p:txEl>
                                          </p:spTgt>
                                        </p:tgtEl>
                                        <p:attrNameLst>
                                          <p:attrName>style.visibility</p:attrName>
                                        </p:attrNameLst>
                                      </p:cBhvr>
                                      <p:to>
                                        <p:strVal val="visible"/>
                                      </p:to>
                                    </p:set>
                                    <p:animEffect transition="in" filter="wipe(down)">
                                      <p:cBhvr>
                                        <p:cTn id="8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4" grpId="0"/>
      <p:bldP spid="25" grpId="0"/>
      <p:bldP spid="26" grpId="0"/>
      <p:bldP spid="27" grpId="0"/>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Brief Detour: Dirichlet Distribution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A visualization of Dirichlet distribution for different values of concentration param</a:t>
                </a: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marL="0" indent="0">
                  <a:buNone/>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Interesting fact: Can generate a </a:t>
                </a:r>
                <a14:m>
                  <m:oMath xmlns:m="http://schemas.openxmlformats.org/officeDocument/2006/math">
                    <m:r>
                      <a:rPr lang="en-GB" sz="2600" i="1" dirty="0" smtClean="0">
                        <a:latin typeface="Cambria Math" panose="02040503050406030204" pitchFamily="18" charset="0"/>
                      </a:rPr>
                      <m:t>𝐾</m:t>
                    </m:r>
                  </m:oMath>
                </a14:m>
                <a:r>
                  <a:rPr lang="en-GB" sz="2600" dirty="0">
                    <a:latin typeface="Abadi Extra Light" panose="020B0204020104020204" pitchFamily="34" charset="0"/>
                  </a:rPr>
                  <a:t>-dim Dirichlet random variable by independently generating </a:t>
                </a:r>
                <a14:m>
                  <m:oMath xmlns:m="http://schemas.openxmlformats.org/officeDocument/2006/math">
                    <m:r>
                      <a:rPr lang="en-GB" sz="2600" i="1" dirty="0" smtClean="0">
                        <a:latin typeface="Cambria Math" panose="02040503050406030204" pitchFamily="18" charset="0"/>
                      </a:rPr>
                      <m:t>𝐾</m:t>
                    </m:r>
                    <m:r>
                      <a:rPr lang="en-GB" sz="2600" i="1" dirty="0" smtClean="0">
                        <a:latin typeface="Cambria Math" panose="02040503050406030204" pitchFamily="18" charset="0"/>
                      </a:rPr>
                      <m:t> </m:t>
                    </m:r>
                  </m:oMath>
                </a14:m>
                <a:r>
                  <a:rPr lang="en-GB" sz="2600" dirty="0">
                    <a:latin typeface="Abadi Extra Light" panose="020B0204020104020204" pitchFamily="34" charset="0"/>
                  </a:rPr>
                  <a:t>gamma random variables and normalizing them to sum to 1 </a:t>
                </a: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b="-4386"/>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20</a:t>
            </a:fld>
            <a:endParaRPr lang="en-IN" sz="2800" dirty="0">
              <a:solidFill>
                <a:schemeClr val="bg1">
                  <a:lumMod val="65000"/>
                </a:schemeClr>
              </a:solidFill>
            </a:endParaRPr>
          </a:p>
        </p:txBody>
      </p:sp>
      <p:pic>
        <p:nvPicPr>
          <p:cNvPr id="2050" name="Picture 2">
            <a:extLst>
              <a:ext uri="{FF2B5EF4-FFF2-40B4-BE49-F238E27FC236}">
                <a16:creationId xmlns:a16="http://schemas.microsoft.com/office/drawing/2014/main" id="{9A8B4B0E-BF31-495D-8605-9971795AF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430" y="2934322"/>
            <a:ext cx="2809875" cy="2533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A86C25-CEE4-434F-A895-909279961B37}"/>
                  </a:ext>
                </a:extLst>
              </p:cNvPr>
              <p:cNvSpPr txBox="1"/>
              <p:nvPr/>
            </p:nvSpPr>
            <p:spPr>
              <a:xfrm>
                <a:off x="1469648" y="2172857"/>
                <a:ext cx="3783436" cy="923330"/>
              </a:xfrm>
              <a:prstGeom prst="rect">
                <a:avLst/>
              </a:prstGeom>
              <a:noFill/>
            </p:spPr>
            <p:txBody>
              <a:bodyPr wrap="square" rtlCol="0">
                <a:spAutoFit/>
              </a:bodyPr>
              <a:lstStyle/>
              <a:p>
                <a:r>
                  <a:rPr lang="en-IN" dirty="0">
                    <a:solidFill>
                      <a:srgbClr val="0000FF"/>
                    </a:solidFill>
                    <a:latin typeface="Abadi Extra Light" panose="020B0204020104020204" pitchFamily="34" charset="0"/>
                  </a:rPr>
                  <a:t>Visualizations of PDFs of some 3-dim Dirichlet distributions (each generated using a different conc. Param vector </a:t>
                </a:r>
                <a14:m>
                  <m:oMath xmlns:m="http://schemas.openxmlformats.org/officeDocument/2006/math">
                    <m:r>
                      <a:rPr lang="en-IN" b="1" i="1" smtClean="0">
                        <a:solidFill>
                          <a:srgbClr val="0000FF"/>
                        </a:solidFill>
                        <a:latin typeface="Cambria Math" panose="02040503050406030204" pitchFamily="18" charset="0"/>
                      </a:rPr>
                      <m:t>𝜶</m:t>
                    </m:r>
                  </m:oMath>
                </a14:m>
                <a:r>
                  <a:rPr lang="en-IN" dirty="0">
                    <a:solidFill>
                      <a:srgbClr val="0000FF"/>
                    </a:solidFill>
                    <a:latin typeface="Abadi Extra Light" panose="020B0204020104020204" pitchFamily="34" charset="0"/>
                  </a:rPr>
                  <a:t>)</a:t>
                </a:r>
              </a:p>
            </p:txBody>
          </p:sp>
        </mc:Choice>
        <mc:Fallback xmlns="">
          <p:sp>
            <p:nvSpPr>
              <p:cNvPr id="3" name="TextBox 2">
                <a:extLst>
                  <a:ext uri="{FF2B5EF4-FFF2-40B4-BE49-F238E27FC236}">
                    <a16:creationId xmlns:a16="http://schemas.microsoft.com/office/drawing/2014/main" id="{96A86C25-CEE4-434F-A895-909279961B37}"/>
                  </a:ext>
                </a:extLst>
              </p:cNvPr>
              <p:cNvSpPr txBox="1">
                <a:spLocks noRot="1" noChangeAspect="1" noMove="1" noResize="1" noEditPoints="1" noAdjustHandles="1" noChangeArrowheads="1" noChangeShapeType="1" noTextEdit="1"/>
              </p:cNvSpPr>
              <p:nvPr/>
            </p:nvSpPr>
            <p:spPr>
              <a:xfrm>
                <a:off x="1469648" y="2172857"/>
                <a:ext cx="3783436" cy="923330"/>
              </a:xfrm>
              <a:prstGeom prst="rect">
                <a:avLst/>
              </a:prstGeom>
              <a:blipFill>
                <a:blip r:embed="rId5"/>
                <a:stretch>
                  <a:fillRect l="-1288" t="-3289" b="-921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F7E20F4-BF5C-4FAD-811A-B0278F90C08F}"/>
                  </a:ext>
                </a:extLst>
              </p:cNvPr>
              <p:cNvSpPr txBox="1"/>
              <p:nvPr/>
            </p:nvSpPr>
            <p:spPr>
              <a:xfrm>
                <a:off x="2409435" y="3924148"/>
                <a:ext cx="2911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1</m:t>
                          </m:r>
                        </m:sub>
                      </m:sSub>
                    </m:oMath>
                  </m:oMathPara>
                </a14:m>
                <a:endParaRPr lang="en-IN" dirty="0"/>
              </a:p>
            </p:txBody>
          </p:sp>
        </mc:Choice>
        <mc:Fallback xmlns="">
          <p:sp>
            <p:nvSpPr>
              <p:cNvPr id="6" name="TextBox 5">
                <a:extLst>
                  <a:ext uri="{FF2B5EF4-FFF2-40B4-BE49-F238E27FC236}">
                    <a16:creationId xmlns:a16="http://schemas.microsoft.com/office/drawing/2014/main" id="{4F7E20F4-BF5C-4FAD-811A-B0278F90C08F}"/>
                  </a:ext>
                </a:extLst>
              </p:cNvPr>
              <p:cNvSpPr txBox="1">
                <a:spLocks noRot="1" noChangeAspect="1" noMove="1" noResize="1" noEditPoints="1" noAdjustHandles="1" noChangeArrowheads="1" noChangeShapeType="1" noTextEdit="1"/>
              </p:cNvSpPr>
              <p:nvPr/>
            </p:nvSpPr>
            <p:spPr>
              <a:xfrm>
                <a:off x="2409435" y="3924148"/>
                <a:ext cx="291170" cy="276999"/>
              </a:xfrm>
              <a:prstGeom prst="rect">
                <a:avLst/>
              </a:prstGeom>
              <a:blipFill>
                <a:blip r:embed="rId6"/>
                <a:stretch>
                  <a:fillRect l="-12500" r="-8333" b="-1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C25A3D-6B07-4D0B-9588-92693CA89AF9}"/>
                  </a:ext>
                </a:extLst>
              </p:cNvPr>
              <p:cNvSpPr txBox="1"/>
              <p:nvPr/>
            </p:nvSpPr>
            <p:spPr>
              <a:xfrm>
                <a:off x="2555020" y="3412160"/>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2</m:t>
                          </m:r>
                        </m:sub>
                      </m:sSub>
                    </m:oMath>
                  </m:oMathPara>
                </a14:m>
                <a:endParaRPr lang="en-IN" dirty="0"/>
              </a:p>
            </p:txBody>
          </p:sp>
        </mc:Choice>
        <mc:Fallback xmlns="">
          <p:sp>
            <p:nvSpPr>
              <p:cNvPr id="9" name="TextBox 8">
                <a:extLst>
                  <a:ext uri="{FF2B5EF4-FFF2-40B4-BE49-F238E27FC236}">
                    <a16:creationId xmlns:a16="http://schemas.microsoft.com/office/drawing/2014/main" id="{77C25A3D-6B07-4D0B-9588-92693CA89AF9}"/>
                  </a:ext>
                </a:extLst>
              </p:cNvPr>
              <p:cNvSpPr txBox="1">
                <a:spLocks noRot="1" noChangeAspect="1" noMove="1" noResize="1" noEditPoints="1" noAdjustHandles="1" noChangeArrowheads="1" noChangeShapeType="1" noTextEdit="1"/>
              </p:cNvSpPr>
              <p:nvPr/>
            </p:nvSpPr>
            <p:spPr>
              <a:xfrm>
                <a:off x="2555020" y="3412160"/>
                <a:ext cx="296491" cy="276999"/>
              </a:xfrm>
              <a:prstGeom prst="rect">
                <a:avLst/>
              </a:prstGeom>
              <a:blipFill>
                <a:blip r:embed="rId7"/>
                <a:stretch>
                  <a:fillRect l="-12245" r="-8163" b="-1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C59CFA5-A33C-4937-AD22-1217583FEE74}"/>
                  </a:ext>
                </a:extLst>
              </p:cNvPr>
              <p:cNvSpPr txBox="1"/>
              <p:nvPr/>
            </p:nvSpPr>
            <p:spPr>
              <a:xfrm>
                <a:off x="3213121" y="3726887"/>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3</m:t>
                          </m:r>
                        </m:sub>
                      </m:sSub>
                    </m:oMath>
                  </m:oMathPara>
                </a14:m>
                <a:endParaRPr lang="en-IN" dirty="0"/>
              </a:p>
            </p:txBody>
          </p:sp>
        </mc:Choice>
        <mc:Fallback xmlns="">
          <p:sp>
            <p:nvSpPr>
              <p:cNvPr id="10" name="TextBox 9">
                <a:extLst>
                  <a:ext uri="{FF2B5EF4-FFF2-40B4-BE49-F238E27FC236}">
                    <a16:creationId xmlns:a16="http://schemas.microsoft.com/office/drawing/2014/main" id="{DC59CFA5-A33C-4937-AD22-1217583FEE74}"/>
                  </a:ext>
                </a:extLst>
              </p:cNvPr>
              <p:cNvSpPr txBox="1">
                <a:spLocks noRot="1" noChangeAspect="1" noMove="1" noResize="1" noEditPoints="1" noAdjustHandles="1" noChangeArrowheads="1" noChangeShapeType="1" noTextEdit="1"/>
              </p:cNvSpPr>
              <p:nvPr/>
            </p:nvSpPr>
            <p:spPr>
              <a:xfrm>
                <a:off x="3213121" y="3726887"/>
                <a:ext cx="296491" cy="276999"/>
              </a:xfrm>
              <a:prstGeom prst="rect">
                <a:avLst/>
              </a:prstGeom>
              <a:blipFill>
                <a:blip r:embed="rId8"/>
                <a:stretch>
                  <a:fillRect l="-12245" r="-8163" b="-152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E0D51F0-4597-434F-BC04-110A18C5ECE7}"/>
                  </a:ext>
                </a:extLst>
              </p:cNvPr>
              <p:cNvSpPr txBox="1"/>
              <p:nvPr/>
            </p:nvSpPr>
            <p:spPr>
              <a:xfrm>
                <a:off x="3876543" y="3999313"/>
                <a:ext cx="2911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1</m:t>
                          </m:r>
                        </m:sub>
                      </m:sSub>
                    </m:oMath>
                  </m:oMathPara>
                </a14:m>
                <a:endParaRPr lang="en-IN" dirty="0"/>
              </a:p>
            </p:txBody>
          </p:sp>
        </mc:Choice>
        <mc:Fallback xmlns="">
          <p:sp>
            <p:nvSpPr>
              <p:cNvPr id="11" name="TextBox 10">
                <a:extLst>
                  <a:ext uri="{FF2B5EF4-FFF2-40B4-BE49-F238E27FC236}">
                    <a16:creationId xmlns:a16="http://schemas.microsoft.com/office/drawing/2014/main" id="{3E0D51F0-4597-434F-BC04-110A18C5ECE7}"/>
                  </a:ext>
                </a:extLst>
              </p:cNvPr>
              <p:cNvSpPr txBox="1">
                <a:spLocks noRot="1" noChangeAspect="1" noMove="1" noResize="1" noEditPoints="1" noAdjustHandles="1" noChangeArrowheads="1" noChangeShapeType="1" noTextEdit="1"/>
              </p:cNvSpPr>
              <p:nvPr/>
            </p:nvSpPr>
            <p:spPr>
              <a:xfrm>
                <a:off x="3876543" y="3999313"/>
                <a:ext cx="291170" cy="276999"/>
              </a:xfrm>
              <a:prstGeom prst="rect">
                <a:avLst/>
              </a:prstGeom>
              <a:blipFill>
                <a:blip r:embed="rId9"/>
                <a:stretch>
                  <a:fillRect l="-12500" r="-6250" b="-1777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CDF2349-6409-424A-8CF8-AD299D058EBC}"/>
                  </a:ext>
                </a:extLst>
              </p:cNvPr>
              <p:cNvSpPr txBox="1"/>
              <p:nvPr/>
            </p:nvSpPr>
            <p:spPr>
              <a:xfrm>
                <a:off x="3751238" y="3412160"/>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2</m:t>
                          </m:r>
                        </m:sub>
                      </m:sSub>
                    </m:oMath>
                  </m:oMathPara>
                </a14:m>
                <a:endParaRPr lang="en-IN" dirty="0"/>
              </a:p>
            </p:txBody>
          </p:sp>
        </mc:Choice>
        <mc:Fallback xmlns="">
          <p:sp>
            <p:nvSpPr>
              <p:cNvPr id="12" name="TextBox 11">
                <a:extLst>
                  <a:ext uri="{FF2B5EF4-FFF2-40B4-BE49-F238E27FC236}">
                    <a16:creationId xmlns:a16="http://schemas.microsoft.com/office/drawing/2014/main" id="{0CDF2349-6409-424A-8CF8-AD299D058EBC}"/>
                  </a:ext>
                </a:extLst>
              </p:cNvPr>
              <p:cNvSpPr txBox="1">
                <a:spLocks noRot="1" noChangeAspect="1" noMove="1" noResize="1" noEditPoints="1" noAdjustHandles="1" noChangeArrowheads="1" noChangeShapeType="1" noTextEdit="1"/>
              </p:cNvSpPr>
              <p:nvPr/>
            </p:nvSpPr>
            <p:spPr>
              <a:xfrm>
                <a:off x="3751238" y="3412160"/>
                <a:ext cx="296491" cy="276999"/>
              </a:xfrm>
              <a:prstGeom prst="rect">
                <a:avLst/>
              </a:prstGeom>
              <a:blipFill>
                <a:blip r:embed="rId10"/>
                <a:stretch>
                  <a:fillRect l="-12245" r="-8163" b="-1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802120E-FC1C-4F8F-8095-59C005FA14E9}"/>
                  </a:ext>
                </a:extLst>
              </p:cNvPr>
              <p:cNvSpPr txBox="1"/>
              <p:nvPr/>
            </p:nvSpPr>
            <p:spPr>
              <a:xfrm>
                <a:off x="4726071" y="3728146"/>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3</m:t>
                          </m:r>
                        </m:sub>
                      </m:sSub>
                    </m:oMath>
                  </m:oMathPara>
                </a14:m>
                <a:endParaRPr lang="en-IN" dirty="0"/>
              </a:p>
            </p:txBody>
          </p:sp>
        </mc:Choice>
        <mc:Fallback xmlns="">
          <p:sp>
            <p:nvSpPr>
              <p:cNvPr id="13" name="TextBox 12">
                <a:extLst>
                  <a:ext uri="{FF2B5EF4-FFF2-40B4-BE49-F238E27FC236}">
                    <a16:creationId xmlns:a16="http://schemas.microsoft.com/office/drawing/2014/main" id="{4802120E-FC1C-4F8F-8095-59C005FA14E9}"/>
                  </a:ext>
                </a:extLst>
              </p:cNvPr>
              <p:cNvSpPr txBox="1">
                <a:spLocks noRot="1" noChangeAspect="1" noMove="1" noResize="1" noEditPoints="1" noAdjustHandles="1" noChangeArrowheads="1" noChangeShapeType="1" noTextEdit="1"/>
              </p:cNvSpPr>
              <p:nvPr/>
            </p:nvSpPr>
            <p:spPr>
              <a:xfrm>
                <a:off x="4726071" y="3728146"/>
                <a:ext cx="296491" cy="276999"/>
              </a:xfrm>
              <a:prstGeom prst="rect">
                <a:avLst/>
              </a:prstGeom>
              <a:blipFill>
                <a:blip r:embed="rId11"/>
                <a:stretch>
                  <a:fillRect l="-12245" r="-8163" b="-1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5693E1A-F333-4284-81D9-CC97526CFA82}"/>
                  </a:ext>
                </a:extLst>
              </p:cNvPr>
              <p:cNvSpPr txBox="1"/>
              <p:nvPr/>
            </p:nvSpPr>
            <p:spPr>
              <a:xfrm>
                <a:off x="2555020" y="5083227"/>
                <a:ext cx="2911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1</m:t>
                          </m:r>
                        </m:sub>
                      </m:sSub>
                    </m:oMath>
                  </m:oMathPara>
                </a14:m>
                <a:endParaRPr lang="en-IN" dirty="0"/>
              </a:p>
            </p:txBody>
          </p:sp>
        </mc:Choice>
        <mc:Fallback xmlns="">
          <p:sp>
            <p:nvSpPr>
              <p:cNvPr id="15" name="TextBox 14">
                <a:extLst>
                  <a:ext uri="{FF2B5EF4-FFF2-40B4-BE49-F238E27FC236}">
                    <a16:creationId xmlns:a16="http://schemas.microsoft.com/office/drawing/2014/main" id="{55693E1A-F333-4284-81D9-CC97526CFA82}"/>
                  </a:ext>
                </a:extLst>
              </p:cNvPr>
              <p:cNvSpPr txBox="1">
                <a:spLocks noRot="1" noChangeAspect="1" noMove="1" noResize="1" noEditPoints="1" noAdjustHandles="1" noChangeArrowheads="1" noChangeShapeType="1" noTextEdit="1"/>
              </p:cNvSpPr>
              <p:nvPr/>
            </p:nvSpPr>
            <p:spPr>
              <a:xfrm>
                <a:off x="2555020" y="5083227"/>
                <a:ext cx="291170" cy="276999"/>
              </a:xfrm>
              <a:prstGeom prst="rect">
                <a:avLst/>
              </a:prstGeom>
              <a:blipFill>
                <a:blip r:embed="rId12"/>
                <a:stretch>
                  <a:fillRect l="-12500" r="-8333" b="-1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E9414A0-9C8A-4CC9-9CCF-B65E028BA4A1}"/>
                  </a:ext>
                </a:extLst>
              </p:cNvPr>
              <p:cNvSpPr txBox="1"/>
              <p:nvPr/>
            </p:nvSpPr>
            <p:spPr>
              <a:xfrm>
                <a:off x="2257286" y="4526153"/>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2</m:t>
                          </m:r>
                        </m:sub>
                      </m:sSub>
                    </m:oMath>
                  </m:oMathPara>
                </a14:m>
                <a:endParaRPr lang="en-IN" dirty="0"/>
              </a:p>
            </p:txBody>
          </p:sp>
        </mc:Choice>
        <mc:Fallback xmlns="">
          <p:sp>
            <p:nvSpPr>
              <p:cNvPr id="16" name="TextBox 15">
                <a:extLst>
                  <a:ext uri="{FF2B5EF4-FFF2-40B4-BE49-F238E27FC236}">
                    <a16:creationId xmlns:a16="http://schemas.microsoft.com/office/drawing/2014/main" id="{DE9414A0-9C8A-4CC9-9CCF-B65E028BA4A1}"/>
                  </a:ext>
                </a:extLst>
              </p:cNvPr>
              <p:cNvSpPr txBox="1">
                <a:spLocks noRot="1" noChangeAspect="1" noMove="1" noResize="1" noEditPoints="1" noAdjustHandles="1" noChangeArrowheads="1" noChangeShapeType="1" noTextEdit="1"/>
              </p:cNvSpPr>
              <p:nvPr/>
            </p:nvSpPr>
            <p:spPr>
              <a:xfrm>
                <a:off x="2257286" y="4526153"/>
                <a:ext cx="296491" cy="276999"/>
              </a:xfrm>
              <a:prstGeom prst="rect">
                <a:avLst/>
              </a:prstGeom>
              <a:blipFill>
                <a:blip r:embed="rId13"/>
                <a:stretch>
                  <a:fillRect l="-12245" r="-8163" b="-152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18A1D88-642E-4E7A-BA4E-2B15D106A122}"/>
                  </a:ext>
                </a:extLst>
              </p:cNvPr>
              <p:cNvSpPr txBox="1"/>
              <p:nvPr/>
            </p:nvSpPr>
            <p:spPr>
              <a:xfrm>
                <a:off x="3182448" y="4802898"/>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3</m:t>
                          </m:r>
                        </m:sub>
                      </m:sSub>
                    </m:oMath>
                  </m:oMathPara>
                </a14:m>
                <a:endParaRPr lang="en-IN" dirty="0"/>
              </a:p>
            </p:txBody>
          </p:sp>
        </mc:Choice>
        <mc:Fallback xmlns="">
          <p:sp>
            <p:nvSpPr>
              <p:cNvPr id="17" name="TextBox 16">
                <a:extLst>
                  <a:ext uri="{FF2B5EF4-FFF2-40B4-BE49-F238E27FC236}">
                    <a16:creationId xmlns:a16="http://schemas.microsoft.com/office/drawing/2014/main" id="{918A1D88-642E-4E7A-BA4E-2B15D106A122}"/>
                  </a:ext>
                </a:extLst>
              </p:cNvPr>
              <p:cNvSpPr txBox="1">
                <a:spLocks noRot="1" noChangeAspect="1" noMove="1" noResize="1" noEditPoints="1" noAdjustHandles="1" noChangeArrowheads="1" noChangeShapeType="1" noTextEdit="1"/>
              </p:cNvSpPr>
              <p:nvPr/>
            </p:nvSpPr>
            <p:spPr>
              <a:xfrm>
                <a:off x="3182448" y="4802898"/>
                <a:ext cx="296491" cy="276999"/>
              </a:xfrm>
              <a:prstGeom prst="rect">
                <a:avLst/>
              </a:prstGeom>
              <a:blipFill>
                <a:blip r:embed="rId14"/>
                <a:stretch>
                  <a:fillRect l="-12245" r="-8163" b="-1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214DD9C-199C-4BB9-92FE-2EA6B0FD6F74}"/>
                  </a:ext>
                </a:extLst>
              </p:cNvPr>
              <p:cNvSpPr txBox="1"/>
              <p:nvPr/>
            </p:nvSpPr>
            <p:spPr>
              <a:xfrm>
                <a:off x="4597942" y="4841148"/>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3</m:t>
                          </m:r>
                        </m:sub>
                      </m:sSub>
                    </m:oMath>
                  </m:oMathPara>
                </a14:m>
                <a:endParaRPr lang="en-IN" dirty="0"/>
              </a:p>
            </p:txBody>
          </p:sp>
        </mc:Choice>
        <mc:Fallback xmlns="">
          <p:sp>
            <p:nvSpPr>
              <p:cNvPr id="18" name="TextBox 17">
                <a:extLst>
                  <a:ext uri="{FF2B5EF4-FFF2-40B4-BE49-F238E27FC236}">
                    <a16:creationId xmlns:a16="http://schemas.microsoft.com/office/drawing/2014/main" id="{2214DD9C-199C-4BB9-92FE-2EA6B0FD6F74}"/>
                  </a:ext>
                </a:extLst>
              </p:cNvPr>
              <p:cNvSpPr txBox="1">
                <a:spLocks noRot="1" noChangeAspect="1" noMove="1" noResize="1" noEditPoints="1" noAdjustHandles="1" noChangeArrowheads="1" noChangeShapeType="1" noTextEdit="1"/>
              </p:cNvSpPr>
              <p:nvPr/>
            </p:nvSpPr>
            <p:spPr>
              <a:xfrm>
                <a:off x="4597942" y="4841148"/>
                <a:ext cx="296491" cy="276999"/>
              </a:xfrm>
              <a:prstGeom prst="rect">
                <a:avLst/>
              </a:prstGeom>
              <a:blipFill>
                <a:blip r:embed="rId15"/>
                <a:stretch>
                  <a:fillRect l="-12245" r="-8163" b="-152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2770CE7-5682-4748-A0D9-EC358C025837}"/>
                  </a:ext>
                </a:extLst>
              </p:cNvPr>
              <p:cNvSpPr txBox="1"/>
              <p:nvPr/>
            </p:nvSpPr>
            <p:spPr>
              <a:xfrm>
                <a:off x="3950345" y="5083227"/>
                <a:ext cx="2911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1</m:t>
                          </m:r>
                        </m:sub>
                      </m:sSub>
                    </m:oMath>
                  </m:oMathPara>
                </a14:m>
                <a:endParaRPr lang="en-IN" dirty="0"/>
              </a:p>
            </p:txBody>
          </p:sp>
        </mc:Choice>
        <mc:Fallback xmlns="">
          <p:sp>
            <p:nvSpPr>
              <p:cNvPr id="19" name="TextBox 18">
                <a:extLst>
                  <a:ext uri="{FF2B5EF4-FFF2-40B4-BE49-F238E27FC236}">
                    <a16:creationId xmlns:a16="http://schemas.microsoft.com/office/drawing/2014/main" id="{82770CE7-5682-4748-A0D9-EC358C025837}"/>
                  </a:ext>
                </a:extLst>
              </p:cNvPr>
              <p:cNvSpPr txBox="1">
                <a:spLocks noRot="1" noChangeAspect="1" noMove="1" noResize="1" noEditPoints="1" noAdjustHandles="1" noChangeArrowheads="1" noChangeShapeType="1" noTextEdit="1"/>
              </p:cNvSpPr>
              <p:nvPr/>
            </p:nvSpPr>
            <p:spPr>
              <a:xfrm>
                <a:off x="3950345" y="5083227"/>
                <a:ext cx="291170" cy="276999"/>
              </a:xfrm>
              <a:prstGeom prst="rect">
                <a:avLst/>
              </a:prstGeom>
              <a:blipFill>
                <a:blip r:embed="rId16"/>
                <a:stretch>
                  <a:fillRect l="-12500" r="-8333" b="-1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B9620C7-F6D5-4406-893D-F454E16512DB}"/>
                  </a:ext>
                </a:extLst>
              </p:cNvPr>
              <p:cNvSpPr txBox="1"/>
              <p:nvPr/>
            </p:nvSpPr>
            <p:spPr>
              <a:xfrm>
                <a:off x="3666951" y="4572081"/>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2</m:t>
                          </m:r>
                        </m:sub>
                      </m:sSub>
                    </m:oMath>
                  </m:oMathPara>
                </a14:m>
                <a:endParaRPr lang="en-IN" dirty="0"/>
              </a:p>
            </p:txBody>
          </p:sp>
        </mc:Choice>
        <mc:Fallback xmlns="">
          <p:sp>
            <p:nvSpPr>
              <p:cNvPr id="20" name="TextBox 19">
                <a:extLst>
                  <a:ext uri="{FF2B5EF4-FFF2-40B4-BE49-F238E27FC236}">
                    <a16:creationId xmlns:a16="http://schemas.microsoft.com/office/drawing/2014/main" id="{CB9620C7-F6D5-4406-893D-F454E16512DB}"/>
                  </a:ext>
                </a:extLst>
              </p:cNvPr>
              <p:cNvSpPr txBox="1">
                <a:spLocks noRot="1" noChangeAspect="1" noMove="1" noResize="1" noEditPoints="1" noAdjustHandles="1" noChangeArrowheads="1" noChangeShapeType="1" noTextEdit="1"/>
              </p:cNvSpPr>
              <p:nvPr/>
            </p:nvSpPr>
            <p:spPr>
              <a:xfrm>
                <a:off x="3666951" y="4572081"/>
                <a:ext cx="296491" cy="276999"/>
              </a:xfrm>
              <a:prstGeom prst="rect">
                <a:avLst/>
              </a:prstGeom>
              <a:blipFill>
                <a:blip r:embed="rId17"/>
                <a:stretch>
                  <a:fillRect l="-12500" r="-8333" b="-17778"/>
                </a:stretch>
              </a:blipFill>
            </p:spPr>
            <p:txBody>
              <a:bodyPr/>
              <a:lstStyle/>
              <a:p>
                <a:r>
                  <a:rPr lang="en-IN">
                    <a:noFill/>
                  </a:rPr>
                  <a:t> </a:t>
                </a:r>
              </a:p>
            </p:txBody>
          </p:sp>
        </mc:Fallback>
      </mc:AlternateContent>
      <p:pic>
        <p:nvPicPr>
          <p:cNvPr id="2052" name="Picture 4">
            <a:extLst>
              <a:ext uri="{FF2B5EF4-FFF2-40B4-BE49-F238E27FC236}">
                <a16:creationId xmlns:a16="http://schemas.microsoft.com/office/drawing/2014/main" id="{5498E015-46C9-4785-B37F-32740E9BBD2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88098" y="2003558"/>
            <a:ext cx="4544568" cy="37236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Speech Bubble: Rectangle 21">
                <a:extLst>
                  <a:ext uri="{FF2B5EF4-FFF2-40B4-BE49-F238E27FC236}">
                    <a16:creationId xmlns:a16="http://schemas.microsoft.com/office/drawing/2014/main" id="{537717ED-79AB-4F08-AF62-00D91DB544A5}"/>
                  </a:ext>
                </a:extLst>
              </p:cNvPr>
              <p:cNvSpPr/>
              <p:nvPr/>
            </p:nvSpPr>
            <p:spPr>
              <a:xfrm>
                <a:off x="471535" y="3190869"/>
                <a:ext cx="1546431" cy="836895"/>
              </a:xfrm>
              <a:prstGeom prst="wedgeRectCallout">
                <a:avLst>
                  <a:gd name="adj1" fmla="val 75367"/>
                  <a:gd name="adj2" fmla="val -5709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IN" sz="1200" b="1" i="1" dirty="0" smtClean="0">
                        <a:solidFill>
                          <a:schemeClr val="tx1"/>
                        </a:solidFill>
                        <a:latin typeface="Cambria Math" panose="02040503050406030204" pitchFamily="18" charset="0"/>
                      </a:rPr>
                      <m:t>𝜶</m:t>
                    </m:r>
                  </m:oMath>
                </a14:m>
                <a:r>
                  <a:rPr lang="en-IN" sz="1200" dirty="0">
                    <a:solidFill>
                      <a:schemeClr val="tx1"/>
                    </a:solidFill>
                    <a:latin typeface="Abadi Extra Light" panose="020B0204020104020204" pitchFamily="34" charset="0"/>
                  </a:rPr>
                  <a:t> controls the shape of the Dirichlet (just like Beta distribution’s hyperparameters)</a:t>
                </a:r>
              </a:p>
            </p:txBody>
          </p:sp>
        </mc:Choice>
        <mc:Fallback xmlns="">
          <p:sp>
            <p:nvSpPr>
              <p:cNvPr id="22" name="Speech Bubble: Rectangle 21">
                <a:extLst>
                  <a:ext uri="{FF2B5EF4-FFF2-40B4-BE49-F238E27FC236}">
                    <a16:creationId xmlns:a16="http://schemas.microsoft.com/office/drawing/2014/main" id="{537717ED-79AB-4F08-AF62-00D91DB544A5}"/>
                  </a:ext>
                </a:extLst>
              </p:cNvPr>
              <p:cNvSpPr>
                <a:spLocks noRot="1" noChangeAspect="1" noMove="1" noResize="1" noEditPoints="1" noAdjustHandles="1" noChangeArrowheads="1" noChangeShapeType="1" noTextEdit="1"/>
              </p:cNvSpPr>
              <p:nvPr/>
            </p:nvSpPr>
            <p:spPr>
              <a:xfrm>
                <a:off x="471535" y="3190869"/>
                <a:ext cx="1546431" cy="836895"/>
              </a:xfrm>
              <a:prstGeom prst="wedgeRectCallout">
                <a:avLst>
                  <a:gd name="adj1" fmla="val 75367"/>
                  <a:gd name="adj2" fmla="val -57095"/>
                </a:avLst>
              </a:prstGeom>
              <a:blipFill>
                <a:blip r:embed="rId19"/>
                <a:stretch>
                  <a:fillRect b="-3226"/>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 name="Speech Bubble: Rectangle 22">
                <a:extLst>
                  <a:ext uri="{FF2B5EF4-FFF2-40B4-BE49-F238E27FC236}">
                    <a16:creationId xmlns:a16="http://schemas.microsoft.com/office/drawing/2014/main" id="{73545FBC-F468-4A43-8A10-BE41719F1EBA}"/>
                  </a:ext>
                </a:extLst>
              </p:cNvPr>
              <p:cNvSpPr/>
              <p:nvPr/>
            </p:nvSpPr>
            <p:spPr>
              <a:xfrm>
                <a:off x="5061117" y="1854331"/>
                <a:ext cx="1042663" cy="585132"/>
              </a:xfrm>
              <a:prstGeom prst="wedgeRectCallout">
                <a:avLst>
                  <a:gd name="adj1" fmla="val 59688"/>
                  <a:gd name="adj2" fmla="val 11049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Like a uniform distribution if all </a:t>
                </a:r>
                <a14:m>
                  <m:oMath xmlns:m="http://schemas.openxmlformats.org/officeDocument/2006/math">
                    <m:sSub>
                      <m:sSubPr>
                        <m:ctrlPr>
                          <a:rPr lang="en-IN" sz="1200" b="0" i="1" smtClean="0">
                            <a:solidFill>
                              <a:schemeClr val="tx1"/>
                            </a:solidFill>
                            <a:latin typeface="Cambria Math" panose="02040503050406030204" pitchFamily="18" charset="0"/>
                          </a:rPr>
                        </m:ctrlPr>
                      </m:sSubPr>
                      <m:e>
                        <m:r>
                          <a:rPr lang="en-IN" sz="1200" b="0" i="1" smtClean="0">
                            <a:solidFill>
                              <a:schemeClr val="tx1"/>
                            </a:solidFill>
                            <a:latin typeface="Cambria Math" panose="02040503050406030204" pitchFamily="18" charset="0"/>
                          </a:rPr>
                          <m:t>𝛼</m:t>
                        </m:r>
                      </m:e>
                      <m:sub>
                        <m:r>
                          <a:rPr lang="en-IN" sz="1200" b="0" i="1" smtClean="0">
                            <a:solidFill>
                              <a:schemeClr val="tx1"/>
                            </a:solidFill>
                            <a:latin typeface="Cambria Math" panose="02040503050406030204" pitchFamily="18" charset="0"/>
                          </a:rPr>
                          <m:t>𝑘</m:t>
                        </m:r>
                      </m:sub>
                    </m:sSub>
                  </m:oMath>
                </a14:m>
                <a:r>
                  <a:rPr lang="en-IN" sz="1200" dirty="0">
                    <a:solidFill>
                      <a:schemeClr val="tx1"/>
                    </a:solidFill>
                    <a:latin typeface="Abadi Extra Light" panose="020B0204020104020204" pitchFamily="34" charset="0"/>
                  </a:rPr>
                  <a:t>’s are 1</a:t>
                </a:r>
              </a:p>
            </p:txBody>
          </p:sp>
        </mc:Choice>
        <mc:Fallback xmlns="">
          <p:sp>
            <p:nvSpPr>
              <p:cNvPr id="23" name="Speech Bubble: Rectangle 22">
                <a:extLst>
                  <a:ext uri="{FF2B5EF4-FFF2-40B4-BE49-F238E27FC236}">
                    <a16:creationId xmlns:a16="http://schemas.microsoft.com/office/drawing/2014/main" id="{73545FBC-F468-4A43-8A10-BE41719F1EBA}"/>
                  </a:ext>
                </a:extLst>
              </p:cNvPr>
              <p:cNvSpPr>
                <a:spLocks noRot="1" noChangeAspect="1" noMove="1" noResize="1" noEditPoints="1" noAdjustHandles="1" noChangeArrowheads="1" noChangeShapeType="1" noTextEdit="1"/>
              </p:cNvSpPr>
              <p:nvPr/>
            </p:nvSpPr>
            <p:spPr>
              <a:xfrm>
                <a:off x="5061117" y="1854331"/>
                <a:ext cx="1042663" cy="585132"/>
              </a:xfrm>
              <a:prstGeom prst="wedgeRectCallout">
                <a:avLst>
                  <a:gd name="adj1" fmla="val 59688"/>
                  <a:gd name="adj2" fmla="val 110492"/>
                </a:avLst>
              </a:prstGeom>
              <a:blipFill>
                <a:blip r:embed="rId20"/>
                <a:stretch>
                  <a:fillRect t="-2469"/>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Speech Bubble: Rectangle 23">
                <a:extLst>
                  <a:ext uri="{FF2B5EF4-FFF2-40B4-BE49-F238E27FC236}">
                    <a16:creationId xmlns:a16="http://schemas.microsoft.com/office/drawing/2014/main" id="{B9F9A746-80FC-453D-9F8E-34CBAC0C7271}"/>
                  </a:ext>
                </a:extLst>
              </p:cNvPr>
              <p:cNvSpPr/>
              <p:nvPr/>
            </p:nvSpPr>
            <p:spPr>
              <a:xfrm>
                <a:off x="10204877" y="2349190"/>
                <a:ext cx="1541293" cy="585132"/>
              </a:xfrm>
              <a:prstGeom prst="wedgeRectCallout">
                <a:avLst>
                  <a:gd name="adj1" fmla="val -67794"/>
                  <a:gd name="adj2" fmla="val 8755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All </a:t>
                </a:r>
                <a14:m>
                  <m:oMath xmlns:m="http://schemas.openxmlformats.org/officeDocument/2006/math">
                    <m:sSub>
                      <m:sSubPr>
                        <m:ctrlPr>
                          <a:rPr lang="en-IN" sz="1200" b="0" i="1" smtClean="0">
                            <a:solidFill>
                              <a:schemeClr val="tx1"/>
                            </a:solidFill>
                            <a:latin typeface="Cambria Math" panose="02040503050406030204" pitchFamily="18" charset="0"/>
                          </a:rPr>
                        </m:ctrlPr>
                      </m:sSubPr>
                      <m:e>
                        <m:r>
                          <a:rPr lang="en-IN" sz="1200" b="0" i="1" smtClean="0">
                            <a:solidFill>
                              <a:schemeClr val="tx1"/>
                            </a:solidFill>
                            <a:latin typeface="Cambria Math" panose="02040503050406030204" pitchFamily="18" charset="0"/>
                          </a:rPr>
                          <m:t>𝛼</m:t>
                        </m:r>
                      </m:e>
                      <m:sub>
                        <m:r>
                          <a:rPr lang="en-IN" sz="1200" b="0" i="1" smtClean="0">
                            <a:solidFill>
                              <a:schemeClr val="tx1"/>
                            </a:solidFill>
                            <a:latin typeface="Cambria Math" panose="02040503050406030204" pitchFamily="18" charset="0"/>
                          </a:rPr>
                          <m:t>𝑘</m:t>
                        </m:r>
                      </m:sub>
                    </m:sSub>
                  </m:oMath>
                </a14:m>
                <a:r>
                  <a:rPr lang="en-IN" sz="1200" dirty="0">
                    <a:solidFill>
                      <a:schemeClr val="tx1"/>
                    </a:solidFill>
                    <a:latin typeface="Abadi Extra Light" panose="020B0204020104020204" pitchFamily="34" charset="0"/>
                  </a:rPr>
                  <a:t>’s large results in peak around the </a:t>
                </a:r>
                <a:r>
                  <a:rPr lang="en-IN" sz="1200" dirty="0" err="1">
                    <a:solidFill>
                      <a:schemeClr val="tx1"/>
                    </a:solidFill>
                    <a:latin typeface="Abadi Extra Light" panose="020B0204020104020204" pitchFamily="34" charset="0"/>
                  </a:rPr>
                  <a:t>center</a:t>
                </a:r>
                <a:r>
                  <a:rPr lang="en-IN" sz="1200" dirty="0">
                    <a:solidFill>
                      <a:schemeClr val="tx1"/>
                    </a:solidFill>
                    <a:latin typeface="Abadi Extra Light" panose="020B0204020104020204" pitchFamily="34" charset="0"/>
                  </a:rPr>
                  <a:t> of the simplex </a:t>
                </a:r>
              </a:p>
            </p:txBody>
          </p:sp>
        </mc:Choice>
        <mc:Fallback xmlns="">
          <p:sp>
            <p:nvSpPr>
              <p:cNvPr id="24" name="Speech Bubble: Rectangle 23">
                <a:extLst>
                  <a:ext uri="{FF2B5EF4-FFF2-40B4-BE49-F238E27FC236}">
                    <a16:creationId xmlns:a16="http://schemas.microsoft.com/office/drawing/2014/main" id="{B9F9A746-80FC-453D-9F8E-34CBAC0C7271}"/>
                  </a:ext>
                </a:extLst>
              </p:cNvPr>
              <p:cNvSpPr>
                <a:spLocks noRot="1" noChangeAspect="1" noMove="1" noResize="1" noEditPoints="1" noAdjustHandles="1" noChangeArrowheads="1" noChangeShapeType="1" noTextEdit="1"/>
              </p:cNvSpPr>
              <p:nvPr/>
            </p:nvSpPr>
            <p:spPr>
              <a:xfrm>
                <a:off x="10204877" y="2349190"/>
                <a:ext cx="1541293" cy="585132"/>
              </a:xfrm>
              <a:prstGeom prst="wedgeRectCallout">
                <a:avLst>
                  <a:gd name="adj1" fmla="val -67794"/>
                  <a:gd name="adj2" fmla="val 87553"/>
                </a:avLst>
              </a:prstGeom>
              <a:blipFill>
                <a:blip r:embed="rId21"/>
                <a:stretch>
                  <a:fillRect t="-2899" r="-1603"/>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375778357"/>
      </p:ext>
    </p:extLst>
  </p:cSld>
  <p:clrMapOvr>
    <a:masterClrMapping/>
  </p:clrMapOvr>
  <mc:AlternateContent xmlns:mc="http://schemas.openxmlformats.org/markup-compatibility/2006" xmlns:p14="http://schemas.microsoft.com/office/powerpoint/2010/main">
    <mc:Choice Requires="p14">
      <p:transition spd="slow" p14:dur="2000" advTm="335601"/>
    </mc:Choice>
    <mc:Fallback xmlns="">
      <p:transition spd="slow" advTm="335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052"/>
                                        </p:tgtEl>
                                        <p:attrNameLst>
                                          <p:attrName>style.visibility</p:attrName>
                                        </p:attrNameLst>
                                      </p:cBhvr>
                                      <p:to>
                                        <p:strVal val="visible"/>
                                      </p:to>
                                    </p:set>
                                    <p:animEffect transition="in" filter="wipe(down)">
                                      <p:cBhvr>
                                        <p:cTn id="61" dur="500"/>
                                        <p:tgtEl>
                                          <p:spTgt spid="205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4">
                                            <p:txEl>
                                              <p:pRg st="10" end="10"/>
                                            </p:txEl>
                                          </p:spTgt>
                                        </p:tgtEl>
                                        <p:attrNameLst>
                                          <p:attrName>style.visibility</p:attrName>
                                        </p:attrNameLst>
                                      </p:cBhvr>
                                      <p:to>
                                        <p:strVal val="visible"/>
                                      </p:to>
                                    </p:set>
                                    <p:animEffect transition="in" filter="wipe(down)">
                                      <p:cBhvr>
                                        <p:cTn id="7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P spid="11" grpId="0"/>
      <p:bldP spid="12" grpId="0"/>
      <p:bldP spid="13" grpId="0"/>
      <p:bldP spid="15" grpId="0"/>
      <p:bldP spid="16" grpId="0"/>
      <p:bldP spid="17" grpId="0"/>
      <p:bldP spid="18" grpId="0"/>
      <p:bldP spid="19" grpId="0"/>
      <p:bldP spid="20" grpId="0"/>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The Posterior Distribution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Posterior </a:t>
                </a:r>
                <a14:m>
                  <m:oMath xmlns:m="http://schemas.openxmlformats.org/officeDocument/2006/math">
                    <m:r>
                      <a:rPr lang="en-GB" i="1" dirty="0" smtClean="0">
                        <a:latin typeface="Cambria Math" panose="02040503050406030204" pitchFamily="18" charset="0"/>
                      </a:rPr>
                      <m:t>𝑝</m:t>
                    </m:r>
                    <m:r>
                      <a:rPr lang="en-GB" i="1" dirty="0" smtClean="0">
                        <a:latin typeface="Cambria Math" panose="02040503050406030204" pitchFamily="18" charset="0"/>
                      </a:rPr>
                      <m:t>(</m:t>
                    </m:r>
                    <m:r>
                      <a:rPr lang="en-GB" b="1" i="1" dirty="0" smtClean="0">
                        <a:latin typeface="Cambria Math" panose="02040503050406030204" pitchFamily="18" charset="0"/>
                      </a:rPr>
                      <m:t>𝝅</m:t>
                    </m:r>
                    <m:r>
                      <a:rPr lang="en-GB" i="1" dirty="0" err="1" smtClean="0">
                        <a:latin typeface="Cambria Math" panose="02040503050406030204" pitchFamily="18" charset="0"/>
                      </a:rPr>
                      <m:t>|</m:t>
                    </m:r>
                    <m:r>
                      <a:rPr lang="en-IN" b="1" i="1" dirty="0" smtClean="0">
                        <a:latin typeface="Cambria Math" panose="02040503050406030204" pitchFamily="18" charset="0"/>
                      </a:rPr>
                      <m:t>𝒚</m:t>
                    </m:r>
                    <m:r>
                      <a:rPr lang="en-GB" i="1" dirty="0" smtClean="0">
                        <a:latin typeface="Cambria Math" panose="02040503050406030204" pitchFamily="18" charset="0"/>
                      </a:rPr>
                      <m:t>)</m:t>
                    </m:r>
                  </m:oMath>
                </a14:m>
                <a:r>
                  <a:rPr lang="en-GB" dirty="0">
                    <a:latin typeface="Abadi Extra Light" panose="020B0204020104020204" pitchFamily="34" charset="0"/>
                  </a:rPr>
                  <a:t> is easy to compute due to conjugacy b/w </a:t>
                </a:r>
                <a:r>
                  <a:rPr lang="en-GB" dirty="0" err="1">
                    <a:solidFill>
                      <a:srgbClr val="0000FF"/>
                    </a:solidFill>
                    <a:latin typeface="Abadi Extra Light" panose="020B0204020104020204" pitchFamily="34" charset="0"/>
                  </a:rPr>
                  <a:t>multinoulli</a:t>
                </a:r>
                <a:r>
                  <a:rPr lang="en-GB" dirty="0">
                    <a:latin typeface="Abadi Extra Light" panose="020B0204020104020204" pitchFamily="34" charset="0"/>
                  </a:rPr>
                  <a:t> and </a:t>
                </a:r>
                <a:r>
                  <a:rPr lang="en-GB" dirty="0">
                    <a:solidFill>
                      <a:srgbClr val="009900"/>
                    </a:solidFill>
                    <a:latin typeface="Abadi Extra Light" panose="020B0204020104020204" pitchFamily="34" charset="0"/>
                  </a:rPr>
                  <a:t>Dir.</a:t>
                </a:r>
              </a:p>
              <a:p>
                <a:pPr>
                  <a:buFont typeface="Wingdings" panose="05000000000000000000" pitchFamily="2" charset="2"/>
                  <a:buChar char="§"/>
                </a:pPr>
                <a:endParaRPr lang="en-GB" sz="2600" dirty="0">
                  <a:solidFill>
                    <a:srgbClr val="009900"/>
                  </a:solidFill>
                  <a:latin typeface="Abadi Extra Light" panose="020B0204020104020204" pitchFamily="34" charset="0"/>
                </a:endParaRPr>
              </a:p>
              <a:p>
                <a:pPr>
                  <a:buFont typeface="Wingdings" panose="05000000000000000000" pitchFamily="2" charset="2"/>
                  <a:buChar char="§"/>
                </a:pPr>
                <a:endParaRPr lang="en-GB" sz="2600" dirty="0">
                  <a:solidFill>
                    <a:srgbClr val="009900"/>
                  </a:solidFill>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Assuming </a:t>
                </a:r>
                <a14:m>
                  <m:oMath xmlns:m="http://schemas.openxmlformats.org/officeDocument/2006/math">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𝑦</m:t>
                        </m:r>
                      </m:e>
                      <m:sub>
                        <m:r>
                          <a:rPr lang="en-IN" sz="2600" b="0" i="1" smtClean="0">
                            <a:latin typeface="Cambria Math" panose="02040503050406030204" pitchFamily="18" charset="0"/>
                          </a:rPr>
                          <m:t>𝑛</m:t>
                        </m:r>
                      </m:sub>
                    </m:sSub>
                  </m:oMath>
                </a14:m>
                <a:r>
                  <a:rPr lang="en-IN" sz="2600" dirty="0">
                    <a:latin typeface="Abadi Extra Light" panose="020B0204020104020204" pitchFamily="34" charset="0"/>
                  </a:rPr>
                  <a:t>’s are </a:t>
                </a:r>
                <a:r>
                  <a:rPr lang="en-IN" sz="2600" dirty="0" err="1">
                    <a:latin typeface="Abadi Extra Light" panose="020B0204020104020204" pitchFamily="34" charset="0"/>
                  </a:rPr>
                  <a:t>i.i.d</a:t>
                </a:r>
                <a:r>
                  <a:rPr lang="en-IN" sz="2600" dirty="0">
                    <a:latin typeface="Abadi Extra Light" panose="020B0204020104020204" pitchFamily="34" charset="0"/>
                  </a:rPr>
                  <a:t>. given </a:t>
                </a:r>
                <a14:m>
                  <m:oMath xmlns:m="http://schemas.openxmlformats.org/officeDocument/2006/math">
                    <m:r>
                      <a:rPr lang="en-IN" sz="2600" b="1" i="1" smtClean="0">
                        <a:latin typeface="Cambria Math" panose="02040503050406030204" pitchFamily="18" charset="0"/>
                      </a:rPr>
                      <m:t>𝝅</m:t>
                    </m:r>
                  </m:oMath>
                </a14:m>
                <a:r>
                  <a:rPr lang="en-IN" sz="2600" dirty="0">
                    <a:latin typeface="Abadi Extra Light" panose="020B0204020104020204" pitchFamily="34" charset="0"/>
                  </a:rPr>
                  <a:t>, </a:t>
                </a:r>
                <a14:m>
                  <m:oMath xmlns:m="http://schemas.openxmlformats.org/officeDocument/2006/math">
                    <m:r>
                      <a:rPr lang="en-IN" i="1">
                        <a:latin typeface="Cambria Math" panose="02040503050406030204" pitchFamily="18" charset="0"/>
                      </a:rPr>
                      <m:t>𝑝</m:t>
                    </m:r>
                    <m:d>
                      <m:dPr>
                        <m:ctrlPr>
                          <a:rPr lang="en-IN" i="1">
                            <a:latin typeface="Cambria Math" panose="02040503050406030204" pitchFamily="18" charset="0"/>
                          </a:rPr>
                        </m:ctrlPr>
                      </m:dPr>
                      <m:e>
                        <m:r>
                          <a:rPr lang="en-IN" b="1" i="1" smtClean="0">
                            <a:latin typeface="Cambria Math" panose="02040503050406030204" pitchFamily="18" charset="0"/>
                          </a:rPr>
                          <m:t>𝒚</m:t>
                        </m:r>
                      </m:e>
                      <m:e>
                        <m:r>
                          <a:rPr lang="en-IN" b="1" i="1">
                            <a:latin typeface="Cambria Math" panose="02040503050406030204" pitchFamily="18" charset="0"/>
                          </a:rPr>
                          <m:t>𝝅</m:t>
                        </m:r>
                      </m:e>
                    </m:d>
                    <m:r>
                      <a:rPr lang="en-IN" b="0" i="1" smtClean="0">
                        <a:latin typeface="Cambria Math" panose="02040503050406030204" pitchFamily="18" charset="0"/>
                      </a:rPr>
                      <m:t>= </m:t>
                    </m:r>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𝑛</m:t>
                        </m:r>
                        <m:r>
                          <a:rPr lang="en-IN" b="0" i="1" smtClean="0">
                            <a:latin typeface="Cambria Math" panose="02040503050406030204" pitchFamily="18" charset="0"/>
                          </a:rPr>
                          <m:t>=1</m:t>
                        </m:r>
                      </m:sub>
                      <m:sup>
                        <m:r>
                          <a:rPr lang="en-IN" b="0" i="1" smtClean="0">
                            <a:latin typeface="Cambria Math" panose="02040503050406030204" pitchFamily="18" charset="0"/>
                          </a:rPr>
                          <m:t>𝑁</m:t>
                        </m:r>
                      </m:sup>
                      <m:e>
                        <m:r>
                          <a:rPr lang="en-IN" b="0" i="1" smtClean="0">
                            <a:latin typeface="Cambria Math" panose="02040503050406030204" pitchFamily="18" charset="0"/>
                          </a:rPr>
                          <m:t>𝑝</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𝑛</m:t>
                            </m:r>
                          </m:sub>
                        </m:sSub>
                        <m:r>
                          <a:rPr lang="en-IN" b="0" i="1" smtClean="0">
                            <a:latin typeface="Cambria Math" panose="02040503050406030204" pitchFamily="18" charset="0"/>
                          </a:rPr>
                          <m:t>|</m:t>
                        </m:r>
                        <m:r>
                          <a:rPr lang="en-IN" b="1" i="1" smtClean="0">
                            <a:latin typeface="Cambria Math" panose="02040503050406030204" pitchFamily="18" charset="0"/>
                          </a:rPr>
                          <m:t>𝝅</m:t>
                        </m:r>
                        <m:r>
                          <a:rPr lang="en-IN" b="0" i="1" smtClean="0">
                            <a:latin typeface="Cambria Math" panose="02040503050406030204" pitchFamily="18" charset="0"/>
                          </a:rPr>
                          <m:t>)</m:t>
                        </m:r>
                      </m:e>
                    </m:nary>
                  </m:oMath>
                </a14:m>
                <a:r>
                  <a:rPr lang="en-IN" sz="2600" dirty="0">
                    <a:latin typeface="Abadi Extra Light" panose="020B0204020104020204" pitchFamily="34" charset="0"/>
                  </a:rPr>
                  <a:t>, and therefore</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Even without computing </a:t>
                </a:r>
                <a:r>
                  <a:rPr lang="en-GB" sz="2600" dirty="0" err="1">
                    <a:latin typeface="Abadi Extra Light" panose="020B0204020104020204" pitchFamily="34" charset="0"/>
                  </a:rPr>
                  <a:t>marg-lik</a:t>
                </a:r>
                <a:r>
                  <a:rPr lang="en-GB" sz="2600" dirty="0">
                    <a:latin typeface="Abadi Extra Light" panose="020B0204020104020204" pitchFamily="34" charset="0"/>
                  </a:rPr>
                  <a:t>, </a:t>
                </a:r>
                <a14:m>
                  <m:oMath xmlns:m="http://schemas.openxmlformats.org/officeDocument/2006/math">
                    <m:r>
                      <a:rPr lang="en-IN" i="1">
                        <a:latin typeface="Cambria Math" panose="02040503050406030204" pitchFamily="18" charset="0"/>
                      </a:rPr>
                      <m:t>𝑝</m:t>
                    </m:r>
                    <m:r>
                      <a:rPr lang="en-IN" i="1">
                        <a:latin typeface="Cambria Math" panose="02040503050406030204" pitchFamily="18" charset="0"/>
                      </a:rPr>
                      <m:t>(</m:t>
                    </m:r>
                    <m:r>
                      <a:rPr lang="en-IN" b="1" i="1" smtClean="0">
                        <a:latin typeface="Cambria Math" panose="02040503050406030204" pitchFamily="18" charset="0"/>
                      </a:rPr>
                      <m:t>𝒚</m:t>
                    </m:r>
                    <m:r>
                      <a:rPr lang="en-IN" i="1">
                        <a:latin typeface="Cambria Math" panose="02040503050406030204" pitchFamily="18" charset="0"/>
                      </a:rPr>
                      <m:t>|</m:t>
                    </m:r>
                    <m:r>
                      <a:rPr lang="en-IN" b="1" i="1">
                        <a:latin typeface="Cambria Math" panose="02040503050406030204" pitchFamily="18" charset="0"/>
                      </a:rPr>
                      <m:t>𝜶</m:t>
                    </m:r>
                    <m:r>
                      <a:rPr lang="en-IN" i="1">
                        <a:latin typeface="Cambria Math" panose="02040503050406030204" pitchFamily="18" charset="0"/>
                      </a:rPr>
                      <m:t>)</m:t>
                    </m:r>
                  </m:oMath>
                </a14:m>
                <a:r>
                  <a:rPr lang="en-GB" sz="2600" dirty="0">
                    <a:latin typeface="Abadi Extra Light" panose="020B0204020104020204" pitchFamily="34" charset="0"/>
                  </a:rPr>
                  <a:t>, we can see that the posterior is Dirichlet </a:t>
                </a:r>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Denoting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𝑁</m:t>
                        </m:r>
                      </m:e>
                      <m:sub>
                        <m:r>
                          <a:rPr lang="en-IN" b="0" i="1" smtClean="0">
                            <a:latin typeface="Cambria Math" panose="02040503050406030204" pitchFamily="18" charset="0"/>
                          </a:rPr>
                          <m:t>𝑘</m:t>
                        </m:r>
                      </m:sub>
                    </m:sSub>
                    <m:r>
                      <a:rPr lang="en-IN" b="0" i="0" smtClean="0">
                        <a:latin typeface="Cambria Math" panose="02040503050406030204" pitchFamily="18" charset="0"/>
                      </a:rPr>
                      <m:t>= </m:t>
                    </m:r>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𝑛</m:t>
                        </m:r>
                        <m:r>
                          <a:rPr lang="en-IN" i="1">
                            <a:latin typeface="Cambria Math" panose="02040503050406030204" pitchFamily="18" charset="0"/>
                          </a:rPr>
                          <m:t>=1</m:t>
                        </m:r>
                      </m:sub>
                      <m:sup>
                        <m:r>
                          <a:rPr lang="en-IN" i="1">
                            <a:latin typeface="Cambria Math" panose="02040503050406030204" pitchFamily="18" charset="0"/>
                          </a:rPr>
                          <m:t>𝑁</m:t>
                        </m:r>
                      </m:sup>
                      <m:e>
                        <m:r>
                          <a:rPr lang="en-IN" i="1">
                            <a:latin typeface="Cambria Math" panose="02040503050406030204" pitchFamily="18" charset="0"/>
                            <a:ea typeface="Cambria Math" panose="02040503050406030204" pitchFamily="18" charset="0"/>
                          </a:rPr>
                          <m:t>𝕀</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𝑦</m:t>
                            </m:r>
                          </m:e>
                          <m:sub>
                            <m:r>
                              <a:rPr lang="en-IN" i="1">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𝑘</m:t>
                        </m:r>
                        <m:r>
                          <a:rPr lang="en-IN" i="1">
                            <a:latin typeface="Cambria Math" panose="02040503050406030204" pitchFamily="18" charset="0"/>
                            <a:ea typeface="Cambria Math" panose="02040503050406030204" pitchFamily="18" charset="0"/>
                          </a:rPr>
                          <m:t>]</m:t>
                        </m:r>
                      </m:e>
                    </m:nary>
                  </m:oMath>
                </a14:m>
                <a:r>
                  <a:rPr lang="en-IN" sz="2600" dirty="0">
                    <a:latin typeface="Abadi Extra Light" panose="020B0204020104020204" pitchFamily="34" charset="0"/>
                  </a:rPr>
                  <a:t>, number of observations with </a:t>
                </a:r>
                <a:r>
                  <a:rPr lang="en-GB" sz="2600" dirty="0">
                    <a:latin typeface="Abadi Extra Light" panose="020B0204020104020204" pitchFamily="34" charset="0"/>
                  </a:rPr>
                  <a:t> with value </a:t>
                </a:r>
                <a14:m>
                  <m:oMath xmlns:m="http://schemas.openxmlformats.org/officeDocument/2006/math">
                    <m:r>
                      <a:rPr lang="en-GB" sz="2600" i="1" dirty="0" smtClean="0">
                        <a:latin typeface="Cambria Math" panose="02040503050406030204" pitchFamily="18" charset="0"/>
                      </a:rPr>
                      <m:t>𝑘</m:t>
                    </m:r>
                  </m:oMath>
                </a14:m>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Note: </a:t>
                </a:r>
                <a14:m>
                  <m:oMath xmlns:m="http://schemas.openxmlformats.org/officeDocument/2006/math">
                    <m:sSub>
                      <m:sSubPr>
                        <m:ctrlPr>
                          <a:rPr lang="en-IN" sz="2600" b="0" i="1" dirty="0" smtClean="0">
                            <a:latin typeface="Cambria Math" panose="02040503050406030204" pitchFamily="18" charset="0"/>
                          </a:rPr>
                        </m:ctrlPr>
                      </m:sSubPr>
                      <m:e>
                        <m:r>
                          <a:rPr lang="en-GB" sz="2600" i="1" dirty="0" smtClean="0">
                            <a:latin typeface="Cambria Math" panose="02040503050406030204" pitchFamily="18" charset="0"/>
                          </a:rPr>
                          <m:t>𝑁</m:t>
                        </m:r>
                      </m:e>
                      <m:sub>
                        <m:r>
                          <a:rPr lang="en-GB" sz="2600" i="1" dirty="0" smtClean="0">
                            <a:latin typeface="Cambria Math" panose="02040503050406030204" pitchFamily="18" charset="0"/>
                          </a:rPr>
                          <m:t>1</m:t>
                        </m:r>
                      </m:sub>
                    </m:sSub>
                    <m:r>
                      <a:rPr lang="en-GB" sz="2600" i="1" dirty="0" smtClean="0">
                        <a:latin typeface="Cambria Math" panose="02040503050406030204" pitchFamily="18" charset="0"/>
                      </a:rPr>
                      <m:t>,</m:t>
                    </m:r>
                    <m:r>
                      <a:rPr lang="en-IN" sz="2600" b="0" i="1" dirty="0" smtClean="0">
                        <a:latin typeface="Cambria Math" panose="02040503050406030204" pitchFamily="18" charset="0"/>
                      </a:rPr>
                      <m:t>,</m:t>
                    </m:r>
                    <m:sSub>
                      <m:sSubPr>
                        <m:ctrlPr>
                          <a:rPr lang="en-IN" sz="2600" b="0" i="1" dirty="0" smtClean="0">
                            <a:latin typeface="Cambria Math" panose="02040503050406030204" pitchFamily="18" charset="0"/>
                          </a:rPr>
                        </m:ctrlPr>
                      </m:sSubPr>
                      <m:e>
                        <m:r>
                          <a:rPr lang="en-IN" sz="2600" b="0" i="1" dirty="0" smtClean="0">
                            <a:latin typeface="Cambria Math" panose="02040503050406030204" pitchFamily="18" charset="0"/>
                          </a:rPr>
                          <m:t>𝑁</m:t>
                        </m:r>
                      </m:e>
                      <m:sub>
                        <m:r>
                          <a:rPr lang="en-IN" sz="2600" b="0" i="1" dirty="0" smtClean="0">
                            <a:latin typeface="Cambria Math" panose="02040503050406030204" pitchFamily="18" charset="0"/>
                          </a:rPr>
                          <m:t>2</m:t>
                        </m:r>
                      </m:sub>
                    </m:sSub>
                    <m:r>
                      <a:rPr lang="en-GB" sz="2600" i="1" dirty="0" smtClean="0">
                        <a:latin typeface="Cambria Math" panose="02040503050406030204" pitchFamily="18" charset="0"/>
                      </a:rPr>
                      <m:t> . . . , </m:t>
                    </m:r>
                    <m:sSub>
                      <m:sSubPr>
                        <m:ctrlPr>
                          <a:rPr lang="en-IN" sz="2600" b="0" i="1" dirty="0" smtClean="0">
                            <a:latin typeface="Cambria Math" panose="02040503050406030204" pitchFamily="18" charset="0"/>
                          </a:rPr>
                        </m:ctrlPr>
                      </m:sSubPr>
                      <m:e>
                        <m:r>
                          <a:rPr lang="en-IN" sz="2600" b="0" i="1" dirty="0" smtClean="0">
                            <a:latin typeface="Cambria Math" panose="02040503050406030204" pitchFamily="18" charset="0"/>
                          </a:rPr>
                          <m:t>𝑁</m:t>
                        </m:r>
                      </m:e>
                      <m:sub>
                        <m:r>
                          <a:rPr lang="en-GB" sz="2600" i="1" dirty="0" smtClean="0">
                            <a:latin typeface="Cambria Math" panose="02040503050406030204" pitchFamily="18" charset="0"/>
                          </a:rPr>
                          <m:t>𝐾</m:t>
                        </m:r>
                      </m:sub>
                    </m:sSub>
                    <m:r>
                      <a:rPr lang="en-GB" sz="2600" i="1" dirty="0" smtClean="0">
                        <a:latin typeface="Cambria Math" panose="02040503050406030204" pitchFamily="18" charset="0"/>
                      </a:rPr>
                      <m:t> </m:t>
                    </m:r>
                  </m:oMath>
                </a14:m>
                <a:r>
                  <a:rPr lang="en-GB" sz="2600" dirty="0">
                    <a:latin typeface="Abadi Extra Light" panose="020B0204020104020204" pitchFamily="34" charset="0"/>
                  </a:rPr>
                  <a:t>are the sufficient statistics for this estimation problem</a:t>
                </a:r>
              </a:p>
              <a:p>
                <a:pPr lvl="1">
                  <a:buFont typeface="Wingdings" panose="05000000000000000000" pitchFamily="2" charset="2"/>
                  <a:buChar char="§"/>
                </a:pPr>
                <a:r>
                  <a:rPr lang="en-GB" sz="2200" dirty="0">
                    <a:latin typeface="Abadi Extra Light" panose="020B0204020104020204" pitchFamily="34" charset="0"/>
                  </a:rPr>
                  <a:t>We only need the </a:t>
                </a:r>
                <a:r>
                  <a:rPr lang="en-GB" sz="2200" dirty="0" err="1">
                    <a:latin typeface="Abadi Extra Light" panose="020B0204020104020204" pitchFamily="34" charset="0"/>
                  </a:rPr>
                  <a:t>suff</a:t>
                </a:r>
                <a:r>
                  <a:rPr lang="en-GB" sz="2200" dirty="0">
                    <a:latin typeface="Abadi Extra Light" panose="020B0204020104020204" pitchFamily="34" charset="0"/>
                  </a:rPr>
                  <a:t>-stats to estimate the parameters and values of individual observations aren’t needed (another property from exponential family of distributions – more on this later)</a:t>
                </a:r>
                <a:endParaRPr lang="en-IN" sz="22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r="-468"/>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21</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C849070-96FD-43E1-8578-FDBA5BA81D7B}"/>
                  </a:ext>
                </a:extLst>
              </p:cNvPr>
              <p:cNvSpPr txBox="1"/>
              <p:nvPr/>
            </p:nvSpPr>
            <p:spPr>
              <a:xfrm>
                <a:off x="1187413" y="1639543"/>
                <a:ext cx="7917937"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𝝅</m:t>
                          </m:r>
                        </m:e>
                        <m:e>
                          <m:r>
                            <a:rPr lang="en-IN" sz="2400" b="1" i="1" dirty="0">
                              <a:latin typeface="Cambria Math" panose="02040503050406030204" pitchFamily="18" charset="0"/>
                            </a:rPr>
                            <m:t>𝒚</m:t>
                          </m:r>
                          <m:r>
                            <a:rPr lang="en-IN" sz="2400" b="0" i="1" smtClean="0">
                              <a:latin typeface="Cambria Math" panose="02040503050406030204" pitchFamily="18" charset="0"/>
                            </a:rPr>
                            <m:t>,</m:t>
                          </m:r>
                          <m:r>
                            <a:rPr lang="en-IN" sz="2400" b="1" i="1" smtClean="0">
                              <a:latin typeface="Cambria Math" panose="02040503050406030204" pitchFamily="18" charset="0"/>
                            </a:rPr>
                            <m:t>𝜶</m:t>
                          </m:r>
                        </m:e>
                      </m:d>
                      <m:r>
                        <a:rPr lang="en-IN" sz="2400" b="0" i="1" smtClean="0">
                          <a:latin typeface="Cambria Math" panose="02040503050406030204" pitchFamily="18" charset="0"/>
                        </a:rPr>
                        <m:t>=</m:t>
                      </m:r>
                      <m:f>
                        <m:fPr>
                          <m:ctrlPr>
                            <a:rPr lang="en-IN" sz="2400" i="1">
                              <a:latin typeface="Cambria Math" panose="02040503050406030204" pitchFamily="18" charset="0"/>
                            </a:rPr>
                          </m:ctrlPr>
                        </m:fPr>
                        <m:num>
                          <m:r>
                            <a:rPr lang="en-IN" sz="2400" i="1">
                              <a:latin typeface="Cambria Math" panose="02040503050406030204" pitchFamily="18" charset="0"/>
                            </a:rPr>
                            <m:t>𝑝</m:t>
                          </m:r>
                          <m:r>
                            <a:rPr lang="en-IN" sz="2400" i="1" smtClean="0">
                              <a:latin typeface="Cambria Math" panose="02040503050406030204" pitchFamily="18" charset="0"/>
                            </a:rPr>
                            <m:t>(</m:t>
                          </m:r>
                          <m:r>
                            <a:rPr lang="en-IN" sz="2400" b="1" i="1" smtClean="0">
                              <a:latin typeface="Cambria Math" panose="02040503050406030204" pitchFamily="18" charset="0"/>
                            </a:rPr>
                            <m:t>𝝅</m:t>
                          </m:r>
                          <m:r>
                            <a:rPr lang="en-IN" sz="2400" b="1" i="1" smtClean="0">
                              <a:latin typeface="Cambria Math" panose="02040503050406030204" pitchFamily="18" charset="0"/>
                            </a:rPr>
                            <m:t>,</m:t>
                          </m:r>
                          <m:r>
                            <a:rPr lang="en-IN" sz="2400" b="1" i="1" dirty="0">
                              <a:latin typeface="Cambria Math" panose="02040503050406030204" pitchFamily="18" charset="0"/>
                            </a:rPr>
                            <m:t>𝒚</m:t>
                          </m:r>
                          <m:r>
                            <a:rPr lang="en-IN" sz="2400" b="0" i="1" smtClean="0">
                              <a:latin typeface="Cambria Math" panose="02040503050406030204" pitchFamily="18" charset="0"/>
                            </a:rPr>
                            <m:t>|</m:t>
                          </m:r>
                          <m:r>
                            <a:rPr lang="en-IN" sz="2400" b="1" i="1" smtClean="0">
                              <a:latin typeface="Cambria Math" panose="02040503050406030204" pitchFamily="18" charset="0"/>
                            </a:rPr>
                            <m:t>𝜶</m:t>
                          </m:r>
                          <m:r>
                            <a:rPr lang="en-IN" sz="2400" b="0" i="1" smtClean="0">
                              <a:latin typeface="Cambria Math" panose="02040503050406030204" pitchFamily="18" charset="0"/>
                            </a:rPr>
                            <m:t>)</m:t>
                          </m:r>
                        </m:num>
                        <m:den>
                          <m:r>
                            <a:rPr lang="en-IN" sz="2400" i="1">
                              <a:latin typeface="Cambria Math" panose="02040503050406030204" pitchFamily="18" charset="0"/>
                            </a:rPr>
                            <m:t>𝑝</m:t>
                          </m:r>
                          <m:r>
                            <a:rPr lang="en-IN" sz="2400" i="1">
                              <a:latin typeface="Cambria Math" panose="02040503050406030204" pitchFamily="18" charset="0"/>
                            </a:rPr>
                            <m:t>(</m:t>
                          </m:r>
                          <m:r>
                            <a:rPr lang="en-IN" sz="2400" b="1" i="1" dirty="0">
                              <a:latin typeface="Cambria Math" panose="02040503050406030204" pitchFamily="18" charset="0"/>
                            </a:rPr>
                            <m:t>𝒚</m:t>
                          </m:r>
                          <m:r>
                            <a:rPr lang="en-IN" sz="2400" i="1">
                              <a:latin typeface="Cambria Math" panose="02040503050406030204" pitchFamily="18" charset="0"/>
                            </a:rPr>
                            <m:t>|</m:t>
                          </m:r>
                          <m:r>
                            <a:rPr lang="en-IN" sz="2400" b="1" i="1">
                              <a:latin typeface="Cambria Math" panose="02040503050406030204" pitchFamily="18" charset="0"/>
                            </a:rPr>
                            <m:t>𝜶</m:t>
                          </m:r>
                          <m:r>
                            <a:rPr lang="en-IN" sz="2400" i="1">
                              <a:latin typeface="Cambria Math" panose="02040503050406030204" pitchFamily="18" charset="0"/>
                            </a:rPr>
                            <m:t>)</m:t>
                          </m:r>
                        </m:den>
                      </m:f>
                      <m:r>
                        <a:rPr lang="en-IN" sz="2400" b="0" i="1" smtClean="0">
                          <a:latin typeface="Cambria Math" panose="02040503050406030204" pitchFamily="18" charset="0"/>
                        </a:rPr>
                        <m:t>= </m:t>
                      </m:r>
                      <m:f>
                        <m:fPr>
                          <m:ctrlPr>
                            <a:rPr lang="en-IN" sz="2400" b="0" i="1" smtClean="0">
                              <a:latin typeface="Cambria Math" panose="02040503050406030204" pitchFamily="18" charset="0"/>
                            </a:rPr>
                          </m:ctrlPr>
                        </m:fPr>
                        <m:num>
                          <m:r>
                            <a:rPr lang="en-IN" sz="2400" i="1">
                              <a:latin typeface="Cambria Math" panose="02040503050406030204" pitchFamily="18" charset="0"/>
                            </a:rPr>
                            <m:t>𝑝</m:t>
                          </m:r>
                          <m:r>
                            <a:rPr lang="en-IN" sz="2400" i="1">
                              <a:latin typeface="Cambria Math" panose="02040503050406030204" pitchFamily="18" charset="0"/>
                            </a:rPr>
                            <m:t>(</m:t>
                          </m:r>
                          <m:r>
                            <a:rPr lang="en-IN" sz="2400" b="1" i="1">
                              <a:latin typeface="Cambria Math" panose="02040503050406030204" pitchFamily="18" charset="0"/>
                            </a:rPr>
                            <m:t>𝝅</m:t>
                          </m:r>
                          <m:r>
                            <a:rPr lang="en-IN" sz="2400" i="1">
                              <a:latin typeface="Cambria Math" panose="02040503050406030204" pitchFamily="18" charset="0"/>
                            </a:rPr>
                            <m:t>|</m:t>
                          </m:r>
                          <m:r>
                            <a:rPr lang="en-IN" sz="2400" b="1" i="1">
                              <a:latin typeface="Cambria Math" panose="02040503050406030204" pitchFamily="18" charset="0"/>
                            </a:rPr>
                            <m:t>𝜶</m:t>
                          </m:r>
                          <m:r>
                            <a:rPr lang="en-IN" sz="2400" i="1">
                              <a:latin typeface="Cambria Math" panose="02040503050406030204" pitchFamily="18" charset="0"/>
                            </a:rPr>
                            <m:t>)</m:t>
                          </m:r>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dirty="0">
                                  <a:latin typeface="Cambria Math" panose="02040503050406030204" pitchFamily="18" charset="0"/>
                                </a:rPr>
                                <m:t>𝒚</m:t>
                              </m:r>
                            </m:e>
                            <m:e>
                              <m:r>
                                <a:rPr lang="en-IN" sz="2400" b="1" i="1" smtClean="0">
                                  <a:latin typeface="Cambria Math" panose="02040503050406030204" pitchFamily="18" charset="0"/>
                                </a:rPr>
                                <m:t>𝝅</m:t>
                              </m:r>
                              <m:r>
                                <a:rPr lang="en-IN" sz="2400" b="0" i="1" smtClean="0">
                                  <a:latin typeface="Cambria Math" panose="02040503050406030204" pitchFamily="18" charset="0"/>
                                </a:rPr>
                                <m:t>,</m:t>
                              </m:r>
                              <m:r>
                                <a:rPr lang="en-IN" sz="2400" b="1" i="1" smtClean="0">
                                  <a:latin typeface="Cambria Math" panose="02040503050406030204" pitchFamily="18" charset="0"/>
                                </a:rPr>
                                <m:t>𝜶</m:t>
                              </m:r>
                            </m:e>
                          </m:d>
                        </m:num>
                        <m:den>
                          <m:r>
                            <a:rPr lang="en-IN" sz="2400" b="0" i="1" smtClean="0">
                              <a:latin typeface="Cambria Math" panose="02040503050406030204" pitchFamily="18" charset="0"/>
                            </a:rPr>
                            <m:t>𝑝</m:t>
                          </m:r>
                          <m:r>
                            <a:rPr lang="en-IN" sz="2400" b="0" i="1" smtClean="0">
                              <a:latin typeface="Cambria Math" panose="02040503050406030204" pitchFamily="18" charset="0"/>
                            </a:rPr>
                            <m:t>(</m:t>
                          </m:r>
                          <m:r>
                            <a:rPr lang="en-IN" sz="2400" b="1" i="1" dirty="0">
                              <a:latin typeface="Cambria Math" panose="02040503050406030204" pitchFamily="18" charset="0"/>
                            </a:rPr>
                            <m:t>𝒚</m:t>
                          </m:r>
                          <m:r>
                            <a:rPr lang="en-IN" sz="2400" b="0" i="1" smtClean="0">
                              <a:latin typeface="Cambria Math" panose="02040503050406030204" pitchFamily="18" charset="0"/>
                            </a:rPr>
                            <m:t>|</m:t>
                          </m:r>
                          <m:r>
                            <a:rPr lang="en-IN" sz="2400" b="1" i="1" smtClean="0">
                              <a:latin typeface="Cambria Math" panose="02040503050406030204" pitchFamily="18" charset="0"/>
                            </a:rPr>
                            <m:t>𝜶</m:t>
                          </m:r>
                          <m:r>
                            <a:rPr lang="en-IN" sz="2400" b="0" i="1" smtClean="0">
                              <a:latin typeface="Cambria Math" panose="02040503050406030204" pitchFamily="18" charset="0"/>
                            </a:rPr>
                            <m:t>)</m:t>
                          </m:r>
                        </m:den>
                      </m:f>
                      <m:r>
                        <a:rPr lang="en-IN" sz="2400" b="0" i="1" smtClean="0">
                          <a:latin typeface="Cambria Math" panose="02040503050406030204" pitchFamily="18" charset="0"/>
                        </a:rPr>
                        <m:t>=</m:t>
                      </m:r>
                      <m:f>
                        <m:fPr>
                          <m:ctrlPr>
                            <a:rPr lang="en-IN" sz="2400" i="1">
                              <a:latin typeface="Cambria Math" panose="02040503050406030204" pitchFamily="18" charset="0"/>
                            </a:rPr>
                          </m:ctrlPr>
                        </m:fPr>
                        <m:num>
                          <m:r>
                            <a:rPr lang="en-IN" sz="2400" i="1" smtClean="0">
                              <a:solidFill>
                                <a:srgbClr val="009900"/>
                              </a:solidFill>
                              <a:latin typeface="Cambria Math" panose="02040503050406030204" pitchFamily="18" charset="0"/>
                            </a:rPr>
                            <m:t>𝑝</m:t>
                          </m:r>
                          <m:r>
                            <a:rPr lang="en-IN" sz="2400" i="1" smtClean="0">
                              <a:solidFill>
                                <a:srgbClr val="009900"/>
                              </a:solidFill>
                              <a:latin typeface="Cambria Math" panose="02040503050406030204" pitchFamily="18" charset="0"/>
                            </a:rPr>
                            <m:t>(</m:t>
                          </m:r>
                          <m:r>
                            <a:rPr lang="en-IN" sz="2400" b="1" i="1">
                              <a:solidFill>
                                <a:srgbClr val="009900"/>
                              </a:solidFill>
                              <a:latin typeface="Cambria Math" panose="02040503050406030204" pitchFamily="18" charset="0"/>
                            </a:rPr>
                            <m:t>𝝅</m:t>
                          </m:r>
                          <m:r>
                            <a:rPr lang="en-IN" sz="2400" i="1">
                              <a:solidFill>
                                <a:srgbClr val="009900"/>
                              </a:solidFill>
                              <a:latin typeface="Cambria Math" panose="02040503050406030204" pitchFamily="18" charset="0"/>
                            </a:rPr>
                            <m:t>|</m:t>
                          </m:r>
                          <m:r>
                            <a:rPr lang="en-IN" sz="2400" b="1" i="1">
                              <a:solidFill>
                                <a:srgbClr val="009900"/>
                              </a:solidFill>
                              <a:latin typeface="Cambria Math" panose="02040503050406030204" pitchFamily="18" charset="0"/>
                            </a:rPr>
                            <m:t>𝜶</m:t>
                          </m:r>
                          <m:r>
                            <a:rPr lang="en-IN" sz="2400" i="1">
                              <a:solidFill>
                                <a:srgbClr val="009900"/>
                              </a:solidFill>
                              <a:latin typeface="Cambria Math" panose="02040503050406030204" pitchFamily="18" charset="0"/>
                            </a:rPr>
                            <m:t>)</m:t>
                          </m:r>
                          <m:r>
                            <a:rPr lang="en-IN" sz="2400" i="1" smtClean="0">
                              <a:solidFill>
                                <a:srgbClr val="0000FF"/>
                              </a:solidFill>
                              <a:latin typeface="Cambria Math" panose="02040503050406030204" pitchFamily="18" charset="0"/>
                            </a:rPr>
                            <m:t>𝑝</m:t>
                          </m:r>
                          <m:d>
                            <m:dPr>
                              <m:ctrlPr>
                                <a:rPr lang="en-IN" sz="2400" i="1">
                                  <a:solidFill>
                                    <a:srgbClr val="0000FF"/>
                                  </a:solidFill>
                                  <a:latin typeface="Cambria Math" panose="02040503050406030204" pitchFamily="18" charset="0"/>
                                </a:rPr>
                              </m:ctrlPr>
                            </m:dPr>
                            <m:e>
                              <m:r>
                                <a:rPr lang="en-IN" sz="2400" b="1" i="1" dirty="0" smtClean="0">
                                  <a:solidFill>
                                    <a:srgbClr val="0000FF"/>
                                  </a:solidFill>
                                  <a:latin typeface="Cambria Math" panose="02040503050406030204" pitchFamily="18" charset="0"/>
                                </a:rPr>
                                <m:t>𝒚</m:t>
                              </m:r>
                            </m:e>
                            <m:e>
                              <m:r>
                                <a:rPr lang="en-IN" sz="2400" b="1" i="1">
                                  <a:solidFill>
                                    <a:srgbClr val="0000FF"/>
                                  </a:solidFill>
                                  <a:latin typeface="Cambria Math" panose="02040503050406030204" pitchFamily="18" charset="0"/>
                                </a:rPr>
                                <m:t>𝝅</m:t>
                              </m:r>
                            </m:e>
                          </m:d>
                        </m:num>
                        <m:den>
                          <m:r>
                            <a:rPr lang="en-IN" sz="2400" i="1">
                              <a:latin typeface="Cambria Math" panose="02040503050406030204" pitchFamily="18" charset="0"/>
                            </a:rPr>
                            <m:t>𝑝</m:t>
                          </m:r>
                          <m:r>
                            <a:rPr lang="en-IN" sz="2400" i="1">
                              <a:latin typeface="Cambria Math" panose="02040503050406030204" pitchFamily="18" charset="0"/>
                            </a:rPr>
                            <m:t>(</m:t>
                          </m:r>
                          <m:r>
                            <a:rPr lang="en-IN" sz="2400" b="1" i="1" dirty="0">
                              <a:latin typeface="Cambria Math" panose="02040503050406030204" pitchFamily="18" charset="0"/>
                            </a:rPr>
                            <m:t>𝒚</m:t>
                          </m:r>
                          <m:r>
                            <a:rPr lang="en-IN" sz="2400" i="1">
                              <a:latin typeface="Cambria Math" panose="02040503050406030204" pitchFamily="18" charset="0"/>
                            </a:rPr>
                            <m:t>|</m:t>
                          </m:r>
                          <m:r>
                            <a:rPr lang="en-IN" sz="2400" b="1" i="1">
                              <a:latin typeface="Cambria Math" panose="02040503050406030204" pitchFamily="18" charset="0"/>
                            </a:rPr>
                            <m:t>𝜶</m:t>
                          </m:r>
                          <m:r>
                            <a:rPr lang="en-IN" sz="2400" i="1">
                              <a:latin typeface="Cambria Math" panose="02040503050406030204" pitchFamily="18" charset="0"/>
                            </a:rPr>
                            <m:t>)</m:t>
                          </m:r>
                        </m:den>
                      </m:f>
                    </m:oMath>
                  </m:oMathPara>
                </a14:m>
                <a:endParaRPr lang="en-IN" sz="2400" dirty="0"/>
              </a:p>
            </p:txBody>
          </p:sp>
        </mc:Choice>
        <mc:Fallback xmlns="">
          <p:sp>
            <p:nvSpPr>
              <p:cNvPr id="26" name="TextBox 25">
                <a:extLst>
                  <a:ext uri="{FF2B5EF4-FFF2-40B4-BE49-F238E27FC236}">
                    <a16:creationId xmlns:a16="http://schemas.microsoft.com/office/drawing/2014/main" id="{0C849070-96FD-43E1-8578-FDBA5BA81D7B}"/>
                  </a:ext>
                </a:extLst>
              </p:cNvPr>
              <p:cNvSpPr txBox="1">
                <a:spLocks noRot="1" noChangeAspect="1" noMove="1" noResize="1" noEditPoints="1" noAdjustHandles="1" noChangeArrowheads="1" noChangeShapeType="1" noTextEdit="1"/>
              </p:cNvSpPr>
              <p:nvPr/>
            </p:nvSpPr>
            <p:spPr>
              <a:xfrm>
                <a:off x="1187413" y="1639543"/>
                <a:ext cx="7917937" cy="782265"/>
              </a:xfrm>
              <a:prstGeom prst="rect">
                <a:avLst/>
              </a:prstGeom>
              <a:blipFill>
                <a:blip r:embed="rId4"/>
                <a:stretch>
                  <a:fillRect/>
                </a:stretch>
              </a:blipFill>
            </p:spPr>
            <p:txBody>
              <a:bodyPr/>
              <a:lstStyle/>
              <a:p>
                <a:r>
                  <a:rPr lang="en-IN">
                    <a:noFill/>
                  </a:rPr>
                  <a:t> </a:t>
                </a:r>
              </a:p>
            </p:txBody>
          </p:sp>
        </mc:Fallback>
      </mc:AlternateContent>
      <p:sp>
        <p:nvSpPr>
          <p:cNvPr id="30" name="Speech Bubble: Rectangle 29">
            <a:extLst>
              <a:ext uri="{FF2B5EF4-FFF2-40B4-BE49-F238E27FC236}">
                <a16:creationId xmlns:a16="http://schemas.microsoft.com/office/drawing/2014/main" id="{2314537D-C1DE-4EEE-981F-9CEA5E744427}"/>
              </a:ext>
            </a:extLst>
          </p:cNvPr>
          <p:cNvSpPr/>
          <p:nvPr/>
        </p:nvSpPr>
        <p:spPr>
          <a:xfrm>
            <a:off x="8655640" y="818043"/>
            <a:ext cx="899421" cy="312743"/>
          </a:xfrm>
          <a:prstGeom prst="wedgeRectCallout">
            <a:avLst>
              <a:gd name="adj1" fmla="val 41246"/>
              <a:gd name="adj2" fmla="val 8147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Likelihood</a:t>
            </a:r>
            <a:endParaRPr lang="en-IN" sz="1400" dirty="0">
              <a:solidFill>
                <a:srgbClr val="FF0000"/>
              </a:solidFill>
              <a:latin typeface="Abadi Extra Light" panose="020B0204020104020204" pitchFamily="34" charset="0"/>
            </a:endParaRPr>
          </a:p>
        </p:txBody>
      </p:sp>
      <p:sp>
        <p:nvSpPr>
          <p:cNvPr id="31" name="Speech Bubble: Rectangle 30">
            <a:extLst>
              <a:ext uri="{FF2B5EF4-FFF2-40B4-BE49-F238E27FC236}">
                <a16:creationId xmlns:a16="http://schemas.microsoft.com/office/drawing/2014/main" id="{F612CA1F-53CD-46CA-8CC4-1B2CD1B9534A}"/>
              </a:ext>
            </a:extLst>
          </p:cNvPr>
          <p:cNvSpPr/>
          <p:nvPr/>
        </p:nvSpPr>
        <p:spPr>
          <a:xfrm>
            <a:off x="10985390" y="748241"/>
            <a:ext cx="541084" cy="312743"/>
          </a:xfrm>
          <a:prstGeom prst="wedgeRectCallout">
            <a:avLst>
              <a:gd name="adj1" fmla="val -38967"/>
              <a:gd name="adj2" fmla="val 8683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Prior</a:t>
            </a:r>
            <a:endParaRPr lang="en-IN" sz="1400" dirty="0">
              <a:solidFill>
                <a:srgbClr val="FF0000"/>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32" name="Speech Bubble: Rectangle 31">
                <a:extLst>
                  <a:ext uri="{FF2B5EF4-FFF2-40B4-BE49-F238E27FC236}">
                    <a16:creationId xmlns:a16="http://schemas.microsoft.com/office/drawing/2014/main" id="{51C3C857-D164-48CF-91C2-BC841452D15F}"/>
                  </a:ext>
                </a:extLst>
              </p:cNvPr>
              <p:cNvSpPr/>
              <p:nvPr/>
            </p:nvSpPr>
            <p:spPr>
              <a:xfrm>
                <a:off x="8988402" y="2109065"/>
                <a:ext cx="2636940" cy="312743"/>
              </a:xfrm>
              <a:prstGeom prst="wedgeRectCallout">
                <a:avLst>
                  <a:gd name="adj1" fmla="val -60776"/>
                  <a:gd name="adj2" fmla="val 636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Marg-</a:t>
                </a:r>
                <a:r>
                  <a:rPr lang="en-IN" sz="1400" dirty="0" err="1">
                    <a:solidFill>
                      <a:schemeClr val="tx1"/>
                    </a:solidFill>
                    <a:latin typeface="Abadi Extra Light" panose="020B0204020104020204" pitchFamily="34" charset="0"/>
                  </a:rPr>
                  <a:t>li</a:t>
                </a:r>
                <a:r>
                  <a:rPr lang="en-IN" sz="1400" dirty="0">
                    <a:solidFill>
                      <a:schemeClr val="tx1"/>
                    </a:solidFill>
                    <a:latin typeface="Abadi Extra Light" panose="020B0204020104020204" pitchFamily="34" charset="0"/>
                  </a:rPr>
                  <a:t>k </a:t>
                </a:r>
                <a14:m>
                  <m:oMath xmlns:m="http://schemas.openxmlformats.org/officeDocument/2006/math">
                    <m:r>
                      <a:rPr lang="en-IN" sz="1400" b="0" i="1" smtClean="0">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𝑝</m:t>
                    </m:r>
                    <m:r>
                      <a:rPr lang="en-IN" sz="1400" i="1">
                        <a:solidFill>
                          <a:schemeClr val="tx1"/>
                        </a:solidFill>
                        <a:latin typeface="Cambria Math" panose="02040503050406030204" pitchFamily="18" charset="0"/>
                      </a:rPr>
                      <m:t>(</m:t>
                    </m:r>
                    <m:r>
                      <a:rPr lang="en-IN" sz="1400" b="1" i="1">
                        <a:solidFill>
                          <a:schemeClr val="tx1"/>
                        </a:solidFill>
                        <a:latin typeface="Cambria Math" panose="02040503050406030204" pitchFamily="18" charset="0"/>
                      </a:rPr>
                      <m:t>𝝅</m:t>
                    </m:r>
                    <m:r>
                      <a:rPr lang="en-IN" sz="1400" i="1">
                        <a:solidFill>
                          <a:schemeClr val="tx1"/>
                        </a:solidFill>
                        <a:latin typeface="Cambria Math" panose="02040503050406030204" pitchFamily="18" charset="0"/>
                      </a:rPr>
                      <m:t>|</m:t>
                    </m:r>
                    <m:r>
                      <a:rPr lang="en-IN" sz="1400" b="1" i="1">
                        <a:solidFill>
                          <a:schemeClr val="tx1"/>
                        </a:solidFill>
                        <a:latin typeface="Cambria Math" panose="02040503050406030204" pitchFamily="18" charset="0"/>
                      </a:rPr>
                      <m:t>𝜶</m:t>
                    </m:r>
                    <m:r>
                      <a:rPr lang="en-IN" sz="1400" i="1">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b="1" i="1" smtClean="0">
                            <a:solidFill>
                              <a:schemeClr val="tx1"/>
                            </a:solidFill>
                            <a:latin typeface="Cambria Math" panose="02040503050406030204" pitchFamily="18" charset="0"/>
                          </a:rPr>
                          <m:t>𝒚</m:t>
                        </m:r>
                      </m:e>
                      <m:e>
                        <m:r>
                          <a:rPr lang="en-IN" sz="1400" b="1" i="1">
                            <a:solidFill>
                              <a:schemeClr val="tx1"/>
                            </a:solidFill>
                            <a:latin typeface="Cambria Math" panose="02040503050406030204" pitchFamily="18" charset="0"/>
                          </a:rPr>
                          <m:t>𝝅</m:t>
                        </m:r>
                      </m:e>
                    </m:d>
                    <m:r>
                      <m:rPr>
                        <m:sty m:val="p"/>
                      </m:rPr>
                      <a:rPr lang="en-IN" sz="1400" b="0" i="0" smtClean="0">
                        <a:solidFill>
                          <a:schemeClr val="tx1"/>
                        </a:solidFill>
                        <a:latin typeface="Cambria Math" panose="02040503050406030204" pitchFamily="18" charset="0"/>
                      </a:rPr>
                      <m:t>d</m:t>
                    </m:r>
                    <m:r>
                      <a:rPr lang="en-IN" sz="1400" b="1" i="1" smtClean="0">
                        <a:solidFill>
                          <a:schemeClr val="tx1"/>
                        </a:solidFill>
                        <a:latin typeface="Cambria Math" panose="02040503050406030204" pitchFamily="18" charset="0"/>
                      </a:rPr>
                      <m:t>𝝅</m:t>
                    </m:r>
                  </m:oMath>
                </a14:m>
                <a:endParaRPr lang="en-IN" sz="1400" b="1" dirty="0">
                  <a:solidFill>
                    <a:schemeClr val="tx1"/>
                  </a:solidFill>
                  <a:latin typeface="Abadi Extra Light" panose="020B0204020104020204" pitchFamily="34" charset="0"/>
                </a:endParaRPr>
              </a:p>
            </p:txBody>
          </p:sp>
        </mc:Choice>
        <mc:Fallback xmlns="">
          <p:sp>
            <p:nvSpPr>
              <p:cNvPr id="32" name="Speech Bubble: Rectangle 31">
                <a:extLst>
                  <a:ext uri="{FF2B5EF4-FFF2-40B4-BE49-F238E27FC236}">
                    <a16:creationId xmlns:a16="http://schemas.microsoft.com/office/drawing/2014/main" id="{51C3C857-D164-48CF-91C2-BC841452D15F}"/>
                  </a:ext>
                </a:extLst>
              </p:cNvPr>
              <p:cNvSpPr>
                <a:spLocks noRot="1" noChangeAspect="1" noMove="1" noResize="1" noEditPoints="1" noAdjustHandles="1" noChangeArrowheads="1" noChangeShapeType="1" noTextEdit="1"/>
              </p:cNvSpPr>
              <p:nvPr/>
            </p:nvSpPr>
            <p:spPr>
              <a:xfrm>
                <a:off x="8988402" y="2109065"/>
                <a:ext cx="2636940" cy="312743"/>
              </a:xfrm>
              <a:prstGeom prst="wedgeRectCallout">
                <a:avLst>
                  <a:gd name="adj1" fmla="val -60776"/>
                  <a:gd name="adj2" fmla="val 6366"/>
                </a:avLst>
              </a:prstGeom>
              <a:blipFill>
                <a:blip r:embed="rId5"/>
                <a:stretch>
                  <a:fillRect b="-14815"/>
                </a:stretch>
              </a:blipFill>
              <a:ln w="19050">
                <a:solidFill>
                  <a:schemeClr val="accent2"/>
                </a:solidFill>
              </a:ln>
            </p:spPr>
            <p:txBody>
              <a:bodyPr/>
              <a:lstStyle/>
              <a:p>
                <a:r>
                  <a:rPr lang="en-IN">
                    <a:noFill/>
                  </a:rPr>
                  <a:t> </a:t>
                </a:r>
              </a:p>
            </p:txBody>
          </p:sp>
        </mc:Fallback>
      </mc:AlternateContent>
      <p:sp>
        <p:nvSpPr>
          <p:cNvPr id="33" name="Speech Bubble: Rectangle 32">
            <a:extLst>
              <a:ext uri="{FF2B5EF4-FFF2-40B4-BE49-F238E27FC236}">
                <a16:creationId xmlns:a16="http://schemas.microsoft.com/office/drawing/2014/main" id="{3C890166-3630-4D1D-911B-8675A66314AF}"/>
              </a:ext>
            </a:extLst>
          </p:cNvPr>
          <p:cNvSpPr/>
          <p:nvPr/>
        </p:nvSpPr>
        <p:spPr>
          <a:xfrm>
            <a:off x="9368921" y="1583938"/>
            <a:ext cx="2493111" cy="385523"/>
          </a:xfrm>
          <a:prstGeom prst="wedgeRectCallout">
            <a:avLst>
              <a:gd name="adj1" fmla="val -42223"/>
              <a:gd name="adj2" fmla="val 9240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Don’t need to compute for this case because of conjugacy</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79126B5-A4A6-45DF-B83D-A2F6AF0EC70B}"/>
                  </a:ext>
                </a:extLst>
              </p:cNvPr>
              <p:cNvSpPr txBox="1"/>
              <p:nvPr/>
            </p:nvSpPr>
            <p:spPr>
              <a:xfrm>
                <a:off x="1187413" y="3194577"/>
                <a:ext cx="6177781" cy="468846"/>
              </a:xfrm>
              <a:prstGeom prst="rect">
                <a:avLst/>
              </a:prstGeom>
              <a:noFill/>
            </p:spPr>
            <p:txBody>
              <a:bodyPr wrap="none" lIns="0" tIns="0" rIns="0" bIns="0" rtlCol="0">
                <a:spAutoFit/>
              </a:bodyPr>
              <a:lstStyle/>
              <a:p>
                <a14:m>
                  <m:oMath xmlns:m="http://schemas.openxmlformats.org/officeDocument/2006/math">
                    <m:r>
                      <a:rPr lang="en-IN" sz="2400" i="1" smtClean="0">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𝝅</m:t>
                        </m:r>
                      </m:e>
                      <m:e>
                        <m:r>
                          <a:rPr lang="en-IN" sz="2400" b="1" i="1" smtClean="0">
                            <a:latin typeface="Cambria Math" panose="02040503050406030204" pitchFamily="18" charset="0"/>
                          </a:rPr>
                          <m:t>𝒚</m:t>
                        </m:r>
                        <m:r>
                          <a:rPr lang="en-IN" sz="2400" i="1">
                            <a:latin typeface="Cambria Math" panose="02040503050406030204" pitchFamily="18" charset="0"/>
                          </a:rPr>
                          <m:t>,</m:t>
                        </m:r>
                        <m:r>
                          <a:rPr lang="en-IN" sz="2400" b="1" i="1">
                            <a:latin typeface="Cambria Math" panose="02040503050406030204" pitchFamily="18" charset="0"/>
                          </a:rPr>
                          <m:t>𝜶</m:t>
                        </m:r>
                      </m:e>
                    </m:d>
                    <m:r>
                      <a:rPr lang="en-IN" sz="2400" b="0" i="1" smtClean="0">
                        <a:latin typeface="Cambria Math" panose="02040503050406030204" pitchFamily="18" charset="0"/>
                      </a:rPr>
                      <m:t>∝</m:t>
                    </m:r>
                    <m:nary>
                      <m:naryPr>
                        <m:chr m:val="∏"/>
                        <m:limLoc m:val="subSup"/>
                        <m:ctrlPr>
                          <a:rPr lang="en-IN" sz="2400" i="1" smtClean="0">
                            <a:solidFill>
                              <a:srgbClr val="009900"/>
                            </a:solidFill>
                            <a:latin typeface="Cambria Math" panose="02040503050406030204" pitchFamily="18" charset="0"/>
                          </a:rPr>
                        </m:ctrlPr>
                      </m:naryPr>
                      <m:sub>
                        <m:r>
                          <m:rPr>
                            <m:brk m:alnAt="25"/>
                          </m:rPr>
                          <a:rPr lang="en-IN" sz="2400" i="1">
                            <a:solidFill>
                              <a:srgbClr val="009900"/>
                            </a:solidFill>
                            <a:latin typeface="Cambria Math" panose="02040503050406030204" pitchFamily="18" charset="0"/>
                          </a:rPr>
                          <m:t>𝑘</m:t>
                        </m:r>
                        <m:r>
                          <a:rPr lang="en-IN" sz="2400" i="1">
                            <a:solidFill>
                              <a:srgbClr val="009900"/>
                            </a:solidFill>
                            <a:latin typeface="Cambria Math" panose="02040503050406030204" pitchFamily="18" charset="0"/>
                          </a:rPr>
                          <m:t>=1</m:t>
                        </m:r>
                      </m:sub>
                      <m:sup>
                        <m:r>
                          <a:rPr lang="en-IN" sz="2400" i="1">
                            <a:solidFill>
                              <a:srgbClr val="009900"/>
                            </a:solidFill>
                            <a:latin typeface="Cambria Math" panose="02040503050406030204" pitchFamily="18" charset="0"/>
                          </a:rPr>
                          <m:t>𝐾</m:t>
                        </m:r>
                      </m:sup>
                      <m:e>
                        <m:sSubSup>
                          <m:sSubSupPr>
                            <m:ctrlPr>
                              <a:rPr lang="en-IN" sz="2400" i="1">
                                <a:solidFill>
                                  <a:srgbClr val="009900"/>
                                </a:solidFill>
                                <a:latin typeface="Cambria Math" panose="02040503050406030204" pitchFamily="18" charset="0"/>
                              </a:rPr>
                            </m:ctrlPr>
                          </m:sSubSupPr>
                          <m:e>
                            <m:r>
                              <a:rPr lang="en-IN" sz="2400" i="1">
                                <a:solidFill>
                                  <a:srgbClr val="009900"/>
                                </a:solidFill>
                                <a:latin typeface="Cambria Math" panose="02040503050406030204" pitchFamily="18" charset="0"/>
                              </a:rPr>
                              <m:t>𝜋</m:t>
                            </m:r>
                          </m:e>
                          <m:sub>
                            <m:r>
                              <a:rPr lang="en-IN" sz="2400" i="1">
                                <a:solidFill>
                                  <a:srgbClr val="009900"/>
                                </a:solidFill>
                                <a:latin typeface="Cambria Math" panose="02040503050406030204" pitchFamily="18" charset="0"/>
                              </a:rPr>
                              <m:t>𝑘</m:t>
                            </m:r>
                          </m:sub>
                          <m:sup>
                            <m:sSub>
                              <m:sSubPr>
                                <m:ctrlPr>
                                  <a:rPr lang="en-IN" sz="2400" b="0" i="1" smtClean="0">
                                    <a:solidFill>
                                      <a:srgbClr val="009900"/>
                                    </a:solidFill>
                                    <a:latin typeface="Cambria Math" panose="02040503050406030204" pitchFamily="18" charset="0"/>
                                  </a:rPr>
                                </m:ctrlPr>
                              </m:sSubPr>
                              <m:e>
                                <m:r>
                                  <a:rPr lang="en-IN" sz="2400" b="0" i="1" smtClean="0">
                                    <a:solidFill>
                                      <a:srgbClr val="009900"/>
                                    </a:solidFill>
                                    <a:latin typeface="Cambria Math" panose="02040503050406030204" pitchFamily="18" charset="0"/>
                                  </a:rPr>
                                  <m:t>𝛼</m:t>
                                </m:r>
                              </m:e>
                              <m:sub>
                                <m:r>
                                  <a:rPr lang="en-IN" sz="2400" b="0" i="1" smtClean="0">
                                    <a:solidFill>
                                      <a:srgbClr val="009900"/>
                                    </a:solidFill>
                                    <a:latin typeface="Cambria Math" panose="02040503050406030204" pitchFamily="18" charset="0"/>
                                  </a:rPr>
                                  <m:t>𝑘</m:t>
                                </m:r>
                              </m:sub>
                            </m:sSub>
                            <m:r>
                              <a:rPr lang="en-IN" sz="2400" b="0" i="1" smtClean="0">
                                <a:solidFill>
                                  <a:srgbClr val="009900"/>
                                </a:solidFill>
                                <a:latin typeface="Cambria Math" panose="02040503050406030204" pitchFamily="18" charset="0"/>
                              </a:rPr>
                              <m:t>−1</m:t>
                            </m:r>
                          </m:sup>
                        </m:sSubSup>
                      </m:e>
                    </m:nary>
                    <m:r>
                      <a:rPr lang="en-IN" sz="2400" b="0" i="1" smtClean="0">
                        <a:latin typeface="Cambria Math" panose="02040503050406030204" pitchFamily="18" charset="0"/>
                        <a:ea typeface="Cambria Math" panose="02040503050406030204" pitchFamily="18" charset="0"/>
                      </a:rPr>
                      <m:t>×</m:t>
                    </m:r>
                    <m:nary>
                      <m:naryPr>
                        <m:chr m:val="∏"/>
                        <m:limLoc m:val="subSup"/>
                        <m:ctrlPr>
                          <a:rPr lang="en-IN" sz="2400" b="0" i="1" smtClean="0">
                            <a:solidFill>
                              <a:srgbClr val="0000FF"/>
                            </a:solidFill>
                            <a:latin typeface="Cambria Math" panose="02040503050406030204" pitchFamily="18" charset="0"/>
                            <a:ea typeface="Cambria Math" panose="02040503050406030204" pitchFamily="18" charset="0"/>
                          </a:rPr>
                        </m:ctrlPr>
                      </m:naryPr>
                      <m:sub>
                        <m:r>
                          <m:rPr>
                            <m:brk m:alnAt="25"/>
                          </m:rPr>
                          <a:rPr lang="en-IN" sz="2400" b="0" i="1" smtClean="0">
                            <a:solidFill>
                              <a:srgbClr val="0000FF"/>
                            </a:solidFill>
                            <a:latin typeface="Cambria Math" panose="02040503050406030204" pitchFamily="18" charset="0"/>
                            <a:ea typeface="Cambria Math" panose="02040503050406030204" pitchFamily="18" charset="0"/>
                          </a:rPr>
                          <m:t>𝑛</m:t>
                        </m:r>
                        <m:r>
                          <a:rPr lang="en-IN" sz="2400" b="0" i="1" smtClean="0">
                            <a:solidFill>
                              <a:srgbClr val="0000FF"/>
                            </a:solidFill>
                            <a:latin typeface="Cambria Math" panose="02040503050406030204" pitchFamily="18" charset="0"/>
                            <a:ea typeface="Cambria Math" panose="02040503050406030204" pitchFamily="18" charset="0"/>
                          </a:rPr>
                          <m:t>=1</m:t>
                        </m:r>
                      </m:sub>
                      <m:sup>
                        <m:r>
                          <a:rPr lang="en-IN" sz="2400" b="0" i="1" smtClean="0">
                            <a:solidFill>
                              <a:srgbClr val="0000FF"/>
                            </a:solidFill>
                            <a:latin typeface="Cambria Math" panose="02040503050406030204" pitchFamily="18" charset="0"/>
                            <a:ea typeface="Cambria Math" panose="02040503050406030204" pitchFamily="18" charset="0"/>
                          </a:rPr>
                          <m:t>𝑁</m:t>
                        </m:r>
                      </m:sup>
                      <m:e>
                        <m:nary>
                          <m:naryPr>
                            <m:chr m:val="∏"/>
                            <m:limLoc m:val="subSup"/>
                            <m:ctrlPr>
                              <a:rPr lang="en-IN" sz="2400" i="1" smtClean="0">
                                <a:solidFill>
                                  <a:srgbClr val="0000FF"/>
                                </a:solidFill>
                                <a:latin typeface="Cambria Math" panose="02040503050406030204" pitchFamily="18" charset="0"/>
                              </a:rPr>
                            </m:ctrlPr>
                          </m:naryPr>
                          <m:sub>
                            <m:r>
                              <m:rPr>
                                <m:brk m:alnAt="25"/>
                              </m:rPr>
                              <a:rPr lang="en-IN" sz="2400" i="1">
                                <a:solidFill>
                                  <a:srgbClr val="0000FF"/>
                                </a:solidFill>
                                <a:latin typeface="Cambria Math" panose="02040503050406030204" pitchFamily="18" charset="0"/>
                              </a:rPr>
                              <m:t>𝑘</m:t>
                            </m:r>
                            <m:r>
                              <a:rPr lang="en-IN" sz="2400" i="1">
                                <a:solidFill>
                                  <a:srgbClr val="0000FF"/>
                                </a:solidFill>
                                <a:latin typeface="Cambria Math" panose="02040503050406030204" pitchFamily="18" charset="0"/>
                              </a:rPr>
                              <m:t>=1</m:t>
                            </m:r>
                          </m:sub>
                          <m:sup>
                            <m:r>
                              <a:rPr lang="en-IN" sz="2400" i="1">
                                <a:solidFill>
                                  <a:srgbClr val="0000FF"/>
                                </a:solidFill>
                                <a:latin typeface="Cambria Math" panose="02040503050406030204" pitchFamily="18" charset="0"/>
                              </a:rPr>
                              <m:t>𝐾</m:t>
                            </m:r>
                          </m:sup>
                          <m:e>
                            <m:sSubSup>
                              <m:sSubSupPr>
                                <m:ctrlPr>
                                  <a:rPr lang="en-IN" sz="2400" i="1" smtClean="0">
                                    <a:solidFill>
                                      <a:srgbClr val="0000FF"/>
                                    </a:solidFill>
                                    <a:latin typeface="Cambria Math" panose="02040503050406030204" pitchFamily="18" charset="0"/>
                                  </a:rPr>
                                </m:ctrlPr>
                              </m:sSubSupPr>
                              <m:e>
                                <m:r>
                                  <a:rPr lang="en-IN" sz="2400" i="1">
                                    <a:solidFill>
                                      <a:srgbClr val="0000FF"/>
                                    </a:solidFill>
                                    <a:latin typeface="Cambria Math" panose="02040503050406030204" pitchFamily="18" charset="0"/>
                                  </a:rPr>
                                  <m:t>𝜋</m:t>
                                </m:r>
                              </m:e>
                              <m:sub>
                                <m:r>
                                  <a:rPr lang="en-IN" sz="2400" i="1">
                                    <a:solidFill>
                                      <a:srgbClr val="0000FF"/>
                                    </a:solidFill>
                                    <a:latin typeface="Cambria Math" panose="02040503050406030204" pitchFamily="18" charset="0"/>
                                  </a:rPr>
                                  <m:t>𝑘</m:t>
                                </m:r>
                              </m:sub>
                              <m:sup>
                                <m:r>
                                  <a:rPr lang="en-IN" sz="2400" i="1">
                                    <a:solidFill>
                                      <a:srgbClr val="0000FF"/>
                                    </a:solidFill>
                                    <a:latin typeface="Cambria Math" panose="02040503050406030204" pitchFamily="18" charset="0"/>
                                    <a:ea typeface="Cambria Math" panose="02040503050406030204" pitchFamily="18" charset="0"/>
                                  </a:rPr>
                                  <m:t>𝕀</m:t>
                                </m:r>
                                <m:r>
                                  <a:rPr lang="en-IN" sz="2400" i="1">
                                    <a:solidFill>
                                      <a:srgbClr val="0000FF"/>
                                    </a:solidFill>
                                    <a:latin typeface="Cambria Math" panose="02040503050406030204" pitchFamily="18" charset="0"/>
                                    <a:ea typeface="Cambria Math" panose="02040503050406030204" pitchFamily="18" charset="0"/>
                                  </a:rPr>
                                  <m:t>[</m:t>
                                </m:r>
                                <m:sSub>
                                  <m:sSubPr>
                                    <m:ctrlPr>
                                      <a:rPr lang="en-IN" sz="2400" i="1">
                                        <a:solidFill>
                                          <a:srgbClr val="0000FF"/>
                                        </a:solidFill>
                                        <a:latin typeface="Cambria Math" panose="02040503050406030204" pitchFamily="18" charset="0"/>
                                        <a:ea typeface="Cambria Math" panose="02040503050406030204" pitchFamily="18" charset="0"/>
                                      </a:rPr>
                                    </m:ctrlPr>
                                  </m:sSubPr>
                                  <m:e>
                                    <m:r>
                                      <a:rPr lang="en-IN" sz="2400" b="0" i="1" smtClean="0">
                                        <a:solidFill>
                                          <a:srgbClr val="0000FF"/>
                                        </a:solidFill>
                                        <a:latin typeface="Cambria Math" panose="02040503050406030204" pitchFamily="18" charset="0"/>
                                        <a:ea typeface="Cambria Math" panose="02040503050406030204" pitchFamily="18" charset="0"/>
                                      </a:rPr>
                                      <m:t>𝑦</m:t>
                                    </m:r>
                                  </m:e>
                                  <m:sub>
                                    <m:r>
                                      <a:rPr lang="en-IN" sz="2400" i="1">
                                        <a:solidFill>
                                          <a:srgbClr val="0000FF"/>
                                        </a:solidFill>
                                        <a:latin typeface="Cambria Math" panose="02040503050406030204" pitchFamily="18" charset="0"/>
                                        <a:ea typeface="Cambria Math" panose="02040503050406030204" pitchFamily="18" charset="0"/>
                                      </a:rPr>
                                      <m:t>𝑛</m:t>
                                    </m:r>
                                  </m:sub>
                                </m:sSub>
                                <m:r>
                                  <a:rPr lang="en-IN" sz="2400" i="1">
                                    <a:solidFill>
                                      <a:srgbClr val="0000FF"/>
                                    </a:solidFill>
                                    <a:latin typeface="Cambria Math" panose="02040503050406030204" pitchFamily="18" charset="0"/>
                                    <a:ea typeface="Cambria Math" panose="02040503050406030204" pitchFamily="18" charset="0"/>
                                  </a:rPr>
                                  <m:t>=</m:t>
                                </m:r>
                                <m:r>
                                  <a:rPr lang="en-IN" sz="2400" i="1">
                                    <a:solidFill>
                                      <a:srgbClr val="0000FF"/>
                                    </a:solidFill>
                                    <a:latin typeface="Cambria Math" panose="02040503050406030204" pitchFamily="18" charset="0"/>
                                    <a:ea typeface="Cambria Math" panose="02040503050406030204" pitchFamily="18" charset="0"/>
                                  </a:rPr>
                                  <m:t>𝑘</m:t>
                                </m:r>
                                <m:r>
                                  <a:rPr lang="en-IN" sz="2400" i="1">
                                    <a:solidFill>
                                      <a:srgbClr val="0000FF"/>
                                    </a:solidFill>
                                    <a:latin typeface="Cambria Math" panose="02040503050406030204" pitchFamily="18" charset="0"/>
                                    <a:ea typeface="Cambria Math" panose="02040503050406030204" pitchFamily="18" charset="0"/>
                                  </a:rPr>
                                  <m:t>]</m:t>
                                </m:r>
                              </m:sup>
                            </m:sSubSup>
                          </m:e>
                        </m:nary>
                      </m:e>
                    </m:nary>
                  </m:oMath>
                </a14:m>
                <a:r>
                  <a:rPr lang="en-IN" sz="2400" dirty="0"/>
                  <a:t>  </a:t>
                </a:r>
              </a:p>
            </p:txBody>
          </p:sp>
        </mc:Choice>
        <mc:Fallback xmlns="">
          <p:sp>
            <p:nvSpPr>
              <p:cNvPr id="27" name="TextBox 26">
                <a:extLst>
                  <a:ext uri="{FF2B5EF4-FFF2-40B4-BE49-F238E27FC236}">
                    <a16:creationId xmlns:a16="http://schemas.microsoft.com/office/drawing/2014/main" id="{979126B5-A4A6-45DF-B83D-A2F6AF0EC70B}"/>
                  </a:ext>
                </a:extLst>
              </p:cNvPr>
              <p:cNvSpPr txBox="1">
                <a:spLocks noRot="1" noChangeAspect="1" noMove="1" noResize="1" noEditPoints="1" noAdjustHandles="1" noChangeArrowheads="1" noChangeShapeType="1" noTextEdit="1"/>
              </p:cNvSpPr>
              <p:nvPr/>
            </p:nvSpPr>
            <p:spPr>
              <a:xfrm>
                <a:off x="1187413" y="3194577"/>
                <a:ext cx="6177781" cy="468846"/>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9C5A3B8-4680-4A3B-8DED-F54FD8776676}"/>
                  </a:ext>
                </a:extLst>
              </p:cNvPr>
              <p:cNvSpPr txBox="1"/>
              <p:nvPr/>
            </p:nvSpPr>
            <p:spPr>
              <a:xfrm>
                <a:off x="1903732" y="4787570"/>
                <a:ext cx="8711744" cy="430887"/>
              </a:xfrm>
              <a:prstGeom prst="rect">
                <a:avLst/>
              </a:prstGeom>
              <a:noFill/>
            </p:spPr>
            <p:txBody>
              <a:bodyPr wrap="none" lIns="0" tIns="0" rIns="0" bIns="0" rtlCol="0">
                <a:spAutoFit/>
              </a:bodyPr>
              <a:lstStyle/>
              <a:p>
                <a14:m>
                  <m:oMath xmlns:m="http://schemas.openxmlformats.org/officeDocument/2006/math">
                    <m:r>
                      <a:rPr lang="en-IN" sz="2800" i="1" smtClean="0">
                        <a:latin typeface="Cambria Math" panose="02040503050406030204" pitchFamily="18" charset="0"/>
                      </a:rPr>
                      <m:t>𝑝</m:t>
                    </m:r>
                    <m:d>
                      <m:dPr>
                        <m:ctrlPr>
                          <a:rPr lang="en-IN" sz="2800" i="1">
                            <a:latin typeface="Cambria Math" panose="02040503050406030204" pitchFamily="18" charset="0"/>
                          </a:rPr>
                        </m:ctrlPr>
                      </m:dPr>
                      <m:e>
                        <m:r>
                          <a:rPr lang="en-IN" sz="2800" b="1" i="1">
                            <a:latin typeface="Cambria Math" panose="02040503050406030204" pitchFamily="18" charset="0"/>
                          </a:rPr>
                          <m:t>𝝅</m:t>
                        </m:r>
                      </m:e>
                      <m:e>
                        <m:r>
                          <a:rPr lang="en-IN" sz="2800" b="1" i="1" smtClean="0">
                            <a:latin typeface="Cambria Math" panose="02040503050406030204" pitchFamily="18" charset="0"/>
                          </a:rPr>
                          <m:t>𝒚</m:t>
                        </m:r>
                        <m:r>
                          <a:rPr lang="en-IN" sz="2800" i="1">
                            <a:latin typeface="Cambria Math" panose="02040503050406030204" pitchFamily="18" charset="0"/>
                          </a:rPr>
                          <m:t>,</m:t>
                        </m:r>
                        <m:r>
                          <a:rPr lang="en-IN" sz="2800" b="1" i="1">
                            <a:latin typeface="Cambria Math" panose="02040503050406030204" pitchFamily="18" charset="0"/>
                          </a:rPr>
                          <m:t>𝜶</m:t>
                        </m:r>
                      </m:e>
                    </m:d>
                    <m:r>
                      <a:rPr lang="en-IN" sz="2800" b="0" i="1" smtClean="0">
                        <a:latin typeface="Cambria Math" panose="02040503050406030204" pitchFamily="18" charset="0"/>
                      </a:rPr>
                      <m:t>= </m:t>
                    </m:r>
                    <m:r>
                      <m:rPr>
                        <m:sty m:val="p"/>
                      </m:rPr>
                      <a:rPr lang="en-IN" sz="2800" b="0" i="1" smtClean="0">
                        <a:solidFill>
                          <a:schemeClr val="tx1"/>
                        </a:solidFill>
                        <a:latin typeface="Cambria Math" panose="02040503050406030204" pitchFamily="18" charset="0"/>
                      </a:rPr>
                      <m:t>Dirichlet</m:t>
                    </m:r>
                    <m:d>
                      <m:dPr>
                        <m:endChr m:val="|"/>
                        <m:ctrlPr>
                          <a:rPr lang="en-IN" sz="2800" b="0" i="1" smtClean="0">
                            <a:solidFill>
                              <a:schemeClr val="tx1"/>
                            </a:solidFill>
                            <a:latin typeface="Cambria Math" panose="02040503050406030204" pitchFamily="18" charset="0"/>
                          </a:rPr>
                        </m:ctrlPr>
                      </m:dPr>
                      <m:e>
                        <m:r>
                          <a:rPr lang="en-IN" sz="2800" b="1" i="1" smtClean="0">
                            <a:solidFill>
                              <a:schemeClr val="tx1"/>
                            </a:solidFill>
                            <a:latin typeface="Cambria Math" panose="02040503050406030204" pitchFamily="18" charset="0"/>
                          </a:rPr>
                          <m:t>𝝅</m:t>
                        </m:r>
                      </m:e>
                    </m:d>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𝛼</m:t>
                        </m:r>
                      </m:e>
                      <m:sub>
                        <m:r>
                          <a:rPr lang="en-IN" sz="2800" b="0" i="1" smtClean="0">
                            <a:solidFill>
                              <a:schemeClr val="tx1"/>
                            </a:solidFill>
                            <a:latin typeface="Cambria Math" panose="02040503050406030204" pitchFamily="18" charset="0"/>
                          </a:rPr>
                          <m:t>1</m:t>
                        </m:r>
                      </m:sub>
                    </m:sSub>
                    <m:r>
                      <a:rPr lang="en-IN" sz="2800" b="0" i="1" smtClean="0">
                        <a:solidFill>
                          <a:schemeClr val="tx1"/>
                        </a:solidFill>
                        <a:latin typeface="Cambria Math" panose="02040503050406030204" pitchFamily="18" charset="0"/>
                      </a:rPr>
                      <m:t>+</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𝑁</m:t>
                        </m:r>
                      </m:e>
                      <m:sub>
                        <m:r>
                          <a:rPr lang="en-IN" sz="2800" b="0" i="1" smtClean="0">
                            <a:solidFill>
                              <a:schemeClr val="tx1"/>
                            </a:solidFill>
                            <a:latin typeface="Cambria Math" panose="02040503050406030204" pitchFamily="18" charset="0"/>
                          </a:rPr>
                          <m:t>1</m:t>
                        </m:r>
                      </m:sub>
                    </m:sSub>
                    <m:r>
                      <a:rPr lang="en-IN" sz="2800" b="0" i="1" smtClean="0">
                        <a:solidFill>
                          <a:schemeClr val="tx1"/>
                        </a:solidFill>
                        <a:latin typeface="Cambria Math" panose="02040503050406030204" pitchFamily="18" charset="0"/>
                      </a:rPr>
                      <m:t>,</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𝛼</m:t>
                        </m:r>
                      </m:e>
                      <m:sub>
                        <m:r>
                          <a:rPr lang="en-IN" sz="2800" b="0" i="1" smtClean="0">
                            <a:solidFill>
                              <a:schemeClr val="tx1"/>
                            </a:solidFill>
                            <a:latin typeface="Cambria Math" panose="02040503050406030204" pitchFamily="18" charset="0"/>
                          </a:rPr>
                          <m:t>2</m:t>
                        </m:r>
                      </m:sub>
                    </m:sSub>
                    <m:r>
                      <a:rPr lang="en-IN" sz="2800" b="0" i="1" smtClean="0">
                        <a:solidFill>
                          <a:schemeClr val="tx1"/>
                        </a:solidFill>
                        <a:latin typeface="Cambria Math" panose="02040503050406030204" pitchFamily="18" charset="0"/>
                      </a:rPr>
                      <m:t>+</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𝑁</m:t>
                        </m:r>
                      </m:e>
                      <m:sub>
                        <m:r>
                          <a:rPr lang="en-IN" sz="2800" b="0" i="1" smtClean="0">
                            <a:solidFill>
                              <a:schemeClr val="tx1"/>
                            </a:solidFill>
                            <a:latin typeface="Cambria Math" panose="02040503050406030204" pitchFamily="18" charset="0"/>
                          </a:rPr>
                          <m:t>2</m:t>
                        </m:r>
                      </m:sub>
                    </m:sSub>
                    <m:r>
                      <a:rPr lang="en-IN" sz="2800" b="0" i="1" smtClean="0">
                        <a:solidFill>
                          <a:schemeClr val="tx1"/>
                        </a:solidFill>
                        <a:latin typeface="Cambria Math" panose="02040503050406030204" pitchFamily="18" charset="0"/>
                      </a:rPr>
                      <m:t>,…, </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𝛼</m:t>
                        </m:r>
                      </m:e>
                      <m:sub>
                        <m:r>
                          <a:rPr lang="en-IN" sz="2800" b="0" i="1" smtClean="0">
                            <a:solidFill>
                              <a:schemeClr val="tx1"/>
                            </a:solidFill>
                            <a:latin typeface="Cambria Math" panose="02040503050406030204" pitchFamily="18" charset="0"/>
                          </a:rPr>
                          <m:t>𝐾</m:t>
                        </m:r>
                      </m:sub>
                    </m:sSub>
                    <m:r>
                      <a:rPr lang="en-IN" sz="2800" b="0" i="1" smtClean="0">
                        <a:solidFill>
                          <a:schemeClr val="tx1"/>
                        </a:solidFill>
                        <a:latin typeface="Cambria Math" panose="02040503050406030204" pitchFamily="18" charset="0"/>
                      </a:rPr>
                      <m:t>+</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𝑁</m:t>
                        </m:r>
                      </m:e>
                      <m:sub>
                        <m:r>
                          <a:rPr lang="en-IN" sz="2800" b="0" i="1" smtClean="0">
                            <a:solidFill>
                              <a:schemeClr val="tx1"/>
                            </a:solidFill>
                            <a:latin typeface="Cambria Math" panose="02040503050406030204" pitchFamily="18" charset="0"/>
                          </a:rPr>
                          <m:t>𝐾</m:t>
                        </m:r>
                      </m:sub>
                    </m:sSub>
                    <m:r>
                      <a:rPr lang="en-IN" sz="2800" b="0" i="1" smtClean="0">
                        <a:solidFill>
                          <a:schemeClr val="tx1"/>
                        </a:solidFill>
                        <a:latin typeface="Cambria Math" panose="02040503050406030204" pitchFamily="18" charset="0"/>
                      </a:rPr>
                      <m:t>)</m:t>
                    </m:r>
                  </m:oMath>
                </a14:m>
                <a:r>
                  <a:rPr lang="en-IN" sz="2800" dirty="0"/>
                  <a:t>  </a:t>
                </a:r>
              </a:p>
            </p:txBody>
          </p:sp>
        </mc:Choice>
        <mc:Fallback xmlns="">
          <p:sp>
            <p:nvSpPr>
              <p:cNvPr id="36" name="TextBox 35">
                <a:extLst>
                  <a:ext uri="{FF2B5EF4-FFF2-40B4-BE49-F238E27FC236}">
                    <a16:creationId xmlns:a16="http://schemas.microsoft.com/office/drawing/2014/main" id="{89C5A3B8-4680-4A3B-8DED-F54FD8776676}"/>
                  </a:ext>
                </a:extLst>
              </p:cNvPr>
              <p:cNvSpPr txBox="1">
                <a:spLocks noRot="1" noChangeAspect="1" noMove="1" noResize="1" noEditPoints="1" noAdjustHandles="1" noChangeArrowheads="1" noChangeShapeType="1" noTextEdit="1"/>
              </p:cNvSpPr>
              <p:nvPr/>
            </p:nvSpPr>
            <p:spPr>
              <a:xfrm>
                <a:off x="1903732" y="4787570"/>
                <a:ext cx="8711744" cy="430887"/>
              </a:xfrm>
              <a:prstGeom prst="rect">
                <a:avLst/>
              </a:prstGeom>
              <a:blipFill>
                <a:blip r:embed="rId7"/>
                <a:stretch>
                  <a:fillRect/>
                </a:stretch>
              </a:blipFill>
            </p:spPr>
            <p:txBody>
              <a:bodyPr/>
              <a:lstStyle/>
              <a:p>
                <a:r>
                  <a:rPr lang="en-IN">
                    <a:noFill/>
                  </a:rPr>
                  <a:t> </a:t>
                </a:r>
              </a:p>
            </p:txBody>
          </p:sp>
        </mc:Fallback>
      </mc:AlternateContent>
      <p:sp>
        <p:nvSpPr>
          <p:cNvPr id="37" name="Speech Bubble: Rectangle 36">
            <a:extLst>
              <a:ext uri="{FF2B5EF4-FFF2-40B4-BE49-F238E27FC236}">
                <a16:creationId xmlns:a16="http://schemas.microsoft.com/office/drawing/2014/main" id="{FC9F2288-5BEF-49A5-A72D-1E925CD6AD8D}"/>
              </a:ext>
            </a:extLst>
          </p:cNvPr>
          <p:cNvSpPr/>
          <p:nvPr/>
        </p:nvSpPr>
        <p:spPr>
          <a:xfrm>
            <a:off x="10464796" y="4711688"/>
            <a:ext cx="1541066" cy="947956"/>
          </a:xfrm>
          <a:prstGeom prst="wedgeRectCallout">
            <a:avLst>
              <a:gd name="adj1" fmla="val -37978"/>
              <a:gd name="adj2" fmla="val 5731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Similar to number of heads and tails for the coin bias estimation problem</a:t>
            </a:r>
            <a:endParaRPr lang="en-IN" sz="1400" b="1" dirty="0">
              <a:solidFill>
                <a:schemeClr val="tx1"/>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9AD1121-B182-4857-A55A-08C6CAA96388}"/>
                  </a:ext>
                </a:extLst>
              </p:cNvPr>
              <p:cNvSpPr txBox="1"/>
              <p:nvPr/>
            </p:nvSpPr>
            <p:spPr>
              <a:xfrm>
                <a:off x="7365194" y="3151972"/>
                <a:ext cx="3605218" cy="531043"/>
              </a:xfrm>
              <a:prstGeom prst="rect">
                <a:avLst/>
              </a:prstGeom>
              <a:noFill/>
            </p:spPr>
            <p:txBody>
              <a:bodyPr wrap="none" lIns="0" tIns="0" rIns="0" bIns="0" rtlCol="0">
                <a:spAutoFit/>
              </a:bodyPr>
              <a:lstStyle/>
              <a:p>
                <a14:m>
                  <m:oMath xmlns:m="http://schemas.openxmlformats.org/officeDocument/2006/math">
                    <m:r>
                      <a:rPr lang="en-IN" sz="2400" b="0" i="1" smtClean="0">
                        <a:solidFill>
                          <a:schemeClr val="tx1"/>
                        </a:solidFill>
                        <a:latin typeface="Cambria Math" panose="02040503050406030204" pitchFamily="18" charset="0"/>
                      </a:rPr>
                      <m:t>=</m:t>
                    </m:r>
                    <m:nary>
                      <m:naryPr>
                        <m:chr m:val="∏"/>
                        <m:limLoc m:val="subSup"/>
                        <m:ctrlPr>
                          <a:rPr lang="en-IN" sz="2400" i="1">
                            <a:solidFill>
                              <a:schemeClr val="tx1"/>
                            </a:solidFill>
                            <a:latin typeface="Cambria Math" panose="02040503050406030204" pitchFamily="18" charset="0"/>
                          </a:rPr>
                        </m:ctrlPr>
                      </m:naryPr>
                      <m:sub>
                        <m:r>
                          <m:rPr>
                            <m:brk m:alnAt="25"/>
                          </m:rPr>
                          <a:rPr lang="en-IN" sz="2400" i="1">
                            <a:solidFill>
                              <a:schemeClr val="tx1"/>
                            </a:solidFill>
                            <a:latin typeface="Cambria Math" panose="02040503050406030204" pitchFamily="18" charset="0"/>
                          </a:rPr>
                          <m:t>𝑘</m:t>
                        </m:r>
                        <m:r>
                          <a:rPr lang="en-IN" sz="2400" i="1">
                            <a:solidFill>
                              <a:schemeClr val="tx1"/>
                            </a:solidFill>
                            <a:latin typeface="Cambria Math" panose="02040503050406030204" pitchFamily="18" charset="0"/>
                          </a:rPr>
                          <m:t>=1</m:t>
                        </m:r>
                      </m:sub>
                      <m:sup>
                        <m:r>
                          <a:rPr lang="en-IN" sz="2400" i="1">
                            <a:solidFill>
                              <a:schemeClr val="tx1"/>
                            </a:solidFill>
                            <a:latin typeface="Cambria Math" panose="02040503050406030204" pitchFamily="18" charset="0"/>
                          </a:rPr>
                          <m:t>𝐾</m:t>
                        </m:r>
                      </m:sup>
                      <m:e>
                        <m:sSubSup>
                          <m:sSubSupPr>
                            <m:ctrlPr>
                              <a:rPr lang="en-IN" sz="2400" i="1">
                                <a:solidFill>
                                  <a:schemeClr val="tx1"/>
                                </a:solidFill>
                                <a:latin typeface="Cambria Math" panose="02040503050406030204" pitchFamily="18" charset="0"/>
                              </a:rPr>
                            </m:ctrlPr>
                          </m:sSubSupPr>
                          <m:e>
                            <m:r>
                              <a:rPr lang="en-IN" sz="2400" i="1">
                                <a:solidFill>
                                  <a:schemeClr val="tx1"/>
                                </a:solidFill>
                                <a:latin typeface="Cambria Math" panose="02040503050406030204" pitchFamily="18" charset="0"/>
                              </a:rPr>
                              <m:t>𝜋</m:t>
                            </m:r>
                          </m:e>
                          <m:sub>
                            <m:r>
                              <a:rPr lang="en-IN" sz="2400" i="1">
                                <a:solidFill>
                                  <a:schemeClr val="tx1"/>
                                </a:solidFill>
                                <a:latin typeface="Cambria Math" panose="02040503050406030204" pitchFamily="18" charset="0"/>
                              </a:rPr>
                              <m:t>𝑘</m:t>
                            </m:r>
                          </m:sub>
                          <m:sup>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𝛼</m:t>
                                </m:r>
                              </m:e>
                              <m:sub>
                                <m:r>
                                  <a:rPr lang="en-IN" sz="2400" i="1">
                                    <a:solidFill>
                                      <a:schemeClr val="tx1"/>
                                    </a:solidFill>
                                    <a:latin typeface="Cambria Math" panose="02040503050406030204" pitchFamily="18" charset="0"/>
                                  </a:rPr>
                                  <m:t>𝑘</m:t>
                                </m:r>
                              </m:sub>
                            </m:sSub>
                            <m:r>
                              <a:rPr lang="en-IN" sz="2400" i="1">
                                <a:solidFill>
                                  <a:schemeClr val="tx1"/>
                                </a:solidFill>
                                <a:latin typeface="Cambria Math" panose="02040503050406030204" pitchFamily="18" charset="0"/>
                              </a:rPr>
                              <m:t>+</m:t>
                            </m:r>
                            <m:nary>
                              <m:naryPr>
                                <m:chr m:val="∑"/>
                                <m:limLoc m:val="subSup"/>
                                <m:ctrlPr>
                                  <a:rPr lang="en-IN" sz="2400" i="1">
                                    <a:solidFill>
                                      <a:schemeClr val="tx1"/>
                                    </a:solidFill>
                                    <a:latin typeface="Cambria Math" panose="02040503050406030204" pitchFamily="18" charset="0"/>
                                  </a:rPr>
                                </m:ctrlPr>
                              </m:naryPr>
                              <m:sub>
                                <m:r>
                                  <m:rPr>
                                    <m:brk m:alnAt="25"/>
                                  </m:rPr>
                                  <a:rPr lang="en-IN" sz="2400" i="1">
                                    <a:solidFill>
                                      <a:schemeClr val="tx1"/>
                                    </a:solidFill>
                                    <a:latin typeface="Cambria Math" panose="02040503050406030204" pitchFamily="18" charset="0"/>
                                  </a:rPr>
                                  <m:t>𝑛</m:t>
                                </m:r>
                                <m:r>
                                  <a:rPr lang="en-IN" sz="2400" i="1">
                                    <a:solidFill>
                                      <a:schemeClr val="tx1"/>
                                    </a:solidFill>
                                    <a:latin typeface="Cambria Math" panose="02040503050406030204" pitchFamily="18" charset="0"/>
                                  </a:rPr>
                                  <m:t>=1</m:t>
                                </m:r>
                              </m:sub>
                              <m:sup>
                                <m:r>
                                  <a:rPr lang="en-IN" sz="2400" i="1">
                                    <a:solidFill>
                                      <a:schemeClr val="tx1"/>
                                    </a:solidFill>
                                    <a:latin typeface="Cambria Math" panose="02040503050406030204" pitchFamily="18" charset="0"/>
                                  </a:rPr>
                                  <m:t>𝑁</m:t>
                                </m:r>
                              </m:sup>
                              <m:e>
                                <m:r>
                                  <a:rPr lang="en-IN" sz="2400" i="1">
                                    <a:solidFill>
                                      <a:schemeClr val="tx1"/>
                                    </a:solidFill>
                                    <a:latin typeface="Cambria Math" panose="02040503050406030204" pitchFamily="18" charset="0"/>
                                    <a:ea typeface="Cambria Math" panose="02040503050406030204" pitchFamily="18" charset="0"/>
                                  </a:rPr>
                                  <m:t>𝕀</m:t>
                                </m:r>
                                <m:r>
                                  <a:rPr lang="en-IN" sz="2400" i="1">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𝑦</m:t>
                                    </m:r>
                                  </m:e>
                                  <m:sub>
                                    <m:r>
                                      <a:rPr lang="en-IN" sz="2400" i="1">
                                        <a:solidFill>
                                          <a:schemeClr val="tx1"/>
                                        </a:solidFill>
                                        <a:latin typeface="Cambria Math" panose="02040503050406030204" pitchFamily="18" charset="0"/>
                                        <a:ea typeface="Cambria Math" panose="02040503050406030204" pitchFamily="18" charset="0"/>
                                      </a:rPr>
                                      <m:t>𝑛</m:t>
                                    </m:r>
                                  </m:sub>
                                </m:sSub>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𝑘</m:t>
                                </m:r>
                                <m:r>
                                  <a:rPr lang="en-IN" sz="2400" i="1">
                                    <a:solidFill>
                                      <a:schemeClr val="tx1"/>
                                    </a:solidFill>
                                    <a:latin typeface="Cambria Math" panose="02040503050406030204" pitchFamily="18" charset="0"/>
                                    <a:ea typeface="Cambria Math" panose="02040503050406030204" pitchFamily="18" charset="0"/>
                                  </a:rPr>
                                  <m:t>]</m:t>
                                </m:r>
                              </m:e>
                            </m:nary>
                            <m:r>
                              <a:rPr lang="en-IN" sz="2400" i="1">
                                <a:solidFill>
                                  <a:schemeClr val="tx1"/>
                                </a:solidFill>
                                <a:latin typeface="Cambria Math" panose="02040503050406030204" pitchFamily="18" charset="0"/>
                              </a:rPr>
                              <m:t> −1</m:t>
                            </m:r>
                          </m:sup>
                        </m:sSubSup>
                      </m:e>
                    </m:nary>
                  </m:oMath>
                </a14:m>
                <a:r>
                  <a:rPr lang="en-IN" sz="2400" dirty="0"/>
                  <a:t>  </a:t>
                </a:r>
              </a:p>
            </p:txBody>
          </p:sp>
        </mc:Choice>
        <mc:Fallback xmlns="">
          <p:sp>
            <p:nvSpPr>
              <p:cNvPr id="38" name="TextBox 37">
                <a:extLst>
                  <a:ext uri="{FF2B5EF4-FFF2-40B4-BE49-F238E27FC236}">
                    <a16:creationId xmlns:a16="http://schemas.microsoft.com/office/drawing/2014/main" id="{19AD1121-B182-4857-A55A-08C6CAA96388}"/>
                  </a:ext>
                </a:extLst>
              </p:cNvPr>
              <p:cNvSpPr txBox="1">
                <a:spLocks noRot="1" noChangeAspect="1" noMove="1" noResize="1" noEditPoints="1" noAdjustHandles="1" noChangeArrowheads="1" noChangeShapeType="1" noTextEdit="1"/>
              </p:cNvSpPr>
              <p:nvPr/>
            </p:nvSpPr>
            <p:spPr>
              <a:xfrm>
                <a:off x="7365194" y="3151972"/>
                <a:ext cx="3605218" cy="531043"/>
              </a:xfrm>
              <a:prstGeom prst="rect">
                <a:avLst/>
              </a:prstGeom>
              <a:blipFill>
                <a:blip r:embed="rId8"/>
                <a:stretch>
                  <a:fillRect/>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732986555"/>
      </p:ext>
    </p:extLst>
  </p:cSld>
  <p:clrMapOvr>
    <a:masterClrMapping/>
  </p:clrMapOvr>
  <mc:AlternateContent xmlns:mc="http://schemas.openxmlformats.org/markup-compatibility/2006" xmlns:p14="http://schemas.microsoft.com/office/powerpoint/2010/main">
    <mc:Choice Requires="p14">
      <p:transition spd="slow" p14:dur="2000" advTm="354507"/>
    </mc:Choice>
    <mc:Fallback xmlns="">
      <p:transition spd="slow" advTm="3545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down)">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wipe(down)">
                                      <p:cBhvr>
                                        <p:cTn id="50" dur="5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wipe(down)">
                                      <p:cBhvr>
                                        <p:cTn id="55" dur="500"/>
                                        <p:tgtEl>
                                          <p:spTgt spid="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6">
                                            <p:txEl>
                                              <p:pRg st="0" end="0"/>
                                            </p:txEl>
                                          </p:spTgt>
                                        </p:tgtEl>
                                        <p:attrNameLst>
                                          <p:attrName>style.visibility</p:attrName>
                                        </p:attrNameLst>
                                      </p:cBhvr>
                                      <p:to>
                                        <p:strVal val="visible"/>
                                      </p:to>
                                    </p:set>
                                    <p:animEffect transition="in" filter="wipe(down)">
                                      <p:cBhvr>
                                        <p:cTn id="60" dur="500"/>
                                        <p:tgtEl>
                                          <p:spTgt spid="3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
                                            <p:txEl>
                                              <p:pRg st="9" end="9"/>
                                            </p:txEl>
                                          </p:spTgt>
                                        </p:tgtEl>
                                        <p:attrNameLst>
                                          <p:attrName>style.visibility</p:attrName>
                                        </p:attrNameLst>
                                      </p:cBhvr>
                                      <p:to>
                                        <p:strVal val="visible"/>
                                      </p:to>
                                    </p:set>
                                    <p:animEffect transition="in" filter="wipe(down)">
                                      <p:cBhvr>
                                        <p:cTn id="65" dur="500"/>
                                        <p:tgtEl>
                                          <p:spTgt spid="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wipe(down)">
                                      <p:cBhvr>
                                        <p:cTn id="70" dur="500"/>
                                        <p:tgtEl>
                                          <p:spTgt spid="4">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P spid="31" grpId="0" animBg="1"/>
      <p:bldP spid="32" grpId="0" animBg="1"/>
      <p:bldP spid="33" grpId="0" animBg="1"/>
      <p:bldP spid="27" grpId="0"/>
      <p:bldP spid="37"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The Predictive Distribution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400" dirty="0">
                    <a:latin typeface="Abadi Extra Light" panose="020B0204020104020204" pitchFamily="34" charset="0"/>
                  </a:rPr>
                  <a:t>Finally, let’s also look at the </a:t>
                </a:r>
                <a:r>
                  <a:rPr lang="en-GB" sz="2400" dirty="0">
                    <a:solidFill>
                      <a:srgbClr val="0000FF"/>
                    </a:solidFill>
                    <a:latin typeface="Abadi Extra Light" panose="020B0204020104020204" pitchFamily="34" charset="0"/>
                  </a:rPr>
                  <a:t>posterior predictive distribution </a:t>
                </a:r>
                <a:r>
                  <a:rPr lang="en-GB" sz="2400" dirty="0">
                    <a:latin typeface="Abadi Extra Light" panose="020B0204020104020204" pitchFamily="34" charset="0"/>
                  </a:rPr>
                  <a:t>for this model</a:t>
                </a:r>
              </a:p>
              <a:p>
                <a:pPr>
                  <a:buFont typeface="Wingdings" panose="05000000000000000000" pitchFamily="2" charset="2"/>
                  <a:buChar char="§"/>
                </a:pPr>
                <a:r>
                  <a:rPr lang="en-GB" sz="2400" dirty="0">
                    <a:latin typeface="Abadi Extra Light" panose="020B0204020104020204" pitchFamily="34" charset="0"/>
                  </a:rPr>
                  <a:t>PPD is the prob </a:t>
                </a:r>
                <a:r>
                  <a:rPr lang="en-GB" sz="2400" dirty="0" err="1">
                    <a:latin typeface="Abadi Extra Light" panose="020B0204020104020204" pitchFamily="34" charset="0"/>
                  </a:rPr>
                  <a:t>distr</a:t>
                </a:r>
                <a:r>
                  <a:rPr lang="en-GB" sz="2400" dirty="0">
                    <a:latin typeface="Abadi Extra Light" panose="020B0204020104020204" pitchFamily="34" charset="0"/>
                  </a:rPr>
                  <a:t> of a new </a:t>
                </a:r>
                <a14:m>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m:t>
                        </m:r>
                      </m:sub>
                    </m:sSub>
                    <m:r>
                      <a:rPr lang="en-IN" sz="2400" b="0" i="1" smtClean="0">
                        <a:latin typeface="Cambria Math" panose="02040503050406030204" pitchFamily="18" charset="0"/>
                      </a:rPr>
                      <m:t>∈</m:t>
                    </m:r>
                    <m:d>
                      <m:dPr>
                        <m:begChr m:val="{"/>
                        <m:endChr m:val="}"/>
                        <m:ctrlPr>
                          <a:rPr lang="en-IN" sz="2400" b="0" i="1" smtClean="0">
                            <a:latin typeface="Cambria Math" panose="02040503050406030204" pitchFamily="18" charset="0"/>
                          </a:rPr>
                        </m:ctrlPr>
                      </m:dPr>
                      <m:e>
                        <m:r>
                          <a:rPr lang="en-IN" sz="2400" b="0" i="1" smtClean="0">
                            <a:latin typeface="Cambria Math" panose="02040503050406030204" pitchFamily="18" charset="0"/>
                          </a:rPr>
                          <m:t>1,2,…, </m:t>
                        </m:r>
                        <m:r>
                          <a:rPr lang="en-IN" sz="2400" b="0" i="1" smtClean="0">
                            <a:latin typeface="Cambria Math" panose="02040503050406030204" pitchFamily="18" charset="0"/>
                          </a:rPr>
                          <m:t>𝐾</m:t>
                        </m:r>
                      </m:e>
                    </m:d>
                    <m:r>
                      <a:rPr lang="en-IN" sz="2400" b="0" i="1" smtClean="0">
                        <a:latin typeface="Cambria Math" panose="02040503050406030204" pitchFamily="18" charset="0"/>
                      </a:rPr>
                      <m:t>,</m:t>
                    </m:r>
                  </m:oMath>
                </a14:m>
                <a:r>
                  <a:rPr lang="en-IN" sz="2400" dirty="0">
                    <a:latin typeface="Abadi Extra Light" panose="020B0204020104020204" pitchFamily="34" charset="0"/>
                  </a:rPr>
                  <a:t> given training data </a:t>
                </a:r>
                <a14:m>
                  <m:oMath xmlns:m="http://schemas.openxmlformats.org/officeDocument/2006/math">
                    <m:r>
                      <a:rPr lang="en-IN" sz="2400" b="1" i="1" smtClean="0">
                        <a:latin typeface="Cambria Math" panose="02040503050406030204" pitchFamily="18" charset="0"/>
                      </a:rPr>
                      <m:t>𝒚</m:t>
                    </m:r>
                    <m:r>
                      <a:rPr lang="en-IN" sz="2400">
                        <a:latin typeface="Cambria Math" panose="02040503050406030204" pitchFamily="18" charset="0"/>
                      </a:rPr>
                      <m:t>= </m:t>
                    </m:r>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b="0" i="1" smtClean="0">
                            <a:latin typeface="Cambria Math" panose="02040503050406030204" pitchFamily="18" charset="0"/>
                          </a:rPr>
                          <m:t>𝑦</m:t>
                        </m:r>
                      </m:e>
                      <m:sub>
                        <m:r>
                          <a:rPr lang="en-IN" sz="2400" i="1">
                            <a:latin typeface="Cambria Math" panose="02040503050406030204" pitchFamily="18" charset="0"/>
                          </a:rPr>
                          <m:t>1</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b="0" i="1" smtClean="0">
                            <a:latin typeface="Cambria Math" panose="02040503050406030204" pitchFamily="18" charset="0"/>
                          </a:rPr>
                          <m:t>𝑦</m:t>
                        </m:r>
                      </m:e>
                      <m:sub>
                        <m:r>
                          <a:rPr lang="en-IN" sz="2400" i="1">
                            <a:latin typeface="Cambria Math" panose="02040503050406030204" pitchFamily="18" charset="0"/>
                          </a:rPr>
                          <m:t>2</m:t>
                        </m:r>
                      </m:sub>
                    </m:sSub>
                    <m:r>
                      <a:rPr lang="en-IN" sz="2400" i="1">
                        <a:latin typeface="Cambria Math" panose="02040503050406030204" pitchFamily="18" charset="0"/>
                      </a:rPr>
                      <m:t>,…, </m:t>
                    </m:r>
                    <m:sSub>
                      <m:sSubPr>
                        <m:ctrlPr>
                          <a:rPr lang="en-IN" sz="2400" i="1">
                            <a:latin typeface="Cambria Math" panose="02040503050406030204" pitchFamily="18" charset="0"/>
                          </a:rPr>
                        </m:ctrlPr>
                      </m:sSubPr>
                      <m:e>
                        <m:r>
                          <a:rPr lang="en-IN" sz="2400" b="0" i="1" smtClean="0">
                            <a:latin typeface="Cambria Math" panose="02040503050406030204" pitchFamily="18" charset="0"/>
                          </a:rPr>
                          <m:t>𝑦</m:t>
                        </m:r>
                      </m:e>
                      <m:sub>
                        <m:r>
                          <a:rPr lang="en-IN" sz="2400" i="1">
                            <a:latin typeface="Cambria Math" panose="02040503050406030204" pitchFamily="18" charset="0"/>
                          </a:rPr>
                          <m:t>𝑁</m:t>
                        </m:r>
                      </m:sub>
                    </m:sSub>
                    <m:r>
                      <a:rPr lang="en-IN" sz="2400" i="1">
                        <a:latin typeface="Cambria Math" panose="02040503050406030204" pitchFamily="18" charset="0"/>
                      </a:rPr>
                      <m:t>}</m:t>
                    </m:r>
                  </m:oMath>
                </a14:m>
                <a:endParaRPr lang="en-IN" sz="24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00" dirty="0">
                  <a:latin typeface="Abadi Extra Light" panose="020B0204020104020204" pitchFamily="34" charset="0"/>
                </a:endParaRPr>
              </a:p>
              <a:p>
                <a:pPr>
                  <a:buFont typeface="Wingdings" panose="05000000000000000000" pitchFamily="2" charset="2"/>
                  <a:buChar char="§"/>
                </a:pPr>
                <a14:m>
                  <m:oMath xmlns:m="http://schemas.openxmlformats.org/officeDocument/2006/math">
                    <m:r>
                      <a:rPr lang="en-IN" sz="2400" i="1">
                        <a:latin typeface="Cambria Math" panose="02040503050406030204" pitchFamily="18" charset="0"/>
                      </a:rPr>
                      <m:t>𝑝</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m:t>
                            </m:r>
                          </m:sub>
                        </m:sSub>
                      </m:e>
                      <m:e>
                        <m:r>
                          <a:rPr lang="en-IN" sz="2400" b="1" i="1">
                            <a:latin typeface="Cambria Math" panose="02040503050406030204" pitchFamily="18" charset="0"/>
                          </a:rPr>
                          <m:t>𝝅</m:t>
                        </m:r>
                      </m:e>
                    </m:d>
                    <m:r>
                      <a:rPr lang="en-IN" sz="2400" i="1">
                        <a:latin typeface="Cambria Math" panose="02040503050406030204" pitchFamily="18" charset="0"/>
                      </a:rPr>
                      <m:t>= </m:t>
                    </m:r>
                    <m:r>
                      <m:rPr>
                        <m:sty m:val="p"/>
                      </m:rPr>
                      <a:rPr lang="en-IN" sz="2400" i="1">
                        <a:latin typeface="Cambria Math" panose="02040503050406030204" pitchFamily="18" charset="0"/>
                      </a:rPr>
                      <m:t>multinoulli</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m:t>
                            </m:r>
                          </m:sub>
                        </m:sSub>
                      </m:e>
                      <m:e>
                        <m:r>
                          <a:rPr lang="en-IN" sz="2400" b="1" i="1">
                            <a:latin typeface="Cambria Math" panose="02040503050406030204" pitchFamily="18" charset="0"/>
                          </a:rPr>
                          <m:t>𝝅</m:t>
                        </m:r>
                      </m:e>
                    </m:d>
                  </m:oMath>
                </a14:m>
                <a:r>
                  <a:rPr lang="en-IN" sz="2400" dirty="0">
                    <a:latin typeface="Abadi Extra Light" panose="020B0204020104020204" pitchFamily="34" charset="0"/>
                  </a:rPr>
                  <a:t>,  </a:t>
                </a:r>
                <a14:m>
                  <m:oMath xmlns:m="http://schemas.openxmlformats.org/officeDocument/2006/math">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𝝅</m:t>
                        </m:r>
                      </m:e>
                      <m:e>
                        <m:r>
                          <a:rPr lang="en-IN" sz="2400" b="1" i="1" smtClean="0">
                            <a:latin typeface="Cambria Math" panose="02040503050406030204" pitchFamily="18" charset="0"/>
                          </a:rPr>
                          <m:t>𝒚</m:t>
                        </m:r>
                        <m:r>
                          <a:rPr lang="en-IN" sz="2400" i="1">
                            <a:latin typeface="Cambria Math" panose="02040503050406030204" pitchFamily="18" charset="0"/>
                          </a:rPr>
                          <m:t>,</m:t>
                        </m:r>
                        <m:r>
                          <a:rPr lang="en-IN" sz="2400" b="1" i="1">
                            <a:latin typeface="Cambria Math" panose="02040503050406030204" pitchFamily="18" charset="0"/>
                          </a:rPr>
                          <m:t>𝜶</m:t>
                        </m:r>
                      </m:e>
                    </m:d>
                    <m:r>
                      <a:rPr lang="en-IN" sz="2400" i="1">
                        <a:latin typeface="Cambria Math" panose="02040503050406030204" pitchFamily="18" charset="0"/>
                      </a:rPr>
                      <m:t>= </m:t>
                    </m:r>
                    <m:r>
                      <m:rPr>
                        <m:sty m:val="p"/>
                      </m:rPr>
                      <a:rPr lang="en-IN" sz="2400" i="1">
                        <a:latin typeface="Cambria Math" panose="02040503050406030204" pitchFamily="18" charset="0"/>
                      </a:rPr>
                      <m:t>Dirichlet</m:t>
                    </m:r>
                    <m:d>
                      <m:dPr>
                        <m:endChr m:val="|"/>
                        <m:ctrlPr>
                          <a:rPr lang="en-IN" sz="2400" i="1">
                            <a:latin typeface="Cambria Math" panose="02040503050406030204" pitchFamily="18" charset="0"/>
                          </a:rPr>
                        </m:ctrlPr>
                      </m:dPr>
                      <m:e>
                        <m:r>
                          <a:rPr lang="en-IN" sz="2400" b="1" i="1">
                            <a:latin typeface="Cambria Math" panose="02040503050406030204" pitchFamily="18" charset="0"/>
                          </a:rPr>
                          <m:t>𝝅</m:t>
                        </m:r>
                      </m:e>
                    </m:d>
                    <m:sSub>
                      <m:sSubPr>
                        <m:ctrlPr>
                          <a:rPr lang="en-IN" sz="2400" i="1">
                            <a:latin typeface="Cambria Math" panose="02040503050406030204" pitchFamily="18" charset="0"/>
                          </a:rPr>
                        </m:ctrlPr>
                      </m:sSubPr>
                      <m:e>
                        <m:r>
                          <a:rPr lang="en-IN" sz="2400" i="1">
                            <a:latin typeface="Cambria Math" panose="02040503050406030204" pitchFamily="18" charset="0"/>
                          </a:rPr>
                          <m:t>𝛼</m:t>
                        </m:r>
                      </m:e>
                      <m:sub>
                        <m:r>
                          <a:rPr lang="en-IN" sz="2400" i="1">
                            <a:latin typeface="Cambria Math" panose="02040503050406030204" pitchFamily="18" charset="0"/>
                          </a:rPr>
                          <m:t>1</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1</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𝛼</m:t>
                        </m:r>
                      </m:e>
                      <m:sub>
                        <m:r>
                          <a:rPr lang="en-IN" sz="2400" i="1">
                            <a:latin typeface="Cambria Math" panose="02040503050406030204" pitchFamily="18" charset="0"/>
                          </a:rPr>
                          <m:t>2</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2</m:t>
                        </m:r>
                      </m:sub>
                    </m:sSub>
                    <m:r>
                      <a:rPr lang="en-IN" sz="2400" i="1">
                        <a:latin typeface="Cambria Math" panose="02040503050406030204" pitchFamily="18" charset="0"/>
                      </a:rPr>
                      <m:t>,…, </m:t>
                    </m:r>
                    <m:sSub>
                      <m:sSubPr>
                        <m:ctrlPr>
                          <a:rPr lang="en-IN" sz="2400" i="1">
                            <a:latin typeface="Cambria Math" panose="02040503050406030204" pitchFamily="18" charset="0"/>
                          </a:rPr>
                        </m:ctrlPr>
                      </m:sSubPr>
                      <m:e>
                        <m:r>
                          <a:rPr lang="en-IN" sz="2400" i="1">
                            <a:latin typeface="Cambria Math" panose="02040503050406030204" pitchFamily="18" charset="0"/>
                          </a:rPr>
                          <m:t>𝛼</m:t>
                        </m:r>
                      </m:e>
                      <m:sub>
                        <m:r>
                          <a:rPr lang="en-IN" sz="2400" i="1">
                            <a:latin typeface="Cambria Math" panose="02040503050406030204" pitchFamily="18" charset="0"/>
                          </a:rPr>
                          <m:t>𝐾</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𝐾</m:t>
                        </m:r>
                      </m:sub>
                    </m:sSub>
                    <m:r>
                      <a:rPr lang="en-IN" sz="2400" i="1">
                        <a:latin typeface="Cambria Math" panose="02040503050406030204" pitchFamily="18" charset="0"/>
                      </a:rPr>
                      <m:t>)</m:t>
                    </m:r>
                  </m:oMath>
                </a14:m>
                <a:endParaRPr lang="en-IN" sz="2400" dirty="0">
                  <a:latin typeface="Abadi Extra Light" panose="020B0204020104020204" pitchFamily="34" charset="0"/>
                </a:endParaRPr>
              </a:p>
              <a:p>
                <a:pPr>
                  <a:buFont typeface="Wingdings" panose="05000000000000000000" pitchFamily="2" charset="2"/>
                  <a:buChar char="§"/>
                </a:pPr>
                <a:r>
                  <a:rPr lang="en-GB" sz="2400" dirty="0">
                    <a:latin typeface="Abadi Extra Light" panose="020B0204020104020204" pitchFamily="34" charset="0"/>
                  </a:rPr>
                  <a:t>Can compute the posterior predictive </a:t>
                </a:r>
                <a:r>
                  <a:rPr lang="en-GB" sz="2400" u="sng" dirty="0">
                    <a:latin typeface="Abadi Extra Light" panose="020B0204020104020204" pitchFamily="34" charset="0"/>
                  </a:rPr>
                  <a:t>probability</a:t>
                </a:r>
                <a:r>
                  <a:rPr lang="en-GB" sz="2400" dirty="0">
                    <a:latin typeface="Abadi Extra Light" panose="020B0204020104020204" pitchFamily="34" charset="0"/>
                  </a:rPr>
                  <a:t> for each of the </a:t>
                </a:r>
                <a14:m>
                  <m:oMath xmlns:m="http://schemas.openxmlformats.org/officeDocument/2006/math">
                    <m:r>
                      <a:rPr lang="en-GB" sz="2400" i="1" dirty="0" smtClean="0">
                        <a:latin typeface="Cambria Math" panose="02040503050406030204" pitchFamily="18" charset="0"/>
                      </a:rPr>
                      <m:t>𝐾</m:t>
                    </m:r>
                  </m:oMath>
                </a14:m>
                <a:r>
                  <a:rPr lang="en-GB" sz="2400" dirty="0">
                    <a:latin typeface="Abadi Extra Light" panose="020B0204020104020204" pitchFamily="34" charset="0"/>
                  </a:rPr>
                  <a:t> possible outcomes</a:t>
                </a:r>
              </a:p>
              <a:p>
                <a:pPr>
                  <a:buFont typeface="Wingdings" panose="05000000000000000000" pitchFamily="2" charset="2"/>
                  <a:buChar char="§"/>
                </a:pPr>
                <a:endParaRPr lang="en-GB" sz="2400" dirty="0">
                  <a:latin typeface="Abadi Extra Light" panose="020B0204020104020204" pitchFamily="34" charset="0"/>
                </a:endParaRPr>
              </a:p>
              <a:p>
                <a:pPr>
                  <a:buFont typeface="Wingdings" panose="05000000000000000000" pitchFamily="2" charset="2"/>
                  <a:buChar char="§"/>
                </a:pPr>
                <a:endParaRPr lang="en-GB" sz="2400" dirty="0">
                  <a:latin typeface="Abadi Extra Light" panose="020B0204020104020204" pitchFamily="34" charset="0"/>
                </a:endParaRPr>
              </a:p>
              <a:p>
                <a:pPr>
                  <a:buFont typeface="Wingdings" panose="05000000000000000000" pitchFamily="2" charset="2"/>
                  <a:buChar char="§"/>
                </a:pPr>
                <a:endParaRPr lang="en-GB" sz="24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sz="2400" dirty="0">
                    <a:latin typeface="Abadi Extra Light" panose="020B0204020104020204" pitchFamily="34" charset="0"/>
                  </a:rPr>
                  <a:t>Thus PPD is </a:t>
                </a:r>
                <a:r>
                  <a:rPr lang="en-GB" sz="2400" dirty="0" err="1">
                    <a:latin typeface="Abadi Extra Light" panose="020B0204020104020204" pitchFamily="34" charset="0"/>
                  </a:rPr>
                  <a:t>multinoulli</a:t>
                </a:r>
                <a:r>
                  <a:rPr lang="en-GB" sz="2400" dirty="0">
                    <a:latin typeface="Abadi Extra Light" panose="020B0204020104020204" pitchFamily="34" charset="0"/>
                  </a:rPr>
                  <a:t> with probability vector </a:t>
                </a:r>
                <a14:m>
                  <m:oMath xmlns:m="http://schemas.openxmlformats.org/officeDocument/2006/math">
                    <m:sSubSup>
                      <m:sSubSupPr>
                        <m:ctrlPr>
                          <a:rPr lang="en-GB" sz="2400" i="1" smtClean="0">
                            <a:latin typeface="Cambria Math" panose="02040503050406030204" pitchFamily="18" charset="0"/>
                          </a:rPr>
                        </m:ctrlPr>
                      </m:sSubSupPr>
                      <m:e>
                        <m:d>
                          <m:dPr>
                            <m:begChr m:val="{"/>
                            <m:endChr m:val="}"/>
                            <m:ctrlPr>
                              <a:rPr lang="en-GB" sz="2400" i="1" smtClean="0">
                                <a:latin typeface="Cambria Math" panose="02040503050406030204" pitchFamily="18" charset="0"/>
                              </a:rPr>
                            </m:ctrlPr>
                          </m:dPr>
                          <m:e>
                            <m:f>
                              <m:fPr>
                                <m:ctrlPr>
                                  <a:rPr lang="en-IN" sz="2400" i="1">
                                    <a:latin typeface="Cambria Math" panose="02040503050406030204" pitchFamily="18" charset="0"/>
                                  </a:rPr>
                                </m:ctrlPr>
                              </m:fPr>
                              <m:num>
                                <m:sSub>
                                  <m:sSubPr>
                                    <m:ctrlPr>
                                      <a:rPr lang="en-IN" sz="2400" i="1">
                                        <a:latin typeface="Cambria Math" panose="02040503050406030204" pitchFamily="18" charset="0"/>
                                      </a:rPr>
                                    </m:ctrlPr>
                                  </m:sSubPr>
                                  <m:e>
                                    <m:r>
                                      <a:rPr lang="en-IN" sz="2400" i="1">
                                        <a:latin typeface="Cambria Math" panose="02040503050406030204" pitchFamily="18" charset="0"/>
                                      </a:rPr>
                                      <m:t>𝛼</m:t>
                                    </m:r>
                                  </m:e>
                                  <m:sub>
                                    <m:r>
                                      <a:rPr lang="en-IN" sz="2400" i="1">
                                        <a:latin typeface="Cambria Math" panose="02040503050406030204" pitchFamily="18" charset="0"/>
                                      </a:rPr>
                                      <m:t>𝑘</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𝑘</m:t>
                                    </m:r>
                                  </m:sub>
                                </m:sSub>
                              </m:num>
                              <m:den>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𝑘</m:t>
                                    </m:r>
                                    <m:r>
                                      <a:rPr lang="en-IN" sz="2400" i="1">
                                        <a:latin typeface="Cambria Math" panose="02040503050406030204" pitchFamily="18" charset="0"/>
                                      </a:rPr>
                                      <m:t>=1</m:t>
                                    </m:r>
                                  </m:sub>
                                  <m:sup>
                                    <m:r>
                                      <a:rPr lang="en-IN" sz="2400" i="1">
                                        <a:latin typeface="Cambria Math" panose="02040503050406030204" pitchFamily="18" charset="0"/>
                                      </a:rPr>
                                      <m:t>𝐾</m:t>
                                    </m:r>
                                  </m:sup>
                                  <m:e>
                                    <m:sSub>
                                      <m:sSubPr>
                                        <m:ctrlPr>
                                          <a:rPr lang="en-IN" sz="2400" i="1">
                                            <a:latin typeface="Cambria Math" panose="02040503050406030204" pitchFamily="18" charset="0"/>
                                          </a:rPr>
                                        </m:ctrlPr>
                                      </m:sSubPr>
                                      <m:e>
                                        <m:r>
                                          <a:rPr lang="en-IN" sz="2400" i="1">
                                            <a:latin typeface="Cambria Math" panose="02040503050406030204" pitchFamily="18" charset="0"/>
                                          </a:rPr>
                                          <m:t>𝛼</m:t>
                                        </m:r>
                                      </m:e>
                                      <m:sub>
                                        <m:r>
                                          <a:rPr lang="en-IN" sz="2400" i="1">
                                            <a:latin typeface="Cambria Math" panose="02040503050406030204" pitchFamily="18" charset="0"/>
                                          </a:rPr>
                                          <m:t>𝑘</m:t>
                                        </m:r>
                                      </m:sub>
                                    </m:sSub>
                                  </m:e>
                                </m:nary>
                                <m:r>
                                  <a:rPr lang="en-IN" sz="2400" i="1">
                                    <a:latin typeface="Cambria Math" panose="02040503050406030204" pitchFamily="18" charset="0"/>
                                  </a:rPr>
                                  <m:t>+</m:t>
                                </m:r>
                                <m:r>
                                  <a:rPr lang="en-IN" sz="2400" i="1">
                                    <a:latin typeface="Cambria Math" panose="02040503050406030204" pitchFamily="18" charset="0"/>
                                  </a:rPr>
                                  <m:t>𝑁</m:t>
                                </m:r>
                              </m:den>
                            </m:f>
                          </m:e>
                        </m:d>
                      </m:e>
                      <m:sub>
                        <m:r>
                          <a:rPr lang="en-IN" sz="2400" b="0" i="1" smtClean="0">
                            <a:latin typeface="Cambria Math" panose="02040503050406030204" pitchFamily="18" charset="0"/>
                          </a:rPr>
                          <m:t>𝑘</m:t>
                        </m:r>
                        <m:r>
                          <a:rPr lang="en-IN" sz="2400" b="0" i="1" smtClean="0">
                            <a:latin typeface="Cambria Math" panose="02040503050406030204" pitchFamily="18" charset="0"/>
                          </a:rPr>
                          <m:t>=1</m:t>
                        </m:r>
                      </m:sub>
                      <m:sup>
                        <m:r>
                          <a:rPr lang="en-IN" sz="2400" b="0" i="1" smtClean="0">
                            <a:latin typeface="Cambria Math" panose="02040503050406030204" pitchFamily="18" charset="0"/>
                          </a:rPr>
                          <m:t>𝐾</m:t>
                        </m:r>
                      </m:sup>
                    </m:sSubSup>
                  </m:oMath>
                </a14:m>
                <a:r>
                  <a:rPr lang="en-GB" sz="2400" dirty="0">
                    <a:latin typeface="Abadi Extra Light" panose="020B0204020104020204" pitchFamily="34" charset="0"/>
                  </a:rPr>
                  <a:t> </a:t>
                </a:r>
              </a:p>
              <a:p>
                <a:pPr>
                  <a:buFont typeface="Wingdings" panose="05000000000000000000" pitchFamily="2" charset="2"/>
                  <a:buChar char="§"/>
                </a:pPr>
                <a:r>
                  <a:rPr lang="en-GB" sz="2400" dirty="0">
                    <a:latin typeface="Abadi Extra Light" panose="020B0204020104020204" pitchFamily="34" charset="0"/>
                  </a:rPr>
                  <a:t>Plug-in predictive will also be </a:t>
                </a:r>
                <a:r>
                  <a:rPr lang="en-GB" sz="2400" dirty="0" err="1">
                    <a:latin typeface="Abadi Extra Light" panose="020B0204020104020204" pitchFamily="34" charset="0"/>
                  </a:rPr>
                  <a:t>multinoulli</a:t>
                </a:r>
                <a:r>
                  <a:rPr lang="en-GB" sz="2400" dirty="0">
                    <a:latin typeface="Abadi Extra Light" panose="020B0204020104020204" pitchFamily="34" charset="0"/>
                  </a:rPr>
                  <a:t> but with prob vector given by the </a:t>
                </a:r>
                <a:r>
                  <a:rPr lang="en-GB" sz="2400" u="sng" dirty="0">
                    <a:latin typeface="Abadi Extra Light" panose="020B0204020104020204" pitchFamily="34" charset="0"/>
                  </a:rPr>
                  <a:t>point estimate </a:t>
                </a:r>
                <a:r>
                  <a:rPr lang="en-GB" sz="2400" dirty="0">
                    <a:latin typeface="Abadi Extra Light" panose="020B0204020104020204" pitchFamily="34" charset="0"/>
                  </a:rPr>
                  <a:t>of </a:t>
                </a:r>
                <a14:m>
                  <m:oMath xmlns:m="http://schemas.openxmlformats.org/officeDocument/2006/math">
                    <m:r>
                      <a:rPr lang="en-IN" sz="2400" b="1" i="1">
                        <a:latin typeface="Cambria Math" panose="02040503050406030204" pitchFamily="18" charset="0"/>
                      </a:rPr>
                      <m:t>𝝅</m:t>
                    </m:r>
                  </m:oMath>
                </a14:m>
                <a:r>
                  <a:rPr lang="en-GB" sz="2400" dirty="0">
                    <a:latin typeface="Abadi Extra Light" panose="020B0204020104020204" pitchFamily="34" charset="0"/>
                  </a:rPr>
                  <a:t> </a:t>
                </a:r>
                <a:endParaRPr lang="en-IN" sz="24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727"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22</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3E4AF5-6116-4A53-AD27-B1A7743C1785}"/>
                  </a:ext>
                </a:extLst>
              </p:cNvPr>
              <p:cNvSpPr txBox="1"/>
              <p:nvPr/>
            </p:nvSpPr>
            <p:spPr>
              <a:xfrm>
                <a:off x="3072373" y="2099058"/>
                <a:ext cx="5560689"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m:t>
                              </m:r>
                            </m:sub>
                          </m:sSub>
                        </m:e>
                        <m:e>
                          <m:r>
                            <a:rPr lang="en-IN" sz="2800" b="1" i="1" smtClean="0">
                              <a:latin typeface="Cambria Math" panose="02040503050406030204" pitchFamily="18" charset="0"/>
                            </a:rPr>
                            <m:t>𝒚</m:t>
                          </m:r>
                          <m:r>
                            <a:rPr lang="en-IN" sz="2800" b="0" i="1" smtClean="0">
                              <a:latin typeface="Cambria Math" panose="02040503050406030204" pitchFamily="18" charset="0"/>
                            </a:rPr>
                            <m:t>,</m:t>
                          </m:r>
                          <m:r>
                            <a:rPr lang="en-IN" sz="2800" b="1" i="1" smtClean="0">
                              <a:latin typeface="Cambria Math" panose="02040503050406030204" pitchFamily="18" charset="0"/>
                            </a:rPr>
                            <m:t>𝜶</m:t>
                          </m:r>
                        </m:e>
                      </m:d>
                      <m:r>
                        <a:rPr lang="en-IN" sz="2800" b="0" i="1" smtClean="0">
                          <a:latin typeface="Cambria Math" panose="02040503050406030204" pitchFamily="18" charset="0"/>
                        </a:rPr>
                        <m:t>=∫</m:t>
                      </m:r>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i="1">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m:t>
                              </m:r>
                            </m:sub>
                          </m:sSub>
                        </m:e>
                        <m:e>
                          <m:r>
                            <a:rPr lang="en-IN" sz="2800" b="1" i="1" smtClean="0">
                              <a:latin typeface="Cambria Math" panose="02040503050406030204" pitchFamily="18" charset="0"/>
                            </a:rPr>
                            <m:t>𝝅</m:t>
                          </m:r>
                        </m:e>
                      </m:d>
                      <m:r>
                        <a:rPr lang="en-IN" sz="2800" b="1" i="1" smtClean="0">
                          <a:latin typeface="Cambria Math" panose="02040503050406030204" pitchFamily="18" charset="0"/>
                        </a:rPr>
                        <m:t>𝒑</m:t>
                      </m:r>
                      <m:d>
                        <m:dPr>
                          <m:ctrlPr>
                            <a:rPr lang="en-IN" sz="2800" b="1" i="1" smtClean="0">
                              <a:latin typeface="Cambria Math" panose="02040503050406030204" pitchFamily="18" charset="0"/>
                            </a:rPr>
                          </m:ctrlPr>
                        </m:dPr>
                        <m:e>
                          <m:r>
                            <a:rPr lang="en-IN" sz="2800" b="1" i="1" smtClean="0">
                              <a:latin typeface="Cambria Math" panose="02040503050406030204" pitchFamily="18" charset="0"/>
                            </a:rPr>
                            <m:t>𝝅</m:t>
                          </m:r>
                        </m:e>
                        <m:e>
                          <m:r>
                            <a:rPr lang="en-IN" sz="2800" b="1" i="1" smtClean="0">
                              <a:latin typeface="Cambria Math" panose="02040503050406030204" pitchFamily="18" charset="0"/>
                            </a:rPr>
                            <m:t>𝒚</m:t>
                          </m:r>
                          <m:r>
                            <a:rPr lang="en-IN" sz="2800" b="1" i="1" smtClean="0">
                              <a:latin typeface="Cambria Math" panose="02040503050406030204" pitchFamily="18" charset="0"/>
                            </a:rPr>
                            <m:t>,</m:t>
                          </m:r>
                          <m:r>
                            <a:rPr lang="en-IN" sz="2800" b="1" i="1" smtClean="0">
                              <a:latin typeface="Cambria Math" panose="02040503050406030204" pitchFamily="18" charset="0"/>
                            </a:rPr>
                            <m:t>𝜶</m:t>
                          </m:r>
                        </m:e>
                      </m:d>
                      <m:r>
                        <a:rPr lang="en-IN" sz="2800" b="1" i="1" smtClean="0">
                          <a:latin typeface="Cambria Math" panose="02040503050406030204" pitchFamily="18" charset="0"/>
                        </a:rPr>
                        <m:t>𝒅</m:t>
                      </m:r>
                      <m:r>
                        <a:rPr lang="en-IN" sz="2800" b="1" i="1" smtClean="0">
                          <a:latin typeface="Cambria Math" panose="02040503050406030204" pitchFamily="18" charset="0"/>
                        </a:rPr>
                        <m:t>𝝅</m:t>
                      </m:r>
                    </m:oMath>
                  </m:oMathPara>
                </a14:m>
                <a:endParaRPr lang="en-IN" sz="2800" b="1" dirty="0"/>
              </a:p>
            </p:txBody>
          </p:sp>
        </mc:Choice>
        <mc:Fallback xmlns="">
          <p:sp>
            <p:nvSpPr>
              <p:cNvPr id="3" name="TextBox 2">
                <a:extLst>
                  <a:ext uri="{FF2B5EF4-FFF2-40B4-BE49-F238E27FC236}">
                    <a16:creationId xmlns:a16="http://schemas.microsoft.com/office/drawing/2014/main" id="{473E4AF5-6116-4A53-AD27-B1A7743C1785}"/>
                  </a:ext>
                </a:extLst>
              </p:cNvPr>
              <p:cNvSpPr txBox="1">
                <a:spLocks noRot="1" noChangeAspect="1" noMove="1" noResize="1" noEditPoints="1" noAdjustHandles="1" noChangeArrowheads="1" noChangeShapeType="1" noTextEdit="1"/>
              </p:cNvSpPr>
              <p:nvPr/>
            </p:nvSpPr>
            <p:spPr>
              <a:xfrm>
                <a:off x="3072373" y="2099058"/>
                <a:ext cx="5560689" cy="447238"/>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F4CE7EF-CEF1-484A-8349-AF3BF9C80FE5}"/>
                  </a:ext>
                </a:extLst>
              </p:cNvPr>
              <p:cNvSpPr txBox="1"/>
              <p:nvPr/>
            </p:nvSpPr>
            <p:spPr>
              <a:xfrm>
                <a:off x="2154064" y="3712161"/>
                <a:ext cx="4936159" cy="3195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𝑝</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m:t>
                              </m:r>
                            </m:sub>
                          </m:sSub>
                          <m:r>
                            <a:rPr lang="en-IN" sz="2000" b="0" i="1" smtClean="0">
                              <a:latin typeface="Cambria Math" panose="02040503050406030204" pitchFamily="18" charset="0"/>
                            </a:rPr>
                            <m:t>=</m:t>
                          </m:r>
                          <m:r>
                            <a:rPr lang="en-IN" sz="2000" b="0" i="1" smtClean="0">
                              <a:latin typeface="Cambria Math" panose="02040503050406030204" pitchFamily="18" charset="0"/>
                            </a:rPr>
                            <m:t>𝑘</m:t>
                          </m:r>
                        </m:e>
                        <m:e>
                          <m:r>
                            <a:rPr lang="en-IN" sz="2000" b="1" i="1" smtClean="0">
                              <a:latin typeface="Cambria Math" panose="02040503050406030204" pitchFamily="18" charset="0"/>
                            </a:rPr>
                            <m:t>𝒚</m:t>
                          </m:r>
                          <m:r>
                            <a:rPr lang="en-IN" sz="2000" b="0" i="1" smtClean="0">
                              <a:latin typeface="Cambria Math" panose="02040503050406030204" pitchFamily="18" charset="0"/>
                            </a:rPr>
                            <m:t>,</m:t>
                          </m:r>
                          <m:r>
                            <a:rPr lang="en-IN" sz="2000" b="1" i="1" smtClean="0">
                              <a:latin typeface="Cambria Math" panose="02040503050406030204" pitchFamily="18" charset="0"/>
                            </a:rPr>
                            <m:t>𝜶</m:t>
                          </m:r>
                        </m:e>
                      </m:d>
                      <m:r>
                        <a:rPr lang="en-IN" sz="2000" b="0" i="1" smtClean="0">
                          <a:latin typeface="Cambria Math" panose="02040503050406030204" pitchFamily="18" charset="0"/>
                        </a:rPr>
                        <m:t>=∫</m:t>
                      </m:r>
                      <m:r>
                        <a:rPr lang="en-IN" sz="2000" b="0" i="1" smtClean="0">
                          <a:latin typeface="Cambria Math" panose="02040503050406030204" pitchFamily="18" charset="0"/>
                        </a:rPr>
                        <m:t>𝑝</m:t>
                      </m:r>
                      <m:d>
                        <m:dPr>
                          <m:ctrlPr>
                            <a:rPr lang="en-IN" sz="2000" b="0" i="1" smtClean="0">
                              <a:latin typeface="Cambria Math" panose="02040503050406030204" pitchFamily="18" charset="0"/>
                            </a:rPr>
                          </m:ctrlPr>
                        </m:dPr>
                        <m:e>
                          <m:sSub>
                            <m:sSubPr>
                              <m:ctrlPr>
                                <a:rPr lang="en-IN" sz="2000" i="1">
                                  <a:latin typeface="Cambria Math" panose="02040503050406030204" pitchFamily="18" charset="0"/>
                                </a:rPr>
                              </m:ctrlPr>
                            </m:sSubPr>
                            <m:e>
                              <m:r>
                                <a:rPr lang="en-IN" sz="2000" b="0" i="1" smtClean="0">
                                  <a:latin typeface="Cambria Math" panose="02040503050406030204" pitchFamily="18" charset="0"/>
                                </a:rPr>
                                <m:t>𝑦</m:t>
                              </m:r>
                            </m:e>
                            <m:sub>
                              <m:r>
                                <a:rPr lang="en-IN" sz="2000" i="1">
                                  <a:latin typeface="Cambria Math" panose="02040503050406030204" pitchFamily="18" charset="0"/>
                                </a:rPr>
                                <m:t>∗</m:t>
                              </m:r>
                            </m:sub>
                          </m:sSub>
                          <m:r>
                            <a:rPr lang="en-IN" sz="2000" i="1">
                              <a:latin typeface="Cambria Math" panose="02040503050406030204" pitchFamily="18" charset="0"/>
                            </a:rPr>
                            <m:t>=</m:t>
                          </m:r>
                          <m:r>
                            <a:rPr lang="en-IN" sz="2000" i="1">
                              <a:latin typeface="Cambria Math" panose="02040503050406030204" pitchFamily="18" charset="0"/>
                            </a:rPr>
                            <m:t>𝑘</m:t>
                          </m:r>
                        </m:e>
                        <m:e>
                          <m:r>
                            <a:rPr lang="en-IN" sz="2000" b="1" i="1" smtClean="0">
                              <a:latin typeface="Cambria Math" panose="02040503050406030204" pitchFamily="18" charset="0"/>
                            </a:rPr>
                            <m:t>𝝅</m:t>
                          </m:r>
                        </m:e>
                      </m:d>
                      <m:r>
                        <a:rPr lang="en-IN" sz="2000" b="1" i="1" smtClean="0">
                          <a:latin typeface="Cambria Math" panose="02040503050406030204" pitchFamily="18" charset="0"/>
                        </a:rPr>
                        <m:t>𝒑</m:t>
                      </m:r>
                      <m:d>
                        <m:dPr>
                          <m:ctrlPr>
                            <a:rPr lang="en-IN" sz="2000" b="1" i="1" smtClean="0">
                              <a:latin typeface="Cambria Math" panose="02040503050406030204" pitchFamily="18" charset="0"/>
                            </a:rPr>
                          </m:ctrlPr>
                        </m:dPr>
                        <m:e>
                          <m:r>
                            <a:rPr lang="en-IN" sz="2000" b="1" i="1" smtClean="0">
                              <a:latin typeface="Cambria Math" panose="02040503050406030204" pitchFamily="18" charset="0"/>
                            </a:rPr>
                            <m:t>𝝅</m:t>
                          </m:r>
                        </m:e>
                        <m:e>
                          <m:r>
                            <a:rPr lang="en-IN" sz="2000" b="1" i="1" smtClean="0">
                              <a:latin typeface="Cambria Math" panose="02040503050406030204" pitchFamily="18" charset="0"/>
                            </a:rPr>
                            <m:t>𝒚</m:t>
                          </m:r>
                          <m:r>
                            <a:rPr lang="en-IN" sz="2000" b="1" i="1" smtClean="0">
                              <a:latin typeface="Cambria Math" panose="02040503050406030204" pitchFamily="18" charset="0"/>
                            </a:rPr>
                            <m:t>,</m:t>
                          </m:r>
                          <m:r>
                            <a:rPr lang="en-IN" sz="2000" b="1" i="1" smtClean="0">
                              <a:latin typeface="Cambria Math" panose="02040503050406030204" pitchFamily="18" charset="0"/>
                            </a:rPr>
                            <m:t>𝜶</m:t>
                          </m:r>
                        </m:e>
                      </m:d>
                      <m:r>
                        <a:rPr lang="en-IN" sz="2000" b="1" i="1" smtClean="0">
                          <a:latin typeface="Cambria Math" panose="02040503050406030204" pitchFamily="18" charset="0"/>
                        </a:rPr>
                        <m:t>𝒅</m:t>
                      </m:r>
                      <m:r>
                        <a:rPr lang="en-IN" sz="2000" b="1" i="1" smtClean="0">
                          <a:latin typeface="Cambria Math" panose="02040503050406030204" pitchFamily="18" charset="0"/>
                        </a:rPr>
                        <m:t>𝝅</m:t>
                      </m:r>
                    </m:oMath>
                  </m:oMathPara>
                </a14:m>
                <a:endParaRPr lang="en-IN" sz="2000" b="1" dirty="0"/>
              </a:p>
            </p:txBody>
          </p:sp>
        </mc:Choice>
        <mc:Fallback xmlns="">
          <p:sp>
            <p:nvSpPr>
              <p:cNvPr id="15" name="TextBox 14">
                <a:extLst>
                  <a:ext uri="{FF2B5EF4-FFF2-40B4-BE49-F238E27FC236}">
                    <a16:creationId xmlns:a16="http://schemas.microsoft.com/office/drawing/2014/main" id="{EF4CE7EF-CEF1-484A-8349-AF3BF9C80FE5}"/>
                  </a:ext>
                </a:extLst>
              </p:cNvPr>
              <p:cNvSpPr txBox="1">
                <a:spLocks noRot="1" noChangeAspect="1" noMove="1" noResize="1" noEditPoints="1" noAdjustHandles="1" noChangeArrowheads="1" noChangeShapeType="1" noTextEdit="1"/>
              </p:cNvSpPr>
              <p:nvPr/>
            </p:nvSpPr>
            <p:spPr>
              <a:xfrm>
                <a:off x="2154064" y="3712161"/>
                <a:ext cx="4936159" cy="319511"/>
              </a:xfrm>
              <a:prstGeom prst="rect">
                <a:avLst/>
              </a:prstGeom>
              <a:blipFill>
                <a:blip r:embed="rId5"/>
                <a:stretch>
                  <a:fillRect l="-123" t="-15385" r="-370" b="-4038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B6575BE-6A13-4476-80A7-F251E2EAC352}"/>
                  </a:ext>
                </a:extLst>
              </p:cNvPr>
              <p:cNvSpPr txBox="1"/>
              <p:nvPr/>
            </p:nvSpPr>
            <p:spPr>
              <a:xfrm>
                <a:off x="3774925" y="4137054"/>
                <a:ext cx="6182462" cy="3195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𝜋</m:t>
                          </m:r>
                        </m:e>
                        <m:sub>
                          <m:r>
                            <a:rPr lang="en-IN" sz="2000" b="0" i="1" smtClean="0">
                              <a:latin typeface="Cambria Math" panose="02040503050406030204" pitchFamily="18" charset="0"/>
                            </a:rPr>
                            <m:t>𝑘</m:t>
                          </m:r>
                        </m:sub>
                      </m:sSub>
                      <m:r>
                        <a:rPr lang="en-IN" sz="2000" b="1" i="1" smtClean="0">
                          <a:latin typeface="Cambria Math" panose="02040503050406030204" pitchFamily="18" charset="0"/>
                        </a:rPr>
                        <m:t>×</m:t>
                      </m:r>
                      <m:r>
                        <m:rPr>
                          <m:sty m:val="p"/>
                        </m:rPr>
                        <a:rPr lang="en-IN" sz="2000" i="1">
                          <a:latin typeface="Cambria Math" panose="02040503050406030204" pitchFamily="18" charset="0"/>
                        </a:rPr>
                        <m:t>Dirichlet</m:t>
                      </m:r>
                      <m:d>
                        <m:dPr>
                          <m:endChr m:val="|"/>
                          <m:ctrlPr>
                            <a:rPr lang="en-IN" sz="2000" i="1">
                              <a:latin typeface="Cambria Math" panose="02040503050406030204" pitchFamily="18" charset="0"/>
                            </a:rPr>
                          </m:ctrlPr>
                        </m:dPr>
                        <m:e>
                          <m:r>
                            <a:rPr lang="en-IN" sz="2000" b="1" i="1">
                              <a:latin typeface="Cambria Math" panose="02040503050406030204" pitchFamily="18" charset="0"/>
                            </a:rPr>
                            <m:t>𝝅</m:t>
                          </m:r>
                        </m:e>
                      </m:d>
                      <m:sSub>
                        <m:sSubPr>
                          <m:ctrlPr>
                            <a:rPr lang="en-IN" sz="2000" i="1">
                              <a:latin typeface="Cambria Math" panose="02040503050406030204" pitchFamily="18" charset="0"/>
                            </a:rPr>
                          </m:ctrlPr>
                        </m:sSubPr>
                        <m:e>
                          <m:r>
                            <a:rPr lang="en-IN" sz="2000" i="1">
                              <a:latin typeface="Cambria Math" panose="02040503050406030204" pitchFamily="18" charset="0"/>
                            </a:rPr>
                            <m:t>𝛼</m:t>
                          </m:r>
                        </m:e>
                        <m:sub>
                          <m:r>
                            <a:rPr lang="en-IN" sz="2000" i="1">
                              <a:latin typeface="Cambria Math" panose="02040503050406030204" pitchFamily="18" charset="0"/>
                            </a:rPr>
                            <m:t>1</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𝑁</m:t>
                          </m:r>
                        </m:e>
                        <m:sub>
                          <m:r>
                            <a:rPr lang="en-IN" sz="2000" i="1">
                              <a:latin typeface="Cambria Math" panose="02040503050406030204" pitchFamily="18" charset="0"/>
                            </a:rPr>
                            <m:t>1</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𝛼</m:t>
                          </m:r>
                        </m:e>
                        <m:sub>
                          <m:r>
                            <a:rPr lang="en-IN" sz="2000" i="1">
                              <a:latin typeface="Cambria Math" panose="02040503050406030204" pitchFamily="18" charset="0"/>
                            </a:rPr>
                            <m:t>2</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𝑁</m:t>
                          </m:r>
                        </m:e>
                        <m:sub>
                          <m:r>
                            <a:rPr lang="en-IN" sz="2000" i="1">
                              <a:latin typeface="Cambria Math" panose="02040503050406030204" pitchFamily="18" charset="0"/>
                            </a:rPr>
                            <m:t>2</m:t>
                          </m:r>
                        </m:sub>
                      </m:sSub>
                      <m:r>
                        <a:rPr lang="en-IN" sz="2000" i="1">
                          <a:latin typeface="Cambria Math" panose="02040503050406030204" pitchFamily="18" charset="0"/>
                        </a:rPr>
                        <m:t>,…, </m:t>
                      </m:r>
                      <m:sSub>
                        <m:sSubPr>
                          <m:ctrlPr>
                            <a:rPr lang="en-IN" sz="2000" i="1">
                              <a:latin typeface="Cambria Math" panose="02040503050406030204" pitchFamily="18" charset="0"/>
                            </a:rPr>
                          </m:ctrlPr>
                        </m:sSubPr>
                        <m:e>
                          <m:r>
                            <a:rPr lang="en-IN" sz="2000" i="1">
                              <a:latin typeface="Cambria Math" panose="02040503050406030204" pitchFamily="18" charset="0"/>
                            </a:rPr>
                            <m:t>𝛼</m:t>
                          </m:r>
                        </m:e>
                        <m:sub>
                          <m:r>
                            <a:rPr lang="en-IN" sz="2000" i="1">
                              <a:latin typeface="Cambria Math" panose="02040503050406030204" pitchFamily="18" charset="0"/>
                            </a:rPr>
                            <m:t>𝐾</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𝑁</m:t>
                          </m:r>
                        </m:e>
                        <m:sub>
                          <m:r>
                            <a:rPr lang="en-IN" sz="2000" i="1">
                              <a:latin typeface="Cambria Math" panose="02040503050406030204" pitchFamily="18" charset="0"/>
                            </a:rPr>
                            <m:t>𝐾</m:t>
                          </m:r>
                        </m:sub>
                      </m:sSub>
                      <m:r>
                        <a:rPr lang="en-IN" sz="2000" i="1">
                          <a:latin typeface="Cambria Math" panose="02040503050406030204" pitchFamily="18" charset="0"/>
                        </a:rPr>
                        <m:t>)</m:t>
                      </m:r>
                      <m:r>
                        <a:rPr lang="en-IN" sz="2000" b="0" i="1" smtClean="0">
                          <a:latin typeface="Cambria Math" panose="02040503050406030204" pitchFamily="18" charset="0"/>
                        </a:rPr>
                        <m:t>𝑑</m:t>
                      </m:r>
                      <m:r>
                        <a:rPr lang="en-IN" sz="2000" b="0" i="1" smtClean="0">
                          <a:latin typeface="Cambria Math" panose="02040503050406030204" pitchFamily="18" charset="0"/>
                        </a:rPr>
                        <m:t>𝜋</m:t>
                      </m:r>
                    </m:oMath>
                  </m:oMathPara>
                </a14:m>
                <a:endParaRPr lang="en-IN" sz="2000" b="1" dirty="0"/>
              </a:p>
            </p:txBody>
          </p:sp>
        </mc:Choice>
        <mc:Fallback xmlns="">
          <p:sp>
            <p:nvSpPr>
              <p:cNvPr id="16" name="TextBox 15">
                <a:extLst>
                  <a:ext uri="{FF2B5EF4-FFF2-40B4-BE49-F238E27FC236}">
                    <a16:creationId xmlns:a16="http://schemas.microsoft.com/office/drawing/2014/main" id="{FB6575BE-6A13-4476-80A7-F251E2EAC352}"/>
                  </a:ext>
                </a:extLst>
              </p:cNvPr>
              <p:cNvSpPr txBox="1">
                <a:spLocks noRot="1" noChangeAspect="1" noMove="1" noResize="1" noEditPoints="1" noAdjustHandles="1" noChangeArrowheads="1" noChangeShapeType="1" noTextEdit="1"/>
              </p:cNvSpPr>
              <p:nvPr/>
            </p:nvSpPr>
            <p:spPr>
              <a:xfrm>
                <a:off x="3774925" y="4137054"/>
                <a:ext cx="6182462" cy="319511"/>
              </a:xfrm>
              <a:prstGeom prst="rect">
                <a:avLst/>
              </a:prstGeom>
              <a:blipFill>
                <a:blip r:embed="rId8"/>
                <a:stretch>
                  <a:fillRect t="-15385" b="-4038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621CD88-DA11-42C7-A9A9-258388138348}"/>
                  </a:ext>
                </a:extLst>
              </p:cNvPr>
              <p:cNvSpPr txBox="1"/>
              <p:nvPr/>
            </p:nvSpPr>
            <p:spPr>
              <a:xfrm>
                <a:off x="3774925" y="4475266"/>
                <a:ext cx="1694438" cy="6551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m:t>
                      </m:r>
                      <m:f>
                        <m:fPr>
                          <m:ctrlPr>
                            <a:rPr lang="en-IN" sz="2000" b="0" i="1" smtClean="0">
                              <a:latin typeface="Cambria Math" panose="02040503050406030204" pitchFamily="18" charset="0"/>
                            </a:rPr>
                          </m:ctrlPr>
                        </m:fPr>
                        <m:num>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𝛼</m:t>
                              </m:r>
                            </m:e>
                            <m:sub>
                              <m:r>
                                <a:rPr lang="en-IN" sz="2000" b="0" i="1" smtClean="0">
                                  <a:latin typeface="Cambria Math" panose="02040503050406030204" pitchFamily="18" charset="0"/>
                                </a:rPr>
                                <m:t>𝑘</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𝑁</m:t>
                              </m:r>
                            </m:e>
                            <m:sub>
                              <m:r>
                                <a:rPr lang="en-IN" sz="2000" b="0" i="1" smtClean="0">
                                  <a:latin typeface="Cambria Math" panose="02040503050406030204" pitchFamily="18" charset="0"/>
                                </a:rPr>
                                <m:t>𝑘</m:t>
                              </m:r>
                            </m:sub>
                          </m:sSub>
                        </m:num>
                        <m:den>
                          <m:nary>
                            <m:naryPr>
                              <m:chr m:val="∑"/>
                              <m:limLoc m:val="subSup"/>
                              <m:ctrlPr>
                                <a:rPr lang="en-IN" sz="2000" b="0" i="1" smtClean="0">
                                  <a:latin typeface="Cambria Math" panose="02040503050406030204" pitchFamily="18" charset="0"/>
                                </a:rPr>
                              </m:ctrlPr>
                            </m:naryPr>
                            <m:sub>
                              <m:r>
                                <m:rPr>
                                  <m:brk m:alnAt="25"/>
                                </m:rPr>
                                <a:rPr lang="en-IN" sz="2000" b="0" i="1" smtClean="0">
                                  <a:latin typeface="Cambria Math" panose="02040503050406030204" pitchFamily="18" charset="0"/>
                                </a:rPr>
                                <m:t>𝑘</m:t>
                              </m:r>
                              <m:r>
                                <a:rPr lang="en-IN" sz="2000" b="0" i="1" smtClean="0">
                                  <a:latin typeface="Cambria Math" panose="02040503050406030204" pitchFamily="18" charset="0"/>
                                </a:rPr>
                                <m:t>=1</m:t>
                              </m:r>
                            </m:sub>
                            <m:sup>
                              <m:r>
                                <a:rPr lang="en-IN" sz="2000" b="0" i="1" smtClean="0">
                                  <a:latin typeface="Cambria Math" panose="02040503050406030204" pitchFamily="18" charset="0"/>
                                </a:rPr>
                                <m:t>𝐾</m:t>
                              </m:r>
                            </m:sup>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𝛼</m:t>
                                  </m:r>
                                </m:e>
                                <m:sub>
                                  <m:r>
                                    <a:rPr lang="en-IN" sz="2000" b="0" i="1" smtClean="0">
                                      <a:latin typeface="Cambria Math" panose="02040503050406030204" pitchFamily="18" charset="0"/>
                                    </a:rPr>
                                    <m:t>𝑘</m:t>
                                  </m:r>
                                </m:sub>
                              </m:sSub>
                            </m:e>
                          </m:nary>
                          <m:r>
                            <a:rPr lang="en-IN" sz="2000" b="0" i="1" smtClean="0">
                              <a:latin typeface="Cambria Math" panose="02040503050406030204" pitchFamily="18" charset="0"/>
                            </a:rPr>
                            <m:t>+</m:t>
                          </m:r>
                          <m:r>
                            <a:rPr lang="en-IN" sz="2000" b="0" i="1" smtClean="0">
                              <a:latin typeface="Cambria Math" panose="02040503050406030204" pitchFamily="18" charset="0"/>
                            </a:rPr>
                            <m:t>𝑁</m:t>
                          </m:r>
                        </m:den>
                      </m:f>
                    </m:oMath>
                  </m:oMathPara>
                </a14:m>
                <a:endParaRPr lang="en-IN" sz="2000" b="1" dirty="0"/>
              </a:p>
            </p:txBody>
          </p:sp>
        </mc:Choice>
        <mc:Fallback xmlns="">
          <p:sp>
            <p:nvSpPr>
              <p:cNvPr id="17" name="TextBox 16">
                <a:extLst>
                  <a:ext uri="{FF2B5EF4-FFF2-40B4-BE49-F238E27FC236}">
                    <a16:creationId xmlns:a16="http://schemas.microsoft.com/office/drawing/2014/main" id="{1621CD88-DA11-42C7-A9A9-258388138348}"/>
                  </a:ext>
                </a:extLst>
              </p:cNvPr>
              <p:cNvSpPr txBox="1">
                <a:spLocks noRot="1" noChangeAspect="1" noMove="1" noResize="1" noEditPoints="1" noAdjustHandles="1" noChangeArrowheads="1" noChangeShapeType="1" noTextEdit="1"/>
              </p:cNvSpPr>
              <p:nvPr/>
            </p:nvSpPr>
            <p:spPr>
              <a:xfrm>
                <a:off x="3774925" y="4475266"/>
                <a:ext cx="1694438" cy="655116"/>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E0F19F-F410-4DDD-93D6-103D82DF96D3}"/>
                  </a:ext>
                </a:extLst>
              </p:cNvPr>
              <p:cNvSpPr txBox="1"/>
              <p:nvPr/>
            </p:nvSpPr>
            <p:spPr>
              <a:xfrm>
                <a:off x="5528345" y="4541489"/>
                <a:ext cx="4410375" cy="369332"/>
              </a:xfrm>
              <a:prstGeom prst="rect">
                <a:avLst/>
              </a:prstGeom>
              <a:noFill/>
            </p:spPr>
            <p:txBody>
              <a:bodyPr wrap="none" rtlCol="0">
                <a:spAutoFit/>
              </a:bodyPr>
              <a:lstStyle/>
              <a:p>
                <a:r>
                  <a:rPr lang="en-IN" dirty="0">
                    <a:latin typeface="Abadi Extra Light" panose="020B0204020104020204" pitchFamily="34" charset="0"/>
                  </a:rPr>
                  <a:t>(Expectation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𝑘</m:t>
                        </m:r>
                      </m:sub>
                    </m:sSub>
                  </m:oMath>
                </a14:m>
                <a:r>
                  <a:rPr lang="en-IN" dirty="0">
                    <a:latin typeface="Abadi Extra Light" panose="020B0204020104020204" pitchFamily="34" charset="0"/>
                  </a:rPr>
                  <a:t> w.r.t the Dirichlet posterior)</a:t>
                </a:r>
              </a:p>
            </p:txBody>
          </p:sp>
        </mc:Choice>
        <mc:Fallback xmlns="">
          <p:sp>
            <p:nvSpPr>
              <p:cNvPr id="5" name="TextBox 4">
                <a:extLst>
                  <a:ext uri="{FF2B5EF4-FFF2-40B4-BE49-F238E27FC236}">
                    <a16:creationId xmlns:a16="http://schemas.microsoft.com/office/drawing/2014/main" id="{B0E0F19F-F410-4DDD-93D6-103D82DF96D3}"/>
                  </a:ext>
                </a:extLst>
              </p:cNvPr>
              <p:cNvSpPr txBox="1">
                <a:spLocks noRot="1" noChangeAspect="1" noMove="1" noResize="1" noEditPoints="1" noAdjustHandles="1" noChangeArrowheads="1" noChangeShapeType="1" noTextEdit="1"/>
              </p:cNvSpPr>
              <p:nvPr/>
            </p:nvSpPr>
            <p:spPr>
              <a:xfrm>
                <a:off x="5528345" y="4541489"/>
                <a:ext cx="4410375" cy="369332"/>
              </a:xfrm>
              <a:prstGeom prst="rect">
                <a:avLst/>
              </a:prstGeom>
              <a:blipFill>
                <a:blip r:embed="rId10"/>
                <a:stretch>
                  <a:fillRect l="-1245" t="-9836" r="-553" b="-24590"/>
                </a:stretch>
              </a:blipFill>
            </p:spPr>
            <p:txBody>
              <a:bodyPr/>
              <a:lstStyle/>
              <a:p>
                <a:r>
                  <a:rPr lang="en-IN">
                    <a:noFill/>
                  </a:rPr>
                  <a:t> </a:t>
                </a:r>
              </a:p>
            </p:txBody>
          </p:sp>
        </mc:Fallback>
      </mc:AlternateContent>
      <p:sp>
        <p:nvSpPr>
          <p:cNvPr id="19" name="Speech Bubble: Rectangle 18">
            <a:extLst>
              <a:ext uri="{FF2B5EF4-FFF2-40B4-BE49-F238E27FC236}">
                <a16:creationId xmlns:a16="http://schemas.microsoft.com/office/drawing/2014/main" id="{AEEEE976-B78D-425D-B36E-88E1E8E881C0}"/>
              </a:ext>
            </a:extLst>
          </p:cNvPr>
          <p:cNvSpPr/>
          <p:nvPr/>
        </p:nvSpPr>
        <p:spPr>
          <a:xfrm>
            <a:off x="7914542" y="5050425"/>
            <a:ext cx="2328416" cy="880844"/>
          </a:xfrm>
          <a:prstGeom prst="wedgeRectCallout">
            <a:avLst>
              <a:gd name="adj1" fmla="val -60880"/>
              <a:gd name="adj2" fmla="val 1279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Note how these probabilities have been “smoothened” due to the use of the prior + the averaging over the posterior</a:t>
            </a:r>
            <a:endParaRPr lang="en-IN" sz="1400" b="1" dirty="0">
              <a:solidFill>
                <a:schemeClr val="tx1"/>
              </a:solidFill>
              <a:latin typeface="Abadi Extra Light" panose="020B0204020104020204" pitchFamily="34" charset="0"/>
            </a:endParaRPr>
          </a:p>
        </p:txBody>
      </p:sp>
      <p:sp>
        <p:nvSpPr>
          <p:cNvPr id="20" name="Speech Bubble: Rectangle 19">
            <a:extLst>
              <a:ext uri="{FF2B5EF4-FFF2-40B4-BE49-F238E27FC236}">
                <a16:creationId xmlns:a16="http://schemas.microsoft.com/office/drawing/2014/main" id="{49D5F13C-8185-45E7-9EEC-16A99264C129}"/>
              </a:ext>
            </a:extLst>
          </p:cNvPr>
          <p:cNvSpPr/>
          <p:nvPr/>
        </p:nvSpPr>
        <p:spPr>
          <a:xfrm>
            <a:off x="10402349" y="4729308"/>
            <a:ext cx="1694438" cy="880844"/>
          </a:xfrm>
          <a:prstGeom prst="wedgeRectCallout">
            <a:avLst>
              <a:gd name="adj1" fmla="val -60880"/>
              <a:gd name="adj2" fmla="val 1279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 similar effect was achieved in the Beta-Bernoulli model, too</a:t>
            </a:r>
            <a:endParaRPr lang="en-IN" sz="1400" b="1" dirty="0">
              <a:solidFill>
                <a:schemeClr val="tx1"/>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21" name="Speech Bubble: Rectangle 20">
                <a:extLst>
                  <a:ext uri="{FF2B5EF4-FFF2-40B4-BE49-F238E27FC236}">
                    <a16:creationId xmlns:a16="http://schemas.microsoft.com/office/drawing/2014/main" id="{07434161-12A8-4743-8100-E68ED05FC434}"/>
                  </a:ext>
                </a:extLst>
              </p:cNvPr>
              <p:cNvSpPr/>
              <p:nvPr/>
            </p:nvSpPr>
            <p:spPr>
              <a:xfrm>
                <a:off x="480166" y="1982159"/>
                <a:ext cx="2377287" cy="681035"/>
              </a:xfrm>
              <a:prstGeom prst="wedgeRectCallout">
                <a:avLst>
                  <a:gd name="adj1" fmla="val 61149"/>
                  <a:gd name="adj2" fmla="val 695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Will be a </a:t>
                </a:r>
                <a:r>
                  <a:rPr lang="en-IN" sz="1400" dirty="0" err="1">
                    <a:solidFill>
                      <a:schemeClr val="tx1"/>
                    </a:solidFill>
                    <a:latin typeface="Abadi Extra Light" panose="020B0204020104020204" pitchFamily="34" charset="0"/>
                  </a:rPr>
                  <a:t>multinoulli</a:t>
                </a:r>
                <a:r>
                  <a:rPr lang="en-IN" sz="1400" dirty="0">
                    <a:solidFill>
                      <a:schemeClr val="tx1"/>
                    </a:solidFill>
                    <a:latin typeface="Abadi Extra Light" panose="020B0204020104020204" pitchFamily="34" charset="0"/>
                  </a:rPr>
                  <a:t>. Just need to estimate the probabilities of each of the </a:t>
                </a:r>
                <a14:m>
                  <m:oMath xmlns:m="http://schemas.openxmlformats.org/officeDocument/2006/math">
                    <m:r>
                      <a:rPr lang="en-IN" sz="1400" i="1" dirty="0" smtClean="0">
                        <a:solidFill>
                          <a:schemeClr val="tx1"/>
                        </a:solidFill>
                        <a:latin typeface="Cambria Math" panose="02040503050406030204" pitchFamily="18" charset="0"/>
                      </a:rPr>
                      <m:t>𝐾</m:t>
                    </m:r>
                  </m:oMath>
                </a14:m>
                <a:r>
                  <a:rPr lang="en-IN" sz="1400" dirty="0">
                    <a:solidFill>
                      <a:schemeClr val="tx1"/>
                    </a:solidFill>
                    <a:latin typeface="Abadi Extra Light" panose="020B0204020104020204" pitchFamily="34" charset="0"/>
                  </a:rPr>
                  <a:t> outcomes</a:t>
                </a:r>
                <a:endParaRPr lang="en-IN" sz="1400" b="1" dirty="0">
                  <a:solidFill>
                    <a:schemeClr val="tx1"/>
                  </a:solidFill>
                  <a:latin typeface="Abadi Extra Light" panose="020B0204020104020204" pitchFamily="34" charset="0"/>
                </a:endParaRPr>
              </a:p>
            </p:txBody>
          </p:sp>
        </mc:Choice>
        <mc:Fallback xmlns="">
          <p:sp>
            <p:nvSpPr>
              <p:cNvPr id="21" name="Speech Bubble: Rectangle 20">
                <a:extLst>
                  <a:ext uri="{FF2B5EF4-FFF2-40B4-BE49-F238E27FC236}">
                    <a16:creationId xmlns:a16="http://schemas.microsoft.com/office/drawing/2014/main" id="{07434161-12A8-4743-8100-E68ED05FC434}"/>
                  </a:ext>
                </a:extLst>
              </p:cNvPr>
              <p:cNvSpPr>
                <a:spLocks noRot="1" noChangeAspect="1" noMove="1" noResize="1" noEditPoints="1" noAdjustHandles="1" noChangeArrowheads="1" noChangeShapeType="1" noTextEdit="1"/>
              </p:cNvSpPr>
              <p:nvPr/>
            </p:nvSpPr>
            <p:spPr>
              <a:xfrm>
                <a:off x="480166" y="1982159"/>
                <a:ext cx="2377287" cy="681035"/>
              </a:xfrm>
              <a:prstGeom prst="wedgeRectCallout">
                <a:avLst>
                  <a:gd name="adj1" fmla="val 61149"/>
                  <a:gd name="adj2" fmla="val 6950"/>
                </a:avLst>
              </a:prstGeom>
              <a:blipFill>
                <a:blip r:embed="rId11"/>
                <a:stretch>
                  <a:fillRect l="-454" t="-4348" b="-11304"/>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650870152"/>
      </p:ext>
    </p:extLst>
  </p:cSld>
  <p:clrMapOvr>
    <a:masterClrMapping/>
  </p:clrMapOvr>
  <mc:AlternateContent xmlns:mc="http://schemas.openxmlformats.org/markup-compatibility/2006" xmlns:p14="http://schemas.microsoft.com/office/powerpoint/2010/main">
    <mc:Choice Requires="p14">
      <p:transition spd="slow" p14:dur="2000" advTm="256080"/>
    </mc:Choice>
    <mc:Fallback xmlns="">
      <p:transition spd="slow" advTm="256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11" end="11"/>
                                            </p:txEl>
                                          </p:spTgt>
                                        </p:tgtEl>
                                        <p:attrNameLst>
                                          <p:attrName>style.visibility</p:attrName>
                                        </p:attrNameLst>
                                      </p:cBhvr>
                                      <p:to>
                                        <p:strVal val="visible"/>
                                      </p:to>
                                    </p:set>
                                    <p:animEffect transition="in" filter="wipe(down)">
                                      <p:cBhvr>
                                        <p:cTn id="7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5" grpId="0"/>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The Prior: Where does it come from?</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The prior </a:t>
                </a:r>
                <a14:m>
                  <m:oMath xmlns:m="http://schemas.openxmlformats.org/officeDocument/2006/math">
                    <m:r>
                      <a:rPr lang="en-GB" i="1" dirty="0">
                        <a:latin typeface="Cambria Math" panose="02040503050406030204" pitchFamily="18" charset="0"/>
                      </a:rPr>
                      <m:t>𝑝</m:t>
                    </m:r>
                    <m:r>
                      <a:rPr lang="en-GB" i="1" dirty="0">
                        <a:latin typeface="Cambria Math" panose="02040503050406030204" pitchFamily="18" charset="0"/>
                      </a:rPr>
                      <m:t>(</m:t>
                    </m:r>
                    <m:r>
                      <a:rPr lang="en-GB" i="1" dirty="0" err="1">
                        <a:latin typeface="Cambria Math" panose="02040503050406030204" pitchFamily="18" charset="0"/>
                      </a:rPr>
                      <m:t>𝜃</m:t>
                    </m:r>
                    <m:r>
                      <a:rPr lang="en-GB" i="1" dirty="0" err="1">
                        <a:latin typeface="Cambria Math" panose="02040503050406030204" pitchFamily="18" charset="0"/>
                      </a:rPr>
                      <m:t>|</m:t>
                    </m:r>
                    <m:r>
                      <a:rPr lang="en-IN" b="0" i="1" dirty="0" smtClean="0">
                        <a:latin typeface="Cambria Math" panose="02040503050406030204" pitchFamily="18" charset="0"/>
                      </a:rPr>
                      <m:t>𝛼</m:t>
                    </m:r>
                    <m:r>
                      <a:rPr lang="en-GB" i="1" dirty="0">
                        <a:latin typeface="Cambria Math" panose="02040503050406030204" pitchFamily="18" charset="0"/>
                      </a:rPr>
                      <m:t>)</m:t>
                    </m:r>
                  </m:oMath>
                </a14:m>
                <a:r>
                  <a:rPr lang="en-GB" dirty="0">
                    <a:latin typeface="Abadi Extra Light" panose="020B0204020104020204" pitchFamily="34" charset="0"/>
                  </a:rPr>
                  <a:t> plays an important role in probabilistic/Bayesian modeling</a:t>
                </a:r>
              </a:p>
              <a:p>
                <a:pPr lvl="1">
                  <a:buFont typeface="Wingdings" panose="05000000000000000000" pitchFamily="2" charset="2"/>
                  <a:buChar char="§"/>
                </a:pPr>
                <a:endParaRPr lang="en-GB" sz="10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Reflects our </a:t>
                </a:r>
                <a:r>
                  <a:rPr lang="en-GB" dirty="0">
                    <a:solidFill>
                      <a:srgbClr val="0000FF"/>
                    </a:solidFill>
                    <a:latin typeface="Abadi Extra Light" panose="020B0204020104020204" pitchFamily="34" charset="0"/>
                  </a:rPr>
                  <a:t>prior beliefs </a:t>
                </a:r>
                <a:r>
                  <a:rPr lang="en-GB" dirty="0">
                    <a:latin typeface="Abadi Extra Light" panose="020B0204020104020204" pitchFamily="34" charset="0"/>
                  </a:rPr>
                  <a:t>about possible parameter values </a:t>
                </a:r>
                <a:r>
                  <a:rPr lang="en-GB" u="sng" dirty="0">
                    <a:latin typeface="Abadi Extra Light" panose="020B0204020104020204" pitchFamily="34" charset="0"/>
                  </a:rPr>
                  <a:t>before</a:t>
                </a:r>
                <a:r>
                  <a:rPr lang="en-GB" dirty="0">
                    <a:latin typeface="Abadi Extra Light" panose="020B0204020104020204" pitchFamily="34" charset="0"/>
                  </a:rPr>
                  <a:t> seeing the data</a:t>
                </a: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marL="457200" lvl="1" indent="0">
                  <a:buNone/>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Can be “subjective” or “objective” (also a topic of debate, which we won’t get into)</a:t>
                </a:r>
              </a:p>
              <a:p>
                <a:pPr lvl="1">
                  <a:buFont typeface="Wingdings" panose="05000000000000000000" pitchFamily="2" charset="2"/>
                  <a:buChar char="§"/>
                </a:pPr>
                <a:endParaRPr lang="en-GB" sz="1000" dirty="0">
                  <a:solidFill>
                    <a:srgbClr val="0000FF"/>
                  </a:solidFill>
                  <a:latin typeface="Abadi Extra Light" panose="020B0204020104020204" pitchFamily="34" charset="0"/>
                </a:endParaRPr>
              </a:p>
              <a:p>
                <a:pPr lvl="1">
                  <a:buFont typeface="Wingdings" panose="05000000000000000000" pitchFamily="2" charset="2"/>
                  <a:buChar char="§"/>
                </a:pPr>
                <a:r>
                  <a:rPr lang="en-GB" dirty="0">
                    <a:solidFill>
                      <a:srgbClr val="0000FF"/>
                    </a:solidFill>
                    <a:latin typeface="Abadi Extra Light" panose="020B0204020104020204" pitchFamily="34" charset="0"/>
                  </a:rPr>
                  <a:t>Subjective:</a:t>
                </a:r>
                <a:r>
                  <a:rPr lang="en-GB" dirty="0">
                    <a:latin typeface="Abadi Extra Light" panose="020B0204020104020204" pitchFamily="34" charset="0"/>
                  </a:rPr>
                  <a:t> Prior (our beliefs) derived from past experiments</a:t>
                </a:r>
              </a:p>
              <a:p>
                <a:pPr lvl="1">
                  <a:buFont typeface="Wingdings" panose="05000000000000000000" pitchFamily="2" charset="2"/>
                  <a:buChar char="§"/>
                </a:pPr>
                <a:endParaRPr lang="en-GB" sz="1000" dirty="0">
                  <a:solidFill>
                    <a:srgbClr val="0000FF"/>
                  </a:solidFill>
                  <a:latin typeface="Abadi Extra Light" panose="020B0204020104020204" pitchFamily="34" charset="0"/>
                </a:endParaRPr>
              </a:p>
              <a:p>
                <a:pPr lvl="1">
                  <a:buFont typeface="Wingdings" panose="05000000000000000000" pitchFamily="2" charset="2"/>
                  <a:buChar char="§"/>
                </a:pPr>
                <a:r>
                  <a:rPr lang="en-GB" dirty="0">
                    <a:solidFill>
                      <a:srgbClr val="0000FF"/>
                    </a:solidFill>
                    <a:latin typeface="Abadi Extra Light" panose="020B0204020104020204" pitchFamily="34" charset="0"/>
                  </a:rPr>
                  <a:t>Objective:</a:t>
                </a:r>
                <a:r>
                  <a:rPr lang="en-GB" dirty="0">
                    <a:latin typeface="Abadi Extra Light" panose="020B0204020104020204" pitchFamily="34" charset="0"/>
                  </a:rPr>
                  <a:t> Prior represents “neutral knowledge” (e.g.. uniform, vague prior)</a:t>
                </a:r>
              </a:p>
              <a:p>
                <a:pPr lvl="1">
                  <a:buFont typeface="Wingdings" panose="05000000000000000000" pitchFamily="2" charset="2"/>
                  <a:buChar char="§"/>
                </a:pPr>
                <a:endParaRPr lang="en-GB" sz="10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Can also be seen as a </a:t>
                </a:r>
                <a:r>
                  <a:rPr lang="en-GB" dirty="0" err="1">
                    <a:solidFill>
                      <a:srgbClr val="0000FF"/>
                    </a:solidFill>
                    <a:latin typeface="Abadi Extra Light" panose="020B0204020104020204" pitchFamily="34" charset="0"/>
                  </a:rPr>
                  <a:t>regularizer</a:t>
                </a:r>
                <a:r>
                  <a:rPr lang="en-GB" dirty="0">
                    <a:latin typeface="Abadi Extra Light" panose="020B0204020104020204" pitchFamily="34" charset="0"/>
                  </a:rPr>
                  <a:t> (connection with non-probabilistic view)</a:t>
                </a: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3</a:t>
            </a:fld>
            <a:endParaRPr lang="en-IN" sz="2800" dirty="0">
              <a:solidFill>
                <a:schemeClr val="bg1">
                  <a:lumMod val="65000"/>
                </a:schemeClr>
              </a:solidFill>
            </a:endParaRPr>
          </a:p>
        </p:txBody>
      </p:sp>
      <p:pic>
        <p:nvPicPr>
          <p:cNvPr id="2050" name="Picture 2">
            <a:extLst>
              <a:ext uri="{FF2B5EF4-FFF2-40B4-BE49-F238E27FC236}">
                <a16:creationId xmlns:a16="http://schemas.microsoft.com/office/drawing/2014/main" id="{E98921C8-2828-438E-B709-5B68EB06B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533" y="2289846"/>
            <a:ext cx="3385741" cy="17698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34260193"/>
      </p:ext>
    </p:extLst>
  </p:cSld>
  <p:clrMapOvr>
    <a:masterClrMapping/>
  </p:clrMapOvr>
  <mc:AlternateContent xmlns:mc="http://schemas.openxmlformats.org/markup-compatibility/2006" xmlns:p14="http://schemas.microsoft.com/office/powerpoint/2010/main">
    <mc:Choice Requires="p14">
      <p:transition spd="slow" p14:dur="2000" advTm="409743"/>
    </mc:Choice>
    <mc:Fallback xmlns="">
      <p:transition spd="slow" advTm="409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wipe(down)">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wipe(down)">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wipe(down)">
                                      <p:cBhvr>
                                        <p:cTn id="32" dur="500"/>
                                        <p:tgtEl>
                                          <p:spTgt spid="4">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Effect transition="in" filter="wipe(down)">
                                      <p:cBhvr>
                                        <p:cTn id="3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14D327B-F817-E93E-0447-9AC95AF887C2}"/>
              </a:ext>
            </a:extLst>
          </p:cNvPr>
          <p:cNvSpPr/>
          <p:nvPr/>
        </p:nvSpPr>
        <p:spPr>
          <a:xfrm>
            <a:off x="6257852" y="2641323"/>
            <a:ext cx="5464472" cy="2072201"/>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9AF2639F-5E63-EBA8-2598-912619FED0AD}"/>
              </a:ext>
            </a:extLst>
          </p:cNvPr>
          <p:cNvSpPr/>
          <p:nvPr/>
        </p:nvSpPr>
        <p:spPr>
          <a:xfrm>
            <a:off x="574099" y="2661613"/>
            <a:ext cx="5464472" cy="2072201"/>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Parameter Estimation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The parameters </a:t>
                </a:r>
                <a14:m>
                  <m:oMath xmlns:m="http://schemas.openxmlformats.org/officeDocument/2006/math">
                    <m:r>
                      <a:rPr lang="en-IN" b="0" i="1" smtClean="0">
                        <a:latin typeface="Cambria Math" panose="02040503050406030204" pitchFamily="18" charset="0"/>
                      </a:rPr>
                      <m:t>𝜃</m:t>
                    </m:r>
                  </m:oMath>
                </a14:m>
                <a:r>
                  <a:rPr lang="en-IN" dirty="0">
                    <a:latin typeface="Abadi Extra Light" panose="020B0204020104020204" pitchFamily="34" charset="0"/>
                  </a:rPr>
                  <a:t> are unknown and need to be estimated from training data </a:t>
                </a:r>
                <a14:m>
                  <m:oMath xmlns:m="http://schemas.openxmlformats.org/officeDocument/2006/math">
                    <m:r>
                      <a:rPr lang="en-IN" i="1">
                        <a:latin typeface="Cambria Math" panose="02040503050406030204" pitchFamily="18" charset="0"/>
                        <a:ea typeface="Cambria Math" panose="02040503050406030204" pitchFamily="18" charset="0"/>
                      </a:rPr>
                      <m:t>𝒟</m:t>
                    </m:r>
                  </m:oMath>
                </a14:m>
                <a:endParaRPr lang="en-IN"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When estimating </a:t>
                </a:r>
                <a14:m>
                  <m:oMath xmlns:m="http://schemas.openxmlformats.org/officeDocument/2006/math">
                    <m:r>
                      <a:rPr lang="en-IN" b="0" i="1" smtClean="0">
                        <a:latin typeface="Cambria Math" panose="02040503050406030204" pitchFamily="18" charset="0"/>
                      </a:rPr>
                      <m:t>𝜃</m:t>
                    </m:r>
                    <m:r>
                      <a:rPr lang="en-IN" b="0" i="1" smtClean="0">
                        <a:latin typeface="Cambria Math" panose="02040503050406030204" pitchFamily="18" charset="0"/>
                      </a:rPr>
                      <m:t>, </m:t>
                    </m:r>
                  </m:oMath>
                </a14:m>
                <a:r>
                  <a:rPr lang="en-IN" dirty="0">
                    <a:latin typeface="Abadi Extra Light" panose="020B0204020104020204" pitchFamily="34" charset="0"/>
                  </a:rPr>
                  <a:t>we may take one of the following approaches</a:t>
                </a: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marL="0" indent="0">
                  <a:buNone/>
                </a:pPr>
                <a:endParaRPr lang="en-IN" dirty="0">
                  <a:latin typeface="Abadi Extra Light" panose="020B0204020104020204" pitchFamily="34" charset="0"/>
                </a:endParaRPr>
              </a:p>
              <a:p>
                <a:pPr marL="0" indent="0">
                  <a:buNone/>
                </a:pPr>
                <a:endParaRPr lang="en-IN" sz="500"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Approach 2 also gives uncertainty about our estimate of </a:t>
                </a:r>
                <a14:m>
                  <m:oMath xmlns:m="http://schemas.openxmlformats.org/officeDocument/2006/math">
                    <m:r>
                      <a:rPr lang="en-IN" b="0" i="1" smtClean="0">
                        <a:latin typeface="Cambria Math" panose="02040503050406030204" pitchFamily="18" charset="0"/>
                      </a:rPr>
                      <m:t>𝜃</m:t>
                    </m:r>
                  </m:oMath>
                </a14:m>
                <a:r>
                  <a:rPr lang="en-IN" dirty="0">
                    <a:latin typeface="Abadi Extra Light" panose="020B0204020104020204" pitchFamily="34" charset="0"/>
                  </a:rPr>
                  <a:t>; Approach 1 doesn’t</a:t>
                </a:r>
              </a:p>
              <a:p>
                <a:pPr lvl="1">
                  <a:buFont typeface="Wingdings" panose="05000000000000000000" pitchFamily="2" charset="2"/>
                  <a:buChar char="§"/>
                </a:pPr>
                <a:r>
                  <a:rPr lang="en-IN" dirty="0">
                    <a:latin typeface="Abadi Extra Light" panose="020B0204020104020204" pitchFamily="34" charset="0"/>
                  </a:rPr>
                  <a:t>But possible to estimate uncertainty in </a:t>
                </a:r>
                <a14:m>
                  <m:oMath xmlns:m="http://schemas.openxmlformats.org/officeDocument/2006/math">
                    <m:r>
                      <a:rPr lang="en-IN" i="1">
                        <a:latin typeface="Cambria Math" panose="02040503050406030204" pitchFamily="18" charset="0"/>
                      </a:rPr>
                      <m:t>𝜃</m:t>
                    </m:r>
                    <m:r>
                      <a:rPr lang="en-IN" i="1">
                        <a:latin typeface="Cambria Math" panose="02040503050406030204" pitchFamily="18" charset="0"/>
                      </a:rPr>
                      <m:t> </m:t>
                    </m:r>
                  </m:oMath>
                </a14:m>
                <a:r>
                  <a:rPr lang="en-IN" dirty="0">
                    <a:latin typeface="Abadi Extra Light" panose="020B0204020104020204" pitchFamily="34" charset="0"/>
                  </a:rPr>
                  <a:t>even with Approach 1 (e.g., using ensembles)</a:t>
                </a:r>
              </a:p>
              <a:p>
                <a:pPr>
                  <a:buFont typeface="Wingdings" panose="05000000000000000000" pitchFamily="2" charset="2"/>
                  <a:buChar char="§"/>
                </a:pPr>
                <a:r>
                  <a:rPr lang="en-IN" dirty="0">
                    <a:latin typeface="Abadi Extra Light" panose="020B0204020104020204" pitchFamily="34" charset="0"/>
                  </a:rPr>
                  <a:t>Approach 1 is also a simplified/special case/approximation of Approach 2</a:t>
                </a:r>
              </a:p>
              <a:p>
                <a:pPr>
                  <a:buFont typeface="Wingdings" panose="05000000000000000000" pitchFamily="2" charset="2"/>
                  <a:buChar char="§"/>
                </a:pPr>
                <a:r>
                  <a:rPr lang="en-IN" dirty="0">
                    <a:latin typeface="Abadi Extra Light" panose="020B0204020104020204" pitchFamily="34" charset="0"/>
                  </a:rPr>
                  <a:t>Can also take a hybrid (Approach 2 for some parameters; Approach 1 for others)</a:t>
                </a:r>
              </a:p>
              <a:p>
                <a:pPr marL="0" indent="0">
                  <a:buNone/>
                </a:pPr>
                <a:endParaRPr lang="en-IN" dirty="0">
                  <a:latin typeface="Abadi Extra Light" panose="020B0204020104020204" pitchFamily="34" charset="0"/>
                </a:endParaRPr>
              </a:p>
              <a:p>
                <a:pPr lvl="1">
                  <a:buFont typeface="Wingdings" panose="05000000000000000000" pitchFamily="2" charset="2"/>
                  <a:buChar char="§"/>
                </a:pPr>
                <a:endParaRPr lang="en-IN" dirty="0">
                  <a:latin typeface="Abadi Extra Light" panose="020B0204020104020204" pitchFamily="34" charset="0"/>
                </a:endParaRPr>
              </a:p>
              <a:p>
                <a:pPr lvl="1">
                  <a:buFont typeface="Wingdings" panose="05000000000000000000" pitchFamily="2" charset="2"/>
                  <a:buChar char="§"/>
                </a:pPr>
                <a:endParaRPr lang="en-IN" dirty="0">
                  <a:latin typeface="Abadi Extra Light" panose="020B0204020104020204" pitchFamily="34" charset="0"/>
                </a:endParaRPr>
              </a:p>
              <a:p>
                <a:pPr lvl="1">
                  <a:buFont typeface="Wingdings" panose="05000000000000000000" pitchFamily="2" charset="2"/>
                  <a:buChar char="§"/>
                </a:pPr>
                <a:endParaRPr lang="en-IN" dirty="0">
                  <a:latin typeface="Abadi Extra Light" panose="020B0204020104020204" pitchFamily="34" charset="0"/>
                </a:endParaRPr>
              </a:p>
              <a:p>
                <a:pPr lvl="1">
                  <a:buFont typeface="Wingdings" panose="05000000000000000000" pitchFamily="2" charset="2"/>
                  <a:buChar char="§"/>
                </a:pPr>
                <a:endParaRPr lang="en-IN" dirty="0">
                  <a:latin typeface="Abadi Extra Light" panose="020B0204020104020204" pitchFamily="34" charset="0"/>
                </a:endParaRPr>
              </a:p>
              <a:p>
                <a:pPr lvl="1">
                  <a:buFont typeface="Wingdings" panose="05000000000000000000" pitchFamily="2" charset="2"/>
                  <a:buChar char="§"/>
                </a:pPr>
                <a:endParaRPr lang="en-IN" dirty="0">
                  <a:latin typeface="Abadi Extra Light" panose="020B0204020104020204" pitchFamily="34" charset="0"/>
                </a:endParaRPr>
              </a:p>
              <a:p>
                <a:pPr lvl="1">
                  <a:buFont typeface="Wingdings" panose="05000000000000000000" pitchFamily="2" charset="2"/>
                  <a:buChar char="§"/>
                </a:pPr>
                <a:endParaRPr lang="en-IN" b="0" i="1" dirty="0">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r="-987" b="-493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0FED9D3-AF84-488D-8A6A-726D5349CDAB}" type="slidenum">
              <a:rPr kumimoji="0" lang="en-IN" sz="28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2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EB10740-22A4-3FAC-52BA-259D5BBA4657}"/>
                  </a:ext>
                </a:extLst>
              </p:cNvPr>
              <p:cNvSpPr txBox="1"/>
              <p:nvPr/>
            </p:nvSpPr>
            <p:spPr>
              <a:xfrm>
                <a:off x="574100" y="2747631"/>
                <a:ext cx="5521900" cy="1815882"/>
              </a:xfrm>
              <a:prstGeom prst="rect">
                <a:avLst/>
              </a:prstGeom>
              <a:noFill/>
            </p:spPr>
            <p:txBody>
              <a:bodyPr wrap="square" rtlCol="0">
                <a:spAutoFit/>
              </a:bodyPr>
              <a:lstStyle/>
              <a:p>
                <a:pPr marL="457200" indent="-457200">
                  <a:buFont typeface="Wingdings" panose="05000000000000000000" pitchFamily="2" charset="2"/>
                  <a:buChar char="§"/>
                </a:pPr>
                <a14:m>
                  <m:oMath xmlns:m="http://schemas.openxmlformats.org/officeDocument/2006/math">
                    <m:r>
                      <a:rPr lang="en-IN" sz="2800" b="0" i="1" smtClean="0">
                        <a:latin typeface="Cambria Math" panose="02040503050406030204" pitchFamily="18" charset="0"/>
                      </a:rPr>
                      <m:t>𝜃</m:t>
                    </m:r>
                  </m:oMath>
                </a14:m>
                <a:r>
                  <a:rPr lang="en-IN" sz="2800" dirty="0"/>
                  <a:t> </a:t>
                </a:r>
                <a:r>
                  <a:rPr lang="en-IN" sz="2800" dirty="0">
                    <a:latin typeface="Abadi Extra Light" panose="020B0204020104020204" pitchFamily="34" charset="0"/>
                  </a:rPr>
                  <a:t>has an unknown with fixed value</a:t>
                </a:r>
              </a:p>
              <a:p>
                <a:pPr marL="457200" indent="-457200">
                  <a:buFont typeface="Wingdings" panose="05000000000000000000" pitchFamily="2" charset="2"/>
                  <a:buChar char="§"/>
                </a:pPr>
                <a:r>
                  <a:rPr lang="en-IN" sz="2800" dirty="0">
                    <a:latin typeface="Abadi Extra Light" panose="020B0204020104020204" pitchFamily="34" charset="0"/>
                  </a:rPr>
                  <a:t>Estimate the single best estimate of </a:t>
                </a:r>
                <a14:m>
                  <m:oMath xmlns:m="http://schemas.openxmlformats.org/officeDocument/2006/math">
                    <m:r>
                      <a:rPr lang="en-IN" sz="2800" b="0" i="1" smtClean="0">
                        <a:latin typeface="Cambria Math" panose="02040503050406030204" pitchFamily="18" charset="0"/>
                      </a:rPr>
                      <m:t>𝜃</m:t>
                    </m:r>
                  </m:oMath>
                </a14:m>
                <a:r>
                  <a:rPr lang="en-IN" sz="2800" dirty="0">
                    <a:latin typeface="Abadi Extra Light" panose="020B0204020104020204" pitchFamily="34" charset="0"/>
                  </a:rPr>
                  <a:t> by optimizing a loss function</a:t>
                </a:r>
              </a:p>
              <a:p>
                <a:endParaRPr lang="en-IN" sz="2800" dirty="0">
                  <a:latin typeface="Abadi Extra Light" panose="020B0204020104020204" pitchFamily="34" charset="0"/>
                </a:endParaRPr>
              </a:p>
            </p:txBody>
          </p:sp>
        </mc:Choice>
        <mc:Fallback xmlns="">
          <p:sp>
            <p:nvSpPr>
              <p:cNvPr id="17" name="TextBox 16">
                <a:extLst>
                  <a:ext uri="{FF2B5EF4-FFF2-40B4-BE49-F238E27FC236}">
                    <a16:creationId xmlns:a16="http://schemas.microsoft.com/office/drawing/2014/main" id="{1EB10740-22A4-3FAC-52BA-259D5BBA4657}"/>
                  </a:ext>
                </a:extLst>
              </p:cNvPr>
              <p:cNvSpPr txBox="1">
                <a:spLocks noRot="1" noChangeAspect="1" noMove="1" noResize="1" noEditPoints="1" noAdjustHandles="1" noChangeArrowheads="1" noChangeShapeType="1" noTextEdit="1"/>
              </p:cNvSpPr>
              <p:nvPr/>
            </p:nvSpPr>
            <p:spPr>
              <a:xfrm>
                <a:off x="574100" y="2747631"/>
                <a:ext cx="5521900" cy="1815882"/>
              </a:xfrm>
              <a:prstGeom prst="rect">
                <a:avLst/>
              </a:prstGeom>
              <a:blipFill>
                <a:blip r:embed="rId4"/>
                <a:stretch>
                  <a:fillRect l="-1876" t="-3691" r="-88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82BF3CD-C430-823B-01F6-EB044BCB015F}"/>
                  </a:ext>
                </a:extLst>
              </p:cNvPr>
              <p:cNvSpPr txBox="1"/>
              <p:nvPr/>
            </p:nvSpPr>
            <p:spPr>
              <a:xfrm>
                <a:off x="1577819" y="4141171"/>
                <a:ext cx="3367460" cy="449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IN" sz="2800" i="1" smtClean="0">
                              <a:solidFill>
                                <a:srgbClr val="FF0000"/>
                              </a:solidFill>
                              <a:latin typeface="Cambria Math" panose="02040503050406030204" pitchFamily="18" charset="0"/>
                            </a:rPr>
                          </m:ctrlPr>
                        </m:accPr>
                        <m:e>
                          <m:r>
                            <a:rPr lang="en-IN" sz="2800" i="1">
                              <a:solidFill>
                                <a:srgbClr val="FF0000"/>
                              </a:solidFill>
                              <a:latin typeface="Cambria Math" panose="02040503050406030204" pitchFamily="18" charset="0"/>
                            </a:rPr>
                            <m:t>𝜃</m:t>
                          </m:r>
                        </m:e>
                      </m:acc>
                      <m:r>
                        <a:rPr lang="en-IN" sz="2800" i="1">
                          <a:solidFill>
                            <a:srgbClr val="FF0000"/>
                          </a:solidFill>
                          <a:latin typeface="Cambria Math" panose="02040503050406030204" pitchFamily="18" charset="0"/>
                        </a:rPr>
                        <m:t>= </m:t>
                      </m:r>
                      <m:sSub>
                        <m:sSubPr>
                          <m:ctrlPr>
                            <a:rPr lang="en-IN" sz="2800" i="1">
                              <a:solidFill>
                                <a:srgbClr val="FF0000"/>
                              </a:solidFill>
                              <a:latin typeface="Cambria Math" panose="02040503050406030204" pitchFamily="18" charset="0"/>
                            </a:rPr>
                          </m:ctrlPr>
                        </m:sSubPr>
                        <m:e>
                          <m:r>
                            <m:rPr>
                              <m:sty m:val="p"/>
                            </m:rPr>
                            <a:rPr lang="en-IN" sz="2800">
                              <a:solidFill>
                                <a:srgbClr val="FF0000"/>
                              </a:solidFill>
                              <a:latin typeface="Cambria Math" panose="02040503050406030204" pitchFamily="18" charset="0"/>
                            </a:rPr>
                            <m:t>argmin</m:t>
                          </m:r>
                        </m:e>
                        <m:sub>
                          <m:r>
                            <a:rPr lang="en-IN" sz="2800" i="1">
                              <a:solidFill>
                                <a:srgbClr val="FF0000"/>
                              </a:solidFill>
                              <a:latin typeface="Cambria Math" panose="02040503050406030204" pitchFamily="18" charset="0"/>
                            </a:rPr>
                            <m:t>𝜃</m:t>
                          </m:r>
                        </m:sub>
                      </m:sSub>
                      <m:r>
                        <a:rPr lang="en-IN" sz="2800" i="1">
                          <a:solidFill>
                            <a:srgbClr val="FF0000"/>
                          </a:solidFill>
                          <a:latin typeface="Cambria Math" panose="02040503050406030204" pitchFamily="18" charset="0"/>
                        </a:rPr>
                        <m:t> </m:t>
                      </m:r>
                      <m:r>
                        <a:rPr lang="en-IN" sz="2800" i="1">
                          <a:solidFill>
                            <a:srgbClr val="FF0000"/>
                          </a:solidFill>
                          <a:latin typeface="Cambria Math" panose="02040503050406030204" pitchFamily="18" charset="0"/>
                          <a:ea typeface="Cambria Math" panose="02040503050406030204" pitchFamily="18" charset="0"/>
                        </a:rPr>
                        <m:t>ℒ</m:t>
                      </m:r>
                      <m:r>
                        <a:rPr lang="en-IN" sz="2800" i="1">
                          <a:solidFill>
                            <a:srgbClr val="FF0000"/>
                          </a:solidFill>
                          <a:latin typeface="Cambria Math" panose="02040503050406030204" pitchFamily="18" charset="0"/>
                          <a:ea typeface="Cambria Math" panose="02040503050406030204" pitchFamily="18" charset="0"/>
                        </a:rPr>
                        <m:t>(</m:t>
                      </m:r>
                      <m:r>
                        <a:rPr lang="en-IN" sz="2800" i="1">
                          <a:solidFill>
                            <a:srgbClr val="FF0000"/>
                          </a:solidFill>
                          <a:latin typeface="Cambria Math" panose="02040503050406030204" pitchFamily="18" charset="0"/>
                          <a:ea typeface="Cambria Math" panose="02040503050406030204" pitchFamily="18" charset="0"/>
                        </a:rPr>
                        <m:t>𝒟</m:t>
                      </m:r>
                      <m:r>
                        <a:rPr lang="en-IN" sz="2800" i="1">
                          <a:solidFill>
                            <a:srgbClr val="FF0000"/>
                          </a:solidFill>
                          <a:latin typeface="Cambria Math" panose="02040503050406030204" pitchFamily="18" charset="0"/>
                          <a:ea typeface="Cambria Math" panose="02040503050406030204" pitchFamily="18" charset="0"/>
                        </a:rPr>
                        <m:t>;</m:t>
                      </m:r>
                      <m:r>
                        <a:rPr lang="en-IN" sz="2800" i="1">
                          <a:solidFill>
                            <a:srgbClr val="FF0000"/>
                          </a:solidFill>
                          <a:latin typeface="Cambria Math" panose="02040503050406030204" pitchFamily="18" charset="0"/>
                          <a:ea typeface="Cambria Math" panose="02040503050406030204" pitchFamily="18" charset="0"/>
                        </a:rPr>
                        <m:t>𝜃</m:t>
                      </m:r>
                      <m:r>
                        <a:rPr lang="en-IN" sz="2800" i="1">
                          <a:solidFill>
                            <a:srgbClr val="FF0000"/>
                          </a:solidFill>
                          <a:latin typeface="Cambria Math" panose="02040503050406030204" pitchFamily="18" charset="0"/>
                          <a:ea typeface="Cambria Math" panose="02040503050406030204" pitchFamily="18" charset="0"/>
                        </a:rPr>
                        <m:t>)</m:t>
                      </m:r>
                    </m:oMath>
                  </m:oMathPara>
                </a14:m>
                <a:endParaRPr lang="en-IN" sz="2800" dirty="0">
                  <a:solidFill>
                    <a:srgbClr val="FF0000"/>
                  </a:solidFill>
                </a:endParaRPr>
              </a:p>
            </p:txBody>
          </p:sp>
        </mc:Choice>
        <mc:Fallback xmlns="">
          <p:sp>
            <p:nvSpPr>
              <p:cNvPr id="18" name="TextBox 17">
                <a:extLst>
                  <a:ext uri="{FF2B5EF4-FFF2-40B4-BE49-F238E27FC236}">
                    <a16:creationId xmlns:a16="http://schemas.microsoft.com/office/drawing/2014/main" id="{982BF3CD-C430-823B-01F6-EB044BCB015F}"/>
                  </a:ext>
                </a:extLst>
              </p:cNvPr>
              <p:cNvSpPr txBox="1">
                <a:spLocks noRot="1" noChangeAspect="1" noMove="1" noResize="1" noEditPoints="1" noAdjustHandles="1" noChangeArrowheads="1" noChangeShapeType="1" noTextEdit="1"/>
              </p:cNvSpPr>
              <p:nvPr/>
            </p:nvSpPr>
            <p:spPr>
              <a:xfrm>
                <a:off x="1577819" y="4141171"/>
                <a:ext cx="3367460" cy="449162"/>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062C0F6-CB4A-0AB6-1050-D356B680D976}"/>
                  </a:ext>
                </a:extLst>
              </p:cNvPr>
              <p:cNvSpPr txBox="1"/>
              <p:nvPr/>
            </p:nvSpPr>
            <p:spPr>
              <a:xfrm>
                <a:off x="6257852" y="2780510"/>
                <a:ext cx="5464472" cy="1815882"/>
              </a:xfrm>
              <a:prstGeom prst="rect">
                <a:avLst/>
              </a:prstGeom>
              <a:noFill/>
            </p:spPr>
            <p:txBody>
              <a:bodyPr wrap="square" rtlCol="0">
                <a:spAutoFit/>
              </a:bodyPr>
              <a:lstStyle/>
              <a:p>
                <a:pPr marL="457200" indent="-457200">
                  <a:buFont typeface="Wingdings" panose="05000000000000000000" pitchFamily="2" charset="2"/>
                  <a:buChar char="§"/>
                </a:pPr>
                <a:r>
                  <a:rPr lang="en-IN" sz="2800" dirty="0">
                    <a:latin typeface="Abadi Extra Light" panose="020B0204020104020204" pitchFamily="34" charset="0"/>
                  </a:rPr>
                  <a:t>Treat</a:t>
                </a:r>
                <a:r>
                  <a:rPr lang="en-IN" sz="2800" b="0" dirty="0"/>
                  <a:t> </a:t>
                </a:r>
                <a14:m>
                  <m:oMath xmlns:m="http://schemas.openxmlformats.org/officeDocument/2006/math">
                    <m:r>
                      <a:rPr lang="en-IN" sz="2800" b="0" i="1" smtClean="0">
                        <a:latin typeface="Cambria Math" panose="02040503050406030204" pitchFamily="18" charset="0"/>
                      </a:rPr>
                      <m:t>𝜃</m:t>
                    </m:r>
                  </m:oMath>
                </a14:m>
                <a:r>
                  <a:rPr lang="en-IN" sz="2800" dirty="0"/>
                  <a:t> </a:t>
                </a:r>
                <a:r>
                  <a:rPr lang="en-IN" sz="2800" dirty="0">
                    <a:latin typeface="Abadi Extra Light" panose="020B0204020104020204" pitchFamily="34" charset="0"/>
                  </a:rPr>
                  <a:t>as a random variable</a:t>
                </a:r>
              </a:p>
              <a:p>
                <a:pPr marL="457200" indent="-457200">
                  <a:buFont typeface="Wingdings" panose="05000000000000000000" pitchFamily="2" charset="2"/>
                  <a:buChar char="§"/>
                </a:pPr>
                <a:r>
                  <a:rPr lang="en-IN" sz="2800" dirty="0">
                    <a:latin typeface="Abadi Extra Light" panose="020B0204020104020204" pitchFamily="34" charset="0"/>
                  </a:rPr>
                  <a:t>Estimate </a:t>
                </a:r>
                <a14:m>
                  <m:oMath xmlns:m="http://schemas.openxmlformats.org/officeDocument/2006/math">
                    <m:r>
                      <a:rPr lang="en-IN" sz="2800" b="0" i="1" smtClean="0">
                        <a:latin typeface="Cambria Math" panose="02040503050406030204" pitchFamily="18" charset="0"/>
                      </a:rPr>
                      <m:t>𝜃</m:t>
                    </m:r>
                  </m:oMath>
                </a14:m>
                <a:r>
                  <a:rPr lang="en-IN" sz="2800" dirty="0">
                    <a:latin typeface="Abadi Extra Light" panose="020B0204020104020204" pitchFamily="34" charset="0"/>
                  </a:rPr>
                  <a:t> by computing its distribution conditioned on </a:t>
                </a:r>
                <a14:m>
                  <m:oMath xmlns:m="http://schemas.openxmlformats.org/officeDocument/2006/math">
                    <m:r>
                      <a:rPr lang="en-IN" sz="2800" i="1" smtClean="0">
                        <a:latin typeface="Cambria Math" panose="02040503050406030204" pitchFamily="18" charset="0"/>
                        <a:ea typeface="Cambria Math" panose="02040503050406030204" pitchFamily="18" charset="0"/>
                      </a:rPr>
                      <m:t>𝒟</m:t>
                    </m:r>
                  </m:oMath>
                </a14:m>
                <a:endParaRPr lang="en-IN" sz="2800" dirty="0">
                  <a:latin typeface="Abadi Extra Light" panose="020B0204020104020204" pitchFamily="34" charset="0"/>
                </a:endParaRPr>
              </a:p>
              <a:p>
                <a:endParaRPr lang="en-IN" sz="2800" dirty="0">
                  <a:latin typeface="Abadi Extra Light" panose="020B0204020104020204" pitchFamily="34" charset="0"/>
                </a:endParaRPr>
              </a:p>
            </p:txBody>
          </p:sp>
        </mc:Choice>
        <mc:Fallback xmlns="">
          <p:sp>
            <p:nvSpPr>
              <p:cNvPr id="19" name="TextBox 18">
                <a:extLst>
                  <a:ext uri="{FF2B5EF4-FFF2-40B4-BE49-F238E27FC236}">
                    <a16:creationId xmlns:a16="http://schemas.microsoft.com/office/drawing/2014/main" id="{C062C0F6-CB4A-0AB6-1050-D356B680D976}"/>
                  </a:ext>
                </a:extLst>
              </p:cNvPr>
              <p:cNvSpPr txBox="1">
                <a:spLocks noRot="1" noChangeAspect="1" noMove="1" noResize="1" noEditPoints="1" noAdjustHandles="1" noChangeArrowheads="1" noChangeShapeType="1" noTextEdit="1"/>
              </p:cNvSpPr>
              <p:nvPr/>
            </p:nvSpPr>
            <p:spPr>
              <a:xfrm>
                <a:off x="6257852" y="2780510"/>
                <a:ext cx="5464472" cy="1815882"/>
              </a:xfrm>
              <a:prstGeom prst="rect">
                <a:avLst/>
              </a:prstGeom>
              <a:blipFill>
                <a:blip r:embed="rId6"/>
                <a:stretch>
                  <a:fillRect l="-2009" t="-33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E94CD62-6A2D-6B83-7BAA-D264F13B6BFB}"/>
                  </a:ext>
                </a:extLst>
              </p:cNvPr>
              <p:cNvSpPr txBox="1"/>
              <p:nvPr/>
            </p:nvSpPr>
            <p:spPr>
              <a:xfrm>
                <a:off x="8256130" y="4125760"/>
                <a:ext cx="118282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smtClean="0">
                          <a:solidFill>
                            <a:srgbClr val="FF0000"/>
                          </a:solidFill>
                          <a:latin typeface="Cambria Math" panose="02040503050406030204" pitchFamily="18" charset="0"/>
                          <a:ea typeface="Cambria Math" panose="02040503050406030204" pitchFamily="18" charset="0"/>
                        </a:rPr>
                        <m:t>𝑝</m:t>
                      </m:r>
                      <m:r>
                        <a:rPr lang="en-IN" sz="2800" i="1">
                          <a:solidFill>
                            <a:srgbClr val="FF0000"/>
                          </a:solidFill>
                          <a:latin typeface="Cambria Math" panose="02040503050406030204" pitchFamily="18" charset="0"/>
                          <a:ea typeface="Cambria Math" panose="02040503050406030204" pitchFamily="18" charset="0"/>
                        </a:rPr>
                        <m:t>(</m:t>
                      </m:r>
                      <m:r>
                        <a:rPr lang="en-IN" sz="2800" b="0" i="1" smtClean="0">
                          <a:solidFill>
                            <a:srgbClr val="FF0000"/>
                          </a:solidFill>
                          <a:latin typeface="Cambria Math" panose="02040503050406030204" pitchFamily="18" charset="0"/>
                          <a:ea typeface="Cambria Math" panose="02040503050406030204" pitchFamily="18" charset="0"/>
                        </a:rPr>
                        <m:t>𝜃</m:t>
                      </m:r>
                      <m:r>
                        <a:rPr lang="en-IN" sz="2800" b="0" i="1" smtClean="0">
                          <a:solidFill>
                            <a:srgbClr val="FF0000"/>
                          </a:solidFill>
                          <a:latin typeface="Cambria Math" panose="02040503050406030204" pitchFamily="18" charset="0"/>
                          <a:ea typeface="Cambria Math" panose="02040503050406030204" pitchFamily="18" charset="0"/>
                        </a:rPr>
                        <m:t>|</m:t>
                      </m:r>
                      <m:r>
                        <a:rPr lang="en-IN" sz="2800" i="1">
                          <a:solidFill>
                            <a:srgbClr val="FF0000"/>
                          </a:solidFill>
                          <a:latin typeface="Cambria Math" panose="02040503050406030204" pitchFamily="18" charset="0"/>
                          <a:ea typeface="Cambria Math" panose="02040503050406030204" pitchFamily="18" charset="0"/>
                        </a:rPr>
                        <m:t>𝒟</m:t>
                      </m:r>
                      <m:r>
                        <a:rPr lang="en-IN" sz="2800" i="1">
                          <a:solidFill>
                            <a:srgbClr val="FF0000"/>
                          </a:solidFill>
                          <a:latin typeface="Cambria Math" panose="02040503050406030204" pitchFamily="18" charset="0"/>
                          <a:ea typeface="Cambria Math" panose="02040503050406030204" pitchFamily="18" charset="0"/>
                        </a:rPr>
                        <m:t>)</m:t>
                      </m:r>
                    </m:oMath>
                  </m:oMathPara>
                </a14:m>
                <a:endParaRPr lang="en-IN" sz="2800" dirty="0">
                  <a:solidFill>
                    <a:srgbClr val="FF0000"/>
                  </a:solidFill>
                </a:endParaRPr>
              </a:p>
            </p:txBody>
          </p:sp>
        </mc:Choice>
        <mc:Fallback xmlns="">
          <p:sp>
            <p:nvSpPr>
              <p:cNvPr id="20" name="TextBox 19">
                <a:extLst>
                  <a:ext uri="{FF2B5EF4-FFF2-40B4-BE49-F238E27FC236}">
                    <a16:creationId xmlns:a16="http://schemas.microsoft.com/office/drawing/2014/main" id="{3E94CD62-6A2D-6B83-7BAA-D264F13B6BFB}"/>
                  </a:ext>
                </a:extLst>
              </p:cNvPr>
              <p:cNvSpPr txBox="1">
                <a:spLocks noRot="1" noChangeAspect="1" noMove="1" noResize="1" noEditPoints="1" noAdjustHandles="1" noChangeArrowheads="1" noChangeShapeType="1" noTextEdit="1"/>
              </p:cNvSpPr>
              <p:nvPr/>
            </p:nvSpPr>
            <p:spPr>
              <a:xfrm>
                <a:off x="8256130" y="4125760"/>
                <a:ext cx="1182823" cy="430887"/>
              </a:xfrm>
              <a:prstGeom prst="rect">
                <a:avLst/>
              </a:prstGeom>
              <a:blipFill>
                <a:blip r:embed="rId7"/>
                <a:stretch>
                  <a:fillRect/>
                </a:stretch>
              </a:blipFill>
            </p:spPr>
            <p:txBody>
              <a:bodyPr/>
              <a:lstStyle/>
              <a:p>
                <a:r>
                  <a:rPr lang="en-IN">
                    <a:noFill/>
                  </a:rPr>
                  <a:t> </a:t>
                </a:r>
              </a:p>
            </p:txBody>
          </p:sp>
        </mc:Fallback>
      </mc:AlternateContent>
      <p:sp>
        <p:nvSpPr>
          <p:cNvPr id="23" name="TextBox 22">
            <a:extLst>
              <a:ext uri="{FF2B5EF4-FFF2-40B4-BE49-F238E27FC236}">
                <a16:creationId xmlns:a16="http://schemas.microsoft.com/office/drawing/2014/main" id="{C674BDA2-7492-11B3-7564-8732DD52EC0E}"/>
              </a:ext>
            </a:extLst>
          </p:cNvPr>
          <p:cNvSpPr txBox="1"/>
          <p:nvPr/>
        </p:nvSpPr>
        <p:spPr>
          <a:xfrm>
            <a:off x="2352398" y="2118103"/>
            <a:ext cx="1857240" cy="523220"/>
          </a:xfrm>
          <a:prstGeom prst="rect">
            <a:avLst/>
          </a:prstGeom>
          <a:noFill/>
        </p:spPr>
        <p:txBody>
          <a:bodyPr wrap="none" rtlCol="0">
            <a:spAutoFit/>
          </a:bodyPr>
          <a:lstStyle/>
          <a:p>
            <a:r>
              <a:rPr lang="en-IN" sz="2800" dirty="0">
                <a:solidFill>
                  <a:srgbClr val="0000FF"/>
                </a:solidFill>
                <a:latin typeface="Abadi Extra Light" panose="020B0204020104020204" pitchFamily="34" charset="0"/>
              </a:rPr>
              <a:t>Approach 1</a:t>
            </a:r>
          </a:p>
        </p:txBody>
      </p:sp>
      <p:sp>
        <p:nvSpPr>
          <p:cNvPr id="24" name="TextBox 23">
            <a:extLst>
              <a:ext uri="{FF2B5EF4-FFF2-40B4-BE49-F238E27FC236}">
                <a16:creationId xmlns:a16="http://schemas.microsoft.com/office/drawing/2014/main" id="{B10E58B1-91C6-0D2C-53C2-3FC90A7B8C6C}"/>
              </a:ext>
            </a:extLst>
          </p:cNvPr>
          <p:cNvSpPr txBox="1"/>
          <p:nvPr/>
        </p:nvSpPr>
        <p:spPr>
          <a:xfrm>
            <a:off x="7816870" y="2125268"/>
            <a:ext cx="1857240" cy="523220"/>
          </a:xfrm>
          <a:prstGeom prst="rect">
            <a:avLst/>
          </a:prstGeom>
          <a:noFill/>
        </p:spPr>
        <p:txBody>
          <a:bodyPr wrap="none" rtlCol="0">
            <a:spAutoFit/>
          </a:bodyPr>
          <a:lstStyle/>
          <a:p>
            <a:r>
              <a:rPr lang="en-IN" sz="2800" dirty="0">
                <a:solidFill>
                  <a:srgbClr val="0000FF"/>
                </a:solidFill>
                <a:latin typeface="Abadi Extra Light" panose="020B0204020104020204" pitchFamily="34" charset="0"/>
              </a:rPr>
              <a:t>Approach 2</a:t>
            </a:r>
          </a:p>
        </p:txBody>
      </p:sp>
      <p:sp>
        <p:nvSpPr>
          <p:cNvPr id="25" name="Speech Bubble: Rectangle 24">
            <a:extLst>
              <a:ext uri="{FF2B5EF4-FFF2-40B4-BE49-F238E27FC236}">
                <a16:creationId xmlns:a16="http://schemas.microsoft.com/office/drawing/2014/main" id="{DB9AB5FD-46A5-9C30-697A-CA3F7A8F0D9D}"/>
              </a:ext>
            </a:extLst>
          </p:cNvPr>
          <p:cNvSpPr/>
          <p:nvPr/>
        </p:nvSpPr>
        <p:spPr>
          <a:xfrm>
            <a:off x="6532484" y="4125760"/>
            <a:ext cx="1449014" cy="512837"/>
          </a:xfrm>
          <a:prstGeom prst="wedgeRectCallout">
            <a:avLst>
              <a:gd name="adj1" fmla="val 67289"/>
              <a:gd name="adj2" fmla="val 1979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Posterior distribution</a:t>
            </a:r>
          </a:p>
        </p:txBody>
      </p:sp>
    </p:spTree>
    <p:custDataLst>
      <p:tags r:id="rId1"/>
    </p:custDataLst>
    <p:extLst>
      <p:ext uri="{BB962C8B-B14F-4D97-AF65-F5344CB8AC3E}">
        <p14:creationId xmlns:p14="http://schemas.microsoft.com/office/powerpoint/2010/main" val="378497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wipe(down)">
                                      <p:cBhvr>
                                        <p:cTn id="48" dur="500"/>
                                        <p:tgtEl>
                                          <p:spTgt spid="4">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Effect transition="in" filter="wipe(down)">
                                      <p:cBhvr>
                                        <p:cTn id="53" dur="500"/>
                                        <p:tgtEl>
                                          <p:spTgt spid="4">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
                                            <p:txEl>
                                              <p:pRg st="10" end="10"/>
                                            </p:txEl>
                                          </p:spTgt>
                                        </p:tgtEl>
                                        <p:attrNameLst>
                                          <p:attrName>style.visibility</p:attrName>
                                        </p:attrNameLst>
                                      </p:cBhvr>
                                      <p:to>
                                        <p:strVal val="visible"/>
                                      </p:to>
                                    </p:set>
                                    <p:animEffect transition="in" filter="wipe(down)">
                                      <p:cBhvr>
                                        <p:cTn id="58" dur="500"/>
                                        <p:tgtEl>
                                          <p:spTgt spid="4">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wipe(down)">
                                      <p:cBhvr>
                                        <p:cTn id="6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17" grpId="0"/>
      <p:bldP spid="18" grpId="0"/>
      <p:bldP spid="19" grpId="0"/>
      <p:bldP spid="20" grpId="0"/>
      <p:bldP spid="23" grpId="0"/>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The Posterior Distribution</a:t>
            </a: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The </a:t>
            </a:r>
            <a:r>
              <a:rPr lang="en-GB" dirty="0">
                <a:solidFill>
                  <a:srgbClr val="0000FF"/>
                </a:solidFill>
                <a:latin typeface="Abadi Extra Light" panose="020B0204020104020204" pitchFamily="34" charset="0"/>
              </a:rPr>
              <a:t>posterior distribution </a:t>
            </a:r>
            <a:r>
              <a:rPr lang="en-GB" dirty="0">
                <a:latin typeface="Abadi Extra Light" panose="020B0204020104020204" pitchFamily="34" charset="0"/>
              </a:rPr>
              <a:t>is computed using Bayes rule (Bayesian inference)</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500" dirty="0">
              <a:solidFill>
                <a:srgbClr val="0000FF"/>
              </a:solidFill>
              <a:latin typeface="Abadi Extra Light" panose="020B0204020104020204" pitchFamily="34" charset="0"/>
            </a:endParaRPr>
          </a:p>
          <a:p>
            <a:pPr>
              <a:buFont typeface="Wingdings" panose="05000000000000000000" pitchFamily="2" charset="2"/>
              <a:buChar char="§"/>
            </a:pPr>
            <a:r>
              <a:rPr lang="en-GB" sz="2600" b="1" dirty="0">
                <a:solidFill>
                  <a:srgbClr val="A33BC3"/>
                </a:solidFill>
                <a:latin typeface="Abadi Extra Light" panose="020B0204020104020204" pitchFamily="34" charset="0"/>
              </a:rPr>
              <a:t>Marginal likelihood </a:t>
            </a:r>
            <a:r>
              <a:rPr lang="en-GB" sz="2600" dirty="0">
                <a:latin typeface="Abadi Extra Light" panose="020B0204020104020204" pitchFamily="34" charset="0"/>
              </a:rPr>
              <a:t>is an important quantity</a:t>
            </a:r>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5</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3D6E4C-7BC6-4F22-BC05-3FA66A79E594}"/>
                  </a:ext>
                </a:extLst>
              </p:cNvPr>
              <p:cNvSpPr txBox="1"/>
              <p:nvPr/>
            </p:nvSpPr>
            <p:spPr>
              <a:xfrm>
                <a:off x="1439986" y="1893014"/>
                <a:ext cx="6196248" cy="8074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solidFill>
                            <a:srgbClr val="0000FF"/>
                          </a:solidFill>
                          <a:latin typeface="Cambria Math" panose="02040503050406030204" pitchFamily="18" charset="0"/>
                        </a:rPr>
                        <m:t>𝑝</m:t>
                      </m:r>
                      <m:d>
                        <m:dPr>
                          <m:ctrlPr>
                            <a:rPr lang="en-IN" sz="2400" b="0" i="1" smtClean="0">
                              <a:solidFill>
                                <a:srgbClr val="0000FF"/>
                              </a:solidFill>
                              <a:latin typeface="Cambria Math" panose="02040503050406030204" pitchFamily="18" charset="0"/>
                            </a:rPr>
                          </m:ctrlPr>
                        </m:dPr>
                        <m:e>
                          <m:r>
                            <a:rPr lang="en-IN" sz="2400" b="0" i="1" smtClean="0">
                              <a:solidFill>
                                <a:srgbClr val="0000FF"/>
                              </a:solidFill>
                              <a:latin typeface="Cambria Math" panose="02040503050406030204" pitchFamily="18" charset="0"/>
                            </a:rPr>
                            <m:t>𝜃</m:t>
                          </m:r>
                        </m:e>
                        <m:e>
                          <m:r>
                            <a:rPr lang="en-IN" sz="2400" b="0" i="1" smtClean="0">
                              <a:solidFill>
                                <a:srgbClr val="0000FF"/>
                              </a:solidFill>
                              <a:latin typeface="Cambria Math" panose="02040503050406030204" pitchFamily="18" charset="0"/>
                              <a:ea typeface="Cambria Math" panose="02040503050406030204" pitchFamily="18" charset="0"/>
                            </a:rPr>
                            <m:t>𝒟</m:t>
                          </m:r>
                          <m:r>
                            <a:rPr lang="en-IN" sz="2400" b="0" i="1" smtClean="0">
                              <a:solidFill>
                                <a:srgbClr val="0000FF"/>
                              </a:solidFill>
                              <a:latin typeface="Cambria Math" panose="02040503050406030204" pitchFamily="18" charset="0"/>
                              <a:ea typeface="Cambria Math" panose="02040503050406030204" pitchFamily="18" charset="0"/>
                            </a:rPr>
                            <m:t>,</m:t>
                          </m:r>
                          <m:r>
                            <a:rPr lang="en-IN" sz="2400" b="0" i="1" smtClean="0">
                              <a:solidFill>
                                <a:srgbClr val="0000FF"/>
                              </a:solidFill>
                              <a:latin typeface="Cambria Math" panose="02040503050406030204" pitchFamily="18" charset="0"/>
                              <a:ea typeface="Cambria Math" panose="02040503050406030204" pitchFamily="18" charset="0"/>
                            </a:rPr>
                            <m:t>𝛼</m:t>
                          </m:r>
                        </m:e>
                      </m:d>
                      <m:r>
                        <a:rPr lang="en-IN" sz="2400" b="0" i="1" smtClean="0">
                          <a:solidFill>
                            <a:srgbClr val="0000FF"/>
                          </a:solidFill>
                          <a:latin typeface="Cambria Math" panose="02040503050406030204" pitchFamily="18" charset="0"/>
                          <a:ea typeface="Cambria Math" panose="02040503050406030204" pitchFamily="18" charset="0"/>
                        </a:rPr>
                        <m:t>= </m:t>
                      </m:r>
                      <m:f>
                        <m:fPr>
                          <m:ctrlPr>
                            <a:rPr lang="en-IN" sz="2400" b="0" i="1" smtClean="0">
                              <a:solidFill>
                                <a:schemeClr val="tx1"/>
                              </a:solidFill>
                              <a:latin typeface="Cambria Math" panose="02040503050406030204" pitchFamily="18" charset="0"/>
                            </a:rPr>
                          </m:ctrlPr>
                        </m:fPr>
                        <m:num>
                          <m:r>
                            <a:rPr lang="en-IN" sz="2400" b="0" i="1" smtClean="0">
                              <a:solidFill>
                                <a:schemeClr val="tx1"/>
                              </a:solidFill>
                              <a:latin typeface="Cambria Math" panose="02040503050406030204" pitchFamily="18" charset="0"/>
                            </a:rPr>
                            <m:t>𝑝</m:t>
                          </m:r>
                          <m:d>
                            <m:dPr>
                              <m:ctrlPr>
                                <a:rPr lang="en-IN" sz="2400" b="0" i="1" smtClean="0">
                                  <a:solidFill>
                                    <a:schemeClr val="tx1"/>
                                  </a:solidFill>
                                  <a:latin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𝒟</m:t>
                              </m:r>
                              <m:r>
                                <a:rPr lang="en-IN" sz="2400" b="0" i="1" smtClean="0">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𝜃</m:t>
                              </m:r>
                            </m:e>
                            <m:e>
                              <m:r>
                                <a:rPr lang="en-IN" sz="2400" b="0" i="1" smtClean="0">
                                  <a:solidFill>
                                    <a:schemeClr val="tx1"/>
                                  </a:solidFill>
                                  <a:latin typeface="Cambria Math" panose="02040503050406030204" pitchFamily="18" charset="0"/>
                                </a:rPr>
                                <m:t>𝛼</m:t>
                              </m:r>
                            </m:e>
                          </m:d>
                        </m:num>
                        <m:den>
                          <m:r>
                            <a:rPr lang="en-IN" sz="2400" b="0" i="1" smtClean="0">
                              <a:solidFill>
                                <a:schemeClr val="tx1"/>
                              </a:solidFill>
                              <a:latin typeface="Cambria Math" panose="02040503050406030204" pitchFamily="18" charset="0"/>
                            </a:rPr>
                            <m:t>𝑝</m:t>
                          </m:r>
                          <m:d>
                            <m:dPr>
                              <m:ctrlPr>
                                <a:rPr lang="en-IN" sz="2400" b="0" i="1" smtClean="0">
                                  <a:solidFill>
                                    <a:schemeClr val="tx1"/>
                                  </a:solidFill>
                                  <a:latin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𝒟</m:t>
                              </m:r>
                            </m:e>
                            <m:e>
                              <m:r>
                                <a:rPr lang="en-IN" sz="2400" b="0" i="1" smtClean="0">
                                  <a:solidFill>
                                    <a:schemeClr val="tx1"/>
                                  </a:solidFill>
                                  <a:latin typeface="Cambria Math" panose="02040503050406030204" pitchFamily="18" charset="0"/>
                                  <a:ea typeface="Cambria Math" panose="02040503050406030204" pitchFamily="18" charset="0"/>
                                </a:rPr>
                                <m:t>𝛼</m:t>
                              </m:r>
                            </m:e>
                          </m:d>
                        </m:den>
                      </m:f>
                      <m:r>
                        <a:rPr lang="en-IN" sz="2400" b="0" i="1" smtClean="0">
                          <a:solidFill>
                            <a:schemeClr val="tx1"/>
                          </a:solidFill>
                          <a:latin typeface="Cambria Math" panose="02040503050406030204" pitchFamily="18" charset="0"/>
                          <a:ea typeface="Cambria Math" panose="02040503050406030204" pitchFamily="18" charset="0"/>
                        </a:rPr>
                        <m:t>=</m:t>
                      </m:r>
                      <m:f>
                        <m:fPr>
                          <m:ctrlPr>
                            <a:rPr lang="en-IN" sz="2400" i="1">
                              <a:latin typeface="Cambria Math" panose="02040503050406030204" pitchFamily="18" charset="0"/>
                            </a:rPr>
                          </m:ctrlPr>
                        </m:fPr>
                        <m:num>
                          <m:r>
                            <a:rPr lang="en-IN" sz="2400" i="1">
                              <a:latin typeface="Cambria Math" panose="02040503050406030204" pitchFamily="18" charset="0"/>
                            </a:rPr>
                            <m:t>𝑝</m:t>
                          </m:r>
                          <m:r>
                            <a:rPr lang="en-IN" sz="2400" i="1">
                              <a:latin typeface="Cambria Math" panose="02040503050406030204" pitchFamily="18" charset="0"/>
                            </a:rPr>
                            <m:t>(</m:t>
                          </m:r>
                          <m:r>
                            <a:rPr lang="en-IN" sz="2400" i="1">
                              <a:latin typeface="Cambria Math" panose="02040503050406030204" pitchFamily="18" charset="0"/>
                              <a:ea typeface="Cambria Math" panose="02040503050406030204" pitchFamily="18" charset="0"/>
                            </a:rPr>
                            <m:t>𝒟</m:t>
                          </m:r>
                          <m:r>
                            <a:rPr lang="en-IN" sz="2400" i="1">
                              <a:latin typeface="Cambria Math" panose="02040503050406030204" pitchFamily="18" charset="0"/>
                            </a:rPr>
                            <m:t>|</m:t>
                          </m:r>
                          <m:r>
                            <a:rPr lang="en-IN" sz="2400" i="1">
                              <a:latin typeface="Cambria Math" panose="02040503050406030204" pitchFamily="18" charset="0"/>
                            </a:rPr>
                            <m:t>𝜃</m:t>
                          </m:r>
                          <m:r>
                            <a:rPr lang="en-IN" sz="2400" i="1">
                              <a:latin typeface="Cambria Math" panose="02040503050406030204" pitchFamily="18" charset="0"/>
                            </a:rPr>
                            <m:t>,</m:t>
                          </m:r>
                          <m:r>
                            <a:rPr lang="en-IN" sz="2400" i="1">
                              <a:latin typeface="Cambria Math" panose="02040503050406030204" pitchFamily="18" charset="0"/>
                            </a:rPr>
                            <m:t>𝛼</m:t>
                          </m:r>
                          <m:r>
                            <a:rPr lang="en-IN" sz="2400" i="1">
                              <a:latin typeface="Cambria Math" panose="02040503050406030204" pitchFamily="18" charset="0"/>
                            </a:rPr>
                            <m:t>)</m:t>
                          </m:r>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i="1">
                                  <a:latin typeface="Cambria Math" panose="02040503050406030204" pitchFamily="18" charset="0"/>
                                </a:rPr>
                                <m:t>𝜃</m:t>
                              </m:r>
                              <m:r>
                                <a:rPr lang="en-IN" sz="2400" i="1">
                                  <a:latin typeface="Cambria Math" panose="02040503050406030204" pitchFamily="18" charset="0"/>
                                </a:rPr>
                                <m:t>|</m:t>
                              </m:r>
                              <m:r>
                                <a:rPr lang="en-IN" sz="2400" i="1">
                                  <a:latin typeface="Cambria Math" panose="02040503050406030204" pitchFamily="18" charset="0"/>
                                </a:rPr>
                                <m:t>𝛼</m:t>
                              </m:r>
                            </m:e>
                          </m:d>
                        </m:num>
                        <m:den>
                          <m:r>
                            <a:rPr lang="en-IN" sz="2400" i="1">
                              <a:latin typeface="Cambria Math" panose="02040503050406030204" pitchFamily="18" charset="0"/>
                            </a:rPr>
                            <m:t>∫</m:t>
                          </m:r>
                          <m:r>
                            <a:rPr lang="en-IN" sz="2400" i="1">
                              <a:latin typeface="Cambria Math" panose="02040503050406030204" pitchFamily="18" charset="0"/>
                            </a:rPr>
                            <m:t>𝑝</m:t>
                          </m:r>
                          <m:r>
                            <a:rPr lang="en-IN" sz="2400" i="1">
                              <a:latin typeface="Cambria Math" panose="02040503050406030204" pitchFamily="18" charset="0"/>
                            </a:rPr>
                            <m:t>(</m:t>
                          </m:r>
                          <m:r>
                            <a:rPr lang="en-IN" sz="2400" i="1">
                              <a:latin typeface="Cambria Math" panose="02040503050406030204" pitchFamily="18" charset="0"/>
                              <a:ea typeface="Cambria Math" panose="02040503050406030204" pitchFamily="18" charset="0"/>
                            </a:rPr>
                            <m:t>𝒟</m:t>
                          </m:r>
                          <m:r>
                            <a:rPr lang="en-IN" sz="2400" i="1">
                              <a:latin typeface="Cambria Math" panose="02040503050406030204" pitchFamily="18" charset="0"/>
                            </a:rPr>
                            <m:t>|</m:t>
                          </m:r>
                          <m:r>
                            <a:rPr lang="en-IN" sz="2400" i="1">
                              <a:latin typeface="Cambria Math" panose="02040503050406030204" pitchFamily="18" charset="0"/>
                            </a:rPr>
                            <m:t>𝜃</m:t>
                          </m:r>
                          <m:r>
                            <a:rPr lang="en-IN" sz="2400" b="0" i="1" smtClean="0">
                              <a:latin typeface="Cambria Math" panose="02040503050406030204" pitchFamily="18" charset="0"/>
                            </a:rPr>
                            <m:t>,</m:t>
                          </m:r>
                          <m:r>
                            <a:rPr lang="en-IN" sz="2400" b="0" i="1" smtClean="0">
                              <a:latin typeface="Cambria Math" panose="02040503050406030204" pitchFamily="18" charset="0"/>
                            </a:rPr>
                            <m:t>𝛼</m:t>
                          </m:r>
                          <m:r>
                            <a:rPr lang="en-IN" sz="2400" i="1">
                              <a:latin typeface="Cambria Math" panose="02040503050406030204" pitchFamily="18" charset="0"/>
                            </a:rPr>
                            <m:t>)</m:t>
                          </m:r>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i="1">
                                  <a:latin typeface="Cambria Math" panose="02040503050406030204" pitchFamily="18" charset="0"/>
                                </a:rPr>
                                <m:t>𝜃</m:t>
                              </m:r>
                              <m:r>
                                <a:rPr lang="en-IN" sz="2400" i="1">
                                  <a:latin typeface="Cambria Math" panose="02040503050406030204" pitchFamily="18" charset="0"/>
                                </a:rPr>
                                <m:t>|</m:t>
                              </m:r>
                              <m:r>
                                <a:rPr lang="en-IN" sz="2400" i="1">
                                  <a:latin typeface="Cambria Math" panose="02040503050406030204" pitchFamily="18" charset="0"/>
                                </a:rPr>
                                <m:t>𝛼</m:t>
                              </m:r>
                            </m:e>
                          </m:d>
                          <m:r>
                            <a:rPr lang="en-IN" sz="2400" i="1">
                              <a:latin typeface="Cambria Math" panose="02040503050406030204" pitchFamily="18" charset="0"/>
                            </a:rPr>
                            <m:t>𝑑</m:t>
                          </m:r>
                          <m:r>
                            <a:rPr lang="en-IN" sz="2400" i="1">
                              <a:latin typeface="Cambria Math" panose="02040503050406030204" pitchFamily="18" charset="0"/>
                            </a:rPr>
                            <m:t>𝜃</m:t>
                          </m:r>
                        </m:den>
                      </m:f>
                    </m:oMath>
                  </m:oMathPara>
                </a14:m>
                <a:endParaRPr lang="en-IN" sz="2400" dirty="0">
                  <a:solidFill>
                    <a:schemeClr val="tx1"/>
                  </a:solidFill>
                </a:endParaRPr>
              </a:p>
            </p:txBody>
          </p:sp>
        </mc:Choice>
        <mc:Fallback xmlns="">
          <p:sp>
            <p:nvSpPr>
              <p:cNvPr id="6" name="TextBox 5">
                <a:extLst>
                  <a:ext uri="{FF2B5EF4-FFF2-40B4-BE49-F238E27FC236}">
                    <a16:creationId xmlns:a16="http://schemas.microsoft.com/office/drawing/2014/main" id="{B53D6E4C-7BC6-4F22-BC05-3FA66A79E594}"/>
                  </a:ext>
                </a:extLst>
              </p:cNvPr>
              <p:cNvSpPr txBox="1">
                <a:spLocks noRot="1" noChangeAspect="1" noMove="1" noResize="1" noEditPoints="1" noAdjustHandles="1" noChangeArrowheads="1" noChangeShapeType="1" noTextEdit="1"/>
              </p:cNvSpPr>
              <p:nvPr/>
            </p:nvSpPr>
            <p:spPr>
              <a:xfrm>
                <a:off x="1439986" y="1893014"/>
                <a:ext cx="6196248" cy="807401"/>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7923066-123C-4AA8-AA5E-83146FF92362}"/>
                  </a:ext>
                </a:extLst>
              </p:cNvPr>
              <p:cNvSpPr txBox="1"/>
              <p:nvPr/>
            </p:nvSpPr>
            <p:spPr>
              <a:xfrm>
                <a:off x="7633679" y="2803892"/>
                <a:ext cx="2945230"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solidFill>
                            <a:schemeClr val="tx1"/>
                          </a:solidFill>
                          <a:latin typeface="Cambria Math" panose="02040503050406030204" pitchFamily="18" charset="0"/>
                        </a:rPr>
                        <m:t>=</m:t>
                      </m:r>
                      <m:f>
                        <m:fPr>
                          <m:ctrlPr>
                            <a:rPr lang="en-IN" sz="2400" i="1">
                              <a:solidFill>
                                <a:schemeClr val="tx1"/>
                              </a:solidFill>
                              <a:latin typeface="Cambria Math" panose="02040503050406030204" pitchFamily="18" charset="0"/>
                            </a:rPr>
                          </m:ctrlPr>
                        </m:fPr>
                        <m:num>
                          <m:r>
                            <m:rPr>
                              <m:sty m:val="p"/>
                            </m:rPr>
                            <a:rPr lang="en-IN" sz="2400" b="0" i="1" smtClean="0">
                              <a:solidFill>
                                <a:srgbClr val="FF0000"/>
                              </a:solidFill>
                              <a:latin typeface="Cambria Math" panose="02040503050406030204" pitchFamily="18" charset="0"/>
                            </a:rPr>
                            <m:t>likelihood</m:t>
                          </m:r>
                          <m:r>
                            <a:rPr lang="en-IN" sz="2400" b="0" i="1" smtClean="0">
                              <a:solidFill>
                                <a:schemeClr val="tx1"/>
                              </a:solidFill>
                              <a:latin typeface="Cambria Math" panose="02040503050406030204" pitchFamily="18" charset="0"/>
                            </a:rPr>
                            <m:t>×</m:t>
                          </m:r>
                          <m:r>
                            <m:rPr>
                              <m:sty m:val="p"/>
                            </m:rPr>
                            <a:rPr lang="en-IN" sz="2400" b="0" i="1" smtClean="0">
                              <a:solidFill>
                                <a:srgbClr val="33CC33"/>
                              </a:solidFill>
                              <a:latin typeface="Cambria Math" panose="02040503050406030204" pitchFamily="18" charset="0"/>
                            </a:rPr>
                            <m:t>prior</m:t>
                          </m:r>
                        </m:num>
                        <m:den>
                          <m:r>
                            <m:rPr>
                              <m:sty m:val="p"/>
                            </m:rPr>
                            <a:rPr lang="en-IN" sz="2400" b="0" i="1" smtClean="0">
                              <a:solidFill>
                                <a:srgbClr val="B806AB"/>
                              </a:solidFill>
                              <a:latin typeface="Cambria Math" panose="02040503050406030204" pitchFamily="18" charset="0"/>
                            </a:rPr>
                            <m:t>marginal</m:t>
                          </m:r>
                          <m:r>
                            <a:rPr lang="en-IN" sz="2400" b="0" i="1" smtClean="0">
                              <a:solidFill>
                                <a:srgbClr val="B806AB"/>
                              </a:solidFill>
                              <a:latin typeface="Cambria Math" panose="02040503050406030204" pitchFamily="18" charset="0"/>
                            </a:rPr>
                            <m:t> </m:t>
                          </m:r>
                          <m:r>
                            <m:rPr>
                              <m:sty m:val="p"/>
                            </m:rPr>
                            <a:rPr lang="en-IN" sz="2400" b="0" i="1" smtClean="0">
                              <a:solidFill>
                                <a:srgbClr val="B806AB"/>
                              </a:solidFill>
                              <a:latin typeface="Cambria Math" panose="02040503050406030204" pitchFamily="18" charset="0"/>
                            </a:rPr>
                            <m:t>likelihood</m:t>
                          </m:r>
                        </m:den>
                      </m:f>
                    </m:oMath>
                  </m:oMathPara>
                </a14:m>
                <a:endParaRPr lang="en-IN" sz="2400" dirty="0">
                  <a:solidFill>
                    <a:schemeClr val="tx1"/>
                  </a:solidFill>
                </a:endParaRPr>
              </a:p>
            </p:txBody>
          </p:sp>
        </mc:Choice>
        <mc:Fallback xmlns="">
          <p:sp>
            <p:nvSpPr>
              <p:cNvPr id="8" name="TextBox 7">
                <a:extLst>
                  <a:ext uri="{FF2B5EF4-FFF2-40B4-BE49-F238E27FC236}">
                    <a16:creationId xmlns:a16="http://schemas.microsoft.com/office/drawing/2014/main" id="{C7923066-123C-4AA8-AA5E-83146FF92362}"/>
                  </a:ext>
                </a:extLst>
              </p:cNvPr>
              <p:cNvSpPr txBox="1">
                <a:spLocks noRot="1" noChangeAspect="1" noMove="1" noResize="1" noEditPoints="1" noAdjustHandles="1" noChangeArrowheads="1" noChangeShapeType="1" noTextEdit="1"/>
              </p:cNvSpPr>
              <p:nvPr/>
            </p:nvSpPr>
            <p:spPr>
              <a:xfrm>
                <a:off x="7633679" y="2803892"/>
                <a:ext cx="2945230" cy="766172"/>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09EA47F-A4A4-E917-67C0-9871B91D8F97}"/>
                  </a:ext>
                </a:extLst>
              </p:cNvPr>
              <p:cNvSpPr txBox="1"/>
              <p:nvPr/>
            </p:nvSpPr>
            <p:spPr>
              <a:xfrm>
                <a:off x="1942840" y="5338675"/>
                <a:ext cx="6305637" cy="424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i="1" smtClean="0">
                          <a:solidFill>
                            <a:srgbClr val="B806AB"/>
                          </a:solidFill>
                          <a:latin typeface="Cambria Math" panose="02040503050406030204" pitchFamily="18" charset="0"/>
                        </a:rPr>
                        <m:t>𝑝</m:t>
                      </m:r>
                      <m:d>
                        <m:dPr>
                          <m:ctrlPr>
                            <a:rPr lang="en-IN" sz="2400" i="1">
                              <a:solidFill>
                                <a:srgbClr val="B806AB"/>
                              </a:solidFill>
                              <a:latin typeface="Cambria Math" panose="02040503050406030204" pitchFamily="18" charset="0"/>
                            </a:rPr>
                          </m:ctrlPr>
                        </m:dPr>
                        <m:e>
                          <m:r>
                            <a:rPr lang="en-IN" sz="2400" i="1">
                              <a:solidFill>
                                <a:srgbClr val="B806AB"/>
                              </a:solidFill>
                              <a:latin typeface="Cambria Math" panose="02040503050406030204" pitchFamily="18" charset="0"/>
                              <a:ea typeface="Cambria Math" panose="02040503050406030204" pitchFamily="18" charset="0"/>
                            </a:rPr>
                            <m:t>𝒟</m:t>
                          </m:r>
                        </m:e>
                        <m:e>
                          <m:r>
                            <a:rPr lang="en-IN" sz="2400" i="1">
                              <a:solidFill>
                                <a:srgbClr val="B806AB"/>
                              </a:solidFill>
                              <a:latin typeface="Cambria Math" panose="02040503050406030204" pitchFamily="18" charset="0"/>
                              <a:ea typeface="Cambria Math" panose="02040503050406030204" pitchFamily="18" charset="0"/>
                            </a:rPr>
                            <m:t>𝛼</m:t>
                          </m:r>
                        </m:e>
                      </m:d>
                      <m:r>
                        <a:rPr lang="en-IN" sz="2400" b="0" i="1" smtClean="0">
                          <a:solidFill>
                            <a:srgbClr val="B806AB"/>
                          </a:solidFill>
                          <a:latin typeface="Cambria Math" panose="02040503050406030204" pitchFamily="18" charset="0"/>
                          <a:ea typeface="Cambria Math" panose="02040503050406030204" pitchFamily="18" charset="0"/>
                        </a:rPr>
                        <m:t>=</m:t>
                      </m:r>
                      <m:r>
                        <a:rPr lang="en-IN" sz="2400" i="1">
                          <a:latin typeface="Cambria Math" panose="02040503050406030204" pitchFamily="18" charset="0"/>
                        </a:rPr>
                        <m:t>∫</m:t>
                      </m:r>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𝒟</m:t>
                          </m:r>
                        </m:e>
                        <m:e>
                          <m:r>
                            <a:rPr lang="en-IN" sz="2400" i="1">
                              <a:latin typeface="Cambria Math" panose="02040503050406030204" pitchFamily="18" charset="0"/>
                            </a:rPr>
                            <m:t>𝜃</m:t>
                          </m:r>
                        </m:e>
                      </m:d>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i="1">
                              <a:latin typeface="Cambria Math" panose="02040503050406030204" pitchFamily="18" charset="0"/>
                            </a:rPr>
                            <m:t>𝜃</m:t>
                          </m:r>
                          <m:r>
                            <a:rPr lang="en-IN" sz="2400" i="1">
                              <a:latin typeface="Cambria Math" panose="02040503050406030204" pitchFamily="18" charset="0"/>
                            </a:rPr>
                            <m:t>|</m:t>
                          </m:r>
                          <m:r>
                            <a:rPr lang="en-IN" sz="2400" i="1">
                              <a:latin typeface="Cambria Math" panose="02040503050406030204" pitchFamily="18" charset="0"/>
                            </a:rPr>
                            <m:t>𝛼</m:t>
                          </m:r>
                        </m:e>
                      </m:d>
                      <m:r>
                        <a:rPr lang="en-IN" sz="2400" i="1">
                          <a:latin typeface="Cambria Math" panose="02040503050406030204" pitchFamily="18" charset="0"/>
                        </a:rPr>
                        <m:t>𝑑</m:t>
                      </m:r>
                      <m:r>
                        <a:rPr lang="en-IN" sz="2400" i="1">
                          <a:latin typeface="Cambria Math" panose="02040503050406030204" pitchFamily="18" charset="0"/>
                        </a:rPr>
                        <m:t>𝜃</m:t>
                      </m:r>
                      <m:r>
                        <a:rPr lang="en-IN" sz="2400" b="0" i="1" smtClean="0">
                          <a:latin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a:rPr lang="en-IN" sz="2400" b="0" i="1" smtClean="0">
                              <a:latin typeface="Cambria Math" panose="02040503050406030204" pitchFamily="18" charset="0"/>
                              <a:ea typeface="Cambria Math" panose="02040503050406030204" pitchFamily="18" charset="0"/>
                            </a:rPr>
                            <m:t>𝔼</m:t>
                          </m:r>
                        </m:e>
                        <m:sub>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i="1">
                                  <a:latin typeface="Cambria Math" panose="02040503050406030204" pitchFamily="18" charset="0"/>
                                </a:rPr>
                                <m:t>𝜃</m:t>
                              </m:r>
                              <m:r>
                                <a:rPr lang="en-IN" sz="2400" i="1">
                                  <a:latin typeface="Cambria Math" panose="02040503050406030204" pitchFamily="18" charset="0"/>
                                </a:rPr>
                                <m:t>|</m:t>
                              </m:r>
                              <m:r>
                                <a:rPr lang="en-IN" sz="2400" i="1">
                                  <a:latin typeface="Cambria Math" panose="02040503050406030204" pitchFamily="18" charset="0"/>
                                </a:rPr>
                                <m:t>𝛼</m:t>
                              </m:r>
                            </m:e>
                          </m:d>
                        </m:sub>
                      </m:sSub>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𝒟</m:t>
                          </m:r>
                        </m:e>
                        <m:e>
                          <m:r>
                            <a:rPr lang="en-IN" sz="2400" i="1">
                              <a:latin typeface="Cambria Math" panose="02040503050406030204" pitchFamily="18" charset="0"/>
                            </a:rPr>
                            <m:t>𝜃</m:t>
                          </m:r>
                        </m:e>
                      </m:d>
                      <m:r>
                        <a:rPr lang="en-IN" sz="2400" b="0" i="1" smtClean="0">
                          <a:latin typeface="Cambria Math" panose="02040503050406030204" pitchFamily="18" charset="0"/>
                          <a:ea typeface="Cambria Math" panose="02040503050406030204" pitchFamily="18" charset="0"/>
                        </a:rPr>
                        <m:t>]</m:t>
                      </m:r>
                    </m:oMath>
                  </m:oMathPara>
                </a14:m>
                <a:endParaRPr lang="en-IN" sz="2400" dirty="0"/>
              </a:p>
            </p:txBody>
          </p:sp>
        </mc:Choice>
        <mc:Fallback xmlns="">
          <p:sp>
            <p:nvSpPr>
              <p:cNvPr id="9" name="TextBox 8">
                <a:extLst>
                  <a:ext uri="{FF2B5EF4-FFF2-40B4-BE49-F238E27FC236}">
                    <a16:creationId xmlns:a16="http://schemas.microsoft.com/office/drawing/2014/main" id="{B09EA47F-A4A4-E917-67C0-9871B91D8F97}"/>
                  </a:ext>
                </a:extLst>
              </p:cNvPr>
              <p:cNvSpPr txBox="1">
                <a:spLocks noRot="1" noChangeAspect="1" noMove="1" noResize="1" noEditPoints="1" noAdjustHandles="1" noChangeArrowheads="1" noChangeShapeType="1" noTextEdit="1"/>
              </p:cNvSpPr>
              <p:nvPr/>
            </p:nvSpPr>
            <p:spPr>
              <a:xfrm>
                <a:off x="1942840" y="5338675"/>
                <a:ext cx="6305637" cy="424988"/>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Speech Bubble: Rectangle 12">
                <a:extLst>
                  <a:ext uri="{FF2B5EF4-FFF2-40B4-BE49-F238E27FC236}">
                    <a16:creationId xmlns:a16="http://schemas.microsoft.com/office/drawing/2014/main" id="{4CD81488-5E66-5062-3E3B-F4230B5834C7}"/>
                  </a:ext>
                </a:extLst>
              </p:cNvPr>
              <p:cNvSpPr/>
              <p:nvPr/>
            </p:nvSpPr>
            <p:spPr>
              <a:xfrm>
                <a:off x="6615777" y="4535697"/>
                <a:ext cx="2490517" cy="717026"/>
              </a:xfrm>
              <a:prstGeom prst="wedgeRectCallout">
                <a:avLst>
                  <a:gd name="adj1" fmla="val -51834"/>
                  <a:gd name="adj2" fmla="val 6350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The average” likelihood (average taken </a:t>
                </a:r>
                <a:r>
                  <a:rPr lang="en-IN" sz="1400" dirty="0" err="1">
                    <a:solidFill>
                      <a:schemeClr val="tx1"/>
                    </a:solidFill>
                    <a:latin typeface="Abadi Extra Light" panose="020B0204020104020204" pitchFamily="34" charset="0"/>
                  </a:rPr>
                  <a:t>w.r.t.</a:t>
                </a:r>
                <a:r>
                  <a:rPr lang="en-IN" sz="1400" dirty="0">
                    <a:solidFill>
                      <a:schemeClr val="tx1"/>
                    </a:solidFill>
                    <a:latin typeface="Abadi Extra Light" panose="020B0204020104020204" pitchFamily="34" charset="0"/>
                  </a:rPr>
                  <a:t> all values of </a:t>
                </a:r>
                <a14:m>
                  <m:oMath xmlns:m="http://schemas.openxmlformats.org/officeDocument/2006/math">
                    <m:r>
                      <a:rPr lang="en-IN" sz="1400" b="0" i="1"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from the prior distribution)</a:t>
                </a:r>
              </a:p>
            </p:txBody>
          </p:sp>
        </mc:Choice>
        <mc:Fallback xmlns="">
          <p:sp>
            <p:nvSpPr>
              <p:cNvPr id="13" name="Speech Bubble: Rectangle 12">
                <a:extLst>
                  <a:ext uri="{FF2B5EF4-FFF2-40B4-BE49-F238E27FC236}">
                    <a16:creationId xmlns:a16="http://schemas.microsoft.com/office/drawing/2014/main" id="{4CD81488-5E66-5062-3E3B-F4230B5834C7}"/>
                  </a:ext>
                </a:extLst>
              </p:cNvPr>
              <p:cNvSpPr>
                <a:spLocks noRot="1" noChangeAspect="1" noMove="1" noResize="1" noEditPoints="1" noAdjustHandles="1" noChangeArrowheads="1" noChangeShapeType="1" noTextEdit="1"/>
              </p:cNvSpPr>
              <p:nvPr/>
            </p:nvSpPr>
            <p:spPr>
              <a:xfrm>
                <a:off x="6615777" y="4535697"/>
                <a:ext cx="2490517" cy="717026"/>
              </a:xfrm>
              <a:prstGeom prst="wedgeRectCallout">
                <a:avLst>
                  <a:gd name="adj1" fmla="val -51834"/>
                  <a:gd name="adj2" fmla="val 63505"/>
                </a:avLst>
              </a:prstGeom>
              <a:blipFill>
                <a:blip r:embed="rId6"/>
                <a:stretch>
                  <a:fillRect t="-1449" r="-233"/>
                </a:stretch>
              </a:blipFill>
              <a:ln w="19050">
                <a:solidFill>
                  <a:schemeClr val="accent2"/>
                </a:solidFill>
              </a:ln>
            </p:spPr>
            <p:txBody>
              <a:bodyPr/>
              <a:lstStyle/>
              <a:p>
                <a:r>
                  <a:rPr lang="en-IN">
                    <a:noFill/>
                  </a:rPr>
                  <a:t> </a:t>
                </a:r>
              </a:p>
            </p:txBody>
          </p:sp>
        </mc:Fallback>
      </mc:AlternateContent>
      <p:sp>
        <p:nvSpPr>
          <p:cNvPr id="14" name="Speech Bubble: Rectangle 13">
            <a:extLst>
              <a:ext uri="{FF2B5EF4-FFF2-40B4-BE49-F238E27FC236}">
                <a16:creationId xmlns:a16="http://schemas.microsoft.com/office/drawing/2014/main" id="{B10C3CC7-6D3B-20F8-CFFB-66758A763818}"/>
              </a:ext>
            </a:extLst>
          </p:cNvPr>
          <p:cNvSpPr/>
          <p:nvPr/>
        </p:nvSpPr>
        <p:spPr>
          <a:xfrm>
            <a:off x="9181948" y="4177357"/>
            <a:ext cx="2546587" cy="952316"/>
          </a:xfrm>
          <a:prstGeom prst="wedgeRectCallout">
            <a:avLst>
              <a:gd name="adj1" fmla="val -57570"/>
              <a:gd name="adj2" fmla="val 447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Hard to compute in general (that’s why posterior is difficult to compute in general) but be computed exactly in some cases</a:t>
            </a:r>
          </a:p>
        </p:txBody>
      </p:sp>
      <mc:AlternateContent xmlns:mc="http://schemas.openxmlformats.org/markup-compatibility/2006" xmlns:a14="http://schemas.microsoft.com/office/drawing/2010/main">
        <mc:Choice Requires="a14">
          <p:sp>
            <p:nvSpPr>
              <p:cNvPr id="15" name="Speech Bubble: Rectangle 14">
                <a:extLst>
                  <a:ext uri="{FF2B5EF4-FFF2-40B4-BE49-F238E27FC236}">
                    <a16:creationId xmlns:a16="http://schemas.microsoft.com/office/drawing/2014/main" id="{9A1041DC-C1E9-234B-DDBA-11413C8F9A20}"/>
                  </a:ext>
                </a:extLst>
              </p:cNvPr>
              <p:cNvSpPr/>
              <p:nvPr/>
            </p:nvSpPr>
            <p:spPr>
              <a:xfrm>
                <a:off x="8416514" y="5388225"/>
                <a:ext cx="1977365" cy="717026"/>
              </a:xfrm>
              <a:prstGeom prst="wedgeRectCallout">
                <a:avLst>
                  <a:gd name="adj1" fmla="val -39288"/>
                  <a:gd name="adj2" fmla="val -7193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We can use it also to find the best value of hyperparameters </a:t>
                </a:r>
                <a14:m>
                  <m:oMath xmlns:m="http://schemas.openxmlformats.org/officeDocument/2006/math">
                    <m:r>
                      <a:rPr lang="en-IN" sz="1400" b="0" i="1" smtClean="0">
                        <a:solidFill>
                          <a:schemeClr val="tx1"/>
                        </a:solidFill>
                        <a:latin typeface="Cambria Math" panose="02040503050406030204" pitchFamily="18" charset="0"/>
                      </a:rPr>
                      <m:t>𝛼</m:t>
                    </m:r>
                  </m:oMath>
                </a14:m>
                <a:endParaRPr lang="en-IN" sz="1400" dirty="0">
                  <a:solidFill>
                    <a:schemeClr val="tx1"/>
                  </a:solidFill>
                  <a:latin typeface="Abadi Extra Light" panose="020B0204020104020204" pitchFamily="34" charset="0"/>
                </a:endParaRPr>
              </a:p>
            </p:txBody>
          </p:sp>
        </mc:Choice>
        <mc:Fallback xmlns="">
          <p:sp>
            <p:nvSpPr>
              <p:cNvPr id="15" name="Speech Bubble: Rectangle 14">
                <a:extLst>
                  <a:ext uri="{FF2B5EF4-FFF2-40B4-BE49-F238E27FC236}">
                    <a16:creationId xmlns:a16="http://schemas.microsoft.com/office/drawing/2014/main" id="{9A1041DC-C1E9-234B-DDBA-11413C8F9A20}"/>
                  </a:ext>
                </a:extLst>
              </p:cNvPr>
              <p:cNvSpPr>
                <a:spLocks noRot="1" noChangeAspect="1" noMove="1" noResize="1" noEditPoints="1" noAdjustHandles="1" noChangeArrowheads="1" noChangeShapeType="1" noTextEdit="1"/>
              </p:cNvSpPr>
              <p:nvPr/>
            </p:nvSpPr>
            <p:spPr>
              <a:xfrm>
                <a:off x="8416514" y="5388225"/>
                <a:ext cx="1977365" cy="717026"/>
              </a:xfrm>
              <a:prstGeom prst="wedgeRectCallout">
                <a:avLst>
                  <a:gd name="adj1" fmla="val -39288"/>
                  <a:gd name="adj2" fmla="val -71930"/>
                </a:avLst>
              </a:prstGeom>
              <a:blipFill>
                <a:blip r:embed="rId7"/>
                <a:stretch>
                  <a:fillRect l="-612" r="-306" b="-6081"/>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Speech Bubble: Rectangle 15">
                <a:extLst>
                  <a:ext uri="{FF2B5EF4-FFF2-40B4-BE49-F238E27FC236}">
                    <a16:creationId xmlns:a16="http://schemas.microsoft.com/office/drawing/2014/main" id="{910AEA3A-E8FF-AAF5-EACD-EB68C57DEDDB}"/>
                  </a:ext>
                </a:extLst>
              </p:cNvPr>
              <p:cNvSpPr/>
              <p:nvPr/>
            </p:nvSpPr>
            <p:spPr>
              <a:xfrm>
                <a:off x="5772205" y="5911776"/>
                <a:ext cx="2490517" cy="493527"/>
              </a:xfrm>
              <a:prstGeom prst="wedgeRectCallout">
                <a:avLst>
                  <a:gd name="adj1" fmla="val 59651"/>
                  <a:gd name="adj2" fmla="val -5719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For example, </a:t>
                </a:r>
              </a:p>
              <a:p>
                <a:pPr/>
                <a14:m>
                  <m:oMathPara xmlns:m="http://schemas.openxmlformats.org/officeDocument/2006/math">
                    <m:oMathParaPr>
                      <m:jc m:val="centerGroup"/>
                    </m:oMathParaPr>
                    <m:oMath xmlns:m="http://schemas.openxmlformats.org/officeDocument/2006/math">
                      <m:acc>
                        <m:accPr>
                          <m:chr m:val="̂"/>
                          <m:ctrlPr>
                            <a:rPr lang="en-IN" sz="1400" i="1" smtClean="0">
                              <a:solidFill>
                                <a:schemeClr val="tx1"/>
                              </a:solidFill>
                              <a:latin typeface="Cambria Math" panose="02040503050406030204" pitchFamily="18" charset="0"/>
                            </a:rPr>
                          </m:ctrlPr>
                        </m:accPr>
                        <m:e>
                          <m:r>
                            <a:rPr lang="en-IN" sz="1400" b="0" i="1" smtClean="0">
                              <a:solidFill>
                                <a:schemeClr val="tx1"/>
                              </a:solidFill>
                              <a:latin typeface="Cambria Math" panose="02040503050406030204" pitchFamily="18" charset="0"/>
                            </a:rPr>
                            <m:t>𝛼</m:t>
                          </m:r>
                        </m:e>
                      </m:acc>
                      <m:r>
                        <a:rPr lang="en-IN" sz="1400" b="0" i="1" smtClean="0">
                          <a:solidFill>
                            <a:schemeClr val="tx1"/>
                          </a:solidFill>
                          <a:latin typeface="Cambria Math" panose="02040503050406030204" pitchFamily="18" charset="0"/>
                        </a:rPr>
                        <m:t>= </m:t>
                      </m:r>
                      <m:sSub>
                        <m:sSubPr>
                          <m:ctrlPr>
                            <a:rPr lang="en-IN" sz="1400" b="0" i="1" smtClean="0">
                              <a:solidFill>
                                <a:schemeClr val="tx1"/>
                              </a:solidFill>
                              <a:latin typeface="Cambria Math" panose="02040503050406030204" pitchFamily="18" charset="0"/>
                            </a:rPr>
                          </m:ctrlPr>
                        </m:sSubPr>
                        <m:e>
                          <m:r>
                            <m:rPr>
                              <m:sty m:val="p"/>
                            </m:rPr>
                            <a:rPr lang="en-IN" sz="1400" b="0" i="0" smtClean="0">
                              <a:solidFill>
                                <a:schemeClr val="tx1"/>
                              </a:solidFill>
                              <a:latin typeface="Cambria Math" panose="02040503050406030204" pitchFamily="18" charset="0"/>
                            </a:rPr>
                            <m:t>argmax</m:t>
                          </m:r>
                        </m:e>
                        <m:sub>
                          <m:r>
                            <a:rPr lang="en-IN" sz="1400" b="0" i="1" smtClean="0">
                              <a:solidFill>
                                <a:schemeClr val="tx1"/>
                              </a:solidFill>
                              <a:latin typeface="Cambria Math" panose="02040503050406030204" pitchFamily="18" charset="0"/>
                            </a:rPr>
                            <m:t>𝛼</m:t>
                          </m:r>
                        </m:sub>
                      </m:sSub>
                      <m:r>
                        <a:rPr lang="en-IN" sz="1400" b="0" i="1" smtClean="0">
                          <a:solidFill>
                            <a:schemeClr val="tx1"/>
                          </a:solidFill>
                          <a:latin typeface="Cambria Math" panose="02040503050406030204" pitchFamily="18" charset="0"/>
                        </a:rPr>
                        <m:t> </m:t>
                      </m:r>
                      <m:r>
                        <m:rPr>
                          <m:sty m:val="p"/>
                        </m:rPr>
                        <a:rPr lang="en-IN" sz="1400" b="0" i="1" smtClean="0">
                          <a:solidFill>
                            <a:schemeClr val="tx1"/>
                          </a:solidFill>
                          <a:latin typeface="Cambria Math" panose="02040503050406030204" pitchFamily="18" charset="0"/>
                        </a:rPr>
                        <m:t>log</m:t>
                      </m:r>
                      <m:r>
                        <a:rPr lang="en-IN" sz="1400" b="0" i="1" smtClean="0">
                          <a:solidFill>
                            <a:schemeClr val="tx1"/>
                          </a:solidFill>
                          <a:latin typeface="Cambria Math" panose="02040503050406030204" pitchFamily="18" charset="0"/>
                        </a:rPr>
                        <m:t> </m:t>
                      </m:r>
                      <m:r>
                        <a:rPr lang="en-IN" sz="1400" b="0" i="1" smtClean="0">
                          <a:solidFill>
                            <a:schemeClr val="tx1"/>
                          </a:solidFill>
                          <a:latin typeface="Cambria Math" panose="02040503050406030204" pitchFamily="18" charset="0"/>
                        </a:rPr>
                        <m:t>𝑝</m:t>
                      </m:r>
                      <m:r>
                        <a:rPr lang="en-IN" sz="1400" b="0" i="1" smtClean="0">
                          <a:solidFill>
                            <a:schemeClr val="tx1"/>
                          </a:solidFill>
                          <a:latin typeface="Cambria Math" panose="02040503050406030204" pitchFamily="18" charset="0"/>
                        </a:rPr>
                        <m:t>(</m:t>
                      </m:r>
                      <m:r>
                        <a:rPr lang="en-IN" sz="1400" b="0" i="1" smtClean="0">
                          <a:solidFill>
                            <a:schemeClr val="tx1"/>
                          </a:solidFill>
                          <a:latin typeface="Cambria Math" panose="02040503050406030204" pitchFamily="18" charset="0"/>
                          <a:ea typeface="Cambria Math" panose="02040503050406030204" pitchFamily="18" charset="0"/>
                        </a:rPr>
                        <m:t>𝒟</m:t>
                      </m:r>
                      <m:r>
                        <a:rPr lang="en-IN" sz="1400" b="0" i="1" smtClean="0">
                          <a:solidFill>
                            <a:schemeClr val="tx1"/>
                          </a:solidFill>
                          <a:latin typeface="Cambria Math" panose="02040503050406030204" pitchFamily="18" charset="0"/>
                          <a:ea typeface="Cambria Math" panose="02040503050406030204" pitchFamily="18" charset="0"/>
                        </a:rPr>
                        <m:t>|</m:t>
                      </m:r>
                      <m:r>
                        <a:rPr lang="en-IN" sz="1400" b="0" i="1" smtClean="0">
                          <a:solidFill>
                            <a:schemeClr val="tx1"/>
                          </a:solidFill>
                          <a:latin typeface="Cambria Math" panose="02040503050406030204" pitchFamily="18" charset="0"/>
                          <a:ea typeface="Cambria Math" panose="02040503050406030204" pitchFamily="18" charset="0"/>
                        </a:rPr>
                        <m:t>𝛼</m:t>
                      </m:r>
                      <m:r>
                        <a:rPr lang="en-IN" sz="1400" b="0" i="1" smtClean="0">
                          <a:solidFill>
                            <a:schemeClr val="tx1"/>
                          </a:solidFill>
                          <a:latin typeface="Cambria Math" panose="02040503050406030204" pitchFamily="18" charset="0"/>
                          <a:ea typeface="Cambria Math" panose="02040503050406030204" pitchFamily="18" charset="0"/>
                        </a:rPr>
                        <m:t>)</m:t>
                      </m:r>
                    </m:oMath>
                  </m:oMathPara>
                </a14:m>
                <a:endParaRPr lang="en-IN" sz="1400" dirty="0">
                  <a:solidFill>
                    <a:schemeClr val="tx1"/>
                  </a:solidFill>
                  <a:latin typeface="Abadi Extra Light" panose="020B0204020104020204" pitchFamily="34" charset="0"/>
                </a:endParaRPr>
              </a:p>
            </p:txBody>
          </p:sp>
        </mc:Choice>
        <mc:Fallback xmlns="">
          <p:sp>
            <p:nvSpPr>
              <p:cNvPr id="16" name="Speech Bubble: Rectangle 15">
                <a:extLst>
                  <a:ext uri="{FF2B5EF4-FFF2-40B4-BE49-F238E27FC236}">
                    <a16:creationId xmlns:a16="http://schemas.microsoft.com/office/drawing/2014/main" id="{910AEA3A-E8FF-AAF5-EACD-EB68C57DEDDB}"/>
                  </a:ext>
                </a:extLst>
              </p:cNvPr>
              <p:cNvSpPr>
                <a:spLocks noRot="1" noChangeAspect="1" noMove="1" noResize="1" noEditPoints="1" noAdjustHandles="1" noChangeArrowheads="1" noChangeShapeType="1" noTextEdit="1"/>
              </p:cNvSpPr>
              <p:nvPr/>
            </p:nvSpPr>
            <p:spPr>
              <a:xfrm>
                <a:off x="5772205" y="5911776"/>
                <a:ext cx="2490517" cy="493527"/>
              </a:xfrm>
              <a:prstGeom prst="wedgeRectCallout">
                <a:avLst>
                  <a:gd name="adj1" fmla="val 59651"/>
                  <a:gd name="adj2" fmla="val -57194"/>
                </a:avLst>
              </a:prstGeom>
              <a:blipFill>
                <a:blip r:embed="rId8"/>
                <a:stretch>
                  <a:fillRect l="-438" b="-5319"/>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2C0561-2E4D-991B-838C-21496850782D}"/>
                  </a:ext>
                </a:extLst>
              </p:cNvPr>
              <p:cNvSpPr txBox="1"/>
              <p:nvPr/>
            </p:nvSpPr>
            <p:spPr>
              <a:xfrm>
                <a:off x="4538110" y="2762663"/>
                <a:ext cx="2835648" cy="8074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solidFill>
                            <a:schemeClr val="tx1"/>
                          </a:solidFill>
                          <a:latin typeface="Cambria Math" panose="02040503050406030204" pitchFamily="18" charset="0"/>
                        </a:rPr>
                        <m:t>=</m:t>
                      </m:r>
                      <m:f>
                        <m:fPr>
                          <m:ctrlPr>
                            <a:rPr lang="en-IN" sz="2400" i="1">
                              <a:solidFill>
                                <a:schemeClr val="tx1"/>
                              </a:solidFill>
                              <a:latin typeface="Cambria Math" panose="02040503050406030204" pitchFamily="18" charset="0"/>
                            </a:rPr>
                          </m:ctrlPr>
                        </m:fPr>
                        <m:num>
                          <m:r>
                            <a:rPr lang="en-IN" sz="2400" i="1" smtClean="0">
                              <a:solidFill>
                                <a:srgbClr val="FF0000"/>
                              </a:solidFill>
                              <a:latin typeface="Cambria Math" panose="02040503050406030204" pitchFamily="18" charset="0"/>
                            </a:rPr>
                            <m:t>𝑝</m:t>
                          </m:r>
                          <m:r>
                            <a:rPr lang="en-IN" sz="2400" i="1" smtClean="0">
                              <a:solidFill>
                                <a:srgbClr val="FF0000"/>
                              </a:solidFill>
                              <a:latin typeface="Cambria Math" panose="02040503050406030204" pitchFamily="18" charset="0"/>
                            </a:rPr>
                            <m:t>(</m:t>
                          </m:r>
                          <m:r>
                            <a:rPr lang="en-IN" sz="2400" b="0" i="1" smtClean="0">
                              <a:solidFill>
                                <a:srgbClr val="FF0000"/>
                              </a:solidFill>
                              <a:latin typeface="Cambria Math" panose="02040503050406030204" pitchFamily="18" charset="0"/>
                              <a:ea typeface="Cambria Math" panose="02040503050406030204" pitchFamily="18" charset="0"/>
                            </a:rPr>
                            <m:t>𝒟</m:t>
                          </m:r>
                          <m:r>
                            <a:rPr lang="en-IN" sz="2400" i="1">
                              <a:solidFill>
                                <a:srgbClr val="FF0000"/>
                              </a:solidFill>
                              <a:latin typeface="Cambria Math" panose="02040503050406030204" pitchFamily="18" charset="0"/>
                            </a:rPr>
                            <m:t>|</m:t>
                          </m:r>
                          <m:r>
                            <a:rPr lang="en-IN" sz="2400" i="1">
                              <a:solidFill>
                                <a:srgbClr val="FF0000"/>
                              </a:solidFill>
                              <a:latin typeface="Cambria Math" panose="02040503050406030204" pitchFamily="18" charset="0"/>
                            </a:rPr>
                            <m:t>𝜃</m:t>
                          </m:r>
                          <m:r>
                            <a:rPr lang="en-IN" sz="2400" i="1">
                              <a:solidFill>
                                <a:srgbClr val="FF0000"/>
                              </a:solidFill>
                              <a:latin typeface="Cambria Math" panose="02040503050406030204" pitchFamily="18" charset="0"/>
                            </a:rPr>
                            <m:t>)</m:t>
                          </m:r>
                          <m:r>
                            <a:rPr lang="en-IN" sz="2400" i="1" smtClean="0">
                              <a:solidFill>
                                <a:srgbClr val="00B050"/>
                              </a:solidFill>
                              <a:latin typeface="Cambria Math" panose="02040503050406030204" pitchFamily="18" charset="0"/>
                            </a:rPr>
                            <m:t>𝑝</m:t>
                          </m:r>
                          <m:d>
                            <m:dPr>
                              <m:ctrlPr>
                                <a:rPr lang="en-IN" sz="2400" i="1">
                                  <a:solidFill>
                                    <a:srgbClr val="00B050"/>
                                  </a:solidFill>
                                  <a:latin typeface="Cambria Math" panose="02040503050406030204" pitchFamily="18" charset="0"/>
                                </a:rPr>
                              </m:ctrlPr>
                            </m:dPr>
                            <m:e>
                              <m:r>
                                <a:rPr lang="en-IN" sz="2400" i="1">
                                  <a:solidFill>
                                    <a:srgbClr val="00B050"/>
                                  </a:solidFill>
                                  <a:latin typeface="Cambria Math" panose="02040503050406030204" pitchFamily="18" charset="0"/>
                                </a:rPr>
                                <m:t>𝜃</m:t>
                              </m:r>
                              <m:r>
                                <a:rPr lang="en-IN" sz="2400" i="1">
                                  <a:solidFill>
                                    <a:srgbClr val="00B050"/>
                                  </a:solidFill>
                                  <a:latin typeface="Cambria Math" panose="02040503050406030204" pitchFamily="18" charset="0"/>
                                </a:rPr>
                                <m:t>|</m:t>
                              </m:r>
                              <m:r>
                                <a:rPr lang="en-IN" sz="2400" b="0" i="1" smtClean="0">
                                  <a:solidFill>
                                    <a:srgbClr val="00B050"/>
                                  </a:solidFill>
                                  <a:latin typeface="Cambria Math" panose="02040503050406030204" pitchFamily="18" charset="0"/>
                                </a:rPr>
                                <m:t>𝛼</m:t>
                              </m:r>
                            </m:e>
                          </m:d>
                        </m:num>
                        <m:den>
                          <m:r>
                            <a:rPr lang="en-IN" sz="2400" i="1" smtClean="0">
                              <a:solidFill>
                                <a:srgbClr val="A33BC3"/>
                              </a:solidFill>
                              <a:latin typeface="Cambria Math" panose="02040503050406030204" pitchFamily="18" charset="0"/>
                            </a:rPr>
                            <m:t>∫</m:t>
                          </m:r>
                          <m:r>
                            <a:rPr lang="en-IN" sz="2400" i="1" smtClean="0">
                              <a:solidFill>
                                <a:srgbClr val="A33BC3"/>
                              </a:solidFill>
                              <a:latin typeface="Cambria Math" panose="02040503050406030204" pitchFamily="18" charset="0"/>
                            </a:rPr>
                            <m:t>𝑝</m:t>
                          </m:r>
                          <m:r>
                            <a:rPr lang="en-IN" sz="2400" i="1" smtClean="0">
                              <a:solidFill>
                                <a:srgbClr val="A33BC3"/>
                              </a:solidFill>
                              <a:latin typeface="Cambria Math" panose="02040503050406030204" pitchFamily="18" charset="0"/>
                            </a:rPr>
                            <m:t>(</m:t>
                          </m:r>
                          <m:r>
                            <a:rPr lang="en-IN" sz="2400" i="1">
                              <a:solidFill>
                                <a:srgbClr val="A33BC3"/>
                              </a:solidFill>
                              <a:latin typeface="Cambria Math" panose="02040503050406030204" pitchFamily="18" charset="0"/>
                              <a:ea typeface="Cambria Math" panose="02040503050406030204" pitchFamily="18" charset="0"/>
                            </a:rPr>
                            <m:t>𝒟</m:t>
                          </m:r>
                          <m:r>
                            <a:rPr lang="en-IN" sz="2400" i="1">
                              <a:solidFill>
                                <a:srgbClr val="A33BC3"/>
                              </a:solidFill>
                              <a:latin typeface="Cambria Math" panose="02040503050406030204" pitchFamily="18" charset="0"/>
                            </a:rPr>
                            <m:t>|</m:t>
                          </m:r>
                          <m:r>
                            <a:rPr lang="en-IN" sz="2400" i="1">
                              <a:solidFill>
                                <a:srgbClr val="A33BC3"/>
                              </a:solidFill>
                              <a:latin typeface="Cambria Math" panose="02040503050406030204" pitchFamily="18" charset="0"/>
                            </a:rPr>
                            <m:t>𝜃</m:t>
                          </m:r>
                          <m:r>
                            <a:rPr lang="en-IN" sz="2400" i="1">
                              <a:solidFill>
                                <a:srgbClr val="A33BC3"/>
                              </a:solidFill>
                              <a:latin typeface="Cambria Math" panose="02040503050406030204" pitchFamily="18" charset="0"/>
                            </a:rPr>
                            <m:t>)</m:t>
                          </m:r>
                          <m:r>
                            <a:rPr lang="en-IN" sz="2400" i="1">
                              <a:solidFill>
                                <a:srgbClr val="A33BC3"/>
                              </a:solidFill>
                              <a:latin typeface="Cambria Math" panose="02040503050406030204" pitchFamily="18" charset="0"/>
                            </a:rPr>
                            <m:t>𝑝</m:t>
                          </m:r>
                          <m:d>
                            <m:dPr>
                              <m:ctrlPr>
                                <a:rPr lang="en-IN" sz="2400" i="1">
                                  <a:solidFill>
                                    <a:srgbClr val="A33BC3"/>
                                  </a:solidFill>
                                  <a:latin typeface="Cambria Math" panose="02040503050406030204" pitchFamily="18" charset="0"/>
                                </a:rPr>
                              </m:ctrlPr>
                            </m:dPr>
                            <m:e>
                              <m:r>
                                <a:rPr lang="en-IN" sz="2400" i="1">
                                  <a:solidFill>
                                    <a:srgbClr val="A33BC3"/>
                                  </a:solidFill>
                                  <a:latin typeface="Cambria Math" panose="02040503050406030204" pitchFamily="18" charset="0"/>
                                </a:rPr>
                                <m:t>𝜃</m:t>
                              </m:r>
                              <m:r>
                                <a:rPr lang="en-IN" sz="2400" i="1">
                                  <a:solidFill>
                                    <a:srgbClr val="A33BC3"/>
                                  </a:solidFill>
                                  <a:latin typeface="Cambria Math" panose="02040503050406030204" pitchFamily="18" charset="0"/>
                                </a:rPr>
                                <m:t>|</m:t>
                              </m:r>
                              <m:r>
                                <a:rPr lang="en-IN" sz="2400" i="1">
                                  <a:solidFill>
                                    <a:srgbClr val="A33BC3"/>
                                  </a:solidFill>
                                  <a:latin typeface="Cambria Math" panose="02040503050406030204" pitchFamily="18" charset="0"/>
                                </a:rPr>
                                <m:t>𝛼</m:t>
                              </m:r>
                            </m:e>
                          </m:d>
                          <m:r>
                            <a:rPr lang="en-IN" sz="2400" b="0" i="1" smtClean="0">
                              <a:solidFill>
                                <a:srgbClr val="A33BC3"/>
                              </a:solidFill>
                              <a:latin typeface="Cambria Math" panose="02040503050406030204" pitchFamily="18" charset="0"/>
                            </a:rPr>
                            <m:t>𝑑</m:t>
                          </m:r>
                          <m:r>
                            <a:rPr lang="en-IN" sz="2400" b="0" i="1" smtClean="0">
                              <a:solidFill>
                                <a:srgbClr val="A33BC3"/>
                              </a:solidFill>
                              <a:latin typeface="Cambria Math" panose="02040503050406030204" pitchFamily="18" charset="0"/>
                            </a:rPr>
                            <m:t>𝜃</m:t>
                          </m:r>
                        </m:den>
                      </m:f>
                    </m:oMath>
                  </m:oMathPara>
                </a14:m>
                <a:endParaRPr lang="en-IN" sz="2400" dirty="0">
                  <a:solidFill>
                    <a:schemeClr val="tx1"/>
                  </a:solidFill>
                </a:endParaRPr>
              </a:p>
            </p:txBody>
          </p:sp>
        </mc:Choice>
        <mc:Fallback xmlns="">
          <p:sp>
            <p:nvSpPr>
              <p:cNvPr id="3" name="TextBox 2">
                <a:extLst>
                  <a:ext uri="{FF2B5EF4-FFF2-40B4-BE49-F238E27FC236}">
                    <a16:creationId xmlns:a16="http://schemas.microsoft.com/office/drawing/2014/main" id="{B52C0561-2E4D-991B-838C-21496850782D}"/>
                  </a:ext>
                </a:extLst>
              </p:cNvPr>
              <p:cNvSpPr txBox="1">
                <a:spLocks noRot="1" noChangeAspect="1" noMove="1" noResize="1" noEditPoints="1" noAdjustHandles="1" noChangeArrowheads="1" noChangeShapeType="1" noTextEdit="1"/>
              </p:cNvSpPr>
              <p:nvPr/>
            </p:nvSpPr>
            <p:spPr>
              <a:xfrm>
                <a:off x="4538110" y="2762663"/>
                <a:ext cx="2835648" cy="807401"/>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E16B2442-7B2A-642C-FD03-114FB46B7F7A}"/>
                  </a:ext>
                </a:extLst>
              </p:cNvPr>
              <p:cNvSpPr/>
              <p:nvPr/>
            </p:nvSpPr>
            <p:spPr>
              <a:xfrm>
                <a:off x="2065250" y="3270928"/>
                <a:ext cx="2490517" cy="886657"/>
              </a:xfrm>
              <a:prstGeom prst="wedgeRectCallout">
                <a:avLst>
                  <a:gd name="adj1" fmla="val 75619"/>
                  <a:gd name="adj2" fmla="val -6747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Given </a:t>
                </a:r>
                <a14:m>
                  <m:oMath xmlns:m="http://schemas.openxmlformats.org/officeDocument/2006/math">
                    <m:r>
                      <a:rPr lang="en-IN" sz="1400" b="0" i="1" smtClean="0">
                        <a:solidFill>
                          <a:schemeClr val="tx1"/>
                        </a:solidFill>
                        <a:latin typeface="Cambria Math" panose="02040503050406030204" pitchFamily="18" charset="0"/>
                      </a:rPr>
                      <m:t>𝜃</m:t>
                    </m:r>
                    <m:r>
                      <a:rPr lang="en-IN" sz="1400" b="0" i="1"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the data is conditionally independent of the prior’s hyperparameters </a:t>
                </a:r>
                <a14:m>
                  <m:oMath xmlns:m="http://schemas.openxmlformats.org/officeDocument/2006/math">
                    <m:r>
                      <a:rPr lang="en-IN" sz="1400" b="0" i="1" smtClean="0">
                        <a:solidFill>
                          <a:schemeClr val="tx1"/>
                        </a:solidFill>
                        <a:latin typeface="Cambria Math" panose="02040503050406030204" pitchFamily="18" charset="0"/>
                      </a:rPr>
                      <m:t>𝛼</m:t>
                    </m:r>
                  </m:oMath>
                </a14:m>
                <a:r>
                  <a:rPr lang="en-IN" sz="1400" dirty="0">
                    <a:solidFill>
                      <a:schemeClr val="tx1"/>
                    </a:solidFill>
                    <a:latin typeface="Abadi Extra Light" panose="020B0204020104020204" pitchFamily="34" charset="0"/>
                  </a:rPr>
                  <a:t> so </a:t>
                </a:r>
                <a14:m>
                  <m:oMath xmlns:m="http://schemas.openxmlformats.org/officeDocument/2006/math">
                    <m:r>
                      <a:rPr lang="en-IN" sz="1400" i="1">
                        <a:solidFill>
                          <a:schemeClr val="tx1"/>
                        </a:solidFill>
                        <a:latin typeface="Cambria Math" panose="02040503050406030204" pitchFamily="18" charset="0"/>
                      </a:rPr>
                      <m:t>𝑝</m:t>
                    </m:r>
                    <m:r>
                      <a:rPr lang="en-IN" sz="1400" i="1">
                        <a:solidFill>
                          <a:schemeClr val="tx1"/>
                        </a:solidFill>
                        <a:latin typeface="Cambria Math" panose="02040503050406030204" pitchFamily="18" charset="0"/>
                      </a:rPr>
                      <m:t>(</m:t>
                    </m:r>
                    <m:r>
                      <a:rPr lang="en-IN" sz="1400" i="1">
                        <a:solidFill>
                          <a:schemeClr val="tx1"/>
                        </a:solidFill>
                        <a:latin typeface="Cambria Math" panose="02040503050406030204" pitchFamily="18" charset="0"/>
                        <a:ea typeface="Cambria Math" panose="02040503050406030204" pitchFamily="18" charset="0"/>
                      </a:rPr>
                      <m:t>𝒟</m:t>
                    </m:r>
                    <m:r>
                      <a:rPr lang="en-IN" sz="1400" i="1">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𝜃</m:t>
                    </m:r>
                    <m:r>
                      <a:rPr lang="en-IN" sz="1400" i="1">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𝛼</m:t>
                    </m:r>
                    <m:r>
                      <a:rPr lang="en-IN" sz="1400" i="1">
                        <a:solidFill>
                          <a:schemeClr val="tx1"/>
                        </a:solidFill>
                        <a:latin typeface="Cambria Math" panose="02040503050406030204" pitchFamily="18" charset="0"/>
                      </a:rPr>
                      <m:t>)</m:t>
                    </m:r>
                  </m:oMath>
                </a14:m>
                <a:r>
                  <a:rPr lang="en-IN" sz="1400" dirty="0">
                    <a:solidFill>
                      <a:schemeClr val="tx1"/>
                    </a:solidFill>
                    <a:latin typeface="Abadi Extra Light" panose="020B0204020104020204" pitchFamily="34" charset="0"/>
                  </a:rPr>
                  <a:t> = </a:t>
                </a:r>
                <a14:m>
                  <m:oMath xmlns:m="http://schemas.openxmlformats.org/officeDocument/2006/math">
                    <m:r>
                      <a:rPr lang="en-IN" sz="1400" i="1">
                        <a:solidFill>
                          <a:schemeClr val="tx1"/>
                        </a:solidFill>
                        <a:latin typeface="Cambria Math" panose="02040503050406030204" pitchFamily="18" charset="0"/>
                      </a:rPr>
                      <m:t>𝑝</m:t>
                    </m:r>
                    <m:r>
                      <a:rPr lang="en-IN" sz="1400" i="1">
                        <a:solidFill>
                          <a:schemeClr val="tx1"/>
                        </a:solidFill>
                        <a:latin typeface="Cambria Math" panose="02040503050406030204" pitchFamily="18" charset="0"/>
                      </a:rPr>
                      <m:t>(</m:t>
                    </m:r>
                    <m:r>
                      <a:rPr lang="en-IN" sz="1400" i="1">
                        <a:solidFill>
                          <a:schemeClr val="tx1"/>
                        </a:solidFill>
                        <a:latin typeface="Cambria Math" panose="02040503050406030204" pitchFamily="18" charset="0"/>
                        <a:ea typeface="Cambria Math" panose="02040503050406030204" pitchFamily="18" charset="0"/>
                      </a:rPr>
                      <m:t>𝒟</m:t>
                    </m:r>
                    <m:r>
                      <a:rPr lang="en-IN" sz="1400" i="1">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𝜃</m:t>
                    </m:r>
                    <m:r>
                      <a:rPr lang="en-IN" sz="1400" i="1">
                        <a:solidFill>
                          <a:schemeClr val="tx1"/>
                        </a:solidFill>
                        <a:latin typeface="Cambria Math" panose="02040503050406030204" pitchFamily="18" charset="0"/>
                      </a:rPr>
                      <m:t>)</m:t>
                    </m:r>
                  </m:oMath>
                </a14:m>
                <a:endParaRPr lang="en-IN" sz="1400" dirty="0">
                  <a:solidFill>
                    <a:schemeClr val="tx1"/>
                  </a:solidFill>
                  <a:latin typeface="Abadi Extra Light" panose="020B0204020104020204" pitchFamily="34" charset="0"/>
                </a:endParaRPr>
              </a:p>
            </p:txBody>
          </p:sp>
        </mc:Choice>
        <mc:Fallback xmlns="">
          <p:sp>
            <p:nvSpPr>
              <p:cNvPr id="10" name="Speech Bubble: Rectangle 9">
                <a:extLst>
                  <a:ext uri="{FF2B5EF4-FFF2-40B4-BE49-F238E27FC236}">
                    <a16:creationId xmlns:a16="http://schemas.microsoft.com/office/drawing/2014/main" id="{E16B2442-7B2A-642C-FD03-114FB46B7F7A}"/>
                  </a:ext>
                </a:extLst>
              </p:cNvPr>
              <p:cNvSpPr>
                <a:spLocks noRot="1" noChangeAspect="1" noMove="1" noResize="1" noEditPoints="1" noAdjustHandles="1" noChangeArrowheads="1" noChangeShapeType="1" noTextEdit="1"/>
              </p:cNvSpPr>
              <p:nvPr/>
            </p:nvSpPr>
            <p:spPr>
              <a:xfrm>
                <a:off x="2065250" y="3270928"/>
                <a:ext cx="2490517" cy="886657"/>
              </a:xfrm>
              <a:prstGeom prst="wedgeRectCallout">
                <a:avLst>
                  <a:gd name="adj1" fmla="val 75619"/>
                  <a:gd name="adj2" fmla="val -67472"/>
                </a:avLst>
              </a:prstGeom>
              <a:blipFill>
                <a:blip r:embed="rId10"/>
                <a:stretch>
                  <a:fillRect l="-381" b="-7263"/>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Speech Bubble: Rectangle 16">
                <a:extLst>
                  <a:ext uri="{FF2B5EF4-FFF2-40B4-BE49-F238E27FC236}">
                    <a16:creationId xmlns:a16="http://schemas.microsoft.com/office/drawing/2014/main" id="{A1C3695E-840F-36AF-710F-68793DF753B6}"/>
                  </a:ext>
                </a:extLst>
              </p:cNvPr>
              <p:cNvSpPr/>
              <p:nvPr/>
            </p:nvSpPr>
            <p:spPr>
              <a:xfrm>
                <a:off x="168482" y="2510926"/>
                <a:ext cx="1961611" cy="717026"/>
              </a:xfrm>
              <a:prstGeom prst="wedgeRectCallout">
                <a:avLst>
                  <a:gd name="adj1" fmla="val 70556"/>
                  <a:gd name="adj2" fmla="val -5548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Assuming </a:t>
                </a:r>
                <a14:m>
                  <m:oMath xmlns:m="http://schemas.openxmlformats.org/officeDocument/2006/math">
                    <m:r>
                      <a:rPr lang="en-IN" sz="1400" b="0" i="1" smtClean="0">
                        <a:solidFill>
                          <a:schemeClr val="tx1"/>
                        </a:solidFill>
                        <a:latin typeface="Cambria Math" panose="02040503050406030204" pitchFamily="18" charset="0"/>
                      </a:rPr>
                      <m:t>𝛼</m:t>
                    </m:r>
                  </m:oMath>
                </a14:m>
                <a:r>
                  <a:rPr lang="en-IN" sz="1400" dirty="0">
                    <a:solidFill>
                      <a:schemeClr val="tx1"/>
                    </a:solidFill>
                    <a:latin typeface="Abadi Extra Light" panose="020B0204020104020204" pitchFamily="34" charset="0"/>
                  </a:rPr>
                  <a:t> is known so the posterior is conditioned on </a:t>
                </a:r>
                <a14:m>
                  <m:oMath xmlns:m="http://schemas.openxmlformats.org/officeDocument/2006/math">
                    <m:r>
                      <a:rPr lang="en-IN" sz="1400" b="0" i="1" smtClean="0">
                        <a:solidFill>
                          <a:schemeClr val="tx1"/>
                        </a:solidFill>
                        <a:latin typeface="Cambria Math" panose="02040503050406030204" pitchFamily="18" charset="0"/>
                      </a:rPr>
                      <m:t>𝛼</m:t>
                    </m:r>
                  </m:oMath>
                </a14:m>
                <a:r>
                  <a:rPr lang="en-IN" sz="1400" dirty="0">
                    <a:solidFill>
                      <a:schemeClr val="tx1"/>
                    </a:solidFill>
                    <a:latin typeface="Abadi Extra Light" panose="020B0204020104020204" pitchFamily="34" charset="0"/>
                  </a:rPr>
                  <a:t> </a:t>
                </a:r>
                <a:r>
                  <a:rPr lang="en-IN" sz="1400">
                    <a:solidFill>
                      <a:schemeClr val="tx1"/>
                    </a:solidFill>
                    <a:latin typeface="Abadi Extra Light" panose="020B0204020104020204" pitchFamily="34" charset="0"/>
                  </a:rPr>
                  <a:t>as well</a:t>
                </a:r>
                <a:endParaRPr lang="en-IN" sz="1400" dirty="0">
                  <a:solidFill>
                    <a:schemeClr val="tx1"/>
                  </a:solidFill>
                  <a:latin typeface="Abadi Extra Light" panose="020B0204020104020204" pitchFamily="34" charset="0"/>
                </a:endParaRPr>
              </a:p>
            </p:txBody>
          </p:sp>
        </mc:Choice>
        <mc:Fallback xmlns="">
          <p:sp>
            <p:nvSpPr>
              <p:cNvPr id="17" name="Speech Bubble: Rectangle 16">
                <a:extLst>
                  <a:ext uri="{FF2B5EF4-FFF2-40B4-BE49-F238E27FC236}">
                    <a16:creationId xmlns:a16="http://schemas.microsoft.com/office/drawing/2014/main" id="{A1C3695E-840F-36AF-710F-68793DF753B6}"/>
                  </a:ext>
                </a:extLst>
              </p:cNvPr>
              <p:cNvSpPr>
                <a:spLocks noRot="1" noChangeAspect="1" noMove="1" noResize="1" noEditPoints="1" noAdjustHandles="1" noChangeArrowheads="1" noChangeShapeType="1" noTextEdit="1"/>
              </p:cNvSpPr>
              <p:nvPr/>
            </p:nvSpPr>
            <p:spPr>
              <a:xfrm>
                <a:off x="168482" y="2510926"/>
                <a:ext cx="1961611" cy="717026"/>
              </a:xfrm>
              <a:prstGeom prst="wedgeRectCallout">
                <a:avLst>
                  <a:gd name="adj1" fmla="val 70556"/>
                  <a:gd name="adj2" fmla="val -55486"/>
                </a:avLst>
              </a:prstGeom>
              <a:blipFill>
                <a:blip r:embed="rId11"/>
                <a:stretch>
                  <a:fillRect l="-504" b="-6870"/>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953049651"/>
      </p:ext>
    </p:extLst>
  </p:cSld>
  <p:clrMapOvr>
    <a:masterClrMapping/>
  </p:clrMapOvr>
  <mc:AlternateContent xmlns:mc="http://schemas.openxmlformats.org/markup-compatibility/2006" xmlns:p14="http://schemas.microsoft.com/office/powerpoint/2010/main">
    <mc:Choice Requires="p14">
      <p:transition spd="slow" p14:dur="2000" advTm="424702"/>
    </mc:Choice>
    <mc:Fallback xmlns="">
      <p:transition spd="slow" advTm="424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3" grpId="0" animBg="1"/>
      <p:bldP spid="14" grpId="0" animBg="1"/>
      <p:bldP spid="15" grpId="0" animBg="1"/>
      <p:bldP spid="16" grpId="0" animBg="1"/>
      <p:bldP spid="3" grpId="0"/>
      <p:bldP spid="10"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“Online” Nature of Bayesian Inference Updates</a:t>
            </a: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Bayesian inference can naturally be done in an online fashion</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500" dirty="0">
              <a:solidFill>
                <a:srgbClr val="0000FF"/>
              </a:solidFill>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6</a:t>
            </a:fld>
            <a:endParaRPr lang="en-IN" sz="2800" dirty="0">
              <a:solidFill>
                <a:schemeClr val="bg1">
                  <a:lumMod val="65000"/>
                </a:schemeClr>
              </a:solidFill>
            </a:endParaRPr>
          </a:p>
        </p:txBody>
      </p:sp>
      <p:pic>
        <p:nvPicPr>
          <p:cNvPr id="11" name="Picture 10">
            <a:extLst>
              <a:ext uri="{FF2B5EF4-FFF2-40B4-BE49-F238E27FC236}">
                <a16:creationId xmlns:a16="http://schemas.microsoft.com/office/drawing/2014/main" id="{914016B6-6CB1-4DE1-8D37-1EB72825D3E2}"/>
              </a:ext>
            </a:extLst>
          </p:cNvPr>
          <p:cNvPicPr>
            <a:picLocks noChangeAspect="1"/>
          </p:cNvPicPr>
          <p:nvPr/>
        </p:nvPicPr>
        <p:blipFill>
          <a:blip r:embed="rId3"/>
          <a:stretch>
            <a:fillRect/>
          </a:stretch>
        </p:blipFill>
        <p:spPr>
          <a:xfrm>
            <a:off x="939244" y="1769328"/>
            <a:ext cx="9918022" cy="4215160"/>
          </a:xfrm>
          <a:prstGeom prst="rect">
            <a:avLst/>
          </a:prstGeom>
        </p:spPr>
      </p:pic>
      <p:sp>
        <p:nvSpPr>
          <p:cNvPr id="12" name="Speech Bubble: Rectangle 11">
            <a:extLst>
              <a:ext uri="{FF2B5EF4-FFF2-40B4-BE49-F238E27FC236}">
                <a16:creationId xmlns:a16="http://schemas.microsoft.com/office/drawing/2014/main" id="{0AF12F58-DB17-F873-EE0F-C78A135251B8}"/>
              </a:ext>
            </a:extLst>
          </p:cNvPr>
          <p:cNvSpPr/>
          <p:nvPr/>
        </p:nvSpPr>
        <p:spPr>
          <a:xfrm>
            <a:off x="8876371" y="1553737"/>
            <a:ext cx="2888079" cy="1136292"/>
          </a:xfrm>
          <a:prstGeom prst="wedgeRectCallout">
            <a:avLst>
              <a:gd name="adj1" fmla="val -766"/>
              <a:gd name="adj2" fmla="val 6634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Also, the posterior’s spread/variance gets smaller as we use more and more data to infer it</a:t>
            </a:r>
          </a:p>
        </p:txBody>
      </p:sp>
    </p:spTree>
    <p:custDataLst>
      <p:tags r:id="rId1"/>
    </p:custDataLst>
    <p:extLst>
      <p:ext uri="{BB962C8B-B14F-4D97-AF65-F5344CB8AC3E}">
        <p14:creationId xmlns:p14="http://schemas.microsoft.com/office/powerpoint/2010/main" val="4075357563"/>
      </p:ext>
    </p:extLst>
  </p:cSld>
  <p:clrMapOvr>
    <a:masterClrMapping/>
  </p:clrMapOvr>
  <mc:AlternateContent xmlns:mc="http://schemas.openxmlformats.org/markup-compatibility/2006" xmlns:p14="http://schemas.microsoft.com/office/powerpoint/2010/main">
    <mc:Choice Requires="p14">
      <p:transition spd="slow" p14:dur="2000" advTm="424702"/>
    </mc:Choice>
    <mc:Fallback xmlns="">
      <p:transition spd="slow" advTm="424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Point Estimation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Recall that the </a:t>
                </a:r>
                <a:r>
                  <a:rPr lang="en-GB" dirty="0">
                    <a:solidFill>
                      <a:srgbClr val="0000FF"/>
                    </a:solidFill>
                    <a:latin typeface="Abadi Extra Light" panose="020B0204020104020204" pitchFamily="34" charset="0"/>
                  </a:rPr>
                  <a:t>posterior </a:t>
                </a:r>
                <a:r>
                  <a:rPr lang="en-GB" dirty="0">
                    <a:latin typeface="Abadi Extra Light" panose="020B0204020104020204" pitchFamily="34" charset="0"/>
                  </a:rPr>
                  <a:t>is </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If posterior is intractable, can use MLE/MAP to get point estimates</a:t>
                </a:r>
              </a:p>
              <a:p>
                <a:pPr lvl="1">
                  <a:buFont typeface="Wingdings" panose="05000000000000000000" pitchFamily="2" charset="2"/>
                  <a:buChar char="§"/>
                </a:pPr>
                <a:r>
                  <a:rPr lang="en-GB" sz="2800" b="1" dirty="0">
                    <a:solidFill>
                      <a:srgbClr val="A33BC3"/>
                    </a:solidFill>
                    <a:latin typeface="Abadi Extra Light" panose="020B0204020104020204" pitchFamily="34" charset="0"/>
                  </a:rPr>
                  <a:t>Maximum likelihood (ML) estimation: </a:t>
                </a:r>
                <a:r>
                  <a:rPr lang="en-GB" sz="2800" dirty="0">
                    <a:latin typeface="Abadi Extra Light" panose="020B0204020104020204" pitchFamily="34" charset="0"/>
                  </a:rPr>
                  <a:t>Find </a:t>
                </a:r>
                <a14:m>
                  <m:oMath xmlns:m="http://schemas.openxmlformats.org/officeDocument/2006/math">
                    <m:r>
                      <a:rPr lang="en-GB" sz="2800" i="1" dirty="0">
                        <a:latin typeface="Cambria Math" panose="02040503050406030204" pitchFamily="18" charset="0"/>
                      </a:rPr>
                      <m:t>𝜃</m:t>
                    </m:r>
                  </m:oMath>
                </a14:m>
                <a:r>
                  <a:rPr lang="en-GB" sz="2800" dirty="0">
                    <a:latin typeface="Abadi Extra Light" panose="020B0204020104020204" pitchFamily="34" charset="0"/>
                  </a:rPr>
                  <a:t> for which </a:t>
                </a:r>
                <a:r>
                  <a:rPr lang="en-GB" sz="2800" u="sng" dirty="0">
                    <a:latin typeface="Abadi Extra Light" panose="020B0204020104020204" pitchFamily="34" charset="0"/>
                  </a:rPr>
                  <a:t>likelihood is highest</a:t>
                </a:r>
              </a:p>
              <a:p>
                <a:pPr lvl="1">
                  <a:buFont typeface="Wingdings" panose="05000000000000000000" pitchFamily="2" charset="2"/>
                  <a:buChar char="§"/>
                </a:pPr>
                <a:endParaRPr lang="en-GB" sz="2800" dirty="0">
                  <a:latin typeface="Abadi Extra Light" panose="020B0204020104020204" pitchFamily="34" charset="0"/>
                </a:endParaRPr>
              </a:p>
              <a:p>
                <a:pPr lvl="1">
                  <a:buFont typeface="Wingdings" panose="05000000000000000000" pitchFamily="2" charset="2"/>
                  <a:buChar char="§"/>
                </a:pPr>
                <a:endParaRPr lang="en-GB" sz="2800" dirty="0">
                  <a:latin typeface="Abadi Extra Light" panose="020B0204020104020204" pitchFamily="34" charset="0"/>
                </a:endParaRPr>
              </a:p>
              <a:p>
                <a:pPr lvl="1">
                  <a:buFont typeface="Wingdings" panose="05000000000000000000" pitchFamily="2" charset="2"/>
                  <a:buChar char="§"/>
                </a:pPr>
                <a:endParaRPr lang="en-GB" sz="1000" b="1" dirty="0">
                  <a:solidFill>
                    <a:srgbClr val="A33BC3"/>
                  </a:solidFill>
                  <a:latin typeface="Abadi Extra Light" panose="020B0204020104020204" pitchFamily="34" charset="0"/>
                </a:endParaRPr>
              </a:p>
              <a:p>
                <a:pPr lvl="1">
                  <a:buFont typeface="Wingdings" panose="05000000000000000000" pitchFamily="2" charset="2"/>
                  <a:buChar char="§"/>
                </a:pPr>
                <a:r>
                  <a:rPr lang="en-GB" sz="2800" b="1" dirty="0">
                    <a:solidFill>
                      <a:srgbClr val="A33BC3"/>
                    </a:solidFill>
                    <a:latin typeface="Abadi Extra Light" panose="020B0204020104020204" pitchFamily="34" charset="0"/>
                  </a:rPr>
                  <a:t>Maximum a posteriori (MAP) estimation</a:t>
                </a:r>
                <a:r>
                  <a:rPr lang="en-GB" sz="2800" b="1" dirty="0">
                    <a:latin typeface="Abadi Extra Light" panose="020B0204020104020204" pitchFamily="34" charset="0"/>
                  </a:rPr>
                  <a:t>: </a:t>
                </a:r>
                <a:r>
                  <a:rPr lang="en-GB" sz="2800" dirty="0">
                    <a:latin typeface="Abadi Extra Light" panose="020B0204020104020204" pitchFamily="34" charset="0"/>
                  </a:rPr>
                  <a:t>Find </a:t>
                </a:r>
                <a14:m>
                  <m:oMath xmlns:m="http://schemas.openxmlformats.org/officeDocument/2006/math">
                    <m:r>
                      <a:rPr lang="en-GB" sz="2800" i="1" dirty="0">
                        <a:latin typeface="Cambria Math" panose="02040503050406030204" pitchFamily="18" charset="0"/>
                      </a:rPr>
                      <m:t>𝜃</m:t>
                    </m:r>
                  </m:oMath>
                </a14:m>
                <a:r>
                  <a:rPr lang="en-GB" sz="2800" dirty="0">
                    <a:latin typeface="Abadi Extra Light" panose="020B0204020104020204" pitchFamily="34" charset="0"/>
                  </a:rPr>
                  <a:t> with </a:t>
                </a:r>
                <a:r>
                  <a:rPr lang="en-GB" sz="2800" u="sng" dirty="0">
                    <a:latin typeface="Abadi Extra Light" panose="020B0204020104020204" pitchFamily="34" charset="0"/>
                  </a:rPr>
                  <a:t>largest posterior prob.</a:t>
                </a:r>
              </a:p>
              <a:p>
                <a:pPr lvl="1">
                  <a:buFont typeface="Wingdings" panose="05000000000000000000" pitchFamily="2" charset="2"/>
                  <a:buChar char="§"/>
                </a:pPr>
                <a:endParaRPr lang="en-GB" sz="2800" dirty="0">
                  <a:latin typeface="Abadi Extra Light" panose="020B0204020104020204" pitchFamily="34" charset="0"/>
                </a:endParaRPr>
              </a:p>
              <a:p>
                <a:pPr lvl="1">
                  <a:buFont typeface="Wingdings" panose="05000000000000000000" pitchFamily="2" charset="2"/>
                  <a:buChar char="§"/>
                </a:pPr>
                <a:endParaRPr lang="en-GB" sz="28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1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7</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9038B5A-9B2A-420E-73AB-4C074681C4AE}"/>
                  </a:ext>
                </a:extLst>
              </p:cNvPr>
              <p:cNvSpPr txBox="1"/>
              <p:nvPr/>
            </p:nvSpPr>
            <p:spPr>
              <a:xfrm>
                <a:off x="4850108" y="1691433"/>
                <a:ext cx="3636316"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solidFill>
                            <a:srgbClr val="0000FF"/>
                          </a:solidFill>
                          <a:latin typeface="Cambria Math" panose="02040503050406030204" pitchFamily="18" charset="0"/>
                        </a:rPr>
                        <m:t>𝑝</m:t>
                      </m:r>
                      <m:r>
                        <a:rPr lang="en-IN" sz="2400" b="0" i="1" smtClean="0">
                          <a:solidFill>
                            <a:srgbClr val="0000FF"/>
                          </a:solidFill>
                          <a:latin typeface="Cambria Math" panose="02040503050406030204" pitchFamily="18" charset="0"/>
                        </a:rPr>
                        <m:t>(</m:t>
                      </m:r>
                      <m:r>
                        <a:rPr lang="en-IN" sz="2400" b="0" i="1" smtClean="0">
                          <a:solidFill>
                            <a:srgbClr val="0000FF"/>
                          </a:solidFill>
                          <a:latin typeface="Cambria Math" panose="02040503050406030204" pitchFamily="18" charset="0"/>
                        </a:rPr>
                        <m:t>𝜃</m:t>
                      </m:r>
                      <m:r>
                        <a:rPr lang="en-IN" sz="2400" b="0" i="1" smtClean="0">
                          <a:solidFill>
                            <a:srgbClr val="0000FF"/>
                          </a:solidFill>
                          <a:latin typeface="Cambria Math" panose="02040503050406030204" pitchFamily="18" charset="0"/>
                        </a:rPr>
                        <m:t>|</m:t>
                      </m:r>
                      <m:r>
                        <a:rPr lang="en-IN" sz="2400" b="0" i="1" smtClean="0">
                          <a:solidFill>
                            <a:srgbClr val="0000FF"/>
                          </a:solidFill>
                          <a:latin typeface="Cambria Math" panose="02040503050406030204" pitchFamily="18" charset="0"/>
                          <a:ea typeface="Cambria Math" panose="02040503050406030204" pitchFamily="18" charset="0"/>
                        </a:rPr>
                        <m:t>𝒟</m:t>
                      </m:r>
                      <m:r>
                        <a:rPr lang="en-IN" sz="2400" b="0" i="1" smtClean="0">
                          <a:solidFill>
                            <a:srgbClr val="0000FF"/>
                          </a:solidFill>
                          <a:latin typeface="Cambria Math" panose="02040503050406030204" pitchFamily="18" charset="0"/>
                          <a:ea typeface="Cambria Math" panose="02040503050406030204" pitchFamily="18" charset="0"/>
                        </a:rPr>
                        <m:t>,</m:t>
                      </m:r>
                      <m:r>
                        <a:rPr lang="en-IN" sz="2400" b="0" i="1" smtClean="0">
                          <a:solidFill>
                            <a:srgbClr val="0000FF"/>
                          </a:solidFill>
                          <a:latin typeface="Cambria Math" panose="02040503050406030204" pitchFamily="18" charset="0"/>
                          <a:ea typeface="Cambria Math" panose="02040503050406030204" pitchFamily="18" charset="0"/>
                        </a:rPr>
                        <m:t>𝛼</m:t>
                      </m:r>
                      <m:r>
                        <a:rPr lang="en-IN" sz="2400" b="0" i="1" smtClean="0">
                          <a:solidFill>
                            <a:srgbClr val="0000FF"/>
                          </a:solidFill>
                          <a:latin typeface="Cambria Math" panose="02040503050406030204" pitchFamily="18" charset="0"/>
                          <a:ea typeface="Cambria Math" panose="02040503050406030204" pitchFamily="18" charset="0"/>
                        </a:rPr>
                        <m:t>)= </m:t>
                      </m:r>
                      <m:f>
                        <m:fPr>
                          <m:ctrlPr>
                            <a:rPr lang="en-IN" sz="2400" b="0" i="1" smtClean="0">
                              <a:solidFill>
                                <a:schemeClr val="tx1"/>
                              </a:solidFill>
                              <a:latin typeface="Cambria Math" panose="02040503050406030204" pitchFamily="18" charset="0"/>
                            </a:rPr>
                          </m:ctrlPr>
                        </m:fPr>
                        <m:num>
                          <m:r>
                            <a:rPr lang="en-IN" sz="2400" b="0" i="1" smtClean="0">
                              <a:solidFill>
                                <a:srgbClr val="FF0000"/>
                              </a:solidFill>
                              <a:latin typeface="Cambria Math" panose="02040503050406030204" pitchFamily="18" charset="0"/>
                            </a:rPr>
                            <m:t>𝑝</m:t>
                          </m:r>
                          <m:r>
                            <a:rPr lang="en-IN" sz="2400" b="0" i="1" smtClean="0">
                              <a:solidFill>
                                <a:srgbClr val="FF0000"/>
                              </a:solidFill>
                              <a:latin typeface="Cambria Math" panose="02040503050406030204" pitchFamily="18" charset="0"/>
                            </a:rPr>
                            <m:t>(</m:t>
                          </m:r>
                          <m:r>
                            <a:rPr lang="en-IN" sz="2400" b="0" i="1" smtClean="0">
                              <a:solidFill>
                                <a:srgbClr val="FF0000"/>
                              </a:solidFill>
                              <a:latin typeface="Cambria Math" panose="02040503050406030204" pitchFamily="18" charset="0"/>
                              <a:ea typeface="Cambria Math" panose="02040503050406030204" pitchFamily="18" charset="0"/>
                            </a:rPr>
                            <m:t>𝒟</m:t>
                          </m:r>
                          <m:r>
                            <a:rPr lang="en-IN" sz="2400" b="0" i="1" smtClean="0">
                              <a:solidFill>
                                <a:srgbClr val="FF0000"/>
                              </a:solidFill>
                              <a:latin typeface="Cambria Math" panose="02040503050406030204" pitchFamily="18" charset="0"/>
                            </a:rPr>
                            <m:t>|</m:t>
                          </m:r>
                          <m:r>
                            <a:rPr lang="en-IN" sz="2400" b="0" i="1" smtClean="0">
                              <a:solidFill>
                                <a:srgbClr val="FF0000"/>
                              </a:solidFill>
                              <a:latin typeface="Cambria Math" panose="02040503050406030204" pitchFamily="18" charset="0"/>
                            </a:rPr>
                            <m:t>𝜃</m:t>
                          </m:r>
                          <m:r>
                            <a:rPr lang="en-IN" sz="2400" b="0" i="1" smtClean="0">
                              <a:solidFill>
                                <a:srgbClr val="FF0000"/>
                              </a:solidFill>
                              <a:latin typeface="Cambria Math" panose="02040503050406030204" pitchFamily="18" charset="0"/>
                            </a:rPr>
                            <m:t>)</m:t>
                          </m:r>
                          <m:r>
                            <a:rPr lang="en-IN" sz="2400" i="1" smtClean="0">
                              <a:solidFill>
                                <a:srgbClr val="00B050"/>
                              </a:solidFill>
                              <a:latin typeface="Cambria Math" panose="02040503050406030204" pitchFamily="18" charset="0"/>
                            </a:rPr>
                            <m:t>𝑝</m:t>
                          </m:r>
                          <m:d>
                            <m:dPr>
                              <m:ctrlPr>
                                <a:rPr lang="en-IN" sz="2400" i="1">
                                  <a:solidFill>
                                    <a:srgbClr val="00B050"/>
                                  </a:solidFill>
                                  <a:latin typeface="Cambria Math" panose="02040503050406030204" pitchFamily="18" charset="0"/>
                                </a:rPr>
                              </m:ctrlPr>
                            </m:dPr>
                            <m:e>
                              <m:r>
                                <a:rPr lang="en-IN" sz="2400" i="1">
                                  <a:solidFill>
                                    <a:srgbClr val="00B050"/>
                                  </a:solidFill>
                                  <a:latin typeface="Cambria Math" panose="02040503050406030204" pitchFamily="18" charset="0"/>
                                </a:rPr>
                                <m:t>𝜃</m:t>
                              </m:r>
                              <m:r>
                                <a:rPr lang="en-IN" sz="2400" b="0" i="1" smtClean="0">
                                  <a:solidFill>
                                    <a:srgbClr val="00B050"/>
                                  </a:solidFill>
                                  <a:latin typeface="Cambria Math" panose="02040503050406030204" pitchFamily="18" charset="0"/>
                                </a:rPr>
                                <m:t>|</m:t>
                              </m:r>
                              <m:r>
                                <a:rPr lang="en-IN" sz="2400" b="0" i="1" smtClean="0">
                                  <a:solidFill>
                                    <a:srgbClr val="00B050"/>
                                  </a:solidFill>
                                  <a:latin typeface="Cambria Math" panose="02040503050406030204" pitchFamily="18" charset="0"/>
                                </a:rPr>
                                <m:t>𝛼</m:t>
                              </m:r>
                            </m:e>
                          </m:d>
                        </m:num>
                        <m:den>
                          <m:r>
                            <a:rPr lang="en-IN" sz="2400" b="0" i="1" smtClean="0">
                              <a:solidFill>
                                <a:srgbClr val="B806AB"/>
                              </a:solidFill>
                              <a:latin typeface="Cambria Math" panose="02040503050406030204" pitchFamily="18" charset="0"/>
                            </a:rPr>
                            <m:t>𝑝</m:t>
                          </m:r>
                          <m:r>
                            <a:rPr lang="en-IN" sz="2400" b="0" i="1" smtClean="0">
                              <a:solidFill>
                                <a:srgbClr val="B806AB"/>
                              </a:solidFill>
                              <a:latin typeface="Cambria Math" panose="02040503050406030204" pitchFamily="18" charset="0"/>
                            </a:rPr>
                            <m:t>(</m:t>
                          </m:r>
                          <m:r>
                            <a:rPr lang="en-IN" sz="2400" b="0" i="1" smtClean="0">
                              <a:solidFill>
                                <a:srgbClr val="B806AB"/>
                              </a:solidFill>
                              <a:latin typeface="Cambria Math" panose="02040503050406030204" pitchFamily="18" charset="0"/>
                              <a:ea typeface="Cambria Math" panose="02040503050406030204" pitchFamily="18" charset="0"/>
                            </a:rPr>
                            <m:t>𝒟</m:t>
                          </m:r>
                          <m:r>
                            <a:rPr lang="en-IN" sz="2400" b="0" i="1" smtClean="0">
                              <a:solidFill>
                                <a:srgbClr val="B806AB"/>
                              </a:solidFill>
                              <a:latin typeface="Cambria Math" panose="02040503050406030204" pitchFamily="18" charset="0"/>
                              <a:ea typeface="Cambria Math" panose="02040503050406030204" pitchFamily="18" charset="0"/>
                            </a:rPr>
                            <m:t>|</m:t>
                          </m:r>
                          <m:r>
                            <a:rPr lang="en-IN" sz="2400" b="0" i="1" smtClean="0">
                              <a:solidFill>
                                <a:srgbClr val="B806AB"/>
                              </a:solidFill>
                              <a:latin typeface="Cambria Math" panose="02040503050406030204" pitchFamily="18" charset="0"/>
                              <a:ea typeface="Cambria Math" panose="02040503050406030204" pitchFamily="18" charset="0"/>
                            </a:rPr>
                            <m:t>𝛼</m:t>
                          </m:r>
                          <m:r>
                            <a:rPr lang="en-IN" sz="2400" b="0" i="1" smtClean="0">
                              <a:solidFill>
                                <a:srgbClr val="B806AB"/>
                              </a:solidFill>
                              <a:latin typeface="Cambria Math" panose="02040503050406030204" pitchFamily="18" charset="0"/>
                              <a:ea typeface="Cambria Math" panose="02040503050406030204" pitchFamily="18" charset="0"/>
                            </a:rPr>
                            <m:t>)</m:t>
                          </m:r>
                        </m:den>
                      </m:f>
                    </m:oMath>
                  </m:oMathPara>
                </a14:m>
                <a:endParaRPr lang="en-IN" sz="2400" dirty="0">
                  <a:solidFill>
                    <a:schemeClr val="tx1"/>
                  </a:solidFill>
                </a:endParaRPr>
              </a:p>
            </p:txBody>
          </p:sp>
        </mc:Choice>
        <mc:Fallback xmlns="">
          <p:sp>
            <p:nvSpPr>
              <p:cNvPr id="3" name="TextBox 2">
                <a:extLst>
                  <a:ext uri="{FF2B5EF4-FFF2-40B4-BE49-F238E27FC236}">
                    <a16:creationId xmlns:a16="http://schemas.microsoft.com/office/drawing/2014/main" id="{89038B5A-9B2A-420E-73AB-4C074681C4AE}"/>
                  </a:ext>
                </a:extLst>
              </p:cNvPr>
              <p:cNvSpPr txBox="1">
                <a:spLocks noRot="1" noChangeAspect="1" noMove="1" noResize="1" noEditPoints="1" noAdjustHandles="1" noChangeArrowheads="1" noChangeShapeType="1" noTextEdit="1"/>
              </p:cNvSpPr>
              <p:nvPr/>
            </p:nvSpPr>
            <p:spPr>
              <a:xfrm>
                <a:off x="4850108" y="1691433"/>
                <a:ext cx="3636316" cy="782265"/>
              </a:xfrm>
              <a:prstGeom prst="rect">
                <a:avLst/>
              </a:prstGeom>
              <a:blipFill>
                <a:blip r:embed="rId4"/>
                <a:stretch>
                  <a:fillRect/>
                </a:stretch>
              </a:blipFill>
            </p:spPr>
            <p:txBody>
              <a:bodyPr/>
              <a:lstStyle/>
              <a:p>
                <a:r>
                  <a:rPr lang="en-IN">
                    <a:noFill/>
                  </a:rPr>
                  <a:t> </a:t>
                </a:r>
              </a:p>
            </p:txBody>
          </p:sp>
        </mc:Fallback>
      </mc:AlternateContent>
      <p:sp>
        <p:nvSpPr>
          <p:cNvPr id="10" name="Speech Bubble: Rectangle 9">
            <a:extLst>
              <a:ext uri="{FF2B5EF4-FFF2-40B4-BE49-F238E27FC236}">
                <a16:creationId xmlns:a16="http://schemas.microsoft.com/office/drawing/2014/main" id="{A4CF8AA7-F41C-0195-D682-032391EB668F}"/>
              </a:ext>
            </a:extLst>
          </p:cNvPr>
          <p:cNvSpPr/>
          <p:nvPr/>
        </p:nvSpPr>
        <p:spPr>
          <a:xfrm>
            <a:off x="1679944" y="1629734"/>
            <a:ext cx="2753995" cy="905662"/>
          </a:xfrm>
          <a:prstGeom prst="wedgeRectCallout">
            <a:avLst>
              <a:gd name="adj1" fmla="val 64641"/>
              <a:gd name="adj2" fmla="val 65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Intractable to compute except for some  very simple models or if the likelihood and prior are </a:t>
            </a:r>
            <a:r>
              <a:rPr lang="en-IN" sz="1400" b="1" dirty="0">
                <a:solidFill>
                  <a:srgbClr val="00B050"/>
                </a:solidFill>
                <a:latin typeface="Abadi Extra Light" panose="020B0204020104020204" pitchFamily="34" charset="0"/>
              </a:rPr>
              <a:t>conjugate</a:t>
            </a:r>
            <a:r>
              <a:rPr lang="en-IN" sz="1400" dirty="0">
                <a:solidFill>
                  <a:schemeClr val="tx1"/>
                </a:solidFill>
                <a:latin typeface="Abadi Extra Light" panose="020B0204020104020204" pitchFamily="34" charset="0"/>
              </a:rPr>
              <a:t> (discussed later) to each other</a:t>
            </a:r>
          </a:p>
        </p:txBody>
      </p:sp>
      <p:sp>
        <p:nvSpPr>
          <p:cNvPr id="17" name="Speech Bubble: Rectangle 16">
            <a:extLst>
              <a:ext uri="{FF2B5EF4-FFF2-40B4-BE49-F238E27FC236}">
                <a16:creationId xmlns:a16="http://schemas.microsoft.com/office/drawing/2014/main" id="{C94A1BDA-A514-CBD2-DA80-D924EFCA77EB}"/>
              </a:ext>
            </a:extLst>
          </p:cNvPr>
          <p:cNvSpPr/>
          <p:nvPr/>
        </p:nvSpPr>
        <p:spPr>
          <a:xfrm>
            <a:off x="5330591" y="917132"/>
            <a:ext cx="2848377" cy="675904"/>
          </a:xfrm>
          <a:prstGeom prst="wedgeRectCallout">
            <a:avLst>
              <a:gd name="adj1" fmla="val -42843"/>
              <a:gd name="adj2" fmla="val 7563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Intractable mainly because the marginal likelihood (the denominator on the RHS is intractable in general)</a:t>
            </a:r>
          </a:p>
        </p:txBody>
      </p:sp>
      <mc:AlternateContent xmlns:mc="http://schemas.openxmlformats.org/markup-compatibility/2006" xmlns:a14="http://schemas.microsoft.com/office/drawing/2010/main">
        <mc:Choice Requires="a14">
          <p:sp>
            <p:nvSpPr>
              <p:cNvPr id="18" name="Speech Bubble: Rectangle 17">
                <a:extLst>
                  <a:ext uri="{FF2B5EF4-FFF2-40B4-BE49-F238E27FC236}">
                    <a16:creationId xmlns:a16="http://schemas.microsoft.com/office/drawing/2014/main" id="{03B5033E-ADCF-5804-E7D3-EBC4784B896B}"/>
                  </a:ext>
                </a:extLst>
              </p:cNvPr>
              <p:cNvSpPr/>
              <p:nvPr/>
            </p:nvSpPr>
            <p:spPr>
              <a:xfrm>
                <a:off x="9300747" y="2477408"/>
                <a:ext cx="2848377" cy="495144"/>
              </a:xfrm>
              <a:prstGeom prst="wedgeRectCallout">
                <a:avLst>
                  <a:gd name="adj1" fmla="val 1951"/>
                  <a:gd name="adj2" fmla="val 7849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Meaning the observed data has the largest probability for this value of </a:t>
                </a:r>
                <a14:m>
                  <m:oMath xmlns:m="http://schemas.openxmlformats.org/officeDocument/2006/math">
                    <m:r>
                      <a:rPr lang="en-IN" sz="1400" b="0" i="1" smtClean="0">
                        <a:solidFill>
                          <a:schemeClr val="tx1"/>
                        </a:solidFill>
                        <a:latin typeface="Cambria Math" panose="02040503050406030204" pitchFamily="18" charset="0"/>
                      </a:rPr>
                      <m:t>𝜃</m:t>
                    </m:r>
                  </m:oMath>
                </a14:m>
                <a:endParaRPr lang="en-IN" sz="1400" dirty="0">
                  <a:solidFill>
                    <a:schemeClr val="tx1"/>
                  </a:solidFill>
                  <a:latin typeface="Abadi Extra Light" panose="020B0204020104020204" pitchFamily="34" charset="0"/>
                </a:endParaRPr>
              </a:p>
            </p:txBody>
          </p:sp>
        </mc:Choice>
        <mc:Fallback xmlns="">
          <p:sp>
            <p:nvSpPr>
              <p:cNvPr id="18" name="Speech Bubble: Rectangle 17">
                <a:extLst>
                  <a:ext uri="{FF2B5EF4-FFF2-40B4-BE49-F238E27FC236}">
                    <a16:creationId xmlns:a16="http://schemas.microsoft.com/office/drawing/2014/main" id="{03B5033E-ADCF-5804-E7D3-EBC4784B896B}"/>
                  </a:ext>
                </a:extLst>
              </p:cNvPr>
              <p:cNvSpPr>
                <a:spLocks noRot="1" noChangeAspect="1" noMove="1" noResize="1" noEditPoints="1" noAdjustHandles="1" noChangeArrowheads="1" noChangeShapeType="1" noTextEdit="1"/>
              </p:cNvSpPr>
              <p:nvPr/>
            </p:nvSpPr>
            <p:spPr>
              <a:xfrm>
                <a:off x="9300747" y="2477408"/>
                <a:ext cx="2848377" cy="495144"/>
              </a:xfrm>
              <a:prstGeom prst="wedgeRectCallout">
                <a:avLst>
                  <a:gd name="adj1" fmla="val 1951"/>
                  <a:gd name="adj2" fmla="val 78495"/>
                </a:avLst>
              </a:prstGeom>
              <a:blipFill>
                <a:blip r:embed="rId5"/>
                <a:stretch>
                  <a:fillRect l="-426" t="-1818"/>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CF89E2B-AC18-8EED-1BA3-858D3B64EA79}"/>
                  </a:ext>
                </a:extLst>
              </p:cNvPr>
              <p:cNvSpPr/>
              <p:nvPr/>
            </p:nvSpPr>
            <p:spPr>
              <a:xfrm>
                <a:off x="634631" y="3767800"/>
                <a:ext cx="4347921" cy="6842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N" sz="2800" b="0" i="1" smtClean="0">
                              <a:solidFill>
                                <a:schemeClr val="tx1"/>
                              </a:solidFill>
                              <a:latin typeface="Cambria Math" panose="02040503050406030204" pitchFamily="18" charset="0"/>
                            </a:rPr>
                          </m:ctrlPr>
                        </m:sSubPr>
                        <m:e>
                          <m:acc>
                            <m:accPr>
                              <m:chr m:val="̂"/>
                              <m:ctrlPr>
                                <a:rPr lang="en-IN" sz="2800" b="0" i="1" smtClean="0">
                                  <a:solidFill>
                                    <a:schemeClr val="tx1"/>
                                  </a:solidFill>
                                  <a:latin typeface="Cambria Math" panose="02040503050406030204" pitchFamily="18" charset="0"/>
                                </a:rPr>
                              </m:ctrlPr>
                            </m:accPr>
                            <m:e>
                              <m:r>
                                <a:rPr lang="en-IN" sz="2800" b="0" i="1" smtClean="0">
                                  <a:solidFill>
                                    <a:schemeClr val="tx1"/>
                                  </a:solidFill>
                                  <a:latin typeface="Cambria Math" panose="02040503050406030204" pitchFamily="18" charset="0"/>
                                </a:rPr>
                                <m:t>𝜃</m:t>
                              </m:r>
                            </m:e>
                          </m:acc>
                        </m:e>
                        <m:sub>
                          <m:r>
                            <a:rPr lang="en-IN" sz="2800" b="0" i="1" smtClean="0">
                              <a:solidFill>
                                <a:schemeClr val="tx1"/>
                              </a:solidFill>
                              <a:latin typeface="Cambria Math" panose="02040503050406030204" pitchFamily="18" charset="0"/>
                            </a:rPr>
                            <m:t>𝑀𝐿</m:t>
                          </m:r>
                        </m:sub>
                      </m:sSub>
                      <m:r>
                        <a:rPr lang="en-IN" sz="2800" b="0" i="1" smtClean="0">
                          <a:solidFill>
                            <a:schemeClr val="tx1"/>
                          </a:solidFill>
                          <a:latin typeface="Cambria Math" panose="02040503050406030204" pitchFamily="18" charset="0"/>
                        </a:rPr>
                        <m:t>=</m:t>
                      </m:r>
                      <m:r>
                        <m:rPr>
                          <m:sty m:val="p"/>
                        </m:rPr>
                        <a:rPr lang="en-IN" sz="2800" b="0" i="1" smtClean="0">
                          <a:solidFill>
                            <a:schemeClr val="tx1"/>
                          </a:solidFill>
                          <a:latin typeface="Cambria Math" panose="02040503050406030204" pitchFamily="18" charset="0"/>
                        </a:rPr>
                        <m:t>arg</m:t>
                      </m:r>
                      <m:limLow>
                        <m:limLowPr>
                          <m:ctrlPr>
                            <a:rPr lang="en-IN" sz="2800" b="0" i="1" smtClean="0">
                              <a:solidFill>
                                <a:schemeClr val="tx1"/>
                              </a:solidFill>
                              <a:latin typeface="Cambria Math" panose="02040503050406030204" pitchFamily="18" charset="0"/>
                            </a:rPr>
                          </m:ctrlPr>
                        </m:limLowPr>
                        <m:e>
                          <m:r>
                            <m:rPr>
                              <m:sty m:val="p"/>
                            </m:rPr>
                            <a:rPr lang="en-IN" sz="2800" b="0" i="0" smtClean="0">
                              <a:solidFill>
                                <a:schemeClr val="tx1"/>
                              </a:solidFill>
                              <a:latin typeface="Cambria Math" panose="02040503050406030204" pitchFamily="18" charset="0"/>
                            </a:rPr>
                            <m:t>max</m:t>
                          </m:r>
                        </m:e>
                        <m:lim>
                          <m:r>
                            <a:rPr lang="en-IN" sz="2800" b="0" i="1" smtClean="0">
                              <a:solidFill>
                                <a:schemeClr val="tx1"/>
                              </a:solidFill>
                              <a:latin typeface="Cambria Math" panose="02040503050406030204" pitchFamily="18" charset="0"/>
                            </a:rPr>
                            <m:t>𝜃</m:t>
                          </m:r>
                        </m:lim>
                      </m:limLow>
                      <m:r>
                        <a:rPr lang="en-IN" sz="2800" b="0" i="1" smtClean="0">
                          <a:solidFill>
                            <a:schemeClr val="tx1"/>
                          </a:solidFill>
                          <a:latin typeface="Cambria Math" panose="02040503050406030204" pitchFamily="18" charset="0"/>
                        </a:rPr>
                        <m:t>   </m:t>
                      </m:r>
                      <m:r>
                        <m:rPr>
                          <m:sty m:val="p"/>
                        </m:rPr>
                        <a:rPr lang="en-IN" sz="2800" b="0" i="1" smtClean="0">
                          <a:solidFill>
                            <a:schemeClr val="tx1"/>
                          </a:solidFill>
                          <a:latin typeface="Cambria Math" panose="02040503050406030204" pitchFamily="18" charset="0"/>
                        </a:rPr>
                        <m:t>log</m:t>
                      </m:r>
                      <m:r>
                        <a:rPr lang="en-IN" sz="2800" b="0" i="1" smtClean="0">
                          <a:solidFill>
                            <a:schemeClr val="tx1"/>
                          </a:solidFill>
                          <a:latin typeface="Cambria Math" panose="02040503050406030204" pitchFamily="18" charset="0"/>
                        </a:rPr>
                        <m:t> </m:t>
                      </m:r>
                      <m:r>
                        <a:rPr lang="en-IN" sz="2800" i="1" smtClean="0">
                          <a:solidFill>
                            <a:srgbClr val="FF0000"/>
                          </a:solidFill>
                          <a:latin typeface="Cambria Math" panose="02040503050406030204" pitchFamily="18" charset="0"/>
                        </a:rPr>
                        <m:t>𝑝</m:t>
                      </m:r>
                      <m:r>
                        <a:rPr lang="en-IN" sz="2800" i="1" smtClean="0">
                          <a:solidFill>
                            <a:srgbClr val="FF0000"/>
                          </a:solidFill>
                          <a:latin typeface="Cambria Math" panose="02040503050406030204" pitchFamily="18" charset="0"/>
                        </a:rPr>
                        <m:t>(</m:t>
                      </m:r>
                      <m:r>
                        <a:rPr lang="en-IN" sz="2800" i="1">
                          <a:solidFill>
                            <a:srgbClr val="FF0000"/>
                          </a:solidFill>
                          <a:latin typeface="Cambria Math" panose="02040503050406030204" pitchFamily="18" charset="0"/>
                          <a:ea typeface="Cambria Math" panose="02040503050406030204" pitchFamily="18" charset="0"/>
                        </a:rPr>
                        <m:t>𝒟</m:t>
                      </m:r>
                      <m:r>
                        <a:rPr lang="en-IN" sz="2800" i="1">
                          <a:solidFill>
                            <a:srgbClr val="FF0000"/>
                          </a:solidFill>
                          <a:latin typeface="Cambria Math" panose="02040503050406030204" pitchFamily="18" charset="0"/>
                        </a:rPr>
                        <m:t>|</m:t>
                      </m:r>
                      <m:r>
                        <a:rPr lang="en-IN" sz="2800" i="1">
                          <a:solidFill>
                            <a:srgbClr val="FF0000"/>
                          </a:solidFill>
                          <a:latin typeface="Cambria Math" panose="02040503050406030204" pitchFamily="18" charset="0"/>
                        </a:rPr>
                        <m:t>𝜃</m:t>
                      </m:r>
                      <m:r>
                        <a:rPr lang="en-IN" sz="2800" i="1">
                          <a:solidFill>
                            <a:srgbClr val="FF0000"/>
                          </a:solidFill>
                          <a:latin typeface="Cambria Math" panose="02040503050406030204" pitchFamily="18" charset="0"/>
                        </a:rPr>
                        <m:t>)</m:t>
                      </m:r>
                    </m:oMath>
                  </m:oMathPara>
                </a14:m>
                <a:endParaRPr lang="en-IN" sz="2800" dirty="0">
                  <a:solidFill>
                    <a:schemeClr val="tx1"/>
                  </a:solidFill>
                </a:endParaRPr>
              </a:p>
            </p:txBody>
          </p:sp>
        </mc:Choice>
        <mc:Fallback xmlns="">
          <p:sp>
            <p:nvSpPr>
              <p:cNvPr id="19" name="Rectangle 18">
                <a:extLst>
                  <a:ext uri="{FF2B5EF4-FFF2-40B4-BE49-F238E27FC236}">
                    <a16:creationId xmlns:a16="http://schemas.microsoft.com/office/drawing/2014/main" id="{9CF89E2B-AC18-8EED-1BA3-858D3B64EA79}"/>
                  </a:ext>
                </a:extLst>
              </p:cNvPr>
              <p:cNvSpPr>
                <a:spLocks noRot="1" noChangeAspect="1" noMove="1" noResize="1" noEditPoints="1" noAdjustHandles="1" noChangeArrowheads="1" noChangeShapeType="1" noTextEdit="1"/>
              </p:cNvSpPr>
              <p:nvPr/>
            </p:nvSpPr>
            <p:spPr>
              <a:xfrm>
                <a:off x="634631" y="3767800"/>
                <a:ext cx="4347921" cy="684226"/>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6E41D17-6E52-D5DB-5711-91E6A090AFF6}"/>
                  </a:ext>
                </a:extLst>
              </p:cNvPr>
              <p:cNvSpPr/>
              <p:nvPr/>
            </p:nvSpPr>
            <p:spPr>
              <a:xfrm>
                <a:off x="4772137" y="3801834"/>
                <a:ext cx="3885423" cy="6532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800" b="0" i="1" smtClean="0">
                          <a:solidFill>
                            <a:schemeClr val="tx1"/>
                          </a:solidFill>
                          <a:latin typeface="Cambria Math" panose="02040503050406030204" pitchFamily="18" charset="0"/>
                        </a:rPr>
                        <m:t>=</m:t>
                      </m:r>
                      <m:r>
                        <m:rPr>
                          <m:sty m:val="p"/>
                        </m:rPr>
                        <a:rPr lang="en-IN" sz="2800" b="0" i="1" smtClean="0">
                          <a:solidFill>
                            <a:schemeClr val="tx1"/>
                          </a:solidFill>
                          <a:latin typeface="Cambria Math" panose="02040503050406030204" pitchFamily="18" charset="0"/>
                        </a:rPr>
                        <m:t>arg</m:t>
                      </m:r>
                      <m:limLow>
                        <m:limLowPr>
                          <m:ctrlPr>
                            <a:rPr lang="en-IN" sz="2800" b="0" i="1" smtClean="0">
                              <a:solidFill>
                                <a:schemeClr val="tx1"/>
                              </a:solidFill>
                              <a:latin typeface="Cambria Math" panose="02040503050406030204" pitchFamily="18" charset="0"/>
                            </a:rPr>
                          </m:ctrlPr>
                        </m:limLowPr>
                        <m:e>
                          <m:r>
                            <m:rPr>
                              <m:sty m:val="p"/>
                            </m:rPr>
                            <a:rPr lang="en-IN" sz="2800" b="0" i="0" smtClean="0">
                              <a:solidFill>
                                <a:schemeClr val="tx1"/>
                              </a:solidFill>
                              <a:latin typeface="Cambria Math" panose="02040503050406030204" pitchFamily="18" charset="0"/>
                            </a:rPr>
                            <m:t>min</m:t>
                          </m:r>
                        </m:e>
                        <m:lim>
                          <m:r>
                            <a:rPr lang="en-IN" sz="2800" b="0" i="1" smtClean="0">
                              <a:solidFill>
                                <a:schemeClr val="tx1"/>
                              </a:solidFill>
                              <a:latin typeface="Cambria Math" panose="02040503050406030204" pitchFamily="18" charset="0"/>
                            </a:rPr>
                            <m:t>𝜃</m:t>
                          </m:r>
                        </m:lim>
                      </m:limLow>
                      <m:r>
                        <a:rPr lang="en-IN" sz="2800" b="0" i="1" smtClean="0">
                          <a:solidFill>
                            <a:schemeClr val="tx1"/>
                          </a:solidFill>
                          <a:latin typeface="Cambria Math" panose="02040503050406030204" pitchFamily="18" charset="0"/>
                        </a:rPr>
                        <m:t> −</m:t>
                      </m:r>
                      <m:r>
                        <m:rPr>
                          <m:sty m:val="p"/>
                        </m:rPr>
                        <a:rPr lang="en-IN" sz="2800" b="0" i="1" smtClean="0">
                          <a:solidFill>
                            <a:schemeClr val="tx1"/>
                          </a:solidFill>
                          <a:latin typeface="Cambria Math" panose="02040503050406030204" pitchFamily="18" charset="0"/>
                        </a:rPr>
                        <m:t>log</m:t>
                      </m:r>
                      <m:r>
                        <a:rPr lang="en-IN" sz="2800" b="0" i="1" smtClean="0">
                          <a:solidFill>
                            <a:schemeClr val="tx1"/>
                          </a:solidFill>
                          <a:latin typeface="Cambria Math" panose="02040503050406030204" pitchFamily="18" charset="0"/>
                        </a:rPr>
                        <m:t> </m:t>
                      </m:r>
                      <m:r>
                        <a:rPr lang="en-IN" sz="2800" i="1" smtClean="0">
                          <a:solidFill>
                            <a:srgbClr val="FF0000"/>
                          </a:solidFill>
                          <a:latin typeface="Cambria Math" panose="02040503050406030204" pitchFamily="18" charset="0"/>
                        </a:rPr>
                        <m:t>𝑝</m:t>
                      </m:r>
                      <m:r>
                        <a:rPr lang="en-IN" sz="2800" i="1" smtClean="0">
                          <a:solidFill>
                            <a:srgbClr val="FF0000"/>
                          </a:solidFill>
                          <a:latin typeface="Cambria Math" panose="02040503050406030204" pitchFamily="18" charset="0"/>
                        </a:rPr>
                        <m:t>(</m:t>
                      </m:r>
                      <m:r>
                        <a:rPr lang="en-IN" sz="2800" i="1">
                          <a:solidFill>
                            <a:srgbClr val="FF0000"/>
                          </a:solidFill>
                          <a:latin typeface="Cambria Math" panose="02040503050406030204" pitchFamily="18" charset="0"/>
                          <a:ea typeface="Cambria Math" panose="02040503050406030204" pitchFamily="18" charset="0"/>
                        </a:rPr>
                        <m:t>𝒟</m:t>
                      </m:r>
                      <m:r>
                        <a:rPr lang="en-IN" sz="2800" i="1">
                          <a:solidFill>
                            <a:srgbClr val="FF0000"/>
                          </a:solidFill>
                          <a:latin typeface="Cambria Math" panose="02040503050406030204" pitchFamily="18" charset="0"/>
                        </a:rPr>
                        <m:t>|</m:t>
                      </m:r>
                      <m:r>
                        <a:rPr lang="en-IN" sz="2800" i="1">
                          <a:solidFill>
                            <a:srgbClr val="FF0000"/>
                          </a:solidFill>
                          <a:latin typeface="Cambria Math" panose="02040503050406030204" pitchFamily="18" charset="0"/>
                        </a:rPr>
                        <m:t>𝜃</m:t>
                      </m:r>
                      <m:r>
                        <a:rPr lang="en-IN" sz="2800" i="1">
                          <a:solidFill>
                            <a:srgbClr val="FF0000"/>
                          </a:solidFill>
                          <a:latin typeface="Cambria Math" panose="02040503050406030204" pitchFamily="18" charset="0"/>
                        </a:rPr>
                        <m:t>)</m:t>
                      </m:r>
                    </m:oMath>
                  </m:oMathPara>
                </a14:m>
                <a:endParaRPr lang="en-IN" sz="2800" dirty="0">
                  <a:solidFill>
                    <a:schemeClr val="tx1"/>
                  </a:solidFill>
                </a:endParaRPr>
              </a:p>
            </p:txBody>
          </p:sp>
        </mc:Choice>
        <mc:Fallback xmlns="">
          <p:sp>
            <p:nvSpPr>
              <p:cNvPr id="20" name="Rectangle 19">
                <a:extLst>
                  <a:ext uri="{FF2B5EF4-FFF2-40B4-BE49-F238E27FC236}">
                    <a16:creationId xmlns:a16="http://schemas.microsoft.com/office/drawing/2014/main" id="{76E41D17-6E52-D5DB-5711-91E6A090AFF6}"/>
                  </a:ext>
                </a:extLst>
              </p:cNvPr>
              <p:cNvSpPr>
                <a:spLocks noRot="1" noChangeAspect="1" noMove="1" noResize="1" noEditPoints="1" noAdjustHandles="1" noChangeArrowheads="1" noChangeShapeType="1" noTextEdit="1"/>
              </p:cNvSpPr>
              <p:nvPr/>
            </p:nvSpPr>
            <p:spPr>
              <a:xfrm>
                <a:off x="4772137" y="3801834"/>
                <a:ext cx="3885423" cy="653256"/>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03B78C4-1CAF-D21A-8999-AC0BB4022087}"/>
                  </a:ext>
                </a:extLst>
              </p:cNvPr>
              <p:cNvSpPr/>
              <p:nvPr/>
            </p:nvSpPr>
            <p:spPr>
              <a:xfrm>
                <a:off x="8415250" y="3802677"/>
                <a:ext cx="3053079" cy="6532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800" b="0" i="1" smtClean="0">
                          <a:solidFill>
                            <a:schemeClr val="tx1"/>
                          </a:solidFill>
                          <a:latin typeface="Cambria Math" panose="02040503050406030204" pitchFamily="18" charset="0"/>
                        </a:rPr>
                        <m:t>=</m:t>
                      </m:r>
                      <m:r>
                        <m:rPr>
                          <m:sty m:val="p"/>
                        </m:rPr>
                        <a:rPr lang="en-IN" sz="2800" b="0" i="1" smtClean="0">
                          <a:solidFill>
                            <a:schemeClr val="tx1"/>
                          </a:solidFill>
                          <a:latin typeface="Cambria Math" panose="02040503050406030204" pitchFamily="18" charset="0"/>
                        </a:rPr>
                        <m:t>arg</m:t>
                      </m:r>
                      <m:limLow>
                        <m:limLowPr>
                          <m:ctrlPr>
                            <a:rPr lang="en-IN" sz="2800" b="0" i="1" smtClean="0">
                              <a:solidFill>
                                <a:schemeClr val="tx1"/>
                              </a:solidFill>
                              <a:latin typeface="Cambria Math" panose="02040503050406030204" pitchFamily="18" charset="0"/>
                            </a:rPr>
                          </m:ctrlPr>
                        </m:limLowPr>
                        <m:e>
                          <m:r>
                            <m:rPr>
                              <m:sty m:val="p"/>
                            </m:rPr>
                            <a:rPr lang="en-IN" sz="2800" b="0" i="0" smtClean="0">
                              <a:solidFill>
                                <a:schemeClr val="tx1"/>
                              </a:solidFill>
                              <a:latin typeface="Cambria Math" panose="02040503050406030204" pitchFamily="18" charset="0"/>
                            </a:rPr>
                            <m:t>min</m:t>
                          </m:r>
                        </m:e>
                        <m:lim>
                          <m:r>
                            <a:rPr lang="en-IN" sz="2800" b="0" i="1" smtClean="0">
                              <a:solidFill>
                                <a:schemeClr val="tx1"/>
                              </a:solidFill>
                              <a:latin typeface="Cambria Math" panose="02040503050406030204" pitchFamily="18" charset="0"/>
                            </a:rPr>
                            <m:t>𝜃</m:t>
                          </m:r>
                        </m:lim>
                      </m:limLow>
                      <m:r>
                        <a:rPr lang="en-IN" sz="2800" b="0" i="1" smtClean="0">
                          <a:solidFill>
                            <a:schemeClr val="tx1"/>
                          </a:solidFill>
                          <a:latin typeface="Cambria Math" panose="02040503050406030204" pitchFamily="18" charset="0"/>
                        </a:rPr>
                        <m:t>  </m:t>
                      </m:r>
                      <m:r>
                        <a:rPr lang="en-IN" sz="2800" b="0" i="1" smtClean="0">
                          <a:solidFill>
                            <a:schemeClr val="tx1"/>
                          </a:solidFill>
                          <a:latin typeface="Cambria Math" panose="02040503050406030204" pitchFamily="18" charset="0"/>
                        </a:rPr>
                        <m:t>𝑁𝐿𝐿</m:t>
                      </m:r>
                      <m:r>
                        <a:rPr lang="en-IN" sz="2800" b="0" i="1" smtClean="0">
                          <a:solidFill>
                            <a:schemeClr val="tx1"/>
                          </a:solidFill>
                          <a:latin typeface="Cambria Math" panose="02040503050406030204" pitchFamily="18" charset="0"/>
                        </a:rPr>
                        <m:t>(</m:t>
                      </m:r>
                      <m:r>
                        <a:rPr lang="en-IN" sz="2800" b="0" i="1" smtClean="0">
                          <a:solidFill>
                            <a:schemeClr val="tx1"/>
                          </a:solidFill>
                          <a:latin typeface="Cambria Math" panose="02040503050406030204" pitchFamily="18" charset="0"/>
                        </a:rPr>
                        <m:t>𝜃</m:t>
                      </m:r>
                      <m:r>
                        <a:rPr lang="en-IN" sz="2800" b="0" i="1" smtClean="0">
                          <a:solidFill>
                            <a:schemeClr val="tx1"/>
                          </a:solidFill>
                          <a:latin typeface="Cambria Math" panose="02040503050406030204" pitchFamily="18" charset="0"/>
                        </a:rPr>
                        <m:t>)</m:t>
                      </m:r>
                    </m:oMath>
                  </m:oMathPara>
                </a14:m>
                <a:endParaRPr lang="en-IN" sz="2800" dirty="0">
                  <a:solidFill>
                    <a:schemeClr val="tx1"/>
                  </a:solidFill>
                </a:endParaRPr>
              </a:p>
            </p:txBody>
          </p:sp>
        </mc:Choice>
        <mc:Fallback xmlns="">
          <p:sp>
            <p:nvSpPr>
              <p:cNvPr id="21" name="Rectangle 20">
                <a:extLst>
                  <a:ext uri="{FF2B5EF4-FFF2-40B4-BE49-F238E27FC236}">
                    <a16:creationId xmlns:a16="http://schemas.microsoft.com/office/drawing/2014/main" id="{703B78C4-1CAF-D21A-8999-AC0BB4022087}"/>
                  </a:ext>
                </a:extLst>
              </p:cNvPr>
              <p:cNvSpPr>
                <a:spLocks noRot="1" noChangeAspect="1" noMove="1" noResize="1" noEditPoints="1" noAdjustHandles="1" noChangeArrowheads="1" noChangeShapeType="1" noTextEdit="1"/>
              </p:cNvSpPr>
              <p:nvPr/>
            </p:nvSpPr>
            <p:spPr>
              <a:xfrm>
                <a:off x="8415250" y="3802677"/>
                <a:ext cx="3053079" cy="653256"/>
              </a:xfrm>
              <a:prstGeom prst="rect">
                <a:avLst/>
              </a:prstGeom>
              <a:blipFill>
                <a:blip r:embed="rId8"/>
                <a:stretch>
                  <a:fillRect/>
                </a:stretch>
              </a:blipFill>
            </p:spPr>
            <p:txBody>
              <a:bodyPr/>
              <a:lstStyle/>
              <a:p>
                <a:r>
                  <a:rPr lang="en-IN">
                    <a:noFill/>
                  </a:rPr>
                  <a:t> </a:t>
                </a:r>
              </a:p>
            </p:txBody>
          </p:sp>
        </mc:Fallback>
      </mc:AlternateContent>
      <p:sp>
        <p:nvSpPr>
          <p:cNvPr id="22" name="Speech Bubble: Rectangle 21">
            <a:extLst>
              <a:ext uri="{FF2B5EF4-FFF2-40B4-BE49-F238E27FC236}">
                <a16:creationId xmlns:a16="http://schemas.microsoft.com/office/drawing/2014/main" id="{BD426B58-9F86-062B-B457-010D38BFAD69}"/>
              </a:ext>
            </a:extLst>
          </p:cNvPr>
          <p:cNvSpPr/>
          <p:nvPr/>
        </p:nvSpPr>
        <p:spPr>
          <a:xfrm>
            <a:off x="6519943" y="3554058"/>
            <a:ext cx="4494524" cy="246933"/>
          </a:xfrm>
          <a:prstGeom prst="wedgeRectCallout">
            <a:avLst>
              <a:gd name="adj1" fmla="val 43665"/>
              <a:gd name="adj2" fmla="val 8322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Negative Log likelihood (equivalent to a loss function)</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8E249BB-C6BF-220D-A0C8-732C89B7A9D7}"/>
                  </a:ext>
                </a:extLst>
              </p:cNvPr>
              <p:cNvSpPr/>
              <p:nvPr/>
            </p:nvSpPr>
            <p:spPr>
              <a:xfrm>
                <a:off x="712755" y="5049005"/>
                <a:ext cx="10444205" cy="6842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N" sz="2800" b="0" i="1" smtClean="0">
                              <a:solidFill>
                                <a:schemeClr val="tx1"/>
                              </a:solidFill>
                              <a:latin typeface="Cambria Math" panose="02040503050406030204" pitchFamily="18" charset="0"/>
                            </a:rPr>
                          </m:ctrlPr>
                        </m:sSubPr>
                        <m:e>
                          <m:acc>
                            <m:accPr>
                              <m:chr m:val="̂"/>
                              <m:ctrlPr>
                                <a:rPr lang="en-IN" sz="2800" b="0" i="1" smtClean="0">
                                  <a:solidFill>
                                    <a:schemeClr val="tx1"/>
                                  </a:solidFill>
                                  <a:latin typeface="Cambria Math" panose="02040503050406030204" pitchFamily="18" charset="0"/>
                                </a:rPr>
                              </m:ctrlPr>
                            </m:accPr>
                            <m:e>
                              <m:r>
                                <a:rPr lang="en-IN" sz="2800" b="0" i="1" smtClean="0">
                                  <a:solidFill>
                                    <a:schemeClr val="tx1"/>
                                  </a:solidFill>
                                  <a:latin typeface="Cambria Math" panose="02040503050406030204" pitchFamily="18" charset="0"/>
                                </a:rPr>
                                <m:t>𝜃</m:t>
                              </m:r>
                            </m:e>
                          </m:acc>
                        </m:e>
                        <m:sub>
                          <m:r>
                            <a:rPr lang="en-IN" sz="2800" b="0" i="1" smtClean="0">
                              <a:solidFill>
                                <a:schemeClr val="tx1"/>
                              </a:solidFill>
                              <a:latin typeface="Cambria Math" panose="02040503050406030204" pitchFamily="18" charset="0"/>
                            </a:rPr>
                            <m:t>𝑀𝐴𝑃</m:t>
                          </m:r>
                        </m:sub>
                      </m:sSub>
                      <m:r>
                        <a:rPr lang="en-IN" sz="2800" b="0" i="1" smtClean="0">
                          <a:solidFill>
                            <a:schemeClr val="tx1"/>
                          </a:solidFill>
                          <a:latin typeface="Cambria Math" panose="02040503050406030204" pitchFamily="18" charset="0"/>
                        </a:rPr>
                        <m:t>=</m:t>
                      </m:r>
                      <m:r>
                        <m:rPr>
                          <m:sty m:val="p"/>
                        </m:rPr>
                        <a:rPr lang="en-IN" sz="2800" b="0" i="1" smtClean="0">
                          <a:solidFill>
                            <a:schemeClr val="tx1"/>
                          </a:solidFill>
                          <a:latin typeface="Cambria Math" panose="02040503050406030204" pitchFamily="18" charset="0"/>
                        </a:rPr>
                        <m:t>arg</m:t>
                      </m:r>
                      <m:limLow>
                        <m:limLowPr>
                          <m:ctrlPr>
                            <a:rPr lang="en-IN" sz="2800" b="0" i="1" smtClean="0">
                              <a:solidFill>
                                <a:schemeClr val="tx1"/>
                              </a:solidFill>
                              <a:latin typeface="Cambria Math" panose="02040503050406030204" pitchFamily="18" charset="0"/>
                            </a:rPr>
                          </m:ctrlPr>
                        </m:limLowPr>
                        <m:e>
                          <m:r>
                            <m:rPr>
                              <m:sty m:val="p"/>
                            </m:rPr>
                            <a:rPr lang="en-IN" sz="2800" b="0" i="0" smtClean="0">
                              <a:solidFill>
                                <a:schemeClr val="tx1"/>
                              </a:solidFill>
                              <a:latin typeface="Cambria Math" panose="02040503050406030204" pitchFamily="18" charset="0"/>
                            </a:rPr>
                            <m:t>max</m:t>
                          </m:r>
                        </m:e>
                        <m:lim>
                          <m:r>
                            <a:rPr lang="en-IN" sz="2800" b="0" i="1" smtClean="0">
                              <a:solidFill>
                                <a:schemeClr val="tx1"/>
                              </a:solidFill>
                              <a:latin typeface="Cambria Math" panose="02040503050406030204" pitchFamily="18" charset="0"/>
                            </a:rPr>
                            <m:t>𝜃</m:t>
                          </m:r>
                        </m:lim>
                      </m:limLow>
                      <m:r>
                        <a:rPr lang="en-IN" sz="2800" b="0" i="1" smtClean="0">
                          <a:solidFill>
                            <a:schemeClr val="tx1"/>
                          </a:solidFill>
                          <a:latin typeface="Cambria Math" panose="02040503050406030204" pitchFamily="18" charset="0"/>
                        </a:rPr>
                        <m:t>  </m:t>
                      </m:r>
                      <m:r>
                        <m:rPr>
                          <m:sty m:val="p"/>
                        </m:rPr>
                        <a:rPr lang="en-IN" sz="2800" b="0" i="1" smtClean="0">
                          <a:solidFill>
                            <a:schemeClr val="tx1"/>
                          </a:solidFill>
                          <a:latin typeface="Cambria Math" panose="02040503050406030204" pitchFamily="18" charset="0"/>
                        </a:rPr>
                        <m:t>log</m:t>
                      </m:r>
                      <m:r>
                        <a:rPr lang="en-IN" sz="2800" b="0" i="1" smtClean="0">
                          <a:solidFill>
                            <a:schemeClr val="tx1"/>
                          </a:solidFill>
                          <a:latin typeface="Cambria Math" panose="02040503050406030204" pitchFamily="18" charset="0"/>
                        </a:rPr>
                        <m:t> </m:t>
                      </m:r>
                      <m:r>
                        <a:rPr lang="en-IN" sz="2800" b="0" i="1" smtClean="0">
                          <a:solidFill>
                            <a:srgbClr val="0000FF"/>
                          </a:solidFill>
                          <a:latin typeface="Cambria Math" panose="02040503050406030204" pitchFamily="18" charset="0"/>
                        </a:rPr>
                        <m:t>𝑝</m:t>
                      </m:r>
                      <m:d>
                        <m:dPr>
                          <m:ctrlPr>
                            <a:rPr lang="en-IN" sz="2800" b="0" i="1" smtClean="0">
                              <a:solidFill>
                                <a:srgbClr val="0000FF"/>
                              </a:solidFill>
                              <a:latin typeface="Cambria Math" panose="02040503050406030204" pitchFamily="18" charset="0"/>
                            </a:rPr>
                          </m:ctrlPr>
                        </m:dPr>
                        <m:e>
                          <m:r>
                            <a:rPr lang="en-IN" sz="2800" b="0" i="1" smtClean="0">
                              <a:solidFill>
                                <a:srgbClr val="0000FF"/>
                              </a:solidFill>
                              <a:latin typeface="Cambria Math" panose="02040503050406030204" pitchFamily="18" charset="0"/>
                            </a:rPr>
                            <m:t>𝜃</m:t>
                          </m:r>
                        </m:e>
                        <m:e>
                          <m:r>
                            <a:rPr lang="en-IN" sz="2800" i="1">
                              <a:solidFill>
                                <a:srgbClr val="0000FF"/>
                              </a:solidFill>
                              <a:latin typeface="Cambria Math" panose="02040503050406030204" pitchFamily="18" charset="0"/>
                              <a:ea typeface="Cambria Math" panose="02040503050406030204" pitchFamily="18" charset="0"/>
                            </a:rPr>
                            <m:t>𝒟</m:t>
                          </m:r>
                          <m:r>
                            <a:rPr lang="en-IN" sz="2800" b="0" i="1" smtClean="0">
                              <a:solidFill>
                                <a:srgbClr val="0000FF"/>
                              </a:solidFill>
                              <a:latin typeface="Cambria Math" panose="02040503050406030204" pitchFamily="18" charset="0"/>
                              <a:ea typeface="Cambria Math" panose="02040503050406030204" pitchFamily="18" charset="0"/>
                            </a:rPr>
                            <m:t>,</m:t>
                          </m:r>
                          <m:r>
                            <a:rPr lang="en-IN" sz="2800" b="0" i="1" smtClean="0">
                              <a:solidFill>
                                <a:srgbClr val="0000FF"/>
                              </a:solidFill>
                              <a:latin typeface="Cambria Math" panose="02040503050406030204" pitchFamily="18" charset="0"/>
                              <a:ea typeface="Cambria Math" panose="02040503050406030204" pitchFamily="18" charset="0"/>
                            </a:rPr>
                            <m:t>𝛼</m:t>
                          </m:r>
                        </m:e>
                      </m:d>
                      <m:r>
                        <a:rPr lang="en-IN" sz="2800" b="0" i="1" smtClean="0">
                          <a:solidFill>
                            <a:schemeClr val="tx1"/>
                          </a:solidFill>
                          <a:latin typeface="Cambria Math" panose="02040503050406030204" pitchFamily="18" charset="0"/>
                        </a:rPr>
                        <m:t>=</m:t>
                      </m:r>
                      <m:r>
                        <m:rPr>
                          <m:sty m:val="p"/>
                        </m:rPr>
                        <a:rPr lang="en-IN" sz="2800" i="1">
                          <a:latin typeface="Cambria Math" panose="02040503050406030204" pitchFamily="18" charset="0"/>
                        </a:rPr>
                        <m:t>arg</m:t>
                      </m:r>
                      <m:limLow>
                        <m:limLowPr>
                          <m:ctrlPr>
                            <a:rPr lang="en-IN" sz="2800" i="1">
                              <a:latin typeface="Cambria Math" panose="02040503050406030204" pitchFamily="18" charset="0"/>
                            </a:rPr>
                          </m:ctrlPr>
                        </m:limLowPr>
                        <m:e>
                          <m:r>
                            <m:rPr>
                              <m:sty m:val="p"/>
                            </m:rPr>
                            <a:rPr lang="en-IN" sz="2800">
                              <a:latin typeface="Cambria Math" panose="02040503050406030204" pitchFamily="18" charset="0"/>
                            </a:rPr>
                            <m:t>max</m:t>
                          </m:r>
                        </m:e>
                        <m:lim>
                          <m:r>
                            <a:rPr lang="en-IN" sz="2800" i="1">
                              <a:latin typeface="Cambria Math" panose="02040503050406030204" pitchFamily="18" charset="0"/>
                            </a:rPr>
                            <m:t>𝜃</m:t>
                          </m:r>
                        </m:lim>
                      </m:limLow>
                      <m:r>
                        <a:rPr lang="en-IN" sz="2800" b="0" i="1" smtClean="0">
                          <a:latin typeface="Cambria Math" panose="02040503050406030204" pitchFamily="18" charset="0"/>
                        </a:rPr>
                        <m:t> [</m:t>
                      </m:r>
                      <m:r>
                        <m:rPr>
                          <m:sty m:val="p"/>
                        </m:rPr>
                        <a:rPr lang="en-IN" sz="2800" b="0" i="1" smtClean="0">
                          <a:solidFill>
                            <a:schemeClr val="tx1"/>
                          </a:solidFill>
                          <a:latin typeface="Cambria Math" panose="02040503050406030204" pitchFamily="18" charset="0"/>
                        </a:rPr>
                        <m:t>log</m:t>
                      </m:r>
                      <m:r>
                        <a:rPr lang="en-IN" sz="2800" b="0" i="1" smtClean="0">
                          <a:solidFill>
                            <a:schemeClr val="tx1"/>
                          </a:solidFill>
                          <a:latin typeface="Cambria Math" panose="02040503050406030204" pitchFamily="18" charset="0"/>
                        </a:rPr>
                        <m:t> </m:t>
                      </m:r>
                      <m:r>
                        <a:rPr lang="en-IN" sz="2800" i="1" smtClean="0">
                          <a:solidFill>
                            <a:srgbClr val="FF0000"/>
                          </a:solidFill>
                          <a:latin typeface="Cambria Math" panose="02040503050406030204" pitchFamily="18" charset="0"/>
                        </a:rPr>
                        <m:t>𝑝</m:t>
                      </m:r>
                      <m:d>
                        <m:dPr>
                          <m:ctrlPr>
                            <a:rPr lang="en-IN" sz="2800" i="1" smtClean="0">
                              <a:solidFill>
                                <a:srgbClr val="FF0000"/>
                              </a:solidFill>
                              <a:latin typeface="Cambria Math" panose="02040503050406030204" pitchFamily="18" charset="0"/>
                            </a:rPr>
                          </m:ctrlPr>
                        </m:dPr>
                        <m:e>
                          <m:r>
                            <a:rPr lang="en-IN" sz="2800" i="1">
                              <a:solidFill>
                                <a:srgbClr val="FF0000"/>
                              </a:solidFill>
                              <a:latin typeface="Cambria Math" panose="02040503050406030204" pitchFamily="18" charset="0"/>
                              <a:ea typeface="Cambria Math" panose="02040503050406030204" pitchFamily="18" charset="0"/>
                            </a:rPr>
                            <m:t>𝒟</m:t>
                          </m:r>
                        </m:e>
                        <m:e>
                          <m:r>
                            <a:rPr lang="en-IN" sz="2800" i="1">
                              <a:solidFill>
                                <a:srgbClr val="FF0000"/>
                              </a:solidFill>
                              <a:latin typeface="Cambria Math" panose="02040503050406030204" pitchFamily="18" charset="0"/>
                            </a:rPr>
                            <m:t>𝜃</m:t>
                          </m:r>
                        </m:e>
                      </m:d>
                      <m:r>
                        <a:rPr lang="en-IN" sz="2800" b="0" i="1" smtClean="0">
                          <a:solidFill>
                            <a:schemeClr val="tx1"/>
                          </a:solidFill>
                          <a:latin typeface="Cambria Math" panose="02040503050406030204" pitchFamily="18" charset="0"/>
                        </a:rPr>
                        <m:t>+</m:t>
                      </m:r>
                      <m:r>
                        <m:rPr>
                          <m:sty m:val="p"/>
                        </m:rPr>
                        <a:rPr lang="en-IN" sz="2800" b="0" i="1" smtClean="0">
                          <a:solidFill>
                            <a:schemeClr val="tx1"/>
                          </a:solidFill>
                          <a:latin typeface="Cambria Math" panose="02040503050406030204" pitchFamily="18" charset="0"/>
                        </a:rPr>
                        <m:t>log</m:t>
                      </m:r>
                      <m:r>
                        <a:rPr lang="en-IN" sz="2800" b="0" i="1" smtClean="0">
                          <a:solidFill>
                            <a:schemeClr val="tx1"/>
                          </a:solidFill>
                          <a:latin typeface="Cambria Math" panose="02040503050406030204" pitchFamily="18" charset="0"/>
                        </a:rPr>
                        <m:t> </m:t>
                      </m:r>
                      <m:r>
                        <a:rPr lang="en-IN" sz="2800" b="0" i="1" smtClean="0">
                          <a:solidFill>
                            <a:srgbClr val="00B050"/>
                          </a:solidFill>
                          <a:latin typeface="Cambria Math" panose="02040503050406030204" pitchFamily="18" charset="0"/>
                        </a:rPr>
                        <m:t>𝑝</m:t>
                      </m:r>
                      <m:d>
                        <m:dPr>
                          <m:ctrlPr>
                            <a:rPr lang="en-IN" sz="2800" b="0" i="1" smtClean="0">
                              <a:solidFill>
                                <a:srgbClr val="00B050"/>
                              </a:solidFill>
                              <a:latin typeface="Cambria Math" panose="02040503050406030204" pitchFamily="18" charset="0"/>
                            </a:rPr>
                          </m:ctrlPr>
                        </m:dPr>
                        <m:e>
                          <m:r>
                            <a:rPr lang="en-IN" sz="2800" b="0" i="1" smtClean="0">
                              <a:solidFill>
                                <a:srgbClr val="00B050"/>
                              </a:solidFill>
                              <a:latin typeface="Cambria Math" panose="02040503050406030204" pitchFamily="18" charset="0"/>
                            </a:rPr>
                            <m:t>𝜃</m:t>
                          </m:r>
                          <m:r>
                            <a:rPr lang="en-IN" sz="2800" b="0" i="1" smtClean="0">
                              <a:solidFill>
                                <a:srgbClr val="00B050"/>
                              </a:solidFill>
                              <a:latin typeface="Cambria Math" panose="02040503050406030204" pitchFamily="18" charset="0"/>
                            </a:rPr>
                            <m:t>|</m:t>
                          </m:r>
                          <m:r>
                            <a:rPr lang="en-IN" sz="2800" b="0" i="1" smtClean="0">
                              <a:solidFill>
                                <a:srgbClr val="00B050"/>
                              </a:solidFill>
                              <a:latin typeface="Cambria Math" panose="02040503050406030204" pitchFamily="18" charset="0"/>
                            </a:rPr>
                            <m:t>𝛼</m:t>
                          </m:r>
                        </m:e>
                      </m:d>
                      <m:r>
                        <a:rPr lang="en-IN" sz="2800" b="0" i="1" smtClean="0">
                          <a:solidFill>
                            <a:schemeClr val="tx1"/>
                          </a:solidFill>
                          <a:latin typeface="Cambria Math" panose="02040503050406030204" pitchFamily="18" charset="0"/>
                        </a:rPr>
                        <m:t>]</m:t>
                      </m:r>
                    </m:oMath>
                  </m:oMathPara>
                </a14:m>
                <a:endParaRPr lang="en-IN" sz="2800" dirty="0">
                  <a:solidFill>
                    <a:schemeClr val="tx1"/>
                  </a:solidFill>
                </a:endParaRPr>
              </a:p>
            </p:txBody>
          </p:sp>
        </mc:Choice>
        <mc:Fallback xmlns="">
          <p:sp>
            <p:nvSpPr>
              <p:cNvPr id="23" name="Rectangle 22">
                <a:extLst>
                  <a:ext uri="{FF2B5EF4-FFF2-40B4-BE49-F238E27FC236}">
                    <a16:creationId xmlns:a16="http://schemas.microsoft.com/office/drawing/2014/main" id="{98E249BB-C6BF-220D-A0C8-732C89B7A9D7}"/>
                  </a:ext>
                </a:extLst>
              </p:cNvPr>
              <p:cNvSpPr>
                <a:spLocks noRot="1" noChangeAspect="1" noMove="1" noResize="1" noEditPoints="1" noAdjustHandles="1" noChangeArrowheads="1" noChangeShapeType="1" noTextEdit="1"/>
              </p:cNvSpPr>
              <p:nvPr/>
            </p:nvSpPr>
            <p:spPr>
              <a:xfrm>
                <a:off x="712755" y="5049005"/>
                <a:ext cx="10444205" cy="684226"/>
              </a:xfrm>
              <a:prstGeom prst="rect">
                <a:avLst/>
              </a:prstGeom>
              <a:blipFill>
                <a:blip r:embed="rId9"/>
                <a:stretch>
                  <a:fillRect/>
                </a:stretch>
              </a:blipFill>
            </p:spPr>
            <p:txBody>
              <a:bodyPr/>
              <a:lstStyle/>
              <a:p>
                <a:r>
                  <a:rPr lang="en-IN">
                    <a:noFill/>
                  </a:rPr>
                  <a:t> </a:t>
                </a:r>
              </a:p>
            </p:txBody>
          </p:sp>
        </mc:Fallback>
      </mc:AlternateContent>
      <p:sp>
        <p:nvSpPr>
          <p:cNvPr id="24" name="Speech Bubble: Rectangle 23">
            <a:extLst>
              <a:ext uri="{FF2B5EF4-FFF2-40B4-BE49-F238E27FC236}">
                <a16:creationId xmlns:a16="http://schemas.microsoft.com/office/drawing/2014/main" id="{5DAA1E88-3EAE-5B56-0B61-722DDFE636F5}"/>
              </a:ext>
            </a:extLst>
          </p:cNvPr>
          <p:cNvSpPr/>
          <p:nvPr/>
        </p:nvSpPr>
        <p:spPr>
          <a:xfrm>
            <a:off x="5960366" y="6271919"/>
            <a:ext cx="3202395" cy="246933"/>
          </a:xfrm>
          <a:prstGeom prst="wedgeRectCallout">
            <a:avLst>
              <a:gd name="adj1" fmla="val 41186"/>
              <a:gd name="adj2" fmla="val -11450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Akin to a </a:t>
            </a:r>
            <a:r>
              <a:rPr lang="en-IN" sz="1600" dirty="0" err="1">
                <a:solidFill>
                  <a:schemeClr val="tx1"/>
                </a:solidFill>
                <a:latin typeface="Abadi Extra Light" panose="020B0204020104020204" pitchFamily="34" charset="0"/>
              </a:rPr>
              <a:t>regularizer</a:t>
            </a:r>
            <a:r>
              <a:rPr lang="en-IN" sz="1600" dirty="0">
                <a:solidFill>
                  <a:schemeClr val="tx1"/>
                </a:solidFill>
                <a:latin typeface="Abadi Extra Light" panose="020B0204020104020204" pitchFamily="34" charset="0"/>
              </a:rPr>
              <a:t> added to the loss</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019FE62-7BA5-E3AB-73AE-5EC878931B08}"/>
                  </a:ext>
                </a:extLst>
              </p:cNvPr>
              <p:cNvSpPr/>
              <p:nvPr/>
            </p:nvSpPr>
            <p:spPr>
              <a:xfrm>
                <a:off x="5266108" y="5610474"/>
                <a:ext cx="5330049" cy="6532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800" b="0" i="1" smtClean="0">
                          <a:solidFill>
                            <a:schemeClr val="tx1"/>
                          </a:solidFill>
                          <a:latin typeface="Cambria Math" panose="02040503050406030204" pitchFamily="18" charset="0"/>
                        </a:rPr>
                        <m:t>=</m:t>
                      </m:r>
                      <m:r>
                        <m:rPr>
                          <m:sty m:val="p"/>
                        </m:rPr>
                        <a:rPr lang="en-IN" sz="2800" b="0" i="1" smtClean="0">
                          <a:solidFill>
                            <a:schemeClr val="tx1"/>
                          </a:solidFill>
                          <a:latin typeface="Cambria Math" panose="02040503050406030204" pitchFamily="18" charset="0"/>
                        </a:rPr>
                        <m:t>arg</m:t>
                      </m:r>
                      <m:limLow>
                        <m:limLowPr>
                          <m:ctrlPr>
                            <a:rPr lang="en-IN" sz="2800" b="0" i="1" smtClean="0">
                              <a:solidFill>
                                <a:schemeClr val="tx1"/>
                              </a:solidFill>
                              <a:latin typeface="Cambria Math" panose="02040503050406030204" pitchFamily="18" charset="0"/>
                            </a:rPr>
                          </m:ctrlPr>
                        </m:limLowPr>
                        <m:e>
                          <m:r>
                            <m:rPr>
                              <m:sty m:val="p"/>
                            </m:rPr>
                            <a:rPr lang="en-IN" sz="2800" b="0" i="0" smtClean="0">
                              <a:solidFill>
                                <a:schemeClr val="tx1"/>
                              </a:solidFill>
                              <a:latin typeface="Cambria Math" panose="02040503050406030204" pitchFamily="18" charset="0"/>
                            </a:rPr>
                            <m:t>min</m:t>
                          </m:r>
                        </m:e>
                        <m:lim>
                          <m:r>
                            <a:rPr lang="en-IN" sz="2800" b="0" i="1" smtClean="0">
                              <a:solidFill>
                                <a:schemeClr val="tx1"/>
                              </a:solidFill>
                              <a:latin typeface="Cambria Math" panose="02040503050406030204" pitchFamily="18" charset="0"/>
                            </a:rPr>
                            <m:t>𝜃</m:t>
                          </m:r>
                        </m:lim>
                      </m:limLow>
                      <m:r>
                        <a:rPr lang="en-IN" sz="2800" b="0" i="1" smtClean="0">
                          <a:solidFill>
                            <a:schemeClr val="tx1"/>
                          </a:solidFill>
                          <a:latin typeface="Cambria Math" panose="02040503050406030204" pitchFamily="18" charset="0"/>
                        </a:rPr>
                        <m:t>  [</m:t>
                      </m:r>
                      <m:r>
                        <a:rPr lang="en-IN" sz="2800" b="0" i="1" smtClean="0">
                          <a:solidFill>
                            <a:schemeClr val="tx1"/>
                          </a:solidFill>
                          <a:latin typeface="Cambria Math" panose="02040503050406030204" pitchFamily="18" charset="0"/>
                        </a:rPr>
                        <m:t>𝑁𝐿𝐿</m:t>
                      </m:r>
                      <m:d>
                        <m:dPr>
                          <m:ctrlPr>
                            <a:rPr lang="en-IN" sz="2800" b="0" i="1" smtClean="0">
                              <a:solidFill>
                                <a:schemeClr val="tx1"/>
                              </a:solidFill>
                              <a:latin typeface="Cambria Math" panose="02040503050406030204" pitchFamily="18" charset="0"/>
                            </a:rPr>
                          </m:ctrlPr>
                        </m:dPr>
                        <m:e>
                          <m:r>
                            <a:rPr lang="en-IN" sz="2800" b="0" i="1" smtClean="0">
                              <a:solidFill>
                                <a:schemeClr val="tx1"/>
                              </a:solidFill>
                              <a:latin typeface="Cambria Math" panose="02040503050406030204" pitchFamily="18" charset="0"/>
                            </a:rPr>
                            <m:t>𝜃</m:t>
                          </m:r>
                        </m:e>
                      </m:d>
                      <m:r>
                        <a:rPr lang="en-IN" sz="2800" b="0" i="1" smtClean="0">
                          <a:latin typeface="Cambria Math" panose="02040503050406030204" pitchFamily="18" charset="0"/>
                        </a:rPr>
                        <m:t>−</m:t>
                      </m:r>
                      <m:r>
                        <m:rPr>
                          <m:sty m:val="p"/>
                        </m:rPr>
                        <a:rPr lang="en-IN" sz="2800" i="1">
                          <a:latin typeface="Cambria Math" panose="02040503050406030204" pitchFamily="18" charset="0"/>
                        </a:rPr>
                        <m:t>log</m:t>
                      </m:r>
                      <m:r>
                        <a:rPr lang="en-IN" sz="2800" i="1">
                          <a:latin typeface="Cambria Math" panose="02040503050406030204" pitchFamily="18" charset="0"/>
                        </a:rPr>
                        <m:t> </m:t>
                      </m:r>
                      <m:r>
                        <a:rPr lang="en-IN" sz="2800" i="1">
                          <a:solidFill>
                            <a:srgbClr val="00B050"/>
                          </a:solidFill>
                          <a:latin typeface="Cambria Math" panose="02040503050406030204" pitchFamily="18" charset="0"/>
                        </a:rPr>
                        <m:t>𝑝</m:t>
                      </m:r>
                      <m:d>
                        <m:dPr>
                          <m:ctrlPr>
                            <a:rPr lang="en-IN" sz="2800" i="1">
                              <a:solidFill>
                                <a:srgbClr val="00B050"/>
                              </a:solidFill>
                              <a:latin typeface="Cambria Math" panose="02040503050406030204" pitchFamily="18" charset="0"/>
                            </a:rPr>
                          </m:ctrlPr>
                        </m:dPr>
                        <m:e>
                          <m:r>
                            <a:rPr lang="en-IN" sz="2800" i="1">
                              <a:solidFill>
                                <a:srgbClr val="00B050"/>
                              </a:solidFill>
                              <a:latin typeface="Cambria Math" panose="02040503050406030204" pitchFamily="18" charset="0"/>
                            </a:rPr>
                            <m:t>𝜃</m:t>
                          </m:r>
                          <m:r>
                            <a:rPr lang="en-IN" sz="2800" b="0" i="1" smtClean="0">
                              <a:solidFill>
                                <a:srgbClr val="00B050"/>
                              </a:solidFill>
                              <a:latin typeface="Cambria Math" panose="02040503050406030204" pitchFamily="18" charset="0"/>
                            </a:rPr>
                            <m:t>|</m:t>
                          </m:r>
                          <m:r>
                            <a:rPr lang="en-IN" sz="2800" b="0" i="1" smtClean="0">
                              <a:solidFill>
                                <a:srgbClr val="00B050"/>
                              </a:solidFill>
                              <a:latin typeface="Cambria Math" panose="02040503050406030204" pitchFamily="18" charset="0"/>
                            </a:rPr>
                            <m:t>𝛼</m:t>
                          </m:r>
                        </m:e>
                      </m:d>
                      <m:r>
                        <a:rPr lang="en-IN" sz="2800" i="1">
                          <a:latin typeface="Cambria Math" panose="02040503050406030204" pitchFamily="18" charset="0"/>
                        </a:rPr>
                        <m:t>]</m:t>
                      </m:r>
                    </m:oMath>
                  </m:oMathPara>
                </a14:m>
                <a:endParaRPr lang="en-IN" sz="2800" dirty="0">
                  <a:solidFill>
                    <a:schemeClr val="tx1"/>
                  </a:solidFill>
                </a:endParaRPr>
              </a:p>
            </p:txBody>
          </p:sp>
        </mc:Choice>
        <mc:Fallback xmlns="">
          <p:sp>
            <p:nvSpPr>
              <p:cNvPr id="25" name="Rectangle 24">
                <a:extLst>
                  <a:ext uri="{FF2B5EF4-FFF2-40B4-BE49-F238E27FC236}">
                    <a16:creationId xmlns:a16="http://schemas.microsoft.com/office/drawing/2014/main" id="{9019FE62-7BA5-E3AB-73AE-5EC878931B08}"/>
                  </a:ext>
                </a:extLst>
              </p:cNvPr>
              <p:cNvSpPr>
                <a:spLocks noRot="1" noChangeAspect="1" noMove="1" noResize="1" noEditPoints="1" noAdjustHandles="1" noChangeArrowheads="1" noChangeShapeType="1" noTextEdit="1"/>
              </p:cNvSpPr>
              <p:nvPr/>
            </p:nvSpPr>
            <p:spPr>
              <a:xfrm>
                <a:off x="5266108" y="5610474"/>
                <a:ext cx="5330049" cy="653256"/>
              </a:xfrm>
              <a:prstGeom prst="rect">
                <a:avLst/>
              </a:prstGeom>
              <a:blipFill>
                <a:blip r:embed="rId10"/>
                <a:stretch>
                  <a:fillRect/>
                </a:stretch>
              </a:blipFill>
            </p:spPr>
            <p:txBody>
              <a:bodyPr/>
              <a:lstStyle/>
              <a:p>
                <a:r>
                  <a:rPr lang="en-IN">
                    <a:noFill/>
                  </a:rPr>
                  <a:t> </a:t>
                </a:r>
              </a:p>
            </p:txBody>
          </p:sp>
        </mc:Fallback>
      </mc:AlternateContent>
      <p:sp>
        <p:nvSpPr>
          <p:cNvPr id="26" name="Speech Bubble: Rectangle 25">
            <a:extLst>
              <a:ext uri="{FF2B5EF4-FFF2-40B4-BE49-F238E27FC236}">
                <a16:creationId xmlns:a16="http://schemas.microsoft.com/office/drawing/2014/main" id="{69521399-4196-A4A9-50AF-B08901D19365}"/>
              </a:ext>
            </a:extLst>
          </p:cNvPr>
          <p:cNvSpPr/>
          <p:nvPr/>
        </p:nvSpPr>
        <p:spPr>
          <a:xfrm>
            <a:off x="9357468" y="6111829"/>
            <a:ext cx="2665228" cy="438783"/>
          </a:xfrm>
          <a:prstGeom prst="wedgeRectCallout">
            <a:avLst>
              <a:gd name="adj1" fmla="val -61697"/>
              <a:gd name="adj2" fmla="val 574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The </a:t>
            </a:r>
            <a:r>
              <a:rPr lang="en-IN" sz="1600" dirty="0" err="1">
                <a:solidFill>
                  <a:schemeClr val="tx1"/>
                </a:solidFill>
                <a:latin typeface="Abadi Extra Light" panose="020B0204020104020204" pitchFamily="34" charset="0"/>
              </a:rPr>
              <a:t>regularizer</a:t>
            </a:r>
            <a:r>
              <a:rPr lang="en-IN" sz="1600" dirty="0">
                <a:solidFill>
                  <a:schemeClr val="tx1"/>
                </a:solidFill>
                <a:latin typeface="Abadi Extra Light" panose="020B0204020104020204" pitchFamily="34" charset="0"/>
              </a:rPr>
              <a:t> hyperparameter is part of prior</a:t>
            </a:r>
          </a:p>
        </p:txBody>
      </p:sp>
      <p:sp>
        <p:nvSpPr>
          <p:cNvPr id="27" name="Speech Bubble: Rectangle 26">
            <a:extLst>
              <a:ext uri="{FF2B5EF4-FFF2-40B4-BE49-F238E27FC236}">
                <a16:creationId xmlns:a16="http://schemas.microsoft.com/office/drawing/2014/main" id="{3B9CCEA3-5108-2301-5387-F58D64BB9C93}"/>
              </a:ext>
            </a:extLst>
          </p:cNvPr>
          <p:cNvSpPr/>
          <p:nvPr/>
        </p:nvSpPr>
        <p:spPr>
          <a:xfrm>
            <a:off x="1996330" y="5814619"/>
            <a:ext cx="3202395" cy="246933"/>
          </a:xfrm>
          <a:prstGeom prst="wedgeRectCallout">
            <a:avLst>
              <a:gd name="adj1" fmla="val 65517"/>
              <a:gd name="adj2" fmla="val -16623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Like MLE with info from prior added</a:t>
            </a:r>
          </a:p>
        </p:txBody>
      </p:sp>
      <mc:AlternateContent xmlns:mc="http://schemas.openxmlformats.org/markup-compatibility/2006" xmlns:a14="http://schemas.microsoft.com/office/drawing/2010/main">
        <mc:Choice Requires="a14">
          <p:sp>
            <p:nvSpPr>
              <p:cNvPr id="28" name="Speech Bubble: Rectangle 27">
                <a:extLst>
                  <a:ext uri="{FF2B5EF4-FFF2-40B4-BE49-F238E27FC236}">
                    <a16:creationId xmlns:a16="http://schemas.microsoft.com/office/drawing/2014/main" id="{F149BC3D-AD7E-9B3A-09E6-B3B4A1A2DF94}"/>
                  </a:ext>
                </a:extLst>
              </p:cNvPr>
              <p:cNvSpPr/>
              <p:nvPr/>
            </p:nvSpPr>
            <p:spPr>
              <a:xfrm>
                <a:off x="8486424" y="997876"/>
                <a:ext cx="2404282" cy="1139305"/>
              </a:xfrm>
              <a:prstGeom prst="wedgeRectCallout">
                <a:avLst>
                  <a:gd name="adj1" fmla="val -48113"/>
                  <a:gd name="adj2" fmla="val 8969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However, point estimation throws away all the uncertainty information about </a:t>
                </a:r>
                <a14:m>
                  <m:oMath xmlns:m="http://schemas.openxmlformats.org/officeDocument/2006/math">
                    <m:r>
                      <a:rPr lang="en-IN" b="0" i="1" smtClean="0">
                        <a:solidFill>
                          <a:schemeClr val="tx1"/>
                        </a:solidFill>
                        <a:latin typeface="Cambria Math" panose="02040503050406030204" pitchFamily="18" charset="0"/>
                      </a:rPr>
                      <m:t>𝜃</m:t>
                    </m:r>
                  </m:oMath>
                </a14:m>
                <a:endParaRPr lang="en-IN" dirty="0">
                  <a:solidFill>
                    <a:schemeClr val="tx1"/>
                  </a:solidFill>
                  <a:latin typeface="Abadi Extra Light" panose="020B0204020104020204" pitchFamily="34" charset="0"/>
                </a:endParaRPr>
              </a:p>
            </p:txBody>
          </p:sp>
        </mc:Choice>
        <mc:Fallback xmlns="">
          <p:sp>
            <p:nvSpPr>
              <p:cNvPr id="28" name="Speech Bubble: Rectangle 27">
                <a:extLst>
                  <a:ext uri="{FF2B5EF4-FFF2-40B4-BE49-F238E27FC236}">
                    <a16:creationId xmlns:a16="http://schemas.microsoft.com/office/drawing/2014/main" id="{F149BC3D-AD7E-9B3A-09E6-B3B4A1A2DF94}"/>
                  </a:ext>
                </a:extLst>
              </p:cNvPr>
              <p:cNvSpPr>
                <a:spLocks noRot="1" noChangeAspect="1" noMove="1" noResize="1" noEditPoints="1" noAdjustHandles="1" noChangeArrowheads="1" noChangeShapeType="1" noTextEdit="1"/>
              </p:cNvSpPr>
              <p:nvPr/>
            </p:nvSpPr>
            <p:spPr>
              <a:xfrm>
                <a:off x="8486424" y="997876"/>
                <a:ext cx="2404282" cy="1139305"/>
              </a:xfrm>
              <a:prstGeom prst="wedgeRectCallout">
                <a:avLst>
                  <a:gd name="adj1" fmla="val -48113"/>
                  <a:gd name="adj2" fmla="val 89694"/>
                </a:avLst>
              </a:prstGeom>
              <a:blipFill>
                <a:blip r:embed="rId11"/>
                <a:stretch>
                  <a:fillRect l="-1759" t="-3371"/>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914736943"/>
      </p:ext>
    </p:extLst>
  </p:cSld>
  <p:clrMapOvr>
    <a:masterClrMapping/>
  </p:clrMapOvr>
  <mc:AlternateContent xmlns:mc="http://schemas.openxmlformats.org/markup-compatibility/2006" xmlns:p14="http://schemas.microsoft.com/office/powerpoint/2010/main">
    <mc:Choice Requires="p14">
      <p:transition spd="slow" p14:dur="2000" advTm="424702"/>
    </mc:Choice>
    <mc:Fallback xmlns="">
      <p:transition spd="slow" advTm="424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animEffect transition="in" filter="wipe(down)">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down)">
                                      <p:cBhvr>
                                        <p:cTn id="9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7" grpId="0" animBg="1"/>
      <p:bldP spid="18" grpId="0" animBg="1"/>
      <p:bldP spid="19" grpId="0"/>
      <p:bldP spid="20" grpId="0"/>
      <p:bldP spid="21" grpId="0"/>
      <p:bldP spid="22" grpId="0" animBg="1"/>
      <p:bldP spid="23" grpId="0"/>
      <p:bldP spid="24" grpId="0" animBg="1"/>
      <p:bldP spid="25" grpId="0"/>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The Predictive Distribution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Predictive distribution is the distribution of test data </a:t>
                </a:r>
                <a14:m>
                  <m:oMath xmlns:m="http://schemas.openxmlformats.org/officeDocument/2006/math">
                    <m:sSub>
                      <m:sSubPr>
                        <m:ctrlPr>
                          <a:rPr lang="en-IN" i="1">
                            <a:solidFill>
                              <a:prstClr val="black"/>
                            </a:solidFill>
                            <a:latin typeface="Cambria Math" panose="02040503050406030204" pitchFamily="18" charset="0"/>
                            <a:ea typeface="Cambria Math" panose="02040503050406030204" pitchFamily="18" charset="0"/>
                          </a:rPr>
                        </m:ctrlPr>
                      </m:sSubPr>
                      <m:e>
                        <m:r>
                          <a:rPr lang="en-IN" i="1">
                            <a:solidFill>
                              <a:prstClr val="black"/>
                            </a:solidFill>
                            <a:latin typeface="Cambria Math" panose="02040503050406030204" pitchFamily="18" charset="0"/>
                            <a:ea typeface="Cambria Math" panose="02040503050406030204" pitchFamily="18" charset="0"/>
                          </a:rPr>
                          <m:t>𝒟</m:t>
                        </m:r>
                      </m:e>
                      <m:sub>
                        <m:r>
                          <a:rPr lang="en-IN" i="1">
                            <a:solidFill>
                              <a:prstClr val="black"/>
                            </a:solidFill>
                            <a:latin typeface="Cambria Math" panose="02040503050406030204" pitchFamily="18" charset="0"/>
                            <a:ea typeface="Cambria Math" panose="02040503050406030204" pitchFamily="18" charset="0"/>
                          </a:rPr>
                          <m:t>∗</m:t>
                        </m:r>
                      </m:sub>
                    </m:sSub>
                  </m:oMath>
                </a14:m>
                <a:r>
                  <a:rPr lang="en-GB" dirty="0">
                    <a:latin typeface="Abadi Extra Light" panose="020B0204020104020204" pitchFamily="34" charset="0"/>
                  </a:rPr>
                  <a:t> given training data </a:t>
                </a:r>
                <a14:m>
                  <m:oMath xmlns:m="http://schemas.openxmlformats.org/officeDocument/2006/math">
                    <m:r>
                      <a:rPr lang="en-IN" i="1">
                        <a:solidFill>
                          <a:prstClr val="black"/>
                        </a:solidFill>
                        <a:latin typeface="Cambria Math" panose="02040503050406030204" pitchFamily="18" charset="0"/>
                        <a:ea typeface="Cambria Math" panose="02040503050406030204" pitchFamily="18" charset="0"/>
                      </a:rPr>
                      <m:t>𝒟</m:t>
                    </m:r>
                  </m:oMath>
                </a14:m>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In the general form, we can write it as</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If we only have point estimate of </a:t>
                </a:r>
                <a14:m>
                  <m:oMath xmlns:m="http://schemas.openxmlformats.org/officeDocument/2006/math">
                    <m:r>
                      <a:rPr lang="en-IN" sz="2600" b="0" i="1" smtClean="0">
                        <a:latin typeface="Cambria Math" panose="02040503050406030204" pitchFamily="18" charset="0"/>
                      </a:rPr>
                      <m:t>𝜃</m:t>
                    </m:r>
                  </m:oMath>
                </a14:m>
                <a:r>
                  <a:rPr lang="en-GB" sz="2600" dirty="0">
                    <a:latin typeface="Abadi Extra Light" panose="020B0204020104020204" pitchFamily="34" charset="0"/>
                  </a:rPr>
                  <a:t>(say </a:t>
                </a:r>
                <a14:m>
                  <m:oMath xmlns:m="http://schemas.openxmlformats.org/officeDocument/2006/math">
                    <m:acc>
                      <m:accPr>
                        <m:chr m:val="̂"/>
                        <m:ctrlPr>
                          <a:rPr lang="en-GB" sz="2600" i="1" smtClean="0">
                            <a:latin typeface="Cambria Math" panose="02040503050406030204" pitchFamily="18" charset="0"/>
                          </a:rPr>
                        </m:ctrlPr>
                      </m:accPr>
                      <m:e>
                        <m:r>
                          <a:rPr lang="en-IN" sz="2600" b="0" i="1" smtClean="0">
                            <a:latin typeface="Cambria Math" panose="02040503050406030204" pitchFamily="18" charset="0"/>
                          </a:rPr>
                          <m:t>𝜃</m:t>
                        </m:r>
                      </m:e>
                    </m:acc>
                  </m:oMath>
                </a14:m>
                <a:r>
                  <a:rPr lang="en-GB" sz="2600" dirty="0">
                    <a:latin typeface="Abadi Extra Light" panose="020B0204020104020204" pitchFamily="34" charset="0"/>
                  </a:rPr>
                  <a:t> obtained from MLE/MAP) then </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a:buFont typeface="Wingdings" panose="05000000000000000000" pitchFamily="2" charset="2"/>
                  <a:buChar char="§"/>
                </a:pPr>
                <a:endParaRPr lang="en-IN" sz="5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0FED9D3-AF84-488D-8A6A-726D5349CDAB}" type="slidenum">
              <a:rPr kumimoji="0" lang="en-IN" sz="28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sz="2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B5249BD-2D6E-4FAC-B4DC-0320F56980B9}"/>
                  </a:ext>
                </a:extLst>
              </p:cNvPr>
              <p:cNvSpPr txBox="1"/>
              <p:nvPr/>
            </p:nvSpPr>
            <p:spPr>
              <a:xfrm>
                <a:off x="3323668" y="2182329"/>
                <a:ext cx="4918141" cy="511230"/>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d>
                        <m:dPr>
                          <m:ctrlP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lang="en-IN" sz="3200" i="1">
                                  <a:solidFill>
                                    <a:prstClr val="black"/>
                                  </a:solidFill>
                                  <a:latin typeface="Cambria Math" panose="02040503050406030204" pitchFamily="18" charset="0"/>
                                  <a:ea typeface="Cambria Math" panose="02040503050406030204" pitchFamily="18" charset="0"/>
                                </a:rPr>
                              </m:ctrlPr>
                            </m:sSubPr>
                            <m:e>
                              <m:r>
                                <a:rPr lang="en-IN" sz="3200" i="1">
                                  <a:solidFill>
                                    <a:prstClr val="black"/>
                                  </a:solidFill>
                                  <a:latin typeface="Cambria Math" panose="02040503050406030204" pitchFamily="18" charset="0"/>
                                  <a:ea typeface="Cambria Math" panose="02040503050406030204" pitchFamily="18" charset="0"/>
                                </a:rPr>
                                <m:t>𝒟</m:t>
                              </m:r>
                            </m:e>
                            <m:sub>
                              <m:r>
                                <a:rPr lang="en-IN" sz="3200" i="1">
                                  <a:solidFill>
                                    <a:prstClr val="black"/>
                                  </a:solidFill>
                                  <a:latin typeface="Cambria Math" panose="02040503050406030204" pitchFamily="18" charset="0"/>
                                  <a:ea typeface="Cambria Math" panose="02040503050406030204" pitchFamily="18" charset="0"/>
                                </a:rPr>
                                <m:t>∗</m:t>
                              </m:r>
                            </m:sub>
                          </m:sSub>
                        </m:e>
                        <m:e>
                          <m:r>
                            <a:rPr lang="en-IN" sz="3200" i="1">
                              <a:solidFill>
                                <a:prstClr val="black"/>
                              </a:solidFill>
                              <a:latin typeface="Cambria Math" panose="02040503050406030204" pitchFamily="18" charset="0"/>
                              <a:ea typeface="Cambria Math" panose="02040503050406030204" pitchFamily="18" charset="0"/>
                            </a:rPr>
                            <m:t>𝒟</m:t>
                          </m:r>
                        </m:e>
                      </m:d>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lang="en-IN" sz="3200" i="1">
                              <a:solidFill>
                                <a:prstClr val="black"/>
                              </a:solidFill>
                              <a:latin typeface="Cambria Math" panose="02040503050406030204" pitchFamily="18" charset="0"/>
                              <a:ea typeface="Cambria Math" panose="02040503050406030204" pitchFamily="18" charset="0"/>
                            </a:rPr>
                          </m:ctrlPr>
                        </m:sSubPr>
                        <m:e>
                          <m:r>
                            <a:rPr lang="en-IN" sz="3200" i="1">
                              <a:solidFill>
                                <a:prstClr val="black"/>
                              </a:solidFill>
                              <a:latin typeface="Cambria Math" panose="02040503050406030204" pitchFamily="18" charset="0"/>
                              <a:ea typeface="Cambria Math" panose="02040503050406030204" pitchFamily="18" charset="0"/>
                            </a:rPr>
                            <m:t>𝒟</m:t>
                          </m:r>
                        </m:e>
                        <m:sub>
                          <m:r>
                            <a:rPr lang="en-IN" sz="3200" i="1">
                              <a:solidFill>
                                <a:prstClr val="black"/>
                              </a:solidFill>
                              <a:latin typeface="Cambria Math" panose="02040503050406030204" pitchFamily="18" charset="0"/>
                              <a:ea typeface="Cambria Math" panose="02040503050406030204" pitchFamily="18" charset="0"/>
                            </a:rPr>
                            <m:t>∗</m:t>
                          </m:r>
                        </m:sub>
                      </m:sSub>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𝜃</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lang="en-IN" sz="3200" i="1">
                          <a:solidFill>
                            <a:prstClr val="black"/>
                          </a:solidFill>
                          <a:latin typeface="Cambria Math" panose="02040503050406030204" pitchFamily="18" charset="0"/>
                          <a:ea typeface="Cambria Math" panose="02040503050406030204" pitchFamily="18" charset="0"/>
                        </a:rPr>
                        <m:t>𝒟</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𝜃</m:t>
                      </m:r>
                    </m:oMath>
                  </m:oMathPara>
                </a14:m>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2B5249BD-2D6E-4FAC-B4DC-0320F56980B9}"/>
                  </a:ext>
                </a:extLst>
              </p:cNvPr>
              <p:cNvSpPr txBox="1">
                <a:spLocks noRot="1" noChangeAspect="1" noMove="1" noResize="1" noEditPoints="1" noAdjustHandles="1" noChangeArrowheads="1" noChangeShapeType="1" noTextEdit="1"/>
              </p:cNvSpPr>
              <p:nvPr/>
            </p:nvSpPr>
            <p:spPr>
              <a:xfrm>
                <a:off x="3323668" y="2182329"/>
                <a:ext cx="4918141" cy="511230"/>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2F0621A-5543-4525-99A1-8DAE144C87A0}"/>
                  </a:ext>
                </a:extLst>
              </p:cNvPr>
              <p:cNvSpPr txBox="1"/>
              <p:nvPr/>
            </p:nvSpPr>
            <p:spPr>
              <a:xfrm>
                <a:off x="4925615" y="2814196"/>
                <a:ext cx="4527009" cy="511230"/>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𝑝</m:t>
                      </m:r>
                      <m:d>
                        <m:dPr>
                          <m:ctrlP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ctrlPr>
                        </m:dPr>
                        <m:e>
                          <m:sSub>
                            <m:sSubPr>
                              <m:ctrlPr>
                                <a:rPr lang="en-IN" sz="3200" i="1">
                                  <a:solidFill>
                                    <a:prstClr val="black"/>
                                  </a:solidFill>
                                  <a:latin typeface="Cambria Math" panose="02040503050406030204" pitchFamily="18" charset="0"/>
                                  <a:ea typeface="Cambria Math" panose="02040503050406030204" pitchFamily="18" charset="0"/>
                                </a:rPr>
                              </m:ctrlPr>
                            </m:sSubPr>
                            <m:e>
                              <m:r>
                                <a:rPr lang="en-IN" sz="3200" i="1">
                                  <a:solidFill>
                                    <a:prstClr val="black"/>
                                  </a:solidFill>
                                  <a:latin typeface="Cambria Math" panose="02040503050406030204" pitchFamily="18" charset="0"/>
                                  <a:ea typeface="Cambria Math" panose="02040503050406030204" pitchFamily="18" charset="0"/>
                                </a:rPr>
                                <m:t>𝒟</m:t>
                              </m:r>
                            </m:e>
                            <m:sub>
                              <m:r>
                                <a:rPr lang="en-IN" sz="3200" i="1">
                                  <a:solidFill>
                                    <a:prstClr val="black"/>
                                  </a:solidFill>
                                  <a:latin typeface="Cambria Math" panose="02040503050406030204" pitchFamily="18" charset="0"/>
                                  <a:ea typeface="Cambria Math" panose="02040503050406030204" pitchFamily="18" charset="0"/>
                                </a:rPr>
                                <m:t>∗</m:t>
                              </m:r>
                            </m:sub>
                          </m:sSub>
                        </m:e>
                        <m:e>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𝜃</m:t>
                          </m:r>
                          <m:r>
                            <a:rPr kumimoji="0" lang="en-IN" sz="3200" b="1" i="0" u="none" strike="noStrike" kern="1200" cap="none" spc="0" normalizeH="0" baseline="0" noProof="0" smtClean="0">
                              <a:ln>
                                <a:noFill/>
                              </a:ln>
                              <a:solidFill>
                                <a:prstClr val="black"/>
                              </a:solidFill>
                              <a:effectLst/>
                              <a:uLnTx/>
                              <a:uFillTx/>
                              <a:latin typeface="Cambria Math" panose="02040503050406030204" pitchFamily="18" charset="0"/>
                            </a:rPr>
                            <m:t>,</m:t>
                          </m:r>
                          <m:r>
                            <a:rPr lang="en-IN" sz="3200" i="1">
                              <a:solidFill>
                                <a:prstClr val="black"/>
                              </a:solidFill>
                              <a:latin typeface="Cambria Math" panose="02040503050406030204" pitchFamily="18" charset="0"/>
                              <a:ea typeface="Cambria Math" panose="02040503050406030204" pitchFamily="18" charset="0"/>
                            </a:rPr>
                            <m:t>𝒟</m:t>
                          </m:r>
                        </m:e>
                      </m:d>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𝑝</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𝜃</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m:t>
                      </m:r>
                      <m:r>
                        <a:rPr lang="en-IN" sz="3200" i="1">
                          <a:solidFill>
                            <a:prstClr val="black"/>
                          </a:solidFill>
                          <a:latin typeface="Cambria Math" panose="02040503050406030204" pitchFamily="18" charset="0"/>
                          <a:ea typeface="Cambria Math" panose="02040503050406030204" pitchFamily="18" charset="0"/>
                        </a:rPr>
                        <m:t>𝒟</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𝑑</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𝜃</m:t>
                      </m:r>
                    </m:oMath>
                  </m:oMathPara>
                </a14:m>
                <a:endParaRPr kumimoji="0" lang="en-IN" sz="3200" b="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16" name="TextBox 15">
                <a:extLst>
                  <a:ext uri="{FF2B5EF4-FFF2-40B4-BE49-F238E27FC236}">
                    <a16:creationId xmlns:a16="http://schemas.microsoft.com/office/drawing/2014/main" id="{F2F0621A-5543-4525-99A1-8DAE144C87A0}"/>
                  </a:ext>
                </a:extLst>
              </p:cNvPr>
              <p:cNvSpPr txBox="1">
                <a:spLocks noRot="1" noChangeAspect="1" noMove="1" noResize="1" noEditPoints="1" noAdjustHandles="1" noChangeArrowheads="1" noChangeShapeType="1" noTextEdit="1"/>
              </p:cNvSpPr>
              <p:nvPr/>
            </p:nvSpPr>
            <p:spPr>
              <a:xfrm>
                <a:off x="4925615" y="2814196"/>
                <a:ext cx="4527009" cy="511230"/>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502847C-D60D-47FC-85B4-2A0133066E80}"/>
                  </a:ext>
                </a:extLst>
              </p:cNvPr>
              <p:cNvSpPr txBox="1"/>
              <p:nvPr/>
            </p:nvSpPr>
            <p:spPr>
              <a:xfrm>
                <a:off x="4925615" y="3417023"/>
                <a:ext cx="4063869" cy="511230"/>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𝑝</m:t>
                      </m:r>
                      <m:d>
                        <m:dPr>
                          <m:ctrlP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ctrlPr>
                        </m:dPr>
                        <m:e>
                          <m:sSub>
                            <m:sSubPr>
                              <m:ctrlPr>
                                <a:rPr lang="en-IN" sz="3200" i="1">
                                  <a:solidFill>
                                    <a:prstClr val="black"/>
                                  </a:solidFill>
                                  <a:latin typeface="Cambria Math" panose="02040503050406030204" pitchFamily="18" charset="0"/>
                                  <a:ea typeface="Cambria Math" panose="02040503050406030204" pitchFamily="18" charset="0"/>
                                </a:rPr>
                              </m:ctrlPr>
                            </m:sSubPr>
                            <m:e>
                              <m:r>
                                <a:rPr lang="en-IN" sz="3200" i="1">
                                  <a:solidFill>
                                    <a:prstClr val="black"/>
                                  </a:solidFill>
                                  <a:latin typeface="Cambria Math" panose="02040503050406030204" pitchFamily="18" charset="0"/>
                                  <a:ea typeface="Cambria Math" panose="02040503050406030204" pitchFamily="18" charset="0"/>
                                </a:rPr>
                                <m:t>𝒟</m:t>
                              </m:r>
                            </m:e>
                            <m:sub>
                              <m:r>
                                <a:rPr lang="en-IN" sz="3200" i="1">
                                  <a:solidFill>
                                    <a:prstClr val="black"/>
                                  </a:solidFill>
                                  <a:latin typeface="Cambria Math" panose="02040503050406030204" pitchFamily="18" charset="0"/>
                                  <a:ea typeface="Cambria Math" panose="02040503050406030204" pitchFamily="18" charset="0"/>
                                </a:rPr>
                                <m:t>∗</m:t>
                              </m:r>
                            </m:sub>
                          </m:sSub>
                        </m:e>
                        <m:e>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𝜃</m:t>
                          </m:r>
                        </m:e>
                      </m:d>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𝑝</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𝜃</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m:t>
                      </m:r>
                      <m:r>
                        <a:rPr lang="en-IN" sz="3200" i="1">
                          <a:solidFill>
                            <a:prstClr val="black"/>
                          </a:solidFill>
                          <a:latin typeface="Cambria Math" panose="02040503050406030204" pitchFamily="18" charset="0"/>
                          <a:ea typeface="Cambria Math" panose="02040503050406030204" pitchFamily="18" charset="0"/>
                        </a:rPr>
                        <m:t>𝒟</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𝑑</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𝜃</m:t>
                      </m:r>
                    </m:oMath>
                  </m:oMathPara>
                </a14:m>
                <a:endParaRPr kumimoji="0" lang="en-IN" sz="3200" b="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18" name="TextBox 17">
                <a:extLst>
                  <a:ext uri="{FF2B5EF4-FFF2-40B4-BE49-F238E27FC236}">
                    <a16:creationId xmlns:a16="http://schemas.microsoft.com/office/drawing/2014/main" id="{2502847C-D60D-47FC-85B4-2A0133066E80}"/>
                  </a:ext>
                </a:extLst>
              </p:cNvPr>
              <p:cNvSpPr txBox="1">
                <a:spLocks noRot="1" noChangeAspect="1" noMove="1" noResize="1" noEditPoints="1" noAdjustHandles="1" noChangeArrowheads="1" noChangeShapeType="1" noTextEdit="1"/>
              </p:cNvSpPr>
              <p:nvPr/>
            </p:nvSpPr>
            <p:spPr>
              <a:xfrm>
                <a:off x="4925615" y="3417023"/>
                <a:ext cx="4063869" cy="511230"/>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Speech Bubble: Rectangle 18">
                <a:extLst>
                  <a:ext uri="{FF2B5EF4-FFF2-40B4-BE49-F238E27FC236}">
                    <a16:creationId xmlns:a16="http://schemas.microsoft.com/office/drawing/2014/main" id="{2986FD51-64D8-4C87-8A67-2187D44B0959}"/>
                  </a:ext>
                </a:extLst>
              </p:cNvPr>
              <p:cNvSpPr/>
              <p:nvPr/>
            </p:nvSpPr>
            <p:spPr>
              <a:xfrm>
                <a:off x="2833868" y="3292624"/>
                <a:ext cx="1818914" cy="451915"/>
              </a:xfrm>
              <a:prstGeom prst="wedgeRectCallout">
                <a:avLst>
                  <a:gd name="adj1" fmla="val 64483"/>
                  <a:gd name="adj2" fmla="val 1710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Assuming observations are </a:t>
                </a:r>
                <a:r>
                  <a:rPr kumimoji="0" lang="en-IN" sz="1400" b="0" i="0" u="none" strike="noStrike" kern="1200" cap="none" spc="0" normalizeH="0" baseline="0" noProof="0" dirty="0" err="1">
                    <a:ln>
                      <a:noFill/>
                    </a:ln>
                    <a:solidFill>
                      <a:prstClr val="black"/>
                    </a:solidFill>
                    <a:effectLst/>
                    <a:uLnTx/>
                    <a:uFillTx/>
                    <a:latin typeface="Abadi Extra Light" panose="020B0204020104020204" pitchFamily="34" charset="0"/>
                    <a:ea typeface="+mn-ea"/>
                    <a:cs typeface="+mn-cs"/>
                  </a:rPr>
                  <a:t>i.i.d</a:t>
                </a:r>
                <a:r>
                  <a:rPr kumimoji="0" lang="en-IN" sz="1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given </a:t>
                </a:r>
                <a14:m>
                  <m:oMath xmlns:m="http://schemas.openxmlformats.org/officeDocument/2006/math">
                    <m:r>
                      <a:rPr kumimoji="0" lang="en-IN"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𝜃</m:t>
                    </m:r>
                  </m:oMath>
                </a14:m>
                <a:endParaRPr kumimoji="0" lang="en-IN" sz="1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mc:Choice>
        <mc:Fallback xmlns="">
          <p:sp>
            <p:nvSpPr>
              <p:cNvPr id="19" name="Speech Bubble: Rectangle 18">
                <a:extLst>
                  <a:ext uri="{FF2B5EF4-FFF2-40B4-BE49-F238E27FC236}">
                    <a16:creationId xmlns:a16="http://schemas.microsoft.com/office/drawing/2014/main" id="{2986FD51-64D8-4C87-8A67-2187D44B0959}"/>
                  </a:ext>
                </a:extLst>
              </p:cNvPr>
              <p:cNvSpPr>
                <a:spLocks noRot="1" noChangeAspect="1" noMove="1" noResize="1" noEditPoints="1" noAdjustHandles="1" noChangeArrowheads="1" noChangeShapeType="1" noTextEdit="1"/>
              </p:cNvSpPr>
              <p:nvPr/>
            </p:nvSpPr>
            <p:spPr>
              <a:xfrm>
                <a:off x="2833868" y="3292624"/>
                <a:ext cx="1818914" cy="451915"/>
              </a:xfrm>
              <a:prstGeom prst="wedgeRectCallout">
                <a:avLst>
                  <a:gd name="adj1" fmla="val 64483"/>
                  <a:gd name="adj2" fmla="val 17108"/>
                </a:avLst>
              </a:prstGeom>
              <a:blipFill>
                <a:blip r:embed="rId7"/>
                <a:stretch>
                  <a:fillRect l="-571" t="-7792" b="-18182"/>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D0B629-4945-7E8D-6A93-7645E32FB242}"/>
                  </a:ext>
                </a:extLst>
              </p:cNvPr>
              <p:cNvSpPr txBox="1"/>
              <p:nvPr/>
            </p:nvSpPr>
            <p:spPr>
              <a:xfrm>
                <a:off x="4080445" y="5648188"/>
                <a:ext cx="3404586" cy="555858"/>
              </a:xfrm>
              <a:prstGeom prst="rect">
                <a:avLst/>
              </a:prstGeom>
              <a:noFill/>
            </p:spPr>
            <p:txBody>
              <a:bodyPr wrap="none" lIns="0" tIns="0" rIns="0" bIns="0" rtlCol="0">
                <a:spAutoFit/>
              </a:bodyPr>
              <a:lstStyle/>
              <a:p>
                <a:pPr lvl="0">
                  <a:defRPr/>
                </a:pPr>
                <a14:m>
                  <m:oMath xmlns:m="http://schemas.openxmlformats.org/officeDocument/2006/math">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d>
                      <m:dPr>
                        <m:ctrlP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lang="en-IN" sz="3200" i="1">
                                <a:solidFill>
                                  <a:prstClr val="black"/>
                                </a:solidFill>
                                <a:latin typeface="Cambria Math" panose="02040503050406030204" pitchFamily="18" charset="0"/>
                                <a:ea typeface="Cambria Math" panose="02040503050406030204" pitchFamily="18" charset="0"/>
                              </a:rPr>
                            </m:ctrlPr>
                          </m:sSubPr>
                          <m:e>
                            <m:r>
                              <a:rPr lang="en-IN" sz="3200" i="1">
                                <a:solidFill>
                                  <a:prstClr val="black"/>
                                </a:solidFill>
                                <a:latin typeface="Cambria Math" panose="02040503050406030204" pitchFamily="18" charset="0"/>
                                <a:ea typeface="Cambria Math" panose="02040503050406030204" pitchFamily="18" charset="0"/>
                              </a:rPr>
                              <m:t>𝒟</m:t>
                            </m:r>
                          </m:e>
                          <m:sub>
                            <m:r>
                              <a:rPr lang="en-IN" sz="3200" i="1">
                                <a:solidFill>
                                  <a:prstClr val="black"/>
                                </a:solidFill>
                                <a:latin typeface="Cambria Math" panose="02040503050406030204" pitchFamily="18" charset="0"/>
                                <a:ea typeface="Cambria Math" panose="02040503050406030204" pitchFamily="18" charset="0"/>
                              </a:rPr>
                              <m:t>∗</m:t>
                            </m:r>
                          </m:sub>
                        </m:sSub>
                      </m:e>
                      <m:e>
                        <m:r>
                          <a:rPr lang="en-IN" sz="3200" i="1">
                            <a:solidFill>
                              <a:prstClr val="black"/>
                            </a:solidFill>
                            <a:latin typeface="Cambria Math" panose="02040503050406030204" pitchFamily="18" charset="0"/>
                            <a:ea typeface="Cambria Math" panose="02040503050406030204" pitchFamily="18" charset="0"/>
                          </a:rPr>
                          <m:t>𝒟</m:t>
                        </m:r>
                      </m:e>
                    </m:d>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lang="en-IN" sz="3200" i="1">
                        <a:solidFill>
                          <a:prstClr val="black"/>
                        </a:solidFill>
                        <a:latin typeface="Cambria Math" panose="02040503050406030204" pitchFamily="18" charset="0"/>
                      </a:rPr>
                      <m:t>𝑝</m:t>
                    </m:r>
                    <m:d>
                      <m:dPr>
                        <m:ctrlPr>
                          <a:rPr lang="en-IN" sz="3200" i="1">
                            <a:solidFill>
                              <a:prstClr val="black"/>
                            </a:solidFill>
                            <a:latin typeface="Cambria Math" panose="02040503050406030204" pitchFamily="18" charset="0"/>
                          </a:rPr>
                        </m:ctrlPr>
                      </m:dPr>
                      <m:e>
                        <m:sSub>
                          <m:sSubPr>
                            <m:ctrlPr>
                              <a:rPr lang="en-IN" sz="3200" i="1">
                                <a:solidFill>
                                  <a:prstClr val="black"/>
                                </a:solidFill>
                                <a:latin typeface="Cambria Math" panose="02040503050406030204" pitchFamily="18" charset="0"/>
                                <a:ea typeface="Cambria Math" panose="02040503050406030204" pitchFamily="18" charset="0"/>
                              </a:rPr>
                            </m:ctrlPr>
                          </m:sSubPr>
                          <m:e>
                            <m:r>
                              <a:rPr lang="en-IN" sz="3200" i="1">
                                <a:solidFill>
                                  <a:prstClr val="black"/>
                                </a:solidFill>
                                <a:latin typeface="Cambria Math" panose="02040503050406030204" pitchFamily="18" charset="0"/>
                                <a:ea typeface="Cambria Math" panose="02040503050406030204" pitchFamily="18" charset="0"/>
                              </a:rPr>
                              <m:t>𝒟</m:t>
                            </m:r>
                          </m:e>
                          <m:sub>
                            <m:r>
                              <a:rPr lang="en-IN" sz="3200" i="1">
                                <a:solidFill>
                                  <a:prstClr val="black"/>
                                </a:solidFill>
                                <a:latin typeface="Cambria Math" panose="02040503050406030204" pitchFamily="18" charset="0"/>
                                <a:ea typeface="Cambria Math" panose="02040503050406030204" pitchFamily="18" charset="0"/>
                              </a:rPr>
                              <m:t>∗</m:t>
                            </m:r>
                          </m:sub>
                        </m:sSub>
                      </m:e>
                      <m:e>
                        <m:acc>
                          <m:accPr>
                            <m:chr m:val="̂"/>
                            <m:ctrlPr>
                              <a:rPr lang="en-GB" sz="3200" i="1">
                                <a:latin typeface="Cambria Math" panose="02040503050406030204" pitchFamily="18" charset="0"/>
                              </a:rPr>
                            </m:ctrlPr>
                          </m:accPr>
                          <m:e>
                            <m:r>
                              <a:rPr lang="en-IN" sz="3200" i="1">
                                <a:latin typeface="Cambria Math" panose="02040503050406030204" pitchFamily="18" charset="0"/>
                              </a:rPr>
                              <m:t>𝜃</m:t>
                            </m:r>
                          </m:e>
                        </m:acc>
                      </m:e>
                    </m:d>
                  </m:oMath>
                </a14:m>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F9D0B629-4945-7E8D-6A93-7645E32FB242}"/>
                  </a:ext>
                </a:extLst>
              </p:cNvPr>
              <p:cNvSpPr txBox="1">
                <a:spLocks noRot="1" noChangeAspect="1" noMove="1" noResize="1" noEditPoints="1" noAdjustHandles="1" noChangeArrowheads="1" noChangeShapeType="1" noTextEdit="1"/>
              </p:cNvSpPr>
              <p:nvPr/>
            </p:nvSpPr>
            <p:spPr>
              <a:xfrm>
                <a:off x="4080445" y="5648188"/>
                <a:ext cx="3404586" cy="555858"/>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BD02A5E-4E08-FF77-49B5-52653C5D0B94}"/>
                  </a:ext>
                </a:extLst>
              </p:cNvPr>
              <p:cNvSpPr txBox="1"/>
              <p:nvPr/>
            </p:nvSpPr>
            <p:spPr>
              <a:xfrm>
                <a:off x="4925615" y="4105091"/>
                <a:ext cx="3441840" cy="539828"/>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lang="en-IN" sz="3200" b="0" i="1" smtClean="0">
                              <a:latin typeface="Cambria Math" panose="02040503050406030204" pitchFamily="18" charset="0"/>
                              <a:ea typeface="Cambria Math" panose="02040503050406030204" pitchFamily="18" charset="0"/>
                            </a:rPr>
                          </m:ctrlPr>
                        </m:sSubPr>
                        <m:e>
                          <m:r>
                            <a:rPr lang="en-IN" sz="3200" i="1">
                              <a:latin typeface="Cambria Math" panose="02040503050406030204" pitchFamily="18" charset="0"/>
                              <a:ea typeface="Cambria Math" panose="02040503050406030204" pitchFamily="18" charset="0"/>
                            </a:rPr>
                            <m:t>𝔼</m:t>
                          </m:r>
                        </m:e>
                        <m:sub>
                          <m:r>
                            <a:rPr lang="en-IN" sz="3200" i="1">
                              <a:solidFill>
                                <a:prstClr val="black"/>
                              </a:solidFill>
                              <a:latin typeface="Cambria Math" panose="02040503050406030204" pitchFamily="18" charset="0"/>
                            </a:rPr>
                            <m:t>𝑝</m:t>
                          </m:r>
                          <m:r>
                            <a:rPr lang="en-IN" sz="3200" i="1">
                              <a:solidFill>
                                <a:prstClr val="black"/>
                              </a:solidFill>
                              <a:latin typeface="Cambria Math" panose="02040503050406030204" pitchFamily="18" charset="0"/>
                            </a:rPr>
                            <m:t>(</m:t>
                          </m:r>
                          <m:r>
                            <a:rPr lang="en-IN" sz="3200" i="1">
                              <a:solidFill>
                                <a:prstClr val="black"/>
                              </a:solidFill>
                              <a:latin typeface="Cambria Math" panose="02040503050406030204" pitchFamily="18" charset="0"/>
                            </a:rPr>
                            <m:t>𝜃</m:t>
                          </m:r>
                          <m:r>
                            <a:rPr lang="en-IN" sz="3200" i="1">
                              <a:solidFill>
                                <a:prstClr val="black"/>
                              </a:solidFill>
                              <a:latin typeface="Cambria Math" panose="02040503050406030204" pitchFamily="18" charset="0"/>
                            </a:rPr>
                            <m:t>|</m:t>
                          </m:r>
                          <m:r>
                            <a:rPr lang="en-IN" sz="3200" i="1">
                              <a:solidFill>
                                <a:prstClr val="black"/>
                              </a:solidFill>
                              <a:latin typeface="Cambria Math" panose="02040503050406030204" pitchFamily="18" charset="0"/>
                              <a:ea typeface="Cambria Math" panose="02040503050406030204" pitchFamily="18" charset="0"/>
                            </a:rPr>
                            <m:t>𝒟</m:t>
                          </m:r>
                          <m:r>
                            <a:rPr lang="en-IN" sz="3200" i="1">
                              <a:solidFill>
                                <a:prstClr val="black"/>
                              </a:solidFill>
                              <a:latin typeface="Cambria Math" panose="02040503050406030204" pitchFamily="18" charset="0"/>
                            </a:rPr>
                            <m:t>)</m:t>
                          </m:r>
                        </m:sub>
                      </m:sSub>
                      <m:r>
                        <a:rPr lang="en-IN" sz="3200" b="0" i="1" smtClean="0">
                          <a:latin typeface="Cambria Math" panose="02040503050406030204" pitchFamily="18" charset="0"/>
                          <a:ea typeface="Cambria Math" panose="02040503050406030204" pitchFamily="18" charset="0"/>
                        </a:rPr>
                        <m:t>[</m:t>
                      </m:r>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𝑝</m:t>
                      </m:r>
                      <m:d>
                        <m:dPr>
                          <m:ctrlP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ctrlPr>
                        </m:dPr>
                        <m:e>
                          <m:sSub>
                            <m:sSubPr>
                              <m:ctrlPr>
                                <a:rPr lang="en-IN" sz="3200" i="1">
                                  <a:solidFill>
                                    <a:prstClr val="black"/>
                                  </a:solidFill>
                                  <a:latin typeface="Cambria Math" panose="02040503050406030204" pitchFamily="18" charset="0"/>
                                  <a:ea typeface="Cambria Math" panose="02040503050406030204" pitchFamily="18" charset="0"/>
                                </a:rPr>
                              </m:ctrlPr>
                            </m:sSubPr>
                            <m:e>
                              <m:r>
                                <a:rPr lang="en-IN" sz="3200" i="1">
                                  <a:solidFill>
                                    <a:prstClr val="black"/>
                                  </a:solidFill>
                                  <a:latin typeface="Cambria Math" panose="02040503050406030204" pitchFamily="18" charset="0"/>
                                  <a:ea typeface="Cambria Math" panose="02040503050406030204" pitchFamily="18" charset="0"/>
                                </a:rPr>
                                <m:t>𝒟</m:t>
                              </m:r>
                            </m:e>
                            <m:sub>
                              <m:r>
                                <a:rPr lang="en-IN" sz="3200" i="1">
                                  <a:solidFill>
                                    <a:prstClr val="black"/>
                                  </a:solidFill>
                                  <a:latin typeface="Cambria Math" panose="02040503050406030204" pitchFamily="18" charset="0"/>
                                  <a:ea typeface="Cambria Math" panose="02040503050406030204" pitchFamily="18" charset="0"/>
                                </a:rPr>
                                <m:t>∗</m:t>
                              </m:r>
                            </m:sub>
                          </m:sSub>
                        </m:e>
                        <m:e>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𝜃</m:t>
                          </m:r>
                        </m:e>
                      </m:d>
                      <m:r>
                        <a:rPr kumimoji="0" lang="en-IN" sz="3200" b="0" i="1" u="none" strike="noStrike" kern="120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IN" sz="3200" b="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14" name="TextBox 13">
                <a:extLst>
                  <a:ext uri="{FF2B5EF4-FFF2-40B4-BE49-F238E27FC236}">
                    <a16:creationId xmlns:a16="http://schemas.microsoft.com/office/drawing/2014/main" id="{3BD02A5E-4E08-FF77-49B5-52653C5D0B94}"/>
                  </a:ext>
                </a:extLst>
              </p:cNvPr>
              <p:cNvSpPr txBox="1">
                <a:spLocks noRot="1" noChangeAspect="1" noMove="1" noResize="1" noEditPoints="1" noAdjustHandles="1" noChangeArrowheads="1" noChangeShapeType="1" noTextEdit="1"/>
              </p:cNvSpPr>
              <p:nvPr/>
            </p:nvSpPr>
            <p:spPr>
              <a:xfrm>
                <a:off x="4925615" y="4105091"/>
                <a:ext cx="3441840" cy="539828"/>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Speech Bubble: Rectangle 23">
                <a:extLst>
                  <a:ext uri="{FF2B5EF4-FFF2-40B4-BE49-F238E27FC236}">
                    <a16:creationId xmlns:a16="http://schemas.microsoft.com/office/drawing/2014/main" id="{848EEB9B-95DC-31B8-7CC9-2C1C4BE14B47}"/>
                  </a:ext>
                </a:extLst>
              </p:cNvPr>
              <p:cNvSpPr/>
              <p:nvPr/>
            </p:nvSpPr>
            <p:spPr>
              <a:xfrm>
                <a:off x="9358132" y="3262661"/>
                <a:ext cx="2320708" cy="1112344"/>
              </a:xfrm>
              <a:prstGeom prst="wedgeRectCallout">
                <a:avLst>
                  <a:gd name="adj1" fmla="val -67467"/>
                  <a:gd name="adj2" fmla="val -637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solidFill>
                      <a:prstClr val="black"/>
                    </a:solidFill>
                    <a:latin typeface="Abadi Extra Light" panose="020B0204020104020204" pitchFamily="34" charset="0"/>
                  </a:rPr>
                  <a:t>The</a:t>
                </a:r>
                <a:r>
                  <a:rPr kumimoji="0" lang="en-IN" sz="1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“averaged” prediction using all possible </a:t>
                </a:r>
                <a14:m>
                  <m:oMath xmlns:m="http://schemas.openxmlformats.org/officeDocument/2006/math">
                    <m:r>
                      <a:rPr kumimoji="0" lang="en-IN"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𝜃</m:t>
                    </m:r>
                  </m:oMath>
                </a14:m>
                <a:r>
                  <a:rPr kumimoji="0" lang="en-IN" sz="1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values with each prediction weighted by</a:t>
                </a:r>
                <a:r>
                  <a:rPr kumimoji="0" lang="en-IN" sz="1400" b="0" i="0" u="none" strike="noStrike" kern="1200" cap="none" spc="0" normalizeH="0" noProof="0" dirty="0">
                    <a:ln>
                      <a:noFill/>
                    </a:ln>
                    <a:solidFill>
                      <a:prstClr val="black"/>
                    </a:solidFill>
                    <a:effectLst/>
                    <a:uLnTx/>
                    <a:uFillTx/>
                    <a:latin typeface="Abadi Extra Light" panose="020B0204020104020204" pitchFamily="34" charset="0"/>
                    <a:ea typeface="+mn-ea"/>
                    <a:cs typeface="+mn-cs"/>
                  </a:rPr>
                  <a:t> how important </a:t>
                </a:r>
                <a14:m>
                  <m:oMath xmlns:m="http://schemas.openxmlformats.org/officeDocument/2006/math">
                    <m:r>
                      <a:rPr kumimoji="0" lang="en-IN" sz="14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𝜃</m:t>
                    </m:r>
                  </m:oMath>
                </a14:m>
                <a:r>
                  <a:rPr kumimoji="0" lang="en-IN" sz="1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is as per the posterior distribution</a:t>
                </a:r>
              </a:p>
            </p:txBody>
          </p:sp>
        </mc:Choice>
        <mc:Fallback xmlns="">
          <p:sp>
            <p:nvSpPr>
              <p:cNvPr id="24" name="Speech Bubble: Rectangle 23">
                <a:extLst>
                  <a:ext uri="{FF2B5EF4-FFF2-40B4-BE49-F238E27FC236}">
                    <a16:creationId xmlns:a16="http://schemas.microsoft.com/office/drawing/2014/main" id="{848EEB9B-95DC-31B8-7CC9-2C1C4BE14B47}"/>
                  </a:ext>
                </a:extLst>
              </p:cNvPr>
              <p:cNvSpPr>
                <a:spLocks noRot="1" noChangeAspect="1" noMove="1" noResize="1" noEditPoints="1" noAdjustHandles="1" noChangeArrowheads="1" noChangeShapeType="1" noTextEdit="1"/>
              </p:cNvSpPr>
              <p:nvPr/>
            </p:nvSpPr>
            <p:spPr>
              <a:xfrm>
                <a:off x="9358132" y="3262661"/>
                <a:ext cx="2320708" cy="1112344"/>
              </a:xfrm>
              <a:prstGeom prst="wedgeRectCallout">
                <a:avLst>
                  <a:gd name="adj1" fmla="val -67467"/>
                  <a:gd name="adj2" fmla="val -6372"/>
                </a:avLst>
              </a:prstGeom>
              <a:blipFill>
                <a:blip r:embed="rId10"/>
                <a:stretch>
                  <a:fillRect t="-2151" b="-6452"/>
                </a:stretch>
              </a:blipFill>
              <a:ln w="19050">
                <a:solidFill>
                  <a:schemeClr val="accent2"/>
                </a:solidFill>
              </a:ln>
            </p:spPr>
            <p:txBody>
              <a:bodyPr/>
              <a:lstStyle/>
              <a:p>
                <a:r>
                  <a:rPr lang="en-IN">
                    <a:noFill/>
                  </a:rPr>
                  <a:t> </a:t>
                </a:r>
              </a:p>
            </p:txBody>
          </p:sp>
        </mc:Fallback>
      </mc:AlternateContent>
      <p:sp>
        <p:nvSpPr>
          <p:cNvPr id="25" name="Speech Bubble: Rectangle 24">
            <a:extLst>
              <a:ext uri="{FF2B5EF4-FFF2-40B4-BE49-F238E27FC236}">
                <a16:creationId xmlns:a16="http://schemas.microsoft.com/office/drawing/2014/main" id="{94F2F0E1-8385-0790-4882-E3BDE394AC5A}"/>
              </a:ext>
            </a:extLst>
          </p:cNvPr>
          <p:cNvSpPr/>
          <p:nvPr/>
        </p:nvSpPr>
        <p:spPr>
          <a:xfrm>
            <a:off x="2957341" y="4090710"/>
            <a:ext cx="1854347" cy="874669"/>
          </a:xfrm>
          <a:prstGeom prst="wedgeRectCallout">
            <a:avLst>
              <a:gd name="adj1" fmla="val 58296"/>
              <a:gd name="adj2" fmla="val -2301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solidFill>
                  <a:prstClr val="black"/>
                </a:solidFill>
                <a:latin typeface="Abadi Extra Light" panose="020B0204020104020204" pitchFamily="34" charset="0"/>
              </a:rPr>
              <a:t>An expectation over the</a:t>
            </a:r>
            <a:r>
              <a:rPr kumimoji="0" lang="en-IN" sz="1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posterior distribution (averaging </a:t>
            </a:r>
            <a:r>
              <a:rPr lang="en-IN" sz="1400" dirty="0">
                <a:solidFill>
                  <a:prstClr val="black"/>
                </a:solidFill>
                <a:latin typeface="Abadi Extra Light" panose="020B0204020104020204" pitchFamily="34" charset="0"/>
              </a:rPr>
              <a:t>o</a:t>
            </a:r>
            <a:r>
              <a:rPr kumimoji="0" lang="en-IN" sz="1400" b="0" i="0" u="none" strike="noStrike" kern="1200" cap="none" spc="0" normalizeH="0" baseline="0" noProof="0" dirty="0" err="1">
                <a:ln>
                  <a:noFill/>
                </a:ln>
                <a:solidFill>
                  <a:prstClr val="black"/>
                </a:solidFill>
                <a:effectLst/>
                <a:uLnTx/>
                <a:uFillTx/>
                <a:latin typeface="Abadi Extra Light" panose="020B0204020104020204" pitchFamily="34" charset="0"/>
                <a:ea typeface="+mn-ea"/>
                <a:cs typeface="+mn-cs"/>
              </a:rPr>
              <a:t>ver</a:t>
            </a:r>
            <a:r>
              <a:rPr kumimoji="0" lang="en-IN" sz="1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the posterior)</a:t>
            </a:r>
          </a:p>
        </p:txBody>
      </p:sp>
      <mc:AlternateContent xmlns:mc="http://schemas.openxmlformats.org/markup-compatibility/2006" xmlns:a14="http://schemas.microsoft.com/office/drawing/2010/main">
        <mc:Choice Requires="a14">
          <p:sp>
            <p:nvSpPr>
              <p:cNvPr id="26" name="Speech Bubble: Rectangle 25">
                <a:extLst>
                  <a:ext uri="{FF2B5EF4-FFF2-40B4-BE49-F238E27FC236}">
                    <a16:creationId xmlns:a16="http://schemas.microsoft.com/office/drawing/2014/main" id="{B7D9BB39-8CEF-3B8A-61CC-C525263C4714}"/>
                  </a:ext>
                </a:extLst>
              </p:cNvPr>
              <p:cNvSpPr/>
              <p:nvPr/>
            </p:nvSpPr>
            <p:spPr>
              <a:xfrm>
                <a:off x="7829130" y="5648188"/>
                <a:ext cx="2320708" cy="555858"/>
              </a:xfrm>
              <a:prstGeom prst="wedgeRectCallout">
                <a:avLst>
                  <a:gd name="adj1" fmla="val -60442"/>
                  <a:gd name="adj2" fmla="val -1147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IN" sz="1400" dirty="0">
                    <a:solidFill>
                      <a:schemeClr val="tx1"/>
                    </a:solidFill>
                    <a:latin typeface="Abadi Extra Light" panose="020B0204020104020204" pitchFamily="34" charset="0"/>
                  </a:rPr>
                  <a:t>Because now the posterior is just a point mass at </a:t>
                </a:r>
                <a14:m>
                  <m:oMath xmlns:m="http://schemas.openxmlformats.org/officeDocument/2006/math">
                    <m:acc>
                      <m:accPr>
                        <m:chr m:val="̂"/>
                        <m:ctrlPr>
                          <a:rPr lang="en-GB" sz="1400" i="1">
                            <a:solidFill>
                              <a:schemeClr val="tx1"/>
                            </a:solidFill>
                            <a:latin typeface="Cambria Math" panose="02040503050406030204" pitchFamily="18" charset="0"/>
                          </a:rPr>
                        </m:ctrlPr>
                      </m:accPr>
                      <m:e>
                        <m:r>
                          <a:rPr lang="en-IN" sz="1400" i="1">
                            <a:solidFill>
                              <a:schemeClr val="tx1"/>
                            </a:solidFill>
                            <a:latin typeface="Cambria Math" panose="02040503050406030204" pitchFamily="18" charset="0"/>
                          </a:rPr>
                          <m:t>𝜃</m:t>
                        </m:r>
                      </m:e>
                    </m:acc>
                  </m:oMath>
                </a14:m>
                <a:r>
                  <a:rPr lang="en-GB" sz="1400" dirty="0">
                    <a:solidFill>
                      <a:schemeClr val="tx1"/>
                    </a:solidFill>
                    <a:latin typeface="Abadi Extra Light" panose="020B0204020104020204" pitchFamily="34" charset="0"/>
                  </a:rPr>
                  <a:t> </a:t>
                </a:r>
                <a:endParaRPr kumimoji="0" lang="en-IN" sz="1400" b="0" i="0" u="none" strike="noStrike" kern="1200" cap="none" spc="0" normalizeH="0" baseline="0" noProof="0" dirty="0">
                  <a:ln>
                    <a:noFill/>
                  </a:ln>
                  <a:solidFill>
                    <a:schemeClr val="tx1"/>
                  </a:solidFill>
                  <a:effectLst/>
                  <a:uLnTx/>
                  <a:uFillTx/>
                  <a:latin typeface="Abadi Extra Light" panose="020B0204020104020204" pitchFamily="34" charset="0"/>
                  <a:ea typeface="+mn-ea"/>
                  <a:cs typeface="+mn-cs"/>
                </a:endParaRPr>
              </a:p>
            </p:txBody>
          </p:sp>
        </mc:Choice>
        <mc:Fallback xmlns="">
          <p:sp>
            <p:nvSpPr>
              <p:cNvPr id="26" name="Speech Bubble: Rectangle 25">
                <a:extLst>
                  <a:ext uri="{FF2B5EF4-FFF2-40B4-BE49-F238E27FC236}">
                    <a16:creationId xmlns:a16="http://schemas.microsoft.com/office/drawing/2014/main" id="{B7D9BB39-8CEF-3B8A-61CC-C525263C4714}"/>
                  </a:ext>
                </a:extLst>
              </p:cNvPr>
              <p:cNvSpPr>
                <a:spLocks noRot="1" noChangeAspect="1" noMove="1" noResize="1" noEditPoints="1" noAdjustHandles="1" noChangeArrowheads="1" noChangeShapeType="1" noTextEdit="1"/>
              </p:cNvSpPr>
              <p:nvPr/>
            </p:nvSpPr>
            <p:spPr>
              <a:xfrm>
                <a:off x="7829130" y="5648188"/>
                <a:ext cx="2320708" cy="555858"/>
              </a:xfrm>
              <a:prstGeom prst="wedgeRectCallout">
                <a:avLst>
                  <a:gd name="adj1" fmla="val -60442"/>
                  <a:gd name="adj2" fmla="val -11473"/>
                </a:avLst>
              </a:prstGeom>
              <a:blipFill>
                <a:blip r:embed="rId11"/>
                <a:stretch>
                  <a:fillRect b="-5319"/>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Speech Bubble: Rectangle 26">
                <a:extLst>
                  <a:ext uri="{FF2B5EF4-FFF2-40B4-BE49-F238E27FC236}">
                    <a16:creationId xmlns:a16="http://schemas.microsoft.com/office/drawing/2014/main" id="{5146CFD2-93C3-C291-EFC8-574B517443FB}"/>
                  </a:ext>
                </a:extLst>
              </p:cNvPr>
              <p:cNvSpPr/>
              <p:nvPr/>
            </p:nvSpPr>
            <p:spPr>
              <a:xfrm>
                <a:off x="814039" y="2182329"/>
                <a:ext cx="2143302" cy="962351"/>
              </a:xfrm>
              <a:prstGeom prst="wedgeRectCallout">
                <a:avLst>
                  <a:gd name="adj1" fmla="val 70467"/>
                  <a:gd name="adj2" fmla="val -1271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14:m>
                  <m:oMath xmlns:m="http://schemas.openxmlformats.org/officeDocument/2006/math">
                    <m:r>
                      <a:rPr lang="en-IN" i="1">
                        <a:solidFill>
                          <a:prstClr val="black"/>
                        </a:solidFill>
                        <a:latin typeface="Cambria Math" panose="02040503050406030204" pitchFamily="18" charset="0"/>
                      </a:rPr>
                      <m:t>𝑝</m:t>
                    </m:r>
                    <m:d>
                      <m:dPr>
                        <m:ctrlPr>
                          <a:rPr lang="en-IN" i="1">
                            <a:solidFill>
                              <a:prstClr val="black"/>
                            </a:solidFill>
                            <a:latin typeface="Cambria Math" panose="02040503050406030204" pitchFamily="18" charset="0"/>
                          </a:rPr>
                        </m:ctrlPr>
                      </m:dPr>
                      <m:e>
                        <m:sSub>
                          <m:sSubPr>
                            <m:ctrlPr>
                              <a:rPr lang="en-IN" i="1">
                                <a:solidFill>
                                  <a:prstClr val="black"/>
                                </a:solidFill>
                                <a:latin typeface="Cambria Math" panose="02040503050406030204" pitchFamily="18" charset="0"/>
                                <a:ea typeface="Cambria Math" panose="02040503050406030204" pitchFamily="18" charset="0"/>
                              </a:rPr>
                            </m:ctrlPr>
                          </m:sSubPr>
                          <m:e>
                            <m:r>
                              <a:rPr lang="en-IN" i="1">
                                <a:solidFill>
                                  <a:prstClr val="black"/>
                                </a:solidFill>
                                <a:latin typeface="Cambria Math" panose="02040503050406030204" pitchFamily="18" charset="0"/>
                                <a:ea typeface="Cambria Math" panose="02040503050406030204" pitchFamily="18" charset="0"/>
                              </a:rPr>
                              <m:t>𝒟</m:t>
                            </m:r>
                          </m:e>
                          <m:sub>
                            <m:r>
                              <a:rPr lang="en-IN" i="1">
                                <a:solidFill>
                                  <a:prstClr val="black"/>
                                </a:solidFill>
                                <a:latin typeface="Cambria Math" panose="02040503050406030204" pitchFamily="18" charset="0"/>
                                <a:ea typeface="Cambria Math" panose="02040503050406030204" pitchFamily="18" charset="0"/>
                              </a:rPr>
                              <m:t>∗</m:t>
                            </m:r>
                          </m:sub>
                        </m:sSub>
                      </m:e>
                      <m:e>
                        <m:r>
                          <a:rPr lang="en-IN" i="1">
                            <a:solidFill>
                              <a:prstClr val="black"/>
                            </a:solidFill>
                            <a:latin typeface="Cambria Math" panose="02040503050406030204" pitchFamily="18" charset="0"/>
                            <a:ea typeface="Cambria Math" panose="02040503050406030204" pitchFamily="18" charset="0"/>
                          </a:rPr>
                          <m:t>𝒟</m:t>
                        </m:r>
                      </m:e>
                    </m:d>
                    <m:r>
                      <a:rPr lang="en-IN" i="1">
                        <a:solidFill>
                          <a:prstClr val="black"/>
                        </a:solidFill>
                        <a:latin typeface="Cambria Math" panose="02040503050406030204" pitchFamily="18" charset="0"/>
                        <a:ea typeface="Cambria Math" panose="02040503050406030204" pitchFamily="18" charset="0"/>
                      </a:rPr>
                      <m:t> </m:t>
                    </m:r>
                  </m:oMath>
                </a14:m>
                <a:r>
                  <a:rPr kumimoji="0" lang="en-IN" sz="1800" b="1" i="0" u="none" strike="noStrike" kern="1200" cap="none" spc="0" normalizeH="0" baseline="0" noProof="0" dirty="0">
                    <a:ln>
                      <a:noFill/>
                    </a:ln>
                    <a:solidFill>
                      <a:schemeClr val="tx1"/>
                    </a:solidFill>
                    <a:effectLst/>
                    <a:uLnTx/>
                    <a:uFillTx/>
                    <a:latin typeface="Abadi Extra Light" panose="020B0204020104020204" pitchFamily="34" charset="0"/>
                    <a:ea typeface="+mn-ea"/>
                    <a:cs typeface="+mn-cs"/>
                  </a:rPr>
                  <a:t>is known</a:t>
                </a:r>
                <a:r>
                  <a:rPr kumimoji="0" lang="en-IN" sz="1800" b="1" i="0" u="none" strike="noStrike" kern="1200" cap="none" spc="0" normalizeH="0" noProof="0" dirty="0">
                    <a:ln>
                      <a:noFill/>
                    </a:ln>
                    <a:solidFill>
                      <a:schemeClr val="tx1"/>
                    </a:solidFill>
                    <a:effectLst/>
                    <a:uLnTx/>
                    <a:uFillTx/>
                    <a:latin typeface="Abadi Extra Light" panose="020B0204020104020204" pitchFamily="34" charset="0"/>
                    <a:ea typeface="+mn-ea"/>
                    <a:cs typeface="+mn-cs"/>
                  </a:rPr>
                  <a:t> as </a:t>
                </a:r>
                <a:r>
                  <a:rPr kumimoji="0" lang="en-IN" sz="1800" b="1" i="0" u="none" strike="noStrike" kern="1200" cap="none" spc="0" normalizeH="0" noProof="0" dirty="0">
                    <a:ln>
                      <a:noFill/>
                    </a:ln>
                    <a:solidFill>
                      <a:srgbClr val="FF0000"/>
                    </a:solidFill>
                    <a:effectLst/>
                    <a:uLnTx/>
                    <a:uFillTx/>
                    <a:latin typeface="Abadi Extra Light" panose="020B0204020104020204" pitchFamily="34" charset="0"/>
                    <a:ea typeface="+mn-ea"/>
                    <a:cs typeface="+mn-cs"/>
                  </a:rPr>
                  <a:t>p</a:t>
                </a:r>
                <a:r>
                  <a:rPr kumimoji="0" lang="en-IN" sz="1800" b="1" i="0" u="none" strike="noStrike" kern="1200" cap="none" spc="0" normalizeH="0" baseline="0" noProof="0" dirty="0">
                    <a:ln>
                      <a:noFill/>
                    </a:ln>
                    <a:solidFill>
                      <a:srgbClr val="FF0000"/>
                    </a:solidFill>
                    <a:effectLst/>
                    <a:uLnTx/>
                    <a:uFillTx/>
                    <a:latin typeface="Abadi Extra Light" panose="020B0204020104020204" pitchFamily="34" charset="0"/>
                    <a:ea typeface="+mn-ea"/>
                    <a:cs typeface="+mn-cs"/>
                  </a:rPr>
                  <a:t>osterior predictive distribution (PPD)</a:t>
                </a:r>
                <a:endParaRPr kumimoji="0" lang="en-IN" sz="1800" b="0" i="0" u="none" strike="noStrike" kern="1200" cap="none" spc="0" normalizeH="0" baseline="0" noProof="0" dirty="0">
                  <a:ln>
                    <a:noFill/>
                  </a:ln>
                  <a:solidFill>
                    <a:srgbClr val="FF0000"/>
                  </a:solidFill>
                  <a:effectLst/>
                  <a:uLnTx/>
                  <a:uFillTx/>
                  <a:latin typeface="Abadi Extra Light" panose="020B0204020104020204" pitchFamily="34" charset="0"/>
                  <a:ea typeface="+mn-ea"/>
                  <a:cs typeface="+mn-cs"/>
                </a:endParaRPr>
              </a:p>
            </p:txBody>
          </p:sp>
        </mc:Choice>
        <mc:Fallback xmlns="">
          <p:sp>
            <p:nvSpPr>
              <p:cNvPr id="27" name="Speech Bubble: Rectangle 26">
                <a:extLst>
                  <a:ext uri="{FF2B5EF4-FFF2-40B4-BE49-F238E27FC236}">
                    <a16:creationId xmlns:a16="http://schemas.microsoft.com/office/drawing/2014/main" id="{5146CFD2-93C3-C291-EFC8-574B517443FB}"/>
                  </a:ext>
                </a:extLst>
              </p:cNvPr>
              <p:cNvSpPr>
                <a:spLocks noRot="1" noChangeAspect="1" noMove="1" noResize="1" noEditPoints="1" noAdjustHandles="1" noChangeArrowheads="1" noChangeShapeType="1" noTextEdit="1"/>
              </p:cNvSpPr>
              <p:nvPr/>
            </p:nvSpPr>
            <p:spPr>
              <a:xfrm>
                <a:off x="814039" y="2182329"/>
                <a:ext cx="2143302" cy="962351"/>
              </a:xfrm>
              <a:prstGeom prst="wedgeRectCallout">
                <a:avLst>
                  <a:gd name="adj1" fmla="val 70467"/>
                  <a:gd name="adj2" fmla="val -12716"/>
                </a:avLst>
              </a:prstGeom>
              <a:blipFill>
                <a:blip r:embed="rId12"/>
                <a:stretch>
                  <a:fillRect l="-1856" t="-621" b="-6211"/>
                </a:stretch>
              </a:blipFill>
              <a:ln w="19050">
                <a:solidFill>
                  <a:schemeClr val="accent2"/>
                </a:solidFill>
              </a:ln>
            </p:spPr>
            <p:txBody>
              <a:bodyPr/>
              <a:lstStyle/>
              <a:p>
                <a:r>
                  <a:rPr lang="en-IN">
                    <a:noFill/>
                  </a:rPr>
                  <a:t> </a:t>
                </a:r>
              </a:p>
            </p:txBody>
          </p:sp>
        </mc:Fallback>
      </mc:AlternateContent>
      <p:sp>
        <p:nvSpPr>
          <p:cNvPr id="28" name="Speech Bubble: Rectangle 27">
            <a:extLst>
              <a:ext uri="{FF2B5EF4-FFF2-40B4-BE49-F238E27FC236}">
                <a16:creationId xmlns:a16="http://schemas.microsoft.com/office/drawing/2014/main" id="{77CD13F5-82A0-E812-0DDD-A96E581A4D2E}"/>
              </a:ext>
            </a:extLst>
          </p:cNvPr>
          <p:cNvSpPr/>
          <p:nvPr/>
        </p:nvSpPr>
        <p:spPr>
          <a:xfrm>
            <a:off x="1221424" y="5727214"/>
            <a:ext cx="2320708" cy="841661"/>
          </a:xfrm>
          <a:prstGeom prst="wedgeRectCallout">
            <a:avLst>
              <a:gd name="adj1" fmla="val 70467"/>
              <a:gd name="adj2" fmla="val -1271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IN" sz="1800" b="0" i="0" u="none" strike="noStrike" kern="1200" cap="none" spc="0" normalizeH="0" baseline="0" noProof="0" dirty="0">
                <a:ln>
                  <a:noFill/>
                </a:ln>
                <a:solidFill>
                  <a:srgbClr val="FF0000"/>
                </a:solidFill>
                <a:effectLst/>
                <a:uLnTx/>
                <a:uFillTx/>
                <a:latin typeface="Abadi Extra Light" panose="020B0204020104020204" pitchFamily="34" charset="0"/>
                <a:ea typeface="+mn-ea"/>
                <a:cs typeface="+mn-cs"/>
              </a:rPr>
              <a:t>This</a:t>
            </a:r>
            <a:r>
              <a:rPr kumimoji="0" lang="en-IN" sz="1800" b="0" i="0" u="none" strike="noStrike" kern="1200" cap="none" spc="0" normalizeH="0" noProof="0" dirty="0">
                <a:ln>
                  <a:noFill/>
                </a:ln>
                <a:solidFill>
                  <a:srgbClr val="FF0000"/>
                </a:solidFill>
                <a:effectLst/>
                <a:uLnTx/>
                <a:uFillTx/>
                <a:latin typeface="Abadi Extra Light" panose="020B0204020104020204" pitchFamily="34" charset="0"/>
                <a:ea typeface="+mn-ea"/>
                <a:cs typeface="+mn-cs"/>
              </a:rPr>
              <a:t> approximation of PPD is called “plug-in” predictive distribution</a:t>
            </a:r>
            <a:endParaRPr kumimoji="0" lang="en-IN" sz="1800" b="0" i="0" u="none" strike="noStrike" kern="1200" cap="none" spc="0" normalizeH="0" baseline="0" noProof="0" dirty="0">
              <a:ln>
                <a:noFill/>
              </a:ln>
              <a:solidFill>
                <a:srgbClr val="FF0000"/>
              </a:solidFill>
              <a:effectLst/>
              <a:uLnTx/>
              <a:uFillTx/>
              <a:latin typeface="Abadi Extra Light" panose="020B0204020104020204" pitchFamily="34" charset="0"/>
              <a:ea typeface="+mn-ea"/>
              <a:cs typeface="+mn-cs"/>
            </a:endParaRPr>
          </a:p>
        </p:txBody>
      </p:sp>
      <p:sp>
        <p:nvSpPr>
          <p:cNvPr id="29" name="Speech Bubble: Rectangle 28">
            <a:extLst>
              <a:ext uri="{FF2B5EF4-FFF2-40B4-BE49-F238E27FC236}">
                <a16:creationId xmlns:a16="http://schemas.microsoft.com/office/drawing/2014/main" id="{DEA55D43-6A77-E822-04A8-AB71482E37B4}"/>
              </a:ext>
            </a:extLst>
          </p:cNvPr>
          <p:cNvSpPr/>
          <p:nvPr/>
        </p:nvSpPr>
        <p:spPr>
          <a:xfrm>
            <a:off x="405791" y="3818833"/>
            <a:ext cx="2224528" cy="962351"/>
          </a:xfrm>
          <a:prstGeom prst="wedgeRectCallout">
            <a:avLst>
              <a:gd name="adj1" fmla="val 67537"/>
              <a:gd name="adj2" fmla="val 1013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solidFill>
                  <a:prstClr val="black"/>
                </a:solidFill>
                <a:latin typeface="Abadi Extra Light" panose="020B0204020104020204" pitchFamily="34" charset="0"/>
              </a:rPr>
              <a:t>This expectation may not be computable exactly and may itself require approximations (will see later)</a:t>
            </a:r>
            <a:endParaRPr kumimoji="0" lang="en-IN" sz="1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sp>
        <p:nvSpPr>
          <p:cNvPr id="30" name="Speech Bubble: Rectangle 29">
            <a:extLst>
              <a:ext uri="{FF2B5EF4-FFF2-40B4-BE49-F238E27FC236}">
                <a16:creationId xmlns:a16="http://schemas.microsoft.com/office/drawing/2014/main" id="{CFDA992A-F519-D424-0FBB-E9717573839A}"/>
              </a:ext>
            </a:extLst>
          </p:cNvPr>
          <p:cNvSpPr/>
          <p:nvPr/>
        </p:nvSpPr>
        <p:spPr>
          <a:xfrm>
            <a:off x="10118687" y="1586345"/>
            <a:ext cx="1628098" cy="1559259"/>
          </a:xfrm>
          <a:prstGeom prst="wedgeRectCallout">
            <a:avLst>
              <a:gd name="adj1" fmla="val -45420"/>
              <a:gd name="adj2" fmla="val 6079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PPD is more robust (less chance of overfitting) than plug-in prediction because we aren’t relying</a:t>
            </a:r>
            <a:r>
              <a:rPr kumimoji="0" lang="en-IN" sz="1400" b="0" i="0" u="none" strike="noStrike" kern="1200" cap="none" spc="0" normalizeH="0" noProof="0" dirty="0">
                <a:ln>
                  <a:noFill/>
                </a:ln>
                <a:solidFill>
                  <a:prstClr val="black"/>
                </a:solidFill>
                <a:effectLst/>
                <a:uLnTx/>
                <a:uFillTx/>
                <a:latin typeface="Abadi Extra Light" panose="020B0204020104020204" pitchFamily="34" charset="0"/>
                <a:ea typeface="+mn-ea"/>
                <a:cs typeface="+mn-cs"/>
              </a:rPr>
              <a:t> on a single best estimate</a:t>
            </a:r>
            <a:endParaRPr kumimoji="0" lang="en-IN" sz="1400" b="0" i="0" u="none" strike="noStrike" kern="1200" cap="none" spc="0" normalizeH="0" baseline="0" noProof="0" dirty="0">
              <a:ln>
                <a:noFill/>
              </a:ln>
              <a:solidFill>
                <a:srgbClr val="FF0000"/>
              </a:solidFill>
              <a:effectLst/>
              <a:uLnTx/>
              <a:uFillTx/>
              <a:latin typeface="Abadi Extra Light" panose="020B0204020104020204" pitchFamily="34" charset="0"/>
              <a:ea typeface="+mn-ea"/>
              <a:cs typeface="+mn-cs"/>
            </a:endParaRPr>
          </a:p>
        </p:txBody>
      </p:sp>
      <mc:AlternateContent xmlns:mc="http://schemas.openxmlformats.org/markup-compatibility/2006" xmlns:a14="http://schemas.microsoft.com/office/drawing/2010/main">
        <mc:Choice Requires="a14">
          <p:sp>
            <p:nvSpPr>
              <p:cNvPr id="31" name="Speech Bubble: Rectangle 30">
                <a:extLst>
                  <a:ext uri="{FF2B5EF4-FFF2-40B4-BE49-F238E27FC236}">
                    <a16:creationId xmlns:a16="http://schemas.microsoft.com/office/drawing/2014/main" id="{DA3D24E6-9210-D48F-0C06-91E912E6F9C7}"/>
                  </a:ext>
                </a:extLst>
              </p:cNvPr>
              <p:cNvSpPr/>
              <p:nvPr/>
            </p:nvSpPr>
            <p:spPr>
              <a:xfrm>
                <a:off x="8366199" y="1642717"/>
                <a:ext cx="1628098" cy="1112344"/>
              </a:xfrm>
              <a:prstGeom prst="wedgeRectCallout">
                <a:avLst>
                  <a:gd name="adj1" fmla="val -45420"/>
                  <a:gd name="adj2" fmla="val 6079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chemeClr val="tx1"/>
                    </a:solidFill>
                    <a:effectLst/>
                    <a:uLnTx/>
                    <a:uFillTx/>
                    <a:latin typeface="Abadi Extra Light" panose="020B0204020104020204" pitchFamily="34" charset="0"/>
                    <a:ea typeface="+mn-ea"/>
                    <a:cs typeface="+mn-cs"/>
                  </a:rPr>
                  <a:t>In the</a:t>
                </a:r>
                <a:r>
                  <a:rPr kumimoji="0" lang="en-IN" sz="1400" b="0" i="0" u="none" strike="noStrike" kern="1200" cap="none" spc="0" normalizeH="0" noProof="0" dirty="0">
                    <a:ln>
                      <a:noFill/>
                    </a:ln>
                    <a:solidFill>
                      <a:schemeClr val="tx1"/>
                    </a:solidFill>
                    <a:effectLst/>
                    <a:uLnTx/>
                    <a:uFillTx/>
                    <a:latin typeface="Abadi Extra Light" panose="020B0204020104020204" pitchFamily="34" charset="0"/>
                    <a:ea typeface="+mn-ea"/>
                    <a:cs typeface="+mn-cs"/>
                  </a:rPr>
                  <a:t> posterior, n</a:t>
                </a:r>
                <a:r>
                  <a:rPr kumimoji="0" lang="en-IN" sz="1400" b="0" i="0" u="none" strike="noStrike" kern="1200" cap="none" spc="0" normalizeH="0" baseline="0" noProof="0" dirty="0">
                    <a:ln>
                      <a:noFill/>
                    </a:ln>
                    <a:solidFill>
                      <a:schemeClr val="tx1"/>
                    </a:solidFill>
                    <a:effectLst/>
                    <a:uLnTx/>
                    <a:uFillTx/>
                    <a:latin typeface="Abadi Extra Light" panose="020B0204020104020204" pitchFamily="34" charset="0"/>
                    <a:ea typeface="+mn-ea"/>
                    <a:cs typeface="+mn-cs"/>
                  </a:rPr>
                  <a:t>ot </a:t>
                </a:r>
                <a:r>
                  <a:rPr kumimoji="0" lang="en-IN" sz="1400" b="0" i="0" u="none" strike="noStrike" kern="1200" cap="none" spc="0" normalizeH="0" baseline="0" noProof="0" dirty="0" err="1">
                    <a:ln>
                      <a:noFill/>
                    </a:ln>
                    <a:solidFill>
                      <a:schemeClr val="tx1"/>
                    </a:solidFill>
                    <a:effectLst/>
                    <a:uLnTx/>
                    <a:uFillTx/>
                    <a:latin typeface="Abadi Extra Light" panose="020B0204020104020204" pitchFamily="34" charset="0"/>
                    <a:ea typeface="+mn-ea"/>
                    <a:cs typeface="+mn-cs"/>
                  </a:rPr>
                  <a:t>showin</a:t>
                </a:r>
                <a:r>
                  <a:rPr lang="en-IN" sz="1400" dirty="0">
                    <a:solidFill>
                      <a:schemeClr val="tx1"/>
                    </a:solidFill>
                    <a:latin typeface="Abadi Extra Light" panose="020B0204020104020204" pitchFamily="34" charset="0"/>
                  </a:rPr>
                  <a:t>g prior’s hyperparameters </a:t>
                </a:r>
                <a14:m>
                  <m:oMath xmlns:m="http://schemas.openxmlformats.org/officeDocument/2006/math">
                    <m:r>
                      <a:rPr lang="en-IN" sz="1400" b="0" i="1" smtClean="0">
                        <a:solidFill>
                          <a:schemeClr val="tx1"/>
                        </a:solidFill>
                        <a:latin typeface="Cambria Math" panose="02040503050406030204" pitchFamily="18" charset="0"/>
                      </a:rPr>
                      <m:t>𝛼</m:t>
                    </m:r>
                  </m:oMath>
                </a14:m>
                <a:r>
                  <a:rPr kumimoji="0" lang="en-IN" sz="1400" b="0" i="0" u="none" strike="noStrike" kern="1200" cap="none" spc="0" normalizeH="0" baseline="0" noProof="0" dirty="0">
                    <a:ln>
                      <a:noFill/>
                    </a:ln>
                    <a:solidFill>
                      <a:schemeClr val="tx1"/>
                    </a:solidFill>
                    <a:effectLst/>
                    <a:uLnTx/>
                    <a:uFillTx/>
                    <a:latin typeface="Abadi Extra Light" panose="020B0204020104020204" pitchFamily="34" charset="0"/>
                    <a:ea typeface="+mn-ea"/>
                    <a:cs typeface="+mn-cs"/>
                  </a:rPr>
                  <a:t> for brevity of notation</a:t>
                </a:r>
              </a:p>
            </p:txBody>
          </p:sp>
        </mc:Choice>
        <mc:Fallback xmlns="">
          <p:sp>
            <p:nvSpPr>
              <p:cNvPr id="31" name="Speech Bubble: Rectangle 30">
                <a:extLst>
                  <a:ext uri="{FF2B5EF4-FFF2-40B4-BE49-F238E27FC236}">
                    <a16:creationId xmlns:a16="http://schemas.microsoft.com/office/drawing/2014/main" id="{DA3D24E6-9210-D48F-0C06-91E912E6F9C7}"/>
                  </a:ext>
                </a:extLst>
              </p:cNvPr>
              <p:cNvSpPr>
                <a:spLocks noRot="1" noChangeAspect="1" noMove="1" noResize="1" noEditPoints="1" noAdjustHandles="1" noChangeArrowheads="1" noChangeShapeType="1" noTextEdit="1"/>
              </p:cNvSpPr>
              <p:nvPr/>
            </p:nvSpPr>
            <p:spPr>
              <a:xfrm>
                <a:off x="8366199" y="1642717"/>
                <a:ext cx="1628098" cy="1112344"/>
              </a:xfrm>
              <a:prstGeom prst="wedgeRectCallout">
                <a:avLst>
                  <a:gd name="adj1" fmla="val -45420"/>
                  <a:gd name="adj2" fmla="val 60792"/>
                </a:avLst>
              </a:prstGeom>
              <a:blipFill>
                <a:blip r:embed="rId13"/>
                <a:stretch>
                  <a:fillRect l="-741" t="-1923"/>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6599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wipe(down)">
                                      <p:cBhvr>
                                        <p:cTn id="67" dur="500"/>
                                        <p:tgtEl>
                                          <p:spTgt spid="4">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animBg="1"/>
      <p:bldP spid="11" grpId="0"/>
      <p:bldP spid="14" grpId="0"/>
      <p:bldP spid="24" grpId="0" animBg="1"/>
      <p:bldP spid="25" grpId="0" animBg="1"/>
      <p:bldP spid="26" grpId="0" animBg="1"/>
      <p:bldP spid="27" grpId="0" animBg="1"/>
      <p:bldP spid="28"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A “Shortcut”: PPD using Marginal Likelihood</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PPD, by definition, is obtained by the following marginalization</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1000"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Can also compute PPD without computing the posterior! Some ways:</a:t>
                </a:r>
              </a:p>
              <a:p>
                <a:pPr marL="0" indent="0">
                  <a:buNone/>
                </a:pPr>
                <a:endParaRPr lang="en-IN" sz="500" dirty="0">
                  <a:latin typeface="Abadi Extra Light" panose="020B0204020104020204" pitchFamily="34" charset="0"/>
                </a:endParaRPr>
              </a:p>
              <a:p>
                <a:pPr marL="971550" lvl="1" indent="-514350">
                  <a:buFont typeface="+mj-lt"/>
                  <a:buAutoNum type="arabicPeriod"/>
                </a:pPr>
                <a:r>
                  <a:rPr lang="en-IN" sz="2800" dirty="0">
                    <a:latin typeface="Abadi Extra Light" panose="020B0204020104020204" pitchFamily="34" charset="0"/>
                  </a:rPr>
                  <a:t>Using a ratio of marginal likelihoods as follows</a:t>
                </a:r>
              </a:p>
              <a:p>
                <a:pPr marL="971550" lvl="1" indent="-514350">
                  <a:buFont typeface="+mj-lt"/>
                  <a:buAutoNum type="arabicPeriod"/>
                </a:pPr>
                <a:endParaRPr lang="en-IN" sz="2800" dirty="0">
                  <a:latin typeface="Abadi Extra Light" panose="020B0204020104020204" pitchFamily="34" charset="0"/>
                </a:endParaRPr>
              </a:p>
              <a:p>
                <a:pPr marL="971550" lvl="1" indent="-514350">
                  <a:buFont typeface="+mj-lt"/>
                  <a:buAutoNum type="arabicPeriod"/>
                </a:pPr>
                <a:endParaRPr lang="en-IN" sz="2800" dirty="0">
                  <a:latin typeface="Abadi Extra Light" panose="020B0204020104020204" pitchFamily="34" charset="0"/>
                </a:endParaRPr>
              </a:p>
              <a:p>
                <a:pPr marL="971550" lvl="1" indent="-514350">
                  <a:buFont typeface="+mj-lt"/>
                  <a:buAutoNum type="arabicPeriod"/>
                </a:pPr>
                <a:endParaRPr lang="en-IN" sz="2800" dirty="0">
                  <a:latin typeface="Abadi Extra Light" panose="020B0204020104020204" pitchFamily="34" charset="0"/>
                </a:endParaRPr>
              </a:p>
              <a:p>
                <a:pPr marL="971550" lvl="1" indent="-514350">
                  <a:buFont typeface="+mj-lt"/>
                  <a:buAutoNum type="arabicPeriod"/>
                </a:pPr>
                <a:r>
                  <a:rPr lang="en-IN" sz="2800" dirty="0">
                    <a:latin typeface="Abadi Extra Light" panose="020B0204020104020204" pitchFamily="34" charset="0"/>
                  </a:rPr>
                  <a:t>If </a:t>
                </a:r>
                <a14:m>
                  <m:oMath xmlns:m="http://schemas.openxmlformats.org/officeDocument/2006/math">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solidFill>
                                  <a:prstClr val="black"/>
                                </a:solidFill>
                                <a:latin typeface="Cambria Math" panose="02040503050406030204" pitchFamily="18" charset="0"/>
                                <a:ea typeface="Cambria Math" panose="02040503050406030204" pitchFamily="18" charset="0"/>
                              </a:rPr>
                              <m:t>𝒟</m:t>
                            </m:r>
                          </m:e>
                          <m:sub>
                            <m:r>
                              <a:rPr lang="en-IN" sz="2800" i="1">
                                <a:latin typeface="Cambria Math" panose="02040503050406030204" pitchFamily="18" charset="0"/>
                              </a:rPr>
                              <m:t>∗</m:t>
                            </m:r>
                          </m:sub>
                        </m:sSub>
                      </m:e>
                      <m:e>
                        <m:r>
                          <a:rPr lang="en-IN" sz="2800" i="1">
                            <a:solidFill>
                              <a:prstClr val="black"/>
                            </a:solidFill>
                            <a:latin typeface="Cambria Math" panose="02040503050406030204" pitchFamily="18" charset="0"/>
                            <a:ea typeface="Cambria Math" panose="02040503050406030204" pitchFamily="18" charset="0"/>
                          </a:rPr>
                          <m:t>𝒟</m:t>
                        </m:r>
                      </m:e>
                    </m:d>
                  </m:oMath>
                </a14:m>
                <a:r>
                  <a:rPr lang="en-IN" sz="2800" dirty="0">
                    <a:latin typeface="Abadi Extra Light" panose="020B0204020104020204" pitchFamily="34" charset="0"/>
                  </a:rPr>
                  <a:t> can be obtained easily from the joint </a:t>
                </a:r>
                <a14:m>
                  <m:oMath xmlns:m="http://schemas.openxmlformats.org/officeDocument/2006/math">
                    <m:r>
                      <a:rPr lang="en-IN" sz="2800" i="1" dirty="0">
                        <a:latin typeface="Cambria Math" panose="02040503050406030204" pitchFamily="18" charset="0"/>
                      </a:rPr>
                      <m:t>𝑝</m:t>
                    </m:r>
                    <m:r>
                      <a:rPr lang="en-IN" sz="2800" i="1" dirty="0">
                        <a:latin typeface="Cambria Math" panose="02040503050406030204" pitchFamily="18" charset="0"/>
                      </a:rPr>
                      <m:t>(</m:t>
                    </m:r>
                    <m:sSub>
                      <m:sSubPr>
                        <m:ctrlPr>
                          <a:rPr lang="en-IN" sz="2800" i="1" dirty="0">
                            <a:latin typeface="Cambria Math" panose="02040503050406030204" pitchFamily="18" charset="0"/>
                          </a:rPr>
                        </m:ctrlPr>
                      </m:sSubPr>
                      <m:e>
                        <m:r>
                          <a:rPr lang="en-IN" sz="2800" i="1">
                            <a:solidFill>
                              <a:prstClr val="black"/>
                            </a:solidFill>
                            <a:latin typeface="Cambria Math" panose="02040503050406030204" pitchFamily="18" charset="0"/>
                            <a:ea typeface="Cambria Math" panose="02040503050406030204" pitchFamily="18" charset="0"/>
                          </a:rPr>
                          <m:t>𝒟</m:t>
                        </m:r>
                      </m:e>
                      <m:sub>
                        <m:r>
                          <a:rPr lang="en-IN" sz="2800" i="1" dirty="0">
                            <a:latin typeface="Cambria Math" panose="02040503050406030204" pitchFamily="18" charset="0"/>
                          </a:rPr>
                          <m:t>∗</m:t>
                        </m:r>
                      </m:sub>
                    </m:sSub>
                    <m:r>
                      <a:rPr lang="en-IN" sz="2800" i="1" dirty="0">
                        <a:latin typeface="Cambria Math" panose="02040503050406030204" pitchFamily="18" charset="0"/>
                      </a:rPr>
                      <m:t>,</m:t>
                    </m:r>
                    <m:r>
                      <a:rPr lang="en-IN" sz="2800" i="1">
                        <a:solidFill>
                          <a:prstClr val="black"/>
                        </a:solidFill>
                        <a:latin typeface="Cambria Math" panose="02040503050406030204" pitchFamily="18" charset="0"/>
                        <a:ea typeface="Cambria Math" panose="02040503050406030204" pitchFamily="18" charset="0"/>
                      </a:rPr>
                      <m:t>𝒟</m:t>
                    </m:r>
                    <m:r>
                      <a:rPr lang="en-IN" sz="2800" i="1" dirty="0">
                        <a:latin typeface="Cambria Math" panose="02040503050406030204" pitchFamily="18" charset="0"/>
                      </a:rPr>
                      <m:t>)</m:t>
                    </m:r>
                  </m:oMath>
                </a14:m>
                <a:endParaRPr lang="en-IN" sz="2800" dirty="0">
                  <a:latin typeface="Abadi Extra Light" panose="020B0204020104020204" pitchFamily="34" charset="0"/>
                </a:endParaRPr>
              </a:p>
              <a:p>
                <a:pPr lvl="1">
                  <a:buFont typeface="+mj-lt"/>
                  <a:buAutoNum type="arabicPeriod"/>
                </a:pPr>
                <a:endParaRPr lang="en-IN" sz="500" dirty="0">
                  <a:latin typeface="Abadi Extra Light" panose="020B0204020104020204" pitchFamily="34" charset="0"/>
                </a:endParaRPr>
              </a:p>
              <a:p>
                <a:pPr lvl="2">
                  <a:buFont typeface="Wingdings" panose="05000000000000000000" pitchFamily="2" charset="2"/>
                  <a:buChar char="§"/>
                </a:pPr>
                <a:r>
                  <a:rPr lang="en-IN" sz="2400" dirty="0">
                    <a:latin typeface="Abadi Extra Light" panose="020B0204020104020204" pitchFamily="34" charset="0"/>
                  </a:rPr>
                  <a:t>Note that the PPD </a:t>
                </a:r>
                <a14:m>
                  <m:oMath xmlns:m="http://schemas.openxmlformats.org/officeDocument/2006/math">
                    <m:r>
                      <a:rPr lang="en-IN" sz="2400" i="1">
                        <a:latin typeface="Cambria Math" panose="02040503050406030204" pitchFamily="18" charset="0"/>
                      </a:rPr>
                      <m:t>𝑝</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solidFill>
                                  <a:prstClr val="black"/>
                                </a:solidFill>
                                <a:latin typeface="Cambria Math" panose="02040503050406030204" pitchFamily="18" charset="0"/>
                                <a:ea typeface="Cambria Math" panose="02040503050406030204" pitchFamily="18" charset="0"/>
                              </a:rPr>
                              <m:t>𝒟</m:t>
                            </m:r>
                          </m:e>
                          <m:sub>
                            <m:r>
                              <a:rPr lang="en-IN" sz="2400" i="1">
                                <a:latin typeface="Cambria Math" panose="02040503050406030204" pitchFamily="18" charset="0"/>
                              </a:rPr>
                              <m:t>∗</m:t>
                            </m:r>
                          </m:sub>
                        </m:sSub>
                      </m:e>
                      <m:e>
                        <m:r>
                          <a:rPr lang="en-IN" sz="2400" i="1">
                            <a:solidFill>
                              <a:prstClr val="black"/>
                            </a:solidFill>
                            <a:latin typeface="Cambria Math" panose="02040503050406030204" pitchFamily="18" charset="0"/>
                            <a:ea typeface="Cambria Math" panose="02040503050406030204" pitchFamily="18" charset="0"/>
                          </a:rPr>
                          <m:t>𝒟</m:t>
                        </m:r>
                      </m:e>
                    </m:d>
                  </m:oMath>
                </a14:m>
                <a:r>
                  <a:rPr lang="en-IN" sz="2400" dirty="0">
                    <a:latin typeface="Abadi Extra Light" panose="020B0204020104020204" pitchFamily="34" charset="0"/>
                  </a:rPr>
                  <a:t> is also a conditional distribution </a:t>
                </a:r>
              </a:p>
              <a:p>
                <a:pPr lvl="2">
                  <a:buFont typeface="Wingdings" panose="05000000000000000000" pitchFamily="2" charset="2"/>
                  <a:buChar char="§"/>
                </a:pPr>
                <a:endParaRPr lang="en-IN" sz="500" dirty="0">
                  <a:latin typeface="Abadi Extra Light" panose="020B0204020104020204" pitchFamily="34" charset="0"/>
                </a:endParaRPr>
              </a:p>
              <a:p>
                <a:pPr lvl="2">
                  <a:buFont typeface="Wingdings" panose="05000000000000000000" pitchFamily="2" charset="2"/>
                  <a:buChar char="§"/>
                </a:pPr>
                <a:r>
                  <a:rPr lang="en-IN" sz="2400" dirty="0">
                    <a:latin typeface="Abadi Extra Light" panose="020B0204020104020204" pitchFamily="34" charset="0"/>
                  </a:rPr>
                  <a:t>For some distributions (e.g., Gaussian), conditionals can be easily derived from joint</a:t>
                </a:r>
                <a:endParaRPr lang="en-IN" sz="1800" dirty="0">
                  <a:latin typeface="Abadi Extra Light" panose="020B0204020104020204" pitchFamily="34" charset="0"/>
                </a:endParaRPr>
              </a:p>
              <a:p>
                <a:pPr marL="514350" indent="-514350">
                  <a:buFont typeface="+mj-lt"/>
                  <a:buAutoNum type="arabicPeriod"/>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9</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7E95B0-3F14-4154-A0D1-EB87572A5015}"/>
                  </a:ext>
                </a:extLst>
              </p:cNvPr>
              <p:cNvSpPr txBox="1"/>
              <p:nvPr/>
            </p:nvSpPr>
            <p:spPr>
              <a:xfrm>
                <a:off x="4111591" y="3612248"/>
                <a:ext cx="3714799" cy="1025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200" i="1" dirty="0">
                          <a:latin typeface="Cambria Math" panose="02040503050406030204" pitchFamily="18" charset="0"/>
                        </a:rPr>
                        <m:t>𝑝</m:t>
                      </m:r>
                      <m:d>
                        <m:dPr>
                          <m:ctrlPr>
                            <a:rPr lang="en-IN" sz="3200" i="1" dirty="0">
                              <a:latin typeface="Cambria Math" panose="02040503050406030204" pitchFamily="18" charset="0"/>
                            </a:rPr>
                          </m:ctrlPr>
                        </m:dPr>
                        <m:e>
                          <m:sSub>
                            <m:sSubPr>
                              <m:ctrlPr>
                                <a:rPr lang="en-IN" sz="3200" i="1" dirty="0">
                                  <a:latin typeface="Cambria Math" panose="02040503050406030204" pitchFamily="18" charset="0"/>
                                </a:rPr>
                              </m:ctrlPr>
                            </m:sSubPr>
                            <m:e>
                              <m:r>
                                <a:rPr lang="en-IN" sz="3200" i="1">
                                  <a:solidFill>
                                    <a:prstClr val="black"/>
                                  </a:solidFill>
                                  <a:latin typeface="Cambria Math" panose="02040503050406030204" pitchFamily="18" charset="0"/>
                                  <a:ea typeface="Cambria Math" panose="02040503050406030204" pitchFamily="18" charset="0"/>
                                </a:rPr>
                                <m:t>𝒟</m:t>
                              </m:r>
                            </m:e>
                            <m:sub>
                              <m:r>
                                <a:rPr lang="en-IN" sz="3200" i="1" dirty="0">
                                  <a:latin typeface="Cambria Math" panose="02040503050406030204" pitchFamily="18" charset="0"/>
                                </a:rPr>
                                <m:t>∗</m:t>
                              </m:r>
                            </m:sub>
                          </m:sSub>
                        </m:e>
                        <m:e>
                          <m:r>
                            <a:rPr lang="en-IN" sz="3200" i="1">
                              <a:solidFill>
                                <a:prstClr val="black"/>
                              </a:solidFill>
                              <a:latin typeface="Cambria Math" panose="02040503050406030204" pitchFamily="18" charset="0"/>
                              <a:ea typeface="Cambria Math" panose="02040503050406030204" pitchFamily="18" charset="0"/>
                            </a:rPr>
                            <m:t>𝒟</m:t>
                          </m:r>
                        </m:e>
                      </m:d>
                      <m:r>
                        <a:rPr lang="en-IN" sz="3200" i="1" dirty="0">
                          <a:latin typeface="Cambria Math" panose="02040503050406030204" pitchFamily="18" charset="0"/>
                        </a:rPr>
                        <m:t>=</m:t>
                      </m:r>
                      <m:f>
                        <m:fPr>
                          <m:ctrlPr>
                            <a:rPr lang="en-IN" sz="3200" i="1" dirty="0">
                              <a:latin typeface="Cambria Math" panose="02040503050406030204" pitchFamily="18" charset="0"/>
                            </a:rPr>
                          </m:ctrlPr>
                        </m:fPr>
                        <m:num>
                          <m:r>
                            <a:rPr lang="en-IN" sz="3200" i="1" dirty="0">
                              <a:latin typeface="Cambria Math" panose="02040503050406030204" pitchFamily="18" charset="0"/>
                            </a:rPr>
                            <m:t>𝑝</m:t>
                          </m:r>
                          <m:r>
                            <a:rPr lang="en-IN" sz="3200" i="1" dirty="0">
                              <a:latin typeface="Cambria Math" panose="02040503050406030204" pitchFamily="18" charset="0"/>
                            </a:rPr>
                            <m:t>(</m:t>
                          </m:r>
                          <m:sSub>
                            <m:sSubPr>
                              <m:ctrlPr>
                                <a:rPr lang="en-IN" sz="3200" i="1" dirty="0">
                                  <a:latin typeface="Cambria Math" panose="02040503050406030204" pitchFamily="18" charset="0"/>
                                </a:rPr>
                              </m:ctrlPr>
                            </m:sSubPr>
                            <m:e>
                              <m:r>
                                <a:rPr lang="en-IN" sz="3200" i="1">
                                  <a:solidFill>
                                    <a:prstClr val="black"/>
                                  </a:solidFill>
                                  <a:latin typeface="Cambria Math" panose="02040503050406030204" pitchFamily="18" charset="0"/>
                                  <a:ea typeface="Cambria Math" panose="02040503050406030204" pitchFamily="18" charset="0"/>
                                </a:rPr>
                                <m:t>𝒟</m:t>
                              </m:r>
                            </m:e>
                            <m:sub>
                              <m:r>
                                <a:rPr lang="en-IN" sz="3200" i="1" dirty="0">
                                  <a:latin typeface="Cambria Math" panose="02040503050406030204" pitchFamily="18" charset="0"/>
                                </a:rPr>
                                <m:t>∗</m:t>
                              </m:r>
                            </m:sub>
                          </m:sSub>
                          <m:r>
                            <a:rPr lang="en-IN" sz="3200" i="1" dirty="0">
                              <a:latin typeface="Cambria Math" panose="02040503050406030204" pitchFamily="18" charset="0"/>
                            </a:rPr>
                            <m:t>,</m:t>
                          </m:r>
                          <m:r>
                            <a:rPr lang="en-IN" sz="3200" i="1">
                              <a:solidFill>
                                <a:prstClr val="black"/>
                              </a:solidFill>
                              <a:latin typeface="Cambria Math" panose="02040503050406030204" pitchFamily="18" charset="0"/>
                              <a:ea typeface="Cambria Math" panose="02040503050406030204" pitchFamily="18" charset="0"/>
                            </a:rPr>
                            <m:t>𝒟</m:t>
                          </m:r>
                          <m:r>
                            <a:rPr lang="en-IN" sz="3200" i="1" dirty="0">
                              <a:latin typeface="Cambria Math" panose="02040503050406030204" pitchFamily="18" charset="0"/>
                            </a:rPr>
                            <m:t>)</m:t>
                          </m:r>
                        </m:num>
                        <m:den>
                          <m:r>
                            <a:rPr lang="en-IN" sz="3200" i="1" dirty="0">
                              <a:latin typeface="Cambria Math" panose="02040503050406030204" pitchFamily="18" charset="0"/>
                            </a:rPr>
                            <m:t>𝑝</m:t>
                          </m:r>
                          <m:r>
                            <a:rPr lang="en-IN" sz="3200" i="1" dirty="0">
                              <a:latin typeface="Cambria Math" panose="02040503050406030204" pitchFamily="18" charset="0"/>
                            </a:rPr>
                            <m:t>(</m:t>
                          </m:r>
                          <m:r>
                            <a:rPr lang="en-IN" sz="3200" i="1">
                              <a:solidFill>
                                <a:prstClr val="black"/>
                              </a:solidFill>
                              <a:latin typeface="Cambria Math" panose="02040503050406030204" pitchFamily="18" charset="0"/>
                              <a:ea typeface="Cambria Math" panose="02040503050406030204" pitchFamily="18" charset="0"/>
                            </a:rPr>
                            <m:t>𝒟</m:t>
                          </m:r>
                          <m:r>
                            <a:rPr lang="en-IN" sz="3200" i="1" dirty="0">
                              <a:latin typeface="Cambria Math" panose="02040503050406030204" pitchFamily="18" charset="0"/>
                            </a:rPr>
                            <m:t>)</m:t>
                          </m:r>
                        </m:den>
                      </m:f>
                    </m:oMath>
                  </m:oMathPara>
                </a14:m>
                <a:endParaRPr lang="en-IN" sz="3200" dirty="0">
                  <a:solidFill>
                    <a:schemeClr val="tx1"/>
                  </a:solidFill>
                </a:endParaRPr>
              </a:p>
            </p:txBody>
          </p:sp>
        </mc:Choice>
        <mc:Fallback xmlns="">
          <p:sp>
            <p:nvSpPr>
              <p:cNvPr id="6" name="TextBox 5">
                <a:extLst>
                  <a:ext uri="{FF2B5EF4-FFF2-40B4-BE49-F238E27FC236}">
                    <a16:creationId xmlns:a16="http://schemas.microsoft.com/office/drawing/2014/main" id="{C37E95B0-3F14-4154-A0D1-EB87572A5015}"/>
                  </a:ext>
                </a:extLst>
              </p:cNvPr>
              <p:cNvSpPr txBox="1">
                <a:spLocks noRot="1" noChangeAspect="1" noMove="1" noResize="1" noEditPoints="1" noAdjustHandles="1" noChangeArrowheads="1" noChangeShapeType="1" noTextEdit="1"/>
              </p:cNvSpPr>
              <p:nvPr/>
            </p:nvSpPr>
            <p:spPr>
              <a:xfrm>
                <a:off x="4111591" y="3612248"/>
                <a:ext cx="3714799" cy="102534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39ECEB4-E2C3-4B2B-A6A4-D4CBCC906D36}"/>
                  </a:ext>
                </a:extLst>
              </p:cNvPr>
              <p:cNvSpPr txBox="1"/>
              <p:nvPr/>
            </p:nvSpPr>
            <p:spPr>
              <a:xfrm>
                <a:off x="2791182" y="1773170"/>
                <a:ext cx="4944623"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a:latin typeface="Cambria Math" panose="02040503050406030204" pitchFamily="18" charset="0"/>
                        </a:rPr>
                        <m:t>𝑝</m:t>
                      </m:r>
                      <m:d>
                        <m:dPr>
                          <m:ctrlPr>
                            <a:rPr lang="en-IN" sz="2800" i="1">
                              <a:solidFill>
                                <a:prstClr val="black"/>
                              </a:solidFill>
                              <a:latin typeface="Cambria Math" panose="02040503050406030204" pitchFamily="18" charset="0"/>
                            </a:rPr>
                          </m:ctrlPr>
                        </m:dPr>
                        <m:e>
                          <m:sSub>
                            <m:sSubPr>
                              <m:ctrlPr>
                                <a:rPr lang="en-IN" sz="2800" i="1">
                                  <a:solidFill>
                                    <a:prstClr val="black"/>
                                  </a:solidFill>
                                  <a:latin typeface="Cambria Math" panose="02040503050406030204" pitchFamily="18" charset="0"/>
                                  <a:ea typeface="Cambria Math" panose="02040503050406030204" pitchFamily="18" charset="0"/>
                                </a:rPr>
                              </m:ctrlPr>
                            </m:sSubPr>
                            <m:e>
                              <m:r>
                                <a:rPr lang="en-IN" sz="2800" i="1">
                                  <a:solidFill>
                                    <a:prstClr val="black"/>
                                  </a:solidFill>
                                  <a:latin typeface="Cambria Math" panose="02040503050406030204" pitchFamily="18" charset="0"/>
                                  <a:ea typeface="Cambria Math" panose="02040503050406030204" pitchFamily="18" charset="0"/>
                                </a:rPr>
                                <m:t>𝒟</m:t>
                              </m:r>
                            </m:e>
                            <m:sub>
                              <m:r>
                                <a:rPr lang="en-IN" sz="2800" i="1">
                                  <a:solidFill>
                                    <a:prstClr val="black"/>
                                  </a:solidFill>
                                  <a:latin typeface="Cambria Math" panose="02040503050406030204" pitchFamily="18" charset="0"/>
                                  <a:ea typeface="Cambria Math" panose="02040503050406030204" pitchFamily="18" charset="0"/>
                                </a:rPr>
                                <m:t>∗</m:t>
                              </m:r>
                            </m:sub>
                          </m:sSub>
                        </m:e>
                        <m:e>
                          <m:r>
                            <a:rPr lang="en-IN" sz="2800" i="1">
                              <a:solidFill>
                                <a:prstClr val="black"/>
                              </a:solidFill>
                              <a:latin typeface="Cambria Math" panose="02040503050406030204" pitchFamily="18" charset="0"/>
                              <a:ea typeface="Cambria Math" panose="02040503050406030204" pitchFamily="18" charset="0"/>
                            </a:rPr>
                            <m:t>𝒟</m:t>
                          </m:r>
                        </m:e>
                      </m:d>
                      <m:r>
                        <a:rPr lang="en-IN" sz="2800" b="0" i="1" smtClean="0">
                          <a:latin typeface="Cambria Math" panose="02040503050406030204" pitchFamily="18" charset="0"/>
                        </a:rPr>
                        <m:t>=∫</m:t>
                      </m:r>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i="1">
                                  <a:solidFill>
                                    <a:prstClr val="black"/>
                                  </a:solidFill>
                                  <a:latin typeface="Cambria Math" panose="02040503050406030204" pitchFamily="18" charset="0"/>
                                  <a:ea typeface="Cambria Math" panose="02040503050406030204" pitchFamily="18" charset="0"/>
                                </a:rPr>
                              </m:ctrlPr>
                            </m:sSubPr>
                            <m:e>
                              <m:r>
                                <a:rPr lang="en-IN" sz="2800" i="1">
                                  <a:solidFill>
                                    <a:prstClr val="black"/>
                                  </a:solidFill>
                                  <a:latin typeface="Cambria Math" panose="02040503050406030204" pitchFamily="18" charset="0"/>
                                  <a:ea typeface="Cambria Math" panose="02040503050406030204" pitchFamily="18" charset="0"/>
                                </a:rPr>
                                <m:t>𝒟</m:t>
                              </m:r>
                            </m:e>
                            <m:sub>
                              <m:r>
                                <a:rPr lang="en-IN" sz="2800" i="1">
                                  <a:solidFill>
                                    <a:prstClr val="black"/>
                                  </a:solidFill>
                                  <a:latin typeface="Cambria Math" panose="02040503050406030204" pitchFamily="18" charset="0"/>
                                  <a:ea typeface="Cambria Math" panose="02040503050406030204" pitchFamily="18" charset="0"/>
                                </a:rPr>
                                <m:t>∗</m:t>
                              </m:r>
                            </m:sub>
                          </m:sSub>
                        </m:e>
                        <m:e>
                          <m:r>
                            <a:rPr lang="en-IN" sz="2800" b="0" i="1" smtClean="0">
                              <a:latin typeface="Cambria Math" panose="02040503050406030204" pitchFamily="18" charset="0"/>
                            </a:rPr>
                            <m:t>𝜃</m:t>
                          </m:r>
                        </m:e>
                      </m:d>
                      <m:r>
                        <a:rPr lang="en-IN" sz="2800" b="0" i="1" smtClean="0">
                          <a:latin typeface="Cambria Math" panose="02040503050406030204" pitchFamily="18" charset="0"/>
                        </a:rPr>
                        <m:t>𝑝</m:t>
                      </m:r>
                      <m:r>
                        <a:rPr lang="en-IN" sz="2800" b="0" i="1" smtClean="0">
                          <a:latin typeface="Cambria Math" panose="02040503050406030204" pitchFamily="18" charset="0"/>
                        </a:rPr>
                        <m:t>(</m:t>
                      </m:r>
                      <m:r>
                        <a:rPr lang="en-IN" sz="2800" b="0" i="1" smtClean="0">
                          <a:latin typeface="Cambria Math" panose="02040503050406030204" pitchFamily="18" charset="0"/>
                        </a:rPr>
                        <m:t>𝜃</m:t>
                      </m:r>
                      <m:r>
                        <a:rPr lang="en-IN" sz="2800" b="0" i="1" smtClean="0">
                          <a:latin typeface="Cambria Math" panose="02040503050406030204" pitchFamily="18" charset="0"/>
                        </a:rPr>
                        <m:t>|</m:t>
                      </m:r>
                      <m:r>
                        <a:rPr lang="en-IN" sz="2800" i="1">
                          <a:solidFill>
                            <a:prstClr val="black"/>
                          </a:solidFill>
                          <a:latin typeface="Cambria Math" panose="02040503050406030204" pitchFamily="18" charset="0"/>
                          <a:ea typeface="Cambria Math" panose="02040503050406030204" pitchFamily="18" charset="0"/>
                        </a:rPr>
                        <m:t>𝒟</m:t>
                      </m:r>
                      <m:r>
                        <a:rPr lang="en-IN" sz="2800" b="0" i="1" smtClean="0">
                          <a:latin typeface="Cambria Math" panose="02040503050406030204" pitchFamily="18" charset="0"/>
                        </a:rPr>
                        <m:t>) </m:t>
                      </m:r>
                      <m:r>
                        <a:rPr lang="en-IN" sz="2800" b="0" i="1" smtClean="0">
                          <a:latin typeface="Cambria Math" panose="02040503050406030204" pitchFamily="18" charset="0"/>
                        </a:rPr>
                        <m:t>𝑑</m:t>
                      </m:r>
                      <m:r>
                        <a:rPr lang="en-IN" sz="2800" b="0" i="1" smtClean="0">
                          <a:latin typeface="Cambria Math" panose="02040503050406030204" pitchFamily="18" charset="0"/>
                        </a:rPr>
                        <m:t>𝜃</m:t>
                      </m:r>
                    </m:oMath>
                  </m:oMathPara>
                </a14:m>
                <a:endParaRPr lang="en-IN" sz="2800" dirty="0"/>
              </a:p>
            </p:txBody>
          </p:sp>
        </mc:Choice>
        <mc:Fallback xmlns="">
          <p:sp>
            <p:nvSpPr>
              <p:cNvPr id="9" name="TextBox 8">
                <a:extLst>
                  <a:ext uri="{FF2B5EF4-FFF2-40B4-BE49-F238E27FC236}">
                    <a16:creationId xmlns:a16="http://schemas.microsoft.com/office/drawing/2014/main" id="{139ECEB4-E2C3-4B2B-A6A4-D4CBCC906D36}"/>
                  </a:ext>
                </a:extLst>
              </p:cNvPr>
              <p:cNvSpPr txBox="1">
                <a:spLocks noRot="1" noChangeAspect="1" noMove="1" noResize="1" noEditPoints="1" noAdjustHandles="1" noChangeArrowheads="1" noChangeShapeType="1" noTextEdit="1"/>
              </p:cNvSpPr>
              <p:nvPr/>
            </p:nvSpPr>
            <p:spPr>
              <a:xfrm>
                <a:off x="2791182" y="1773170"/>
                <a:ext cx="4944623" cy="447238"/>
              </a:xfrm>
              <a:prstGeom prst="rect">
                <a:avLst/>
              </a:prstGeom>
              <a:blipFill>
                <a:blip r:embed="rId5"/>
                <a:stretch>
                  <a:fillRect/>
                </a:stretch>
              </a:blipFill>
            </p:spPr>
            <p:txBody>
              <a:bodyPr/>
              <a:lstStyle/>
              <a:p>
                <a:r>
                  <a:rPr lang="en-IN">
                    <a:noFill/>
                  </a:rPr>
                  <a:t> </a:t>
                </a:r>
              </a:p>
            </p:txBody>
          </p:sp>
        </mc:Fallback>
      </mc:AlternateContent>
      <p:sp>
        <p:nvSpPr>
          <p:cNvPr id="14" name="Speech Bubble: Rectangle 13">
            <a:extLst>
              <a:ext uri="{FF2B5EF4-FFF2-40B4-BE49-F238E27FC236}">
                <a16:creationId xmlns:a16="http://schemas.microsoft.com/office/drawing/2014/main" id="{863F1A5D-A368-95EE-8D38-89E785A91A74}"/>
              </a:ext>
            </a:extLst>
          </p:cNvPr>
          <p:cNvSpPr/>
          <p:nvPr/>
        </p:nvSpPr>
        <p:spPr>
          <a:xfrm>
            <a:off x="7968262" y="3129566"/>
            <a:ext cx="2283321" cy="566974"/>
          </a:xfrm>
          <a:prstGeom prst="wedgeRectCallout">
            <a:avLst>
              <a:gd name="adj1" fmla="val -59789"/>
              <a:gd name="adj2" fmla="val 4804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Joint marginal likelihood for training and test data</a:t>
            </a:r>
          </a:p>
        </p:txBody>
      </p:sp>
      <p:sp>
        <p:nvSpPr>
          <p:cNvPr id="15" name="Speech Bubble: Rectangle 14">
            <a:extLst>
              <a:ext uri="{FF2B5EF4-FFF2-40B4-BE49-F238E27FC236}">
                <a16:creationId xmlns:a16="http://schemas.microsoft.com/office/drawing/2014/main" id="{4C0F481D-3193-CD02-6282-14D3AB08C038}"/>
              </a:ext>
            </a:extLst>
          </p:cNvPr>
          <p:cNvSpPr/>
          <p:nvPr/>
        </p:nvSpPr>
        <p:spPr>
          <a:xfrm>
            <a:off x="7968261" y="3907709"/>
            <a:ext cx="1954911" cy="566974"/>
          </a:xfrm>
          <a:prstGeom prst="wedgeRectCallout">
            <a:avLst>
              <a:gd name="adj1" fmla="val -66558"/>
              <a:gd name="adj2" fmla="val 4577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Marginal likelihood for training data</a:t>
            </a:r>
          </a:p>
        </p:txBody>
      </p:sp>
      <p:sp>
        <p:nvSpPr>
          <p:cNvPr id="16" name="Speech Bubble: Rectangle 15">
            <a:extLst>
              <a:ext uri="{FF2B5EF4-FFF2-40B4-BE49-F238E27FC236}">
                <a16:creationId xmlns:a16="http://schemas.microsoft.com/office/drawing/2014/main" id="{AFF3AD98-B692-F8C1-578F-5DF46AEF482C}"/>
              </a:ext>
            </a:extLst>
          </p:cNvPr>
          <p:cNvSpPr/>
          <p:nvPr/>
        </p:nvSpPr>
        <p:spPr>
          <a:xfrm>
            <a:off x="9322233" y="5383841"/>
            <a:ext cx="2700269" cy="566974"/>
          </a:xfrm>
          <a:prstGeom prst="wedgeRectCallout">
            <a:avLst>
              <a:gd name="adj1" fmla="val -65366"/>
              <a:gd name="adj2" fmla="val 5372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Will see this being used we </a:t>
            </a:r>
            <a:r>
              <a:rPr lang="en-IN" sz="1600" dirty="0" err="1">
                <a:solidFill>
                  <a:schemeClr val="tx1"/>
                </a:solidFill>
                <a:latin typeface="Abadi Extra Light" panose="020B0204020104020204" pitchFamily="34" charset="0"/>
              </a:rPr>
              <a:t>we</a:t>
            </a:r>
            <a:r>
              <a:rPr lang="en-IN" sz="1600" dirty="0">
                <a:solidFill>
                  <a:schemeClr val="tx1"/>
                </a:solidFill>
                <a:latin typeface="Abadi Extra Light" panose="020B0204020104020204" pitchFamily="34" charset="0"/>
              </a:rPr>
              <a:t> study Gaussian Process (GP)</a:t>
            </a:r>
          </a:p>
        </p:txBody>
      </p:sp>
      <mc:AlternateContent xmlns:mc="http://schemas.openxmlformats.org/markup-compatibility/2006" xmlns:a14="http://schemas.microsoft.com/office/drawing/2010/main">
        <mc:Choice Requires="a14">
          <p:sp>
            <p:nvSpPr>
              <p:cNvPr id="17" name="Speech Bubble: Rectangle 16">
                <a:extLst>
                  <a:ext uri="{FF2B5EF4-FFF2-40B4-BE49-F238E27FC236}">
                    <a16:creationId xmlns:a16="http://schemas.microsoft.com/office/drawing/2014/main" id="{E4A9E4B3-481E-B60A-6538-18819056DEC3}"/>
                  </a:ext>
                </a:extLst>
              </p:cNvPr>
              <p:cNvSpPr/>
              <p:nvPr/>
            </p:nvSpPr>
            <p:spPr>
              <a:xfrm>
                <a:off x="988931" y="3529115"/>
                <a:ext cx="2736761" cy="1025344"/>
              </a:xfrm>
              <a:prstGeom prst="wedgeRectCallout">
                <a:avLst>
                  <a:gd name="adj1" fmla="val 64582"/>
                  <a:gd name="adj2" fmla="val 1506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Follows simply from Bayes rule</a:t>
                </a:r>
              </a:p>
              <a:p>
                <a:pPr/>
                <a14:m>
                  <m:oMathPara xmlns:m="http://schemas.openxmlformats.org/officeDocument/2006/math">
                    <m:oMathParaPr>
                      <m:jc m:val="centerGroup"/>
                    </m:oMathParaPr>
                    <m:oMath xmlns:m="http://schemas.openxmlformats.org/officeDocument/2006/math">
                      <m:r>
                        <a:rPr lang="en-IN" sz="1600" b="0" i="1" smtClean="0">
                          <a:solidFill>
                            <a:schemeClr val="tx1"/>
                          </a:solidFill>
                          <a:latin typeface="Cambria Math" panose="02040503050406030204" pitchFamily="18" charset="0"/>
                        </a:rPr>
                        <m:t>𝑝</m:t>
                      </m:r>
                      <m:d>
                        <m:dPr>
                          <m:ctrlPr>
                            <a:rPr lang="en-IN" sz="1600" b="0" i="1" smtClean="0">
                              <a:solidFill>
                                <a:schemeClr val="tx1"/>
                              </a:solidFill>
                              <a:latin typeface="Cambria Math" panose="02040503050406030204" pitchFamily="18" charset="0"/>
                            </a:rPr>
                          </m:ctrlPr>
                        </m:dPr>
                        <m:e>
                          <m:r>
                            <a:rPr lang="en-IN" sz="1600" b="0" i="1" smtClean="0">
                              <a:solidFill>
                                <a:schemeClr val="tx1"/>
                              </a:solidFill>
                              <a:latin typeface="Cambria Math" panose="02040503050406030204" pitchFamily="18" charset="0"/>
                            </a:rPr>
                            <m:t>𝑎</m:t>
                          </m:r>
                        </m:e>
                        <m:e>
                          <m:r>
                            <a:rPr lang="en-IN" sz="1600" b="0" i="1" smtClean="0">
                              <a:solidFill>
                                <a:schemeClr val="tx1"/>
                              </a:solidFill>
                              <a:latin typeface="Cambria Math" panose="02040503050406030204" pitchFamily="18" charset="0"/>
                            </a:rPr>
                            <m:t>𝑏</m:t>
                          </m:r>
                        </m:e>
                      </m:d>
                      <m:r>
                        <a:rPr lang="en-IN" sz="1600" b="0" i="1" smtClean="0">
                          <a:solidFill>
                            <a:schemeClr val="tx1"/>
                          </a:solidFill>
                          <a:latin typeface="Cambria Math" panose="02040503050406030204" pitchFamily="18" charset="0"/>
                        </a:rPr>
                        <m:t>= </m:t>
                      </m:r>
                      <m:f>
                        <m:fPr>
                          <m:ctrlPr>
                            <a:rPr lang="en-IN" sz="1600" b="0" i="1" smtClean="0">
                              <a:solidFill>
                                <a:schemeClr val="tx1"/>
                              </a:solidFill>
                              <a:latin typeface="Cambria Math" panose="02040503050406030204" pitchFamily="18" charset="0"/>
                            </a:rPr>
                          </m:ctrlPr>
                        </m:fPr>
                        <m:num>
                          <m:r>
                            <a:rPr lang="en-IN" sz="1600" b="0" i="1" smtClean="0">
                              <a:solidFill>
                                <a:schemeClr val="tx1"/>
                              </a:solidFill>
                              <a:latin typeface="Cambria Math" panose="02040503050406030204" pitchFamily="18" charset="0"/>
                            </a:rPr>
                            <m:t>𝑝</m:t>
                          </m:r>
                          <m:r>
                            <a:rPr lang="en-IN" sz="1600" b="0" i="1" smtClean="0">
                              <a:solidFill>
                                <a:schemeClr val="tx1"/>
                              </a:solidFill>
                              <a:latin typeface="Cambria Math" panose="02040503050406030204" pitchFamily="18" charset="0"/>
                            </a:rPr>
                            <m:t>(</m:t>
                          </m:r>
                          <m:r>
                            <a:rPr lang="en-IN" sz="1600" b="0" i="1" smtClean="0">
                              <a:solidFill>
                                <a:schemeClr val="tx1"/>
                              </a:solidFill>
                              <a:latin typeface="Cambria Math" panose="02040503050406030204" pitchFamily="18" charset="0"/>
                            </a:rPr>
                            <m:t>𝑎</m:t>
                          </m:r>
                          <m:r>
                            <a:rPr lang="en-IN" sz="1600" b="0" i="1" smtClean="0">
                              <a:solidFill>
                                <a:schemeClr val="tx1"/>
                              </a:solidFill>
                              <a:latin typeface="Cambria Math" panose="02040503050406030204" pitchFamily="18" charset="0"/>
                            </a:rPr>
                            <m:t>,</m:t>
                          </m:r>
                          <m:r>
                            <a:rPr lang="en-IN" sz="1600" b="0" i="1" smtClean="0">
                              <a:solidFill>
                                <a:schemeClr val="tx1"/>
                              </a:solidFill>
                              <a:latin typeface="Cambria Math" panose="02040503050406030204" pitchFamily="18" charset="0"/>
                            </a:rPr>
                            <m:t>𝑏</m:t>
                          </m:r>
                          <m:r>
                            <a:rPr lang="en-IN" sz="1600" b="0" i="1" smtClean="0">
                              <a:solidFill>
                                <a:schemeClr val="tx1"/>
                              </a:solidFill>
                              <a:latin typeface="Cambria Math" panose="02040503050406030204" pitchFamily="18" charset="0"/>
                            </a:rPr>
                            <m:t>)</m:t>
                          </m:r>
                        </m:num>
                        <m:den>
                          <m:r>
                            <a:rPr lang="en-IN" sz="1600" b="0" i="1" smtClean="0">
                              <a:solidFill>
                                <a:schemeClr val="tx1"/>
                              </a:solidFill>
                              <a:latin typeface="Cambria Math" panose="02040503050406030204" pitchFamily="18" charset="0"/>
                            </a:rPr>
                            <m:t>𝑝</m:t>
                          </m:r>
                          <m:r>
                            <a:rPr lang="en-IN" sz="1600" b="0" i="1" smtClean="0">
                              <a:solidFill>
                                <a:schemeClr val="tx1"/>
                              </a:solidFill>
                              <a:latin typeface="Cambria Math" panose="02040503050406030204" pitchFamily="18" charset="0"/>
                            </a:rPr>
                            <m:t>(</m:t>
                          </m:r>
                          <m:r>
                            <a:rPr lang="en-IN" sz="1600" b="0" i="1" smtClean="0">
                              <a:solidFill>
                                <a:schemeClr val="tx1"/>
                              </a:solidFill>
                              <a:latin typeface="Cambria Math" panose="02040503050406030204" pitchFamily="18" charset="0"/>
                            </a:rPr>
                            <m:t>𝑏</m:t>
                          </m:r>
                          <m:r>
                            <a:rPr lang="en-IN" sz="1600" b="0" i="1" smtClean="0">
                              <a:solidFill>
                                <a:schemeClr val="tx1"/>
                              </a:solidFill>
                              <a:latin typeface="Cambria Math" panose="02040503050406030204" pitchFamily="18" charset="0"/>
                            </a:rPr>
                            <m:t>)</m:t>
                          </m:r>
                        </m:den>
                      </m:f>
                    </m:oMath>
                  </m:oMathPara>
                </a14:m>
                <a:endParaRPr lang="en-IN" sz="1600" dirty="0">
                  <a:solidFill>
                    <a:schemeClr val="tx1"/>
                  </a:solidFill>
                  <a:latin typeface="Abadi Extra Light" panose="020B0204020104020204" pitchFamily="34" charset="0"/>
                </a:endParaRPr>
              </a:p>
            </p:txBody>
          </p:sp>
        </mc:Choice>
        <mc:Fallback xmlns="">
          <p:sp>
            <p:nvSpPr>
              <p:cNvPr id="17" name="Speech Bubble: Rectangle 16">
                <a:extLst>
                  <a:ext uri="{FF2B5EF4-FFF2-40B4-BE49-F238E27FC236}">
                    <a16:creationId xmlns:a16="http://schemas.microsoft.com/office/drawing/2014/main" id="{E4A9E4B3-481E-B60A-6538-18819056DEC3}"/>
                  </a:ext>
                </a:extLst>
              </p:cNvPr>
              <p:cNvSpPr>
                <a:spLocks noRot="1" noChangeAspect="1" noMove="1" noResize="1" noEditPoints="1" noAdjustHandles="1" noChangeArrowheads="1" noChangeShapeType="1" noTextEdit="1"/>
              </p:cNvSpPr>
              <p:nvPr/>
            </p:nvSpPr>
            <p:spPr>
              <a:xfrm>
                <a:off x="988931" y="3529115"/>
                <a:ext cx="2736761" cy="1025344"/>
              </a:xfrm>
              <a:prstGeom prst="wedgeRectCallout">
                <a:avLst>
                  <a:gd name="adj1" fmla="val 64582"/>
                  <a:gd name="adj2" fmla="val 15065"/>
                </a:avLst>
              </a:prstGeom>
              <a:blipFill>
                <a:blip r:embed="rId6"/>
                <a:stretch>
                  <a:fillRect l="-768"/>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4240995196"/>
      </p:ext>
    </p:extLst>
  </p:cSld>
  <p:clrMapOvr>
    <a:masterClrMapping/>
  </p:clrMapOvr>
  <mc:AlternateContent xmlns:mc="http://schemas.openxmlformats.org/markup-compatibility/2006" xmlns:p14="http://schemas.microsoft.com/office/powerpoint/2010/main">
    <mc:Choice Requires="p14">
      <p:transition spd="slow" p14:dur="2000" advTm="335115"/>
    </mc:Choice>
    <mc:Fallback xmlns="">
      <p:transition spd="slow" advTm="3351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down)">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wipe(down)">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7.5|7.7|24.8|40.1|42|13.7"/>
</p:tagLst>
</file>

<file path=ppt/tags/tag10.xml><?xml version="1.0" encoding="utf-8"?>
<p:tagLst xmlns:a="http://schemas.openxmlformats.org/drawingml/2006/main" xmlns:r="http://schemas.openxmlformats.org/officeDocument/2006/relationships" xmlns:p="http://schemas.openxmlformats.org/presentationml/2006/main">
  <p:tag name="TIMING" val="|3.6|12.3|12.5|15.5|4.6|15.4|9.6|9.9|38.8|17.3|22.1|10|31.9|53.9"/>
</p:tagLst>
</file>

<file path=ppt/tags/tag11.xml><?xml version="1.0" encoding="utf-8"?>
<p:tagLst xmlns:a="http://schemas.openxmlformats.org/drawingml/2006/main" xmlns:r="http://schemas.openxmlformats.org/officeDocument/2006/relationships" xmlns:p="http://schemas.openxmlformats.org/presentationml/2006/main">
  <p:tag name="TIMING" val="|7.2|13|3.8|3.4|9.2|25.8|40.1|45.9|4.3|9.5|75.3"/>
</p:tagLst>
</file>

<file path=ppt/tags/tag12.xml><?xml version="1.0" encoding="utf-8"?>
<p:tagLst xmlns:a="http://schemas.openxmlformats.org/drawingml/2006/main" xmlns:r="http://schemas.openxmlformats.org/officeDocument/2006/relationships" xmlns:p="http://schemas.openxmlformats.org/presentationml/2006/main">
  <p:tag name="TIMING" val="|5|22.9|17.4|26.7|22.4|7.2|10.6|103.4|36.6|40.5"/>
</p:tagLst>
</file>

<file path=ppt/tags/tag13.xml><?xml version="1.0" encoding="utf-8"?>
<p:tagLst xmlns:a="http://schemas.openxmlformats.org/drawingml/2006/main" xmlns:r="http://schemas.openxmlformats.org/officeDocument/2006/relationships" xmlns:p="http://schemas.openxmlformats.org/presentationml/2006/main">
  <p:tag name="TIMING" val="|20.7|6.9|5.5|5.3|3.5|0.1|46.7|14.5|10.5|8.9|27|6.3|62.2|33.2|46|50.4|48.3"/>
</p:tagLst>
</file>

<file path=ppt/tags/tag14.xml><?xml version="1.0" encoding="utf-8"?>
<p:tagLst xmlns:a="http://schemas.openxmlformats.org/drawingml/2006/main" xmlns:r="http://schemas.openxmlformats.org/officeDocument/2006/relationships" xmlns:p="http://schemas.openxmlformats.org/presentationml/2006/main">
  <p:tag name="TIMING" val="|7.1|5.3|0.7|0.7|1|13.4|0.9|50.2|5.4|9.9|9.6|2.9|28.2|21.5"/>
</p:tagLst>
</file>

<file path=ppt/tags/tag15.xml><?xml version="1.0" encoding="utf-8"?>
<p:tagLst xmlns:a="http://schemas.openxmlformats.org/drawingml/2006/main" xmlns:r="http://schemas.openxmlformats.org/officeDocument/2006/relationships" xmlns:p="http://schemas.openxmlformats.org/presentationml/2006/main">
  <p:tag name="TIMING" val="|27.7|22.8|36.6|94.8|15.8|28|38.5|3.4|75.9|36.7|11.1"/>
</p:tagLst>
</file>

<file path=ppt/tags/tag16.xml><?xml version="1.0" encoding="utf-8"?>
<p:tagLst xmlns:a="http://schemas.openxmlformats.org/drawingml/2006/main" xmlns:r="http://schemas.openxmlformats.org/officeDocument/2006/relationships" xmlns:p="http://schemas.openxmlformats.org/presentationml/2006/main">
  <p:tag name="TIMING" val="|5.2|3.1|7.7|13.6|13.9|42.5|38.2|44.6|9.5"/>
</p:tagLst>
</file>

<file path=ppt/tags/tag17.xml><?xml version="1.0" encoding="utf-8"?>
<p:tagLst xmlns:a="http://schemas.openxmlformats.org/drawingml/2006/main" xmlns:r="http://schemas.openxmlformats.org/officeDocument/2006/relationships" xmlns:p="http://schemas.openxmlformats.org/presentationml/2006/main">
  <p:tag name="TIMING" val="|17.8|20.6|1.6|2.2|34.5|22.7|7.7|34.1|18|7.3|7|69.7|33.4|43.9|5.9|30.2|14.5|17"/>
</p:tagLst>
</file>

<file path=ppt/tags/tag18.xml><?xml version="1.0" encoding="utf-8"?>
<p:tagLst xmlns:a="http://schemas.openxmlformats.org/drawingml/2006/main" xmlns:r="http://schemas.openxmlformats.org/officeDocument/2006/relationships" xmlns:p="http://schemas.openxmlformats.org/presentationml/2006/main">
  <p:tag name="TIMING" val="|8.5|7.4|1.1|20.4|36.2|17.6|54.5|79.2|14|15.3|27|11.8"/>
</p:tagLst>
</file>

<file path=ppt/tags/tag19.xml><?xml version="1.0" encoding="utf-8"?>
<p:tagLst xmlns:a="http://schemas.openxmlformats.org/drawingml/2006/main" xmlns:r="http://schemas.openxmlformats.org/officeDocument/2006/relationships" xmlns:p="http://schemas.openxmlformats.org/presentationml/2006/main">
  <p:tag name="TIMING" val="|8.5|7.4|1.1|20.4|36.2|17.6|54.5|79.2|14|15.3|27|11.8"/>
</p:tagLst>
</file>

<file path=ppt/tags/tag2.xml><?xml version="1.0" encoding="utf-8"?>
<p:tagLst xmlns:a="http://schemas.openxmlformats.org/drawingml/2006/main" xmlns:r="http://schemas.openxmlformats.org/officeDocument/2006/relationships" xmlns:p="http://schemas.openxmlformats.org/presentationml/2006/main">
  <p:tag name="TIMING" val="|1.5|14.7|19.4|137.8|24.7|18.8|50.2|40.5|6.3|55.7"/>
</p:tagLst>
</file>

<file path=ppt/tags/tag20.xml><?xml version="1.0" encoding="utf-8"?>
<p:tagLst xmlns:a="http://schemas.openxmlformats.org/drawingml/2006/main" xmlns:r="http://schemas.openxmlformats.org/officeDocument/2006/relationships" xmlns:p="http://schemas.openxmlformats.org/presentationml/2006/main">
  <p:tag name="TIMING" val="|7.6|11.1|4.7|7|6.8|11.6|13.4|65.5|29|27|8.4|29.5|74.4|33.1"/>
</p:tagLst>
</file>

<file path=ppt/tags/tag21.xml><?xml version="1.0" encoding="utf-8"?>
<p:tagLst xmlns:a="http://schemas.openxmlformats.org/drawingml/2006/main" xmlns:r="http://schemas.openxmlformats.org/officeDocument/2006/relationships" xmlns:p="http://schemas.openxmlformats.org/presentationml/2006/main">
  <p:tag name="TIMING" val="|6.4|5.3|11.1|15.9|12.9|18.5|8.1|18.8|29.8|9.5|2.4|21.7|38.8|2.1"/>
</p:tagLst>
</file>

<file path=ppt/tags/tag3.xml><?xml version="1.0" encoding="utf-8"?>
<p:tagLst xmlns:a="http://schemas.openxmlformats.org/drawingml/2006/main" xmlns:r="http://schemas.openxmlformats.org/officeDocument/2006/relationships" xmlns:p="http://schemas.openxmlformats.org/presentationml/2006/main">
  <p:tag name="TIMING" val="|9.4|18.8|22.7|6|16.1|21.5|13.7|20.4|8.8"/>
</p:tagLst>
</file>

<file path=ppt/tags/tag4.xml><?xml version="1.0" encoding="utf-8"?>
<p:tagLst xmlns:a="http://schemas.openxmlformats.org/drawingml/2006/main" xmlns:r="http://schemas.openxmlformats.org/officeDocument/2006/relationships" xmlns:p="http://schemas.openxmlformats.org/presentationml/2006/main">
  <p:tag name="TIMING" val="|11.6|11.9|56.9|12.9|43.7|44.6|35.3|14.3|63.6|11.5|50|64.3"/>
</p:tagLst>
</file>

<file path=ppt/tags/tag5.xml><?xml version="1.0" encoding="utf-8"?>
<p:tagLst xmlns:a="http://schemas.openxmlformats.org/drawingml/2006/main" xmlns:r="http://schemas.openxmlformats.org/officeDocument/2006/relationships" xmlns:p="http://schemas.openxmlformats.org/presentationml/2006/main">
  <p:tag name="TIMING" val="|11.6|11.9|56.9|12.9|43.7|44.6|35.3|14.3|63.6|11.5|50|64.3"/>
</p:tagLst>
</file>

<file path=ppt/tags/tag6.xml><?xml version="1.0" encoding="utf-8"?>
<p:tagLst xmlns:a="http://schemas.openxmlformats.org/drawingml/2006/main" xmlns:r="http://schemas.openxmlformats.org/officeDocument/2006/relationships" xmlns:p="http://schemas.openxmlformats.org/presentationml/2006/main">
  <p:tag name="TIMING" val="|11.6|11.9|56.9|12.9|43.7|44.6|35.3|14.3|63.6|11.5|50|64.3"/>
</p:tagLst>
</file>

<file path=ppt/tags/tag7.xml><?xml version="1.0" encoding="utf-8"?>
<p:tagLst xmlns:a="http://schemas.openxmlformats.org/drawingml/2006/main" xmlns:r="http://schemas.openxmlformats.org/officeDocument/2006/relationships" xmlns:p="http://schemas.openxmlformats.org/presentationml/2006/main">
  <p:tag name="TIMING" val="|4.7|7|26.2|73.2|13.4|23|34.8|62|58.6|12"/>
</p:tagLst>
</file>

<file path=ppt/tags/tag8.xml><?xml version="1.0" encoding="utf-8"?>
<p:tagLst xmlns:a="http://schemas.openxmlformats.org/drawingml/2006/main" xmlns:r="http://schemas.openxmlformats.org/officeDocument/2006/relationships" xmlns:p="http://schemas.openxmlformats.org/presentationml/2006/main">
  <p:tag name="TIMING" val="|4.9|16|2.9|1.3|20.3|14.4|4.3|40.6|36.1|14.4|30.3|9.7|4|59.4|53"/>
</p:tagLst>
</file>

<file path=ppt/tags/tag9.xml><?xml version="1.0" encoding="utf-8"?>
<p:tagLst xmlns:a="http://schemas.openxmlformats.org/drawingml/2006/main" xmlns:r="http://schemas.openxmlformats.org/officeDocument/2006/relationships" xmlns:p="http://schemas.openxmlformats.org/presentationml/2006/main">
  <p:tag name="TIMING" val="|5.2|3.1|7.7|13.6|13.9|42.5|38.2|44.6|9.5"/>
</p:tagLst>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E438CDBEF98540830FC7B1473B24FD" ma:contentTypeVersion="4" ma:contentTypeDescription="Create a new document." ma:contentTypeScope="" ma:versionID="1a80f3317f24b3ce93790176fa8976b7">
  <xsd:schema xmlns:xsd="http://www.w3.org/2001/XMLSchema" xmlns:xs="http://www.w3.org/2001/XMLSchema" xmlns:p="http://schemas.microsoft.com/office/2006/metadata/properties" xmlns:ns3="6f5e4ebc-8a67-4d1c-93f5-b4161f914fa8" targetNamespace="http://schemas.microsoft.com/office/2006/metadata/properties" ma:root="true" ma:fieldsID="cc1261d9f553eac1aed89d4386a8a0f7" ns3:_="">
    <xsd:import namespace="6f5e4ebc-8a67-4d1c-93f5-b4161f914fa8"/>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e4ebc-8a67-4d1c-93f5-b4161f914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7E670F-1B95-4F83-8845-619F808447E1}">
  <ds:schemaRefs>
    <ds:schemaRef ds:uri="http://schemas.microsoft.com/sharepoint/v3/contenttype/forms"/>
  </ds:schemaRefs>
</ds:datastoreItem>
</file>

<file path=customXml/itemProps2.xml><?xml version="1.0" encoding="utf-8"?>
<ds:datastoreItem xmlns:ds="http://schemas.openxmlformats.org/officeDocument/2006/customXml" ds:itemID="{D9654D16-AF59-491A-A959-17499C742619}">
  <ds:schemaRefs>
    <ds:schemaRef ds:uri="http://schemas.openxmlformats.org/package/2006/metadata/core-properties"/>
    <ds:schemaRef ds:uri="http://schemas.microsoft.com/office/2006/documentManagement/types"/>
    <ds:schemaRef ds:uri="http://purl.org/dc/terms/"/>
    <ds:schemaRef ds:uri="6f5e4ebc-8a67-4d1c-93f5-b4161f914fa8"/>
    <ds:schemaRef ds:uri="http://schemas.microsoft.com/office/2006/metadata/properties"/>
    <ds:schemaRef ds:uri="http://purl.org/dc/elements/1.1/"/>
    <ds:schemaRef ds:uri="http://schemas.microsoft.com/office/infopath/2007/PartnerControls"/>
    <ds:schemaRef ds:uri="http://purl.org/dc/dcmitype/"/>
    <ds:schemaRef ds:uri="http://www.w3.org/XML/1998/namespace"/>
  </ds:schemaRefs>
</ds:datastoreItem>
</file>

<file path=customXml/itemProps3.xml><?xml version="1.0" encoding="utf-8"?>
<ds:datastoreItem xmlns:ds="http://schemas.openxmlformats.org/officeDocument/2006/customXml" ds:itemID="{4DC58478-2B3E-422F-852F-4E019BA80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e4ebc-8a67-4d1c-93f5-b4161f914f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47884</TotalTime>
  <Words>3142</Words>
  <Application>Microsoft Office PowerPoint</Application>
  <PresentationFormat>Widescreen</PresentationFormat>
  <Paragraphs>511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Abadi Extra Light</vt:lpstr>
      <vt:lpstr>Arial</vt:lpstr>
      <vt:lpstr>Calibri</vt:lpstr>
      <vt:lpstr>Calibri Light</vt:lpstr>
      <vt:lpstr>Cambria Math</vt:lpstr>
      <vt:lpstr>Garamond</vt:lpstr>
      <vt:lpstr>Wingdings</vt:lpstr>
      <vt:lpstr>Office Theme</vt:lpstr>
      <vt:lpstr>Probabilistic ML: Some Basic Ideas</vt:lpstr>
      <vt:lpstr>Probabilistic ML Modeling: The Basic Ingredients</vt:lpstr>
      <vt:lpstr>The Prior: Where does it come from?</vt:lpstr>
      <vt:lpstr>Parameter Estimation</vt:lpstr>
      <vt:lpstr>The Posterior Distribution</vt:lpstr>
      <vt:lpstr>“Online” Nature of Bayesian Inference Updates</vt:lpstr>
      <vt:lpstr>Point Estimation</vt:lpstr>
      <vt:lpstr>The Predictive Distribution</vt:lpstr>
      <vt:lpstr>A “Shortcut”: PPD using Marginal Likelihood</vt:lpstr>
      <vt:lpstr>Bernoulli Observation Model</vt:lpstr>
      <vt:lpstr>Estimating a Coin’s Bias</vt:lpstr>
      <vt:lpstr>Estimating a Coin’s Bias</vt:lpstr>
      <vt:lpstr>Estimating a Coin’s Bias</vt:lpstr>
      <vt:lpstr>The Posterior Distribution</vt:lpstr>
      <vt:lpstr>Conjugacy and Conjugate Priors</vt:lpstr>
      <vt:lpstr>Predictive Distribution</vt:lpstr>
      <vt:lpstr>Multinoulli Observation Model</vt:lpstr>
      <vt:lpstr>The Posterior Distribution</vt:lpstr>
      <vt:lpstr>Brief Detour: Dirichlet Distribution</vt:lpstr>
      <vt:lpstr>Brief Detour: Dirichlet Distribution</vt:lpstr>
      <vt:lpstr>The Posterior Distribution</vt:lpstr>
      <vt:lpstr>The Predictive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Piyush Rai</dc:creator>
  <cp:lastModifiedBy>Piyush Rai</cp:lastModifiedBy>
  <cp:revision>2562</cp:revision>
  <dcterms:created xsi:type="dcterms:W3CDTF">2020-07-07T20:42:16Z</dcterms:created>
  <dcterms:modified xsi:type="dcterms:W3CDTF">2025-01-09T06:21:19Z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0x01010025E438CDBEF98540830FC7B1473B24FD</vt:lpwstr>
  </property>
</Properties>
</file>