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551" r:id="rId5"/>
    <p:sldId id="763" r:id="rId6"/>
    <p:sldId id="755" r:id="rId7"/>
    <p:sldId id="756" r:id="rId8"/>
    <p:sldId id="752" r:id="rId9"/>
    <p:sldId id="753" r:id="rId10"/>
    <p:sldId id="741" r:id="rId11"/>
    <p:sldId id="754" r:id="rId12"/>
    <p:sldId id="831" r:id="rId13"/>
    <p:sldId id="830" r:id="rId14"/>
    <p:sldId id="798" r:id="rId15"/>
    <p:sldId id="810" r:id="rId16"/>
    <p:sldId id="811" r:id="rId17"/>
    <p:sldId id="812" r:id="rId18"/>
    <p:sldId id="813" r:id="rId19"/>
    <p:sldId id="816" r:id="rId20"/>
    <p:sldId id="817" r:id="rId21"/>
    <p:sldId id="818" r:id="rId22"/>
    <p:sldId id="823" r:id="rId23"/>
    <p:sldId id="824" r:id="rId24"/>
    <p:sldId id="8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851"/>
    <a:srgbClr val="A33BC3"/>
    <a:srgbClr val="0000FF"/>
    <a:srgbClr val="B466E0"/>
    <a:srgbClr val="935DFF"/>
    <a:srgbClr val="8477E5"/>
    <a:srgbClr val="B18AD1"/>
    <a:srgbClr val="C366E0"/>
    <a:srgbClr val="E165D8"/>
    <a:srgbClr val="C27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27-03-2025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27-03-2025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27-03-2025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27-03-2025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27-03-2025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27-03-2025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0.png"/><Relationship Id="rId3" Type="http://schemas.openxmlformats.org/officeDocument/2006/relationships/image" Target="../media/image31.png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emf"/><Relationship Id="rId11" Type="http://schemas.openxmlformats.org/officeDocument/2006/relationships/image" Target="NULL"/><Relationship Id="rId5" Type="http://schemas.openxmlformats.org/officeDocument/2006/relationships/image" Target="../media/image28.emf"/><Relationship Id="rId10" Type="http://schemas.openxmlformats.org/officeDocument/2006/relationships/image" Target="../media/image70.png"/><Relationship Id="rId4" Type="http://schemas.openxmlformats.org/officeDocument/2006/relationships/image" Target="../media/image27.emf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0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7.png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6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80.png"/><Relationship Id="rId5" Type="http://schemas.openxmlformats.org/officeDocument/2006/relationships/image" Target="../media/image122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36.emf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60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3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310.png"/><Relationship Id="rId5" Type="http://schemas.openxmlformats.org/officeDocument/2006/relationships/image" Target="../media/image2500.pn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14" Type="http://schemas.openxmlformats.org/officeDocument/2006/relationships/image" Target="../media/image34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3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39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0.png"/><Relationship Id="rId7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NULL"/><Relationship Id="rId11" Type="http://schemas.openxmlformats.org/officeDocument/2006/relationships/image" Target="../media/image23.png"/><Relationship Id="rId5" Type="http://schemas.openxmlformats.org/officeDocument/2006/relationships/image" Target="NULL"/><Relationship Id="rId10" Type="http://schemas.openxmlformats.org/officeDocument/2006/relationships/image" Target="../media/image22.png"/><Relationship Id="rId4" Type="http://schemas.openxmlformats.org/officeDocument/2006/relationships/image" Target="NUL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766" y="2908657"/>
            <a:ext cx="8673666" cy="1381224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MCMC Sampling (wrap-up), Deep Generative Models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 Analysis and Probabilistic PCA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FA and PPCA assume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a linear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FA/PPCA,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typically assumed to have a Gaussian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we want sparse latent </a:t>
                </a:r>
                <a:r>
                  <a:rPr lang="en-GB" dirty="0" err="1">
                    <a:latin typeface="Abadi Extra Light" panose="020B0204020104020204" pitchFamily="34" charset="0"/>
                  </a:rPr>
                  <a:t>variabled</a:t>
                </a:r>
                <a:r>
                  <a:rPr lang="en-GB" dirty="0">
                    <a:latin typeface="Abadi Extra Light" panose="020B0204020104020204" pitchFamily="34" charset="0"/>
                  </a:rPr>
                  <a:t>, can use Laplace or spike-and-slab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 complex extensions of FA/PPCA use a mixture of Gaussians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Assumption: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typically assumed to have a Gaussian likelihood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Ot</a:t>
                </a:r>
                <a:r>
                  <a:rPr lang="en-GB" dirty="0">
                    <a:latin typeface="Abadi Extra Light" panose="020B0204020104020204" pitchFamily="34" charset="0"/>
                  </a:rPr>
                  <a:t>her likelihood models (e.g., exp-family) can also be used if data not real-valued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modeled by a noisy linear mapping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Linear Gaussian Model.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learned (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e.g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using 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EM, VI, MCMC)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734C4-BE05-4EF5-A587-A2960F87BB03}"/>
                  </a:ext>
                </a:extLst>
              </p:cNvPr>
              <p:cNvSpPr txBox="1"/>
              <p:nvPr/>
            </p:nvSpPr>
            <p:spPr>
              <a:xfrm>
                <a:off x="1692207" y="4649980"/>
                <a:ext cx="5672643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𝑾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734C4-BE05-4EF5-A587-A2960F87B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07" y="4649980"/>
                <a:ext cx="5672643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13BFD8E-D175-4A87-8977-D68F68515B17}"/>
              </a:ext>
            </a:extLst>
          </p:cNvPr>
          <p:cNvSpPr/>
          <p:nvPr/>
        </p:nvSpPr>
        <p:spPr>
          <a:xfrm>
            <a:off x="1692207" y="5420253"/>
            <a:ext cx="2529059" cy="502349"/>
          </a:xfrm>
          <a:prstGeom prst="wedgeRectCallout">
            <a:avLst>
              <a:gd name="adj1" fmla="val 36332"/>
              <a:gd name="adj2" fmla="val -673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Zero-mean and diagonal or spherical Gaussian noise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69FEF53-958F-4BB5-BBC4-8716E50FB541}"/>
              </a:ext>
            </a:extLst>
          </p:cNvPr>
          <p:cNvSpPr/>
          <p:nvPr/>
        </p:nvSpPr>
        <p:spPr>
          <a:xfrm>
            <a:off x="9283342" y="5620144"/>
            <a:ext cx="1651410" cy="502349"/>
          </a:xfrm>
          <a:prstGeom prst="wedgeRectCallout">
            <a:avLst>
              <a:gd name="adj1" fmla="val 42802"/>
              <a:gd name="adj2" fmla="val -781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Diagonal for FA, spherical for PPCA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2DEAC-DF2B-4BF6-9844-8CD0BBE6E447}"/>
                  </a:ext>
                </a:extLst>
              </p:cNvPr>
              <p:cNvSpPr txBox="1"/>
              <p:nvPr/>
            </p:nvSpPr>
            <p:spPr>
              <a:xfrm>
                <a:off x="8605978" y="4825833"/>
                <a:ext cx="1985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</m:oMath>
                  </m:oMathPara>
                </a14:m>
                <a:endParaRPr lang="en-I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2DEAC-DF2B-4BF6-9844-8CD0BBE6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978" y="4825833"/>
                <a:ext cx="1985672" cy="276999"/>
              </a:xfrm>
              <a:prstGeom prst="rect">
                <a:avLst/>
              </a:prstGeom>
              <a:blipFill>
                <a:blip r:embed="rId5"/>
                <a:stretch>
                  <a:fillRect l="-2769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8AF76F-9FC2-4417-AD30-C570FEB2EF63}"/>
                  </a:ext>
                </a:extLst>
              </p:cNvPr>
              <p:cNvSpPr txBox="1"/>
              <p:nvPr/>
            </p:nvSpPr>
            <p:spPr>
              <a:xfrm>
                <a:off x="8247396" y="5203541"/>
                <a:ext cx="2766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I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8AF76F-9FC2-4417-AD30-C570FEB2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396" y="5203541"/>
                <a:ext cx="2766142" cy="276999"/>
              </a:xfrm>
              <a:prstGeom prst="rect">
                <a:avLst/>
              </a:prstGeom>
              <a:blipFill>
                <a:blip r:embed="rId6"/>
                <a:stretch>
                  <a:fillRect l="-1762" t="-444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2FC02D9-14F6-DE4B-0A7F-C1B9F88B9319}"/>
                  </a:ext>
                </a:extLst>
              </p:cNvPr>
              <p:cNvSpPr/>
              <p:nvPr/>
            </p:nvSpPr>
            <p:spPr>
              <a:xfrm>
                <a:off x="5811339" y="5476039"/>
                <a:ext cx="1881930" cy="502349"/>
              </a:xfrm>
              <a:prstGeom prst="wedgeRectCallout">
                <a:avLst>
                  <a:gd name="adj1" fmla="val -38633"/>
                  <a:gd name="adj2" fmla="val -690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Linear combination of the columns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2FC02D9-14F6-DE4B-0A7F-C1B9F88B9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39" y="5476039"/>
                <a:ext cx="1881930" cy="502349"/>
              </a:xfrm>
              <a:prstGeom prst="wedgeRectCallout">
                <a:avLst>
                  <a:gd name="adj1" fmla="val -38633"/>
                  <a:gd name="adj2" fmla="val -69018"/>
                </a:avLst>
              </a:prstGeom>
              <a:blipFill>
                <a:blip r:embed="rId7"/>
                <a:stretch>
                  <a:fillRect l="-1282" b="-165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6FE70B0-32E2-66B4-9F44-A71F857B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69" y="108450"/>
            <a:ext cx="2601714" cy="10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4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82"/>
    </mc:Choice>
    <mc:Fallback xmlns="">
      <p:transition spd="slow" advTm="290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9" grpId="0" animBg="1"/>
      <p:bldP spid="12" grpId="0" animBg="1"/>
      <p:bldP spid="11" grpId="0"/>
      <p:bldP spid="1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Variants of FA/PPCA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Gamma-Poisson latent factor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non-negative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count-valued</a:t>
                </a:r>
                <a:r>
                  <a:rPr lang="en-IN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word-count vector representing a document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can be thought of as a probabilistic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non-negative matrix factorization</a:t>
                </a:r>
                <a:r>
                  <a:rPr lang="en-IN" dirty="0">
                    <a:latin typeface="Abadi Extra Light" panose="020B0204020104020204" pitchFamily="34" charset="0"/>
                  </a:rPr>
                  <a:t>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Dirichlet-Multinomial/</a:t>
                </a:r>
                <a:r>
                  <a:rPr lang="en-IN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PCA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Assumes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non-negative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categorical </a:t>
                </a:r>
                <a:r>
                  <a:rPr lang="en-IN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obs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sub>
                        </m:sSub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document with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words in it (each word is a categorical value)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14C855-E627-450E-B4D8-DF80C0CA0954}"/>
                  </a:ext>
                </a:extLst>
              </p:cNvPr>
              <p:cNvSpPr txBox="1"/>
              <p:nvPr/>
            </p:nvSpPr>
            <p:spPr>
              <a:xfrm>
                <a:off x="1867197" y="2462798"/>
                <a:ext cx="5398786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Gamma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14C855-E627-450E-B4D8-DF80C0CA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97" y="2462798"/>
                <a:ext cx="5398786" cy="44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65B7D-4D98-4039-B0D9-78F59F746018}"/>
                  </a:ext>
                </a:extLst>
              </p:cNvPr>
              <p:cNvSpPr txBox="1"/>
              <p:nvPr/>
            </p:nvSpPr>
            <p:spPr>
              <a:xfrm>
                <a:off x="1392099" y="2980800"/>
                <a:ext cx="6447663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Poisson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65B7D-4D98-4039-B0D9-78F59F74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99" y="2980800"/>
                <a:ext cx="6447663" cy="448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721565B-0BE2-4ACA-8817-FF8446492912}"/>
                  </a:ext>
                </a:extLst>
              </p:cNvPr>
              <p:cNvSpPr/>
              <p:nvPr/>
            </p:nvSpPr>
            <p:spPr>
              <a:xfrm>
                <a:off x="7960547" y="2385238"/>
                <a:ext cx="3475893" cy="1033816"/>
              </a:xfrm>
              <a:prstGeom prst="wedgeRectCallout">
                <a:avLst>
                  <a:gd name="adj1" fmla="val -57994"/>
                  <a:gd name="adj2" fmla="val 166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the rate of the Poisson. It should be non-negative,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or simply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also non-negative (e.g., using a gamma/Dirichlet prior on it) 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721565B-0BE2-4ACA-8817-FF8446492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547" y="2385238"/>
                <a:ext cx="3475893" cy="1033816"/>
              </a:xfrm>
              <a:prstGeom prst="wedgeRectCallout">
                <a:avLst>
                  <a:gd name="adj1" fmla="val -57994"/>
                  <a:gd name="adj2" fmla="val 16660"/>
                </a:avLst>
              </a:prstGeom>
              <a:blipFill>
                <a:blip r:embed="rId8"/>
                <a:stretch>
                  <a:fillRect t="-3468" b="-86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F82D229-1CE3-48B7-AB28-09FA1FB55E90}"/>
              </a:ext>
            </a:extLst>
          </p:cNvPr>
          <p:cNvSpPr/>
          <p:nvPr/>
        </p:nvSpPr>
        <p:spPr>
          <a:xfrm>
            <a:off x="5472779" y="815253"/>
            <a:ext cx="2434850" cy="780203"/>
          </a:xfrm>
          <a:prstGeom prst="wedgeRectCallout">
            <a:avLst>
              <a:gd name="adj1" fmla="val -60110"/>
              <a:gd name="adj2" fmla="val 282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Popular for modeling count-valued data (in text analysis, recommender systems, etc)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53C4-0A90-4BE0-B470-70BC1D16EA59}"/>
                  </a:ext>
                </a:extLst>
              </p:cNvPr>
              <p:cNvSpPr txBox="1"/>
              <p:nvPr/>
            </p:nvSpPr>
            <p:spPr>
              <a:xfrm>
                <a:off x="1822912" y="5456927"/>
                <a:ext cx="379668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Dirichlet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53C4-0A90-4BE0-B470-70BC1D16E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12" y="5456927"/>
                <a:ext cx="3796680" cy="420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7376A-581D-4719-A12A-8CF28849A616}"/>
                  </a:ext>
                </a:extLst>
              </p:cNvPr>
              <p:cNvSpPr txBox="1"/>
              <p:nvPr/>
            </p:nvSpPr>
            <p:spPr>
              <a:xfrm>
                <a:off x="1340986" y="5905731"/>
                <a:ext cx="7050392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Multinoulli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7376A-581D-4719-A12A-8CF28849A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6" y="5905731"/>
                <a:ext cx="7050392" cy="448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9D01EB7-5C0B-4B95-BA3F-094816F68121}"/>
                  </a:ext>
                </a:extLst>
              </p:cNvPr>
              <p:cNvSpPr/>
              <p:nvPr/>
            </p:nvSpPr>
            <p:spPr>
              <a:xfrm>
                <a:off x="8149449" y="5277009"/>
                <a:ext cx="3475893" cy="773574"/>
              </a:xfrm>
              <a:prstGeom prst="wedgeRectCallout">
                <a:avLst>
                  <a:gd name="adj1" fmla="val -70235"/>
                  <a:gd name="adj2" fmla="val 391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should give the probability vector of the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It should be non-negative and should sums to 1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9D01EB7-5C0B-4B95-BA3F-094816F68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49" y="5277009"/>
                <a:ext cx="3475893" cy="773574"/>
              </a:xfrm>
              <a:prstGeom prst="wedgeRectCallout">
                <a:avLst>
                  <a:gd name="adj1" fmla="val -70235"/>
                  <a:gd name="adj2" fmla="val 39173"/>
                </a:avLst>
              </a:prstGeom>
              <a:blipFill>
                <a:blip r:embed="rId11"/>
                <a:stretch>
                  <a:fillRect t="-4615" b="-115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7C16F13-3138-4A43-B0B6-EB5EBD212C96}"/>
              </a:ext>
            </a:extLst>
          </p:cNvPr>
          <p:cNvSpPr/>
          <p:nvPr/>
        </p:nvSpPr>
        <p:spPr>
          <a:xfrm>
            <a:off x="463449" y="5270171"/>
            <a:ext cx="1393127" cy="317802"/>
          </a:xfrm>
          <a:prstGeom prst="wedgeRectCallout">
            <a:avLst>
              <a:gd name="adj1" fmla="val 69581"/>
              <a:gd name="adj2" fmla="val 430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sums to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D1E99-DADF-4747-B6A0-2FBEB37EA3EE}"/>
              </a:ext>
            </a:extLst>
          </p:cNvPr>
          <p:cNvSpPr/>
          <p:nvPr/>
        </p:nvSpPr>
        <p:spPr>
          <a:xfrm>
            <a:off x="8023350" y="469298"/>
            <a:ext cx="3601992" cy="1099478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9900"/>
                </a:solidFill>
              </a:rPr>
              <a:t>Non-negative priors often give a nice interpretability to such latent variable models (will see some more examples of such models shortly)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7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92"/>
    </mc:Choice>
    <mc:Fallback xmlns="">
      <p:transition spd="slow" advTm="42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Deep Generative Model: Variational Auto-encoder (VAE)</a:t>
            </a:r>
            <a:endParaRPr lang="en-IN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VAE* is a probabilistic extension of autoencoders (AE). An AE is shown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basic difference is that VAE assumes a prior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on the latent code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enables it to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not just compress the data but also generate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synthetic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How: Sample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prior and pass it through the decoder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VAE can learn good latent representation + generate novel synthetic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name has “Variational” in it since it is learned  using VI principles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6" name="Picture 4" descr="Autoencoder architecture">
            <a:extLst>
              <a:ext uri="{FF2B5EF4-FFF2-40B4-BE49-F238E27FC236}">
                <a16:creationId xmlns:a16="http://schemas.microsoft.com/office/drawing/2014/main" id="{7A45B9BF-5C6A-495B-8912-4542A53E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99" y="1604102"/>
            <a:ext cx="5578099" cy="25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89AF9-267A-44ED-BC94-2CA33DD25D01}"/>
              </a:ext>
            </a:extLst>
          </p:cNvPr>
          <p:cNvSpPr txBox="1"/>
          <p:nvPr/>
        </p:nvSpPr>
        <p:spPr>
          <a:xfrm>
            <a:off x="5191933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7EA3E-AB8C-4405-A5B2-E38C3B827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598" y="2541543"/>
            <a:ext cx="3423510" cy="615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12D81-D2F1-4C7F-B6AC-B34EA8EA7690}"/>
              </a:ext>
            </a:extLst>
          </p:cNvPr>
          <p:cNvSpPr txBox="1"/>
          <p:nvPr/>
        </p:nvSpPr>
        <p:spPr>
          <a:xfrm>
            <a:off x="92990" y="6557513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*Autoencoding Variational Bayes (</a:t>
            </a:r>
            <a:r>
              <a:rPr lang="en-IN" sz="1100" dirty="0" err="1"/>
              <a:t>Kingma</a:t>
            </a:r>
            <a:r>
              <a:rPr lang="en-IN" sz="1100" dirty="0"/>
              <a:t> and Welling, 2013)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6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72"/>
    </mc:Choice>
    <mc:Fallback xmlns="">
      <p:transition spd="slow" advTm="26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 (VAE)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VAE has three main components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over latent codes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probabilistic decoder/generator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modeled by a deep neural net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posterior or probabilistic 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approx. by an “inference network”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VAE is learned by maximizing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Reparametrization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Trick</a:t>
                </a:r>
                <a:r>
                  <a:rPr lang="en-GB" dirty="0">
                    <a:latin typeface="Abadi Extra Light" panose="020B0204020104020204" pitchFamily="34" charset="0"/>
                  </a:rPr>
                  <a:t> is commonly used to optimize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Posterior is inferred only over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usually only point estimate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645" b="-3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3A2E081-9A39-4864-9B80-BFC0D7338FB5}"/>
              </a:ext>
            </a:extLst>
          </p:cNvPr>
          <p:cNvSpPr/>
          <p:nvPr/>
        </p:nvSpPr>
        <p:spPr>
          <a:xfrm>
            <a:off x="9817127" y="1186759"/>
            <a:ext cx="2287411" cy="974292"/>
          </a:xfrm>
          <a:prstGeom prst="wedgeRectCallout">
            <a:avLst>
              <a:gd name="adj1" fmla="val -42957"/>
              <a:gd name="adj2" fmla="val 78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00FF"/>
                </a:solidFill>
                <a:latin typeface="Abadi Extra Light" panose="020B0204020104020204" pitchFamily="34" charset="0"/>
              </a:rPr>
              <a:t>Using the idea of “Amortized Inference” (next slide)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283DF-C75D-4A51-973E-DB4B6328B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57" y="3759144"/>
            <a:ext cx="9085620" cy="56945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1CAFB95-2DDD-451B-B363-A9E66DF1F240}"/>
              </a:ext>
            </a:extLst>
          </p:cNvPr>
          <p:cNvSpPr/>
          <p:nvPr/>
        </p:nvSpPr>
        <p:spPr>
          <a:xfrm>
            <a:off x="440275" y="3562482"/>
            <a:ext cx="1313219" cy="962773"/>
          </a:xfrm>
          <a:prstGeom prst="wedgeRectCallout">
            <a:avLst>
              <a:gd name="adj1" fmla="val 69160"/>
              <a:gd name="adj2" fmla="val -57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ELBO for a single data point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C0F40-1A71-4307-929C-2342A0B03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426" y="4468198"/>
            <a:ext cx="4065747" cy="569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F27EB-794B-48EF-8593-309413302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246" y="4489466"/>
            <a:ext cx="3457509" cy="52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/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/>
              <p:nvPr/>
            </p:nvSpPr>
            <p:spPr>
              <a:xfrm>
                <a:off x="2900797" y="5078621"/>
                <a:ext cx="4065747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such that data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reconstructed well from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(high log-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797" y="5078621"/>
                <a:ext cx="4065747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blipFill>
                <a:blip r:embed="rId10"/>
                <a:stretch>
                  <a:fillRect l="-1493" b="-16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/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also be simple (close to the prior)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blipFill>
                <a:blip r:embed="rId11"/>
                <a:stretch>
                  <a:fillRect l="-1770" r="-1947" b="-17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/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Maximized to find the optimal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blipFill>
                <a:blip r:embed="rId12"/>
                <a:stretch>
                  <a:fillRect l="-3125" r="-6250" b="-146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/>
              <p:nvPr/>
            </p:nvSpPr>
            <p:spPr>
              <a:xfrm>
                <a:off x="4835195" y="1236717"/>
                <a:ext cx="4035108" cy="579800"/>
              </a:xfrm>
              <a:prstGeom prst="wedgeRectCallout">
                <a:avLst>
                  <a:gd name="adj1" fmla="val -51001"/>
                  <a:gd name="adj2" fmla="val 87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collectively denotes all the parameters of the prior and likelihood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95" y="1236717"/>
                <a:ext cx="4035108" cy="579800"/>
              </a:xfrm>
              <a:prstGeom prst="wedgeRectCallout">
                <a:avLst>
                  <a:gd name="adj1" fmla="val -51001"/>
                  <a:gd name="adj2" fmla="val 87077"/>
                </a:avLst>
              </a:prstGeom>
              <a:blipFill>
                <a:blip r:embed="rId13"/>
                <a:stretch>
                  <a:fillRect t="-1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/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collectively denotes all the parameters that define the inference network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blipFill>
                <a:blip r:embed="rId14"/>
                <a:stretch>
                  <a:fillRect l="-1805" b="-177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68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73"/>
    </mc:Choice>
    <mc:Fallback xmlns="">
      <p:transition spd="slow" advTm="291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Amortized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Latent variable models need to infer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for 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can be slow if we have lots of observations because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need to iterate over each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Learning the global parameters needs wait for step 1 to finish for all observations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to address this is via Stochastic VI</a:t>
                </a: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Amortized inference is another appealing alternative (used in VAE and other LVMs too)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no need to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(one per data point) but just a single NN with 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will be our “encoder network” for 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Also very efficient to get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 new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D669F-365C-4ADE-924F-80F1FBAD480D}"/>
                  </a:ext>
                </a:extLst>
              </p:cNvPr>
              <p:cNvSpPr txBox="1"/>
              <p:nvPr/>
            </p:nvSpPr>
            <p:spPr>
              <a:xfrm>
                <a:off x="1140520" y="4380107"/>
                <a:ext cx="74063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endChr m:val="|"/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IN" sz="3200" b="0" i="0" dirty="0" smtClean="0">
                          <a:latin typeface="Cambria Math" panose="02040503050406030204" pitchFamily="18" charset="0"/>
                        </a:rPr>
                        <m:t>NN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IN" sz="3200" b="1" i="1" dirty="0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D669F-365C-4ADE-924F-80F1FBAD4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20" y="4380107"/>
                <a:ext cx="740638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756AEE-F032-4A2E-9594-28AFF026DEAE}"/>
                  </a:ext>
                </a:extLst>
              </p:cNvPr>
              <p:cNvSpPr/>
              <p:nvPr/>
            </p:nvSpPr>
            <p:spPr>
              <a:xfrm>
                <a:off x="8652049" y="4176789"/>
                <a:ext cx="3428118" cy="648593"/>
              </a:xfrm>
              <a:prstGeom prst="wedgeRectCallout">
                <a:avLst>
                  <a:gd name="adj1" fmla="val -55582"/>
                  <a:gd name="adj2" fmla="val 297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 then the NN will output a mean and a variance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756AEE-F032-4A2E-9594-28AFF026D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049" y="4176789"/>
                <a:ext cx="3428118" cy="648593"/>
              </a:xfrm>
              <a:prstGeom prst="wedgeRectCallout">
                <a:avLst>
                  <a:gd name="adj1" fmla="val -55582"/>
                  <a:gd name="adj2" fmla="val 29704"/>
                </a:avLst>
              </a:prstGeom>
              <a:blipFill>
                <a:blip r:embed="rId5"/>
                <a:stretch>
                  <a:fillRect t="-9091" r="-1667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05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64"/>
    </mc:Choice>
    <mc:Fallback xmlns="">
      <p:transition spd="slow" advTm="21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Autoencoder: The Complete Pipeline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Both probabilistic encoder and decoder learned jointly by maximizing the ELBO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20" name="Picture 4" descr="Gaussian VAE">
            <a:extLst>
              <a:ext uri="{FF2B5EF4-FFF2-40B4-BE49-F238E27FC236}">
                <a16:creationId xmlns:a16="http://schemas.microsoft.com/office/drawing/2014/main" id="{4BAB2ADE-0A9C-43F3-A867-D47A59F6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41" y="2396759"/>
            <a:ext cx="9098436" cy="4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C6111-18FA-4691-A258-9355D7E10213}"/>
              </a:ext>
            </a:extLst>
          </p:cNvPr>
          <p:cNvSpPr txBox="1"/>
          <p:nvPr/>
        </p:nvSpPr>
        <p:spPr>
          <a:xfrm>
            <a:off x="76182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7FE59-7D63-4731-8B50-40E1ECAD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073" y="1722530"/>
            <a:ext cx="6129818" cy="772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C52572E-432E-DBD6-EB65-FE76C850F777}"/>
                  </a:ext>
                </a:extLst>
              </p:cNvPr>
              <p:cNvSpPr/>
              <p:nvPr/>
            </p:nvSpPr>
            <p:spPr>
              <a:xfrm>
                <a:off x="456108" y="5669034"/>
                <a:ext cx="2132545" cy="792201"/>
              </a:xfrm>
              <a:prstGeom prst="wedgeRectCallout">
                <a:avLst>
                  <a:gd name="adj1" fmla="val 68112"/>
                  <a:gd name="adj2" fmla="val -129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Reparametrization trick used for computing ELBO’s gradient 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C52572E-432E-DBD6-EB65-FE76C850F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8" y="5669034"/>
                <a:ext cx="2132545" cy="792201"/>
              </a:xfrm>
              <a:prstGeom prst="wedgeRectCallout">
                <a:avLst>
                  <a:gd name="adj1" fmla="val 68112"/>
                  <a:gd name="adj2" fmla="val -12982"/>
                </a:avLst>
              </a:prstGeom>
              <a:blipFill>
                <a:blip r:embed="rId5"/>
                <a:stretch>
                  <a:fillRect l="-1185" t="-3759" b="-97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60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64"/>
    </mc:Choice>
    <mc:Fallback xmlns="">
      <p:transition spd="slow" advTm="13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Adversarial Network (GAN)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GAN is an implicit generative latent variable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generate from it but can’t compute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- the model doesn’t define it explicitly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GAN is trained using an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adversarial way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(Goodfellow et al, 2013)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9EA186F-CAB7-442A-BC8A-E0DCB81DEACC}"/>
                  </a:ext>
                </a:extLst>
              </p:cNvPr>
              <p:cNvSpPr/>
              <p:nvPr/>
            </p:nvSpPr>
            <p:spPr>
              <a:xfrm>
                <a:off x="7950631" y="906651"/>
                <a:ext cx="3626603" cy="615511"/>
              </a:xfrm>
              <a:prstGeom prst="wedgeRectCallout">
                <a:avLst>
                  <a:gd name="adj1" fmla="val 39330"/>
                  <a:gd name="adj2" fmla="val 763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Unlike VAE, no explicit parametric likelihood model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9EA186F-CAB7-442A-BC8A-E0DCB81DE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31" y="906651"/>
                <a:ext cx="3626603" cy="615511"/>
              </a:xfrm>
              <a:prstGeom prst="wedgeRectCallout">
                <a:avLst>
                  <a:gd name="adj1" fmla="val 39330"/>
                  <a:gd name="adj2" fmla="val 76300"/>
                </a:avLst>
              </a:prstGeom>
              <a:blipFill>
                <a:blip r:embed="rId4"/>
                <a:stretch>
                  <a:fillRect l="-1505" t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F110AC-C52C-4F12-934B-8AF0CDEC3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2" y="2668664"/>
            <a:ext cx="6377554" cy="293429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E2C23AF-EA6C-4720-B620-50E16444EC00}"/>
              </a:ext>
            </a:extLst>
          </p:cNvPr>
          <p:cNvSpPr/>
          <p:nvPr/>
        </p:nvSpPr>
        <p:spPr>
          <a:xfrm>
            <a:off x="10278836" y="2135680"/>
            <a:ext cx="1822592" cy="1040839"/>
          </a:xfrm>
          <a:prstGeom prst="wedgeRectCallout">
            <a:avLst>
              <a:gd name="adj1" fmla="val -43647"/>
              <a:gd name="adj2" fmla="val -603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Thus can’t train using methods that require likelihood (MLE, VI, etc)</a:t>
            </a:r>
            <a:endParaRPr lang="en-IN" sz="16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695B07D-E23B-4A0D-A93F-B17D3B9E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2" y="5818660"/>
            <a:ext cx="10376115" cy="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8DAEB11-CDDD-4F0A-B94F-DFD6277C9A77}"/>
                  </a:ext>
                </a:extLst>
              </p:cNvPr>
              <p:cNvSpPr/>
              <p:nvPr/>
            </p:nvSpPr>
            <p:spPr>
              <a:xfrm>
                <a:off x="7581418" y="3592144"/>
                <a:ext cx="3050252" cy="545480"/>
              </a:xfrm>
              <a:prstGeom prst="wedgeRectCallout">
                <a:avLst>
                  <a:gd name="adj1" fmla="val -74547"/>
                  <a:gd name="adj2" fmla="val -703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Discriminator network is trained to make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 to 1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8DAEB11-CDDD-4F0A-B94F-DFD6277C9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3592144"/>
                <a:ext cx="3050252" cy="545480"/>
              </a:xfrm>
              <a:prstGeom prst="wedgeRectCallout">
                <a:avLst>
                  <a:gd name="adj1" fmla="val -74547"/>
                  <a:gd name="adj2" fmla="val -70340"/>
                </a:avLst>
              </a:prstGeom>
              <a:blipFill>
                <a:blip r:embed="rId7"/>
                <a:stretch>
                  <a:fillRect b="-121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03BC4B9-8881-41E3-8180-4E3D3B825AA0}"/>
                  </a:ext>
                </a:extLst>
              </p:cNvPr>
              <p:cNvSpPr/>
              <p:nvPr/>
            </p:nvSpPr>
            <p:spPr>
              <a:xfrm>
                <a:off x="7096094" y="4337692"/>
                <a:ext cx="4481140" cy="1189453"/>
              </a:xfrm>
              <a:prstGeom prst="wedgeRectCallout">
                <a:avLst>
                  <a:gd name="adj1" fmla="val -52986"/>
                  <a:gd name="adj2" fmla="val -38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Discriminator network is trained to make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 to 0 and generator network is trained to make it to be close to 1 to </a:t>
                </a:r>
                <a:r>
                  <a:rPr lang="en-IN" sz="16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fool the discriminator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into believing that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real sample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03BC4B9-8881-41E3-8180-4E3D3B825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94" y="4337692"/>
                <a:ext cx="4481140" cy="1189453"/>
              </a:xfrm>
              <a:prstGeom prst="wedgeRectCallout">
                <a:avLst>
                  <a:gd name="adj1" fmla="val -52986"/>
                  <a:gd name="adj2" fmla="val -38606"/>
                </a:avLst>
              </a:prstGeom>
              <a:blipFill>
                <a:blip r:embed="rId8"/>
                <a:stretch>
                  <a:fillRect r="-1575" b="-15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A4DE95-4041-4916-97EB-E3136F4621F8}"/>
              </a:ext>
            </a:extLst>
          </p:cNvPr>
          <p:cNvSpPr/>
          <p:nvPr/>
        </p:nvSpPr>
        <p:spPr>
          <a:xfrm>
            <a:off x="767166" y="5727214"/>
            <a:ext cx="10693831" cy="772379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0BE08A2-6B1D-485C-B5DF-0847C9D7057A}"/>
              </a:ext>
            </a:extLst>
          </p:cNvPr>
          <p:cNvSpPr/>
          <p:nvPr/>
        </p:nvSpPr>
        <p:spPr>
          <a:xfrm>
            <a:off x="265246" y="5478704"/>
            <a:ext cx="2485704" cy="357415"/>
          </a:xfrm>
          <a:prstGeom prst="wedgeRectCallout">
            <a:avLst>
              <a:gd name="adj1" fmla="val -1003"/>
              <a:gd name="adj2" fmla="val 781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Min-max optimization</a:t>
            </a:r>
            <a:endParaRPr lang="en-IN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93652BF-3A17-4091-BF97-0F02594F14AA}"/>
              </a:ext>
            </a:extLst>
          </p:cNvPr>
          <p:cNvSpPr/>
          <p:nvPr/>
        </p:nvSpPr>
        <p:spPr>
          <a:xfrm>
            <a:off x="1114896" y="2668664"/>
            <a:ext cx="1080952" cy="357415"/>
          </a:xfrm>
          <a:prstGeom prst="wedgeRectCallout">
            <a:avLst>
              <a:gd name="adj1" fmla="val 41406"/>
              <a:gd name="adj2" fmla="val 711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data is images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4342" name="Picture 6" descr="Image of four photorealistic faces created by a generative adversarial&#10;network.">
            <a:extLst>
              <a:ext uri="{FF2B5EF4-FFF2-40B4-BE49-F238E27FC236}">
                <a16:creationId xmlns:a16="http://schemas.microsoft.com/office/drawing/2014/main" id="{16962F0A-89C8-4796-BDD8-055596B6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9" y="4576118"/>
            <a:ext cx="2088476" cy="5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4D035075-85C0-4215-99D4-0658A7C71A59}"/>
              </a:ext>
            </a:extLst>
          </p:cNvPr>
          <p:cNvSpPr/>
          <p:nvPr/>
        </p:nvSpPr>
        <p:spPr>
          <a:xfrm>
            <a:off x="7304672" y="2544409"/>
            <a:ext cx="2799491" cy="925862"/>
          </a:xfrm>
          <a:prstGeom prst="wedgeRectCallout">
            <a:avLst>
              <a:gd name="adj1" fmla="val -58624"/>
              <a:gd name="adj2" fmla="val 131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discriminator can be a binary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classifier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or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any metho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 that can compare b/w two distributions (real and fake here)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9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66"/>
    </mc:Choice>
    <mc:Fallback xmlns="">
      <p:transition spd="slow" advTm="516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6" grpId="0" animBg="1"/>
      <p:bldP spid="17" grpId="0" animBg="1"/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Adversarial Network (GAN)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GAN training criterion was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With 𝐺 fixed, the optimal 𝐷 (exercise)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the optimal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optimal generator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found by minimizing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657472"/>
              </a:xfrm>
              <a:blipFill>
                <a:blip r:embed="rId3"/>
                <a:stretch>
                  <a:fillRect l="-831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EF7F2F4-A775-46D5-906B-7A661D1B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5" y="1800645"/>
            <a:ext cx="10376115" cy="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8B5D554-7538-4FBF-BD5A-3F5FC58DE54E}"/>
              </a:ext>
            </a:extLst>
          </p:cNvPr>
          <p:cNvSpPr/>
          <p:nvPr/>
        </p:nvSpPr>
        <p:spPr>
          <a:xfrm>
            <a:off x="630099" y="1709199"/>
            <a:ext cx="10693831" cy="772379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5617542-3D1A-444F-8AB2-9110E8C084E1}"/>
              </a:ext>
            </a:extLst>
          </p:cNvPr>
          <p:cNvSpPr/>
          <p:nvPr/>
        </p:nvSpPr>
        <p:spPr>
          <a:xfrm>
            <a:off x="7168554" y="3293390"/>
            <a:ext cx="3292802" cy="287111"/>
          </a:xfrm>
          <a:prstGeom prst="wedgeRectCallout">
            <a:avLst>
              <a:gd name="adj1" fmla="val -50142"/>
              <a:gd name="adj2" fmla="val 98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Distribution of synthetic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C1A51-9159-4E85-9EF9-BEFE927A04E8}"/>
                  </a:ext>
                </a:extLst>
              </p:cNvPr>
              <p:cNvSpPr txBox="1"/>
              <p:nvPr/>
            </p:nvSpPr>
            <p:spPr>
              <a:xfrm>
                <a:off x="3583983" y="2982087"/>
                <a:ext cx="3584571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C1A51-9159-4E85-9EF9-BEFE927A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83" y="2982087"/>
                <a:ext cx="3584571" cy="80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70706C4-D86C-47AC-BBC6-AB23C1373B6A}"/>
              </a:ext>
            </a:extLst>
          </p:cNvPr>
          <p:cNvSpPr/>
          <p:nvPr/>
        </p:nvSpPr>
        <p:spPr>
          <a:xfrm>
            <a:off x="6569286" y="2792881"/>
            <a:ext cx="2613460" cy="218143"/>
          </a:xfrm>
          <a:prstGeom prst="wedgeRectCallout">
            <a:avLst>
              <a:gd name="adj1" fmla="val -50142"/>
              <a:gd name="adj2" fmla="val 98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Distribution of real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D3BDC2-50AC-4234-A4D6-44098A89B669}"/>
                  </a:ext>
                </a:extLst>
              </p:cNvPr>
              <p:cNvSpPr txBox="1"/>
              <p:nvPr/>
            </p:nvSpPr>
            <p:spPr>
              <a:xfrm>
                <a:off x="2092271" y="4341050"/>
                <a:ext cx="8537722" cy="69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D3BDC2-50AC-4234-A4D6-44098A89B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71" y="4341050"/>
                <a:ext cx="8537722" cy="695190"/>
              </a:xfrm>
              <a:prstGeom prst="rect">
                <a:avLst/>
              </a:prstGeom>
              <a:blipFill>
                <a:blip r:embed="rId6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87F6C-DD62-4492-A132-04CCC5DFCA60}"/>
                  </a:ext>
                </a:extLst>
              </p:cNvPr>
              <p:cNvSpPr txBox="1"/>
              <p:nvPr/>
            </p:nvSpPr>
            <p:spPr>
              <a:xfrm>
                <a:off x="3078206" y="5111858"/>
                <a:ext cx="8340232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000" i="1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87F6C-DD62-4492-A132-04CCC5DFC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06" y="5111858"/>
                <a:ext cx="8340232" cy="684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CB3DE1-3AEA-43EA-85FC-7F86FCD50FE6}"/>
              </a:ext>
            </a:extLst>
          </p:cNvPr>
          <p:cNvCxnSpPr>
            <a:cxnSpLocks/>
          </p:cNvCxnSpPr>
          <p:nvPr/>
        </p:nvCxnSpPr>
        <p:spPr>
          <a:xfrm>
            <a:off x="4858718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1AC4E0-74EF-4FAA-B46C-CA4230F859EC}"/>
              </a:ext>
            </a:extLst>
          </p:cNvPr>
          <p:cNvCxnSpPr>
            <a:cxnSpLocks/>
          </p:cNvCxnSpPr>
          <p:nvPr/>
        </p:nvCxnSpPr>
        <p:spPr>
          <a:xfrm>
            <a:off x="4949125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1ABF0D-2844-47A1-A707-DC1D6A79D041}"/>
              </a:ext>
            </a:extLst>
          </p:cNvPr>
          <p:cNvCxnSpPr>
            <a:cxnSpLocks/>
          </p:cNvCxnSpPr>
          <p:nvPr/>
        </p:nvCxnSpPr>
        <p:spPr>
          <a:xfrm>
            <a:off x="8411001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21FDE5-90F2-4809-B274-5E03C2E6CEDB}"/>
              </a:ext>
            </a:extLst>
          </p:cNvPr>
          <p:cNvCxnSpPr>
            <a:cxnSpLocks/>
          </p:cNvCxnSpPr>
          <p:nvPr/>
        </p:nvCxnSpPr>
        <p:spPr>
          <a:xfrm>
            <a:off x="8501408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EAF604-657E-4396-89D9-AC502BD7B10B}"/>
                  </a:ext>
                </a:extLst>
              </p:cNvPr>
              <p:cNvSpPr/>
              <p:nvPr/>
            </p:nvSpPr>
            <p:spPr>
              <a:xfrm>
                <a:off x="357459" y="4914471"/>
                <a:ext cx="2259582" cy="1625486"/>
              </a:xfrm>
              <a:prstGeom prst="wedgeRectCallout">
                <a:avLst>
                  <a:gd name="adj1" fmla="val 68798"/>
                  <a:gd name="adj2" fmla="val -135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Jensen-Shannon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Minimized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EAF604-657E-4396-89D9-AC502BD7B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9" y="4914471"/>
                <a:ext cx="2259582" cy="1625486"/>
              </a:xfrm>
              <a:prstGeom prst="wedgeRectCallout">
                <a:avLst>
                  <a:gd name="adj1" fmla="val 68798"/>
                  <a:gd name="adj2" fmla="val -13568"/>
                </a:avLst>
              </a:prstGeom>
              <a:blipFill>
                <a:blip r:embed="rId8"/>
                <a:stretch>
                  <a:fillRect l="-2247" t="-2963" b="-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CC666F49-DE61-4164-AB72-3F0418CAD515}"/>
              </a:ext>
            </a:extLst>
          </p:cNvPr>
          <p:cNvSpPr/>
          <p:nvPr/>
        </p:nvSpPr>
        <p:spPr>
          <a:xfrm>
            <a:off x="2701550" y="5835323"/>
            <a:ext cx="4461927" cy="914401"/>
          </a:xfrm>
          <a:prstGeom prst="wedgeRectCallout">
            <a:avLst>
              <a:gd name="adj1" fmla="val -54746"/>
              <a:gd name="adj2" fmla="val -134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GAN can learn the true data distribution if the generator and discriminator have enough modeling power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0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56"/>
    </mc:Choice>
    <mc:Fallback xmlns="">
      <p:transition spd="slow" advTm="254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/>
      <p:bldP spid="26" grpId="0" animBg="1"/>
      <p:bldP spid="27" grpId="0"/>
      <p:bldP spid="32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 Optimization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74061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The GAN training procedure can be summarized as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42148-C9E9-4C8B-909F-C11C4665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6" y="2097176"/>
            <a:ext cx="11167273" cy="3792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01657-1DC4-4723-AAA4-7E5AFD4DD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41" y="496775"/>
            <a:ext cx="6549291" cy="487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B5898225-70BC-4FD7-932C-27E229E72A82}"/>
                  </a:ext>
                </a:extLst>
              </p:cNvPr>
              <p:cNvSpPr/>
              <p:nvPr/>
            </p:nvSpPr>
            <p:spPr>
              <a:xfrm>
                <a:off x="3084593" y="1679851"/>
                <a:ext cx="4566245" cy="542133"/>
              </a:xfrm>
              <a:prstGeom prst="wedgeRectCallout">
                <a:avLst>
                  <a:gd name="adj1" fmla="val -56830"/>
                  <a:gd name="adj2" fmla="val 147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 the params of the deep neural nets defining the generator and discriminator, respectively</a:t>
                </a: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B5898225-70BC-4FD7-932C-27E229E72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593" y="1679851"/>
                <a:ext cx="4566245" cy="542133"/>
              </a:xfrm>
              <a:prstGeom prst="wedgeRectCallout">
                <a:avLst>
                  <a:gd name="adj1" fmla="val -56830"/>
                  <a:gd name="adj2" fmla="val 14748"/>
                </a:avLst>
              </a:prstGeom>
              <a:blipFill>
                <a:blip r:embed="rId5"/>
                <a:stretch>
                  <a:fillRect t="-7692" b="-175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3AACA9E4-1206-40AD-AFA7-F180187262F8}"/>
                  </a:ext>
                </a:extLst>
              </p:cNvPr>
              <p:cNvSpPr/>
              <p:nvPr/>
            </p:nvSpPr>
            <p:spPr>
              <a:xfrm>
                <a:off x="4016770" y="5782018"/>
                <a:ext cx="4079352" cy="579207"/>
              </a:xfrm>
              <a:prstGeom prst="wedgeRectCallout">
                <a:avLst>
                  <a:gd name="adj1" fmla="val -42649"/>
                  <a:gd name="adj2" fmla="val -1003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practice, in this step, instead of 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maximize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3AACA9E4-1206-40AD-AFA7-F18018726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770" y="5782018"/>
                <a:ext cx="4079352" cy="579207"/>
              </a:xfrm>
              <a:prstGeom prst="wedgeRectCallout">
                <a:avLst>
                  <a:gd name="adj1" fmla="val -42649"/>
                  <a:gd name="adj2" fmla="val -100364"/>
                </a:avLst>
              </a:prstGeom>
              <a:blipFill>
                <a:blip r:embed="rId6"/>
                <a:stretch>
                  <a:fillRect l="-744" b="-738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38B6F86A-7CF0-475F-9E98-EA20C30790F3}"/>
                  </a:ext>
                </a:extLst>
              </p:cNvPr>
              <p:cNvSpPr/>
              <p:nvPr/>
            </p:nvSpPr>
            <p:spPr>
              <a:xfrm>
                <a:off x="4377072" y="2398529"/>
                <a:ext cx="4481177" cy="579207"/>
              </a:xfrm>
              <a:prstGeom prst="wedgeRectCallout">
                <a:avLst>
                  <a:gd name="adj1" fmla="val -74287"/>
                  <a:gd name="adj2" fmla="val 356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practice, for stable training, we run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steps of optimizing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1 step of optimizing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38B6F86A-7CF0-475F-9E98-EA20C3079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72" y="2398529"/>
                <a:ext cx="4481177" cy="579207"/>
              </a:xfrm>
              <a:prstGeom prst="wedgeRectCallout">
                <a:avLst>
                  <a:gd name="adj1" fmla="val -74287"/>
                  <a:gd name="adj2" fmla="val 35672"/>
                </a:avLst>
              </a:prstGeom>
              <a:blipFill>
                <a:blip r:embed="rId7"/>
                <a:stretch>
                  <a:fillRect t="-2041" r="-108" b="-112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5558BB3-3909-4155-ABCE-D40CB64375E3}"/>
                  </a:ext>
                </a:extLst>
              </p:cNvPr>
              <p:cNvSpPr/>
              <p:nvPr/>
            </p:nvSpPr>
            <p:spPr>
              <a:xfrm>
                <a:off x="8226139" y="5629622"/>
                <a:ext cx="3700615" cy="798753"/>
              </a:xfrm>
              <a:prstGeom prst="wedgeRectCallout">
                <a:avLst>
                  <a:gd name="adj1" fmla="val -55422"/>
                  <a:gd name="adj2" fmla="val 11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Reason: Generator is bad initially so discriminator will always predict correctly initially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saturate </a:t>
                </a: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5558BB3-3909-4155-ABCE-D40CB6437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39" y="5629622"/>
                <a:ext cx="3700615" cy="798753"/>
              </a:xfrm>
              <a:prstGeom prst="wedgeRectCallout">
                <a:avLst>
                  <a:gd name="adj1" fmla="val -55422"/>
                  <a:gd name="adj2" fmla="val 1157"/>
                </a:avLst>
              </a:prstGeom>
              <a:blipFill>
                <a:blip r:embed="rId8"/>
                <a:stretch>
                  <a:fillRect t="-2222" b="-96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62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10"/>
    </mc:Choice>
    <mc:Fallback xmlns="">
      <p:transition spd="slow" advTm="31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GANs that also learn latent representations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standard GAN can only generate data. Can’t learn the latent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Bidirectional GAN* (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BiGAN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 is a GAN variant that allows this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6C79B-B7C2-4BDE-9DCA-B2DB8A7EF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356" y="2493474"/>
            <a:ext cx="8376398" cy="327876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E1EE6F2-C67C-4536-ADE5-FA38A5D7ED10}"/>
              </a:ext>
            </a:extLst>
          </p:cNvPr>
          <p:cNvSpPr/>
          <p:nvPr/>
        </p:nvSpPr>
        <p:spPr>
          <a:xfrm>
            <a:off x="265245" y="3113833"/>
            <a:ext cx="1467906" cy="630333"/>
          </a:xfrm>
          <a:prstGeom prst="wedgeRectCallout">
            <a:avLst>
              <a:gd name="adj1" fmla="val 66976"/>
              <a:gd name="adj2" fmla="val 1002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Consists of an encoder as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0E64E-CBBA-4795-8331-30C8FF1DAD5B}"/>
              </a:ext>
            </a:extLst>
          </p:cNvPr>
          <p:cNvSpPr txBox="1"/>
          <p:nvPr/>
        </p:nvSpPr>
        <p:spPr>
          <a:xfrm>
            <a:off x="9826021" y="3446138"/>
            <a:ext cx="200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Real pair/fake pair?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A38B7DB-E4BA-466F-8F67-BC4440E976EE}"/>
                  </a:ext>
                </a:extLst>
              </p:cNvPr>
              <p:cNvSpPr/>
              <p:nvPr/>
            </p:nvSpPr>
            <p:spPr>
              <a:xfrm>
                <a:off x="3632282" y="5863185"/>
                <a:ext cx="1434325" cy="630333"/>
              </a:xfrm>
              <a:prstGeom prst="wedgeRectCallout">
                <a:avLst>
                  <a:gd name="adj1" fmla="val -1301"/>
                  <a:gd name="adj2" fmla="val -856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be shown* to “invert”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A38B7DB-E4BA-466F-8F67-BC4440E9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82" y="5863185"/>
                <a:ext cx="1434325" cy="630333"/>
              </a:xfrm>
              <a:prstGeom prst="wedgeRectCallout">
                <a:avLst>
                  <a:gd name="adj1" fmla="val -1301"/>
                  <a:gd name="adj2" fmla="val -85645"/>
                </a:avLst>
              </a:prstGeom>
              <a:blipFill>
                <a:blip r:embed="rId5"/>
                <a:stretch>
                  <a:fillRect l="-2101" r="-3361" b="-48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85532B6-CC36-4001-9AEF-86E89DB38332}"/>
              </a:ext>
            </a:extLst>
          </p:cNvPr>
          <p:cNvSpPr txBox="1"/>
          <p:nvPr/>
        </p:nvSpPr>
        <p:spPr>
          <a:xfrm>
            <a:off x="0" y="6608044"/>
            <a:ext cx="3793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*Adversarial Feature Learning (Donahue et a Dumoulin l, 2017)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8A5DCC-BDA5-434D-9326-3E878DC1B031}"/>
              </a:ext>
            </a:extLst>
          </p:cNvPr>
          <p:cNvSpPr txBox="1"/>
          <p:nvPr/>
        </p:nvSpPr>
        <p:spPr>
          <a:xfrm>
            <a:off x="3915573" y="6608044"/>
            <a:ext cx="3453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#Adversarially Learned Inference (Dumoulin et al, 2017)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5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71"/>
    </mc:Choice>
    <mc:Fallback xmlns="">
      <p:transition spd="slow" advTm="397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5" grpId="0" animBg="1"/>
      <p:bldP spid="17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7E7E-1E98-F44C-8A7A-BF199489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1154-5B48-1E33-1F0D-79CB0279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Hamiltonian/Hybrid Monte Carlo (HMC)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2ED16C-2782-BED9-2DC8-9802E075A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HMC (Neal, 1996) is an “auxiliary variable sampler” and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incorporates gradient info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Uses the idea of simulating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Hamiltonian Dynamics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of a physical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the target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Think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“position” then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like “potential energy”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introduce 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auxiliary variable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-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momentum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now define a joint distribution over the position and momentum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total energy (potential + kinetic) or the Hamiltonian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a sample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ignoring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a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2ED16C-2782-BED9-2DC8-9802E075A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B118BA1E-A15F-25AA-9D3B-C471477CA49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9A7EF3-C688-D2A1-C763-D786B4D561AB}"/>
              </a:ext>
            </a:extLst>
          </p:cNvPr>
          <p:cNvSpPr/>
          <p:nvPr/>
        </p:nvSpPr>
        <p:spPr>
          <a:xfrm>
            <a:off x="724914" y="5212462"/>
            <a:ext cx="1700013" cy="3404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Constant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A7F1C-747C-8344-4982-89D37FE39CDC}"/>
                  </a:ext>
                </a:extLst>
              </p:cNvPr>
              <p:cNvSpPr txBox="1"/>
              <p:nvPr/>
            </p:nvSpPr>
            <p:spPr>
              <a:xfrm>
                <a:off x="2265495" y="3915212"/>
                <a:ext cx="716343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A7F1C-747C-8344-4982-89D37FE3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95" y="3915212"/>
                <a:ext cx="7163436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7E6FB-74A5-DD88-4FD8-D2F9F8C6C45D}"/>
                  </a:ext>
                </a:extLst>
              </p:cNvPr>
              <p:cNvSpPr txBox="1"/>
              <p:nvPr/>
            </p:nvSpPr>
            <p:spPr>
              <a:xfrm>
                <a:off x="2534550" y="5116781"/>
                <a:ext cx="587269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7E6FB-74A5-DD88-4FD8-D2F9F8C6C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0" y="5116781"/>
                <a:ext cx="5872698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329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68"/>
    </mc:Choice>
    <mc:Fallback xmlns="">
      <p:transition spd="slow" advTm="370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Evaluating GANs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fr-FR" sz="2600" dirty="0">
                    <a:latin typeface="Abadi Extra Light" panose="020B0204020104020204" pitchFamily="34" charset="0"/>
                  </a:rPr>
                  <a:t>Two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measures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that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are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commonly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used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to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evaluate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GANs</a:t>
                </a:r>
                <a:endParaRPr lang="fr-FR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Inception score (IS)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: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Evaluates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the distribution of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Frechet</a:t>
                </a: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inception</a:t>
                </a: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distance (FID):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Compared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the distribution of real data and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data</a:t>
                </a: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Inception Score </a:t>
                </a:r>
                <a:r>
                  <a:rPr lang="en-IN" dirty="0">
                    <a:latin typeface="Abadi Extra Light" panose="020B0204020104020204" pitchFamily="34" charset="0"/>
                  </a:rPr>
                  <a:t>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be high if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few high-probability classes in each sample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Low entropy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have diverse classes across samples: Marginal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close to uniform (high entropy)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FID uses extracted features (using a deep neural net) of real and generated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from the layers closer to the output layer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features are used to estimate two Gaussian distributions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FID is then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 panose="02040503050406030204" pitchFamily="18" charset="0"/>
                      </a:rPr>
                      <m:t>FID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trace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measures can also be used for evaluating other deep gen models like VAE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935" t="-1645" r="-519" b="-7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/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/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717D091-C2BA-4B2E-8F9C-593D11837BB5}"/>
              </a:ext>
            </a:extLst>
          </p:cNvPr>
          <p:cNvSpPr/>
          <p:nvPr/>
        </p:nvSpPr>
        <p:spPr>
          <a:xfrm>
            <a:off x="1795672" y="5511770"/>
            <a:ext cx="1410842" cy="430887"/>
          </a:xfrm>
          <a:prstGeom prst="wedgeRectCallout">
            <a:avLst>
              <a:gd name="adj1" fmla="val 61847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real data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B3D81C5-FCEF-43E1-B406-941332773CD8}"/>
              </a:ext>
            </a:extLst>
          </p:cNvPr>
          <p:cNvSpPr/>
          <p:nvPr/>
        </p:nvSpPr>
        <p:spPr>
          <a:xfrm>
            <a:off x="8432585" y="5511770"/>
            <a:ext cx="1981972" cy="430887"/>
          </a:xfrm>
          <a:prstGeom prst="wedgeRectCallout">
            <a:avLst>
              <a:gd name="adj1" fmla="val -61868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generated data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0E1D3E0-1F76-4C6B-A77B-A76DC3D34B7D}"/>
              </a:ext>
            </a:extLst>
          </p:cNvPr>
          <p:cNvSpPr/>
          <p:nvPr/>
        </p:nvSpPr>
        <p:spPr>
          <a:xfrm>
            <a:off x="8872770" y="1249252"/>
            <a:ext cx="2686019" cy="554290"/>
          </a:xfrm>
          <a:prstGeom prst="wedgeRectCallout">
            <a:avLst>
              <a:gd name="adj1" fmla="val -44688"/>
              <a:gd name="adj2" fmla="val 759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Both IS and FID measure how realistic the generated data is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9CEA347-BFBB-9785-C916-80B3C89F0EEE}"/>
              </a:ext>
            </a:extLst>
          </p:cNvPr>
          <p:cNvSpPr/>
          <p:nvPr/>
        </p:nvSpPr>
        <p:spPr>
          <a:xfrm>
            <a:off x="8872770" y="469635"/>
            <a:ext cx="1541787" cy="554290"/>
          </a:xfrm>
          <a:prstGeom prst="wedgeRectCallout">
            <a:avLst>
              <a:gd name="adj1" fmla="val 1535"/>
              <a:gd name="adj2" fmla="val 1017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High IS and low FID is desirable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73"/>
    </mc:Choice>
    <mc:Fallback xmlns="">
      <p:transition spd="slow" advTm="40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GAN: Some Issues/Comments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GAN training can be hard and the basic GAN suffers from several issues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Instability of training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Mode Collapse problem: Lack of diversity in generated samples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Generator may find some data that can easily fool the discriminator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It will stuck at that mode of the data distribution and keep generating data like that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work on addressing these issues (e.g., </a:t>
            </a:r>
            <a:r>
              <a:rPr lang="en-IN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Wasserstein GAN</a:t>
            </a:r>
            <a:r>
              <a:rPr lang="en-IN" sz="2600" dirty="0">
                <a:latin typeface="Abadi Extra Light" panose="020B0204020104020204" pitchFamily="34" charset="0"/>
              </a:rPr>
              <a:t>, Least Squares GAN, etc)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D8D1710-2232-4F74-85DB-68E71F81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48" y="3595609"/>
            <a:ext cx="4393769" cy="23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CDD6A-D1AA-4BC7-818C-196FE61298CB}"/>
              </a:ext>
            </a:extLst>
          </p:cNvPr>
          <p:cNvSpPr txBox="1"/>
          <p:nvPr/>
        </p:nvSpPr>
        <p:spPr>
          <a:xfrm>
            <a:off x="8051370" y="4095962"/>
            <a:ext cx="32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1: No mode collapse (all 10 modes captured in generation)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C3350-BCB0-44E7-A09C-585CC41CED63}"/>
              </a:ext>
            </a:extLst>
          </p:cNvPr>
          <p:cNvSpPr txBox="1"/>
          <p:nvPr/>
        </p:nvSpPr>
        <p:spPr>
          <a:xfrm>
            <a:off x="8051370" y="5135260"/>
            <a:ext cx="317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2: Mode collapse (stuck on one of the modes)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5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Samples in HMC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an initial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Hamiltonian Dynamics defines how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changes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use these equations to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discretizing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1: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sample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Initialize                                                                           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“leapfrog” steps with learning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ℓ=1: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0" dirty="0">
                    <a:latin typeface="Abadi Extra Light" panose="020B0204020104020204" pitchFamily="34" charset="0"/>
                  </a:rPr>
                  <a:t>Perform MH accept/reject test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. If accepted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 Light" panose="020B0204020104020204" pitchFamily="34" charset="0"/>
                  </a:rPr>
                  <a:t>The momentum forces exploring different regions instead of getting driven to regions where the MAP solution is</a:t>
                </a: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marL="914400" lvl="2" indent="0">
                  <a:buNone/>
                </a:pPr>
                <a:r>
                  <a:rPr lang="en-GB" sz="1800" dirty="0">
                    <a:latin typeface="Abadi Extra Light" panose="020B0204020104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b="-36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81B31-B4E4-4A2E-9CF4-7A2353238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090" y="1570074"/>
            <a:ext cx="2280231" cy="64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6475C-6502-4559-868E-08A531DD1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090" y="2219749"/>
            <a:ext cx="2860787" cy="64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1082D-45CA-44E9-BEE5-7E8441B1E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409" y="3670917"/>
            <a:ext cx="5856583" cy="439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4599AB-BCC4-45DB-835A-B88911A6F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105" y="4558068"/>
            <a:ext cx="2770434" cy="45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96786-C8D7-4D06-82FB-DFCA1C1454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8943" y="5014469"/>
            <a:ext cx="2738406" cy="456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/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blipFill>
                <a:blip r:embed="rId11"/>
                <a:stretch>
                  <a:fillRect r="-3549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4E7EC7F-99C3-42BB-BF64-12D053F6D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6257" y="2027553"/>
            <a:ext cx="4183048" cy="361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/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single sample generated by taking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steps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blipFill>
                <a:blip r:embed="rId13"/>
                <a:stretch>
                  <a:fillRect t="-15190" r="-454" b="-25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D0F3D90-2133-454D-8784-724A23DC44CF}"/>
              </a:ext>
            </a:extLst>
          </p:cNvPr>
          <p:cNvSpPr/>
          <p:nvPr/>
        </p:nvSpPr>
        <p:spPr>
          <a:xfrm>
            <a:off x="9347781" y="3285559"/>
            <a:ext cx="2345253" cy="1092712"/>
          </a:xfrm>
          <a:prstGeom prst="wedgeRectCallout">
            <a:avLst>
              <a:gd name="adj1" fmla="val -45451"/>
              <a:gd name="adj2" fmla="val -596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Reason: Getting analytical solutions for the above requires integrals which is in general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/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set to 5 and learning rate tuned to make acceptance rate around 90%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blipFill>
                <a:blip r:embed="rId14"/>
                <a:stretch>
                  <a:fillRect l="-691" r="-1036" b="-180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30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65"/>
    </mc:Choice>
    <mc:Fallback xmlns="">
      <p:transition spd="slow" advTm="41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HMC in Practice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HMC typically has very low rejection rate (that too, primarily due to discretization error)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Performance can be sensitive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(no. of leapfrog steps) and step-sizes, tuning hard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lot of renewed interest in HMC (you may check out NUTS - No U-turn Sampler – doesn’t require setting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Prob. Prog. packages e.g.,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Tensorflow</a:t>
                </a:r>
                <a:r>
                  <a:rPr lang="en-GB" dirty="0">
                    <a:latin typeface="Abadi Extra Light" panose="020B0204020104020204" pitchFamily="34" charset="0"/>
                  </a:rPr>
                  <a:t> Prob., Stan, etc, contain implementations of HMC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do HMC on minibatches (Stochastic Gradient HMC - Chen et al, 2014)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illustration: SGHMC vs other methods on MNIST classification (Bayesian neural net)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1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77D4-7F50-44E7-9540-2FEDE88A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18" y="4494123"/>
            <a:ext cx="2788163" cy="236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A9DC9-E72C-404E-BD11-16D4D4492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10" y="6595232"/>
            <a:ext cx="4494727" cy="186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32"/>
    </mc:Choice>
    <mc:Fallback xmlns="">
      <p:transition spd="slow" advTm="21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goal is to compute the posterior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very large)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machines with data partitioned as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assume that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0" dirty="0" err="1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factorizes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                                                           is known as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“subset posterior”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machine generates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MCMC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We need a way to combine these subset posteriors using a “consensus”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303D5-2D1F-4F40-A885-1DF6FDC7D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957" y="1594231"/>
            <a:ext cx="4661414" cy="80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9B9EF-613E-4308-B825-B22972353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444" y="3429000"/>
            <a:ext cx="3118541" cy="954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6E67-B38E-45BE-AD97-170F4C1AC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633" y="4337372"/>
            <a:ext cx="5331116" cy="55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697C6-1B14-4E74-8959-28A29B616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799" y="6009955"/>
            <a:ext cx="8285811" cy="572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79"/>
    </mc:Choice>
    <mc:Fallback xmlns="">
      <p:transition spd="slow" advTm="30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Many ways to compute the consensus samples. Let’s look at two of them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1: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Weighted Average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learned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Gaussian likelihood and Gaussian prior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2: Fit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Gaussians, one 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take their product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detailed proofs and other approaches, may refer to the reference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E336-B46F-4D57-A3CA-65216ED7E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037" y="2638011"/>
            <a:ext cx="5154501" cy="1333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291C3-087E-4412-9E23-1900C2899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922" y="4504478"/>
            <a:ext cx="7392473" cy="1348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C4D41C-AF42-42A6-AF3A-E7CF1BBE5725}"/>
              </a:ext>
            </a:extLst>
          </p:cNvPr>
          <p:cNvSpPr txBox="1"/>
          <p:nvPr/>
        </p:nvSpPr>
        <p:spPr>
          <a:xfrm>
            <a:off x="131376" y="6557513"/>
            <a:ext cx="3688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Patterns of Scalable Bayesian Inference (Angelino et al, 2016)</a:t>
            </a:r>
            <a:endParaRPr lang="en-IN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806B62-C959-492F-B530-CAC7CF0C2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186" y="2703572"/>
            <a:ext cx="1010687" cy="96522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11AED96-BCF1-4913-9E0E-342B21E254D6}"/>
              </a:ext>
            </a:extLst>
          </p:cNvPr>
          <p:cNvSpPr/>
          <p:nvPr/>
        </p:nvSpPr>
        <p:spPr>
          <a:xfrm>
            <a:off x="8744868" y="2517343"/>
            <a:ext cx="2262756" cy="712720"/>
          </a:xfrm>
          <a:prstGeom prst="wedgeRectCallout">
            <a:avLst>
              <a:gd name="adj1" fmla="val 59886"/>
              <a:gd name="adj2" fmla="val 37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These approaches can also be used to make VI parallel/distributed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5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03"/>
    </mc:Choice>
    <mc:Fallback xmlns="">
      <p:transition spd="slow" advTm="329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 Inference: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vs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approximates a posterior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another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uses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can be used within VI (ELBO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using Monte-Carlo)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terms of “comparison” between VI and sampling, a few things to be noted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Convergence:</a:t>
                </a:r>
                <a:r>
                  <a:rPr lang="en-GB" dirty="0">
                    <a:latin typeface="Abadi Extra Light" panose="020B0204020104020204" pitchFamily="34" charset="0"/>
                  </a:rPr>
                  <a:t> VI only has local convergence, sampling (in theory) can give exact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Storage:</a:t>
                </a:r>
                <a:r>
                  <a:rPr lang="en-GB" dirty="0">
                    <a:latin typeface="Abadi Extra Light" panose="020B0204020104020204" pitchFamily="34" charset="0"/>
                  </a:rPr>
                  <a:t> Sampling based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needs to storage all samples, VI only needs var. params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Prediction Cost: </a:t>
                </a:r>
                <a:r>
                  <a:rPr lang="en-GB" dirty="0">
                    <a:latin typeface="Abadi Extra Light" panose="020B0204020104020204" pitchFamily="34" charset="0"/>
                  </a:rPr>
                  <a:t>Sampling </a:t>
                </a:r>
                <a:r>
                  <a:rPr lang="en-GB" u="sng" dirty="0">
                    <a:latin typeface="Abadi Extra Light" panose="020B0204020104020204" pitchFamily="34" charset="0"/>
                  </a:rPr>
                  <a:t>always</a:t>
                </a:r>
                <a:r>
                  <a:rPr lang="en-GB" dirty="0">
                    <a:latin typeface="Abadi Extra Light" panose="020B0204020104020204" pitchFamily="34" charset="0"/>
                  </a:rPr>
                  <a:t> requires Monte-Carlo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avging</a:t>
                </a:r>
                <a:r>
                  <a:rPr lang="en-GB" dirty="0">
                    <a:latin typeface="Abadi Extra Light" panose="020B0204020104020204" pitchFamily="34" charset="0"/>
                  </a:rPr>
                  <a:t> for posterior predictive; with VI, </a:t>
                </a:r>
                <a:r>
                  <a:rPr lang="en-GB" u="sng" dirty="0">
                    <a:latin typeface="Abadi Extra Light" panose="020B0204020104020204" pitchFamily="34" charset="0"/>
                  </a:rPr>
                  <a:t>sometimes</a:t>
                </a:r>
                <a:r>
                  <a:rPr lang="en-GB" dirty="0">
                    <a:latin typeface="Abadi Extra Light" panose="020B0204020104020204" pitchFamily="34" charset="0"/>
                  </a:rPr>
                  <a:t> we can get closed form posterior predictive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There is some work on “compressing” sampling-based approximations*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645" r="-2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/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/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≈∫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blipFill>
                <a:blip r:embed="rId7"/>
                <a:stretch>
                  <a:fillRect l="-700" t="-14894" r="-583" b="-40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52A25B-96B9-4F69-8EF9-28F27E9DC256}"/>
              </a:ext>
            </a:extLst>
          </p:cNvPr>
          <p:cNvSpPr txBox="1"/>
          <p:nvPr/>
        </p:nvSpPr>
        <p:spPr>
          <a:xfrm>
            <a:off x="1193784" y="481493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sampling: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5A064-6DEE-40FF-B149-9D935A62C8E2}"/>
              </a:ext>
            </a:extLst>
          </p:cNvPr>
          <p:cNvSpPr txBox="1"/>
          <p:nvPr/>
        </p:nvSpPr>
        <p:spPr>
          <a:xfrm>
            <a:off x="1193784" y="528188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VI: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F7DA3-62BF-4EBD-8F0E-0B116E182D9E}"/>
              </a:ext>
            </a:extLst>
          </p:cNvPr>
          <p:cNvSpPr txBox="1"/>
          <p:nvPr/>
        </p:nvSpPr>
        <p:spPr>
          <a:xfrm>
            <a:off x="131736" y="6586780"/>
            <a:ext cx="926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*”Compact approximations to Bayesian predictive distributions” by </a:t>
            </a:r>
            <a:r>
              <a:rPr lang="en-GB" sz="1100" dirty="0" err="1"/>
              <a:t>Snelson</a:t>
            </a:r>
            <a:r>
              <a:rPr lang="en-GB" sz="1100" dirty="0"/>
              <a:t> and </a:t>
            </a:r>
            <a:r>
              <a:rPr lang="en-GB" sz="1100" dirty="0" err="1"/>
              <a:t>Ghaharamani</a:t>
            </a:r>
            <a:r>
              <a:rPr lang="en-GB" sz="1100" dirty="0"/>
              <a:t>, 2005; and “Bayesian Dark Knowledge” by </a:t>
            </a:r>
            <a:r>
              <a:rPr lang="en-GB" sz="1100" dirty="0" err="1"/>
              <a:t>Korattikara</a:t>
            </a:r>
            <a:r>
              <a:rPr lang="en-GB" sz="1100" dirty="0"/>
              <a:t> et al, 2015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/>
              <p:nvPr/>
            </p:nvSpPr>
            <p:spPr>
              <a:xfrm>
                <a:off x="9434130" y="5466554"/>
                <a:ext cx="2685089" cy="445326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Compressing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samples into something more compact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130" y="5466554"/>
                <a:ext cx="2685089" cy="445326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blipFill>
                <a:blip r:embed="rId8"/>
                <a:stretch>
                  <a:fillRect t="-14773" b="-1136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923F12-160B-D2C5-B8F8-415C3EB435A3}"/>
              </a:ext>
            </a:extLst>
          </p:cNvPr>
          <p:cNvSpPr/>
          <p:nvPr/>
        </p:nvSpPr>
        <p:spPr>
          <a:xfrm>
            <a:off x="9392606" y="4555287"/>
            <a:ext cx="2685089" cy="666150"/>
          </a:xfrm>
          <a:prstGeom prst="wedgeRectCallout">
            <a:avLst>
              <a:gd name="adj1" fmla="val -52119"/>
              <a:gd name="adj2" fmla="val 71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Closed form if integral is tractable (otherwise Monte Carlo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avg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still needed for PPD)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1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91"/>
    </mc:Choice>
    <mc:Fallback xmlns="">
      <p:transition spd="slow" advTm="4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16" grpId="0"/>
      <p:bldP spid="15" grpId="0"/>
      <p:bldP spid="1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Inference Methods: 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MLE/MAP: Straightforward for differentiable models (can even use automatic diff.)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Conjugate models with one “main” parameter: Straightforward posterior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MLE-II/MAP-II: Often useful for estimating the hyperparameters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EM: If we want to do MLE/MAP for models with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Very general algorithm, can also be made online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Used when we want point estimates for some unknowns and posterior over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use it for hyperparameter estimation as well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Often better than using direct gradient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and sampling methods can be used to get full posterior for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Quite easy if we have local conjugacy (VI has closed form updates, Gibbs sampler is easy to derive)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In other cases, we have general VI with Monte-Carlo gradients, MH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MCMC can also make use of gradient info (LD/SGLD)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For large-scale problems, online/distributed VI/MCMC, or SGD based posterior </a:t>
            </a:r>
            <a:r>
              <a:rPr lang="en-GB" sz="2600" dirty="0" err="1">
                <a:latin typeface="Abadi Extra Light" panose="020B0204020104020204" pitchFamily="34" charset="0"/>
              </a:rPr>
              <a:t>approx</a:t>
            </a: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55"/>
    </mc:Choice>
    <mc:Fallback xmlns="">
      <p:transition spd="slow" advTm="24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Variable Models for Generation Tasks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86976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transformed to generate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It is common to use a Gaussian prior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(though other priors can  be used)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we use a neural net or GP, such models can generate very high-quality data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Take the trained network, generate a random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prior, pass it through the model to generate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869769" cy="5557532"/>
              </a:xfrm>
              <a:blipFill>
                <a:blip r:embed="rId3"/>
                <a:stretch>
                  <a:fillRect l="-770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32F210-66DD-48CF-AECD-43C5C959ACEB}"/>
              </a:ext>
            </a:extLst>
          </p:cNvPr>
          <p:cNvSpPr/>
          <p:nvPr/>
        </p:nvSpPr>
        <p:spPr>
          <a:xfrm>
            <a:off x="3785916" y="1958278"/>
            <a:ext cx="798490" cy="7662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8D644-3975-47F4-83E2-F64435BADDEA}"/>
              </a:ext>
            </a:extLst>
          </p:cNvPr>
          <p:cNvSpPr/>
          <p:nvPr/>
        </p:nvSpPr>
        <p:spPr>
          <a:xfrm>
            <a:off x="5889466" y="1958278"/>
            <a:ext cx="798490" cy="76629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0E006-AAA0-4E43-BB18-51042CDCE1E6}"/>
              </a:ext>
            </a:extLst>
          </p:cNvPr>
          <p:cNvCxnSpPr>
            <a:stCxn id="13" idx="6"/>
          </p:cNvCxnSpPr>
          <p:nvPr/>
        </p:nvCxnSpPr>
        <p:spPr>
          <a:xfrm flipV="1">
            <a:off x="4584406" y="2341424"/>
            <a:ext cx="130506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AD3AB-5C32-4FD6-87AB-5387F536F5CE}"/>
                  </a:ext>
                </a:extLst>
              </p:cNvPr>
              <p:cNvSpPr txBox="1"/>
              <p:nvPr/>
            </p:nvSpPr>
            <p:spPr>
              <a:xfrm>
                <a:off x="3978766" y="2031280"/>
                <a:ext cx="5207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AD3AB-5C32-4FD6-87AB-5387F536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66" y="2031280"/>
                <a:ext cx="52072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245A5-C184-4B24-A64C-92E018D3B95F}"/>
                  </a:ext>
                </a:extLst>
              </p:cNvPr>
              <p:cNvSpPr txBox="1"/>
              <p:nvPr/>
            </p:nvSpPr>
            <p:spPr>
              <a:xfrm>
                <a:off x="6061798" y="2032976"/>
                <a:ext cx="5412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245A5-C184-4B24-A64C-92E018D3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798" y="2032976"/>
                <a:ext cx="5412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FD21E-AD88-4108-8FE0-2604D4EBCBDA}"/>
                  </a:ext>
                </a:extLst>
              </p:cNvPr>
              <p:cNvSpPr txBox="1"/>
              <p:nvPr/>
            </p:nvSpPr>
            <p:spPr>
              <a:xfrm>
                <a:off x="6687956" y="1749977"/>
                <a:ext cx="13504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FD21E-AD88-4108-8FE0-2604D4EBC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956" y="1749977"/>
                <a:ext cx="1350498" cy="276999"/>
              </a:xfrm>
              <a:prstGeom prst="rect">
                <a:avLst/>
              </a:prstGeom>
              <a:blipFill>
                <a:blip r:embed="rId6"/>
                <a:stretch>
                  <a:fillRect l="-4054" t="-2174" r="-585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4A265-6190-4BF1-AE6C-A7A8D119F26E}"/>
                  </a:ext>
                </a:extLst>
              </p:cNvPr>
              <p:cNvSpPr txBox="1"/>
              <p:nvPr/>
            </p:nvSpPr>
            <p:spPr>
              <a:xfrm>
                <a:off x="3234010" y="1818203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4A265-6190-4BF1-AE6C-A7A8D119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010" y="1818203"/>
                <a:ext cx="492507" cy="276999"/>
              </a:xfrm>
              <a:prstGeom prst="rect">
                <a:avLst/>
              </a:prstGeom>
              <a:blipFill>
                <a:blip r:embed="rId7"/>
                <a:stretch>
                  <a:fillRect l="-12500" t="-2174" r="-18750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>
            <a:extLst>
              <a:ext uri="{FF2B5EF4-FFF2-40B4-BE49-F238E27FC236}">
                <a16:creationId xmlns:a16="http://schemas.microsoft.com/office/drawing/2014/main" id="{5E23719C-5ABD-4046-8A46-52471A62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58" y="4576476"/>
            <a:ext cx="2673267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D361F95-06B0-4DBE-AB93-B66CF7A6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47" y="4576476"/>
            <a:ext cx="1364823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4F72D2C-2DB1-42F9-B6E4-774D8E46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92" y="4572565"/>
            <a:ext cx="1364823" cy="13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FE3115A9-2A2D-497F-89CC-7A3DA3DC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37" y="4597231"/>
            <a:ext cx="2749071" cy="13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CCE0D-9168-42ED-B411-D73A419E8647}"/>
              </a:ext>
            </a:extLst>
          </p:cNvPr>
          <p:cNvSpPr txBox="1"/>
          <p:nvPr/>
        </p:nvSpPr>
        <p:spPr>
          <a:xfrm>
            <a:off x="2091380" y="6067619"/>
            <a:ext cx="77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Some sample images generated by Vector Quantized Variational Auto-Encoder (VQ-VAE), a state-of-the-art latent variable model for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3815A97-E0E1-12D3-1A4B-002130112A09}"/>
                  </a:ext>
                </a:extLst>
              </p:cNvPr>
              <p:cNvSpPr/>
              <p:nvPr/>
            </p:nvSpPr>
            <p:spPr>
              <a:xfrm>
                <a:off x="7206979" y="2180857"/>
                <a:ext cx="3279260" cy="881125"/>
              </a:xfrm>
              <a:prstGeom prst="wedgeRectCallout">
                <a:avLst>
                  <a:gd name="adj1" fmla="val -44973"/>
                  <a:gd name="adj2" fmla="val -664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some linear or nonlinear model which defines the parameters of the distribution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parameters of this model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3815A97-E0E1-12D3-1A4B-002130112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79" y="2180857"/>
                <a:ext cx="3279260" cy="881125"/>
              </a:xfrm>
              <a:prstGeom prst="wedgeRectCallout">
                <a:avLst>
                  <a:gd name="adj1" fmla="val -44973"/>
                  <a:gd name="adj2" fmla="val -66460"/>
                </a:avLst>
              </a:prstGeom>
              <a:blipFill>
                <a:blip r:embed="rId12"/>
                <a:stretch>
                  <a:fillRect l="-370" b="-80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828AC1-9C17-80A1-AA56-1BD04E0859F6}"/>
                  </a:ext>
                </a:extLst>
              </p:cNvPr>
              <p:cNvSpPr/>
              <p:nvPr/>
            </p:nvSpPr>
            <p:spPr>
              <a:xfrm>
                <a:off x="9957361" y="1573297"/>
                <a:ext cx="1866230" cy="489811"/>
              </a:xfrm>
              <a:prstGeom prst="wedgeRectCallout">
                <a:avLst>
                  <a:gd name="adj1" fmla="val -49918"/>
                  <a:gd name="adj2" fmla="val 842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possible to use a GP to model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828AC1-9C17-80A1-AA56-1BD04E085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361" y="1573297"/>
                <a:ext cx="1866230" cy="489811"/>
              </a:xfrm>
              <a:prstGeom prst="wedgeRectCallout">
                <a:avLst>
                  <a:gd name="adj1" fmla="val -49918"/>
                  <a:gd name="adj2" fmla="val 84258"/>
                </a:avLst>
              </a:prstGeom>
              <a:blipFill>
                <a:blip r:embed="rId13"/>
                <a:stretch>
                  <a:fillRect t="-26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59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65"/>
    </mc:Choice>
    <mc:Fallback xmlns="">
      <p:transition spd="slow" advTm="1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8.5|13.2|32.7|37.3|36.2|8.7|62.5|12.6|22|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3.2|14|24|2.4|39.6|51.8|45.8|31.9|13.8|39.4|10.2|15.2|12.4|36.2|3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1.1|24.7|72.2|26|46.5|35.3|1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6.3|23.6|8.1|43|6|8.3|10.1|16.2|3.1|12.4|29.8|16.5|36.8|27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.4|4|16.6|14.2|14.2|16.2|53.1|16|18|1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0.6|17.2|35.1|15|12.6|107.2|14.1|60.1|33.8|41|15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1.9|25.7|36.4|12|67.8|44.2|27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8|1.5|12.2|23.2|124.4|34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8|62.3|53.4|17.7|11.9|30.9|80.4|13.3|61|20|2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3.1|2.1|10.2|62.8|70.6|70.9|53|1.4|1.7|22.7|4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4.1|6.3|23.2|14|19.8|28.1|35.4|45.2|28.3|3.7|34.1|19.4|28.5|15.3|36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7.6|29|44.6|17.3|22.1|1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3.5|25.2|26.8|16.1|28.8|39.1|46.6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9|26.2|4.9|112.7|25.2|83.1|11.7|1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7.8|11.4|30.2|7.9|41.6|68|31.7|30.8|53.7|46.9|1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1.7|11|10.6|14.9|1.9|12.4|11.4|17.9|13.6|13.4|20.6|1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9|22.5|26.5|28.4|10.3|2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2|20.2|19.8|9.5|12.8|8.1|27.1|19.5|26.9|35.4|19.4|34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5e4ebc-8a67-4d1c-93f5-b4161f914f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5" ma:contentTypeDescription="Create a new document." ma:contentTypeScope="" ma:versionID="ac1a2f7a2ed1ebd0841df96e5664a84f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dc8beb43413f2d085f677153ddf0d47f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41D98-A948-4765-8AE4-AC5D70EF78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941DC-601D-4EAE-8826-D79324D45801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6f5e4ebc-8a67-4d1c-93f5-b4161f914fa8"/>
  </ds:schemaRefs>
</ds:datastoreItem>
</file>

<file path=customXml/itemProps3.xml><?xml version="1.0" encoding="utf-8"?>
<ds:datastoreItem xmlns:ds="http://schemas.openxmlformats.org/officeDocument/2006/customXml" ds:itemID="{7FD3CD99-893D-43E4-AEA6-3168C4CCC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77688</TotalTime>
  <Words>2836</Words>
  <Application>Microsoft Office PowerPoint</Application>
  <PresentationFormat>Widescreen</PresentationFormat>
  <Paragraphs>453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MCMC Sampling (wrap-up), Deep Generative Models</vt:lpstr>
      <vt:lpstr>Hamiltonian/Hybrid Monte Carlo (HMC)</vt:lpstr>
      <vt:lpstr>Generating Samples in HMC</vt:lpstr>
      <vt:lpstr>HMC in Practice</vt:lpstr>
      <vt:lpstr>Parallel/Distributed MCMC</vt:lpstr>
      <vt:lpstr>Parallel/Distributed MCMC</vt:lpstr>
      <vt:lpstr>Approximate Inference: VI vs Sampling</vt:lpstr>
      <vt:lpstr>Inference Methods: Summary</vt:lpstr>
      <vt:lpstr>Latent Variable Models for Generation Tasks</vt:lpstr>
      <vt:lpstr>Factor Analysis and Probabilistic PCA</vt:lpstr>
      <vt:lpstr>Some Variants of FA/PPCA</vt:lpstr>
      <vt:lpstr>A Deep Generative Model: Variational Auto-encoder (VAE)</vt:lpstr>
      <vt:lpstr>Variational Autoencoder (VAE)</vt:lpstr>
      <vt:lpstr>Amortized Inference</vt:lpstr>
      <vt:lpstr>Variational Autoencoder: The Complete Pipeline</vt:lpstr>
      <vt:lpstr>Generative Adversarial Network (GAN)</vt:lpstr>
      <vt:lpstr>Generative Adversarial Network (GAN)</vt:lpstr>
      <vt:lpstr>GAN Optimization</vt:lpstr>
      <vt:lpstr>GANs that also learn latent representations</vt:lpstr>
      <vt:lpstr>Evaluating GANs</vt:lpstr>
      <vt:lpstr>GAN: Some Issues/Comments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2812</cp:revision>
  <dcterms:created xsi:type="dcterms:W3CDTF">2020-07-07T20:42:16Z</dcterms:created>
  <dcterms:modified xsi:type="dcterms:W3CDTF">2025-03-27T11:48:26Z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