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551" r:id="rId5"/>
    <p:sldId id="747" r:id="rId6"/>
    <p:sldId id="689" r:id="rId7"/>
    <p:sldId id="749" r:id="rId8"/>
    <p:sldId id="759" r:id="rId9"/>
    <p:sldId id="760" r:id="rId10"/>
    <p:sldId id="761" r:id="rId11"/>
    <p:sldId id="750" r:id="rId12"/>
    <p:sldId id="763" r:id="rId13"/>
    <p:sldId id="755" r:id="rId14"/>
    <p:sldId id="756" r:id="rId15"/>
    <p:sldId id="752" r:id="rId16"/>
    <p:sldId id="753" r:id="rId17"/>
    <p:sldId id="741" r:id="rId18"/>
    <p:sldId id="75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851"/>
    <a:srgbClr val="A33BC3"/>
    <a:srgbClr val="0000FF"/>
    <a:srgbClr val="B466E0"/>
    <a:srgbClr val="935DFF"/>
    <a:srgbClr val="8477E5"/>
    <a:srgbClr val="B18AD1"/>
    <a:srgbClr val="C366E0"/>
    <a:srgbClr val="E165D8"/>
    <a:srgbClr val="C27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24-03-2025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24-03-2025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24-03-2025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24-03-2025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24-03-2025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11" Type="http://schemas.openxmlformats.org/officeDocument/2006/relationships/image" Target="../media/image310.png"/><Relationship Id="rId5" Type="http://schemas.openxmlformats.org/officeDocument/2006/relationships/image" Target="../media/image2500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Relationship Id="rId14" Type="http://schemas.openxmlformats.org/officeDocument/2006/relationships/image" Target="../media/image34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3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39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0.png"/><Relationship Id="rId7" Type="http://schemas.openxmlformats.org/officeDocument/2006/relationships/image" Target="../media/image6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6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NULL"/><Relationship Id="rId11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0.png"/><Relationship Id="rId7" Type="http://schemas.openxmlformats.org/officeDocument/2006/relationships/image" Target="../media/image4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110.png"/><Relationship Id="rId11" Type="http://schemas.openxmlformats.org/officeDocument/2006/relationships/image" Target="../media/image810.png"/><Relationship Id="rId5" Type="http://schemas.openxmlformats.org/officeDocument/2006/relationships/image" Target="../media/image210.png"/><Relationship Id="rId10" Type="http://schemas.openxmlformats.org/officeDocument/2006/relationships/image" Target="../media/image700.png"/><Relationship Id="rId9" Type="http://schemas.openxmlformats.org/officeDocument/2006/relationships/image" Target="../media/image6.png"/><Relationship Id="rId1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2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491" y="3336721"/>
            <a:ext cx="8673666" cy="821886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MCMC Sampling (wrap-up)</a:t>
            </a:r>
            <a:endParaRPr lang="en-IN" sz="32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Generating Samples in HMC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an initial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Hamiltonian Dynamics defines how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changes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use these equations to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 err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discretizing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1: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sample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Initialize                                                                           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“leapfrog” steps with learning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ℓ=1: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0" dirty="0">
                    <a:latin typeface="Abadi Extra Light" panose="020B0204020104020204" pitchFamily="34" charset="0"/>
                  </a:rPr>
                  <a:t>Perform MH accept/reject test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GB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. If accepted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IN" sz="22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0" dirty="0">
                    <a:latin typeface="Abadi Extra Light" panose="020B0204020104020204" pitchFamily="34" charset="0"/>
                  </a:rPr>
                  <a:t>The momentum forces exploring different regions instead of getting driven to regions where the MAP solution is</a:t>
                </a: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 marL="914400" lvl="2" indent="0">
                  <a:buNone/>
                </a:pPr>
                <a:r>
                  <a:rPr lang="en-GB" sz="1800" dirty="0">
                    <a:latin typeface="Abadi Extra Light" panose="020B0204020104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b="-36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81B31-B4E4-4A2E-9CF4-7A2353238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090" y="1570074"/>
            <a:ext cx="2280231" cy="64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6475C-6502-4559-868E-08A531DD1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090" y="2219749"/>
            <a:ext cx="2860787" cy="647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1082D-45CA-44E9-BEE5-7E8441B1E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409" y="3670917"/>
            <a:ext cx="5856583" cy="439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4599AB-BCC4-45DB-835A-B88911A6FD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8105" y="4558068"/>
            <a:ext cx="2770434" cy="456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96786-C8D7-4D06-82FB-DFCA1C1454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8943" y="5014469"/>
            <a:ext cx="2738406" cy="456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/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77DC5-8162-4916-96C2-1EE8B6FCF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38" y="2069674"/>
                <a:ext cx="987897" cy="276999"/>
              </a:xfrm>
              <a:prstGeom prst="rect">
                <a:avLst/>
              </a:prstGeom>
              <a:blipFill>
                <a:blip r:embed="rId11"/>
                <a:stretch>
                  <a:fillRect r="-3549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4E7EC7F-99C3-42BB-BF64-12D053F6D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6257" y="2027553"/>
            <a:ext cx="4183048" cy="361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/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single sample generated by taking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steps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CB8AB29-FDCF-4380-8040-18585D10D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885" y="5382953"/>
                <a:ext cx="2345253" cy="461543"/>
              </a:xfrm>
              <a:prstGeom prst="wedgeRectCallout">
                <a:avLst>
                  <a:gd name="adj1" fmla="val -61972"/>
                  <a:gd name="adj2" fmla="val 20624"/>
                </a:avLst>
              </a:prstGeom>
              <a:blipFill>
                <a:blip r:embed="rId13"/>
                <a:stretch>
                  <a:fillRect t="-15190" r="-454" b="-253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D0F3D90-2133-454D-8784-724A23DC44CF}"/>
              </a:ext>
            </a:extLst>
          </p:cNvPr>
          <p:cNvSpPr/>
          <p:nvPr/>
        </p:nvSpPr>
        <p:spPr>
          <a:xfrm>
            <a:off x="9347781" y="3285559"/>
            <a:ext cx="2345253" cy="1092712"/>
          </a:xfrm>
          <a:prstGeom prst="wedgeRectCallout">
            <a:avLst>
              <a:gd name="adj1" fmla="val -45451"/>
              <a:gd name="adj2" fmla="val -596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Reason: Getting analytical solutions for the above requires integrals which is in general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/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usually set to 5 and learning rate tuned to make acceptance rate around 90%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B577A57-0281-408A-B85F-25270A634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653" y="4668817"/>
                <a:ext cx="3511872" cy="461543"/>
              </a:xfrm>
              <a:prstGeom prst="wedgeRectCallout">
                <a:avLst>
                  <a:gd name="adj1" fmla="val -40348"/>
                  <a:gd name="adj2" fmla="val -90188"/>
                </a:avLst>
              </a:prstGeom>
              <a:blipFill>
                <a:blip r:embed="rId14"/>
                <a:stretch>
                  <a:fillRect l="-691" r="-1036" b="-180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30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65"/>
    </mc:Choice>
    <mc:Fallback xmlns="">
      <p:transition spd="slow" advTm="411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HMC in Practice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HMC typically has very low rejection rate (that too, primarily due to discretization error)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Performance can be sensitive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(no. of leapfrog steps) and step-sizes, tuning hard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lot of renewed interest in HMC (you may check out NUTS - No U-turn Sampler – doesn’t require setting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Prob. Prog. packages e.g., </a:t>
                </a:r>
                <a:r>
                  <a:rPr lang="en-GB" dirty="0" err="1">
                    <a:latin typeface="Abadi Extra Light" panose="020B0204020104020204" pitchFamily="34" charset="0"/>
                  </a:rPr>
                  <a:t>Tensorflow</a:t>
                </a:r>
                <a:r>
                  <a:rPr lang="en-GB" dirty="0">
                    <a:latin typeface="Abadi Extra Light" panose="020B0204020104020204" pitchFamily="34" charset="0"/>
                  </a:rPr>
                  <a:t> Prob., Stan, etc, contain implementations of HMC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also do HMC on minibatches (Stochastic Gradient HMC - Chen et al, 2014)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illustration: SGHMC vs other methods on MNIST classification (Bayesian neural net)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r="-1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877D4-7F50-44E7-9540-2FEDE88A1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218" y="4494123"/>
            <a:ext cx="2788163" cy="2363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A9DC9-E72C-404E-BD11-16D4D4492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10" y="6595232"/>
            <a:ext cx="4494727" cy="186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4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32"/>
    </mc:Choice>
    <mc:Fallback xmlns="">
      <p:transition spd="slow" advTm="21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goal is to compute the posterior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(assuming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very large)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have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machines with data partitioned as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assume that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0" dirty="0" err="1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factorizes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                                                           is known as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“subset posterior”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machine generates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MCMC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We need a way to combine these subset posteriors using a “consensus”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303D5-2D1F-4F40-A885-1DF6FDC7D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957" y="1594231"/>
            <a:ext cx="4661414" cy="801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9B9EF-613E-4308-B825-B22972353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444" y="3429000"/>
            <a:ext cx="3118541" cy="954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76E67-B38E-45BE-AD97-170F4C1ACA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633" y="4337372"/>
            <a:ext cx="5331116" cy="550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697C6-1B14-4E74-8959-28A29B6165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799" y="6009955"/>
            <a:ext cx="8285811" cy="572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6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79"/>
    </mc:Choice>
    <mc:Fallback xmlns="">
      <p:transition spd="slow" advTm="30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Parallel/Distributed MCMC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Many ways to compute the consensus samples. Let’s look at two of them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1: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Weighted Average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IN" sz="26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learned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Assuming Gaussian likelihood and Gaussian prior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2: Fit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Gaussians, one 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and take their product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detailed proofs and other approaches, may refer to the reference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AE336-B46F-4D57-A3CA-65216ED7E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037" y="2638011"/>
            <a:ext cx="5154501" cy="1333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291C3-087E-4412-9E23-1900C2899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922" y="4504478"/>
            <a:ext cx="7392473" cy="1348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C4D41C-AF42-42A6-AF3A-E7CF1BBE5725}"/>
              </a:ext>
            </a:extLst>
          </p:cNvPr>
          <p:cNvSpPr txBox="1"/>
          <p:nvPr/>
        </p:nvSpPr>
        <p:spPr>
          <a:xfrm>
            <a:off x="131376" y="6557513"/>
            <a:ext cx="3688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Patterns of Scalable Bayesian Inference (Angelino et al, 2016)</a:t>
            </a:r>
            <a:endParaRPr lang="en-IN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806B62-C959-492F-B530-CAC7CF0C2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186" y="2703572"/>
            <a:ext cx="1010687" cy="965223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11AED96-BCF1-4913-9E0E-342B21E254D6}"/>
              </a:ext>
            </a:extLst>
          </p:cNvPr>
          <p:cNvSpPr/>
          <p:nvPr/>
        </p:nvSpPr>
        <p:spPr>
          <a:xfrm>
            <a:off x="8744868" y="2517343"/>
            <a:ext cx="2262756" cy="712720"/>
          </a:xfrm>
          <a:prstGeom prst="wedgeRectCallout">
            <a:avLst>
              <a:gd name="adj1" fmla="val 59886"/>
              <a:gd name="adj2" fmla="val 37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These approaches can also be used to make VI parallel/distributed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5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03"/>
    </mc:Choice>
    <mc:Fallback xmlns="">
      <p:transition spd="slow" advTm="329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 Inference: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vs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VI approximates a posterior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another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Sampling uses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Sampling can be used within VI (ELBO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dirty="0">
                    <a:latin typeface="Abadi Extra Light" panose="020B0204020104020204" pitchFamily="34" charset="0"/>
                  </a:rPr>
                  <a:t> using Monte-Carlo)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terms of “comparison” between VI and sampling, a few things to be noted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Convergence:</a:t>
                </a:r>
                <a:r>
                  <a:rPr lang="en-GB" dirty="0">
                    <a:latin typeface="Abadi Extra Light" panose="020B0204020104020204" pitchFamily="34" charset="0"/>
                  </a:rPr>
                  <a:t> VI only has local convergence, sampling (in theory) can give exact posterior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Storage:</a:t>
                </a:r>
                <a:r>
                  <a:rPr lang="en-GB" dirty="0">
                    <a:latin typeface="Abadi Extra Light" panose="020B0204020104020204" pitchFamily="34" charset="0"/>
                  </a:rPr>
                  <a:t> Sampling based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dirty="0">
                    <a:latin typeface="Abadi Extra Light" panose="020B0204020104020204" pitchFamily="34" charset="0"/>
                  </a:rPr>
                  <a:t> needs to storage all samples, VI only needs var. params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Prediction Cost: </a:t>
                </a:r>
                <a:r>
                  <a:rPr lang="en-GB" dirty="0">
                    <a:latin typeface="Abadi Extra Light" panose="020B0204020104020204" pitchFamily="34" charset="0"/>
                  </a:rPr>
                  <a:t>Sampling </a:t>
                </a:r>
                <a:r>
                  <a:rPr lang="en-GB" u="sng" dirty="0">
                    <a:latin typeface="Abadi Extra Light" panose="020B0204020104020204" pitchFamily="34" charset="0"/>
                  </a:rPr>
                  <a:t>always</a:t>
                </a:r>
                <a:r>
                  <a:rPr lang="en-GB" dirty="0">
                    <a:latin typeface="Abadi Extra Light" panose="020B0204020104020204" pitchFamily="34" charset="0"/>
                  </a:rPr>
                  <a:t> requires Monte-Carlo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avging</a:t>
                </a:r>
                <a:r>
                  <a:rPr lang="en-GB" dirty="0">
                    <a:latin typeface="Abadi Extra Light" panose="020B0204020104020204" pitchFamily="34" charset="0"/>
                  </a:rPr>
                  <a:t> for posterior predictive; with VI, </a:t>
                </a:r>
                <a:r>
                  <a:rPr lang="en-GB" u="sng" dirty="0">
                    <a:latin typeface="Abadi Extra Light" panose="020B0204020104020204" pitchFamily="34" charset="0"/>
                  </a:rPr>
                  <a:t>sometimes</a:t>
                </a:r>
                <a:r>
                  <a:rPr lang="en-GB" dirty="0">
                    <a:latin typeface="Abadi Extra Light" panose="020B0204020104020204" pitchFamily="34" charset="0"/>
                  </a:rPr>
                  <a:t> we can get closed form posterior predictive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There is some work on “compressing” sampling-based approximations*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645" r="-2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/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/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≈∫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𝑑𝑍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blipFill>
                <a:blip r:embed="rId7"/>
                <a:stretch>
                  <a:fillRect l="-700" t="-14894" r="-583" b="-40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52A25B-96B9-4F69-8EF9-28F27E9DC256}"/>
              </a:ext>
            </a:extLst>
          </p:cNvPr>
          <p:cNvSpPr txBox="1"/>
          <p:nvPr/>
        </p:nvSpPr>
        <p:spPr>
          <a:xfrm>
            <a:off x="1193784" y="4814937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sampling: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5A064-6DEE-40FF-B149-9D935A62C8E2}"/>
              </a:ext>
            </a:extLst>
          </p:cNvPr>
          <p:cNvSpPr txBox="1"/>
          <p:nvPr/>
        </p:nvSpPr>
        <p:spPr>
          <a:xfrm>
            <a:off x="1193784" y="528188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VI: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F7DA3-62BF-4EBD-8F0E-0B116E182D9E}"/>
              </a:ext>
            </a:extLst>
          </p:cNvPr>
          <p:cNvSpPr txBox="1"/>
          <p:nvPr/>
        </p:nvSpPr>
        <p:spPr>
          <a:xfrm>
            <a:off x="131736" y="6586780"/>
            <a:ext cx="9260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*”Compact approximations to Bayesian predictive distributions” by </a:t>
            </a:r>
            <a:r>
              <a:rPr lang="en-GB" sz="1100" dirty="0" err="1"/>
              <a:t>Snelson</a:t>
            </a:r>
            <a:r>
              <a:rPr lang="en-GB" sz="1100" dirty="0"/>
              <a:t> and </a:t>
            </a:r>
            <a:r>
              <a:rPr lang="en-GB" sz="1100" dirty="0" err="1"/>
              <a:t>Ghaharamani</a:t>
            </a:r>
            <a:r>
              <a:rPr lang="en-GB" sz="1100" dirty="0"/>
              <a:t>, 2005; and “Bayesian Dark Knowledge” by </a:t>
            </a:r>
            <a:r>
              <a:rPr lang="en-GB" sz="1100" dirty="0" err="1"/>
              <a:t>Korattikara</a:t>
            </a:r>
            <a:r>
              <a:rPr lang="en-GB" sz="1100" dirty="0"/>
              <a:t> et al, 2015</a:t>
            </a:r>
            <a:endParaRPr lang="en-IN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/>
              <p:nvPr/>
            </p:nvSpPr>
            <p:spPr>
              <a:xfrm>
                <a:off x="9434130" y="5466554"/>
                <a:ext cx="2685089" cy="445326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Compressing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samples into something more compact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130" y="5466554"/>
                <a:ext cx="2685089" cy="445326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blipFill>
                <a:blip r:embed="rId8"/>
                <a:stretch>
                  <a:fillRect t="-14773" b="-1136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F923F12-160B-D2C5-B8F8-415C3EB435A3}"/>
              </a:ext>
            </a:extLst>
          </p:cNvPr>
          <p:cNvSpPr/>
          <p:nvPr/>
        </p:nvSpPr>
        <p:spPr>
          <a:xfrm>
            <a:off x="9392606" y="4555287"/>
            <a:ext cx="2685089" cy="666150"/>
          </a:xfrm>
          <a:prstGeom prst="wedgeRectCallout">
            <a:avLst>
              <a:gd name="adj1" fmla="val -52119"/>
              <a:gd name="adj2" fmla="val 71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Closed form if integral is tractable (otherwise Monte Carlo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avg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still needed for PPD)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1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91"/>
    </mc:Choice>
    <mc:Fallback xmlns="">
      <p:transition spd="slow" advTm="41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  <p:bldP spid="16" grpId="0"/>
      <p:bldP spid="15" grpId="0"/>
      <p:bldP spid="1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Inference Methods: Summary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MLE/MAP: Straightforward for differentiable models (can even use automatic diff.)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Conjugate models with one “main” parameter: Straightforward posterior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MLE-II/MAP-II: Often useful for estimating the hyperparameters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EM: If we want to do MLE/MAP for models with latent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Very general algorithm, can also be made online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Used when we want point estimates for some unknowns and posterior over others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Can use it for hyperparameter estimation as well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Often better than using direct gradient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VI and sampling methods can be used to get full posterior for complex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Quite easy if we have local conjugacy (VI has closed form updates, Gibbs sampler is easy to derive)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In other cases, we have general VI with Monte-Carlo gradients, MH sampling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MCMC can also make use of gradient info (LD/SGLD)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For large-scale problems, online/distributed VI/MCMC, or SGD based posterior </a:t>
            </a:r>
            <a:r>
              <a:rPr lang="en-GB" sz="2600" dirty="0" err="1">
                <a:latin typeface="Abadi Extra Light" panose="020B0204020104020204" pitchFamily="34" charset="0"/>
              </a:rPr>
              <a:t>approx</a:t>
            </a: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7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55"/>
    </mc:Choice>
    <mc:Fallback xmlns="">
      <p:transition spd="slow" advTm="240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MCMC samples to make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our approx.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Any expectation that depends 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approximated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Bayesian lin. reg., assuming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unknown, the PPD approx.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Sampling based approx. for PPD of other models can also be obtained likewise</a:t>
                </a: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7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D196B1-B17B-440F-9AFA-17CB2DBC949B}"/>
                  </a:ext>
                </a:extLst>
              </p:cNvPr>
              <p:cNvSpPr txBox="1"/>
              <p:nvPr/>
            </p:nvSpPr>
            <p:spPr>
              <a:xfrm>
                <a:off x="2257952" y="2312066"/>
                <a:ext cx="6796219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D196B1-B17B-440F-9AFA-17CB2DBC9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952" y="2312066"/>
                <a:ext cx="6796219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72E818-90F1-4B21-8D46-061305059137}"/>
                  </a:ext>
                </a:extLst>
              </p:cNvPr>
              <p:cNvSpPr txBox="1"/>
              <p:nvPr/>
            </p:nvSpPr>
            <p:spPr>
              <a:xfrm>
                <a:off x="530815" y="4058051"/>
                <a:ext cx="1048453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72E818-90F1-4B21-8D46-06130505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15" y="4058051"/>
                <a:ext cx="10484537" cy="8842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843ECBA-9BD0-413E-9998-ED01E6341E88}"/>
                  </a:ext>
                </a:extLst>
              </p:cNvPr>
              <p:cNvSpPr/>
              <p:nvPr/>
            </p:nvSpPr>
            <p:spPr>
              <a:xfrm>
                <a:off x="8132669" y="3788306"/>
                <a:ext cx="2413927" cy="492955"/>
              </a:xfrm>
              <a:prstGeom prst="wedgeRectCallout">
                <a:avLst>
                  <a:gd name="adj1" fmla="val -57610"/>
                  <a:gd name="adj2" fmla="val 299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Thus, in this case, the PPD is a sum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Gaussians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843ECBA-9BD0-413E-9998-ED01E6341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669" y="3788306"/>
                <a:ext cx="2413927" cy="492955"/>
              </a:xfrm>
              <a:prstGeom prst="wedgeRectCallout">
                <a:avLst>
                  <a:gd name="adj1" fmla="val -57610"/>
                  <a:gd name="adj2" fmla="val 29988"/>
                </a:avLst>
              </a:prstGeom>
              <a:blipFill>
                <a:blip r:embed="rId8"/>
                <a:stretch>
                  <a:fillRect t="-10714" b="-21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5B6B2BD-4945-4380-83AD-E02C62E9053A}"/>
                  </a:ext>
                </a:extLst>
              </p:cNvPr>
              <p:cNvSpPr/>
              <p:nvPr/>
            </p:nvSpPr>
            <p:spPr>
              <a:xfrm>
                <a:off x="8555556" y="4930525"/>
                <a:ext cx="3024203" cy="418214"/>
              </a:xfrm>
              <a:prstGeom prst="wedgeRectCallout">
                <a:avLst>
                  <a:gd name="adj1" fmla="val -44334"/>
                  <a:gd name="adj2" fmla="val -786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Mean:</a:t>
                </a:r>
                <a14:m>
                  <m:oMath xmlns:m="http://schemas.openxmlformats.org/officeDocument/2006/math"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  <m:e>
                        <m:sSup>
                          <m:sSup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IN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5B6B2BD-4945-4380-83AD-E02C62E90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556" y="4930525"/>
                <a:ext cx="3024203" cy="418214"/>
              </a:xfrm>
              <a:prstGeom prst="wedgeRectCallout">
                <a:avLst>
                  <a:gd name="adj1" fmla="val -44334"/>
                  <a:gd name="adj2" fmla="val -78628"/>
                </a:avLst>
              </a:prstGeom>
              <a:blipFill>
                <a:blip r:embed="rId9"/>
                <a:stretch>
                  <a:fillRect l="-800" t="-32609" b="-967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602A66A-5F2F-4B75-A83B-831F08B4A12F}"/>
              </a:ext>
            </a:extLst>
          </p:cNvPr>
          <p:cNvSpPr/>
          <p:nvPr/>
        </p:nvSpPr>
        <p:spPr>
          <a:xfrm>
            <a:off x="6884350" y="5447746"/>
            <a:ext cx="2791105" cy="712580"/>
          </a:xfrm>
          <a:prstGeom prst="wedgeRectCallout">
            <a:avLst>
              <a:gd name="adj1" fmla="val 36241"/>
              <a:gd name="adj2" fmla="val -6731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Variance: Exercise! Use definition of variance and use Monte-Carlo approximation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1F2711A-F68C-41DF-B4AA-CB5D99588C73}"/>
              </a:ext>
            </a:extLst>
          </p:cNvPr>
          <p:cNvSpPr/>
          <p:nvPr/>
        </p:nvSpPr>
        <p:spPr>
          <a:xfrm>
            <a:off x="4059333" y="3822862"/>
            <a:ext cx="1938512" cy="492955"/>
          </a:xfrm>
          <a:prstGeom prst="wedgeRectCallout">
            <a:avLst>
              <a:gd name="adj1" fmla="val -72056"/>
              <a:gd name="adj2" fmla="val 519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Joint posterior over all unknowns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62509A4-4DCA-46C2-96B9-0EA622C03DC0}"/>
              </a:ext>
            </a:extLst>
          </p:cNvPr>
          <p:cNvSpPr/>
          <p:nvPr/>
        </p:nvSpPr>
        <p:spPr>
          <a:xfrm>
            <a:off x="4059333" y="4843977"/>
            <a:ext cx="1938512" cy="492955"/>
          </a:xfrm>
          <a:prstGeom prst="wedgeRectCallout">
            <a:avLst>
              <a:gd name="adj1" fmla="val 85045"/>
              <a:gd name="adj2" fmla="val -753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Sampling based approximation of PPD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5C52860B-8EA1-0BE9-56B3-74A72BA1A560}"/>
                  </a:ext>
                </a:extLst>
              </p:cNvPr>
              <p:cNvSpPr/>
              <p:nvPr/>
            </p:nvSpPr>
            <p:spPr>
              <a:xfrm>
                <a:off x="792051" y="5021123"/>
                <a:ext cx="3120048" cy="492955"/>
              </a:xfrm>
              <a:prstGeom prst="wedgeRectCallout">
                <a:avLst>
                  <a:gd name="adj1" fmla="val 55465"/>
                  <a:gd name="adj2" fmla="val -518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think of it as an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ensemble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consisting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members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5C52860B-8EA1-0BE9-56B3-74A72BA1A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51" y="5021123"/>
                <a:ext cx="3120048" cy="492955"/>
              </a:xfrm>
              <a:prstGeom prst="wedgeRectCallout">
                <a:avLst>
                  <a:gd name="adj1" fmla="val 55465"/>
                  <a:gd name="adj2" fmla="val -51821"/>
                </a:avLst>
              </a:prstGeom>
              <a:blipFill>
                <a:blip r:embed="rId11"/>
                <a:stretch>
                  <a:fillRect l="-912" t="-4494" b="-202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23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071"/>
    </mc:Choice>
    <mc:Fallback xmlns="">
      <p:transition spd="slow" advTm="321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Gradients in MCMC: Langevin Dynamics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MCMC uses a random-walk based proposal to generate the next sample, e.g.,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Langevin dynamics: Use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(unnormalized) posterior’s gradient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info in the proposal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the above is equivalent to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After some waiting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iterates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 MCMC samples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EAC53B-3C43-4EE5-ADE9-4D43A0C28037}"/>
                  </a:ext>
                </a:extLst>
              </p:cNvPr>
              <p:cNvSpPr txBox="1"/>
              <p:nvPr/>
            </p:nvSpPr>
            <p:spPr>
              <a:xfrm>
                <a:off x="3909460" y="1645276"/>
                <a:ext cx="2698559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EAC53B-3C43-4EE5-ADE9-4D43A0C28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460" y="1645276"/>
                <a:ext cx="2698559" cy="394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277377D-90A4-4366-9063-EF1F6EDD4169}"/>
              </a:ext>
            </a:extLst>
          </p:cNvPr>
          <p:cNvSpPr/>
          <p:nvPr/>
        </p:nvSpPr>
        <p:spPr>
          <a:xfrm>
            <a:off x="888642" y="1656518"/>
            <a:ext cx="2595094" cy="339658"/>
          </a:xfrm>
          <a:prstGeom prst="wedgeRectCallout">
            <a:avLst>
              <a:gd name="adj1" fmla="val 65752"/>
              <a:gd name="adj2" fmla="val 6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76F667-0958-446E-917D-224575383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835" y="2728831"/>
            <a:ext cx="7694170" cy="700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945E1E-6BE0-4243-84C3-C3071215939C}"/>
                  </a:ext>
                </a:extLst>
              </p:cNvPr>
              <p:cNvSpPr txBox="1"/>
              <p:nvPr/>
            </p:nvSpPr>
            <p:spPr>
              <a:xfrm>
                <a:off x="3614733" y="3384738"/>
                <a:ext cx="2592120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945E1E-6BE0-4243-84C3-C30712159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733" y="3384738"/>
                <a:ext cx="2592120" cy="448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345B2CB3-EDC7-4821-9D87-2E4102E8BA55}"/>
              </a:ext>
            </a:extLst>
          </p:cNvPr>
          <p:cNvSpPr/>
          <p:nvPr/>
        </p:nvSpPr>
        <p:spPr>
          <a:xfrm>
            <a:off x="733166" y="3262599"/>
            <a:ext cx="2595094" cy="339658"/>
          </a:xfrm>
          <a:prstGeom prst="wedgeRectCallout">
            <a:avLst>
              <a:gd name="adj1" fmla="val 60293"/>
              <a:gd name="adj2" fmla="val 309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2A49428-089D-4985-BBDC-47CC33DA210C}"/>
              </a:ext>
            </a:extLst>
          </p:cNvPr>
          <p:cNvSpPr/>
          <p:nvPr/>
        </p:nvSpPr>
        <p:spPr>
          <a:xfrm>
            <a:off x="8986367" y="2509809"/>
            <a:ext cx="2765605" cy="499168"/>
          </a:xfrm>
          <a:prstGeom prst="wedgeRectCallout">
            <a:avLst>
              <a:gd name="adj1" fmla="val -67995"/>
              <a:gd name="adj2" fmla="val 480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Move towards the mode of the posterior (like finding MAP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est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B09CBB-CAA0-42D9-B440-4D0100BA58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0030" y="4762972"/>
            <a:ext cx="6493646" cy="723526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1E952553-5028-40F0-8DAB-2F401FC5AA4C}"/>
              </a:ext>
            </a:extLst>
          </p:cNvPr>
          <p:cNvSpPr/>
          <p:nvPr/>
        </p:nvSpPr>
        <p:spPr>
          <a:xfrm>
            <a:off x="293636" y="4569879"/>
            <a:ext cx="2595094" cy="339658"/>
          </a:xfrm>
          <a:prstGeom prst="wedgeRectCallout">
            <a:avLst>
              <a:gd name="adj1" fmla="val 60790"/>
              <a:gd name="adj2" fmla="val 536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CBA1D1E8-9EFF-4907-86AD-5698B4F3FCEB}"/>
              </a:ext>
            </a:extLst>
          </p:cNvPr>
          <p:cNvSpPr/>
          <p:nvPr/>
        </p:nvSpPr>
        <p:spPr>
          <a:xfrm>
            <a:off x="5745619" y="2512511"/>
            <a:ext cx="1132370" cy="294068"/>
          </a:xfrm>
          <a:prstGeom prst="wedgeRectCallout">
            <a:avLst>
              <a:gd name="adj1" fmla="val -47474"/>
              <a:gd name="adj2" fmla="val 858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C9023089-F500-4224-9FB0-8B4E9DE78C78}"/>
              </a:ext>
            </a:extLst>
          </p:cNvPr>
          <p:cNvSpPr/>
          <p:nvPr/>
        </p:nvSpPr>
        <p:spPr>
          <a:xfrm>
            <a:off x="7688821" y="2509809"/>
            <a:ext cx="618052" cy="294068"/>
          </a:xfrm>
          <a:prstGeom prst="wedgeRectCallout">
            <a:avLst>
              <a:gd name="adj1" fmla="val -47474"/>
              <a:gd name="adj2" fmla="val 858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Prior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E39D299D-5C4F-47C1-8D2D-B90355B8A1F0}"/>
              </a:ext>
            </a:extLst>
          </p:cNvPr>
          <p:cNvSpPr/>
          <p:nvPr/>
        </p:nvSpPr>
        <p:spPr>
          <a:xfrm>
            <a:off x="8800695" y="1613752"/>
            <a:ext cx="2698559" cy="499168"/>
          </a:xfrm>
          <a:prstGeom prst="wedgeRectCallout">
            <a:avLst>
              <a:gd name="adj1" fmla="val -65595"/>
              <a:gd name="adj2" fmla="val 626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use automatic differentiation methods for this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BBECA1E-D952-48CD-8F2F-EDB3024D957D}"/>
              </a:ext>
            </a:extLst>
          </p:cNvPr>
          <p:cNvSpPr/>
          <p:nvPr/>
        </p:nvSpPr>
        <p:spPr>
          <a:xfrm>
            <a:off x="100934" y="5093304"/>
            <a:ext cx="2595094" cy="518712"/>
          </a:xfrm>
          <a:prstGeom prst="wedgeRectCallout">
            <a:avLst>
              <a:gd name="adj1" fmla="val 42180"/>
              <a:gd name="adj2" fmla="val -800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Known as </a:t>
            </a:r>
            <a:r>
              <a:rPr lang="en-IN" sz="1600" dirty="0">
                <a:solidFill>
                  <a:srgbClr val="009900"/>
                </a:solidFill>
                <a:latin typeface="Abadi Extra Light" panose="020B0204020104020204" pitchFamily="34" charset="0"/>
              </a:rPr>
              <a:t>Metropolis-Adjusted Langevin Algorithm (MALA)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EE200A14-A91E-4CA2-8A1C-847CB3872927}"/>
                  </a:ext>
                </a:extLst>
              </p:cNvPr>
              <p:cNvSpPr/>
              <p:nvPr/>
            </p:nvSpPr>
            <p:spPr>
              <a:xfrm>
                <a:off x="6745367" y="1497008"/>
                <a:ext cx="1843102" cy="499168"/>
              </a:xfrm>
              <a:prstGeom prst="wedgeRectCallout">
                <a:avLst>
                  <a:gd name="adj1" fmla="val -61053"/>
                  <a:gd name="adj2" fmla="val 200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use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denote all the unknowns </a:t>
                </a: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EE200A14-A91E-4CA2-8A1C-847CB3872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367" y="1497008"/>
                <a:ext cx="1843102" cy="499168"/>
              </a:xfrm>
              <a:prstGeom prst="wedgeRectCallout">
                <a:avLst>
                  <a:gd name="adj1" fmla="val -61053"/>
                  <a:gd name="adj2" fmla="val 20067"/>
                </a:avLst>
              </a:prstGeom>
              <a:blipFill>
                <a:blip r:embed="rId10"/>
                <a:stretch>
                  <a:fillRect t="-10714" r="-875" b="-21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5C9C2DC7-A980-4378-96E7-52A481E5B260}"/>
                  </a:ext>
                </a:extLst>
              </p:cNvPr>
              <p:cNvSpPr/>
              <p:nvPr/>
            </p:nvSpPr>
            <p:spPr>
              <a:xfrm>
                <a:off x="1209900" y="3675662"/>
                <a:ext cx="1952578" cy="430216"/>
              </a:xfrm>
              <a:prstGeom prst="wedgeRectCallout">
                <a:avLst>
                  <a:gd name="adj1" fmla="val 50551"/>
                  <a:gd name="adj2" fmla="val -742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set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acceptance rate is around 0.6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5C9C2DC7-A980-4378-96E7-52A481E5B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00" y="3675662"/>
                <a:ext cx="1952578" cy="430216"/>
              </a:xfrm>
              <a:prstGeom prst="wedgeRectCallout">
                <a:avLst>
                  <a:gd name="adj1" fmla="val 50551"/>
                  <a:gd name="adj2" fmla="val -74250"/>
                </a:avLst>
              </a:prstGeom>
              <a:blipFill>
                <a:blip r:embed="rId11"/>
                <a:stretch>
                  <a:fillRect l="-1187" b="-247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45EF5652-1B69-4B2D-85DA-15019866153B}"/>
                  </a:ext>
                </a:extLst>
              </p:cNvPr>
              <p:cNvSpPr/>
              <p:nvPr/>
            </p:nvSpPr>
            <p:spPr>
              <a:xfrm>
                <a:off x="8006352" y="4237940"/>
                <a:ext cx="4027901" cy="499168"/>
              </a:xfrm>
              <a:prstGeom prst="wedgeRectCallout">
                <a:avLst>
                  <a:gd name="adj1" fmla="val -44156"/>
                  <a:gd name="adj2" fmla="val 8693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gradient is pre-multiplied by a preconditioner matrix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</a:t>
                </a:r>
                <a:r>
                  <a:rPr lang="en-IN" sz="16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Simplified Manifold MALA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45EF5652-1B69-4B2D-85DA-150198661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352" y="4237940"/>
                <a:ext cx="4027901" cy="499168"/>
              </a:xfrm>
              <a:prstGeom prst="wedgeRectCallout">
                <a:avLst>
                  <a:gd name="adj1" fmla="val -44156"/>
                  <a:gd name="adj2" fmla="val 86931"/>
                </a:avLst>
              </a:prstGeom>
              <a:blipFill>
                <a:blip r:embed="rId12"/>
                <a:stretch>
                  <a:fillRect l="-602" t="-76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0D08BCAE-DC27-405D-BE1C-7359CD99C475}"/>
                  </a:ext>
                </a:extLst>
              </p:cNvPr>
              <p:cNvSpPr/>
              <p:nvPr/>
            </p:nvSpPr>
            <p:spPr>
              <a:xfrm>
                <a:off x="9538802" y="4856445"/>
                <a:ext cx="2552264" cy="952172"/>
              </a:xfrm>
              <a:prstGeom prst="wedgeRectCallout">
                <a:avLst>
                  <a:gd name="adj1" fmla="val 42176"/>
                  <a:gd name="adj2" fmla="val -714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One option to use for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second derivative of the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unnorm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posterior</a:t>
                </a: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0D08BCAE-DC27-405D-BE1C-7359CD99C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802" y="4856445"/>
                <a:ext cx="2552264" cy="952172"/>
              </a:xfrm>
              <a:prstGeom prst="wedgeRectCallout">
                <a:avLst>
                  <a:gd name="adj1" fmla="val 42176"/>
                  <a:gd name="adj2" fmla="val -71498"/>
                </a:avLst>
              </a:prstGeom>
              <a:blipFill>
                <a:blip r:embed="rId13"/>
                <a:stretch>
                  <a:fillRect l="-1188" b="-1030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DFA4F7D6-2C2B-4575-ADD0-96B21B299034}"/>
              </a:ext>
            </a:extLst>
          </p:cNvPr>
          <p:cNvSpPr/>
          <p:nvPr/>
        </p:nvSpPr>
        <p:spPr>
          <a:xfrm>
            <a:off x="5326133" y="4237940"/>
            <a:ext cx="2595094" cy="520168"/>
          </a:xfrm>
          <a:prstGeom prst="wedgeRectCallout">
            <a:avLst>
              <a:gd name="adj1" fmla="val 56947"/>
              <a:gd name="adj2" fmla="val -58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Helps also incorporate the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curvature info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of the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08249F7-2D1A-4D28-AE8B-77AA0B68A57F}"/>
                  </a:ext>
                </a:extLst>
              </p:cNvPr>
              <p:cNvSpPr/>
              <p:nvPr/>
            </p:nvSpPr>
            <p:spPr>
              <a:xfrm>
                <a:off x="6287887" y="3368280"/>
                <a:ext cx="2894872" cy="827808"/>
              </a:xfrm>
              <a:prstGeom prst="wedgeRectCallout">
                <a:avLst>
                  <a:gd name="adj1" fmla="val -56166"/>
                  <a:gd name="adj2" fmla="val -70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doing a gradient ascent step towards the posterior and injecting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Noise ensures we aren’t stuck at the MAP solution 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08249F7-2D1A-4D28-AE8B-77AA0B68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87" y="3368280"/>
                <a:ext cx="2894872" cy="827808"/>
              </a:xfrm>
              <a:prstGeom prst="wedgeRectCallout">
                <a:avLst>
                  <a:gd name="adj1" fmla="val -56166"/>
                  <a:gd name="adj2" fmla="val -7009"/>
                </a:avLst>
              </a:prstGeom>
              <a:blipFill>
                <a:blip r:embed="rId14"/>
                <a:stretch>
                  <a:fillRect t="-7971" b="-130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F77B236E-64B2-4F0B-ABB0-969595C3BC30}"/>
              </a:ext>
            </a:extLst>
          </p:cNvPr>
          <p:cNvSpPr/>
          <p:nvPr/>
        </p:nvSpPr>
        <p:spPr>
          <a:xfrm>
            <a:off x="9281386" y="3395817"/>
            <a:ext cx="2595094" cy="700169"/>
          </a:xfrm>
          <a:prstGeom prst="wedgeRectCallout">
            <a:avLst>
              <a:gd name="adj1" fmla="val -58212"/>
              <a:gd name="adj2" fmla="val -106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gradient info in the proposal helps us move faster towards  high-prob regions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6F8C4-86C9-AD4D-5984-4E5AB9CA6CA8}"/>
              </a:ext>
            </a:extLst>
          </p:cNvPr>
          <p:cNvSpPr txBox="1"/>
          <p:nvPr/>
        </p:nvSpPr>
        <p:spPr>
          <a:xfrm>
            <a:off x="151608" y="6437015"/>
            <a:ext cx="5680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badi Extra Light" panose="020B0204020104020204" pitchFamily="34" charset="0"/>
              </a:rPr>
              <a:t>“Bayesian Learning via Stochastic Gradient Langevin Dynamics” by Welling and </a:t>
            </a:r>
            <a:r>
              <a:rPr lang="en-GB" sz="1200" dirty="0" err="1">
                <a:latin typeface="Abadi Extra Light" panose="020B0204020104020204" pitchFamily="34" charset="0"/>
              </a:rPr>
              <a:t>Teh</a:t>
            </a:r>
            <a:r>
              <a:rPr lang="en-GB" sz="1200" dirty="0">
                <a:latin typeface="Abadi Extra Light" panose="020B0204020104020204" pitchFamily="34" charset="0"/>
              </a:rPr>
              <a:t> (2011)</a:t>
            </a:r>
            <a:endParaRPr lang="en-IN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7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862"/>
    </mc:Choice>
    <mc:Fallback xmlns="">
      <p:transition spd="slow" advTm="501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Langevin Dynamics: A Closer Look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Is generating MCMC samples really as easy as computing MAP?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form of Langevin Dynamics updates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Equivalent to discretization of an SDE with equilibrium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   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IN" sz="20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is Brownian motion </a:t>
                </a:r>
                <a:r>
                  <a:rPr lang="en-GB" sz="2000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are </a:t>
                </a:r>
                <a:r>
                  <a:rPr lang="en-GB" sz="20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. Gaussian </a:t>
                </a:r>
                <a:r>
                  <a:rPr lang="en-GB" sz="2000" dirty="0" err="1">
                    <a:latin typeface="Abadi Extra Light" panose="020B0204020104020204" pitchFamily="34" charset="0"/>
                  </a:rPr>
                  <a:t>r.v.s</a:t>
                </a: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Discretization introduces some error which is corrected by MH accept/reject step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As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decreases, discretization error also decreases and rejection rate tends to zero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Gradient computations require all the data (thus slow)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Solution: Use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stochastic gradients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- Stochastic Gradient Langevin Dynamics (SGLD)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80CB6F7-A1EB-45BC-B133-8CC797A3B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171" y="2232363"/>
            <a:ext cx="6493646" cy="723526"/>
          </a:xfrm>
          <a:prstGeom prst="rect">
            <a:avLst/>
          </a:prstGeom>
        </p:spPr>
      </p:pic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D7493D60-1F39-49B6-B683-170CD97F89E8}"/>
              </a:ext>
            </a:extLst>
          </p:cNvPr>
          <p:cNvSpPr/>
          <p:nvPr/>
        </p:nvSpPr>
        <p:spPr>
          <a:xfrm>
            <a:off x="484419" y="2232363"/>
            <a:ext cx="2595094" cy="339658"/>
          </a:xfrm>
          <a:prstGeom prst="wedgeRectCallout">
            <a:avLst>
              <a:gd name="adj1" fmla="val 60790"/>
              <a:gd name="adj2" fmla="val 536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70A814-38D7-4509-BEA9-CD2FDECE0995}"/>
                  </a:ext>
                </a:extLst>
              </p:cNvPr>
              <p:cNvSpPr txBox="1"/>
              <p:nvPr/>
            </p:nvSpPr>
            <p:spPr>
              <a:xfrm>
                <a:off x="3486955" y="3530783"/>
                <a:ext cx="4274888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70A814-38D7-4509-BEA9-CD2FDECE0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55" y="3530783"/>
                <a:ext cx="4274888" cy="4816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17E13A13-7851-46DC-827D-CD045C005097}"/>
              </a:ext>
            </a:extLst>
          </p:cNvPr>
          <p:cNvSpPr/>
          <p:nvPr/>
        </p:nvSpPr>
        <p:spPr>
          <a:xfrm>
            <a:off x="10076225" y="2431283"/>
            <a:ext cx="1594229" cy="524606"/>
          </a:xfrm>
          <a:prstGeom prst="wedgeRectCallout">
            <a:avLst>
              <a:gd name="adj1" fmla="val -42436"/>
              <a:gd name="adj2" fmla="val 745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Same as our target posterior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94F8920-C901-440F-B0E0-F6E3B619B259}"/>
              </a:ext>
            </a:extLst>
          </p:cNvPr>
          <p:cNvSpPr/>
          <p:nvPr/>
        </p:nvSpPr>
        <p:spPr>
          <a:xfrm>
            <a:off x="1794884" y="3487784"/>
            <a:ext cx="1594229" cy="524606"/>
          </a:xfrm>
          <a:prstGeom prst="wedgeRectCallout">
            <a:avLst>
              <a:gd name="adj1" fmla="val 62699"/>
              <a:gd name="adj2" fmla="val 8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this is continuous time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CD68BAD-AD33-4AEE-8B93-B0B133CC425A}"/>
              </a:ext>
            </a:extLst>
          </p:cNvPr>
          <p:cNvSpPr/>
          <p:nvPr/>
        </p:nvSpPr>
        <p:spPr>
          <a:xfrm>
            <a:off x="69562" y="3487784"/>
            <a:ext cx="1594229" cy="524606"/>
          </a:xfrm>
          <a:prstGeom prst="wedgeRectCallout">
            <a:avLst>
              <a:gd name="adj1" fmla="val 68046"/>
              <a:gd name="adj2" fmla="val 82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Above update is its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discretiization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2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403"/>
    </mc:Choice>
    <mc:Fallback xmlns="">
      <p:transition spd="slow" advTm="310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33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Stochastic Gradient Langevin Dynamics (SGLD)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“online” MCMC method: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Langevin Dynamics with minibatches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to compute gradients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minibatch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(stochastic) Langevin dynamics update: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Choice of the learning rate is important. For convergence,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Switching to constant learning rates (after a few iterations) often helps convergence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becomes very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very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small, acceptance prob. becomes close to 1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Recent flurry of work on this topic (see “Bayesian Learning via Stochastic Gradient Langevin Dynamics” by Welling and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Teh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(2011) and follow-up works)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3ACBA-D6F7-4B45-8D1F-91489A6B8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659" y="2319002"/>
            <a:ext cx="6793539" cy="883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88DB1-A95F-4DAB-B5FD-091E9850CDB0}"/>
                  </a:ext>
                </a:extLst>
              </p:cNvPr>
              <p:cNvSpPr txBox="1"/>
              <p:nvPr/>
            </p:nvSpPr>
            <p:spPr>
              <a:xfrm>
                <a:off x="4342390" y="3255949"/>
                <a:ext cx="2592120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8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88DB1-A95F-4DAB-B5FD-091E9850C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390" y="3255949"/>
                <a:ext cx="2592120" cy="448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8E751C5-8585-4DD7-A44A-4B72A22A4DB3}"/>
              </a:ext>
            </a:extLst>
          </p:cNvPr>
          <p:cNvSpPr/>
          <p:nvPr/>
        </p:nvSpPr>
        <p:spPr>
          <a:xfrm>
            <a:off x="1460823" y="3133810"/>
            <a:ext cx="2595094" cy="339658"/>
          </a:xfrm>
          <a:prstGeom prst="wedgeRectCallout">
            <a:avLst>
              <a:gd name="adj1" fmla="val 60293"/>
              <a:gd name="adj2" fmla="val 309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And then accept/reject (MH)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518F43D-685B-4B59-A3A9-0BC40F7634D2}"/>
              </a:ext>
            </a:extLst>
          </p:cNvPr>
          <p:cNvSpPr/>
          <p:nvPr/>
        </p:nvSpPr>
        <p:spPr>
          <a:xfrm>
            <a:off x="9900777" y="4664248"/>
            <a:ext cx="1922028" cy="461543"/>
          </a:xfrm>
          <a:prstGeom prst="wedgeRectCallout">
            <a:avLst>
              <a:gd name="adj1" fmla="val -65143"/>
              <a:gd name="adj2" fmla="val 229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 need for accept/reject (MH)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4FA44E1-0AB0-4346-B8E2-3CE106D3669D}"/>
              </a:ext>
            </a:extLst>
          </p:cNvPr>
          <p:cNvSpPr/>
          <p:nvPr/>
        </p:nvSpPr>
        <p:spPr>
          <a:xfrm>
            <a:off x="9530123" y="2393652"/>
            <a:ext cx="2028665" cy="510533"/>
          </a:xfrm>
          <a:prstGeom prst="wedgeRectCallout">
            <a:avLst>
              <a:gd name="adj1" fmla="val -63972"/>
              <a:gd name="adj2" fmla="val 404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Almost as fast as doing SGD updates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1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32"/>
    </mc:Choice>
    <mc:Fallback xmlns="">
      <p:transition spd="slow" advTm="260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Improvements to SGLD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basic SGLD, although fairly simple, has many limitations, e.g.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Exhibits slow convergence and mixing. Uses same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all dimensions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Doesn’t apply to models where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constrained (e.g., non-neg or prob. vector)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Needs to the model to be  differentiable (since it 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2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 </a:t>
                </a: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lot of recent work on improving the basic SGLD to handle such limitations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Introducing the curvature information in the gradients,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Bayesian Posterior Sampling via Stochastic Gradient Fisher Scoring (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Ahn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et al, 2012), and Preconditioned Stochastic Gradient Langevin Dynamics for Deep Neural Networks (Li et al, 2016)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These methods use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preconditioner matrix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in the learning rate to improve convergence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also allows different amounts of updates in different dimensions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SLGD in Riemannian space to handle constrained variables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Stoch. Grad. Riemannian Langevin Dynamics on the Probability Simplex (Patterson and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Teh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, 2013)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r="-4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01F6414-51FE-4451-9C7A-40014553CE9E}"/>
              </a:ext>
            </a:extLst>
          </p:cNvPr>
          <p:cNvSpPr/>
          <p:nvPr/>
        </p:nvSpPr>
        <p:spPr>
          <a:xfrm>
            <a:off x="8587130" y="5366146"/>
            <a:ext cx="3499691" cy="461543"/>
          </a:xfrm>
          <a:prstGeom prst="wedgeRectCallout">
            <a:avLst>
              <a:gd name="adj1" fmla="val -36162"/>
              <a:gd name="adj2" fmla="val 857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Based on reparametrizing the constrained variables to make them unconstrainted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7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00"/>
    </mc:Choice>
    <mc:Fallback xmlns="">
      <p:transition spd="slow" advTm="283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 of SGLD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Popular for Bayesian neural networks and other complex Bayesian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Reason: SGLD = backprop based updates + Gaussian noise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17853-6D05-417F-818A-10439170C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556" y="2281181"/>
            <a:ext cx="7579082" cy="3256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C532C-5FD4-4E8D-821F-8C7EDBD99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232" y="5599936"/>
            <a:ext cx="8897337" cy="254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9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33"/>
    </mc:Choice>
    <mc:Fallback xmlns="">
      <p:transition spd="slow" advTm="138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Recent “SGD-inspired” Sampling Algorithms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Run SGD and use SGD iterates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construct a Gaussian approximation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Recently Maddox et al (2019) proposed an idea using stochastic weight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avging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(SWA)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we want full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., we can use a low-rank approx.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(see Maddox et al for details)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Reason it works: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SGD is </a:t>
                </a:r>
                <a:r>
                  <a:rPr lang="en-GB" sz="26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asymptotically Normal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under certain conditions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a more detailed theory of SGD and MCMC, may also refer to this very nice paper: Stochastic Gradient Descent as Approximate Bayesian Inference (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Mandt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et al, 2017)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Such algos can give not too accurate but very fast posterior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for complex models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r="-6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55CF9-3195-4912-8864-3A9E4914C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090" y="2071094"/>
            <a:ext cx="4944817" cy="1838458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B0B04BF-0DF6-47A9-B5DB-798ACB1752FB}"/>
              </a:ext>
            </a:extLst>
          </p:cNvPr>
          <p:cNvSpPr/>
          <p:nvPr/>
        </p:nvSpPr>
        <p:spPr>
          <a:xfrm>
            <a:off x="1674253" y="3099465"/>
            <a:ext cx="2137891" cy="461543"/>
          </a:xfrm>
          <a:prstGeom prst="wedgeRectCallout">
            <a:avLst>
              <a:gd name="adj1" fmla="val 56574"/>
              <a:gd name="adj2" fmla="val 508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Approach known as SWA-Gaussian (SWAG)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C216B-7BF0-4DEF-9CD1-D728FF4E1F67}"/>
              </a:ext>
            </a:extLst>
          </p:cNvPr>
          <p:cNvSpPr txBox="1"/>
          <p:nvPr/>
        </p:nvSpPr>
        <p:spPr>
          <a:xfrm>
            <a:off x="131376" y="6557513"/>
            <a:ext cx="4919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A Simple Baseline for Bayesian Uncertainty in Deep Learning, Maddox et al (2019)  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2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685"/>
    </mc:Choice>
    <mc:Fallback xmlns="">
      <p:transition spd="slow" advTm="362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F7E7E-1E98-F44C-8A7A-BF199489A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1154-5B48-1E33-1F0D-79CB0279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Hamiltonian/Hybrid Monte Carlo (HMC)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A2ED16C-2782-BED9-2DC8-9802E075A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HMC (Neal, 1996) is an “auxiliary variable sampler” and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incorporates gradient info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Uses the idea of simulating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Hamiltonian Dynamics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of a physical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the target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Think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 “position” then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like “potential energy”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introduce an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auxiliary variable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-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momentum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now define a joint distribution over the position and momentum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total energy (potential + kinetic) or the Hamiltonian of the system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a sample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ignoring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a sample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A2ED16C-2782-BED9-2DC8-9802E075A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B118BA1E-A15F-25AA-9D3B-C471477CA49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99A7EF3-C688-D2A1-C763-D786B4D561AB}"/>
              </a:ext>
            </a:extLst>
          </p:cNvPr>
          <p:cNvSpPr/>
          <p:nvPr/>
        </p:nvSpPr>
        <p:spPr>
          <a:xfrm>
            <a:off x="724914" y="5212462"/>
            <a:ext cx="1700013" cy="340443"/>
          </a:xfrm>
          <a:prstGeom prst="wedgeRectCallout">
            <a:avLst>
              <a:gd name="adj1" fmla="val 56574"/>
              <a:gd name="adj2" fmla="val 508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Constant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A7F1C-747C-8344-4982-89D37FE39CDC}"/>
                  </a:ext>
                </a:extLst>
              </p:cNvPr>
              <p:cNvSpPr txBox="1"/>
              <p:nvPr/>
            </p:nvSpPr>
            <p:spPr>
              <a:xfrm>
                <a:off x="2265495" y="3915212"/>
                <a:ext cx="716343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A7F1C-747C-8344-4982-89D37FE3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495" y="3915212"/>
                <a:ext cx="7163436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57E6FB-74A5-DD88-4FD8-D2F9F8C6C45D}"/>
                  </a:ext>
                </a:extLst>
              </p:cNvPr>
              <p:cNvSpPr txBox="1"/>
              <p:nvPr/>
            </p:nvSpPr>
            <p:spPr>
              <a:xfrm>
                <a:off x="2534550" y="5116781"/>
                <a:ext cx="587269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57E6FB-74A5-DD88-4FD8-D2F9F8C6C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50" y="5116781"/>
                <a:ext cx="5872698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329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368"/>
    </mc:Choice>
    <mc:Fallback xmlns="">
      <p:transition spd="slow" advTm="370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1.7|5.8|36.5|19.7|29.3|68.1|3.9|5.4|33.2|16.6|5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7.6|29|44.6|17.3|22.1|1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23.5|25.2|26.8|16.1|28.8|39.1|46.6|1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2.9|26.2|4.9|112.7|25.2|83.1|11.7|19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7.8|11.4|30.2|7.9|41.6|68|31.7|30.8|53.7|46.9|1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1.7|11|10.6|14.9|1.9|12.4|11.4|17.9|13.6|13.4|20.6|1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3.1|33|27.3|10.6|20.7|14.7|30.6|1.3|10.9|19.4|24.5|10.3|61.4|20.8|25.7|1.8|18.5|5.1|18.5|29.7|21|3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3.3|5.4|13.3|5|44|1.5|16.5|7.9|18.6|71.4|34.4|21.3|2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2.3|16.4|64.7|11.1|10.3|5.6|41.8|17.1|22.9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.6|39.2|37.7|13.9|2.2|11.6|34.7|18.2|24.4|26.5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7.7|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2|11.7|25.2|105|58.6|44.5|4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8.5|13.2|32.7|37.3|36.2|8.7|62.5|12.6|22|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4.1|6.3|23.2|14|19.8|28.1|35.4|45.2|28.3|3.7|34.1|19.4|28.5|15.3|36.6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5e4ebc-8a67-4d1c-93f5-b4161f914fa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5" ma:contentTypeDescription="Create a new document." ma:contentTypeScope="" ma:versionID="ac1a2f7a2ed1ebd0841df96e5664a84f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dc8beb43413f2d085f677153ddf0d47f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641D98-A948-4765-8AE4-AC5D70EF78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941DC-601D-4EAE-8826-D79324D45801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6f5e4ebc-8a67-4d1c-93f5-b4161f914fa8"/>
  </ds:schemaRefs>
</ds:datastoreItem>
</file>

<file path=customXml/itemProps3.xml><?xml version="1.0" encoding="utf-8"?>
<ds:datastoreItem xmlns:ds="http://schemas.openxmlformats.org/officeDocument/2006/customXml" ds:itemID="{7FD3CD99-893D-43E4-AEA6-3168C4CCC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77565</TotalTime>
  <Words>2132</Words>
  <Application>Microsoft Office PowerPoint</Application>
  <PresentationFormat>Widescreen</PresentationFormat>
  <Paragraphs>330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MCMC Sampling (wrap-up)</vt:lpstr>
      <vt:lpstr>Using MCMC samples to make predictions</vt:lpstr>
      <vt:lpstr>Using Gradients in MCMC: Langevin Dynamics</vt:lpstr>
      <vt:lpstr>Langevin Dynamics: A Closer Look</vt:lpstr>
      <vt:lpstr>Stochastic Gradient Langevin Dynamics (SGLD)</vt:lpstr>
      <vt:lpstr>Improvements to SGLD</vt:lpstr>
      <vt:lpstr>Applications of SGLD</vt:lpstr>
      <vt:lpstr>Other Recent “SGD-inspired” Sampling Algorithms</vt:lpstr>
      <vt:lpstr>Hamiltonian/Hybrid Monte Carlo (HMC)</vt:lpstr>
      <vt:lpstr>Generating Samples in HMC</vt:lpstr>
      <vt:lpstr>HMC in Practice</vt:lpstr>
      <vt:lpstr>Parallel/Distributed MCMC</vt:lpstr>
      <vt:lpstr>Parallel/Distributed MCMC</vt:lpstr>
      <vt:lpstr>Approximate Inference: VI vs Sampling</vt:lpstr>
      <vt:lpstr>Inference Methods: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2810</cp:revision>
  <dcterms:created xsi:type="dcterms:W3CDTF">2020-07-07T20:42:16Z</dcterms:created>
  <dcterms:modified xsi:type="dcterms:W3CDTF">2025-03-24T12:12:28Z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