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551" r:id="rId5"/>
    <p:sldId id="723" r:id="rId6"/>
    <p:sldId id="724" r:id="rId7"/>
    <p:sldId id="725" r:id="rId8"/>
    <p:sldId id="726" r:id="rId9"/>
    <p:sldId id="728" r:id="rId10"/>
    <p:sldId id="727" r:id="rId11"/>
    <p:sldId id="748" r:id="rId12"/>
    <p:sldId id="730" r:id="rId13"/>
    <p:sldId id="731" r:id="rId14"/>
    <p:sldId id="732" r:id="rId15"/>
    <p:sldId id="733" r:id="rId16"/>
    <p:sldId id="734" r:id="rId17"/>
    <p:sldId id="735" r:id="rId18"/>
    <p:sldId id="7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23-03-2025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23-03-2025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23-03-2025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23-03-2025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11" Type="http://schemas.openxmlformats.org/officeDocument/2006/relationships/image" Target="NULL"/><Relationship Id="rId5" Type="http://schemas.openxmlformats.org/officeDocument/2006/relationships/image" Target="../media/image38.png"/><Relationship Id="rId10" Type="http://schemas.openxmlformats.org/officeDocument/2006/relationships/image" Target="NULL"/><Relationship Id="rId4" Type="http://schemas.openxmlformats.org/officeDocument/2006/relationships/image" Target="../media/image37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1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2.png"/><Relationship Id="rId10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5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1.png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91" y="3234390"/>
            <a:ext cx="10647218" cy="821887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Sampling Methods (</a:t>
            </a:r>
            <a:r>
              <a:rPr lang="en-IN" sz="52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 in Action: A Toy Example..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4" y="1163529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Target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Proposal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EC4761-5074-4D42-A860-60BC4225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62" y="919518"/>
            <a:ext cx="3993431" cy="9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DC915-721F-408D-B615-1D18B47B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90" y="1878178"/>
            <a:ext cx="6020012" cy="94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A3E4-6AED-4E41-AA32-BB146ABB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49" y="3187989"/>
            <a:ext cx="2172869" cy="213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4BB30-54A8-4877-8FF5-64E1B09A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54" y="3187989"/>
            <a:ext cx="2181767" cy="213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4FFD6-7F2C-4133-9787-A74266BE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21" y="3216287"/>
            <a:ext cx="2181767" cy="210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34C6D-3CD9-43AF-843A-43584937C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272" y="3187989"/>
            <a:ext cx="2101484" cy="2143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F2888-1131-421F-A710-2E0260507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131" y="3216287"/>
            <a:ext cx="2101211" cy="2143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8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83"/>
    </mc:Choice>
    <mc:Fallback xmlns="">
      <p:transition spd="slow" advTm="235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prop.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distrib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is symmetric, we get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Metropolis Sampling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algo (Metropolis, 1953) 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limitations of MH sampling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sometimes have very slow convergence (also known as slow “mixing”)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Computing acceptance probability can be expensive*, e.g.,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some target posterior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would require computing likelihood on all the data points (expensive)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1399-3131-48E3-83E6-8BAE1510E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875" y="1601343"/>
            <a:ext cx="4288498" cy="981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4EB5D-27EF-40D5-9C36-B8A632322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766" y="3600058"/>
            <a:ext cx="2103110" cy="1642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/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/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large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many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rejections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blipFill>
                <a:blip r:embed="rId9"/>
                <a:stretch>
                  <a:fillRect l="-922" t="-2174" r="-276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/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small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slow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diffusion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blipFill>
                <a:blip r:embed="rId10"/>
                <a:stretch>
                  <a:fillRect l="-978" r="-195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1DA9B03-1E4B-46CC-BF7C-B8A4F4CB2F7D}"/>
              </a:ext>
            </a:extLst>
          </p:cNvPr>
          <p:cNvSpPr txBox="1"/>
          <p:nvPr/>
        </p:nvSpPr>
        <p:spPr>
          <a:xfrm>
            <a:off x="5640019" y="298094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6272C-16AF-435F-B5C1-DF990999C6B0}"/>
              </a:ext>
            </a:extLst>
          </p:cNvPr>
          <p:cNvSpPr txBox="1"/>
          <p:nvPr/>
        </p:nvSpPr>
        <p:spPr>
          <a:xfrm>
            <a:off x="131674" y="6569050"/>
            <a:ext cx="10115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*Austerity in MCMC Land: Cutting the Metropolis-Hastings Budget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(</a:t>
            </a:r>
            <a:r>
              <a:rPr lang="en-IN" sz="1100" dirty="0" err="1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Korattikara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et al, 2014), </a:t>
            </a:r>
            <a:r>
              <a:rPr lang="en-GB" sz="1100" dirty="0">
                <a:latin typeface="Abadi Extra Light" panose="020B0204020104020204" pitchFamily="34" charset="0"/>
              </a:rPr>
              <a:t>Firefly Monte Carlo: Exact MCMC with Subsets of Data {(</a:t>
            </a:r>
            <a:r>
              <a:rPr lang="en-IN" sz="1100" dirty="0">
                <a:latin typeface="Abadi Extra Light" panose="020B0204020104020204" pitchFamily="34" charset="0"/>
              </a:rPr>
              <a:t>Maclaurin and Adams, 2015)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</a:t>
            </a:r>
            <a:endParaRPr lang="en-GB" sz="1100" dirty="0">
              <a:solidFill>
                <a:srgbClr val="303030"/>
              </a:solidFill>
              <a:effectLst/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/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iterations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required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convergence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89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4"/>
    </mc:Choice>
    <mc:Fallback xmlns="">
      <p:transition spd="slow" advTm="34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 (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Geman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Geman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1984)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Sample from a joint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can’t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but can sample from each conditional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Bayesian models, can be done easily if we have a locally conjugate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Gibbs sampling, the proposal is the conditional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samples from these conditionals in a cyclic order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is equivalent to MH sampling with acceptance prob. = 1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3533C-C1DE-439C-B603-25B8215EA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793" y="4882248"/>
            <a:ext cx="3720346" cy="1016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38AC4-6332-4331-A257-34589BA1C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730" y="4912805"/>
            <a:ext cx="4866243" cy="98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C61C6-5FC7-4081-B4AE-3B9BD2439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91" y="6037881"/>
            <a:ext cx="5327714" cy="41771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7B7F4D3-FA72-4CEF-B359-3207DD2BBD94}"/>
              </a:ext>
            </a:extLst>
          </p:cNvPr>
          <p:cNvSpPr/>
          <p:nvPr/>
        </p:nvSpPr>
        <p:spPr>
          <a:xfrm>
            <a:off x="6096000" y="5898277"/>
            <a:ext cx="2420292" cy="572914"/>
          </a:xfrm>
          <a:prstGeom prst="wedgeRectCallout">
            <a:avLst>
              <a:gd name="adj1" fmla="val -60392"/>
              <a:gd name="adj2" fmla="val 174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Since only one component is changed at a time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7CC553C-2C1A-4C0D-9E83-91385A6BB681}"/>
              </a:ext>
            </a:extLst>
          </p:cNvPr>
          <p:cNvSpPr/>
          <p:nvPr/>
        </p:nvSpPr>
        <p:spPr>
          <a:xfrm>
            <a:off x="9585570" y="3709400"/>
            <a:ext cx="1402598" cy="572914"/>
          </a:xfrm>
          <a:prstGeom prst="wedgeRectCallout">
            <a:avLst>
              <a:gd name="adj1" fmla="val -60075"/>
              <a:gd name="adj2" fmla="val 57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Hence no need to compute it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09"/>
    </mc:Choice>
    <mc:Fallback xmlns="">
      <p:transition spd="slow" advTm="38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Sketch of the Algorithm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Total number of variables,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number of Gibbs sampling iterations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500" dirty="0">
                    <a:latin typeface="Abadi Extra Light" panose="020B0204020104020204" pitchFamily="34" charset="0"/>
                  </a:rPr>
                  <a:t>Note: Order of updating the variables usually doesn’t matter (but see “Scan Order in Gibbs Sampling: Models in Which it Matters and Bounds on How Much” from NIPS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779" t="-1645" r="-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F6139-AB7A-4C39-964D-C74561CD5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559" y="1821958"/>
            <a:ext cx="7338275" cy="3708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/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CP of each component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uses the most recent values (from this or the previous iteration) of all the other components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blipFill>
                <a:blip r:embed="rId7"/>
                <a:stretch>
                  <a:fillRect t="-556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/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blipFill>
                <a:blip r:embed="rId8"/>
                <a:stretch>
                  <a:fillRect t="-13115" b="-327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/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iteration will give us one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blipFill>
                <a:blip r:embed="rId9"/>
                <a:stretch>
                  <a:fillRect t="-4587" b="-128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72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16"/>
    </mc:Choice>
    <mc:Fallback xmlns="">
      <p:transition spd="slow" advTm="27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sample from a 2-D Gaussian using 1-D Gaussians</a:t>
            </a: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0C26E-DDD8-4EF2-BD2C-C5245514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745" y="1718324"/>
            <a:ext cx="2765033" cy="216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0CACD-4F83-4A41-8477-A2B8E70A1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84" y="1897018"/>
            <a:ext cx="2776395" cy="2069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ADA4E-BE04-4126-A414-C112D7E53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587" y="4338369"/>
            <a:ext cx="2935348" cy="226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3A854-45A3-46B1-920D-DC131689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697" y="4390287"/>
            <a:ext cx="3092367" cy="216465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6078815-F86C-406C-9870-01EF60BD90D2}"/>
              </a:ext>
            </a:extLst>
          </p:cNvPr>
          <p:cNvSpPr/>
          <p:nvPr/>
        </p:nvSpPr>
        <p:spPr>
          <a:xfrm>
            <a:off x="4035381" y="2931856"/>
            <a:ext cx="1238586" cy="497144"/>
          </a:xfrm>
          <a:prstGeom prst="wedgeRectCallout">
            <a:avLst>
              <a:gd name="adj1" fmla="val -63631"/>
              <a:gd name="adj2" fmla="val -293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Contours of a 2-D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/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blipFill>
                <a:blip r:embed="rId9"/>
                <a:stretch>
                  <a:fillRect t="-2353" b="-117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/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blipFill>
                <a:blip r:embed="rId10"/>
                <a:stretch>
                  <a:fillRect l="-588" t="-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/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Gibbs sampling looks like doing  a co-ordinate-wise update to generate each successive sample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blipFill>
                <a:blip r:embed="rId11"/>
                <a:stretch>
                  <a:fillRect b="-24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39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91"/>
    </mc:Choice>
    <mc:Fallback xmlns="">
      <p:transition spd="slow" advTm="25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4E0AF-996B-3536-183B-5E1706CB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39D7-BE26-51BB-54F1-35294543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Another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47700C-82AB-C99F-E3CB-0250FF1A4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Bayesian linear regression: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|0,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200" b="0" i="0" smtClean="0">
                        <a:latin typeface="Cambria Math" panose="02040503050406030204" pitchFamily="18" charset="0"/>
                      </a:rPr>
                      <m:t>Gamma</m:t>
                    </m:r>
                    <m:r>
                      <a:rPr lang="en-IN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200">
                        <a:latin typeface="Cambria Math" panose="02040503050406030204" pitchFamily="18" charset="0"/>
                      </a:rPr>
                      <m:t>Gamma</m:t>
                    </m:r>
                    <m:r>
                      <a:rPr lang="en-IN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Gibbs sampler for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For iteration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Generate a random sample of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by sampling from its CP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Generate a random sample 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20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by sampling from its CP as</a:t>
                </a: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Generate a random sample 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20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by sampling from its CP as</a:t>
                </a: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posterior’s approximation is the set of collected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m:rPr>
                                <m:nor/>
                              </m:rPr>
                              <a:rPr lang="en-GB" sz="2400" dirty="0">
                                <a:latin typeface="Abadi Extra Light" panose="020B020402010402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IN" sz="2400" dirty="0"/>
                              <m:t> 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47700C-82AB-C99F-E3CB-0250FF1A4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63EC07BE-D56B-A979-8CF2-BCC521E90A6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7E8182-7C64-170C-EB99-1D2D1D820ADA}"/>
                  </a:ext>
                </a:extLst>
              </p:cNvPr>
              <p:cNvSpPr txBox="1"/>
              <p:nvPr/>
            </p:nvSpPr>
            <p:spPr>
              <a:xfrm>
                <a:off x="2841113" y="2884620"/>
                <a:ext cx="3611053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7E8182-7C64-170C-EB99-1D2D1D82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13" y="2884620"/>
                <a:ext cx="3611053" cy="394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1E05C8A-1807-6854-DBAD-6BBBE4D9A6ED}"/>
              </a:ext>
            </a:extLst>
          </p:cNvPr>
          <p:cNvSpPr txBox="1"/>
          <p:nvPr/>
        </p:nvSpPr>
        <p:spPr>
          <a:xfrm>
            <a:off x="6879714" y="2923073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AD833B-858E-44C0-7354-B5CE3A9254AC}"/>
                  </a:ext>
                </a:extLst>
              </p:cNvPr>
              <p:cNvSpPr txBox="1"/>
              <p:nvPr/>
            </p:nvSpPr>
            <p:spPr>
              <a:xfrm>
                <a:off x="7965315" y="2645220"/>
                <a:ext cx="3263201" cy="366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AD833B-858E-44C0-7354-B5CE3A9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15" y="2645220"/>
                <a:ext cx="3263201" cy="366767"/>
              </a:xfrm>
              <a:prstGeom prst="rect">
                <a:avLst/>
              </a:prstGeom>
              <a:blipFill>
                <a:blip r:embed="rId5"/>
                <a:stretch>
                  <a:fillRect l="-1308" r="-374"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E64FAF-A630-AEDB-08BF-DF0124E9C007}"/>
                  </a:ext>
                </a:extLst>
              </p:cNvPr>
              <p:cNvSpPr txBox="1"/>
              <p:nvPr/>
            </p:nvSpPr>
            <p:spPr>
              <a:xfrm>
                <a:off x="7965315" y="3081789"/>
                <a:ext cx="3271408" cy="694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E64FAF-A630-AEDB-08BF-DF0124E9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15" y="3081789"/>
                <a:ext cx="3271408" cy="694421"/>
              </a:xfrm>
              <a:prstGeom prst="rect">
                <a:avLst/>
              </a:prstGeom>
              <a:blipFill>
                <a:blip r:embed="rId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CC4036-2F9D-432C-41F7-EB45F5AB55E7}"/>
                  </a:ext>
                </a:extLst>
              </p:cNvPr>
              <p:cNvSpPr txBox="1"/>
              <p:nvPr/>
            </p:nvSpPr>
            <p:spPr>
              <a:xfrm>
                <a:off x="3392154" y="3776210"/>
                <a:ext cx="4503028" cy="697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Gamma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CC4036-2F9D-432C-41F7-EB45F5AB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54" y="3776210"/>
                <a:ext cx="4503028" cy="697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A251BC-57A3-8B54-9DFE-12027E6A75FD}"/>
                  </a:ext>
                </a:extLst>
              </p:cNvPr>
              <p:cNvSpPr txBox="1"/>
              <p:nvPr/>
            </p:nvSpPr>
            <p:spPr>
              <a:xfrm>
                <a:off x="3217032" y="4893472"/>
                <a:ext cx="4996496" cy="69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Gamma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  <m:sSup>
                                        <m:sSupPr>
                                          <m:ctrlPr>
                                            <a:rPr lang="en-IN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A251BC-57A3-8B54-9DFE-12027E6A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32" y="4893472"/>
                <a:ext cx="4996496" cy="699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49F19CD-8B90-EB73-DF35-76587B35FEF5}"/>
              </a:ext>
            </a:extLst>
          </p:cNvPr>
          <p:cNvSpPr/>
          <p:nvPr/>
        </p:nvSpPr>
        <p:spPr>
          <a:xfrm>
            <a:off x="8874037" y="4793129"/>
            <a:ext cx="2471316" cy="699872"/>
          </a:xfrm>
          <a:prstGeom prst="wedgeRectCallout">
            <a:avLst>
              <a:gd name="adj1" fmla="val -6363"/>
              <a:gd name="adj2" fmla="val 700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Assuming these are post-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burnin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samples and thinning (if any) is also considered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1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91"/>
    </mc:Choice>
    <mc:Fallback xmlns="">
      <p:transition spd="slow" advTm="25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Markov Chain Monte Carlo (MCMC)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samples from some target distribution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can evaluate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least up to a proportionality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MCMC uses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Markov Chain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which, when converged, starts giving samples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current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the chain, MCMC generates the next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generate a candidate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Accept/reject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the next sample based on an </a:t>
                </a:r>
                <a:r>
                  <a:rPr lang="en-GB" sz="2200" b="1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acceptance criterion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If accepted,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If rejected,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(ℓ+1)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The proposal distribution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depends on the previous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 r="-1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/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Means we can at least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blipFill>
                <a:blip r:embed="rId6"/>
                <a:stretch>
                  <a:fillRect b="-8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9533B7-02AB-4AB9-86D3-972FC39FD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159" y="3205163"/>
            <a:ext cx="6312526" cy="655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/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is high-dim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blipFill>
                <a:blip r:embed="rId8"/>
                <a:stretch>
                  <a:fillRect b="-121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/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the target is a posterior, it will be conditioned on data, i.e.,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blipFill>
                <a:blip r:embed="rId9"/>
                <a:stretch>
                  <a:fillRect t="-1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FE6AC7-3307-487B-98FA-558FACA46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669" y="3047696"/>
            <a:ext cx="1531915" cy="97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/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also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blipFill>
                <a:blip r:embed="rId11"/>
                <a:stretch>
                  <a:fillRect t="-16176" b="-26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9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47"/>
    </mc:Choice>
    <mc:Fallback xmlns="">
      <p:transition spd="slow" advTm="4032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The Basic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chain run infinitely long (i.e., upon convergence) will give ONE sample from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we usually require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several samples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done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Start the chain at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proposal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run the chain long enough,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Discard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“burn-in” samples</a:t>
                </a:r>
                <a:r>
                  <a:rPr lang="en-GB" dirty="0">
                    <a:latin typeface="Abadi Extra Light" panose="020B0204020104020204" pitchFamily="34" charset="0"/>
                  </a:rPr>
                  <a:t>) and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Continue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steps, discard intermediate samples,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discarding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“thinning”</a:t>
                </a:r>
                <a:r>
                  <a:rPr lang="en-GB" dirty="0">
                    <a:latin typeface="Abadi Extra Light" panose="020B0204020104020204" pitchFamily="34" charset="0"/>
                  </a:rPr>
                  <a:t>) helps ensure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uncorrelated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Repeat the same for a total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times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the end, we now have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i="1" dirty="0">
                    <a:latin typeface="Abadi Extra Light" panose="020B0204020104020204" pitchFamily="34" charset="0"/>
                  </a:rPr>
                  <a:t>approximately 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Good choices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(thinning gap) are usually based on heuristics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4B251-299F-42CC-AE82-A6C128C93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182" y="75942"/>
            <a:ext cx="1671829" cy="105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003B1-5F63-46F1-AD8F-718871BA4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1701627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97D1BF7-99C9-4E82-BF92-C15B0C0EEC31}"/>
              </a:ext>
            </a:extLst>
          </p:cNvPr>
          <p:cNvSpPr/>
          <p:nvPr/>
        </p:nvSpPr>
        <p:spPr>
          <a:xfrm>
            <a:off x="8454914" y="1602085"/>
            <a:ext cx="2492122" cy="1000283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MCMC is exact in theory but approximate in practice since we can’t run the chain for infinitely long in practice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88196FB-AEE7-4E44-B9DD-C298FA712722}"/>
              </a:ext>
            </a:extLst>
          </p:cNvPr>
          <p:cNvSpPr/>
          <p:nvPr/>
        </p:nvSpPr>
        <p:spPr>
          <a:xfrm>
            <a:off x="5851241" y="2301026"/>
            <a:ext cx="2326843" cy="731648"/>
          </a:xfrm>
          <a:prstGeom prst="wedgeRectCallout">
            <a:avLst>
              <a:gd name="adj1" fmla="val 63604"/>
              <a:gd name="adj2" fmla="val -27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we say that the samples are approximately from the target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/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treat it as our first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blipFill>
                <a:blip r:embed="rId8"/>
                <a:stretch>
                  <a:fillRect l="-1220" t="-7273" r="-6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9977E8-DE8C-474E-9172-F2FD60DE8F99}"/>
              </a:ext>
            </a:extLst>
          </p:cNvPr>
          <p:cNvSpPr/>
          <p:nvPr/>
        </p:nvSpPr>
        <p:spPr>
          <a:xfrm>
            <a:off x="9451580" y="5016547"/>
            <a:ext cx="2326843" cy="505429"/>
          </a:xfrm>
          <a:prstGeom prst="wedgeRectCallout">
            <a:avLst>
              <a:gd name="adj1" fmla="val -41411"/>
              <a:gd name="adj2" fmla="val -771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Requirement for Monte Carlo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71"/>
    </mc:Choice>
    <mc:Fallback xmlns="">
      <p:transition spd="slow" advTm="435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first order Markov Chain assumes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(ℓ+1)</m:t>
                            </m:r>
                          </m:sup>
                        </m:s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1st order Markov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sequence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is defined by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initial state distribution 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Transition Function </a:t>
                </a:r>
                <a:r>
                  <a:rPr lang="en-GB" dirty="0">
                    <a:latin typeface="Abadi Extra Light" panose="020B0204020104020204" pitchFamily="34" charset="0"/>
                  </a:rPr>
                  <a:t>(TF):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– </a:t>
                </a:r>
                <a:r>
                  <a:rPr lang="en-GB" dirty="0">
                    <a:latin typeface="Abadi Extra Light" panose="020B0204020104020204" pitchFamily="34" charset="0"/>
                  </a:rPr>
                  <a:t>the proposal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TF is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over the values of next state given the value of the current state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with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possible values, the TF will be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probability table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Homogeneous Markov Chain: The TF is the same for all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096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5D10-657C-4F00-992F-637F52A1E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95" y="4008976"/>
            <a:ext cx="7733763" cy="1976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0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81"/>
    </mc:Choice>
    <mc:Fallback xmlns="">
      <p:transition spd="slow" advTm="2713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following Markov Chain to sample a discrete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 3 possible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being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Stationary means no matter what </a:t>
                </a:r>
                <a14:m>
                  <m:oMath xmlns:m="http://schemas.openxmlformats.org/officeDocument/2006/math">
                    <m: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is, we will reach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Such transition functions are desirable in MCMC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3816B-4852-4FB5-BB0E-B6CDE6030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264" y="1850635"/>
            <a:ext cx="4838566" cy="1728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AA686-06A4-4B19-B6B8-F2AC47AB13D7}"/>
                  </a:ext>
                </a:extLst>
              </p:cNvPr>
              <p:cNvSpPr txBox="1"/>
              <p:nvPr/>
            </p:nvSpPr>
            <p:spPr>
              <a:xfrm>
                <a:off x="1830948" y="2269992"/>
                <a:ext cx="3102260" cy="54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AA686-06A4-4B19-B6B8-F2AC47AB1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48" y="2269992"/>
                <a:ext cx="3102260" cy="545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95CA2-5A9A-4AAD-83F1-36535E63B89E}"/>
                  </a:ext>
                </a:extLst>
              </p:cNvPr>
              <p:cNvSpPr txBox="1"/>
              <p:nvPr/>
            </p:nvSpPr>
            <p:spPr>
              <a:xfrm>
                <a:off x="2646798" y="2840382"/>
                <a:ext cx="16357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=[0.5,0.2,0.3]</m:t>
                      </m:r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95CA2-5A9A-4AAD-83F1-36535E63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98" y="2840382"/>
                <a:ext cx="1635769" cy="307777"/>
              </a:xfrm>
              <a:prstGeom prst="rect">
                <a:avLst/>
              </a:prstGeom>
              <a:blipFill>
                <a:blip r:embed="rId6"/>
                <a:stretch>
                  <a:fillRect l="-743" r="-4833" b="-3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2E8D4C-8F63-413C-92BA-D49989C6CA8A}"/>
                  </a:ext>
                </a:extLst>
              </p:cNvPr>
              <p:cNvSpPr txBox="1"/>
              <p:nvPr/>
            </p:nvSpPr>
            <p:spPr>
              <a:xfrm>
                <a:off x="2428096" y="3842606"/>
                <a:ext cx="4121385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=[0.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2E8D4C-8F63-413C-92BA-D49989C6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96" y="3842606"/>
                <a:ext cx="4121385" cy="353302"/>
              </a:xfrm>
              <a:prstGeom prst="rect">
                <a:avLst/>
              </a:prstGeom>
              <a:blipFill>
                <a:blip r:embed="rId7"/>
                <a:stretch>
                  <a:fillRect l="-888" r="-1775" b="-258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560776-ADA2-4427-A866-CAAD40E68AEC}"/>
                  </a:ext>
                </a:extLst>
              </p:cNvPr>
              <p:cNvSpPr txBox="1"/>
              <p:nvPr/>
            </p:nvSpPr>
            <p:spPr>
              <a:xfrm>
                <a:off x="2450421" y="5111640"/>
                <a:ext cx="3142783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=[0.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560776-ADA2-4427-A866-CAAD40E68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421" y="5111640"/>
                <a:ext cx="3142783" cy="353302"/>
              </a:xfrm>
              <a:prstGeom prst="rect">
                <a:avLst/>
              </a:prstGeom>
              <a:blipFill>
                <a:blip r:embed="rId8"/>
                <a:stretch>
                  <a:fillRect l="-1357" r="-2326" b="-280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1B5045-D1C2-4705-A5AE-1E426C7CF179}"/>
                  </a:ext>
                </a:extLst>
              </p:cNvPr>
              <p:cNvSpPr txBox="1"/>
              <p:nvPr/>
            </p:nvSpPr>
            <p:spPr>
              <a:xfrm>
                <a:off x="6651374" y="3898398"/>
                <a:ext cx="3816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rounded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single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digit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1B5045-D1C2-4705-A5AE-1E426C7CF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374" y="3898398"/>
                <a:ext cx="3816750" cy="276999"/>
              </a:xfrm>
              <a:prstGeom prst="rect">
                <a:avLst/>
              </a:prstGeom>
              <a:blipFill>
                <a:blip r:embed="rId9"/>
                <a:stretch>
                  <a:fillRect l="-1757" t="-4444" r="-191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7EC90-3D2F-4B2C-A8D5-B7D60BE03243}"/>
                  </a:ext>
                </a:extLst>
              </p:cNvPr>
              <p:cNvSpPr txBox="1"/>
              <p:nvPr/>
            </p:nvSpPr>
            <p:spPr>
              <a:xfrm>
                <a:off x="5873062" y="5119875"/>
                <a:ext cx="3816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rounded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single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digit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7EC90-3D2F-4B2C-A8D5-B7D60BE03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62" y="5119875"/>
                <a:ext cx="3816750" cy="276999"/>
              </a:xfrm>
              <a:prstGeom prst="rect">
                <a:avLst/>
              </a:prstGeom>
              <a:blipFill>
                <a:blip r:embed="rId10"/>
                <a:stretch>
                  <a:fillRect l="-1754" t="-2222" r="-175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2409B02-1F74-457B-88F7-85D86A2DB96E}"/>
                  </a:ext>
                </a:extLst>
              </p:cNvPr>
              <p:cNvSpPr/>
              <p:nvPr/>
            </p:nvSpPr>
            <p:spPr>
              <a:xfrm>
                <a:off x="1077975" y="4580751"/>
                <a:ext cx="2185176" cy="526251"/>
              </a:xfrm>
              <a:prstGeom prst="wedgeRectCallout">
                <a:avLst>
                  <a:gd name="adj1" fmla="val 65479"/>
                  <a:gd name="adj2" fmla="val 506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After doing it a few more (say some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times 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2409B02-1F74-457B-88F7-85D86A2DB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75" y="4580751"/>
                <a:ext cx="2185176" cy="526251"/>
              </a:xfrm>
              <a:prstGeom prst="wedgeRectCallout">
                <a:avLst>
                  <a:gd name="adj1" fmla="val 65479"/>
                  <a:gd name="adj2" fmla="val 50612"/>
                </a:avLst>
              </a:prstGeom>
              <a:blipFill>
                <a:blip r:embed="rId11"/>
                <a:stretch>
                  <a:fillRect l="-1179" t="-6452" b="-129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C80BCBC-8AAD-49FF-B286-C3D83E3C5B33}"/>
                  </a:ext>
                </a:extLst>
              </p:cNvPr>
              <p:cNvSpPr/>
              <p:nvPr/>
            </p:nvSpPr>
            <p:spPr>
              <a:xfrm>
                <a:off x="4938745" y="4627259"/>
                <a:ext cx="2770967" cy="526251"/>
              </a:xfrm>
              <a:prstGeom prst="wedgeRectCallout">
                <a:avLst>
                  <a:gd name="adj1" fmla="val -58584"/>
                  <a:gd name="adj2" fmla="val 457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Stationary/Invariant Distribution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this Markov Chain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C80BCBC-8AAD-49FF-B286-C3D83E3C5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745" y="4627259"/>
                <a:ext cx="2770967" cy="526251"/>
              </a:xfrm>
              <a:prstGeom prst="wedgeRectCallout">
                <a:avLst>
                  <a:gd name="adj1" fmla="val -58584"/>
                  <a:gd name="adj2" fmla="val 45718"/>
                </a:avLst>
              </a:prstGeom>
              <a:blipFill>
                <a:blip r:embed="rId12"/>
                <a:stretch>
                  <a:fillRect t="-6742" b="-179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4368AE-B97A-451A-AD29-1455931E59B6}"/>
                  </a:ext>
                </a:extLst>
              </p:cNvPr>
              <p:cNvSpPr/>
              <p:nvPr/>
            </p:nvSpPr>
            <p:spPr>
              <a:xfrm>
                <a:off x="7849641" y="4694061"/>
                <a:ext cx="3474289" cy="299629"/>
              </a:xfrm>
              <a:prstGeom prst="wedgeRectCallout">
                <a:avLst>
                  <a:gd name="adj1" fmla="val -58352"/>
                  <a:gd name="adj2" fmla="val 114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=[0.2,0.4,0.4]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4368AE-B97A-451A-AD29-1455931E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41" y="4694061"/>
                <a:ext cx="3474289" cy="299629"/>
              </a:xfrm>
              <a:prstGeom prst="wedgeRectCallout">
                <a:avLst>
                  <a:gd name="adj1" fmla="val -58352"/>
                  <a:gd name="adj2" fmla="val 11456"/>
                </a:avLst>
              </a:prstGeom>
              <a:blipFill>
                <a:blip r:embed="rId13"/>
                <a:stretch>
                  <a:fillRect t="-9615" b="-2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E87E372-8F8F-F623-FFF0-DA69EDEC157F}"/>
                  </a:ext>
                </a:extLst>
              </p:cNvPr>
              <p:cNvSpPr/>
              <p:nvPr/>
            </p:nvSpPr>
            <p:spPr>
              <a:xfrm>
                <a:off x="566970" y="1830479"/>
                <a:ext cx="1496048" cy="526251"/>
              </a:xfrm>
              <a:prstGeom prst="wedgeRectCallout">
                <a:avLst>
                  <a:gd name="adj1" fmla="val 41928"/>
                  <a:gd name="adj2" fmla="val 649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initial state distribution for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E87E372-8F8F-F623-FFF0-DA69EDEC1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0" y="1830479"/>
                <a:ext cx="1496048" cy="526251"/>
              </a:xfrm>
              <a:prstGeom prst="wedgeRectCallout">
                <a:avLst>
                  <a:gd name="adj1" fmla="val 41928"/>
                  <a:gd name="adj2" fmla="val 64959"/>
                </a:avLst>
              </a:prstGeom>
              <a:blipFill>
                <a:blip r:embed="rId14"/>
                <a:stretch>
                  <a:fillRect l="-1613" t="-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6B1F68B-1B25-7B02-31AC-AB130C3A3F70}"/>
              </a:ext>
            </a:extLst>
          </p:cNvPr>
          <p:cNvSpPr/>
          <p:nvPr/>
        </p:nvSpPr>
        <p:spPr>
          <a:xfrm>
            <a:off x="551229" y="2739396"/>
            <a:ext cx="1901158" cy="662446"/>
          </a:xfrm>
          <a:prstGeom prst="wedgeRectCallout">
            <a:avLst>
              <a:gd name="adj1" fmla="val 61048"/>
              <a:gd name="adj2" fmla="val -183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Probabilities of the initial state taking each of the 3 possible values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20BF82E-3E83-43C1-62FB-A9ED5FCDB411}"/>
                  </a:ext>
                </a:extLst>
              </p:cNvPr>
              <p:cNvSpPr/>
              <p:nvPr/>
            </p:nvSpPr>
            <p:spPr>
              <a:xfrm>
                <a:off x="265245" y="3772499"/>
                <a:ext cx="1915233" cy="458476"/>
              </a:xfrm>
              <a:prstGeom prst="wedgeRectCallout">
                <a:avLst>
                  <a:gd name="adj1" fmla="val 65581"/>
                  <a:gd name="adj2" fmla="val -9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Distribution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after taking the first step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20BF82E-3E83-43C1-62FB-A9ED5FCDB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772499"/>
                <a:ext cx="1915233" cy="458476"/>
              </a:xfrm>
              <a:prstGeom prst="wedgeRectCallout">
                <a:avLst>
                  <a:gd name="adj1" fmla="val 65581"/>
                  <a:gd name="adj2" fmla="val -913"/>
                </a:avLst>
              </a:prstGeom>
              <a:blipFill>
                <a:blip r:embed="rId15"/>
                <a:stretch>
                  <a:fillRect l="-1340" t="-15385" b="-2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2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93"/>
    </mc:Choice>
    <mc:Fallback xmlns="">
      <p:transition spd="slow" advTm="32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7" grpId="0"/>
      <p:bldP spid="15" grpId="0"/>
      <p:bldP spid="16" grpId="0" animBg="1"/>
      <p:bldP spid="17" grpId="0" animBg="1"/>
      <p:bldP spid="18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Markov Chain with transition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stationary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satisfies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Detailed Balance ensures “reversibility”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Integrating out (or summing over) detailed balanced condition on both sides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a Markov Chain with detailed balance always converges to a stationary distribution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Detailed balance is sufficient but not necessary condition for having a stationary distr.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571" b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04269-AACC-4F47-9535-FF3272FA9680}"/>
                  </a:ext>
                </a:extLst>
              </p:cNvPr>
              <p:cNvSpPr txBox="1"/>
              <p:nvPr/>
            </p:nvSpPr>
            <p:spPr>
              <a:xfrm>
                <a:off x="3523444" y="2036565"/>
                <a:ext cx="48653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04269-AACC-4F47-9535-FF3272FA9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44" y="2036565"/>
                <a:ext cx="486530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65BBE49-B95F-41F9-B717-A23E8F93A523}"/>
              </a:ext>
            </a:extLst>
          </p:cNvPr>
          <p:cNvSpPr/>
          <p:nvPr/>
        </p:nvSpPr>
        <p:spPr>
          <a:xfrm>
            <a:off x="1137932" y="1953048"/>
            <a:ext cx="2012955" cy="526251"/>
          </a:xfrm>
          <a:prstGeom prst="wedgeRectCallout">
            <a:avLst>
              <a:gd name="adj1" fmla="val 66363"/>
              <a:gd name="adj2" fmla="val 163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Known as the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Detailed Balance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71818F-F9B8-427C-9DCF-0CB0F9622413}"/>
                  </a:ext>
                </a:extLst>
              </p:cNvPr>
              <p:cNvSpPr txBox="1"/>
              <p:nvPr/>
            </p:nvSpPr>
            <p:spPr>
              <a:xfrm>
                <a:off x="4656537" y="3876378"/>
                <a:ext cx="4581061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71818F-F9B8-427C-9DCF-0CB0F9622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37" y="3876378"/>
                <a:ext cx="4581061" cy="1291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D40C98E-2BAD-4D9F-887C-56325CCF99BE}"/>
                  </a:ext>
                </a:extLst>
              </p:cNvPr>
              <p:cNvSpPr/>
              <p:nvPr/>
            </p:nvSpPr>
            <p:spPr>
              <a:xfrm>
                <a:off x="2183101" y="4035093"/>
                <a:ext cx="2191411" cy="739267"/>
              </a:xfrm>
              <a:prstGeom prst="wedgeRectCallout">
                <a:avLst>
                  <a:gd name="adj1" fmla="val 66363"/>
                  <a:gd name="adj2" fmla="val 163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stationary distribution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this Markov Chain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D40C98E-2BAD-4D9F-887C-56325CCF9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101" y="4035093"/>
                <a:ext cx="2191411" cy="739267"/>
              </a:xfrm>
              <a:prstGeom prst="wedgeRectCallout">
                <a:avLst>
                  <a:gd name="adj1" fmla="val 66363"/>
                  <a:gd name="adj2" fmla="val 16350"/>
                </a:avLst>
              </a:prstGeom>
              <a:blipFill>
                <a:blip r:embed="rId8"/>
                <a:stretch>
                  <a:fillRect l="-937" t="-7258"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4B8EEFB1-EB3A-46AA-8656-D477C83B9B95}"/>
                  </a:ext>
                </a:extLst>
              </p:cNvPr>
              <p:cNvSpPr/>
              <p:nvPr/>
            </p:nvSpPr>
            <p:spPr>
              <a:xfrm>
                <a:off x="8810308" y="1689922"/>
                <a:ext cx="2815034" cy="839086"/>
              </a:xfrm>
              <a:prstGeom prst="wedgeRectCallout">
                <a:avLst>
                  <a:gd name="adj1" fmla="val -61223"/>
                  <a:gd name="adj2" fmla="val 356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transition probability of going from state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state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4B8EEFB1-EB3A-46AA-8656-D477C83B9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308" y="1689922"/>
                <a:ext cx="2815034" cy="839086"/>
              </a:xfrm>
              <a:prstGeom prst="wedgeRectCallout">
                <a:avLst>
                  <a:gd name="adj1" fmla="val -61223"/>
                  <a:gd name="adj2" fmla="val 35627"/>
                </a:avLst>
              </a:prstGeom>
              <a:blipFill>
                <a:blip r:embed="rId9"/>
                <a:stretch>
                  <a:fillRect b="-70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44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94"/>
    </mc:Choice>
    <mc:Fallback xmlns="">
      <p:transition spd="slow" advTm="212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355" y="2803412"/>
            <a:ext cx="583075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MCMC Algorithms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Metropolis-Hastings (MH) Sampling (1960)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wish to generate samples from a target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suitable proposal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each step, draw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accept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Transition function of this Markov Chain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20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 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if state changed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  <m:r>
                          <a:rPr lang="en-IN" sz="18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  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otherwise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  <a:blipFill>
                <a:blip r:embed="rId3"/>
                <a:stretch>
                  <a:fillRect l="-831" t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5832F-2713-47AF-9296-FF2DC25B8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39" y="3781341"/>
            <a:ext cx="5629275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64D7CE-B0F9-42EA-BF9B-60728BC19798}"/>
                  </a:ext>
                </a:extLst>
              </p:cNvPr>
              <p:cNvSpPr/>
              <p:nvPr/>
            </p:nvSpPr>
            <p:spPr>
              <a:xfrm>
                <a:off x="2601229" y="3220079"/>
                <a:ext cx="3310345" cy="491460"/>
              </a:xfrm>
              <a:prstGeom prst="wedgeRectCallout">
                <a:avLst>
                  <a:gd name="adj1" fmla="val 36694"/>
                  <a:gd name="adj2" fmla="val 740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Favors acceptance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it is more probable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(under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64D7CE-B0F9-42EA-BF9B-60728BC19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229" y="3220079"/>
                <a:ext cx="3310345" cy="491460"/>
              </a:xfrm>
              <a:prstGeom prst="wedgeRectCallout">
                <a:avLst>
                  <a:gd name="adj1" fmla="val 36694"/>
                  <a:gd name="adj2" fmla="val 74063"/>
                </a:avLst>
              </a:prstGeom>
              <a:blipFill>
                <a:blip r:embed="rId5"/>
                <a:stretch>
                  <a:fillRect l="-916" t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499B290-0E63-49C7-B5ED-C02AFA99EA6B}"/>
                  </a:ext>
                </a:extLst>
              </p:cNvPr>
              <p:cNvSpPr/>
              <p:nvPr/>
            </p:nvSpPr>
            <p:spPr>
              <a:xfrm>
                <a:off x="8076568" y="3529413"/>
                <a:ext cx="2917400" cy="1363328"/>
              </a:xfrm>
              <a:prstGeom prst="wedgeRectCallout">
                <a:avLst>
                  <a:gd name="adj1" fmla="val -62860"/>
                  <a:gd name="adj2" fmla="val 169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Downweight the probability of acceptance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the proposal itself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favors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its generation (i.e., if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high), and upweight if it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unfavors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generation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499B290-0E63-49C7-B5ED-C02AFA99E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68" y="3529413"/>
                <a:ext cx="2917400" cy="1363328"/>
              </a:xfrm>
              <a:prstGeom prst="wedgeRectCallout">
                <a:avLst>
                  <a:gd name="adj1" fmla="val -62860"/>
                  <a:gd name="adj2" fmla="val 16951"/>
                </a:avLst>
              </a:prstGeom>
              <a:blipFill>
                <a:blip r:embed="rId6"/>
                <a:stretch>
                  <a:fillRect r="-1101" b="-30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4F4DA9B-32E6-4E89-BC4C-BFAF45A51DCB}"/>
              </a:ext>
            </a:extLst>
          </p:cNvPr>
          <p:cNvSpPr/>
          <p:nvPr/>
        </p:nvSpPr>
        <p:spPr>
          <a:xfrm>
            <a:off x="5359844" y="3655772"/>
            <a:ext cx="946597" cy="123366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6A9255-1871-4547-8B45-20506F857C9A}"/>
              </a:ext>
            </a:extLst>
          </p:cNvPr>
          <p:cNvSpPr/>
          <p:nvPr/>
        </p:nvSpPr>
        <p:spPr>
          <a:xfrm>
            <a:off x="6188730" y="3711539"/>
            <a:ext cx="1727657" cy="561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5BED28-2D78-456C-8C1D-4EF776BA3576}"/>
              </a:ext>
            </a:extLst>
          </p:cNvPr>
          <p:cNvSpPr/>
          <p:nvPr/>
        </p:nvSpPr>
        <p:spPr>
          <a:xfrm>
            <a:off x="6247586" y="4217041"/>
            <a:ext cx="1727657" cy="561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D36FEAE-F9EF-8C0A-9879-E0401CB94329}"/>
              </a:ext>
            </a:extLst>
          </p:cNvPr>
          <p:cNvSpPr/>
          <p:nvPr/>
        </p:nvSpPr>
        <p:spPr>
          <a:xfrm>
            <a:off x="7823275" y="5110848"/>
            <a:ext cx="2288116" cy="421997"/>
          </a:xfrm>
          <a:prstGeom prst="wedgeRectCallout">
            <a:avLst>
              <a:gd name="adj1" fmla="val -55864"/>
              <a:gd name="adj2" fmla="val 882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Show that this TF satisfied detailed balance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7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55"/>
    </mc:Choice>
    <mc:Fallback xmlns="">
      <p:transition spd="slow" advTm="44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MH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randomly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ℓ=1,2,…,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Compute acceptance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Else</a:t>
                </a: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D284EE3-DE00-4DBD-B534-AB66A04D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5" y="2973410"/>
            <a:ext cx="6160236" cy="9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1E362-F7A9-4BD2-8993-1145689E273D}"/>
                  </a:ext>
                </a:extLst>
              </p:cNvPr>
              <p:cNvSpPr txBox="1"/>
              <p:nvPr/>
            </p:nvSpPr>
            <p:spPr>
              <a:xfrm>
                <a:off x="2266875" y="4656125"/>
                <a:ext cx="2025426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(ℓ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1E362-F7A9-4BD2-8993-1145689E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75" y="4656125"/>
                <a:ext cx="2025426" cy="512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331AE-1AAC-4DD7-BC6B-EE5E6590CEF7}"/>
                  </a:ext>
                </a:extLst>
              </p:cNvPr>
              <p:cNvSpPr txBox="1"/>
              <p:nvPr/>
            </p:nvSpPr>
            <p:spPr>
              <a:xfrm>
                <a:off x="2104721" y="5576621"/>
                <a:ext cx="2286715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(ℓ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331AE-1AAC-4DD7-BC6B-EE5E6590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21" y="5576621"/>
                <a:ext cx="2286715" cy="512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E9F101E-B9E3-4C2B-85B9-1AC09EA767F4}"/>
                  </a:ext>
                </a:extLst>
              </p:cNvPr>
              <p:cNvSpPr/>
              <p:nvPr/>
            </p:nvSpPr>
            <p:spPr>
              <a:xfrm>
                <a:off x="4391436" y="4095294"/>
                <a:ext cx="2420292" cy="572914"/>
              </a:xfrm>
              <a:prstGeom prst="wedgeRectCallout">
                <a:avLst>
                  <a:gd name="adj1" fmla="val -50947"/>
                  <a:gd name="adj2" fmla="val 812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 accepting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E9F101E-B9E3-4C2B-85B9-1AC09EA76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36" y="4095294"/>
                <a:ext cx="2420292" cy="572914"/>
              </a:xfrm>
              <a:prstGeom prst="wedgeRectCallout">
                <a:avLst>
                  <a:gd name="adj1" fmla="val -50947"/>
                  <a:gd name="adj2" fmla="val 81279"/>
                </a:avLst>
              </a:prstGeom>
              <a:blipFill>
                <a:blip r:embed="rId9"/>
                <a:stretch>
                  <a:fillRect t="-38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23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11"/>
    </mc:Choice>
    <mc:Fallback xmlns="">
      <p:transition spd="slow" advTm="85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5.2|15.2|49|40.1|1.3|13.5|44.1|30.5|32.1|36.5|36.2|19.9|3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4.9|18.5|11.2|16.2|25|4.8|59.4|47.7|14.1|6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7.8|28|29.2|61|13.6|22.7|5.5|29.7|63.6|8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.2|54.4|53.1|71.6|1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2|24.6|105.7|1.5|45.3|1.3|3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2|24.6|105.7|1.5|45.3|1.3|3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9|21.1|19.2|6.2|7.6|20.3|56.6|17.7|46.5|49.5|1.5|23.2|51.6|61.1|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5|14.7|15.8|38.4|12|19.2|1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9|35.6|14.1|72.5|25.3|1.7|40.7|12|39.2|6.5|3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34.4|42.6|9.8|14.8|49|2.6|14.2|1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8.9|47.7|18.7|28.3|70.3|73|63|42.1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4.3|21.7|3.9|5.7|11.5|5|13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12.5|7.4|36.8|58.2|29.7|33.7|10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1FFC2-7F55-4C43-BD51-402C1C6E8821}">
  <ds:schemaRefs>
    <ds:schemaRef ds:uri="http://purl.org/dc/elements/1.1/"/>
    <ds:schemaRef ds:uri="http://www.w3.org/XML/1998/namespace"/>
    <ds:schemaRef ds:uri="6f5e4ebc-8a67-4d1c-93f5-b4161f914fa8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61526</TotalTime>
  <Words>1651</Words>
  <Application>Microsoft Office PowerPoint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Sampling Methods (contd)</vt:lpstr>
      <vt:lpstr>Markov Chain Monte Carlo (MCMC)</vt:lpstr>
      <vt:lpstr>MCMC: The Basic Scheme</vt:lpstr>
      <vt:lpstr>MCMC: Some Basic Theory</vt:lpstr>
      <vt:lpstr>MCMC: Some Basic Theory</vt:lpstr>
      <vt:lpstr>MCMC: Some Basic Theory</vt:lpstr>
      <vt:lpstr>Some MCMC Algorithms</vt:lpstr>
      <vt:lpstr>Metropolis-Hastings (MH) Sampling (1960)</vt:lpstr>
      <vt:lpstr>The MH Sampling Algorithm</vt:lpstr>
      <vt:lpstr>MH Sampling in Action: A Toy Example..</vt:lpstr>
      <vt:lpstr>MH Sampling: Some Comments</vt:lpstr>
      <vt:lpstr>Gibbs Sampling (Geman &amp; Geman, 1984)</vt:lpstr>
      <vt:lpstr>Gibbs Sampling: Sketch of the Algorithm</vt:lpstr>
      <vt:lpstr>Gibbs Sampling: A Simple Example</vt:lpstr>
      <vt:lpstr>Gibbs Sampling: Another Simple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2881</cp:revision>
  <dcterms:created xsi:type="dcterms:W3CDTF">2020-07-07T20:42:16Z</dcterms:created>
  <dcterms:modified xsi:type="dcterms:W3CDTF">2025-03-23T07:19:27Z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