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551" r:id="rId5"/>
    <p:sldId id="716" r:id="rId6"/>
    <p:sldId id="738" r:id="rId7"/>
    <p:sldId id="717" r:id="rId8"/>
    <p:sldId id="718" r:id="rId9"/>
    <p:sldId id="719" r:id="rId10"/>
    <p:sldId id="720" r:id="rId11"/>
    <p:sldId id="722" r:id="rId12"/>
    <p:sldId id="721" r:id="rId13"/>
    <p:sldId id="723" r:id="rId14"/>
    <p:sldId id="724" r:id="rId15"/>
    <p:sldId id="7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17-03-2025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17-03-2025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17-03-2025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17-03-2025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2.png"/><Relationship Id="rId10" Type="http://schemas.openxmlformats.org/officeDocument/2006/relationships/image" Target="../media/image21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51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12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220.png"/><Relationship Id="rId5" Type="http://schemas.openxmlformats.org/officeDocument/2006/relationships/image" Target="../media/image7.png"/><Relationship Id="rId10" Type="http://schemas.openxmlformats.org/officeDocument/2006/relationships/image" Target="../media/image210.png"/><Relationship Id="rId4" Type="http://schemas.openxmlformats.org/officeDocument/2006/relationships/image" Target="../media/image6.png"/><Relationship Id="rId9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280.png"/><Relationship Id="rId10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9" Type="http://schemas.openxmlformats.org/officeDocument/2006/relationships/image" Target="../media/image4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87" y="2809301"/>
            <a:ext cx="10647218" cy="1546080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Sampling Methods to Approximate Distributions and Expectations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Markov Chain Monte Carlo (MCMC)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samples from some target distribution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can evaluate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least up to a proportionality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MCMC uses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Markov Chain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which, when converged, starts giving samples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current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the chain, MCMC generates the next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generate a candidate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Accept/reject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the next sample based on an </a:t>
                </a:r>
                <a:r>
                  <a:rPr lang="en-GB" sz="2200" b="1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acceptance criterion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If accepted,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If rejected,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(ℓ+1)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The proposal distribution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depends on the previous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 r="-1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/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Means we can at least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blipFill>
                <a:blip r:embed="rId6"/>
                <a:stretch>
                  <a:fillRect b="-8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9533B7-02AB-4AB9-86D3-972FC39FD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159" y="3205163"/>
            <a:ext cx="6312526" cy="655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/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is high-dim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blipFill>
                <a:blip r:embed="rId8"/>
                <a:stretch>
                  <a:fillRect b="-121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/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the target is a posterior, it will be conditioned on data, i.e.,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blipFill>
                <a:blip r:embed="rId9"/>
                <a:stretch>
                  <a:fillRect t="-1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FE6AC7-3307-487B-98FA-558FACA46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669" y="3047696"/>
            <a:ext cx="1531915" cy="97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/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also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blipFill>
                <a:blip r:embed="rId11"/>
                <a:stretch>
                  <a:fillRect t="-16176" b="-26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9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47"/>
    </mc:Choice>
    <mc:Fallback xmlns="">
      <p:transition spd="slow" advTm="40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The Basic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chain run infinitely long (i.e., upon convergence) will give ONE sample from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we usually require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several samples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done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Start the chain at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proposal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run the chain long enough,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Discard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“burn-in” samples</a:t>
                </a:r>
                <a:r>
                  <a:rPr lang="en-GB" dirty="0">
                    <a:latin typeface="Abadi Extra Light" panose="020B0204020104020204" pitchFamily="34" charset="0"/>
                  </a:rPr>
                  <a:t>) and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Continue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steps, discard intermediate samples,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discarding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“thinning”</a:t>
                </a:r>
                <a:r>
                  <a:rPr lang="en-GB" dirty="0">
                    <a:latin typeface="Abadi Extra Light" panose="020B0204020104020204" pitchFamily="34" charset="0"/>
                  </a:rPr>
                  <a:t>) helps ensure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uncorrelated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Repeat the same for a total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times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the end, we now have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i="1" dirty="0">
                    <a:latin typeface="Abadi Extra Light" panose="020B0204020104020204" pitchFamily="34" charset="0"/>
                  </a:rPr>
                  <a:t>approximately 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Good choices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(thinning gap) are usually based on heuristics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4B251-299F-42CC-AE82-A6C128C93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182" y="75942"/>
            <a:ext cx="1671829" cy="105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003B1-5F63-46F1-AD8F-718871BA4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1701627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97D1BF7-99C9-4E82-BF92-C15B0C0EEC31}"/>
              </a:ext>
            </a:extLst>
          </p:cNvPr>
          <p:cNvSpPr/>
          <p:nvPr/>
        </p:nvSpPr>
        <p:spPr>
          <a:xfrm>
            <a:off x="8454914" y="1602085"/>
            <a:ext cx="2492122" cy="1000283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MCMC is exact in theory but approximate in practice since we can’t run the chain for infinitely long in practice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88196FB-AEE7-4E44-B9DD-C298FA712722}"/>
              </a:ext>
            </a:extLst>
          </p:cNvPr>
          <p:cNvSpPr/>
          <p:nvPr/>
        </p:nvSpPr>
        <p:spPr>
          <a:xfrm>
            <a:off x="5851241" y="2301026"/>
            <a:ext cx="2326843" cy="731648"/>
          </a:xfrm>
          <a:prstGeom prst="wedgeRectCallout">
            <a:avLst>
              <a:gd name="adj1" fmla="val 63604"/>
              <a:gd name="adj2" fmla="val -27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we say that the samples are approximately from the target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/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treat it as our first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blipFill>
                <a:blip r:embed="rId8"/>
                <a:stretch>
                  <a:fillRect l="-1220" t="-7273" r="-6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9977E8-DE8C-474E-9172-F2FD60DE8F99}"/>
              </a:ext>
            </a:extLst>
          </p:cNvPr>
          <p:cNvSpPr/>
          <p:nvPr/>
        </p:nvSpPr>
        <p:spPr>
          <a:xfrm>
            <a:off x="9451580" y="5016547"/>
            <a:ext cx="2326843" cy="505429"/>
          </a:xfrm>
          <a:prstGeom prst="wedgeRectCallout">
            <a:avLst>
              <a:gd name="adj1" fmla="val -41411"/>
              <a:gd name="adj2" fmla="val -771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Requirement for Monte Carlo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71"/>
    </mc:Choice>
    <mc:Fallback xmlns="">
      <p:transition spd="slow" advTm="43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first order Markov Chain assumes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(ℓ+1)</m:t>
                            </m:r>
                          </m:sup>
                        </m:s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1st order Markov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sequence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is defined by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initial state distribution 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Transition Function </a:t>
                </a:r>
                <a:r>
                  <a:rPr lang="en-GB" dirty="0">
                    <a:latin typeface="Abadi Extra Light" panose="020B0204020104020204" pitchFamily="34" charset="0"/>
                  </a:rPr>
                  <a:t>(TF):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– </a:t>
                </a:r>
                <a:r>
                  <a:rPr lang="en-GB" dirty="0">
                    <a:latin typeface="Abadi Extra Light" panose="020B0204020104020204" pitchFamily="34" charset="0"/>
                  </a:rPr>
                  <a:t>the proposal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TF is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over the values of next state given the value of the current state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with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possible values, the TF will be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probability table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Homogeneous Markov Chain: The TF is the same for all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096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5D10-657C-4F00-992F-637F52A1E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95" y="4008976"/>
            <a:ext cx="7733763" cy="1976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0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81"/>
    </mc:Choice>
    <mc:Fallback xmlns="">
      <p:transition spd="slow" advTm="271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a Prob. Distribution using Samples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approximate any distribution using a set of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randomly drawn samples</a:t>
            </a:r>
            <a:r>
              <a:rPr lang="en-GB" sz="2600" dirty="0">
                <a:latin typeface="Abadi Extra Light" panose="020B0204020104020204" pitchFamily="34" charset="0"/>
              </a:rPr>
              <a:t> from it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samples can also be used for computing expectations (Monte-Carlo averaging)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Usually straightforward to generate samples if it is a simple/standard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interesting bit: Even if the distribution is “difficult” (e.g., an intractable posterior), it is often possible to generate random samples from such a distribution, as we will see.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6686A5-64D9-4912-8E5B-B3A9F630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56" y="1753780"/>
            <a:ext cx="2658543" cy="21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AA7AECB-B4B0-4F80-A9CC-AFAC79371359}"/>
              </a:ext>
            </a:extLst>
          </p:cNvPr>
          <p:cNvSpPr/>
          <p:nvPr/>
        </p:nvSpPr>
        <p:spPr>
          <a:xfrm>
            <a:off x="6359249" y="2092818"/>
            <a:ext cx="1702926" cy="828908"/>
          </a:xfrm>
          <a:prstGeom prst="wedgeRectCallout">
            <a:avLst>
              <a:gd name="adj1" fmla="val -56426"/>
              <a:gd name="adj2" fmla="val 699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Samples can thought of as a histogram-based approximation of a distribution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E8B8D7C-C5FE-45B7-990C-2E9DEC11C791}"/>
              </a:ext>
            </a:extLst>
          </p:cNvPr>
          <p:cNvSpPr/>
          <p:nvPr/>
        </p:nvSpPr>
        <p:spPr>
          <a:xfrm>
            <a:off x="2618714" y="2921726"/>
            <a:ext cx="1702926" cy="828908"/>
          </a:xfrm>
          <a:prstGeom prst="wedgeRectCallout">
            <a:avLst>
              <a:gd name="adj1" fmla="val 63066"/>
              <a:gd name="adj2" fmla="val 465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Height of each bar denotes how many times that location was sampled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67C6EEF-9D4B-48AA-AEA1-63961C084B37}"/>
              </a:ext>
            </a:extLst>
          </p:cNvPr>
          <p:cNvSpPr/>
          <p:nvPr/>
        </p:nvSpPr>
        <p:spPr>
          <a:xfrm>
            <a:off x="294855" y="2406151"/>
            <a:ext cx="2156518" cy="828908"/>
          </a:xfrm>
          <a:prstGeom prst="wedgeRectCallout">
            <a:avLst>
              <a:gd name="adj1" fmla="val 60677"/>
              <a:gd name="adj2" fmla="val 37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Given large-enough samples, it is proportional to the probability density at that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/>
              <p:nvPr/>
            </p:nvSpPr>
            <p:spPr>
              <a:xfrm>
                <a:off x="6112995" y="3429000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95" y="3429000"/>
                <a:ext cx="492507" cy="276999"/>
              </a:xfrm>
              <a:prstGeom prst="rect">
                <a:avLst/>
              </a:prstGeom>
              <a:blipFill>
                <a:blip r:embed="rId6"/>
                <a:stretch>
                  <a:fillRect l="-11111" t="-4444" r="-1604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13"/>
    </mc:Choice>
    <mc:Fallback xmlns="">
      <p:transition spd="slow" advTm="2566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Sampling based approx. can be formally represented using 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empirical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points/samples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empirical distr. defined by these is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0CCCB-14BF-4058-AF45-EB3A6C9C6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826" y="3106739"/>
            <a:ext cx="3257550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33CDB-01C3-47C9-95DE-C7BF044CA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513" y="2820988"/>
            <a:ext cx="3181350" cy="166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2CCF9FE-794C-4FA3-9B66-6057EB102198}"/>
                  </a:ext>
                </a:extLst>
              </p:cNvPr>
              <p:cNvSpPr/>
              <p:nvPr/>
            </p:nvSpPr>
            <p:spPr>
              <a:xfrm>
                <a:off x="5213009" y="2967135"/>
                <a:ext cx="1656294" cy="330873"/>
              </a:xfrm>
              <a:prstGeom prst="wedgeRectCallout">
                <a:avLst>
                  <a:gd name="adj1" fmla="val -38852"/>
                  <a:gd name="adj2" fmla="val 995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 of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2CCF9FE-794C-4FA3-9B66-6057EB102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09" y="2967135"/>
                <a:ext cx="1656294" cy="330873"/>
              </a:xfrm>
              <a:prstGeom prst="wedgeRectCallout">
                <a:avLst>
                  <a:gd name="adj1" fmla="val -38852"/>
                  <a:gd name="adj2" fmla="val 99552"/>
                </a:avLst>
              </a:prstGeom>
              <a:blipFill>
                <a:blip r:embed="rId8"/>
                <a:stretch>
                  <a:fillRect l="-7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2267030-C25A-47C7-86D3-F851C5E596E8}"/>
              </a:ext>
            </a:extLst>
          </p:cNvPr>
          <p:cNvSpPr/>
          <p:nvPr/>
        </p:nvSpPr>
        <p:spPr>
          <a:xfrm>
            <a:off x="3701701" y="2801698"/>
            <a:ext cx="1408629" cy="330873"/>
          </a:xfrm>
          <a:prstGeom prst="wedgeRectCallout">
            <a:avLst>
              <a:gd name="adj1" fmla="val 59511"/>
              <a:gd name="adj2" fmla="val 294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Weights sum to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6D506-39FC-495F-8FCF-D696C10EC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7938" y="4792904"/>
            <a:ext cx="3457575" cy="1181100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A545BB1-6804-453E-86B6-EAB4076A2A3B}"/>
              </a:ext>
            </a:extLst>
          </p:cNvPr>
          <p:cNvSpPr/>
          <p:nvPr/>
        </p:nvSpPr>
        <p:spPr>
          <a:xfrm>
            <a:off x="2083007" y="4885929"/>
            <a:ext cx="1408629" cy="330873"/>
          </a:xfrm>
          <a:prstGeom prst="wedgeRectCallout">
            <a:avLst>
              <a:gd name="adj1" fmla="val 50825"/>
              <a:gd name="adj2" fmla="val 761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Dirac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21EE377-66CA-46C4-AEA9-A3B40C85AFE6}"/>
                  </a:ext>
                </a:extLst>
              </p:cNvPr>
              <p:cNvSpPr/>
              <p:nvPr/>
            </p:nvSpPr>
            <p:spPr>
              <a:xfrm>
                <a:off x="1095932" y="2967135"/>
                <a:ext cx="1918399" cy="716223"/>
              </a:xfrm>
              <a:prstGeom prst="wedgeRectCallout">
                <a:avLst>
                  <a:gd name="adj1" fmla="val 68574"/>
                  <a:gd name="adj2" fmla="val 429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Dirac Distribution with finite support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21EE377-66CA-46C4-AEA9-A3B40C85A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32" y="2967135"/>
                <a:ext cx="1918399" cy="716223"/>
              </a:xfrm>
              <a:prstGeom prst="wedgeRectCallout">
                <a:avLst>
                  <a:gd name="adj1" fmla="val 68574"/>
                  <a:gd name="adj2" fmla="val 42975"/>
                </a:avLst>
              </a:prstGeom>
              <a:blipFill>
                <a:blip r:embed="rId10"/>
                <a:stretch>
                  <a:fillRect l="-525" t="-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3C03297-3DAD-47CF-AAED-CB2DBB8AD7E8}"/>
                  </a:ext>
                </a:extLst>
              </p:cNvPr>
              <p:cNvSpPr/>
              <p:nvPr/>
            </p:nvSpPr>
            <p:spPr>
              <a:xfrm>
                <a:off x="1885801" y="3980291"/>
                <a:ext cx="2236195" cy="647176"/>
              </a:xfrm>
              <a:prstGeom prst="wedgeRectCallout">
                <a:avLst>
                  <a:gd name="adj1" fmla="val 39869"/>
                  <a:gd name="adj2" fmla="val -732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being the area over which we want to evaluate the distribution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3C03297-3DAD-47CF-AAED-CB2DBB8AD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01" y="3980291"/>
                <a:ext cx="2236195" cy="647176"/>
              </a:xfrm>
              <a:prstGeom prst="wedgeRectCallout">
                <a:avLst>
                  <a:gd name="adj1" fmla="val 39869"/>
                  <a:gd name="adj2" fmla="val -73221"/>
                </a:avLst>
              </a:prstGeom>
              <a:blipFill>
                <a:blip r:embed="rId11"/>
                <a:stretch>
                  <a:fillRect l="-541" b="-1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63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82"/>
    </mc:Choice>
    <mc:Fallback xmlns="">
      <p:transition spd="slow" advTm="1816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Sampling: Some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of these basic methods are based on the idea of transformation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a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distribution 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which is easy to sample from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Apply a transformation 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make it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complex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popular examples of transformation methods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Inverse CDF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Box-Mueller method: Given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IN" sz="2200" b="0" i="1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generate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Transformation Methods are simple but have limitations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Mostly limited to standard distributions and/or distributions with very few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7D2C9-A377-44DD-AB65-1F4B155F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54" y="3281710"/>
            <a:ext cx="5359154" cy="434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C0243-4DE3-42BC-8FEB-677097C9D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117" y="4144391"/>
            <a:ext cx="5152779" cy="39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911BB-3296-455E-9C2A-CCD9A42D2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961" y="2419051"/>
            <a:ext cx="2329735" cy="1296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FA354B-EE48-45E2-A648-C0F1CDC62108}"/>
              </a:ext>
            </a:extLst>
          </p:cNvPr>
          <p:cNvCxnSpPr/>
          <p:nvPr/>
        </p:nvCxnSpPr>
        <p:spPr>
          <a:xfrm>
            <a:off x="9105363" y="2820473"/>
            <a:ext cx="121705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44A79-A756-4D88-9CC4-50B29A045839}"/>
              </a:ext>
            </a:extLst>
          </p:cNvPr>
          <p:cNvCxnSpPr>
            <a:cxnSpLocks/>
          </p:cNvCxnSpPr>
          <p:nvPr/>
        </p:nvCxnSpPr>
        <p:spPr>
          <a:xfrm>
            <a:off x="10322417" y="2820473"/>
            <a:ext cx="0" cy="67830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/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blipFill>
                <a:blip r:embed="rId9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/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blipFill>
                <a:blip r:embed="rId10"/>
                <a:stretch>
                  <a:fillRect l="-2591" t="-4348" r="-621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/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CDF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/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0831C56-D18E-43C0-89BF-81055EB64410}"/>
              </a:ext>
            </a:extLst>
          </p:cNvPr>
          <p:cNvSpPr/>
          <p:nvPr/>
        </p:nvSpPr>
        <p:spPr>
          <a:xfrm>
            <a:off x="10644760" y="1254539"/>
            <a:ext cx="1209872" cy="486173"/>
          </a:xfrm>
          <a:prstGeom prst="wedgeRectCallout">
            <a:avLst>
              <a:gd name="adj1" fmla="val -38070"/>
              <a:gd name="adj2" fmla="val -744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Determinant of Jacobian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12245-E309-42FC-B3B5-83000A1DC940}"/>
              </a:ext>
            </a:extLst>
          </p:cNvPr>
          <p:cNvSpPr/>
          <p:nvPr/>
        </p:nvSpPr>
        <p:spPr>
          <a:xfrm>
            <a:off x="8316533" y="53572"/>
            <a:ext cx="3220378" cy="111793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722"/>
    </mc:Choice>
    <mc:Fallback xmlns="">
      <p:transition spd="slow" advTm="3517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a random sample from a distribution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assuming</a:t>
                </a: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can only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evaluate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the value of numerator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denominator (normalization constant)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intractable and we don’t know its value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 can generate samples from, and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Rejection Sampling then works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Sample 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Sampling a uniform r.v.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begChr m:val="["/>
                        <m:endChr m:val="]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𝑀𝑞</m:t>
                        </m:r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b="0" dirty="0">
                    <a:latin typeface="Abadi Extra Light" panose="020B0204020104020204" pitchFamily="34" charset="0"/>
                  </a:rPr>
                  <a:t> then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200" b="0" dirty="0">
                    <a:latin typeface="Abadi Extra Light" panose="020B0204020104020204" pitchFamily="34" charset="0"/>
                  </a:rPr>
                  <a:t>, otherwise reject it</a:t>
                </a:r>
              </a:p>
              <a:p>
                <a:pPr marL="457200" lvl="1" indent="0">
                  <a:buNone/>
                </a:pPr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All accepted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 will be random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. Proof on next slide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10" r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EB310-3088-4375-80DF-CA972CEB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464" y="3312352"/>
            <a:ext cx="6605722" cy="40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1FB0F-0C1F-43F1-81EA-5C6B1196F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512" y="3974403"/>
            <a:ext cx="4027533" cy="19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/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blipFill>
                <a:blip r:embed="rId8"/>
                <a:stretch>
                  <a:fillRect l="-683" t="-11905" r="-683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3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89"/>
    </mc:Choice>
    <mc:Fallback xmlns="">
      <p:transition spd="slow" advTm="32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+ accept/reject rule is equivalent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look at the pdf of the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that were accepted, i.e.,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2CF8F-6AA8-424F-87CA-740140592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99" y="2400098"/>
            <a:ext cx="5592584" cy="82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9956A-C988-41A2-B5E4-0BA1B46B5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16" y="3278561"/>
            <a:ext cx="5378484" cy="71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05D46-4EAD-420C-BE77-638CF5C02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15" y="3993926"/>
            <a:ext cx="4581525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7B1CF-FCA2-48FF-A7F6-38FABA3FF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690" y="4912497"/>
            <a:ext cx="6372225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71F2D-3FF7-82A1-DE0D-CFD95AFF73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9906" y="2671943"/>
            <a:ext cx="4027533" cy="19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8"/>
    </mc:Choice>
    <mc:Fallback xmlns="">
      <p:transition spd="slow" advTm="18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Monte Carlo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Often we are interested in computing expectations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some function of the random variable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simple approx. scheme to compute the above expectation: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Approximate the expectation by the following empirical average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the samples are independent of each other, we can show the following (exercise)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/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836195-AAC1-4161-8F39-BDD5B7665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763" y="5838558"/>
            <a:ext cx="1714924" cy="48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32F4-488F-4C2F-BEC0-008FD2D4B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217" y="5714251"/>
            <a:ext cx="5123712" cy="73581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5876F9-FE75-49A3-A2C3-8A1A0E6EC8EE}"/>
              </a:ext>
            </a:extLst>
          </p:cNvPr>
          <p:cNvSpPr/>
          <p:nvPr/>
        </p:nvSpPr>
        <p:spPr>
          <a:xfrm>
            <a:off x="976497" y="5776404"/>
            <a:ext cx="1361019" cy="611510"/>
          </a:xfrm>
          <a:prstGeom prst="wedgeRectCallout">
            <a:avLst>
              <a:gd name="adj1" fmla="val 66007"/>
              <a:gd name="adj2" fmla="val 93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Unbiased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/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Variance in our estimate decreases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increases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blipFill>
                <a:blip r:embed="rId9"/>
                <a:stretch>
                  <a:fillRect t="-7258" r="-3636"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/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acc>
                      <m:accPr>
                        <m:chr m:val="̂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/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we know how to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blipFill>
                <a:blip r:embed="rId11"/>
                <a:stretch>
                  <a:fillRect t="-9302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2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22"/>
    </mc:Choice>
    <mc:Fallback xmlns="">
      <p:transition spd="slow" advTm="22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Importance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How to compute Monte Carlo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if we don’t know how to sample from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One way is to use transformation methods or rejection sampling to generate samples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Another way is to use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Importance Sampling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evaluated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at least)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indep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we know how sample from: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Now approximate the expectation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basically “weighted” 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denotes the </a:t>
                </a:r>
                <a:r>
                  <a:rPr lang="en-GB" sz="22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importance weight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each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IS works even when we can only evaluate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up to a prop.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Monte Carlo and Importance Sampling are NOT sampling methods!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These are only uses for computing expectations (approximately)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3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/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/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3701461-2EDE-4A82-AA3A-E9355D53CA16}"/>
              </a:ext>
            </a:extLst>
          </p:cNvPr>
          <p:cNvSpPr/>
          <p:nvPr/>
        </p:nvSpPr>
        <p:spPr>
          <a:xfrm>
            <a:off x="9807489" y="4900411"/>
            <a:ext cx="1708976" cy="333700"/>
          </a:xfrm>
          <a:prstGeom prst="wedgeRectCallout">
            <a:avLst>
              <a:gd name="adj1" fmla="val -52336"/>
              <a:gd name="adj2" fmla="val 964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See PRML 11.1.4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76"/>
    </mc:Choice>
    <mc:Fallback xmlns="">
      <p:transition spd="slow" advTm="385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Limitations of the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Transformation based methods: Usually limited to drawing from standard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Rejection Sampling and Importance Sampling: Require good proposal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general, difficult to find good prop. distr. especially when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high-dim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sophisticated sampling methods like MCMC work well in such high-dim spaces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0A29-86C8-4F35-8247-D8CEED7B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268" y="2785525"/>
            <a:ext cx="3932683" cy="2108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AE3D-942B-45BB-A0B1-A976C6E24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089" y="2785525"/>
            <a:ext cx="3246214" cy="2184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/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/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Ideally, would like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to give samples from where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large 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large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blipFill>
                <a:blip r:embed="rId9"/>
                <a:stretch>
                  <a:fillRect l="-521" b="-101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/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Difficult to guarantee so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high-dimensional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blipFill>
                <a:blip r:embed="rId10"/>
                <a:stretch>
                  <a:fillRect l="-521" r="-521" b="-10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/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such that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envelopes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everywhere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blipFill>
                <a:blip r:embed="rId11"/>
                <a:stretch>
                  <a:fillRect l="-546"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96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61"/>
    </mc:Choice>
    <mc:Fallback xmlns="">
      <p:transition spd="slow" advTm="15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2|21.8|33.3|5.9|39.2|34.7|4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9|21.1|19.2|6.2|7.6|20.3|56.6|17.7|46.5|49.5|1.5|23.2|51.6|61.1|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5|14.7|15.8|38.4|12|19.2|1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7|18.6|36.6|10.6|23.2|36.3|2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9|23.9|26.2|39.7|3.6|8.4|48.4|41.1|2|5.3|41.3|24.7|18.4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2.4|22.8|22.9|16.7|23.5|17.9|15|10.4|22|43|5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|23|2.3|56.3|33.2|2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3|17.1|2.1|9.4|12.4|20.5|1.2|27.5|6.9|13.6|7.4|6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.4|29.6|54.6|24.5|2.1|51.3|41.4|33|20.4|61.5|28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5|11.2|23.5|1.8|16.1|28.6|32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5.2|15.2|49|40.1|1.3|13.5|44.1|30.5|32.1|36.5|36.2|19.9|33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f5e4ebc-8a67-4d1c-93f5-b4161f914fa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61068</TotalTime>
  <Words>1467</Words>
  <Application>Microsoft Office PowerPoint</Application>
  <PresentationFormat>Widescreen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Sampling Methods to Approximate Distributions and Expectations</vt:lpstr>
      <vt:lpstr>Approximating a Prob. Distribution using Samples</vt:lpstr>
      <vt:lpstr>The Empirical Distribution</vt:lpstr>
      <vt:lpstr>Sampling: Some Basic Methods</vt:lpstr>
      <vt:lpstr>Rejection Sampling</vt:lpstr>
      <vt:lpstr>Rejection Sampling</vt:lpstr>
      <vt:lpstr>Computing Expectations via Monte Carlo Sampling</vt:lpstr>
      <vt:lpstr>Computing Expectations via Importance Sampling</vt:lpstr>
      <vt:lpstr>Limitations of the Basic Methods</vt:lpstr>
      <vt:lpstr>Markov Chain Monte Carlo (MCMC)</vt:lpstr>
      <vt:lpstr>MCMC: The Basic Scheme</vt:lpstr>
      <vt:lpstr>MCMC: Some Basic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2875</cp:revision>
  <dcterms:created xsi:type="dcterms:W3CDTF">2020-07-07T20:42:16Z</dcterms:created>
  <dcterms:modified xsi:type="dcterms:W3CDTF">2025-03-17T14:09:50Z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