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551" r:id="rId5"/>
    <p:sldId id="755" r:id="rId6"/>
    <p:sldId id="756" r:id="rId7"/>
    <p:sldId id="759" r:id="rId8"/>
    <p:sldId id="709" r:id="rId9"/>
    <p:sldId id="760" r:id="rId10"/>
    <p:sldId id="761" r:id="rId11"/>
    <p:sldId id="713" r:id="rId12"/>
    <p:sldId id="714" r:id="rId13"/>
    <p:sldId id="715" r:id="rId14"/>
    <p:sldId id="739" r:id="rId15"/>
    <p:sldId id="716" r:id="rId16"/>
    <p:sldId id="738" r:id="rId17"/>
    <p:sldId id="717" r:id="rId18"/>
    <p:sldId id="718" r:id="rId19"/>
    <p:sldId id="719" r:id="rId20"/>
    <p:sldId id="720" r:id="rId21"/>
    <p:sldId id="722" r:id="rId22"/>
    <p:sldId id="721" r:id="rId23"/>
    <p:sldId id="723" r:id="rId24"/>
    <p:sldId id="7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06-03-2025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06-03-2025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06-03-2025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1" Type="http://schemas.openxmlformats.org/officeDocument/2006/relationships/image" Target="../media/image151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12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11" Type="http://schemas.openxmlformats.org/officeDocument/2006/relationships/image" Target="../media/image220.png"/><Relationship Id="rId5" Type="http://schemas.openxmlformats.org/officeDocument/2006/relationships/image" Target="../media/image25.png"/><Relationship Id="rId10" Type="http://schemas.openxmlformats.org/officeDocument/2006/relationships/image" Target="../media/image210.png"/><Relationship Id="rId4" Type="http://schemas.openxmlformats.org/officeDocument/2006/relationships/image" Target="../media/image24.png"/><Relationship Id="rId9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10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9" Type="http://schemas.openxmlformats.org/officeDocument/2006/relationships/image" Target="../media/image4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2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0.png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501.png"/><Relationship Id="rId10" Type="http://schemas.openxmlformats.org/officeDocument/2006/relationships/image" Target="../media/image6.png"/><Relationship Id="rId9" Type="http://schemas.openxmlformats.org/officeDocument/2006/relationships/image" Target="../media/image5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0.png"/><Relationship Id="rId7" Type="http://schemas.openxmlformats.org/officeDocument/2006/relationships/image" Target="../media/image580.png"/><Relationship Id="rId12" Type="http://schemas.openxmlformats.org/officeDocument/2006/relationships/image" Target="../media/image6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740.png"/><Relationship Id="rId9" Type="http://schemas.openxmlformats.org/officeDocument/2006/relationships/image" Target="../media/image78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874" y="2765235"/>
            <a:ext cx="10647218" cy="159261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Variational Inference (wrap-up), Approximate Inference via 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Variational Inference: Some Comments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probabilistic models nowadays rely on VI to do approx. inference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Even mean-field with locally-conjugacy used in lots of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This + SVI gives excellent scalability as well on large datasets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Progress in various areas has made VI very popular and widely applicable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Stochastic Optimization (e.g., SGD)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Automatic Differentiation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Monte-Carlo gradient of ELBO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Note: Most of these ideas apply also to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Variational 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VI and advanced VI algos are implemented in probabilistic prog. packages (e.g., </a:t>
            </a:r>
            <a:r>
              <a:rPr lang="en-GB" sz="2600" dirty="0" err="1">
                <a:latin typeface="Abadi Extra Light" panose="020B0204020104020204" pitchFamily="34" charset="0"/>
              </a:rPr>
              <a:t>Tensorflow</a:t>
            </a:r>
            <a:r>
              <a:rPr lang="en-GB" sz="2600" dirty="0">
                <a:latin typeface="Abadi Extra Light" panose="020B0204020104020204" pitchFamily="34" charset="0"/>
              </a:rPr>
              <a:t> Probability, </a:t>
            </a:r>
            <a:r>
              <a:rPr lang="en-GB" sz="2600" dirty="0" err="1">
                <a:latin typeface="Abadi Extra Light" panose="020B0204020104020204" pitchFamily="34" charset="0"/>
              </a:rPr>
              <a:t>PyTorch</a:t>
            </a:r>
            <a:r>
              <a:rPr lang="en-GB" sz="2600" dirty="0">
                <a:latin typeface="Abadi Extra Light" panose="020B0204020104020204" pitchFamily="34" charset="0"/>
              </a:rPr>
              <a:t>, etc), making VI easy even for complex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Still a very active area of research, especially for doing VI in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Models with discrete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Reducing the variance in Monte-Carlo estimate of ELBO gradients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More expressive variational distribution for better approximation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3B22C-1001-4020-BF7E-80663B37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31" y="3050822"/>
            <a:ext cx="1004822" cy="9652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9F9D7B3-36EA-42A5-A642-1609985F2425}"/>
              </a:ext>
            </a:extLst>
          </p:cNvPr>
          <p:cNvSpPr/>
          <p:nvPr/>
        </p:nvSpPr>
        <p:spPr>
          <a:xfrm>
            <a:off x="7599354" y="3055635"/>
            <a:ext cx="2958099" cy="965223"/>
          </a:xfrm>
          <a:prstGeom prst="wedgeRectCallout">
            <a:avLst>
              <a:gd name="adj1" fmla="val 60450"/>
              <a:gd name="adj2" fmla="val -160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We covered many of the threads being explored in recent work but a lot of work still being done in this area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18"/>
    </mc:Choice>
    <mc:Fallback xmlns="">
      <p:transition spd="slow" advTm="223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for Approximate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typical tasks that we have to solve in probabilistic/fully-Bayesian inference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Sampling methods provide a general way to (approximately) solve these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More general than VI methods which only approximate the posterior distribution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89AF3-FB2C-4DA4-B8EC-F0E4FE90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59" y="1643452"/>
            <a:ext cx="5756421" cy="6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FA5BAC-0FFE-4EB2-BEF1-A1365D53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47" y="2377356"/>
            <a:ext cx="8933315" cy="9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69F74F9-09A7-4B18-99FC-A144C259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28" y="3167033"/>
            <a:ext cx="7426328" cy="9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5DFE08B-E4FB-48ED-B3F8-51B5AC9E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29" y="4074155"/>
            <a:ext cx="8621057" cy="9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B961B52-1D38-4322-AF59-B696663F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97" y="5053006"/>
            <a:ext cx="5539200" cy="5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970D2-386E-47B1-A2CB-428888D4233A}"/>
              </a:ext>
            </a:extLst>
          </p:cNvPr>
          <p:cNvSpPr txBox="1"/>
          <p:nvPr/>
        </p:nvSpPr>
        <p:spPr>
          <a:xfrm>
            <a:off x="8857345" y="4993579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]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6D57AF7-5C8F-4581-A5A2-6DC0FF97E0F1}"/>
              </a:ext>
            </a:extLst>
          </p:cNvPr>
          <p:cNvSpPr/>
          <p:nvPr/>
        </p:nvSpPr>
        <p:spPr>
          <a:xfrm>
            <a:off x="1787264" y="1680841"/>
            <a:ext cx="984715" cy="457141"/>
          </a:xfrm>
          <a:prstGeom prst="wedgeRectCallout">
            <a:avLst>
              <a:gd name="adj1" fmla="val 74193"/>
              <a:gd name="adj2" fmla="val 245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distribution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36983C35-43D3-4AB3-AA39-FDCE376F8D1E}"/>
              </a:ext>
            </a:extLst>
          </p:cNvPr>
          <p:cNvSpPr/>
          <p:nvPr/>
        </p:nvSpPr>
        <p:spPr>
          <a:xfrm>
            <a:off x="1294907" y="2353516"/>
            <a:ext cx="984715" cy="647607"/>
          </a:xfrm>
          <a:prstGeom prst="wedgeRectCallout">
            <a:avLst>
              <a:gd name="adj1" fmla="val 74193"/>
              <a:gd name="adj2" fmla="val 245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predictive distribution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6A888BF-FF8C-4EB2-BDCB-AA4C35C37A23}"/>
              </a:ext>
            </a:extLst>
          </p:cNvPr>
          <p:cNvSpPr/>
          <p:nvPr/>
        </p:nvSpPr>
        <p:spPr>
          <a:xfrm>
            <a:off x="1963884" y="3432190"/>
            <a:ext cx="829256" cy="486086"/>
          </a:xfrm>
          <a:prstGeom prst="wedgeRectCallout">
            <a:avLst>
              <a:gd name="adj1" fmla="val 74193"/>
              <a:gd name="adj2" fmla="val 245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40A1B4B-A729-4206-BFAC-87CD802734FD}"/>
              </a:ext>
            </a:extLst>
          </p:cNvPr>
          <p:cNvSpPr/>
          <p:nvPr/>
        </p:nvSpPr>
        <p:spPr>
          <a:xfrm>
            <a:off x="1325336" y="4108936"/>
            <a:ext cx="1336878" cy="647607"/>
          </a:xfrm>
          <a:prstGeom prst="wedgeRectCallout">
            <a:avLst>
              <a:gd name="adj1" fmla="val 67290"/>
              <a:gd name="adj2" fmla="val 180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Expected complete data log-likelihood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5F54563-6EDA-43BB-9338-A6FEA18E4448}"/>
              </a:ext>
            </a:extLst>
          </p:cNvPr>
          <p:cNvSpPr/>
          <p:nvPr/>
        </p:nvSpPr>
        <p:spPr>
          <a:xfrm>
            <a:off x="1897572" y="5020647"/>
            <a:ext cx="1336878" cy="454582"/>
          </a:xfrm>
          <a:prstGeom prst="wedgeRectCallout">
            <a:avLst>
              <a:gd name="adj1" fmla="val 64780"/>
              <a:gd name="adj2" fmla="val 190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Evidence lower bound (ELBO)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543F871-5F77-44E6-B10A-6A5FE816B7EF}"/>
              </a:ext>
            </a:extLst>
          </p:cNvPr>
          <p:cNvSpPr/>
          <p:nvPr/>
        </p:nvSpPr>
        <p:spPr>
          <a:xfrm>
            <a:off x="661344" y="5176006"/>
            <a:ext cx="1097183" cy="310209"/>
          </a:xfrm>
          <a:prstGeom prst="wedgeRectCallout">
            <a:avLst>
              <a:gd name="adj1" fmla="val 64780"/>
              <a:gd name="adj2" fmla="val 190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in VI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2833BD5-FAC0-4F0F-AABD-963F808BD735}"/>
              </a:ext>
            </a:extLst>
          </p:cNvPr>
          <p:cNvSpPr/>
          <p:nvPr/>
        </p:nvSpPr>
        <p:spPr>
          <a:xfrm>
            <a:off x="0" y="4221561"/>
            <a:ext cx="1212584" cy="310209"/>
          </a:xfrm>
          <a:prstGeom prst="wedgeRectCallout">
            <a:avLst>
              <a:gd name="adj1" fmla="val 64780"/>
              <a:gd name="adj2" fmla="val 190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in EM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F15374F1-ADE3-44B8-8C8E-365323430A89}"/>
              </a:ext>
            </a:extLst>
          </p:cNvPr>
          <p:cNvSpPr/>
          <p:nvPr/>
        </p:nvSpPr>
        <p:spPr>
          <a:xfrm>
            <a:off x="299731" y="3157137"/>
            <a:ext cx="1487534" cy="821500"/>
          </a:xfrm>
          <a:prstGeom prst="wedgeRectCallout">
            <a:avLst>
              <a:gd name="adj1" fmla="val 63807"/>
              <a:gd name="adj2" fmla="val 181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for model selection (and in computing posterior too)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1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01"/>
    </mc:Choice>
    <mc:Fallback xmlns="">
      <p:transition spd="slow" advTm="154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a Prob. Distribution using Samples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approximate any distribution using a set of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randomly drawn samples</a:t>
            </a:r>
            <a:r>
              <a:rPr lang="en-GB" sz="2600" dirty="0">
                <a:latin typeface="Abadi Extra Light" panose="020B0204020104020204" pitchFamily="34" charset="0"/>
              </a:rPr>
              <a:t> from it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samples can also be used for computing expectations (Monte-Carlo averaging)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Usually straightforward to generate samples if it is a simple/standard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interesting bit: Even if the distribution is “difficult” (e.g., an intractable posterior), it is often possible to generate random samples from such a distribution, as we will see.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6686A5-64D9-4912-8E5B-B3A9F630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56" y="1753780"/>
            <a:ext cx="2658543" cy="21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AA7AECB-B4B0-4F80-A9CC-AFAC79371359}"/>
              </a:ext>
            </a:extLst>
          </p:cNvPr>
          <p:cNvSpPr/>
          <p:nvPr/>
        </p:nvSpPr>
        <p:spPr>
          <a:xfrm>
            <a:off x="6359249" y="2092818"/>
            <a:ext cx="1702926" cy="828908"/>
          </a:xfrm>
          <a:prstGeom prst="wedgeRectCallout">
            <a:avLst>
              <a:gd name="adj1" fmla="val -56426"/>
              <a:gd name="adj2" fmla="val 699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Samples can thought of as a histogram-based approximation of a distribution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E8B8D7C-C5FE-45B7-990C-2E9DEC11C791}"/>
              </a:ext>
            </a:extLst>
          </p:cNvPr>
          <p:cNvSpPr/>
          <p:nvPr/>
        </p:nvSpPr>
        <p:spPr>
          <a:xfrm>
            <a:off x="2618714" y="2921726"/>
            <a:ext cx="1702926" cy="828908"/>
          </a:xfrm>
          <a:prstGeom prst="wedgeRectCallout">
            <a:avLst>
              <a:gd name="adj1" fmla="val 63066"/>
              <a:gd name="adj2" fmla="val 465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Height of each bar denotes how many times that location was sampled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67C6EEF-9D4B-48AA-AEA1-63961C084B37}"/>
              </a:ext>
            </a:extLst>
          </p:cNvPr>
          <p:cNvSpPr/>
          <p:nvPr/>
        </p:nvSpPr>
        <p:spPr>
          <a:xfrm>
            <a:off x="294855" y="2406151"/>
            <a:ext cx="2156518" cy="828908"/>
          </a:xfrm>
          <a:prstGeom prst="wedgeRectCallout">
            <a:avLst>
              <a:gd name="adj1" fmla="val 60677"/>
              <a:gd name="adj2" fmla="val 37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Given large-enough samples, it is proportional to the probability density at that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/>
              <p:nvPr/>
            </p:nvSpPr>
            <p:spPr>
              <a:xfrm>
                <a:off x="6112995" y="3429000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95" y="3429000"/>
                <a:ext cx="492507" cy="276999"/>
              </a:xfrm>
              <a:prstGeom prst="rect">
                <a:avLst/>
              </a:prstGeom>
              <a:blipFill>
                <a:blip r:embed="rId6"/>
                <a:stretch>
                  <a:fillRect l="-11111" t="-4444" r="-1604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13"/>
    </mc:Choice>
    <mc:Fallback xmlns="">
      <p:transition spd="slow" advTm="25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Sampling based approx. can be formally represented using 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empirical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points/samples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empirical distr. defined by these is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0CCCB-14BF-4058-AF45-EB3A6C9C6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826" y="3106739"/>
            <a:ext cx="3257550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33CDB-01C3-47C9-95DE-C7BF044CA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513" y="2820988"/>
            <a:ext cx="3181350" cy="166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2CCF9FE-794C-4FA3-9B66-6057EB102198}"/>
                  </a:ext>
                </a:extLst>
              </p:cNvPr>
              <p:cNvSpPr/>
              <p:nvPr/>
            </p:nvSpPr>
            <p:spPr>
              <a:xfrm>
                <a:off x="5213009" y="2967135"/>
                <a:ext cx="1656294" cy="330873"/>
              </a:xfrm>
              <a:prstGeom prst="wedgeRectCallout">
                <a:avLst>
                  <a:gd name="adj1" fmla="val -38852"/>
                  <a:gd name="adj2" fmla="val 995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 of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2CCF9FE-794C-4FA3-9B66-6057EB102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09" y="2967135"/>
                <a:ext cx="1656294" cy="330873"/>
              </a:xfrm>
              <a:prstGeom prst="wedgeRectCallout">
                <a:avLst>
                  <a:gd name="adj1" fmla="val -38852"/>
                  <a:gd name="adj2" fmla="val 99552"/>
                </a:avLst>
              </a:prstGeom>
              <a:blipFill>
                <a:blip r:embed="rId8"/>
                <a:stretch>
                  <a:fillRect l="-7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2267030-C25A-47C7-86D3-F851C5E596E8}"/>
              </a:ext>
            </a:extLst>
          </p:cNvPr>
          <p:cNvSpPr/>
          <p:nvPr/>
        </p:nvSpPr>
        <p:spPr>
          <a:xfrm>
            <a:off x="3701701" y="2801698"/>
            <a:ext cx="1408629" cy="330873"/>
          </a:xfrm>
          <a:prstGeom prst="wedgeRectCallout">
            <a:avLst>
              <a:gd name="adj1" fmla="val 59511"/>
              <a:gd name="adj2" fmla="val 294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Weights sum to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6D506-39FC-495F-8FCF-D696C10EC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7938" y="4792904"/>
            <a:ext cx="3457575" cy="1181100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A545BB1-6804-453E-86B6-EAB4076A2A3B}"/>
              </a:ext>
            </a:extLst>
          </p:cNvPr>
          <p:cNvSpPr/>
          <p:nvPr/>
        </p:nvSpPr>
        <p:spPr>
          <a:xfrm>
            <a:off x="2083007" y="4885929"/>
            <a:ext cx="1408629" cy="330873"/>
          </a:xfrm>
          <a:prstGeom prst="wedgeRectCallout">
            <a:avLst>
              <a:gd name="adj1" fmla="val 50825"/>
              <a:gd name="adj2" fmla="val 761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Dirac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21EE377-66CA-46C4-AEA9-A3B40C85AFE6}"/>
                  </a:ext>
                </a:extLst>
              </p:cNvPr>
              <p:cNvSpPr/>
              <p:nvPr/>
            </p:nvSpPr>
            <p:spPr>
              <a:xfrm>
                <a:off x="1095932" y="2967135"/>
                <a:ext cx="1918399" cy="716223"/>
              </a:xfrm>
              <a:prstGeom prst="wedgeRectCallout">
                <a:avLst>
                  <a:gd name="adj1" fmla="val 68574"/>
                  <a:gd name="adj2" fmla="val 429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Dirac Distribution with finite support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21EE377-66CA-46C4-AEA9-A3B40C85A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32" y="2967135"/>
                <a:ext cx="1918399" cy="716223"/>
              </a:xfrm>
              <a:prstGeom prst="wedgeRectCallout">
                <a:avLst>
                  <a:gd name="adj1" fmla="val 68574"/>
                  <a:gd name="adj2" fmla="val 42975"/>
                </a:avLst>
              </a:prstGeom>
              <a:blipFill>
                <a:blip r:embed="rId10"/>
                <a:stretch>
                  <a:fillRect l="-525" t="-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3C03297-3DAD-47CF-AAED-CB2DBB8AD7E8}"/>
                  </a:ext>
                </a:extLst>
              </p:cNvPr>
              <p:cNvSpPr/>
              <p:nvPr/>
            </p:nvSpPr>
            <p:spPr>
              <a:xfrm>
                <a:off x="1885801" y="3980291"/>
                <a:ext cx="2236195" cy="647176"/>
              </a:xfrm>
              <a:prstGeom prst="wedgeRectCallout">
                <a:avLst>
                  <a:gd name="adj1" fmla="val 39869"/>
                  <a:gd name="adj2" fmla="val -732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being the area over which we want to evaluate the distribution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3C03297-3DAD-47CF-AAED-CB2DBB8AD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01" y="3980291"/>
                <a:ext cx="2236195" cy="647176"/>
              </a:xfrm>
              <a:prstGeom prst="wedgeRectCallout">
                <a:avLst>
                  <a:gd name="adj1" fmla="val 39869"/>
                  <a:gd name="adj2" fmla="val -73221"/>
                </a:avLst>
              </a:prstGeom>
              <a:blipFill>
                <a:blip r:embed="rId11"/>
                <a:stretch>
                  <a:fillRect l="-541" b="-1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63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82"/>
    </mc:Choice>
    <mc:Fallback xmlns="">
      <p:transition spd="slow" advTm="18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Sampling: Some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of these basic methods are based on the idea of transformation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a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distribution 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which is easy to sample from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Apply a transformation 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make it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complex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popular examples of transformation methods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Inverse CDF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Box-Mueller method: Given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IN" sz="2200" b="0" i="1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generate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Transformation Methods are simple but have limitations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Mostly limited to standard distributions and/or distributions with very few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7D2C9-A377-44DD-AB65-1F4B155F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54" y="3281710"/>
            <a:ext cx="5359154" cy="434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C0243-4DE3-42BC-8FEB-677097C9D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117" y="4144391"/>
            <a:ext cx="5152779" cy="39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911BB-3296-455E-9C2A-CCD9A42D2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961" y="2419051"/>
            <a:ext cx="2329735" cy="1296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FA354B-EE48-45E2-A648-C0F1CDC62108}"/>
              </a:ext>
            </a:extLst>
          </p:cNvPr>
          <p:cNvCxnSpPr/>
          <p:nvPr/>
        </p:nvCxnSpPr>
        <p:spPr>
          <a:xfrm>
            <a:off x="9105363" y="2820473"/>
            <a:ext cx="121705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44A79-A756-4D88-9CC4-50B29A045839}"/>
              </a:ext>
            </a:extLst>
          </p:cNvPr>
          <p:cNvCxnSpPr>
            <a:cxnSpLocks/>
          </p:cNvCxnSpPr>
          <p:nvPr/>
        </p:nvCxnSpPr>
        <p:spPr>
          <a:xfrm>
            <a:off x="10322417" y="2820473"/>
            <a:ext cx="0" cy="67830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/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blipFill>
                <a:blip r:embed="rId9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/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blipFill>
                <a:blip r:embed="rId10"/>
                <a:stretch>
                  <a:fillRect l="-2591" t="-4348" r="-621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/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CDF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/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0831C56-D18E-43C0-89BF-81055EB64410}"/>
              </a:ext>
            </a:extLst>
          </p:cNvPr>
          <p:cNvSpPr/>
          <p:nvPr/>
        </p:nvSpPr>
        <p:spPr>
          <a:xfrm>
            <a:off x="10644760" y="1254539"/>
            <a:ext cx="1209872" cy="486173"/>
          </a:xfrm>
          <a:prstGeom prst="wedgeRectCallout">
            <a:avLst>
              <a:gd name="adj1" fmla="val -38070"/>
              <a:gd name="adj2" fmla="val -744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Determinant of Jacobian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12245-E309-42FC-B3B5-83000A1DC940}"/>
              </a:ext>
            </a:extLst>
          </p:cNvPr>
          <p:cNvSpPr/>
          <p:nvPr/>
        </p:nvSpPr>
        <p:spPr>
          <a:xfrm>
            <a:off x="8316533" y="53572"/>
            <a:ext cx="3220378" cy="111793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722"/>
    </mc:Choice>
    <mc:Fallback xmlns="">
      <p:transition spd="slow" advTm="351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7" grpId="0" animBg="1"/>
      <p:bldP spid="18" grpId="0"/>
      <p:bldP spid="2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a random sample from a distribution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assuming</a:t>
                </a: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can only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evaluate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the value of numerator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denominator (normalization constant)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intractable and we don’t know its value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 can generate samples from, and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Rejection Sampling then works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Sample 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Sampling a uniform r.v.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begChr m:val="["/>
                        <m:endChr m:val="]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𝑀𝑞</m:t>
                        </m:r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b="0" dirty="0">
                    <a:latin typeface="Abadi Extra Light" panose="020B0204020104020204" pitchFamily="34" charset="0"/>
                  </a:rPr>
                  <a:t> then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200" b="0" dirty="0">
                    <a:latin typeface="Abadi Extra Light" panose="020B0204020104020204" pitchFamily="34" charset="0"/>
                  </a:rPr>
                  <a:t>, otherwise reject it</a:t>
                </a:r>
              </a:p>
              <a:p>
                <a:pPr marL="457200" lvl="1" indent="0">
                  <a:buNone/>
                </a:pPr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All accepted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 will be random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. Proof on next slide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10" r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EB310-3088-4375-80DF-CA972CEB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464" y="3312352"/>
            <a:ext cx="6605722" cy="40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1FB0F-0C1F-43F1-81EA-5C6B1196F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512" y="3974403"/>
            <a:ext cx="4027533" cy="19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/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blipFill>
                <a:blip r:embed="rId8"/>
                <a:stretch>
                  <a:fillRect l="-683" t="-11905" r="-683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3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89"/>
    </mc:Choice>
    <mc:Fallback xmlns="">
      <p:transition spd="slow" advTm="32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+ accept/reject rule is equivalent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look at the pdf of the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that were accepted, i.e.,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2CF8F-6AA8-424F-87CA-740140592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99" y="2400098"/>
            <a:ext cx="5592584" cy="82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9956A-C988-41A2-B5E4-0BA1B46B5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16" y="3278561"/>
            <a:ext cx="5378484" cy="71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05D46-4EAD-420C-BE77-638CF5C02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15" y="3993926"/>
            <a:ext cx="4581525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7B1CF-FCA2-48FF-A7F6-38FABA3FF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690" y="4912497"/>
            <a:ext cx="6372225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71F2D-3FF7-82A1-DE0D-CFD95AFF73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9906" y="2671943"/>
            <a:ext cx="4027533" cy="19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8"/>
    </mc:Choice>
    <mc:Fallback xmlns="">
      <p:transition spd="slow" advTm="18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Monte Carlo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Often we are interested in computing expectations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some function of the random variable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simple approx. scheme to compute the above expectation: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Approximate the expectation by the following empirical average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the samples are independent of each other, we can show the following (exercise)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/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836195-AAC1-4161-8F39-BDD5B7665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763" y="5838558"/>
            <a:ext cx="1714924" cy="48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32F4-488F-4C2F-BEC0-008FD2D4B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217" y="5714251"/>
            <a:ext cx="5123712" cy="73581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5876F9-FE75-49A3-A2C3-8A1A0E6EC8EE}"/>
              </a:ext>
            </a:extLst>
          </p:cNvPr>
          <p:cNvSpPr/>
          <p:nvPr/>
        </p:nvSpPr>
        <p:spPr>
          <a:xfrm>
            <a:off x="976497" y="5776404"/>
            <a:ext cx="1361019" cy="611510"/>
          </a:xfrm>
          <a:prstGeom prst="wedgeRectCallout">
            <a:avLst>
              <a:gd name="adj1" fmla="val 66007"/>
              <a:gd name="adj2" fmla="val 93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Unbiased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/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Variance in our estimate decreases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increases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blipFill>
                <a:blip r:embed="rId9"/>
                <a:stretch>
                  <a:fillRect t="-7258" r="-3636"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/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acc>
                      <m:accPr>
                        <m:chr m:val="̂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/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we know how to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blipFill>
                <a:blip r:embed="rId11"/>
                <a:stretch>
                  <a:fillRect t="-9302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2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22"/>
    </mc:Choice>
    <mc:Fallback xmlns="">
      <p:transition spd="slow" advTm="22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Importance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How to compute Monte Carlo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if we don’t know how to sample from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One way is to use transformation methods or rejection sampling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Another way is to use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Importance Sampling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evaluated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at least)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indep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we know how sample from: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Now approximate the expectation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basically “weighted” 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denotes the </a:t>
                </a:r>
                <a:r>
                  <a:rPr lang="en-GB" sz="22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importance weight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each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IS works even when we can only evaluate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up to a prop.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Monte Carlo and Importance Sampling are NOT sampling methods!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These are only uses for computing expectations (approximately)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38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/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/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3701461-2EDE-4A82-AA3A-E9355D53CA16}"/>
              </a:ext>
            </a:extLst>
          </p:cNvPr>
          <p:cNvSpPr/>
          <p:nvPr/>
        </p:nvSpPr>
        <p:spPr>
          <a:xfrm>
            <a:off x="9807489" y="4900411"/>
            <a:ext cx="1708976" cy="333700"/>
          </a:xfrm>
          <a:prstGeom prst="wedgeRectCallout">
            <a:avLst>
              <a:gd name="adj1" fmla="val -52336"/>
              <a:gd name="adj2" fmla="val 964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See PRML 11.1.4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76"/>
    </mc:Choice>
    <mc:Fallback xmlns="">
      <p:transition spd="slow" advTm="385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Limitations of the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Transformation based methods: Usually limited to drawing from standard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Rejection Sampling and Importance Sampling: Require good proposal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general, difficult to find good prop. distr. especially when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high-dim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sophisticated sampling methods like MCMC work well in such high-dim spaces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0A29-86C8-4F35-8247-D8CEED7B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268" y="2785525"/>
            <a:ext cx="3932683" cy="2108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AE3D-942B-45BB-A0B1-A976C6E24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089" y="2785525"/>
            <a:ext cx="3246214" cy="2184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/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/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Ideally, would like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to give samples from where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large 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large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blipFill>
                <a:blip r:embed="rId9"/>
                <a:stretch>
                  <a:fillRect l="-521" b="-101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/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Difficult to guarantee so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high-dimensional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blipFill>
                <a:blip r:embed="rId10"/>
                <a:stretch>
                  <a:fillRect l="-521" r="-521" b="-10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/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such that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envelopes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everywhere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blipFill>
                <a:blip r:embed="rId11"/>
                <a:stretch>
                  <a:fillRect l="-546"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96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61"/>
    </mc:Choice>
    <mc:Fallback xmlns="">
      <p:transition spd="slow" advTm="15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82D6-42C7-0AB2-A822-4E4C6923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FC70-E4AA-F669-B448-11FF19D9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using ELBO’s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686287-7F7C-5522-9E89-B84F08925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simple locally conjugate models, VI updates are usually easy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Sometimes, can find the optimal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even without taking the ELBO’s gradients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complex models, we have to use the more general gradient-based approach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the setting when we have latent variables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ELBO’s gradient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ELBO’s gradient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686287-7F7C-5522-9E89-B84F08925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DA155942-76B7-B702-B0CC-7871995A01E3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197E4-AB39-6CA2-6D83-722B19E9E0F9}"/>
                  </a:ext>
                </a:extLst>
              </p:cNvPr>
              <p:cNvSpPr txBox="1"/>
              <p:nvPr/>
            </p:nvSpPr>
            <p:spPr>
              <a:xfrm>
                <a:off x="1759646" y="3651853"/>
                <a:ext cx="7780913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197E4-AB39-6CA2-6D83-722B19E9E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46" y="3651853"/>
                <a:ext cx="7780913" cy="515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1E5D3F-FB14-10ED-0911-D1DF5AB5018D}"/>
                  </a:ext>
                </a:extLst>
              </p:cNvPr>
              <p:cNvSpPr txBox="1"/>
              <p:nvPr/>
            </p:nvSpPr>
            <p:spPr>
              <a:xfrm>
                <a:off x="3379205" y="4167251"/>
                <a:ext cx="6404254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8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1E5D3F-FB14-10ED-0911-D1DF5AB50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05" y="4167251"/>
                <a:ext cx="6404254" cy="546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6A01F-9125-0307-39B6-E367AABDDA89}"/>
                  </a:ext>
                </a:extLst>
              </p:cNvPr>
              <p:cNvSpPr txBox="1"/>
              <p:nvPr/>
            </p:nvSpPr>
            <p:spPr>
              <a:xfrm>
                <a:off x="1688526" y="5368981"/>
                <a:ext cx="7811434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6A01F-9125-0307-39B6-E367AABDD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26" y="5368981"/>
                <a:ext cx="7811434" cy="515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9D1AF2-591C-46AB-2227-59F4D0633ECC}"/>
                  </a:ext>
                </a:extLst>
              </p:cNvPr>
              <p:cNvSpPr txBox="1"/>
              <p:nvPr/>
            </p:nvSpPr>
            <p:spPr>
              <a:xfrm>
                <a:off x="3314858" y="5915221"/>
                <a:ext cx="6419514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IN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8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9D1AF2-591C-46AB-2227-59F4D0633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858" y="5915221"/>
                <a:ext cx="6419514" cy="546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8CD9B748-1E8D-F91E-B0DA-A21971B0277E}"/>
                  </a:ext>
                </a:extLst>
              </p:cNvPr>
              <p:cNvSpPr/>
              <p:nvPr/>
            </p:nvSpPr>
            <p:spPr>
              <a:xfrm>
                <a:off x="913902" y="4109890"/>
                <a:ext cx="2333939" cy="712851"/>
              </a:xfrm>
              <a:prstGeom prst="wedgeRectCallout">
                <a:avLst>
                  <a:gd name="adj1" fmla="val 56421"/>
                  <a:gd name="adj2" fmla="val -24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Monte-Carlo approximation using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straightforward here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8CD9B748-1E8D-F91E-B0DA-A21971B02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02" y="4109890"/>
                <a:ext cx="2333939" cy="712851"/>
              </a:xfrm>
              <a:prstGeom prst="wedgeRectCallout">
                <a:avLst>
                  <a:gd name="adj1" fmla="val 56421"/>
                  <a:gd name="adj2" fmla="val -2423"/>
                </a:avLst>
              </a:prstGeom>
              <a:blipFill>
                <a:blip r:embed="rId8"/>
                <a:stretch>
                  <a:fillRect l="-1211" t="-10833" b="-17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64ED8B-FFB7-11FC-9FB3-1B9700DEF64D}"/>
                  </a:ext>
                </a:extLst>
              </p:cNvPr>
              <p:cNvSpPr/>
              <p:nvPr/>
            </p:nvSpPr>
            <p:spPr>
              <a:xfrm>
                <a:off x="754729" y="5915221"/>
                <a:ext cx="2333939" cy="712851"/>
              </a:xfrm>
              <a:prstGeom prst="wedgeRectCallout">
                <a:avLst>
                  <a:gd name="adj1" fmla="val 61064"/>
                  <a:gd name="adj2" fmla="val -71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Monte-Carlo approximation using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NOT as straightforward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64ED8B-FFB7-11FC-9FB3-1B9700DEF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9" y="5915221"/>
                <a:ext cx="2333939" cy="712851"/>
              </a:xfrm>
              <a:prstGeom prst="wedgeRectCallout">
                <a:avLst>
                  <a:gd name="adj1" fmla="val 61064"/>
                  <a:gd name="adj2" fmla="val -7174"/>
                </a:avLst>
              </a:prstGeom>
              <a:blipFill>
                <a:blip r:embed="rId9"/>
                <a:stretch>
                  <a:fillRect l="-1157" t="-10000" b="-1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62465BC-2688-008B-7375-2C1D4DD156FC}"/>
                  </a:ext>
                </a:extLst>
              </p:cNvPr>
              <p:cNvSpPr/>
              <p:nvPr/>
            </p:nvSpPr>
            <p:spPr>
              <a:xfrm>
                <a:off x="9806996" y="5368981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 can’t go inside expectation since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62465BC-2688-008B-7375-2C1D4DD15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96" y="5368981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blipFill>
                <a:blip r:embed="rId10"/>
                <a:stretch>
                  <a:fillRect t="-9167" r="-262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A1FEEC3-471A-80E2-0448-F21F0E829CC2}"/>
                  </a:ext>
                </a:extLst>
              </p:cNvPr>
              <p:cNvSpPr/>
              <p:nvPr/>
            </p:nvSpPr>
            <p:spPr>
              <a:xfrm>
                <a:off x="9883135" y="3651853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 can go inside expectation since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doesn’t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A1FEEC3-471A-80E2-0448-F21F0E829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135" y="3651853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blipFill>
                <a:blip r:embed="rId11"/>
                <a:stretch>
                  <a:fillRect t="-91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5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Markov Chain Monte Carlo (MCMC)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samples from some target distribution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can evaluate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least up to a proportionality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MCMC uses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Markov Chain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which, when converged, starts giving samples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current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the chain, MCMC generates the next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generate a candidate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Accept/reject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the next sample based on an </a:t>
                </a:r>
                <a:r>
                  <a:rPr lang="en-GB" sz="2200" b="1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acceptance criterion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If accepted,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If rejected,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(ℓ+1)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The proposal distribution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depends on the previous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 r="-1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/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Means we can at least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blipFill>
                <a:blip r:embed="rId6"/>
                <a:stretch>
                  <a:fillRect b="-8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9533B7-02AB-4AB9-86D3-972FC39FD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159" y="3205163"/>
            <a:ext cx="6312526" cy="655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/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is high-dim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blipFill>
                <a:blip r:embed="rId8"/>
                <a:stretch>
                  <a:fillRect b="-121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/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the target is a posterior, it will be conditioned on data, i.e.,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blipFill>
                <a:blip r:embed="rId9"/>
                <a:stretch>
                  <a:fillRect t="-1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FE6AC7-3307-487B-98FA-558FACA46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669" y="3047696"/>
            <a:ext cx="1531915" cy="97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/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also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blipFill>
                <a:blip r:embed="rId11"/>
                <a:stretch>
                  <a:fillRect t="-16176" b="-26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9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47"/>
    </mc:Choice>
    <mc:Fallback xmlns="">
      <p:transition spd="slow" advTm="40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The Basic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chain run infinitely long (i.e., upon convergence) will give ONE sample from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we usually require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several samples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done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Start the chain at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proposal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run the chain long enough,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Discard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“burn-in” samples</a:t>
                </a:r>
                <a:r>
                  <a:rPr lang="en-GB" dirty="0">
                    <a:latin typeface="Abadi Extra Light" panose="020B0204020104020204" pitchFamily="34" charset="0"/>
                  </a:rPr>
                  <a:t>) and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Continue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steps, discard intermediate samples,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discarding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“thinning”</a:t>
                </a:r>
                <a:r>
                  <a:rPr lang="en-GB" dirty="0">
                    <a:latin typeface="Abadi Extra Light" panose="020B0204020104020204" pitchFamily="34" charset="0"/>
                  </a:rPr>
                  <a:t>) helps ensure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uncorrelated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Repeat the same for a total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times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the end, we now have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i="1" dirty="0">
                    <a:latin typeface="Abadi Extra Light" panose="020B0204020104020204" pitchFamily="34" charset="0"/>
                  </a:rPr>
                  <a:t>approximately 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Good choices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(thinning gap) are usually based on heuristics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4B251-299F-42CC-AE82-A6C128C93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182" y="75942"/>
            <a:ext cx="1671829" cy="105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003B1-5F63-46F1-AD8F-718871BA4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1701627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97D1BF7-99C9-4E82-BF92-C15B0C0EEC31}"/>
              </a:ext>
            </a:extLst>
          </p:cNvPr>
          <p:cNvSpPr/>
          <p:nvPr/>
        </p:nvSpPr>
        <p:spPr>
          <a:xfrm>
            <a:off x="8454914" y="1602085"/>
            <a:ext cx="2492122" cy="1000283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MCMC is exact in theory but approximate in practice since we can’t run the chain for infinitely long in practice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88196FB-AEE7-4E44-B9DD-C298FA712722}"/>
              </a:ext>
            </a:extLst>
          </p:cNvPr>
          <p:cNvSpPr/>
          <p:nvPr/>
        </p:nvSpPr>
        <p:spPr>
          <a:xfrm>
            <a:off x="5851241" y="2301026"/>
            <a:ext cx="2326843" cy="731648"/>
          </a:xfrm>
          <a:prstGeom prst="wedgeRectCallout">
            <a:avLst>
              <a:gd name="adj1" fmla="val 63604"/>
              <a:gd name="adj2" fmla="val -27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we say that the samples are approximately from the target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/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treat it as our first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blipFill>
                <a:blip r:embed="rId8"/>
                <a:stretch>
                  <a:fillRect l="-1220" t="-7273" r="-6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9977E8-DE8C-474E-9172-F2FD60DE8F99}"/>
              </a:ext>
            </a:extLst>
          </p:cNvPr>
          <p:cNvSpPr/>
          <p:nvPr/>
        </p:nvSpPr>
        <p:spPr>
          <a:xfrm>
            <a:off x="9451580" y="5016547"/>
            <a:ext cx="2326843" cy="505429"/>
          </a:xfrm>
          <a:prstGeom prst="wedgeRectCallout">
            <a:avLst>
              <a:gd name="adj1" fmla="val -41411"/>
              <a:gd name="adj2" fmla="val -771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Requirement for Monte Carlo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71"/>
    </mc:Choice>
    <mc:Fallback xmlns="">
      <p:transition spd="slow" advTm="43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Black-Box Variational Inference (BBVI)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Black-box Var. Inference* (BBVI) approximates ELBO derivatives using Monte-Carlo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following identity for the ELBO’s derivative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ELBO gradient can be written solely in terms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of gradient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Required gradients don’t depend on the model; only on chosen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var. distribution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(hence “black-box”)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get (noisy) gradient as follows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Above is also called the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“score function”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based gradient (also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REINFORCE method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4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2FD4D-3F65-48F4-9203-03DE57C2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23" y="2128005"/>
            <a:ext cx="6633894" cy="451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C8BF8-6CEB-45D7-84EC-106851561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133" y="2642962"/>
            <a:ext cx="9494729" cy="451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FC4D3-7850-44F3-A79D-22DC0DE74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443" y="4670887"/>
            <a:ext cx="7356990" cy="897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DD756-2960-4D8D-892A-416EC148EFCE}"/>
              </a:ext>
            </a:extLst>
          </p:cNvPr>
          <p:cNvSpPr txBox="1"/>
          <p:nvPr/>
        </p:nvSpPr>
        <p:spPr>
          <a:xfrm>
            <a:off x="0" y="6426708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∗Black Box Variational Inference - </a:t>
            </a:r>
            <a:r>
              <a:rPr lang="en-IN" sz="1100" dirty="0" err="1">
                <a:latin typeface="Abadi Extra Light" panose="020B0204020104020204" pitchFamily="34" charset="0"/>
              </a:rPr>
              <a:t>Ranganath</a:t>
            </a:r>
            <a:r>
              <a:rPr lang="en-IN" sz="1100" dirty="0">
                <a:latin typeface="Abadi Extra Light" panose="020B0204020104020204" pitchFamily="34" charset="0"/>
              </a:rPr>
              <a:t> et al (2014)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08AE999-814A-5996-76EC-07F5E1C9D6FB}"/>
              </a:ext>
            </a:extLst>
          </p:cNvPr>
          <p:cNvSpPr/>
          <p:nvPr/>
        </p:nvSpPr>
        <p:spPr>
          <a:xfrm>
            <a:off x="4609653" y="6087051"/>
            <a:ext cx="4240732" cy="470462"/>
          </a:xfrm>
          <a:prstGeom prst="wedgeRectCallout">
            <a:avLst>
              <a:gd name="adj1" fmla="val -58963"/>
              <a:gd name="adj2" fmla="val -488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Gradient of a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log-likelihood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or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log-probability function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its params is called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score function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; hence the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1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53"/>
    </mc:Choice>
    <mc:Fallback xmlns="">
      <p:transition spd="slow" advTm="32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Another Monte-Carlo approx. of ELBO grad (with often lower var than BBVI gradient)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want to compute ELBO’s gradient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deterministic transformation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and using LOTUS rule, the ELBO’s gradient 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random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get a Monte-Carlo approx.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Such gradients are called </a:t>
                </a:r>
                <a:r>
                  <a:rPr lang="en-GB" sz="2600" dirty="0" err="1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pathwise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 gradients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* (since we took a “path”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51662D-D9EA-4443-8863-52115320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64" y="1662179"/>
            <a:ext cx="3840185" cy="3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B9951-459E-4BE5-A3B3-F1A920132B1E}"/>
                  </a:ext>
                </a:extLst>
              </p:cNvPr>
              <p:cNvSpPr txBox="1"/>
              <p:nvPr/>
            </p:nvSpPr>
            <p:spPr>
              <a:xfrm>
                <a:off x="3287337" y="2641412"/>
                <a:ext cx="21507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B9951-459E-4BE5-A3B3-F1A92013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37" y="2641412"/>
                <a:ext cx="21507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9642-4ED4-43E7-A919-801512750B99}"/>
                  </a:ext>
                </a:extLst>
              </p:cNvPr>
              <p:cNvSpPr txBox="1"/>
              <p:nvPr/>
            </p:nvSpPr>
            <p:spPr>
              <a:xfrm>
                <a:off x="6932259" y="2661029"/>
                <a:ext cx="11960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9642-4ED4-43E7-A919-801512750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59" y="2661029"/>
                <a:ext cx="1196097" cy="369332"/>
              </a:xfrm>
              <a:prstGeom prst="rect">
                <a:avLst/>
              </a:prstGeom>
              <a:blipFill>
                <a:blip r:embed="rId8"/>
                <a:stretch>
                  <a:fillRect l="-3061" r="-918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F87629-5502-4F9D-B53C-691BB69ED5A9}"/>
              </a:ext>
            </a:extLst>
          </p:cNvPr>
          <p:cNvSpPr txBox="1"/>
          <p:nvPr/>
        </p:nvSpPr>
        <p:spPr>
          <a:xfrm>
            <a:off x="5666644" y="2582753"/>
            <a:ext cx="1037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7A7B0C4-43F7-422F-AFB0-AF35957495E8}"/>
                  </a:ext>
                </a:extLst>
              </p:cNvPr>
              <p:cNvSpPr/>
              <p:nvPr/>
            </p:nvSpPr>
            <p:spPr>
              <a:xfrm>
                <a:off x="8460200" y="2399526"/>
                <a:ext cx="1594347" cy="583380"/>
              </a:xfrm>
              <a:prstGeom prst="wedgeRectCallout">
                <a:avLst>
                  <a:gd name="adj1" fmla="val -63438"/>
                  <a:gd name="adj2" fmla="val 28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to not depend 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7A7B0C4-43F7-422F-AFB0-AF3595749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200" y="2399526"/>
                <a:ext cx="1594347" cy="583380"/>
              </a:xfrm>
              <a:prstGeom prst="wedgeRectCallout">
                <a:avLst>
                  <a:gd name="adj1" fmla="val -63438"/>
                  <a:gd name="adj2" fmla="val 28080"/>
                </a:avLst>
              </a:prstGeom>
              <a:blipFill>
                <a:blip r:embed="rId9"/>
                <a:stretch>
                  <a:fillRect t="-10204" r="-5281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931C863-0B86-4639-AE37-14247A5E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6" y="3909602"/>
            <a:ext cx="10755579" cy="4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0EDDB-BD24-44DD-B8DC-531F64122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777" y="4966287"/>
            <a:ext cx="10214175" cy="962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6ACC74-5F80-4679-95FB-79EAA7AA770B}"/>
              </a:ext>
            </a:extLst>
          </p:cNvPr>
          <p:cNvSpPr txBox="1"/>
          <p:nvPr/>
        </p:nvSpPr>
        <p:spPr>
          <a:xfrm>
            <a:off x="91380" y="6557513"/>
            <a:ext cx="9749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*Autoencoding Variational Bayes - </a:t>
            </a:r>
            <a:r>
              <a:rPr lang="en-GB" sz="1100" dirty="0" err="1"/>
              <a:t>Kingma</a:t>
            </a:r>
            <a:r>
              <a:rPr lang="en-GB" sz="1100" dirty="0"/>
              <a:t> and Welling (2013), Stochastic Backpropagation and Approximate Inference in Deep Generative Models- Rezende et al (2014)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6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63"/>
    </mc:Choice>
    <mc:Fallback xmlns="">
      <p:transition spd="slow" advTm="41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5" grpId="0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variational distribution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ELBO has a difficult expectation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note that we need ELBO gradient, not ELBO itself. Let’s use the trick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Reparametrize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𝐋𝐯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I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now straightforward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Easily take derivatives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variational params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Replace exp. by Monte-Carlo averaging using samples of </a:t>
                </a:r>
                <a14:m>
                  <m:oMath xmlns:m="http://schemas.openxmlformats.org/officeDocument/2006/math">
                    <m:r>
                      <a:rPr lang="en-IN" sz="22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Std.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reparam</a:t>
                </a:r>
                <a:r>
                  <a:rPr lang="en-GB" dirty="0">
                    <a:latin typeface="Abadi Extra Light" panose="020B0204020104020204" pitchFamily="34" charset="0"/>
                  </a:rPr>
                  <a:t>. trick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assumes differentiability </a:t>
                </a:r>
                <a:r>
                  <a:rPr lang="en-GB" dirty="0">
                    <a:latin typeface="Abadi Extra Light" panose="020B0204020104020204" pitchFamily="34" charset="0"/>
                  </a:rPr>
                  <a:t>(recent work on removing this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req</a:t>
                </a:r>
                <a:r>
                  <a:rPr lang="en-GB" dirty="0">
                    <a:latin typeface="Abadi Extra Light" panose="020B0204020104020204" pitchFamily="34" charset="0"/>
                  </a:rPr>
                  <a:t>). 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6C2F982-1072-4993-A7A1-158FE3DB3CB1}"/>
                  </a:ext>
                </a:extLst>
              </p:cNvPr>
              <p:cNvSpPr/>
              <p:nvPr/>
            </p:nvSpPr>
            <p:spPr>
              <a:xfrm>
                <a:off x="9671628" y="1549521"/>
                <a:ext cx="2022389" cy="583380"/>
              </a:xfrm>
              <a:prstGeom prst="wedgeRectCallout">
                <a:avLst>
                  <a:gd name="adj1" fmla="val -61645"/>
                  <a:gd name="adj2" fmla="val -392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chol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6C2F982-1072-4993-A7A1-158FE3DB3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628" y="1549521"/>
                <a:ext cx="2022389" cy="583380"/>
              </a:xfrm>
              <a:prstGeom prst="wedgeRectCallout">
                <a:avLst>
                  <a:gd name="adj1" fmla="val -61645"/>
                  <a:gd name="adj2" fmla="val -39253"/>
                </a:avLst>
              </a:prstGeom>
              <a:blipFill>
                <a:blip r:embed="rId6"/>
                <a:stretch>
                  <a:fillRect t="-9091" b="-191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84C7D35-DC54-426B-89A1-F0B0471C7BFB}"/>
                  </a:ext>
                </a:extLst>
              </p:cNvPr>
              <p:cNvSpPr/>
              <p:nvPr/>
            </p:nvSpPr>
            <p:spPr>
              <a:xfrm>
                <a:off x="7950153" y="2551636"/>
                <a:ext cx="2874541" cy="583380"/>
              </a:xfrm>
              <a:prstGeom prst="wedgeRectCallout">
                <a:avLst>
                  <a:gd name="adj1" fmla="val -61351"/>
                  <a:gd name="adj2" fmla="val 6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we will still have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84C7D35-DC54-426B-89A1-F0B0471C7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53" y="2551636"/>
                <a:ext cx="2874541" cy="583380"/>
              </a:xfrm>
              <a:prstGeom prst="wedgeRectCallout">
                <a:avLst>
                  <a:gd name="adj1" fmla="val -61351"/>
                  <a:gd name="adj2" fmla="val 6004"/>
                </a:avLst>
              </a:prstGeom>
              <a:blipFill>
                <a:blip r:embed="rId7"/>
                <a:stretch>
                  <a:fillRect t="-10204" b="-122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25C5BC5-4BFF-427A-A566-F1F647589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35" y="3177351"/>
            <a:ext cx="11296236" cy="503298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6A05588-6936-435F-A186-0340212FC5B6}"/>
              </a:ext>
            </a:extLst>
          </p:cNvPr>
          <p:cNvSpPr/>
          <p:nvPr/>
        </p:nvSpPr>
        <p:spPr>
          <a:xfrm>
            <a:off x="9180084" y="4055470"/>
            <a:ext cx="2603587" cy="583380"/>
          </a:xfrm>
          <a:prstGeom prst="wedgeRectCallout">
            <a:avLst>
              <a:gd name="adj1" fmla="val -62919"/>
              <a:gd name="adj2" fmla="val 42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even one or very few samples suffice</a:t>
            </a:r>
            <a:endParaRPr lang="en-GB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794ADD-0082-4949-9A4F-423720570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970" y="5181581"/>
            <a:ext cx="8222915" cy="394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800AE-0008-4BF3-AF15-46682BE03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8028" y="5637407"/>
            <a:ext cx="8174798" cy="374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F4237-D321-4D9D-8EBF-DAD661868B26}"/>
                  </a:ext>
                </a:extLst>
              </p:cNvPr>
              <p:cNvSpPr txBox="1"/>
              <p:nvPr/>
            </p:nvSpPr>
            <p:spPr>
              <a:xfrm>
                <a:off x="10540662" y="4705572"/>
                <a:ext cx="710130" cy="570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F4237-D321-4D9D-8EBF-DAD66186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662" y="4705572"/>
                <a:ext cx="710130" cy="5700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5DA769-000F-4047-A2B7-A39C3C5793D0}"/>
                  </a:ext>
                </a:extLst>
              </p:cNvPr>
              <p:cNvSpPr txBox="1"/>
              <p:nvPr/>
            </p:nvSpPr>
            <p:spPr>
              <a:xfrm>
                <a:off x="10538316" y="5629504"/>
                <a:ext cx="710131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5DA769-000F-4047-A2B7-A39C3C579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316" y="5629504"/>
                <a:ext cx="710131" cy="526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DFBF7CF6-9C9A-4C06-AEDE-5701A6EAE201}"/>
              </a:ext>
            </a:extLst>
          </p:cNvPr>
          <p:cNvSpPr/>
          <p:nvPr/>
        </p:nvSpPr>
        <p:spPr>
          <a:xfrm>
            <a:off x="8137605" y="5093489"/>
            <a:ext cx="2017387" cy="5439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10CB47-F93E-48E5-B0D2-7CBECC9DAE13}"/>
              </a:ext>
            </a:extLst>
          </p:cNvPr>
          <p:cNvSpPr/>
          <p:nvPr/>
        </p:nvSpPr>
        <p:spPr>
          <a:xfrm>
            <a:off x="8137604" y="5548128"/>
            <a:ext cx="2017387" cy="5439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A3ADC5-C641-4ED7-8B1F-92ACDA92FD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154991" y="4990618"/>
            <a:ext cx="385671" cy="1584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E0519D-5BD8-4670-925D-F8013CE8EAE7}"/>
              </a:ext>
            </a:extLst>
          </p:cNvPr>
          <p:cNvCxnSpPr>
            <a:cxnSpLocks/>
            <a:stCxn id="23" idx="6"/>
            <a:endCxn id="21" idx="1"/>
          </p:cNvCxnSpPr>
          <p:nvPr/>
        </p:nvCxnSpPr>
        <p:spPr>
          <a:xfrm>
            <a:off x="10154991" y="5820087"/>
            <a:ext cx="383325" cy="72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3A6F02-51C9-40AD-BB71-8E1D1031BAD7}"/>
              </a:ext>
            </a:extLst>
          </p:cNvPr>
          <p:cNvSpPr txBox="1"/>
          <p:nvPr/>
        </p:nvSpPr>
        <p:spPr>
          <a:xfrm>
            <a:off x="10301714" y="530820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Chain Rule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346F8-C2EC-49DC-8711-92D71892ED6C}"/>
              </a:ext>
            </a:extLst>
          </p:cNvPr>
          <p:cNvSpPr txBox="1"/>
          <p:nvPr/>
        </p:nvSpPr>
        <p:spPr>
          <a:xfrm>
            <a:off x="91380" y="6557513"/>
            <a:ext cx="9749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*Autoencoding Variational Bayes - </a:t>
            </a:r>
            <a:r>
              <a:rPr lang="en-GB" sz="1100" dirty="0" err="1"/>
              <a:t>Kingma</a:t>
            </a:r>
            <a:r>
              <a:rPr lang="en-GB" sz="1100" dirty="0"/>
              <a:t> and Welling (2013), Stochastic Backpropagation and Approximate Inference in Deep Generative Models- Rezende et al (2014)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9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00"/>
    </mc:Choice>
    <mc:Fallback xmlns="">
      <p:transition spd="slow" advTm="40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/>
      <p:bldP spid="21" grpId="0"/>
      <p:bldP spid="18" grpId="0" animBg="1"/>
      <p:bldP spid="2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Trick assumes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model to be differentiable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BBVI (score function gradients) only required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to be differentiable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rep. trick often isn’t applicable, e.g., when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(e.g., binary /categorical)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continuous relaxation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of discrete variables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(e.g., Gumbel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for categorical)</a:t>
                </a:r>
              </a:p>
              <a:p>
                <a:pPr marL="0" indent="0">
                  <a:buNone/>
                </a:pPr>
                <a:endParaRPr lang="en-GB" sz="100" baseline="30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transformation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may be difficult to find for general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</a:t>
                </a:r>
                <a:r>
                  <a:rPr lang="en-GB" sz="2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reparametrizations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Also, the transformation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needs to be invertible (difficult/expensive)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implicit reparametrized gradients</a:t>
                </a:r>
                <a:r>
                  <a:rPr lang="en-GB" sz="2200" baseline="30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#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baseline="30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Assumes that we can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directly draw samples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If not, then rep. trick isn’t valid</a:t>
                </a:r>
                <a:r>
                  <a:rPr lang="en-GB" sz="2600" baseline="30000" dirty="0">
                    <a:latin typeface="Abadi Extra Light" panose="020B0204020104020204" pitchFamily="34" charset="0"/>
                  </a:rPr>
                  <a:t>@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087EF-B8F2-4FB2-B699-83547375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0" y="1615384"/>
            <a:ext cx="10833520" cy="506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676A7-6BCD-4356-9DFE-EA0577CA39DE}"/>
              </a:ext>
            </a:extLst>
          </p:cNvPr>
          <p:cNvSpPr txBox="1"/>
          <p:nvPr/>
        </p:nvSpPr>
        <p:spPr>
          <a:xfrm>
            <a:off x="175565" y="6408115"/>
            <a:ext cx="11337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†Categorical Reparameterization with Gumbel-</a:t>
            </a:r>
            <a:r>
              <a:rPr lang="en-IN" sz="1100" dirty="0" err="1"/>
              <a:t>Softmax</a:t>
            </a:r>
            <a:r>
              <a:rPr lang="en-IN" sz="1100" dirty="0"/>
              <a:t> (Jang et al, 2017), ∗ The Generalized Reparameterization Gradient (Ruiz et al, 2016), # Implicit Reparameterization Gradients (</a:t>
            </a:r>
            <a:r>
              <a:rPr lang="en-IN" sz="1100" dirty="0" err="1"/>
              <a:t>Figurnov</a:t>
            </a:r>
            <a:r>
              <a:rPr lang="en-IN" sz="1100" dirty="0"/>
              <a:t> et al, 2018), @ Reparameterization Gradients through Acceptance-Rejection Sampling Algorithms (</a:t>
            </a:r>
            <a:r>
              <a:rPr lang="en-IN" sz="1100" dirty="0" err="1"/>
              <a:t>Naesseth</a:t>
            </a:r>
            <a:r>
              <a:rPr lang="en-IN" sz="1100" dirty="0"/>
              <a:t> et al, 2016)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7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44"/>
    </mc:Choice>
    <mc:Fallback xmlns="">
      <p:transition spd="slow" advTm="236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EF7F3-D52C-0C81-F7AE-C4CDBB6B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440F-6D94-6139-5231-6CAC7F32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Automatic Differentiation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5ECCDE-EA16-C1D4-1939-BC7589464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with constraints (e.g., non-negativity) and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transformation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(unconstrained) 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 Light" panose="020B0204020104020204" pitchFamily="34" charset="0"/>
                  </a:rPr>
                  <a:t>Recall the original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ELBO expression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and using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ELBO becomes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Optimize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get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a Gaussian and use distribution transformation equation to get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5ECCDE-EA16-C1D4-1939-BC7589464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45F245D8-2D85-438A-770C-5FB6E015127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7E48E3-2D04-FE95-990F-74869C939F01}"/>
                  </a:ext>
                </a:extLst>
              </p:cNvPr>
              <p:cNvSpPr txBox="1"/>
              <p:nvPr/>
            </p:nvSpPr>
            <p:spPr>
              <a:xfrm>
                <a:off x="3678581" y="2141291"/>
                <a:ext cx="317766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7E48E3-2D04-FE95-990F-74869C93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581" y="2141291"/>
                <a:ext cx="3177665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6A8068-4AAF-9D69-D383-F07101213F7A}"/>
                  </a:ext>
                </a:extLst>
              </p:cNvPr>
              <p:cNvSpPr txBox="1"/>
              <p:nvPr/>
            </p:nvSpPr>
            <p:spPr>
              <a:xfrm>
                <a:off x="2304471" y="4277676"/>
                <a:ext cx="6617855" cy="924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6A8068-4AAF-9D69-D383-F07101213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471" y="4277676"/>
                <a:ext cx="6617855" cy="924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40FC82-BEBA-858C-042A-B9652C226E57}"/>
                  </a:ext>
                </a:extLst>
              </p:cNvPr>
              <p:cNvSpPr txBox="1"/>
              <p:nvPr/>
            </p:nvSpPr>
            <p:spPr>
              <a:xfrm>
                <a:off x="2987651" y="5342213"/>
                <a:ext cx="8223085" cy="467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40FC82-BEBA-858C-042A-B9652C22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51" y="5342213"/>
                <a:ext cx="8223085" cy="467244"/>
              </a:xfrm>
              <a:prstGeom prst="rect">
                <a:avLst/>
              </a:prstGeom>
              <a:blipFill>
                <a:blip r:embed="rId6"/>
                <a:stretch>
                  <a:fillRect r="-8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839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43"/>
    </mc:Choice>
    <mc:Fallback xmlns="">
      <p:transition spd="slow" advTm="33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Structured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“structured” may refer to anything that makes VI approx. more expressive,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Removing the independence assumption of mean-field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general, learning more complex forms for the variational approximation family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remove the mean-field assumption in VI, various approaches exist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Structured mean-field (Saul et al, 1996)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Hierarchical VI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Ranganath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et al, 2016): Variational params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“tied” via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shared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 work on learning more expressive variational approx. for general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Boosting or mixture of simpler distributions, e.g.,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Normalizing flows*: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Turn a simple var. distr. into a complex one via series of invertible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transfor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957CD-9975-47E7-A0EB-A2CA84245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934" y="3533146"/>
            <a:ext cx="4642333" cy="7528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B91B86-563C-4D16-986E-21027298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20" y="5537453"/>
            <a:ext cx="3851560" cy="11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1CEEBAC-5CA7-457C-9022-C957F0370272}"/>
                  </a:ext>
                </a:extLst>
              </p:cNvPr>
              <p:cNvSpPr/>
              <p:nvPr/>
            </p:nvSpPr>
            <p:spPr>
              <a:xfrm>
                <a:off x="8078838" y="5435524"/>
                <a:ext cx="2784234" cy="583380"/>
              </a:xfrm>
              <a:prstGeom prst="wedgeRectCallout">
                <a:avLst>
                  <a:gd name="adj1" fmla="val -56768"/>
                  <a:gd name="adj2" fmla="val 96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simple unimodal variational distribution (e.g..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1CEEBAC-5CA7-457C-9022-C957F0370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838" y="5435524"/>
                <a:ext cx="2784234" cy="583380"/>
              </a:xfrm>
              <a:prstGeom prst="wedgeRectCallout">
                <a:avLst>
                  <a:gd name="adj1" fmla="val -56768"/>
                  <a:gd name="adj2" fmla="val 9650"/>
                </a:avLst>
              </a:prstGeom>
              <a:blipFill>
                <a:blip r:embed="rId8"/>
                <a:stretch>
                  <a:fillRect t="-9184" r="-3036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8E3C30D-C84B-48C7-85B6-E77CC1475A77}"/>
              </a:ext>
            </a:extLst>
          </p:cNvPr>
          <p:cNvSpPr/>
          <p:nvPr/>
        </p:nvSpPr>
        <p:spPr>
          <a:xfrm>
            <a:off x="658368" y="5485892"/>
            <a:ext cx="3454795" cy="801617"/>
          </a:xfrm>
          <a:prstGeom prst="wedgeRectCallout">
            <a:avLst>
              <a:gd name="adj1" fmla="val 65119"/>
              <a:gd name="adj2" fmla="val 385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>
                <a:solidFill>
                  <a:schemeClr val="tx1"/>
                </a:solidFill>
                <a:latin typeface="Abadi Extra Light" panose="020B0204020104020204" pitchFamily="34" charset="0"/>
              </a:rPr>
              <a:t>A much more complex(e.g., multimodal) variational distribution obtained via the flow idea</a:t>
            </a:r>
            <a:endParaRPr lang="en-GB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26173-D158-4F45-949F-137976F0AAFF}"/>
              </a:ext>
            </a:extLst>
          </p:cNvPr>
          <p:cNvSpPr txBox="1"/>
          <p:nvPr/>
        </p:nvSpPr>
        <p:spPr>
          <a:xfrm>
            <a:off x="91380" y="6557513"/>
            <a:ext cx="4652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∗Variational Inference with Normalizing Flows (Rezende and Mohamed, 2015)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2821F8A-0AC6-4242-AEAE-947E34961818}"/>
                  </a:ext>
                </a:extLst>
              </p:cNvPr>
              <p:cNvSpPr/>
              <p:nvPr/>
            </p:nvSpPr>
            <p:spPr>
              <a:xfrm>
                <a:off x="9047763" y="4623098"/>
                <a:ext cx="2958099" cy="475286"/>
              </a:xfrm>
              <a:prstGeom prst="wedgeRectCallout">
                <a:avLst>
                  <a:gd name="adj1" fmla="val -53800"/>
                  <a:gd name="adj2" fmla="val 142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simple unimodal components will give a multimodal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GB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2821F8A-0AC6-4242-AEAE-947E34961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63" y="4623098"/>
                <a:ext cx="2958099" cy="475286"/>
              </a:xfrm>
              <a:prstGeom prst="wedgeRectCallout">
                <a:avLst>
                  <a:gd name="adj1" fmla="val -53800"/>
                  <a:gd name="adj2" fmla="val 14267"/>
                </a:avLst>
              </a:prstGeom>
              <a:blipFill>
                <a:blip r:embed="rId9"/>
                <a:stretch>
                  <a:fillRect t="-12346" r="-2161" b="-246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5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85"/>
    </mc:Choice>
    <mc:Fallback xmlns="">
      <p:transition spd="slow" advTm="37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Other Divergence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minimizes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but other divergences can be minimized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that VI with minimization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leads to underestimated variances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general form of divergence 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Renyi’s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-divergence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special case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→1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(can verify using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L’Hopital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rule of taking limits)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even more general form of divergence 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recent variational inference algorithms are based on minimizing such divergences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67ADE9-B84D-4B2A-811E-C8226C58DB2F}"/>
                  </a:ext>
                </a:extLst>
              </p:cNvPr>
              <p:cNvSpPr txBox="1"/>
              <p:nvPr/>
            </p:nvSpPr>
            <p:spPr>
              <a:xfrm>
                <a:off x="2414015" y="2624273"/>
                <a:ext cx="65469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67ADE9-B84D-4B2A-811E-C8226C58D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15" y="2624273"/>
                <a:ext cx="65469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D0BB0-E180-4032-885A-CF39977AA42A}"/>
                  </a:ext>
                </a:extLst>
              </p:cNvPr>
              <p:cNvSpPr txBox="1"/>
              <p:nvPr/>
            </p:nvSpPr>
            <p:spPr>
              <a:xfrm>
                <a:off x="3313786" y="4758487"/>
                <a:ext cx="513339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D0BB0-E180-4032-885A-CF39977A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86" y="4758487"/>
                <a:ext cx="5133393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42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90"/>
    </mc:Choice>
    <mc:Fallback xmlns="">
      <p:transition spd="slow" advTm="11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4|8.4|3.3|33.4|9.6|4.7|13.2|13.3|10.5|4.1|9.6|11.7|2.6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2|21.8|33.3|5.9|39.2|34.7|4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7|18.6|36.6|10.6|23.2|36.3|2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9|23.9|26.2|39.7|3.6|8.4|48.4|41.1|2|5.3|41.3|24.7|18.4|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2.4|22.8|22.9|16.7|23.5|17.9|15|10.4|22|43|5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|23|2.3|56.3|33.2|2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3|17.1|2.1|9.4|12.4|20.5|1.2|27.5|6.9|13.6|7.4|6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.4|29.6|54.6|24.5|2.1|51.3|41.4|33|20.4|61.5|28|1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5|11.2|23.5|1.8|16.1|28.6|32.8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5.2|15.2|49|40.1|1.3|13.5|44.1|30.5|32.1|36.5|36.2|19.9|3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6|8.3|28.3|68.6|11.1|77.8|39|3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9|21.1|19.2|6.2|7.6|20.3|56.6|17.7|46.5|49.5|1.5|23.2|51.6|61.1|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3.8|15.7|13.6|16.4|10.1|14.6|23|85.4|6.5|35.5|1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8.2|19|21.4|15.9|57.6|1.4|76|11.6|8.5|11.9|0.9|46.5|25.4|14|9.8|1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5|13.3|13.1|20.2|30.6|12.8|32.7|11.3|2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7.8|10.1|21.3|4.4|12.8|15.1|21.4|71.2|7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|27.2|28.6|8.9|2.4|42.3|67.3|17.8|17.4|19.5|15.6|65.3|10.8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7.1|23.4|5.8|5.6|25.8|3.7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1|15.2|12.9|11.2|11.9|9|13.4|19.7|24.8|12.5|13.3|19.4|16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f5e4ebc-8a67-4d1c-93f5-b4161f914fa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60635</TotalTime>
  <Words>2865</Words>
  <Application>Microsoft Office PowerPoint</Application>
  <PresentationFormat>Widescreen</PresentationFormat>
  <Paragraphs>400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Variational Inference (wrap-up), Approximate Inference via Sampling</vt:lpstr>
      <vt:lpstr>VI using ELBO’s gradients</vt:lpstr>
      <vt:lpstr>Black-Box Variational Inference (BBVI)</vt:lpstr>
      <vt:lpstr>Reparametrization Trick</vt:lpstr>
      <vt:lpstr>Reparametrization Trick: An Example</vt:lpstr>
      <vt:lpstr>Reparametrization Trick: Some Comments</vt:lpstr>
      <vt:lpstr>Automatic Differentiation Variational Inference</vt:lpstr>
      <vt:lpstr>Structured Variational Inference</vt:lpstr>
      <vt:lpstr>Other Divergence Measures</vt:lpstr>
      <vt:lpstr>Variational Inference: Some Comments</vt:lpstr>
      <vt:lpstr>Sampling for Approximate Inference</vt:lpstr>
      <vt:lpstr>Approximating a Prob. Distribution using Samples</vt:lpstr>
      <vt:lpstr>The Empirical Distribution</vt:lpstr>
      <vt:lpstr>Sampling: Some Basic Methods</vt:lpstr>
      <vt:lpstr>Rejection Sampling</vt:lpstr>
      <vt:lpstr>Rejection Sampling</vt:lpstr>
      <vt:lpstr>Computing Expectations via Monte Carlo Sampling</vt:lpstr>
      <vt:lpstr>Computing Expectations via Importance Sampling</vt:lpstr>
      <vt:lpstr>Limitations of the Basic Methods</vt:lpstr>
      <vt:lpstr>Markov Chain Monte Carlo (MCMC)</vt:lpstr>
      <vt:lpstr>MCMC: The Basic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2863</cp:revision>
  <dcterms:created xsi:type="dcterms:W3CDTF">2020-07-07T20:42:16Z</dcterms:created>
  <dcterms:modified xsi:type="dcterms:W3CDTF">2025-03-06T10:17:56Z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