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551" r:id="rId5"/>
    <p:sldId id="744" r:id="rId6"/>
    <p:sldId id="736" r:id="rId7"/>
    <p:sldId id="698" r:id="rId8"/>
    <p:sldId id="697" r:id="rId9"/>
    <p:sldId id="693" r:id="rId10"/>
    <p:sldId id="738" r:id="rId11"/>
    <p:sldId id="740" r:id="rId12"/>
    <p:sldId id="742" r:id="rId13"/>
    <p:sldId id="755" r:id="rId14"/>
    <p:sldId id="756" r:id="rId15"/>
    <p:sldId id="757" r:id="rId16"/>
    <p:sldId id="758" r:id="rId17"/>
    <p:sldId id="759" r:id="rId18"/>
    <p:sldId id="709" r:id="rId19"/>
    <p:sldId id="760" r:id="rId20"/>
    <p:sldId id="761" r:id="rId21"/>
    <p:sldId id="713" r:id="rId22"/>
    <p:sldId id="714" r:id="rId23"/>
    <p:sldId id="71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935DFF"/>
    <a:srgbClr val="B466E0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03-03-2025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03-03-2025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03-03-2025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03-03-2025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03-03-2025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03-03-2025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03-03-2025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03-03-2025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03-03-2025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03-03-2025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03-03-2025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3.png"/><Relationship Id="rId5" Type="http://schemas.openxmlformats.org/officeDocument/2006/relationships/image" Target="../media/image3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0.png"/><Relationship Id="rId7" Type="http://schemas.openxmlformats.org/officeDocument/2006/relationships/image" Target="../media/image5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4.png"/><Relationship Id="rId11" Type="http://schemas.openxmlformats.org/officeDocument/2006/relationships/image" Target="../media/image56.png"/><Relationship Id="rId5" Type="http://schemas.openxmlformats.org/officeDocument/2006/relationships/image" Target="../media/image501.png"/><Relationship Id="rId10" Type="http://schemas.openxmlformats.org/officeDocument/2006/relationships/image" Target="../media/image55.png"/><Relationship Id="rId9" Type="http://schemas.openxmlformats.org/officeDocument/2006/relationships/image" Target="../media/image5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50.png"/><Relationship Id="rId7" Type="http://schemas.openxmlformats.org/officeDocument/2006/relationships/image" Target="../media/image580.png"/><Relationship Id="rId12" Type="http://schemas.openxmlformats.org/officeDocument/2006/relationships/image" Target="../media/image6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70.png"/><Relationship Id="rId11" Type="http://schemas.openxmlformats.org/officeDocument/2006/relationships/image" Target="../media/image620.png"/><Relationship Id="rId10" Type="http://schemas.openxmlformats.org/officeDocument/2006/relationships/image" Target="../media/image59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66.png"/><Relationship Id="rId5" Type="http://schemas.openxmlformats.org/officeDocument/2006/relationships/image" Target="../media/image740.png"/><Relationship Id="rId9" Type="http://schemas.openxmlformats.org/officeDocument/2006/relationships/image" Target="../media/image780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8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0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490.png"/><Relationship Id="rId4" Type="http://schemas.openxmlformats.org/officeDocument/2006/relationships/image" Target="../media/image10.png"/><Relationship Id="rId9" Type="http://schemas.openxmlformats.org/officeDocument/2006/relationships/image" Target="../media/image4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1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2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773" y="3249524"/>
            <a:ext cx="10647218" cy="821887"/>
          </a:xfrm>
        </p:spPr>
        <p:txBody>
          <a:bodyPr>
            <a:noAutofit/>
          </a:bodyPr>
          <a:lstStyle/>
          <a:p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Variational Inference (</a:t>
            </a:r>
            <a:r>
              <a:rPr lang="en-IN" sz="5200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contd</a:t>
            </a:r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C82D6-42C7-0AB2-A822-4E4C69231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0FC70-E4AA-F669-B448-11FF19D9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VI using ELBO’s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A686287-7F7C-5522-9E89-B84F08925F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simple locally conjugate models, VI updates are usually easy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Sometimes, can find the optimal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even without taking the ELBO’s gradients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complex models, we have to use the more general gradient-based approach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Consider the setting when we have latent variables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ELBO’s gradient </a:t>
                </a:r>
                <a:r>
                  <a:rPr lang="en-IN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ELBO’s gradient </a:t>
                </a:r>
                <a:r>
                  <a:rPr lang="en-IN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A686287-7F7C-5522-9E89-B84F08925F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DA155942-76B7-B702-B0CC-7871995A01E3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9197E4-AB39-6CA2-6D83-722B19E9E0F9}"/>
                  </a:ext>
                </a:extLst>
              </p:cNvPr>
              <p:cNvSpPr txBox="1"/>
              <p:nvPr/>
            </p:nvSpPr>
            <p:spPr>
              <a:xfrm>
                <a:off x="1759646" y="3651853"/>
                <a:ext cx="7780913" cy="515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IN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IN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IN" sz="2800" b="1" i="1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𝓓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IN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dirty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IN" sz="2800" b="1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9197E4-AB39-6CA2-6D83-722B19E9E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46" y="3651853"/>
                <a:ext cx="7780913" cy="5153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1E5D3F-FB14-10ED-0911-D1DF5AB5018D}"/>
                  </a:ext>
                </a:extLst>
              </p:cNvPr>
              <p:cNvSpPr txBox="1"/>
              <p:nvPr/>
            </p:nvSpPr>
            <p:spPr>
              <a:xfrm>
                <a:off x="3379205" y="4167251"/>
                <a:ext cx="6404254" cy="546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28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sz="28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sub>
                          </m:sSub>
                          <m:r>
                            <a:rPr lang="en-IN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sz="2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IN" sz="2800" b="1" i="1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𝓓</m:t>
                                  </m:r>
                                  <m:r>
                                    <a:rPr lang="en-IN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8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8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d>
                              <m:r>
                                <a:rPr lang="en-I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I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 dirty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GB" sz="2800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1E5D3F-FB14-10ED-0911-D1DF5AB50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205" y="4167251"/>
                <a:ext cx="6404254" cy="5462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06A01F-9125-0307-39B6-E367AABDDA89}"/>
                  </a:ext>
                </a:extLst>
              </p:cNvPr>
              <p:cNvSpPr txBox="1"/>
              <p:nvPr/>
            </p:nvSpPr>
            <p:spPr>
              <a:xfrm>
                <a:off x="1688526" y="5368981"/>
                <a:ext cx="7811434" cy="515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IN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IN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IN" sz="2800" b="1" i="1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𝓓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IN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dirty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IN" sz="2800" b="1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06A01F-9125-0307-39B6-E367AABDD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526" y="5368981"/>
                <a:ext cx="7811434" cy="5153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9D1AF2-591C-46AB-2227-59F4D0633ECC}"/>
                  </a:ext>
                </a:extLst>
              </p:cNvPr>
              <p:cNvSpPr txBox="1"/>
              <p:nvPr/>
            </p:nvSpPr>
            <p:spPr>
              <a:xfrm>
                <a:off x="3314858" y="5915221"/>
                <a:ext cx="6419514" cy="546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28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IN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sz="2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IN" sz="2800" b="1" i="1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𝓓</m:t>
                                  </m:r>
                                  <m:r>
                                    <a:rPr lang="en-IN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8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8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d>
                              <m:r>
                                <a:rPr lang="en-I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I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 dirty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GB" sz="2800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9D1AF2-591C-46AB-2227-59F4D0633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858" y="5915221"/>
                <a:ext cx="6419514" cy="5462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8CD9B748-1E8D-F91E-B0DA-A21971B0277E}"/>
                  </a:ext>
                </a:extLst>
              </p:cNvPr>
              <p:cNvSpPr/>
              <p:nvPr/>
            </p:nvSpPr>
            <p:spPr>
              <a:xfrm>
                <a:off x="913902" y="4109890"/>
                <a:ext cx="2333939" cy="712851"/>
              </a:xfrm>
              <a:prstGeom prst="wedgeRectCallout">
                <a:avLst>
                  <a:gd name="adj1" fmla="val 56421"/>
                  <a:gd name="adj2" fmla="val -242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Monte-Carlo approximation using samples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straightforward here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8CD9B748-1E8D-F91E-B0DA-A21971B02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02" y="4109890"/>
                <a:ext cx="2333939" cy="712851"/>
              </a:xfrm>
              <a:prstGeom prst="wedgeRectCallout">
                <a:avLst>
                  <a:gd name="adj1" fmla="val 56421"/>
                  <a:gd name="adj2" fmla="val -2423"/>
                </a:avLst>
              </a:prstGeom>
              <a:blipFill>
                <a:blip r:embed="rId8"/>
                <a:stretch>
                  <a:fillRect l="-1211" t="-10833" b="-17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F964ED8B-FFB7-11FC-9FB3-1B9700DEF64D}"/>
                  </a:ext>
                </a:extLst>
              </p:cNvPr>
              <p:cNvSpPr/>
              <p:nvPr/>
            </p:nvSpPr>
            <p:spPr>
              <a:xfrm>
                <a:off x="754729" y="5915221"/>
                <a:ext cx="2333939" cy="712851"/>
              </a:xfrm>
              <a:prstGeom prst="wedgeRectCallout">
                <a:avLst>
                  <a:gd name="adj1" fmla="val 61064"/>
                  <a:gd name="adj2" fmla="val -717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Monte-Carlo approximation using samples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NOT as straightforward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F964ED8B-FFB7-11FC-9FB3-1B9700DEF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29" y="5915221"/>
                <a:ext cx="2333939" cy="712851"/>
              </a:xfrm>
              <a:prstGeom prst="wedgeRectCallout">
                <a:avLst>
                  <a:gd name="adj1" fmla="val 61064"/>
                  <a:gd name="adj2" fmla="val -7174"/>
                </a:avLst>
              </a:prstGeom>
              <a:blipFill>
                <a:blip r:embed="rId9"/>
                <a:stretch>
                  <a:fillRect l="-1157" t="-10000" b="-1833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62465BC-2688-008B-7375-2C1D4DD156FC}"/>
                  </a:ext>
                </a:extLst>
              </p:cNvPr>
              <p:cNvSpPr/>
              <p:nvPr/>
            </p:nvSpPr>
            <p:spPr>
              <a:xfrm>
                <a:off x="9806996" y="5368981"/>
                <a:ext cx="2126241" cy="712851"/>
              </a:xfrm>
              <a:prstGeom prst="wedgeRectCallout">
                <a:avLst>
                  <a:gd name="adj1" fmla="val -58077"/>
                  <a:gd name="adj2" fmla="val 2418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Gradient can’t go inside expectation since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62465BC-2688-008B-7375-2C1D4DD156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996" y="5368981"/>
                <a:ext cx="2126241" cy="712851"/>
              </a:xfrm>
              <a:prstGeom prst="wedgeRectCallout">
                <a:avLst>
                  <a:gd name="adj1" fmla="val -58077"/>
                  <a:gd name="adj2" fmla="val 24182"/>
                </a:avLst>
              </a:prstGeom>
              <a:blipFill>
                <a:blip r:embed="rId10"/>
                <a:stretch>
                  <a:fillRect t="-9167" r="-262" b="-16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1A1FEEC3-471A-80E2-0448-F21F0E829CC2}"/>
                  </a:ext>
                </a:extLst>
              </p:cNvPr>
              <p:cNvSpPr/>
              <p:nvPr/>
            </p:nvSpPr>
            <p:spPr>
              <a:xfrm>
                <a:off x="9883135" y="3651853"/>
                <a:ext cx="2126241" cy="712851"/>
              </a:xfrm>
              <a:prstGeom prst="wedgeRectCallout">
                <a:avLst>
                  <a:gd name="adj1" fmla="val -58077"/>
                  <a:gd name="adj2" fmla="val 2418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Gradient can go inside expectation since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doesn’t depend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1A1FEEC3-471A-80E2-0448-F21F0E829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135" y="3651853"/>
                <a:ext cx="2126241" cy="712851"/>
              </a:xfrm>
              <a:prstGeom prst="wedgeRectCallout">
                <a:avLst>
                  <a:gd name="adj1" fmla="val -58077"/>
                  <a:gd name="adj2" fmla="val 24182"/>
                </a:avLst>
              </a:prstGeom>
              <a:blipFill>
                <a:blip r:embed="rId11"/>
                <a:stretch>
                  <a:fillRect t="-9167" b="-16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85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004"/>
    </mc:Choice>
    <mc:Fallback xmlns="">
      <p:transition spd="slow" advTm="376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Black-Box Variational Inference (BBVI)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Black-box Var. Inference* (BBVI) approximates ELBO derivatives using Monte-Carlo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Uses the following identity for the ELBO’s derivative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ELBO gradient can be written solely in terms of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expec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of gradient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Required gradients don’t depend on the model; only on chosen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var. distribution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(hence “black-box”)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we can get (noisy) gradient as follows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Above is also called the </a:t>
                </a:r>
                <a:r>
                  <a:rPr lang="en-GB" sz="2600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“score function”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based gradient (also </a:t>
                </a:r>
                <a:r>
                  <a:rPr lang="en-GB" sz="2600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REINFORCE method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r="-4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2FD4D-3F65-48F4-9203-03DE57C25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323" y="2128005"/>
            <a:ext cx="6633894" cy="451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7C8BF8-6CEB-45D7-84EC-106851561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1133" y="2642962"/>
            <a:ext cx="9494729" cy="451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8FC4D3-7850-44F3-A79D-22DC0DE741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1443" y="4670887"/>
            <a:ext cx="7356990" cy="8970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7DD756-2960-4D8D-892A-416EC148EFCE}"/>
              </a:ext>
            </a:extLst>
          </p:cNvPr>
          <p:cNvSpPr txBox="1"/>
          <p:nvPr/>
        </p:nvSpPr>
        <p:spPr>
          <a:xfrm>
            <a:off x="0" y="6426708"/>
            <a:ext cx="3435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>
                <a:latin typeface="Abadi Extra Light" panose="020B0204020104020204" pitchFamily="34" charset="0"/>
              </a:rPr>
              <a:t>∗Black Box Variational Inference - </a:t>
            </a:r>
            <a:r>
              <a:rPr lang="en-IN" sz="1100" dirty="0" err="1">
                <a:latin typeface="Abadi Extra Light" panose="020B0204020104020204" pitchFamily="34" charset="0"/>
              </a:rPr>
              <a:t>Ranganath</a:t>
            </a:r>
            <a:r>
              <a:rPr lang="en-IN" sz="1100" dirty="0">
                <a:latin typeface="Abadi Extra Light" panose="020B0204020104020204" pitchFamily="34" charset="0"/>
              </a:rPr>
              <a:t> et al (2014)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08AE999-814A-5996-76EC-07F5E1C9D6FB}"/>
              </a:ext>
            </a:extLst>
          </p:cNvPr>
          <p:cNvSpPr/>
          <p:nvPr/>
        </p:nvSpPr>
        <p:spPr>
          <a:xfrm>
            <a:off x="4609653" y="6087051"/>
            <a:ext cx="4240732" cy="470462"/>
          </a:xfrm>
          <a:prstGeom prst="wedgeRectCallout">
            <a:avLst>
              <a:gd name="adj1" fmla="val -58963"/>
              <a:gd name="adj2" fmla="val -4889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Gradient of a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log-likelihood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or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log-probability function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w.r.t.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its params is called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score function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; hence the name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517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253"/>
    </mc:Choice>
    <mc:Fallback xmlns="">
      <p:transition spd="slow" advTm="325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Proof of BBVI Identity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 ELBO gradient can be written as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Note that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Also note that                                            , using which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Therefore 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47789C2-0A06-47ED-9BF0-A9E09EB9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01" y="4017222"/>
            <a:ext cx="3893713" cy="49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1E2CD75-90F6-42AB-B98B-E9A7A9E2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4" y="1667326"/>
            <a:ext cx="11212052" cy="221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D5E034-A3F8-42BA-8103-6CD6436AB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538" y="4068823"/>
            <a:ext cx="5460507" cy="389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A99B7A-CAE2-4A23-8B7E-4E2571E75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9325" y="4589326"/>
            <a:ext cx="3989432" cy="3536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8C400D-558B-44C7-BCDB-330905FBF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231" y="5022283"/>
            <a:ext cx="10381035" cy="927756"/>
          </a:xfrm>
          <a:prstGeom prst="rect">
            <a:avLst/>
          </a:prstGeom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81F0AC96-75F6-424E-A48A-AD977070B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01" y="6029345"/>
            <a:ext cx="6694868" cy="40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970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750"/>
    </mc:Choice>
    <mc:Fallback xmlns="">
      <p:transition spd="slow" advTm="148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Benefits of BBVI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that BBVI approximates the ELBO gradients by the Monte Carlo expectations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Enables applying VI for a wide variety of probabilistic models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also work with small minibatches of data rather than full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BBVI has very few requirements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Should be able to sample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from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2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(usually sampling routines exists!)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Should be able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200" i="0" dirty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GB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2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2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200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(automatic differentiation methods exist!)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Should be able to evaluate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200" b="0" i="0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2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2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200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for any value of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endParaRPr lang="en-GB" sz="2200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tricks needed to control the variance in the Monte Carlo estimate of the ELBO gradient (if interested in the details, please refer to the BBVI paper)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b="-14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5A522-626D-4649-8BD8-D50A8923D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165" y="1598993"/>
            <a:ext cx="7075063" cy="8739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15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280"/>
    </mc:Choice>
    <mc:Fallback xmlns="">
      <p:transition spd="slow" advTm="186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Reparametrization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Another Monte-Carlo approx. of ELBO grad (with often lower var than BBVI gradient)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want to compute ELBO’s gradient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a deterministic transformation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With this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reparametrization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, and using LOTUS rule, the ELBO’s gradient would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random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we can get a Monte-Carlo approx.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Such gradients are called </a:t>
                </a:r>
                <a:r>
                  <a:rPr lang="en-GB" sz="2600" dirty="0" err="1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pathwise</a:t>
                </a:r>
                <a:r>
                  <a:rPr lang="en-GB" sz="2600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 gradients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* (since we took a “path” from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51662D-D9EA-4443-8863-52115320B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64" y="1662179"/>
            <a:ext cx="3840185" cy="37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3B9951-459E-4BE5-A3B3-F1A920132B1E}"/>
                  </a:ext>
                </a:extLst>
              </p:cNvPr>
              <p:cNvSpPr txBox="1"/>
              <p:nvPr/>
            </p:nvSpPr>
            <p:spPr>
              <a:xfrm>
                <a:off x="3287337" y="2641412"/>
                <a:ext cx="215077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3B9951-459E-4BE5-A3B3-F1A920132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337" y="2641412"/>
                <a:ext cx="215077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059642-4ED4-43E7-A919-801512750B99}"/>
                  </a:ext>
                </a:extLst>
              </p:cNvPr>
              <p:cNvSpPr txBox="1"/>
              <p:nvPr/>
            </p:nvSpPr>
            <p:spPr>
              <a:xfrm>
                <a:off x="6932259" y="2661029"/>
                <a:ext cx="11960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059642-4ED4-43E7-A919-801512750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259" y="2661029"/>
                <a:ext cx="1196097" cy="369332"/>
              </a:xfrm>
              <a:prstGeom prst="rect">
                <a:avLst/>
              </a:prstGeom>
              <a:blipFill>
                <a:blip r:embed="rId8"/>
                <a:stretch>
                  <a:fillRect l="-3061" r="-9184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0F87629-5502-4F9D-B53C-691BB69ED5A9}"/>
              </a:ext>
            </a:extLst>
          </p:cNvPr>
          <p:cNvSpPr txBox="1"/>
          <p:nvPr/>
        </p:nvSpPr>
        <p:spPr>
          <a:xfrm>
            <a:off x="5666644" y="2582753"/>
            <a:ext cx="1037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latin typeface="Abadi Extra Light" panose="020B0204020104020204" pitchFamily="34" charset="0"/>
              </a:rPr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E7A7B0C4-43F7-422F-AFB0-AF35957495E8}"/>
                  </a:ext>
                </a:extLst>
              </p:cNvPr>
              <p:cNvSpPr/>
              <p:nvPr/>
            </p:nvSpPr>
            <p:spPr>
              <a:xfrm>
                <a:off x="8460200" y="2399526"/>
                <a:ext cx="1594347" cy="583380"/>
              </a:xfrm>
              <a:prstGeom prst="wedgeRectCallout">
                <a:avLst>
                  <a:gd name="adj1" fmla="val -63438"/>
                  <a:gd name="adj2" fmla="val 280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Assumed to not depend on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E7A7B0C4-43F7-422F-AFB0-AF3595749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200" y="2399526"/>
                <a:ext cx="1594347" cy="583380"/>
              </a:xfrm>
              <a:prstGeom prst="wedgeRectCallout">
                <a:avLst>
                  <a:gd name="adj1" fmla="val -63438"/>
                  <a:gd name="adj2" fmla="val 28080"/>
                </a:avLst>
              </a:prstGeom>
              <a:blipFill>
                <a:blip r:embed="rId9"/>
                <a:stretch>
                  <a:fillRect t="-10204" r="-5281" b="-1938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F931C863-0B86-4639-AE37-14247A5E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6" y="3909602"/>
            <a:ext cx="10755579" cy="40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0EDDB-BD24-44DD-B8DC-531F641227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777" y="4966287"/>
            <a:ext cx="10214175" cy="962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6ACC74-5F80-4679-95FB-79EAA7AA770B}"/>
              </a:ext>
            </a:extLst>
          </p:cNvPr>
          <p:cNvSpPr txBox="1"/>
          <p:nvPr/>
        </p:nvSpPr>
        <p:spPr>
          <a:xfrm>
            <a:off x="91380" y="6557513"/>
            <a:ext cx="9749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*Autoencoding Variational Bayes - </a:t>
            </a:r>
            <a:r>
              <a:rPr lang="en-GB" sz="1100" dirty="0" err="1"/>
              <a:t>Kingma</a:t>
            </a:r>
            <a:r>
              <a:rPr lang="en-GB" sz="1100" dirty="0"/>
              <a:t> and Welling (2013), Stochastic Backpropagation and Approximate Inference in Deep Generative Models- Rezende et al (2014)</a:t>
            </a:r>
            <a:endParaRPr lang="en-IN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6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163"/>
    </mc:Choice>
    <mc:Fallback xmlns="">
      <p:transition spd="slow" advTm="412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  <p:bldP spid="5" grpId="0"/>
      <p:bldP spid="6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Reparametrization Trick: 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our variational distribution is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our ELBO has a difficult expectation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However, note that we need ELBO gradient, not ELBO itself. Let’s use the trick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Reparametrize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𝐋𝐯</m:t>
                    </m:r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IN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IN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above is now straightforward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Easily take derivatives of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variational params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𝐋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Replace exp. by Monte-Carlo averaging using samples of </a:t>
                </a:r>
                <a14:m>
                  <m:oMath xmlns:m="http://schemas.openxmlformats.org/officeDocument/2006/math">
                    <m:r>
                      <a:rPr lang="en-IN" sz="2200" b="1" i="0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Std.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reparam</a:t>
                </a:r>
                <a:r>
                  <a:rPr lang="en-GB" dirty="0">
                    <a:latin typeface="Abadi Extra Light" panose="020B0204020104020204" pitchFamily="34" charset="0"/>
                  </a:rPr>
                  <a:t>. trick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assumes differentiability </a:t>
                </a:r>
                <a:r>
                  <a:rPr lang="en-GB" dirty="0">
                    <a:latin typeface="Abadi Extra Light" panose="020B0204020104020204" pitchFamily="34" charset="0"/>
                  </a:rPr>
                  <a:t>(recent work on removing this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req</a:t>
                </a:r>
                <a:r>
                  <a:rPr lang="en-GB" dirty="0">
                    <a:latin typeface="Abadi Extra Light" panose="020B0204020104020204" pitchFamily="34" charset="0"/>
                  </a:rPr>
                  <a:t>). </a:t>
                </a: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96C2F982-1072-4993-A7A1-158FE3DB3CB1}"/>
                  </a:ext>
                </a:extLst>
              </p:cNvPr>
              <p:cNvSpPr/>
              <p:nvPr/>
            </p:nvSpPr>
            <p:spPr>
              <a:xfrm>
                <a:off x="9671628" y="1549521"/>
                <a:ext cx="2022389" cy="583380"/>
              </a:xfrm>
              <a:prstGeom prst="wedgeRectCallout">
                <a:avLst>
                  <a:gd name="adj1" fmla="val -61645"/>
                  <a:gd name="adj2" fmla="val -3925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I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18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IN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chol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8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96C2F982-1072-4993-A7A1-158FE3DB3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628" y="1549521"/>
                <a:ext cx="2022389" cy="583380"/>
              </a:xfrm>
              <a:prstGeom prst="wedgeRectCallout">
                <a:avLst>
                  <a:gd name="adj1" fmla="val -61645"/>
                  <a:gd name="adj2" fmla="val -39253"/>
                </a:avLst>
              </a:prstGeom>
              <a:blipFill>
                <a:blip r:embed="rId6"/>
                <a:stretch>
                  <a:fillRect t="-9091" b="-191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84C7D35-DC54-426B-89A1-F0B0471C7BFB}"/>
                  </a:ext>
                </a:extLst>
              </p:cNvPr>
              <p:cNvSpPr/>
              <p:nvPr/>
            </p:nvSpPr>
            <p:spPr>
              <a:xfrm>
                <a:off x="7950153" y="2551636"/>
                <a:ext cx="2874541" cy="583380"/>
              </a:xfrm>
              <a:prstGeom prst="wedgeRectCallout">
                <a:avLst>
                  <a:gd name="adj1" fmla="val -61351"/>
                  <a:gd name="adj2" fmla="val 60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we will still have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I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GB" sz="18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84C7D35-DC54-426B-89A1-F0B0471C7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153" y="2551636"/>
                <a:ext cx="2874541" cy="583380"/>
              </a:xfrm>
              <a:prstGeom prst="wedgeRectCallout">
                <a:avLst>
                  <a:gd name="adj1" fmla="val -61351"/>
                  <a:gd name="adj2" fmla="val 6004"/>
                </a:avLst>
              </a:prstGeom>
              <a:blipFill>
                <a:blip r:embed="rId7"/>
                <a:stretch>
                  <a:fillRect t="-10204" b="-122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025C5BC5-4BFF-427A-A566-F1F6475895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435" y="3177351"/>
            <a:ext cx="11296236" cy="503298"/>
          </a:xfrm>
          <a:prstGeom prst="rect">
            <a:avLst/>
          </a:prstGeom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26A05588-6936-435F-A186-0340212FC5B6}"/>
              </a:ext>
            </a:extLst>
          </p:cNvPr>
          <p:cNvSpPr/>
          <p:nvPr/>
        </p:nvSpPr>
        <p:spPr>
          <a:xfrm>
            <a:off x="9180084" y="4055470"/>
            <a:ext cx="2603587" cy="583380"/>
          </a:xfrm>
          <a:prstGeom prst="wedgeRectCallout">
            <a:avLst>
              <a:gd name="adj1" fmla="val -62919"/>
              <a:gd name="adj2" fmla="val 4242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Often even one or very few samples suffice</a:t>
            </a:r>
            <a:endParaRPr lang="en-GB" sz="18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794ADD-0082-4949-9A4F-4237205707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970" y="5181581"/>
            <a:ext cx="8222915" cy="3943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4800AE-0008-4BF3-AF15-46682BE03A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8028" y="5637407"/>
            <a:ext cx="8174798" cy="3745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8F4237-D321-4D9D-8EBF-DAD661868B26}"/>
                  </a:ext>
                </a:extLst>
              </p:cNvPr>
              <p:cNvSpPr txBox="1"/>
              <p:nvPr/>
            </p:nvSpPr>
            <p:spPr>
              <a:xfrm>
                <a:off x="10540662" y="4705572"/>
                <a:ext cx="710130" cy="570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IN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8F4237-D321-4D9D-8EBF-DAD661868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662" y="4705572"/>
                <a:ext cx="710130" cy="5700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5DA769-000F-4047-A2B7-A39C3C5793D0}"/>
                  </a:ext>
                </a:extLst>
              </p:cNvPr>
              <p:cNvSpPr txBox="1"/>
              <p:nvPr/>
            </p:nvSpPr>
            <p:spPr>
              <a:xfrm>
                <a:off x="10538316" y="5629504"/>
                <a:ext cx="710131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IN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1" i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5DA769-000F-4047-A2B7-A39C3C579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316" y="5629504"/>
                <a:ext cx="710131" cy="526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DFBF7CF6-9C9A-4C06-AEDE-5701A6EAE201}"/>
              </a:ext>
            </a:extLst>
          </p:cNvPr>
          <p:cNvSpPr/>
          <p:nvPr/>
        </p:nvSpPr>
        <p:spPr>
          <a:xfrm>
            <a:off x="8137605" y="5093489"/>
            <a:ext cx="2017387" cy="54391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410CB47-F93E-48E5-B0D2-7CBECC9DAE13}"/>
              </a:ext>
            </a:extLst>
          </p:cNvPr>
          <p:cNvSpPr/>
          <p:nvPr/>
        </p:nvSpPr>
        <p:spPr>
          <a:xfrm>
            <a:off x="8137604" y="5548128"/>
            <a:ext cx="2017387" cy="54391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A3ADC5-C641-4ED7-8B1F-92ACDA92FD4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10154991" y="4990618"/>
            <a:ext cx="385671" cy="1584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E0519D-5BD8-4670-925D-F8013CE8EAE7}"/>
              </a:ext>
            </a:extLst>
          </p:cNvPr>
          <p:cNvCxnSpPr>
            <a:cxnSpLocks/>
            <a:stCxn id="23" idx="6"/>
            <a:endCxn id="21" idx="1"/>
          </p:cNvCxnSpPr>
          <p:nvPr/>
        </p:nvCxnSpPr>
        <p:spPr>
          <a:xfrm>
            <a:off x="10154991" y="5820087"/>
            <a:ext cx="383325" cy="727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D3A6F02-51C9-40AD-BB71-8E1D1031BAD7}"/>
              </a:ext>
            </a:extLst>
          </p:cNvPr>
          <p:cNvSpPr txBox="1"/>
          <p:nvPr/>
        </p:nvSpPr>
        <p:spPr>
          <a:xfrm>
            <a:off x="10301714" y="5308208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Chain Rule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E346F8-C2EC-49DC-8711-92D71892ED6C}"/>
              </a:ext>
            </a:extLst>
          </p:cNvPr>
          <p:cNvSpPr txBox="1"/>
          <p:nvPr/>
        </p:nvSpPr>
        <p:spPr>
          <a:xfrm>
            <a:off x="91380" y="6557513"/>
            <a:ext cx="9749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*Autoencoding Variational Bayes - </a:t>
            </a:r>
            <a:r>
              <a:rPr lang="en-GB" sz="1100" dirty="0" err="1"/>
              <a:t>Kingma</a:t>
            </a:r>
            <a:r>
              <a:rPr lang="en-GB" sz="1100" dirty="0"/>
              <a:t> and Welling (2013), Stochastic Backpropagation and Approximate Inference in Deep Generative Models- Rezende et al (2014)</a:t>
            </a:r>
            <a:endParaRPr lang="en-IN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9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200"/>
    </mc:Choice>
    <mc:Fallback xmlns="">
      <p:transition spd="slow" advTm="40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/>
      <p:bldP spid="21" grpId="0"/>
      <p:bldP spid="18" grpId="0" animBg="1"/>
      <p:bldP spid="23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Reparametrization Trick: Some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Standard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Reparametrization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Trick assumes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model to be differentiable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contrast, BBVI (score function gradients) only required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to be differentiable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rep. trick often isn’t applicable, e.g., when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discrete (e.g., binary /categorical)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Recent work on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continuous relaxation</a:t>
                </a:r>
                <a:r>
                  <a:rPr lang="en-GB" sz="2200" baseline="30000" dirty="0">
                    <a:latin typeface="Abadi Extra Light" panose="020B0204020104020204" pitchFamily="34" charset="0"/>
                  </a:rPr>
                  <a:t>†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of discrete variables</a:t>
                </a:r>
                <a:r>
                  <a:rPr lang="en-GB" sz="2200" baseline="30000" dirty="0">
                    <a:latin typeface="Abadi Extra Light" panose="020B0204020104020204" pitchFamily="34" charset="0"/>
                  </a:rPr>
                  <a:t>†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(e.g., Gumbel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Softmax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for categorical)</a:t>
                </a:r>
              </a:p>
              <a:p>
                <a:pPr marL="0" indent="0">
                  <a:buNone/>
                </a:pPr>
                <a:endParaRPr lang="en-GB" sz="100" baseline="30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transformation function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may be difficult to find for general distributions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Recent work on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generalized </a:t>
                </a:r>
                <a:r>
                  <a:rPr lang="en-GB" sz="2200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reparametrizations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*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Also, the transformation function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needs to be invertible (difficult/expensive)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Recent work on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implicit reparametrized gradients</a:t>
                </a:r>
                <a:r>
                  <a:rPr lang="en-GB" sz="2200" baseline="30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#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" baseline="30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Assumes that we can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directly draw samples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. If not, then rep. trick isn’t valid</a:t>
                </a:r>
                <a:r>
                  <a:rPr lang="en-GB" sz="2600" baseline="30000" dirty="0">
                    <a:latin typeface="Abadi Extra Light" panose="020B0204020104020204" pitchFamily="34" charset="0"/>
                  </a:rPr>
                  <a:t>@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087EF-B8F2-4FB2-B699-835473759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40" y="1615384"/>
            <a:ext cx="10833520" cy="506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C676A7-6BCD-4356-9DFE-EA0577CA39DE}"/>
              </a:ext>
            </a:extLst>
          </p:cNvPr>
          <p:cNvSpPr txBox="1"/>
          <p:nvPr/>
        </p:nvSpPr>
        <p:spPr>
          <a:xfrm>
            <a:off x="175565" y="6408115"/>
            <a:ext cx="11337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/>
              <a:t>†Categorical Reparameterization with Gumbel-</a:t>
            </a:r>
            <a:r>
              <a:rPr lang="en-IN" sz="1100" dirty="0" err="1"/>
              <a:t>Softmax</a:t>
            </a:r>
            <a:r>
              <a:rPr lang="en-IN" sz="1100" dirty="0"/>
              <a:t> (Jang et al, 2017), ∗ The Generalized Reparameterization Gradient (Ruiz et al, 2016), # Implicit Reparameterization Gradients (</a:t>
            </a:r>
            <a:r>
              <a:rPr lang="en-IN" sz="1100" dirty="0" err="1"/>
              <a:t>Figurnov</a:t>
            </a:r>
            <a:r>
              <a:rPr lang="en-IN" sz="1100" dirty="0"/>
              <a:t> et al, 2018), @ Reparameterization Gradients through Acceptance-Rejection Sampling Algorithms (</a:t>
            </a:r>
            <a:r>
              <a:rPr lang="en-IN" sz="1100" dirty="0" err="1"/>
              <a:t>Naesseth</a:t>
            </a:r>
            <a:r>
              <a:rPr lang="en-IN" sz="1100" dirty="0"/>
              <a:t> et al, 2016)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75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344"/>
    </mc:Choice>
    <mc:Fallback xmlns="">
      <p:transition spd="slow" advTm="236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EF7F3-D52C-0C81-F7AE-C4CDBB6BC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440F-6D94-6139-5231-6CAC7F32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Automatic Differentiation Variational Inference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5ECCDE-EA16-C1D4-1939-BC7589464D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with constraints (e.g., non-negativity) and distribution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a transformation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s.t.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(unconstrained) then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latin typeface="Abadi Extra Light" panose="020B0204020104020204" pitchFamily="34" charset="0"/>
                  </a:rPr>
                  <a:t>Recall the original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ELBO expression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f>
                          <m:fPr>
                            <m:ctrlPr>
                              <a:rPr lang="en-I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Abadi Extra Light" panose="020B0204020104020204" pitchFamily="34" charset="0"/>
                  </a:rPr>
                  <a:t>and using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the ELBO becomes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Optimize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to get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as a Gaussian and use distribution transformation equation to get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5ECCDE-EA16-C1D4-1939-BC7589464D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b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45F245D8-2D85-438A-770C-5FB6E015127D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7E48E3-2D04-FE95-990F-74869C939F01}"/>
                  </a:ext>
                </a:extLst>
              </p:cNvPr>
              <p:cNvSpPr txBox="1"/>
              <p:nvPr/>
            </p:nvSpPr>
            <p:spPr>
              <a:xfrm>
                <a:off x="3678581" y="2141291"/>
                <a:ext cx="317766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num>
                                <m:den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7E48E3-2D04-FE95-990F-74869C939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581" y="2141291"/>
                <a:ext cx="3177665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6A8068-4AAF-9D69-D383-F07101213F7A}"/>
                  </a:ext>
                </a:extLst>
              </p:cNvPr>
              <p:cNvSpPr txBox="1"/>
              <p:nvPr/>
            </p:nvSpPr>
            <p:spPr>
              <a:xfrm>
                <a:off x="2304471" y="4277676"/>
                <a:ext cx="6617855" cy="924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  <m:d>
                                    <m:d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6A8068-4AAF-9D69-D383-F07101213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471" y="4277676"/>
                <a:ext cx="6617855" cy="924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40FC82-BEBA-858C-042A-B9652C226E57}"/>
                  </a:ext>
                </a:extLst>
              </p:cNvPr>
              <p:cNvSpPr txBox="1"/>
              <p:nvPr/>
            </p:nvSpPr>
            <p:spPr>
              <a:xfrm>
                <a:off x="2987651" y="5342213"/>
                <a:ext cx="8223085" cy="467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  <m:d>
                                <m:d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40FC82-BEBA-858C-042A-B9652C226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51" y="5342213"/>
                <a:ext cx="8223085" cy="467244"/>
              </a:xfrm>
              <a:prstGeom prst="rect">
                <a:avLst/>
              </a:prstGeom>
              <a:blipFill>
                <a:blip r:embed="rId6"/>
                <a:stretch>
                  <a:fillRect r="-89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8398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043"/>
    </mc:Choice>
    <mc:Fallback>
      <p:transition spd="slow" advTm="337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Structured Variational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Here “structured” may refer to anything that makes VI approx. more expressive,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Removing the independence assumption of mean-field VI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 general, learning more complex forms for the variational approximation family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To remove the mean-field assumption in VI, various approaches exist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Structured mean-field (Saul et al, 1996)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Hierarchical VI (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Ranganath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et al, 2016): Variational params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“tied” via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shared prior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Recent work on learning more expressive variational approx. for general VI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Boosting or mixture of simpler distributions, e.g.,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sSub>
                          <m:sSubPr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2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Normalizing flows*: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Turn a simple var. distr. into a complex one via series of invertible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transfor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957CD-9975-47E7-A0EB-A2CA84245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4934" y="3533146"/>
            <a:ext cx="4642333" cy="75281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6B91B86-563C-4D16-986E-21027298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20" y="5537453"/>
            <a:ext cx="3851560" cy="115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71CEEBAC-5CA7-457C-9022-C957F0370272}"/>
                  </a:ext>
                </a:extLst>
              </p:cNvPr>
              <p:cNvSpPr/>
              <p:nvPr/>
            </p:nvSpPr>
            <p:spPr>
              <a:xfrm>
                <a:off x="8078838" y="5435524"/>
                <a:ext cx="2784234" cy="583380"/>
              </a:xfrm>
              <a:prstGeom prst="wedgeRectCallout">
                <a:avLst>
                  <a:gd name="adj1" fmla="val -56768"/>
                  <a:gd name="adj2" fmla="val 965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8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simple unimodal variational distribution (e.g.. </a:t>
                </a:r>
                <a14:m>
                  <m:oMath xmlns:m="http://schemas.openxmlformats.org/officeDocument/2006/math">
                    <m:r>
                      <a:rPr lang="en-GB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I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8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71CEEBAC-5CA7-457C-9022-C957F0370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838" y="5435524"/>
                <a:ext cx="2784234" cy="583380"/>
              </a:xfrm>
              <a:prstGeom prst="wedgeRectCallout">
                <a:avLst>
                  <a:gd name="adj1" fmla="val -56768"/>
                  <a:gd name="adj2" fmla="val 9650"/>
                </a:avLst>
              </a:prstGeom>
              <a:blipFill>
                <a:blip r:embed="rId8"/>
                <a:stretch>
                  <a:fillRect t="-9184" r="-3036" b="-1938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8E3C30D-C84B-48C7-85B6-E77CC1475A77}"/>
              </a:ext>
            </a:extLst>
          </p:cNvPr>
          <p:cNvSpPr/>
          <p:nvPr/>
        </p:nvSpPr>
        <p:spPr>
          <a:xfrm>
            <a:off x="658368" y="5485892"/>
            <a:ext cx="3454795" cy="801617"/>
          </a:xfrm>
          <a:prstGeom prst="wedgeRectCallout">
            <a:avLst>
              <a:gd name="adj1" fmla="val 65119"/>
              <a:gd name="adj2" fmla="val 3859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dirty="0">
                <a:solidFill>
                  <a:schemeClr val="tx1"/>
                </a:solidFill>
                <a:latin typeface="Abadi Extra Light" panose="020B0204020104020204" pitchFamily="34" charset="0"/>
              </a:rPr>
              <a:t>A much more complex(e.g., multimodal) variational distribution obtained via the flow idea</a:t>
            </a:r>
            <a:endParaRPr lang="en-GB" sz="18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926173-D158-4F45-949F-137976F0AAFF}"/>
              </a:ext>
            </a:extLst>
          </p:cNvPr>
          <p:cNvSpPr txBox="1"/>
          <p:nvPr/>
        </p:nvSpPr>
        <p:spPr>
          <a:xfrm>
            <a:off x="91380" y="6557513"/>
            <a:ext cx="4652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∗Variational Inference with Normalizing Flows (Rezende and Mohamed, 2015)</a:t>
            </a:r>
            <a:endParaRPr lang="en-IN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2821F8A-0AC6-4242-AEAE-947E34961818}"/>
                  </a:ext>
                </a:extLst>
              </p:cNvPr>
              <p:cNvSpPr/>
              <p:nvPr/>
            </p:nvSpPr>
            <p:spPr>
              <a:xfrm>
                <a:off x="9047763" y="4623098"/>
                <a:ext cx="2958099" cy="475286"/>
              </a:xfrm>
              <a:prstGeom prst="wedgeRectCallout">
                <a:avLst>
                  <a:gd name="adj1" fmla="val -53800"/>
                  <a:gd name="adj2" fmla="val 1426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Even simple unimodal components will give a multimodal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endParaRPr lang="en-GB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2821F8A-0AC6-4242-AEAE-947E34961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763" y="4623098"/>
                <a:ext cx="2958099" cy="475286"/>
              </a:xfrm>
              <a:prstGeom prst="wedgeRectCallout">
                <a:avLst>
                  <a:gd name="adj1" fmla="val -53800"/>
                  <a:gd name="adj2" fmla="val 14267"/>
                </a:avLst>
              </a:prstGeom>
              <a:blipFill>
                <a:blip r:embed="rId9"/>
                <a:stretch>
                  <a:fillRect t="-12346" r="-2161" b="-246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656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085"/>
    </mc:Choice>
    <mc:Fallback xmlns="">
      <p:transition spd="slow" advTm="371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Other Divergence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VI 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minimizes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𝐾𝐿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but other divergences can be minimized as well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Recall that VI with minimization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𝐾𝐿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leads to underestimated variances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general form of divergence is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Renyi’s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-divergence defined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𝐾𝐿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special case with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→1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(can verify using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L’Hopital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rule of taking limits)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 even more general form of divergence is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-Divergence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Many recent variational inference algorithms are based on minimizing such divergences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67ADE9-B84D-4B2A-811E-C8226C58DB2F}"/>
                  </a:ext>
                </a:extLst>
              </p:cNvPr>
              <p:cNvSpPr txBox="1"/>
              <p:nvPr/>
            </p:nvSpPr>
            <p:spPr>
              <a:xfrm>
                <a:off x="2414015" y="2624273"/>
                <a:ext cx="6546985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)|</m:t>
                      </m:r>
                      <m:d>
                        <m:dPr>
                          <m:begChr m:val="|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67ADE9-B84D-4B2A-811E-C8226C58D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015" y="2624273"/>
                <a:ext cx="6546985" cy="968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6D0BB0-E180-4032-885A-CF39977AA42A}"/>
                  </a:ext>
                </a:extLst>
              </p:cNvPr>
              <p:cNvSpPr txBox="1"/>
              <p:nvPr/>
            </p:nvSpPr>
            <p:spPr>
              <a:xfrm>
                <a:off x="3313786" y="4758487"/>
                <a:ext cx="5133393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)|</m:t>
                      </m:r>
                      <m:d>
                        <m:dPr>
                          <m:begChr m:val="|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6D0BB0-E180-4032-885A-CF39977AA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786" y="4758487"/>
                <a:ext cx="5133393" cy="968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4422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90"/>
    </mc:Choice>
    <mc:Fallback xmlns="">
      <p:transition spd="slow" advTm="113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24155-3625-960D-40AF-BCBA28BAE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9BDB8FA-4CDB-A15E-F433-93727E666F72}"/>
              </a:ext>
            </a:extLst>
          </p:cNvPr>
          <p:cNvSpPr/>
          <p:nvPr/>
        </p:nvSpPr>
        <p:spPr>
          <a:xfrm>
            <a:off x="6556888" y="4649307"/>
            <a:ext cx="5369867" cy="1077907"/>
          </a:xfrm>
          <a:prstGeom prst="rect">
            <a:avLst/>
          </a:prstGeom>
          <a:solidFill>
            <a:srgbClr val="A33BC3">
              <a:alpha val="2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DABFAB-AFC7-DDCC-842D-B7F51CA68388}"/>
              </a:ext>
            </a:extLst>
          </p:cNvPr>
          <p:cNvSpPr/>
          <p:nvPr/>
        </p:nvSpPr>
        <p:spPr>
          <a:xfrm>
            <a:off x="3474620" y="3667604"/>
            <a:ext cx="5961389" cy="681699"/>
          </a:xfrm>
          <a:prstGeom prst="rect">
            <a:avLst/>
          </a:prstGeom>
          <a:solidFill>
            <a:srgbClr val="A33BC3">
              <a:alpha val="2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B894F-B21B-EDB9-432D-D70A60DB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Recap: Variational Inference (VI)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2B5E1D-8D01-DFDA-39B0-2915EE0FD6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intractable, VI approximates it by a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distr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2B5E1D-8D01-DFDA-39B0-2915EE0FD6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5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5461EA4B-CDB7-0599-60E0-401BA853D371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CA6358-B518-090E-808B-607CDA54E778}"/>
              </a:ext>
            </a:extLst>
          </p:cNvPr>
          <p:cNvSpPr/>
          <p:nvPr/>
        </p:nvSpPr>
        <p:spPr>
          <a:xfrm>
            <a:off x="3019231" y="1763067"/>
            <a:ext cx="6519935" cy="536238"/>
          </a:xfrm>
          <a:prstGeom prst="rect">
            <a:avLst/>
          </a:prstGeom>
          <a:solidFill>
            <a:srgbClr val="A33BC3">
              <a:alpha val="2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3B622D-A8C0-171A-BFCE-DDC9B3124EE5}"/>
                  </a:ext>
                </a:extLst>
              </p:cNvPr>
              <p:cNvSpPr txBox="1"/>
              <p:nvPr/>
            </p:nvSpPr>
            <p:spPr>
              <a:xfrm>
                <a:off x="2930818" y="1742811"/>
                <a:ext cx="6608348" cy="536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2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3200" b="0" i="1" smtClean="0">
                          <a:latin typeface="Cambria Math" panose="02040503050406030204" pitchFamily="18" charset="0"/>
                        </a:rPr>
                        <m:t>KL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GB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32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1" i="1" dirty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1" i="1" dirty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𝓓</m:t>
                      </m:r>
                      <m:r>
                        <a:rPr lang="en-IN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IN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3B622D-A8C0-171A-BFCE-DDC9B3124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818" y="1742811"/>
                <a:ext cx="6608348" cy="536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EEE830-6302-4394-D4D5-78B4B48DE6ED}"/>
                  </a:ext>
                </a:extLst>
              </p:cNvPr>
              <p:cNvSpPr txBox="1"/>
              <p:nvPr/>
            </p:nvSpPr>
            <p:spPr>
              <a:xfrm>
                <a:off x="3608319" y="3707675"/>
                <a:ext cx="5880456" cy="6045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IN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IN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IN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IN" sz="3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IN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EEE830-6302-4394-D4D5-78B4B48DE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319" y="3707675"/>
                <a:ext cx="5880456" cy="6045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6497CC-22D9-C347-1127-66F0CAC78BD5}"/>
                  </a:ext>
                </a:extLst>
              </p:cNvPr>
              <p:cNvSpPr txBox="1"/>
              <p:nvPr/>
            </p:nvSpPr>
            <p:spPr>
              <a:xfrm>
                <a:off x="1939463" y="4757053"/>
                <a:ext cx="4029758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6497CC-22D9-C347-1127-66F0CAC78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463" y="4757053"/>
                <a:ext cx="4029758" cy="881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1A9D28B-13B7-1143-61F0-B0BCF7994B29}"/>
              </a:ext>
            </a:extLst>
          </p:cNvPr>
          <p:cNvSpPr/>
          <p:nvPr/>
        </p:nvSpPr>
        <p:spPr>
          <a:xfrm>
            <a:off x="1939463" y="4693724"/>
            <a:ext cx="4029758" cy="1077907"/>
          </a:xfrm>
          <a:prstGeom prst="rect">
            <a:avLst/>
          </a:prstGeom>
          <a:solidFill>
            <a:srgbClr val="A33BC3">
              <a:alpha val="2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3DA50F-9A5A-B46B-2036-3786FAF7A5A3}"/>
                  </a:ext>
                </a:extLst>
              </p:cNvPr>
              <p:cNvSpPr txBox="1"/>
              <p:nvPr/>
            </p:nvSpPr>
            <p:spPr>
              <a:xfrm>
                <a:off x="6556889" y="4757053"/>
                <a:ext cx="5303118" cy="862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I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IN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𝓓</m:t>
                                  </m:r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N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3DA50F-9A5A-B46B-2036-3786FAF7A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889" y="4757053"/>
                <a:ext cx="5303118" cy="8624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2B9A1768-93D1-F2F2-5A29-236067BDAE58}"/>
              </a:ext>
            </a:extLst>
          </p:cNvPr>
          <p:cNvSpPr/>
          <p:nvPr/>
        </p:nvSpPr>
        <p:spPr>
          <a:xfrm>
            <a:off x="1286547" y="1745665"/>
            <a:ext cx="1637221" cy="307882"/>
          </a:xfrm>
          <a:prstGeom prst="wedgeRectCallout">
            <a:avLst>
              <a:gd name="adj1" fmla="val 53272"/>
              <a:gd name="adj2" fmla="val 8557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KL minimization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5BCF178F-BCF8-A0D1-A912-16E36085DCA4}"/>
              </a:ext>
            </a:extLst>
          </p:cNvPr>
          <p:cNvSpPr/>
          <p:nvPr/>
        </p:nvSpPr>
        <p:spPr>
          <a:xfrm>
            <a:off x="50202" y="2136333"/>
            <a:ext cx="1441039" cy="538413"/>
          </a:xfrm>
          <a:prstGeom prst="wedgeRectCallout">
            <a:avLst>
              <a:gd name="adj1" fmla="val 50821"/>
              <a:gd name="adj2" fmla="val 8157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ELBO maximization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483762F4-2B32-D4C4-91BF-B6F3D793EF36}"/>
              </a:ext>
            </a:extLst>
          </p:cNvPr>
          <p:cNvSpPr/>
          <p:nvPr/>
        </p:nvSpPr>
        <p:spPr>
          <a:xfrm>
            <a:off x="248574" y="3737564"/>
            <a:ext cx="3100213" cy="727015"/>
          </a:xfrm>
          <a:prstGeom prst="wedgeRectCallout">
            <a:avLst>
              <a:gd name="adj1" fmla="val 58419"/>
              <a:gd name="adj2" fmla="val 507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use gradient-based optimization to learn the parameters of the variational distribution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ADB33F1-1573-A8EE-7BEC-6E53779E3440}"/>
              </a:ext>
            </a:extLst>
          </p:cNvPr>
          <p:cNvSpPr/>
          <p:nvPr/>
        </p:nvSpPr>
        <p:spPr>
          <a:xfrm>
            <a:off x="230986" y="4716434"/>
            <a:ext cx="1641729" cy="1126115"/>
          </a:xfrm>
          <a:prstGeom prst="wedgeRectCallout">
            <a:avLst>
              <a:gd name="adj1" fmla="val 58037"/>
              <a:gd name="adj2" fmla="val 528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Mean-field assumption on the variational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E81FCEAC-1BBC-A236-EDC4-0DA1D77D9FE6}"/>
                  </a:ext>
                </a:extLst>
              </p:cNvPr>
              <p:cNvSpPr/>
              <p:nvPr/>
            </p:nvSpPr>
            <p:spPr>
              <a:xfrm>
                <a:off x="2712175" y="5892166"/>
                <a:ext cx="8118112" cy="447772"/>
              </a:xfrm>
              <a:prstGeom prst="wedgeRectCallout">
                <a:avLst>
                  <a:gd name="adj1" fmla="val 5599"/>
                  <a:gd name="adj2" fmla="val -12534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Equivalent to writing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I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  <m:r>
                          <a:rPr lang="en-I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I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const</m:t>
                    </m:r>
                  </m:oMath>
                </a14:m>
                <a:endParaRPr lang="en-IN" sz="2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E81FCEAC-1BBC-A236-EDC4-0DA1D77D9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175" y="5892166"/>
                <a:ext cx="8118112" cy="447772"/>
              </a:xfrm>
              <a:prstGeom prst="wedgeRectCallout">
                <a:avLst>
                  <a:gd name="adj1" fmla="val 5599"/>
                  <a:gd name="adj2" fmla="val -125344"/>
                </a:avLst>
              </a:prstGeom>
              <a:blipFill>
                <a:blip r:embed="rId8"/>
                <a:stretch>
                  <a:fillRect l="-1124" b="-1515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26563CEC-BAF7-F5D3-8159-CC4F9DCE9546}"/>
              </a:ext>
            </a:extLst>
          </p:cNvPr>
          <p:cNvSpPr/>
          <p:nvPr/>
        </p:nvSpPr>
        <p:spPr>
          <a:xfrm>
            <a:off x="7745791" y="403985"/>
            <a:ext cx="1255969" cy="596201"/>
          </a:xfrm>
          <a:prstGeom prst="wedgeRectCallout">
            <a:avLst>
              <a:gd name="adj1" fmla="val 43587"/>
              <a:gd name="adj2" fmla="val 913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Variational distribution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C0F241B0-835C-FAF0-1EFB-504A08AC4B65}"/>
              </a:ext>
            </a:extLst>
          </p:cNvPr>
          <p:cNvSpPr/>
          <p:nvPr/>
        </p:nvSpPr>
        <p:spPr>
          <a:xfrm>
            <a:off x="9436010" y="313397"/>
            <a:ext cx="1255969" cy="596201"/>
          </a:xfrm>
          <a:prstGeom prst="wedgeRectCallout">
            <a:avLst>
              <a:gd name="adj1" fmla="val -33188"/>
              <a:gd name="adj2" fmla="val 9936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Variational parameters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557C34-1869-37D1-25F3-8D2A16231DC1}"/>
              </a:ext>
            </a:extLst>
          </p:cNvPr>
          <p:cNvSpPr/>
          <p:nvPr/>
        </p:nvSpPr>
        <p:spPr>
          <a:xfrm>
            <a:off x="1457493" y="2432415"/>
            <a:ext cx="10627476" cy="1108400"/>
          </a:xfrm>
          <a:prstGeom prst="rect">
            <a:avLst/>
          </a:prstGeom>
          <a:solidFill>
            <a:srgbClr val="A33BC3">
              <a:alpha val="2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864392-F947-D689-9FA4-A95167F75945}"/>
                  </a:ext>
                </a:extLst>
              </p:cNvPr>
              <p:cNvSpPr txBox="1"/>
              <p:nvPr/>
            </p:nvSpPr>
            <p:spPr>
              <a:xfrm>
                <a:off x="1457493" y="2468457"/>
                <a:ext cx="8929624" cy="515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IN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sSub>
                        <m:sSubPr>
                          <m:ctrlPr>
                            <a:rPr lang="en-I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I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IN" sz="2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𝓓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IN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  <m:r>
                        <a:rPr lang="en-IN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IN" sz="2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IN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864392-F947-D689-9FA4-A95167F75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493" y="2468457"/>
                <a:ext cx="8929624" cy="5153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C13309-10CF-225C-A05E-9F371750B206}"/>
                  </a:ext>
                </a:extLst>
              </p:cNvPr>
              <p:cNvSpPr txBox="1"/>
              <p:nvPr/>
            </p:nvSpPr>
            <p:spPr>
              <a:xfrm>
                <a:off x="9056080" y="2968573"/>
                <a:ext cx="2966453" cy="469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I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IN" sz="2800" dirty="0"/>
                  <a:t> </a:t>
                </a:r>
                <a14:m>
                  <m:oMath xmlns:m="http://schemas.openxmlformats.org/officeDocument/2006/math">
                    <m:r>
                      <a:rPr lang="en-IN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I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IN" sz="28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C13309-10CF-225C-A05E-9F371750B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080" y="2968573"/>
                <a:ext cx="2966453" cy="4692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B589BC-CD01-7F2D-D039-088EC890378F}"/>
                  </a:ext>
                </a:extLst>
              </p:cNvPr>
              <p:cNvSpPr txBox="1"/>
              <p:nvPr/>
            </p:nvSpPr>
            <p:spPr>
              <a:xfrm>
                <a:off x="1910495" y="2971288"/>
                <a:ext cx="7004482" cy="546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sSub>
                        <m:sSubPr>
                          <m:ctrlPr>
                            <a:rPr lang="en-I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sz="28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 dirty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B589BC-CD01-7F2D-D039-088EC8903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495" y="2971288"/>
                <a:ext cx="7004482" cy="5462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718E051E-429E-F8DE-6FF6-502D603BCBD2}"/>
                  </a:ext>
                </a:extLst>
              </p:cNvPr>
              <p:cNvSpPr/>
              <p:nvPr/>
            </p:nvSpPr>
            <p:spPr>
              <a:xfrm>
                <a:off x="7203576" y="4383322"/>
                <a:ext cx="3979307" cy="300004"/>
              </a:xfrm>
              <a:prstGeom prst="wedgeRectCallout">
                <a:avLst>
                  <a:gd name="adj1" fmla="val -6173"/>
                  <a:gd name="adj2" fmla="val 7570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expectations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I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I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I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I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I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718E051E-429E-F8DE-6FF6-502D603BC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576" y="4383322"/>
                <a:ext cx="3979307" cy="300004"/>
              </a:xfrm>
              <a:prstGeom prst="wedgeRectCallout">
                <a:avLst>
                  <a:gd name="adj1" fmla="val -6173"/>
                  <a:gd name="adj2" fmla="val 75708"/>
                </a:avLst>
              </a:prstGeom>
              <a:blipFill>
                <a:blip r:embed="rId12"/>
                <a:stretch>
                  <a:fillRect t="-98462" b="-12615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E50CE92F-DC8C-C810-9FFE-5C8766611AC1}"/>
                  </a:ext>
                </a:extLst>
              </p:cNvPr>
              <p:cNvSpPr/>
              <p:nvPr/>
            </p:nvSpPr>
            <p:spPr>
              <a:xfrm>
                <a:off x="75703" y="5960399"/>
                <a:ext cx="2532122" cy="812333"/>
              </a:xfrm>
              <a:prstGeom prst="wedgeRectCallout">
                <a:avLst>
                  <a:gd name="adj1" fmla="val 55525"/>
                  <a:gd name="adj2" fmla="val -192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This, for simple enough model, when using mean-field VI, we can get optimal </a:t>
                </a:r>
                <a14:m>
                  <m:oMath xmlns:m="http://schemas.openxmlformats.org/officeDocument/2006/math">
                    <m:r>
                      <a:rPr lang="en-GB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“directly” without taking ELBO derivatives</a:t>
                </a:r>
              </a:p>
            </p:txBody>
          </p:sp>
        </mc:Choice>
        <mc:Fallback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E50CE92F-DC8C-C810-9FFE-5C8766611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3" y="5960399"/>
                <a:ext cx="2532122" cy="812333"/>
              </a:xfrm>
              <a:prstGeom prst="wedgeRectCallout">
                <a:avLst>
                  <a:gd name="adj1" fmla="val 55525"/>
                  <a:gd name="adj2" fmla="val -19233"/>
                </a:avLst>
              </a:prstGeom>
              <a:blipFill>
                <a:blip r:embed="rId13"/>
                <a:stretch>
                  <a:fillRect l="-450" t="-8824" b="-139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9919F7AE-9733-5B55-7C06-9F273E1C5B07}"/>
              </a:ext>
            </a:extLst>
          </p:cNvPr>
          <p:cNvSpPr/>
          <p:nvPr/>
        </p:nvSpPr>
        <p:spPr>
          <a:xfrm>
            <a:off x="2797367" y="6389988"/>
            <a:ext cx="3651688" cy="418865"/>
          </a:xfrm>
          <a:prstGeom prst="wedgeRectCallout">
            <a:avLst>
              <a:gd name="adj1" fmla="val -57845"/>
              <a:gd name="adj2" fmla="val 17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“simple enough” means the cases where these expectations can be analytically computed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037EEC27-4CD5-A5EC-1533-FDCE91A05B0A}"/>
                  </a:ext>
                </a:extLst>
              </p:cNvPr>
              <p:cNvSpPr/>
              <p:nvPr/>
            </p:nvSpPr>
            <p:spPr>
              <a:xfrm>
                <a:off x="9516180" y="3681944"/>
                <a:ext cx="2645844" cy="455216"/>
              </a:xfrm>
              <a:prstGeom prst="wedgeRectCallout">
                <a:avLst>
                  <a:gd name="adj1" fmla="val -55917"/>
                  <a:gd name="adj2" fmla="val 4449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Case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also unknown will be discussed later</a:t>
                </a:r>
              </a:p>
            </p:txBody>
          </p:sp>
        </mc:Choice>
        <mc:Fallback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037EEC27-4CD5-A5EC-1533-FDCE91A05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180" y="3681944"/>
                <a:ext cx="2645844" cy="455216"/>
              </a:xfrm>
              <a:prstGeom prst="wedgeRectCallout">
                <a:avLst>
                  <a:gd name="adj1" fmla="val -55917"/>
                  <a:gd name="adj2" fmla="val 44494"/>
                </a:avLst>
              </a:prstGeom>
              <a:blipFill>
                <a:blip r:embed="rId14"/>
                <a:stretch>
                  <a:fillRect t="-15385" r="-428" b="-2692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9800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384"/>
    </mc:Choice>
    <mc:Fallback xmlns="">
      <p:transition spd="slow" advTm="460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19" grpId="0" animBg="1"/>
      <p:bldP spid="25" grpId="0"/>
      <p:bldP spid="6" grpId="0"/>
      <p:bldP spid="8" grpId="0"/>
      <p:bldP spid="9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 animBg="1"/>
      <p:bldP spid="29" grpId="0"/>
      <p:bldP spid="31" grpId="0"/>
      <p:bldP spid="32" grpId="0"/>
      <p:bldP spid="33" grpId="0" animBg="1"/>
      <p:bldP spid="3" grpId="0" animBg="1"/>
      <p:bldP spid="5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Variational Inference: Some Comments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Many probabilistic models nowadays rely on VI to do approx. inference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Even mean-field with locally-conjugacy used in lots of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This + SVI gives excellent scalability as well on large datasets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Progress in various areas has made VI very popular and widely applicable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Stochastic Optimization (e.g., SGD)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Automatic Differentiation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Monte-Carlo gradient of ELBO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Note: Most of these ideas apply also to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Variational 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Many VI and advanced VI algos are implemented in probabilistic prog. packages (e.g., </a:t>
            </a:r>
            <a:r>
              <a:rPr lang="en-GB" sz="2600" dirty="0" err="1">
                <a:latin typeface="Abadi Extra Light" panose="020B0204020104020204" pitchFamily="34" charset="0"/>
              </a:rPr>
              <a:t>Tensorflow</a:t>
            </a:r>
            <a:r>
              <a:rPr lang="en-GB" sz="2600" dirty="0">
                <a:latin typeface="Abadi Extra Light" panose="020B0204020104020204" pitchFamily="34" charset="0"/>
              </a:rPr>
              <a:t> Probability, </a:t>
            </a:r>
            <a:r>
              <a:rPr lang="en-GB" sz="2600" dirty="0" err="1">
                <a:latin typeface="Abadi Extra Light" panose="020B0204020104020204" pitchFamily="34" charset="0"/>
              </a:rPr>
              <a:t>PyTorch</a:t>
            </a:r>
            <a:r>
              <a:rPr lang="en-GB" sz="2600" dirty="0">
                <a:latin typeface="Abadi Extra Light" panose="020B0204020104020204" pitchFamily="34" charset="0"/>
              </a:rPr>
              <a:t>, etc), making VI easy even for complex 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Still a very active area of research, especially for doing VI in complex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Models with discrete latent variables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Reducing the variance in Monte-Carlo estimate of ELBO gradients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More expressive variational distribution for better approximation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3B22C-1001-4020-BF7E-80663B37A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531" y="3050822"/>
            <a:ext cx="1004822" cy="965223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9F9D7B3-36EA-42A5-A642-1609985F2425}"/>
              </a:ext>
            </a:extLst>
          </p:cNvPr>
          <p:cNvSpPr/>
          <p:nvPr/>
        </p:nvSpPr>
        <p:spPr>
          <a:xfrm>
            <a:off x="7599354" y="3055635"/>
            <a:ext cx="2958099" cy="965223"/>
          </a:xfrm>
          <a:prstGeom prst="wedgeRectCallout">
            <a:avLst>
              <a:gd name="adj1" fmla="val 60450"/>
              <a:gd name="adj2" fmla="val -1604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We covered many of the threads being explored in recent work but a lot of work still being done in this area</a:t>
            </a:r>
            <a:endParaRPr lang="en-GB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8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918"/>
    </mc:Choice>
    <mc:Fallback xmlns="">
      <p:transition spd="slow" advTm="223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CA692-060C-F5C4-408D-2D577D4E0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50D-A4F0-328F-AC42-C0CC0C10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rgbClr val="A33BC3"/>
                </a:solidFill>
              </a:rPr>
              <a:t>Example: Mean-field VI without ELBO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3C4EE18-7538-5421-9FC9-4241BA5B73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Consider data </a:t>
                </a:r>
                <a14:m>
                  <m:oMath xmlns:m="http://schemas.openxmlformats.org/officeDocument/2006/math">
                    <m:r>
                      <a:rPr lang="en-IN" sz="2600" b="1" i="0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IN" sz="2600" b="0" i="0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from a one-dim Gaussian </a:t>
                </a:r>
                <a14:m>
                  <m:oMath xmlns:m="http://schemas.openxmlformats.org/officeDocument/2006/math">
                    <m:r>
                      <a:rPr lang="en-IN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the following normal-gamma prior 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Posterior is also normal-gamma due to the jointly conjugate prior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Let’s still try mean-field VI for this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With mean-field assumption on the variational posterior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this example, the log-joint                                                              . Thus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3C4EE18-7538-5421-9FC9-4241BA5B7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81C2CA4D-18B0-28B2-7754-C1B178F5B71C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3D9CE7-7BD1-979D-EA9D-1DBCB0595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28" y="2077670"/>
            <a:ext cx="6976224" cy="50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35D33A-C102-9B97-AD84-CEF8C57F9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972" y="3985302"/>
            <a:ext cx="4954410" cy="82233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AA0D37A-4BCE-403B-1C4D-D58875540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81" y="4877860"/>
            <a:ext cx="6046508" cy="3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CE9023-3670-8086-E688-DA07975704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745" y="5376194"/>
            <a:ext cx="10994510" cy="43156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26E204D-DCD3-1198-7B18-E0FA38FB8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7" y="5833125"/>
            <a:ext cx="8092630" cy="50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872F1F87-3C9F-5FA0-726F-214BE9BE994E}"/>
                  </a:ext>
                </a:extLst>
              </p:cNvPr>
              <p:cNvSpPr/>
              <p:nvPr/>
            </p:nvSpPr>
            <p:spPr>
              <a:xfrm>
                <a:off x="9483209" y="35592"/>
                <a:ext cx="2607191" cy="1095194"/>
              </a:xfrm>
              <a:prstGeom prst="wedgeRectCallout">
                <a:avLst>
                  <a:gd name="adj1" fmla="val -35005"/>
                  <a:gd name="adj2" fmla="val 5993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 “latent variables” here. Data </a:t>
                </a:r>
                <a14:m>
                  <m:oMath xmlns:m="http://schemas.openxmlformats.org/officeDocument/2006/math">
                    <m:r>
                      <a:rPr lang="en-IN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IN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fully observed, and parameters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need to be estimated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872F1F87-3C9F-5FA0-726F-214BE9BE99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209" y="35592"/>
                <a:ext cx="2607191" cy="1095194"/>
              </a:xfrm>
              <a:prstGeom prst="wedgeRectCallout">
                <a:avLst>
                  <a:gd name="adj1" fmla="val -35005"/>
                  <a:gd name="adj2" fmla="val 59935"/>
                </a:avLst>
              </a:prstGeom>
              <a:blipFill>
                <a:blip r:embed="rId9"/>
                <a:stretch>
                  <a:fillRect l="-1860" t="-5970" b="-149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DCA7F21B-BB7C-48BF-2B9F-BF45DAB7923C}"/>
                  </a:ext>
                </a:extLst>
              </p:cNvPr>
              <p:cNvSpPr/>
              <p:nvPr/>
            </p:nvSpPr>
            <p:spPr>
              <a:xfrm>
                <a:off x="9213021" y="1637521"/>
                <a:ext cx="2796973" cy="599415"/>
              </a:xfrm>
              <a:prstGeom prst="wedgeRectCallout">
                <a:avLst>
                  <a:gd name="adj1" fmla="val -55059"/>
                  <a:gd name="adj2" fmla="val 3859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Assume the hyperparameters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known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DCA7F21B-BB7C-48BF-2B9F-BF45DAB792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021" y="1637521"/>
                <a:ext cx="2796973" cy="599415"/>
              </a:xfrm>
              <a:prstGeom prst="wedgeRectCallout">
                <a:avLst>
                  <a:gd name="adj1" fmla="val -55059"/>
                  <a:gd name="adj2" fmla="val 38595"/>
                </a:avLst>
              </a:prstGeom>
              <a:blipFill>
                <a:blip r:embed="rId10"/>
                <a:stretch>
                  <a:fillRect t="-7921" r="-3074" b="-1683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68C4B0F-FCE8-4B85-E36A-70A6AFD32648}"/>
              </a:ext>
            </a:extLst>
          </p:cNvPr>
          <p:cNvSpPr/>
          <p:nvPr/>
        </p:nvSpPr>
        <p:spPr>
          <a:xfrm>
            <a:off x="9060874" y="2634828"/>
            <a:ext cx="2987258" cy="807868"/>
          </a:xfrm>
          <a:prstGeom prst="wedgeRectCallout">
            <a:avLst>
              <a:gd name="adj1" fmla="val -40586"/>
              <a:gd name="adj2" fmla="val 7243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rgbClr val="FF0000"/>
                </a:solidFill>
                <a:latin typeface="Abadi Extra Light" panose="020B0204020104020204" pitchFamily="34" charset="0"/>
              </a:rPr>
              <a:t>Note that we aren’t even specifying the forms of these two distributions! We’ll be able </a:t>
            </a:r>
            <a:r>
              <a:rPr lang="en-IN" sz="1400" u="sng" dirty="0">
                <a:solidFill>
                  <a:srgbClr val="FF0000"/>
                </a:solidFill>
                <a:latin typeface="Abadi Extra Light" panose="020B0204020104020204" pitchFamily="34" charset="0"/>
              </a:rPr>
              <a:t>identify the forms</a:t>
            </a:r>
            <a:r>
              <a:rPr lang="en-IN" sz="1400" dirty="0">
                <a:solidFill>
                  <a:srgbClr val="FF0000"/>
                </a:solidFill>
                <a:latin typeface="Abadi Extra Light" panose="020B0204020104020204" pitchFamily="34" charset="0"/>
              </a:rPr>
              <a:t> in a few steps after working with the expectations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84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004"/>
    </mc:Choice>
    <mc:Fallback xmlns="">
      <p:transition spd="slow" advTm="376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rgbClr val="A33BC3"/>
                </a:solidFill>
              </a:rPr>
              <a:t>Example: Mean-field VI without ELBO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4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Substituting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we get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(Verify) The above is log of a Gaussian. This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with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Proceeding in a similar way (verify), we can show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Gamma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Updates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depend on each other (hence alternating updates needed)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4" y="1130786"/>
                <a:ext cx="11740617" cy="5557532"/>
              </a:xfrm>
              <a:blipFill>
                <a:blip r:embed="rId3"/>
                <a:stretch>
                  <a:fillRect l="-831" t="-1535" r="-8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630578-F668-419B-9B8A-6470FEDD1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919" y="1679335"/>
            <a:ext cx="7468895" cy="139494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FDE3C9F-802F-40C7-A96F-C3FCE95BE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92" y="3539338"/>
            <a:ext cx="6368753" cy="81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46529F-7F95-4389-9A2C-AE544FFEE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297" y="4959408"/>
            <a:ext cx="8434464" cy="970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68AB1F8B-A1CF-4907-A29B-098A407F2E63}"/>
                  </a:ext>
                </a:extLst>
              </p:cNvPr>
              <p:cNvSpPr/>
              <p:nvPr/>
            </p:nvSpPr>
            <p:spPr>
              <a:xfrm>
                <a:off x="9249295" y="3640296"/>
                <a:ext cx="2677460" cy="350492"/>
              </a:xfrm>
              <a:prstGeom prst="wedgeRectCallout">
                <a:avLst>
                  <a:gd name="adj1" fmla="val -52687"/>
                  <a:gd name="adj2" fmla="val 3989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update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68AB1F8B-A1CF-4907-A29B-098A407F2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295" y="3640296"/>
                <a:ext cx="2677460" cy="350492"/>
              </a:xfrm>
              <a:prstGeom prst="wedgeRectCallout">
                <a:avLst>
                  <a:gd name="adj1" fmla="val -52687"/>
                  <a:gd name="adj2" fmla="val 39896"/>
                </a:avLst>
              </a:prstGeom>
              <a:blipFill>
                <a:blip r:embed="rId9"/>
                <a:stretch>
                  <a:fillRect t="-9836" b="-2459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AAADFF75-3606-4E25-9C71-3674314F8CF8}"/>
                  </a:ext>
                </a:extLst>
              </p:cNvPr>
              <p:cNvSpPr/>
              <p:nvPr/>
            </p:nvSpPr>
            <p:spPr>
              <a:xfrm>
                <a:off x="9211081" y="5178665"/>
                <a:ext cx="2677460" cy="350492"/>
              </a:xfrm>
              <a:prstGeom prst="wedgeRectCallout">
                <a:avLst>
                  <a:gd name="adj1" fmla="val -52687"/>
                  <a:gd name="adj2" fmla="val 3989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update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AAADFF75-3606-4E25-9C71-3674314F8C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081" y="5178665"/>
                <a:ext cx="2677460" cy="350492"/>
              </a:xfrm>
              <a:prstGeom prst="wedgeRectCallout">
                <a:avLst>
                  <a:gd name="adj1" fmla="val -52687"/>
                  <a:gd name="adj2" fmla="val 39896"/>
                </a:avLst>
              </a:prstGeom>
              <a:blipFill>
                <a:blip r:embed="rId10"/>
                <a:stretch>
                  <a:fillRect t="-13333" b="-21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629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58"/>
    </mc:Choice>
    <mc:Fallback xmlns="">
      <p:transition spd="slow" advTm="210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Mean-Field VI for Locally Conjugate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IN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IN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IN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+ </a:t>
                </a:r>
                <a:r>
                  <a:rPr lang="en-IN" sz="2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const</a:t>
                </a:r>
                <a:r>
                  <a:rPr lang="en-IN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+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const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Thus finding optimal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only requires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expectations of params of CP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r>
                          <a:rPr lang="en-IN" sz="2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For </a:t>
                </a:r>
                <a:r>
                  <a:rPr lang="en-IN" sz="2600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locally conjugate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models, we know CP is easy and is </a:t>
                </a:r>
                <a:r>
                  <a:rPr lang="en-IN" sz="2600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an exp-fam </a:t>
                </a:r>
                <a:r>
                  <a:rPr lang="en-IN" sz="2600" dirty="0" err="1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distr</a:t>
                </a:r>
                <a:r>
                  <a:rPr lang="en-IN" sz="2600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of the form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Using the above, we can rewrite the optimal variational distribution as follows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Thus, with local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conj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, we just require expectation of nat. params. of CP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C3927F0-5E1F-4E3E-B0D5-CA1A9B180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10" y="1706400"/>
            <a:ext cx="6900024" cy="54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E7B99A9-69BB-4C13-AF41-E5B3CF748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67" y="3416957"/>
            <a:ext cx="7376160" cy="6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42C4A6-8FA6-4221-8676-7556C3779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64" y="4538570"/>
            <a:ext cx="10321421" cy="671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05FEA3-05E1-4577-AE27-00005A798E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3541" y="5209882"/>
            <a:ext cx="8992961" cy="662272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DF79DB3-17A9-49B8-A1E7-BF9F02DD91F3}"/>
              </a:ext>
            </a:extLst>
          </p:cNvPr>
          <p:cNvSpPr/>
          <p:nvPr/>
        </p:nvSpPr>
        <p:spPr>
          <a:xfrm>
            <a:off x="9799833" y="1646133"/>
            <a:ext cx="1582618" cy="350492"/>
          </a:xfrm>
          <a:prstGeom prst="wedgeRectCallout">
            <a:avLst>
              <a:gd name="adj1" fmla="val -69789"/>
              <a:gd name="adj2" fmla="val 5033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For any model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27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030"/>
    </mc:Choice>
    <mc:Fallback xmlns="">
      <p:transition spd="slow" advTm="451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Variational 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In LVMs, latent vars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both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may be unknown. In such cases, we can use variational EM (VEM). Same as EM except VEM uses VI to approx. CP of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VEM alternates between the following two steps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Maximize the ELBO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(gives the variational approximation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of CP of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Maximize the ELBO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(gives us point estimate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Note: If we want posterior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as well, treat it similar to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apply variational approximation (instead of using VEM) if the posterior isn’t tractable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r="-7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1F5CF3-6D75-A95D-D4AF-4F010144CC75}"/>
                  </a:ext>
                </a:extLst>
              </p:cNvPr>
              <p:cNvSpPr txBox="1"/>
              <p:nvPr/>
            </p:nvSpPr>
            <p:spPr>
              <a:xfrm>
                <a:off x="2162885" y="2960859"/>
                <a:ext cx="7362080" cy="468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IN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p>
                                  <m:r>
                                    <a:rPr lang="en-IN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</m:e>
                          </m:d>
                          <m:r>
                            <a:rPr lang="en-I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1F5CF3-6D75-A95D-D4AF-4F010144C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885" y="2960859"/>
                <a:ext cx="7362080" cy="4681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0397F3-FF9D-4382-AD9C-98D4072E3771}"/>
                  </a:ext>
                </a:extLst>
              </p:cNvPr>
              <p:cNvSpPr txBox="1"/>
              <p:nvPr/>
            </p:nvSpPr>
            <p:spPr>
              <a:xfrm>
                <a:off x="1970456" y="4136743"/>
                <a:ext cx="7269362" cy="601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sz="24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  <m:r>
                            <a:rPr lang="en-I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IN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IN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0397F3-FF9D-4382-AD9C-98D4072E3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456" y="4136743"/>
                <a:ext cx="7269362" cy="6012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4DBA2D-F949-A96E-8554-1241C44B38C2}"/>
                  </a:ext>
                </a:extLst>
              </p:cNvPr>
              <p:cNvSpPr txBox="1"/>
              <p:nvPr/>
            </p:nvSpPr>
            <p:spPr>
              <a:xfrm>
                <a:off x="2620696" y="4869153"/>
                <a:ext cx="4732834" cy="508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sz="24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4DBA2D-F949-A96E-8554-1241C44B3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696" y="4869153"/>
                <a:ext cx="4732834" cy="508281"/>
              </a:xfrm>
              <a:prstGeom prst="rect">
                <a:avLst/>
              </a:prstGeom>
              <a:blipFill>
                <a:blip r:embed="rId6"/>
                <a:stretch>
                  <a:fillRect l="-258" b="-168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28FC50C-4493-685C-1804-9C03729A4C88}"/>
              </a:ext>
            </a:extLst>
          </p:cNvPr>
          <p:cNvSpPr/>
          <p:nvPr/>
        </p:nvSpPr>
        <p:spPr>
          <a:xfrm>
            <a:off x="7546578" y="4750490"/>
            <a:ext cx="2728568" cy="753570"/>
          </a:xfrm>
          <a:prstGeom prst="wedgeRectCallout">
            <a:avLst>
              <a:gd name="adj1" fmla="val -59126"/>
              <a:gd name="adj2" fmla="val -1679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looks very similar to the expected CLL with the CP replaced by its variational approximation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78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004"/>
    </mc:Choice>
    <mc:Fallback xmlns="">
      <p:transition spd="slow" advTm="376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E54E6-9875-A113-D37A-31AF33901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56FF-85C2-1833-3A04-1AA1D2BC2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VI for models </a:t>
            </a:r>
            <a:r>
              <a:rPr lang="en-IN" u="sng" dirty="0">
                <a:solidFill>
                  <a:srgbClr val="A33BC3"/>
                </a:solidFill>
              </a:rPr>
              <a:t>without</a:t>
            </a:r>
            <a:r>
              <a:rPr lang="en-IN" dirty="0">
                <a:solidFill>
                  <a:srgbClr val="A33BC3"/>
                </a:solidFill>
              </a:rPr>
              <a:t> “latent variables”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B0D3CC9-94FF-FE41-7DCE-94456E99B8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Suppose we have a “fully observed” case (no missing data/latent variables but just some unknown global parameters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known </a:t>
                </a:r>
                <a:r>
                  <a:rPr lang="en-IN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 simple example of the model is shown in the figure below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are also unknown then one way would be to alternate like Variational EM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Approximating the CP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using VI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Using MLE-II to get point estimates of the hyperparameters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B0D3CC9-94FF-FE41-7DCE-94456E99B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F5C3D2DB-4B3F-1400-3656-3A1BF07791B0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DAAEC-A770-044B-3642-D9C54A40A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292" y="2451672"/>
            <a:ext cx="2567948" cy="2252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750ED-CB18-0CFA-0E26-DB44640BA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385" y="2580043"/>
            <a:ext cx="4745944" cy="1397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B9844E-23B0-EB11-8159-3AA1D37B38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509" y="3920200"/>
            <a:ext cx="4132473" cy="1056599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F236CAE0-31EC-AA76-6AD7-99261A45284E}"/>
              </a:ext>
            </a:extLst>
          </p:cNvPr>
          <p:cNvSpPr/>
          <p:nvPr/>
        </p:nvSpPr>
        <p:spPr>
          <a:xfrm>
            <a:off x="166279" y="3720255"/>
            <a:ext cx="2321592" cy="842083"/>
          </a:xfrm>
          <a:prstGeom prst="wedgeRectCallout">
            <a:avLst>
              <a:gd name="adj1" fmla="val 57064"/>
              <a:gd name="adj2" fmla="val 438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If this CP is intractable, we can use VI to approximate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C6B6A4BF-CEE9-A90B-F416-AE02B1CEC06D}"/>
                  </a:ext>
                </a:extLst>
              </p:cNvPr>
              <p:cNvSpPr/>
              <p:nvPr/>
            </p:nvSpPr>
            <p:spPr>
              <a:xfrm>
                <a:off x="7542843" y="2580042"/>
                <a:ext cx="2545153" cy="1340157"/>
              </a:xfrm>
              <a:prstGeom prst="wedgeRectCallout">
                <a:avLst>
                  <a:gd name="adj1" fmla="val 55954"/>
                  <a:gd name="adj2" fmla="val 275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Even supervised learning problems may have this form with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being the weights of the generative/discriminative models and the models may not have any missing data or latent variables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C6B6A4BF-CEE9-A90B-F416-AE02B1CEC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843" y="2580042"/>
                <a:ext cx="2545153" cy="1340157"/>
              </a:xfrm>
              <a:prstGeom prst="wedgeRectCallout">
                <a:avLst>
                  <a:gd name="adj1" fmla="val 55954"/>
                  <a:gd name="adj2" fmla="val 27505"/>
                </a:avLst>
              </a:prstGeom>
              <a:blipFill>
                <a:blip r:embed="rId7"/>
                <a:stretch>
                  <a:fillRect l="-447" t="-1345" b="-493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B14331D5-7386-6D65-3E65-9D44768F2CF0}"/>
              </a:ext>
            </a:extLst>
          </p:cNvPr>
          <p:cNvSpPr/>
          <p:nvPr/>
        </p:nvSpPr>
        <p:spPr>
          <a:xfrm>
            <a:off x="9303750" y="277469"/>
            <a:ext cx="2321592" cy="842083"/>
          </a:xfrm>
          <a:prstGeom prst="wedgeRectCallout">
            <a:avLst>
              <a:gd name="adj1" fmla="val -68656"/>
              <a:gd name="adj2" fmla="val 5810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Recall the Gaussian mean and variance estimation problem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85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004"/>
    </mc:Choice>
    <mc:Fallback xmlns="">
      <p:transition spd="slow" advTm="376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A8D8B-0C41-F5AA-0BA9-5C0442D01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716A2-E90A-2926-FC95-037CECA5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Making VI Faster for LVMs: Stochastic VI (SVI)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FCD3A67-9CA2-7A70-C1EF-D168C2E752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Many LVMs have local latent variables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global params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VI updates of local and global variables </a:t>
                </a:r>
                <a:r>
                  <a:rPr lang="en-IN" u="sng" dirty="0">
                    <a:latin typeface="Abadi Extra Light" panose="020B0204020104020204" pitchFamily="34" charset="0"/>
                  </a:rPr>
                  <a:t>depend on each other </a:t>
                </a:r>
                <a:r>
                  <a:rPr lang="en-IN" dirty="0">
                    <a:latin typeface="Abadi Extra Light" panose="020B0204020104020204" pitchFamily="34" charset="0"/>
                  </a:rPr>
                  <a:t>(similar to EM)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This makes things slow (for VI and also for EM) especially when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large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 must update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endChr m:val="|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i.e.,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for each latent variable before updating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Also need all the data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in memory to do these updates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Stochastic VI* is an efficient way using minibatches of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In each iteration, SVI takes a minibatch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data points, updates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endChr m:val="|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examples in that minibatches and approximates the ELBO as follows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FCD3A67-9CA2-7A70-C1EF-D168C2E752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2579844F-CABD-EB3B-F7BC-5A295F16DC2A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B6223-992C-1964-C060-3E2AB158C5FB}"/>
              </a:ext>
            </a:extLst>
          </p:cNvPr>
          <p:cNvSpPr txBox="1"/>
          <p:nvPr/>
        </p:nvSpPr>
        <p:spPr>
          <a:xfrm>
            <a:off x="265245" y="6522720"/>
            <a:ext cx="3592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*Stochastic Variational Inference (Hoffman et al, 2013)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90B8DB-1ACB-FB0D-DA5B-4EC4CE497692}"/>
                  </a:ext>
                </a:extLst>
              </p:cNvPr>
              <p:cNvSpPr txBox="1"/>
              <p:nvPr/>
            </p:nvSpPr>
            <p:spPr>
              <a:xfrm>
                <a:off x="1408167" y="5522655"/>
                <a:ext cx="10415224" cy="918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acc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I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IN" sz="2800" b="1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IN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)]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KL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1" i="1" dirty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sz="2800" b="1" i="1" dirty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800" b="1" i="1" dirty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1" i="1" dirty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sz="2800" b="1" i="1" dirty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sz="2800" dirty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90B8DB-1ACB-FB0D-DA5B-4EC4CE497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167" y="5522655"/>
                <a:ext cx="10415224" cy="9183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928C4DA1-7436-AF43-7CDC-9C8C935614E7}"/>
                  </a:ext>
                </a:extLst>
              </p:cNvPr>
              <p:cNvSpPr/>
              <p:nvPr/>
            </p:nvSpPr>
            <p:spPr>
              <a:xfrm>
                <a:off x="98990" y="5115020"/>
                <a:ext cx="3040142" cy="407635"/>
              </a:xfrm>
              <a:prstGeom prst="wedgeRectCallout">
                <a:avLst>
                  <a:gd name="adj1" fmla="val -660"/>
                  <a:gd name="adj2" fmla="val 9835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Optimize this approximate ELBO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(note: this is an unbiased estimate*)</a:t>
                </a: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928C4DA1-7436-AF43-7CDC-9C8C93561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0" y="5115020"/>
                <a:ext cx="3040142" cy="407635"/>
              </a:xfrm>
              <a:prstGeom prst="wedgeRectCallout">
                <a:avLst>
                  <a:gd name="adj1" fmla="val -660"/>
                  <a:gd name="adj2" fmla="val 98352"/>
                </a:avLst>
              </a:prstGeom>
              <a:blipFill>
                <a:blip r:embed="rId5"/>
                <a:stretch>
                  <a:fillRect l="-398" t="-961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462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004"/>
    </mc:Choice>
    <mc:Fallback xmlns="">
      <p:transition spd="slow" advTm="376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Making VI Faster for LVMs: Amortized VI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63529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Instead of computing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the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6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|"/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 dirty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sz="26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learn a function to do so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Function is usually a neural network with weights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Usually referred to as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“inference network” or “recognition model”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Amortization: </a:t>
                </a:r>
                <a:r>
                  <a:rPr lang="en-IN" dirty="0">
                    <a:latin typeface="Abadi Extra Light" panose="020B0204020104020204" pitchFamily="34" charset="0"/>
                  </a:rPr>
                  <a:t>We are shifting the cost of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for each data point to finding the weights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of the neural network shared by all data points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Can also combine amortized VI with stochastic VI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Each iteration only uses a minibatch to optimize NN weights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global params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ELBO expression remains the same but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is replaced by </a:t>
                </a:r>
                <a14:m>
                  <m:oMath xmlns:m="http://schemas.openxmlformats.org/officeDocument/2006/math">
                    <m:r>
                      <a:rPr lang="en-IN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NN</m:t>
                            </m:r>
                          </m:e>
                          <m:sub>
                            <m:r>
                              <a:rPr lang="en-IN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IN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Amortized VI quality can be poor but it is fast and can give a quick solution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We can refine this solution other methods (e.g., using sampling; will see later)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This refinement based approach is called </a:t>
                </a:r>
                <a:r>
                  <a:rPr lang="en-GB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“semi-amortized VI”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63529"/>
                <a:ext cx="11740617" cy="5557532"/>
              </a:xfrm>
              <a:blipFill>
                <a:blip r:embed="rId3"/>
                <a:stretch>
                  <a:fillRect l="-935" t="-1645" r="-1039" b="-42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65D263-2CE4-403B-BFFE-34F17968A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57" y="1691290"/>
            <a:ext cx="9107837" cy="6395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70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224"/>
    </mc:Choice>
    <mc:Fallback xmlns="">
      <p:transition spd="slow" advTm="282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5.8|14.9|26|33|19.5|20.6|34.9|34.9|50.6|71.8|33.3|37.5|1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6.6|8.3|28.3|68.6|11.1|77.8|39|3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5|77.1|4.6|15.3|4.2|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6|17.5|32.7|19.2|7.1|18.5|16.6|15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83.8|15.7|13.6|16.4|10.1|14.6|23|85.4|6.5|35.5|18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8.2|19|21.4|15.9|57.6|1.4|76|11.6|8.5|11.9|0.9|46.5|25.4|14|9.8|19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5.5|13.3|13.1|20.2|30.6|12.8|32.7|11.3|2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7.8|10.1|21.3|4.4|12.8|15.1|21.4|71.2|76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3|27.2|28.6|8.9|2.4|42.3|67.3|17.8|17.4|19.5|15.6|65.3|10.8|12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7.1|23.4|5.8|5.6|25.8|3.7|4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6.1|15.2|12.9|11.2|11.9|9|13.4|19.7|24.8|12.5|13.3|19.4|1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7.7|9.1|51.9|24.9|30.7|29.3|75.1|39|6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4.8|57|11.5|54.7|12.9|13.7|24.4|1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43.1|85.2|21.5|21.8|28.3|64.4|7.6|28.2|102.2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7.7|9.1|51.9|24.9|30.7|29.3|75.1|39|6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7.7|9.1|51.9|24.9|30.7|29.3|75.1|39|6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7.7|9.1|51.9|24.9|30.7|29.3|75.1|39|6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8.3|2.4|11.9|25.2|1.7|43.1|1.7|34.4|53.4|1.7|29.9|17.4|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7.7|9.1|51.9|24.9|30.7|29.3|75.1|39|60.2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4" ma:contentTypeDescription="Create a new document." ma:contentTypeScope="" ma:versionID="1a80f3317f24b3ce93790176fa8976b7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cc1261d9f553eac1aed89d4386a8a0f7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40645F-B691-414A-9D54-D12C8CA8F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31FFC2-7F55-4C43-BD51-402C1C6E8821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6f5e4ebc-8a67-4d1c-93f5-b4161f914fa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7F0FA0-E997-4391-AB2D-D77B8F39C2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60478</TotalTime>
  <Words>2771</Words>
  <Application>Microsoft Office PowerPoint</Application>
  <PresentationFormat>Widescreen</PresentationFormat>
  <Paragraphs>369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Variational Inference (contd)</vt:lpstr>
      <vt:lpstr>Recap: Variational Inference (VI)</vt:lpstr>
      <vt:lpstr>Example: Mean-field VI without ELBO Derivatives</vt:lpstr>
      <vt:lpstr>Example: Mean-field VI without ELBO Derivatives</vt:lpstr>
      <vt:lpstr>Mean-Field VI for Locally Conjugate Models</vt:lpstr>
      <vt:lpstr>Variational EM</vt:lpstr>
      <vt:lpstr>VI for models without “latent variables”</vt:lpstr>
      <vt:lpstr>Making VI Faster for LVMs: Stochastic VI (SVI)</vt:lpstr>
      <vt:lpstr>Making VI Faster for LVMs: Amortized VI</vt:lpstr>
      <vt:lpstr>VI using ELBO’s gradients</vt:lpstr>
      <vt:lpstr>Black-Box Variational Inference (BBVI)</vt:lpstr>
      <vt:lpstr>Proof of BBVI Identity</vt:lpstr>
      <vt:lpstr>Benefits of BBVI</vt:lpstr>
      <vt:lpstr>Reparametrization Trick</vt:lpstr>
      <vt:lpstr>Reparametrization Trick: An Example</vt:lpstr>
      <vt:lpstr>Reparametrization Trick: Some Comments</vt:lpstr>
      <vt:lpstr>Automatic Differentiation Variational Inference</vt:lpstr>
      <vt:lpstr>Structured Variational Inference</vt:lpstr>
      <vt:lpstr>Other Divergence Measures</vt:lpstr>
      <vt:lpstr>Variational Inference: Some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2861</cp:revision>
  <dcterms:created xsi:type="dcterms:W3CDTF">2020-07-07T20:42:16Z</dcterms:created>
  <dcterms:modified xsi:type="dcterms:W3CDTF">2025-03-03T11:21:30Z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