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551" r:id="rId5"/>
    <p:sldId id="735" r:id="rId6"/>
    <p:sldId id="729" r:id="rId7"/>
    <p:sldId id="732" r:id="rId8"/>
    <p:sldId id="682" r:id="rId9"/>
    <p:sldId id="736" r:id="rId10"/>
    <p:sldId id="734" r:id="rId11"/>
    <p:sldId id="728" r:id="rId12"/>
    <p:sldId id="691" r:id="rId13"/>
    <p:sldId id="733" r:id="rId14"/>
    <p:sldId id="695" r:id="rId15"/>
    <p:sldId id="696" r:id="rId16"/>
    <p:sldId id="726" r:id="rId17"/>
    <p:sldId id="725" r:id="rId18"/>
    <p:sldId id="724" r:id="rId19"/>
    <p:sldId id="693" r:id="rId20"/>
    <p:sldId id="737" r:id="rId21"/>
    <p:sldId id="6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6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3" Type="http://schemas.openxmlformats.org/officeDocument/2006/relationships/image" Target="../media/image2700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11" Type="http://schemas.openxmlformats.org/officeDocument/2006/relationships/image" Target="../media/image80.png"/><Relationship Id="rId5" Type="http://schemas.openxmlformats.org/officeDocument/2006/relationships/image" Target="../media/image10.png"/><Relationship Id="rId10" Type="http://schemas.openxmlformats.org/officeDocument/2006/relationships/image" Target="../media/image75.png"/><Relationship Id="rId4" Type="http://schemas.openxmlformats.org/officeDocument/2006/relationships/image" Target="../media/image6.png"/><Relationship Id="rId9" Type="http://schemas.openxmlformats.org/officeDocument/2006/relationships/image" Target="../media/image6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9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.png"/><Relationship Id="rId9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100.png"/><Relationship Id="rId5" Type="http://schemas.openxmlformats.org/officeDocument/2006/relationships/image" Target="../media/image410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73" y="3249524"/>
            <a:ext cx="10647218" cy="821887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Variational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947B6-59B8-7C12-7BF6-26FBEF9E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C0492A-58DC-975A-A33F-FC4B274E20D0}"/>
              </a:ext>
            </a:extLst>
          </p:cNvPr>
          <p:cNvSpPr/>
          <p:nvPr/>
        </p:nvSpPr>
        <p:spPr>
          <a:xfrm>
            <a:off x="7282485" y="4476740"/>
            <a:ext cx="4754634" cy="102672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DB16D-C91A-5510-516F-00729C9D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Deriving Mean-Field VI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BC5B70-7579-38A7-14AB-1383A77BE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what’s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when we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under this mean-field assumption, the ELBO simplifies 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wish to find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given all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as fixed, 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</m:t>
                        </m:r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̂"/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BC5B70-7579-38A7-14AB-1383A77BE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94C78065-C225-3DD9-79DD-CAAF667D787C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2132F0-F3F0-33BE-3DB9-DD20D983D076}"/>
                  </a:ext>
                </a:extLst>
              </p:cNvPr>
              <p:cNvSpPr txBox="1"/>
              <p:nvPr/>
            </p:nvSpPr>
            <p:spPr>
              <a:xfrm>
                <a:off x="925562" y="2204199"/>
                <a:ext cx="1016368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2132F0-F3F0-33BE-3DB9-DD20D983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62" y="2204199"/>
                <a:ext cx="10163680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0DF08-5B8C-1D93-31AD-7C406859977A}"/>
                  </a:ext>
                </a:extLst>
              </p:cNvPr>
              <p:cNvSpPr txBox="1"/>
              <p:nvPr/>
            </p:nvSpPr>
            <p:spPr>
              <a:xfrm>
                <a:off x="434018" y="3545397"/>
                <a:ext cx="1053743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400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solidFill>
                                            <a:srgbClr val="B806A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rgbClr val="B806A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rgbClr val="B806A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𝑑𝑍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𝑑𝑍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0DF08-5B8C-1D93-31AD-7C406859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8" y="3545397"/>
                <a:ext cx="10537435" cy="11738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CEA96D-D39A-BA7B-172F-A80BF233282F}"/>
                  </a:ext>
                </a:extLst>
              </p:cNvPr>
              <p:cNvSpPr txBox="1"/>
              <p:nvPr/>
            </p:nvSpPr>
            <p:spPr>
              <a:xfrm>
                <a:off x="1244482" y="4603334"/>
                <a:ext cx="554465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CEA96D-D39A-BA7B-172F-A80BF2332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82" y="4603334"/>
                <a:ext cx="5544659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EF34CB-4959-E258-EB18-4C7F0EB0BE98}"/>
                  </a:ext>
                </a:extLst>
              </p:cNvPr>
              <p:cNvSpPr txBox="1"/>
              <p:nvPr/>
            </p:nvSpPr>
            <p:spPr>
              <a:xfrm>
                <a:off x="1244482" y="5395371"/>
                <a:ext cx="1884618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̂"/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EF34CB-4959-E258-EB18-4C7F0EB0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82" y="5395371"/>
                <a:ext cx="1884618" cy="399084"/>
              </a:xfrm>
              <a:prstGeom prst="rect">
                <a:avLst/>
              </a:prstGeom>
              <a:blipFill>
                <a:blip r:embed="rId7"/>
                <a:stretch>
                  <a:fillRect l="-1294" t="-13636" r="-14239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8059DCDA-3DBF-6375-A6C3-46CD711D3966}"/>
                  </a:ext>
                </a:extLst>
              </p:cNvPr>
              <p:cNvSpPr/>
              <p:nvPr/>
            </p:nvSpPr>
            <p:spPr>
              <a:xfrm>
                <a:off x="3129100" y="5376722"/>
                <a:ext cx="4047460" cy="350492"/>
              </a:xfrm>
              <a:prstGeom prst="wedgeRectCallout">
                <a:avLst>
                  <a:gd name="adj1" fmla="val -42305"/>
                  <a:gd name="adj2" fmla="val -811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1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1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1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IN" sz="1600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+ </a:t>
                </a:r>
                <a:r>
                  <a:rPr lang="en-IN" sz="1600" dirty="0" err="1">
                    <a:solidFill>
                      <a:schemeClr val="tx1"/>
                    </a:solidFill>
                  </a:rPr>
                  <a:t>const</a:t>
                </a:r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8059DCDA-3DBF-6375-A6C3-46CD711D3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100" y="5376722"/>
                <a:ext cx="4047460" cy="350492"/>
              </a:xfrm>
              <a:prstGeom prst="wedgeRectCallout">
                <a:avLst>
                  <a:gd name="adj1" fmla="val -42305"/>
                  <a:gd name="adj2" fmla="val -81157"/>
                </a:avLst>
              </a:prstGeom>
              <a:blipFill>
                <a:blip r:embed="rId8"/>
                <a:stretch>
                  <a:fillRect b="-123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8FA0E0-B860-E838-35ED-2B5327594BD2}"/>
                  </a:ext>
                </a:extLst>
              </p:cNvPr>
              <p:cNvSpPr txBox="1"/>
              <p:nvPr/>
            </p:nvSpPr>
            <p:spPr>
              <a:xfrm>
                <a:off x="7270332" y="4568587"/>
                <a:ext cx="4754635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8FA0E0-B860-E838-35ED-2B5327594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32" y="4568587"/>
                <a:ext cx="4754635" cy="8624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D11DBE09-558A-50FA-6A95-1BDC0F62E82E}"/>
              </a:ext>
            </a:extLst>
          </p:cNvPr>
          <p:cNvSpPr/>
          <p:nvPr/>
        </p:nvSpPr>
        <p:spPr>
          <a:xfrm rot="19077096">
            <a:off x="8369236" y="5704009"/>
            <a:ext cx="653982" cy="219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ED6EF509-3987-568E-64C6-F7FA9FC2031B}"/>
                  </a:ext>
                </a:extLst>
              </p:cNvPr>
              <p:cNvSpPr/>
              <p:nvPr/>
            </p:nvSpPr>
            <p:spPr>
              <a:xfrm>
                <a:off x="8061728" y="136939"/>
                <a:ext cx="3563614" cy="913624"/>
              </a:xfrm>
              <a:prstGeom prst="wedgeRectCallout">
                <a:avLst>
                  <a:gd name="adj1" fmla="val -38438"/>
                  <a:gd name="adj2" fmla="val 684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Writing this is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We are just writing optimization </a:t>
                </a:r>
                <a:r>
                  <a:rPr lang="en-IN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directly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ED6EF509-3987-568E-64C6-F7FA9FC20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28" y="136939"/>
                <a:ext cx="3563614" cy="913624"/>
              </a:xfrm>
              <a:prstGeom prst="wedgeRectCallout">
                <a:avLst>
                  <a:gd name="adj1" fmla="val -38438"/>
                  <a:gd name="adj2" fmla="val 68413"/>
                </a:avLst>
              </a:prstGeom>
              <a:blipFill>
                <a:blip r:embed="rId10"/>
                <a:stretch>
                  <a:fillRect l="-1190" t="-32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477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246"/>
    </mc:Choice>
    <mc:Fallback xmlns="">
      <p:transition spd="slow" advTm="519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16" grpId="0" animBg="1"/>
      <p:bldP spid="3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Deriving Mean-Field VI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 we saw that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when doing mean-field VI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Can often just compute the numerator and recognize denominator by inspection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locally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conj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models,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have the same form as prior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6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Only the distribution parameters will be different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For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the required expectation depends on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we use an alternating update scheme for these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Guaranteed to converge (to a local optima)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are basically solving a sequence of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concave maximization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Reason: </a:t>
                </a:r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concave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 b="-144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F98F76-854D-415D-AEA2-3154D78A3FCC}"/>
                  </a:ext>
                </a:extLst>
              </p:cNvPr>
              <p:cNvSpPr txBox="1"/>
              <p:nvPr/>
            </p:nvSpPr>
            <p:spPr>
              <a:xfrm>
                <a:off x="3370016" y="1757721"/>
                <a:ext cx="5303118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F98F76-854D-415D-AEA2-3154D78A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16" y="1757721"/>
                <a:ext cx="5303118" cy="8624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26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29"/>
    </mc:Choice>
    <mc:Fallback xmlns="">
      <p:transition spd="slow" advTm="319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Mean-Field VI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known as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Co-ordinate Ascent Variational Inference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(CAVI) Algorithm</a:t>
                </a: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Input: Model in form of priors and likelihood, or joint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6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Output: A variational distribution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Initialize: Variational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While the ELBO has not converged</a:t>
                </a:r>
              </a:p>
              <a:p>
                <a:pPr lvl="1"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set</a:t>
                </a:r>
              </a:p>
              <a:p>
                <a:pPr lvl="1"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Compute ELBO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endParaRPr lang="en-GB" sz="10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NOTE: We can also use mean-field assumption for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and optimize the ELBO using gradient based methods if we don’t have local conjugacy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2303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1EB66-9882-412D-A95E-461F60A420F3}"/>
                  </a:ext>
                </a:extLst>
              </p:cNvPr>
              <p:cNvSpPr txBox="1"/>
              <p:nvPr/>
            </p:nvSpPr>
            <p:spPr>
              <a:xfrm>
                <a:off x="3522870" y="4434359"/>
                <a:ext cx="4664931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𝚯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1EB66-9882-412D-A95E-461F60A42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870" y="4434359"/>
                <a:ext cx="4664931" cy="42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44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51"/>
    </mc:Choice>
    <mc:Fallback xmlns="">
      <p:transition spd="slow" advTm="155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and Convergence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is guaranteed to converge to a local optima (just like EM)</a:t>
            </a:r>
          </a:p>
          <a:p>
            <a:pPr marL="0" indent="0">
              <a:buNone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Therefore proper initialization is important (just like EM)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sometimes run multiple times with different initializations and choose the best run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ELBO increases monotonically with iterations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 Can thus monitor the ELBO to assess convergence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A2EFB5-64F5-42F9-B2C3-FB8B7C18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40" y="3112816"/>
            <a:ext cx="46767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5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50"/>
    </mc:Choice>
    <mc:Fallback xmlns="">
      <p:transition spd="slow" advTm="146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ELBO for Model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ELBO is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lower bound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on log of model evidence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compute ELBO for each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choose the one with largest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criticism since we are using a lower-bound but often works well in practice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76185-0E17-4ED7-8F6B-937AED13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461" y="2602161"/>
            <a:ext cx="4528869" cy="2614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5536C45-5381-425E-8157-A086098E68E3}"/>
                  </a:ext>
                </a:extLst>
              </p:cNvPr>
              <p:cNvSpPr/>
              <p:nvPr/>
            </p:nvSpPr>
            <p:spPr>
              <a:xfrm>
                <a:off x="8201188" y="2573082"/>
                <a:ext cx="1325296" cy="753570"/>
              </a:xfrm>
              <a:prstGeom prst="wedgeRectCallout">
                <a:avLst>
                  <a:gd name="adj1" fmla="val -67254"/>
                  <a:gd name="adj2" fmla="val 424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value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represents a different model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5536C45-5381-425E-8157-A086098E6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188" y="2573082"/>
                <a:ext cx="1325296" cy="753570"/>
              </a:xfrm>
              <a:prstGeom prst="wedgeRectCallout">
                <a:avLst>
                  <a:gd name="adj1" fmla="val -67254"/>
                  <a:gd name="adj2" fmla="val 42493"/>
                </a:avLst>
              </a:prstGeom>
              <a:blipFill>
                <a:blip r:embed="rId5"/>
                <a:stretch>
                  <a:fillRect b="-47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0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74"/>
    </mc:Choice>
    <mc:Fallback xmlns="">
      <p:transition spd="slow" advTm="24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VI might </a:t>
            </a:r>
            <a:r>
              <a:rPr lang="en-GB" u="sng" dirty="0">
                <a:solidFill>
                  <a:srgbClr val="A33BC3"/>
                </a:solidFill>
              </a:rPr>
              <a:t>under-estimate</a:t>
            </a:r>
            <a:r>
              <a:rPr lang="en-GB" dirty="0">
                <a:solidFill>
                  <a:srgbClr val="A33BC3"/>
                </a:solidFill>
              </a:rPr>
              <a:t> posterior’s variance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VI approximates a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finding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small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small otherwise KL will blow up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avoids low-probability regions of the true posterior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methods, e.g., Expectation Propagation (EP), can avoid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behavior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DE748-F48D-4761-A1FC-E90A6775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362" y="3767070"/>
            <a:ext cx="2277816" cy="2017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7E876-9C99-444C-8D57-E5FAD8DF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81" y="3841241"/>
            <a:ext cx="3845887" cy="186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1269842-0964-4051-808B-204556B4566B}"/>
                  </a:ext>
                </a:extLst>
              </p:cNvPr>
              <p:cNvSpPr/>
              <p:nvPr/>
            </p:nvSpPr>
            <p:spPr>
              <a:xfrm>
                <a:off x="265245" y="3909552"/>
                <a:ext cx="1898405" cy="753570"/>
              </a:xfrm>
              <a:prstGeom prst="wedgeRectCallout">
                <a:avLst>
                  <a:gd name="adj1" fmla="val 74193"/>
                  <a:gd name="adj2" fmla="val 245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(red) avoids regions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(green) where the latter has low values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1269842-0964-4051-808B-204556B45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909552"/>
                <a:ext cx="1898405" cy="753570"/>
              </a:xfrm>
              <a:prstGeom prst="wedgeRectCallout">
                <a:avLst>
                  <a:gd name="adj1" fmla="val 74193"/>
                  <a:gd name="adj2" fmla="val 24548"/>
                </a:avLst>
              </a:prstGeom>
              <a:blipFill>
                <a:blip r:embed="rId9"/>
                <a:stretch>
                  <a:fillRect l="-505" b="-55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728BF64-D08A-4422-AA6A-0F55B864A542}"/>
                  </a:ext>
                </a:extLst>
              </p:cNvPr>
              <p:cNvSpPr/>
              <p:nvPr/>
            </p:nvSpPr>
            <p:spPr>
              <a:xfrm>
                <a:off x="4866796" y="3841241"/>
                <a:ext cx="2277816" cy="516094"/>
              </a:xfrm>
              <a:prstGeom prst="wedgeRectCallout">
                <a:avLst>
                  <a:gd name="adj1" fmla="val 61189"/>
                  <a:gd name="adj2" fmla="val 38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(red) concentrated on one of the modes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(blue)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728BF64-D08A-4422-AA6A-0F55B864A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96" y="3841241"/>
                <a:ext cx="2277816" cy="516094"/>
              </a:xfrm>
              <a:prstGeom prst="wedgeRectCallout">
                <a:avLst>
                  <a:gd name="adj1" fmla="val 61189"/>
                  <a:gd name="adj2" fmla="val 38273"/>
                </a:avLst>
              </a:prstGeom>
              <a:blipFill>
                <a:blip r:embed="rId10"/>
                <a:stretch>
                  <a:fillRect l="-472" t="-1136" b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9065AE1-DD70-4612-971F-F15A32C1A7FD}"/>
                  </a:ext>
                </a:extLst>
              </p:cNvPr>
              <p:cNvSpPr/>
              <p:nvPr/>
            </p:nvSpPr>
            <p:spPr>
              <a:xfrm>
                <a:off x="4671097" y="4451396"/>
                <a:ext cx="2454509" cy="961852"/>
              </a:xfrm>
              <a:prstGeom prst="wedgeRectCallout">
                <a:avLst>
                  <a:gd name="adj1" fmla="val 37811"/>
                  <a:gd name="adj2" fmla="val -64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also capture the other mode, it will require crossing the low-probability region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thereby blowing up the KL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9065AE1-DD70-4612-971F-F15A32C1A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97" y="4451396"/>
                <a:ext cx="2454509" cy="961852"/>
              </a:xfrm>
              <a:prstGeom prst="wedgeRectCallout">
                <a:avLst>
                  <a:gd name="adj1" fmla="val 37811"/>
                  <a:gd name="adj2" fmla="val -64154"/>
                </a:avLst>
              </a:prstGeom>
              <a:blipFill>
                <a:blip r:embed="rId11"/>
                <a:stretch>
                  <a:fillRect l="-493" r="-739" b="-37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5059ACF-90C0-4AE3-86F3-CAC6192B777B}"/>
                  </a:ext>
                </a:extLst>
              </p:cNvPr>
              <p:cNvSpPr/>
              <p:nvPr/>
            </p:nvSpPr>
            <p:spPr>
              <a:xfrm>
                <a:off x="4341916" y="5695339"/>
                <a:ext cx="2366123" cy="340226"/>
              </a:xfrm>
              <a:prstGeom prst="wedgeRectCallout">
                <a:avLst>
                  <a:gd name="adj1" fmla="val 44399"/>
                  <a:gd name="adj2" fmla="val 773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EP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5059ACF-90C0-4AE3-86F3-CAC6192B7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916" y="5695339"/>
                <a:ext cx="2366123" cy="340226"/>
              </a:xfrm>
              <a:prstGeom prst="wedgeRectCallout">
                <a:avLst>
                  <a:gd name="adj1" fmla="val 44399"/>
                  <a:gd name="adj2" fmla="val 77364"/>
                </a:avLst>
              </a:prstGeom>
              <a:blipFill>
                <a:blip r:embed="rId12"/>
                <a:stretch>
                  <a:fillRect l="-1790" t="-78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C00E44-B20B-966A-4B32-9B05E58FD916}"/>
                  </a:ext>
                </a:extLst>
              </p:cNvPr>
              <p:cNvSpPr txBox="1"/>
              <p:nvPr/>
            </p:nvSpPr>
            <p:spPr>
              <a:xfrm>
                <a:off x="3240289" y="1684756"/>
                <a:ext cx="516333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C00E44-B20B-966A-4B32-9B05E58FD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89" y="1684756"/>
                <a:ext cx="5163337" cy="9687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39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21"/>
    </mc:Choice>
    <mc:Fallback xmlns="">
      <p:transition spd="slow" advTm="375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Variational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also unknown then we can use variational EM (VEM)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VEM is the same as EM except the E step uses VI to approximate the CP of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VEM alternates between the following two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(gives the variational approximation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of CP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(gives us point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If we want posterior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well, treat it similar to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apply variational approximation (instead of using VEM) if the posterior isn’t tractable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727" b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F5CF3-6D75-A95D-D4AF-4F010144CC75}"/>
                  </a:ext>
                </a:extLst>
              </p:cNvPr>
              <p:cNvSpPr txBox="1"/>
              <p:nvPr/>
            </p:nvSpPr>
            <p:spPr>
              <a:xfrm>
                <a:off x="2203525" y="3137539"/>
                <a:ext cx="7362080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F5CF3-6D75-A95D-D4AF-4F010144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525" y="3137539"/>
                <a:ext cx="7362080" cy="4681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397F3-FF9D-4382-AD9C-98D4072E3771}"/>
                  </a:ext>
                </a:extLst>
              </p:cNvPr>
              <p:cNvSpPr txBox="1"/>
              <p:nvPr/>
            </p:nvSpPr>
            <p:spPr>
              <a:xfrm>
                <a:off x="2092376" y="4245116"/>
                <a:ext cx="7269362" cy="601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397F3-FF9D-4382-AD9C-98D4072E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376" y="4245116"/>
                <a:ext cx="7269362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DBA2D-F949-A96E-8554-1241C44B38C2}"/>
                  </a:ext>
                </a:extLst>
              </p:cNvPr>
              <p:cNvSpPr txBox="1"/>
              <p:nvPr/>
            </p:nvSpPr>
            <p:spPr>
              <a:xfrm>
                <a:off x="2742616" y="4977526"/>
                <a:ext cx="4732834" cy="508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DBA2D-F949-A96E-8554-1241C44B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16" y="4977526"/>
                <a:ext cx="4732834" cy="508281"/>
              </a:xfrm>
              <a:prstGeom prst="rect">
                <a:avLst/>
              </a:prstGeom>
              <a:blipFill>
                <a:blip r:embed="rId6"/>
                <a:stretch>
                  <a:fillRect l="-258" b="-168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28FC50C-4493-685C-1804-9C03729A4C88}"/>
              </a:ext>
            </a:extLst>
          </p:cNvPr>
          <p:cNvSpPr/>
          <p:nvPr/>
        </p:nvSpPr>
        <p:spPr>
          <a:xfrm>
            <a:off x="7668498" y="4858863"/>
            <a:ext cx="2728568" cy="753570"/>
          </a:xfrm>
          <a:prstGeom prst="wedgeRectCallout">
            <a:avLst>
              <a:gd name="adj1" fmla="val -59126"/>
              <a:gd name="adj2" fmla="val -167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looks very similar to the expected CLL with the CP replaced by its variational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CA692-060C-F5C4-408D-2D577D4E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50D-A4F0-328F-AC42-C0CC0C10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Extra Slides - Mean-Field VI: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C4EE18-7538-5421-9FC9-4241BA5B7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data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a one-dim Gaussian </a:t>
                </a:r>
                <a14:m>
                  <m:oMath xmlns:m="http://schemas.openxmlformats.org/officeDocument/2006/math"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following normal-gamma prior 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Posterior is also normal-gamma due to the jointly conjugate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anyway verify this by trying mean-field VI for this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mean-field assumption on the variational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this example, the log-joint                                                              . Thus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C4EE18-7538-5421-9FC9-4241BA5B7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81C2CA4D-18B0-28B2-7754-C1B178F5B71C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3D9CE7-7BD1-979D-EA9D-1DBCB059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8" y="2077670"/>
            <a:ext cx="6976224" cy="5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35D33A-C102-9B97-AD84-CEF8C57F9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86" y="4026787"/>
            <a:ext cx="4954410" cy="82233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A0D37A-4BCE-403B-1C4D-D5887554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81" y="4877860"/>
            <a:ext cx="6046508" cy="3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E9023-3670-8086-E688-DA0797570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45" y="5376194"/>
            <a:ext cx="10994510" cy="43156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26E204D-DCD3-1198-7B18-E0FA38FB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7" y="5833125"/>
            <a:ext cx="8092630" cy="5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8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Extra Slides - Mean-Field VI: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4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(Verify) The above is log of a Gaussian. This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Proceeding in a similar way (verify), we can show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Gamma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Updates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depend on each other (hence alternating updates needed)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4" y="1130786"/>
                <a:ext cx="11740617" cy="5557532"/>
              </a:xfrm>
              <a:blipFill>
                <a:blip r:embed="rId5"/>
                <a:stretch>
                  <a:fillRect l="-831" t="-1535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30578-F668-419B-9B8A-6470FEDD1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919" y="1679335"/>
            <a:ext cx="7468895" cy="139494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FDE3C9F-802F-40C7-A96F-C3FCE95B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92" y="3539338"/>
            <a:ext cx="6368753" cy="8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6529F-7F95-4389-9A2C-AE544FFEE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97" y="4959408"/>
            <a:ext cx="8434464" cy="970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8AB1F8B-A1CF-4907-A29B-098A407F2E63}"/>
                  </a:ext>
                </a:extLst>
              </p:cNvPr>
              <p:cNvSpPr/>
              <p:nvPr/>
            </p:nvSpPr>
            <p:spPr>
              <a:xfrm>
                <a:off x="9249295" y="3640296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update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8AB1F8B-A1CF-4907-A29B-098A407F2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95" y="3640296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blipFill>
                <a:blip r:embed="rId9"/>
                <a:stretch>
                  <a:fillRect t="-9836" b="-245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ADFF75-3606-4E25-9C71-3674314F8CF8}"/>
                  </a:ext>
                </a:extLst>
              </p:cNvPr>
              <p:cNvSpPr/>
              <p:nvPr/>
            </p:nvSpPr>
            <p:spPr>
              <a:xfrm>
                <a:off x="9211081" y="5178665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update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ADFF75-3606-4E25-9C71-3674314F8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081" y="5178665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blipFill>
                <a:blip r:embed="rId10"/>
                <a:stretch>
                  <a:fillRect t="-13333" b="-21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2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58"/>
    </mc:Choice>
    <mc:Fallback xmlns="">
      <p:transition spd="slow" advTm="2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BEB8C-8CF4-DA25-FDAA-282A648A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277A-407E-F8C6-A012-AC118A11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2A3C3FC-5447-74B6-B24E-7E6AC60BC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latent variable model with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latent variables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simple setting might look something like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likelihood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prior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Want posterior over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b="1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other parameters that define the likelihood and the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now,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known and only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unknown (the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15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unknown case later)</a:t>
                </a:r>
                <a:endParaRPr lang="en-GB" sz="1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CP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is intractable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2A3C3FC-5447-74B6-B24E-7E6AC60BC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0920F39C-A96A-E754-445E-6BB0A49EEF0C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D8AA4-162E-39A2-8CC6-843F0A5CDB95}"/>
              </a:ext>
            </a:extLst>
          </p:cNvPr>
          <p:cNvSpPr/>
          <p:nvPr/>
        </p:nvSpPr>
        <p:spPr>
          <a:xfrm>
            <a:off x="4293659" y="2795622"/>
            <a:ext cx="3808602" cy="16442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83B092-639C-6B3E-E1D9-AAC9DADD63FE}"/>
              </a:ext>
            </a:extLst>
          </p:cNvPr>
          <p:cNvSpPr/>
          <p:nvPr/>
        </p:nvSpPr>
        <p:spPr>
          <a:xfrm>
            <a:off x="6747644" y="3176410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4226CA-45F1-834E-56CF-6D387928606A}"/>
              </a:ext>
            </a:extLst>
          </p:cNvPr>
          <p:cNvSpPr/>
          <p:nvPr/>
        </p:nvSpPr>
        <p:spPr>
          <a:xfrm>
            <a:off x="4795398" y="31764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90BC95-84A0-FDA7-4541-D1259F428C60}"/>
              </a:ext>
            </a:extLst>
          </p:cNvPr>
          <p:cNvCxnSpPr>
            <a:stCxn id="7" idx="6"/>
            <a:endCxn id="6" idx="2"/>
          </p:cNvCxnSpPr>
          <p:nvPr/>
        </p:nvCxnSpPr>
        <p:spPr>
          <a:xfrm>
            <a:off x="5642686" y="3598865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6B3B7F-F934-65AC-7297-8460A534D1C5}"/>
              </a:ext>
            </a:extLst>
          </p:cNvPr>
          <p:cNvSpPr/>
          <p:nvPr/>
        </p:nvSpPr>
        <p:spPr>
          <a:xfrm>
            <a:off x="2843152" y="31764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DFD955-EB18-ADBF-5203-E20C75136356}"/>
              </a:ext>
            </a:extLst>
          </p:cNvPr>
          <p:cNvCxnSpPr>
            <a:stCxn id="9" idx="6"/>
          </p:cNvCxnSpPr>
          <p:nvPr/>
        </p:nvCxnSpPr>
        <p:spPr>
          <a:xfrm>
            <a:off x="3690440" y="3598865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9F3C6D0-6C29-D366-4DFA-9545C918E27E}"/>
              </a:ext>
            </a:extLst>
          </p:cNvPr>
          <p:cNvSpPr/>
          <p:nvPr/>
        </p:nvSpPr>
        <p:spPr>
          <a:xfrm>
            <a:off x="6752233" y="1734692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703154-22AF-3B1A-2793-4E78958345E4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7171288" y="2579601"/>
            <a:ext cx="4589" cy="59680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4E2E9-B71F-E76C-1AE0-E44EDAC3370C}"/>
                  </a:ext>
                </a:extLst>
              </p:cNvPr>
              <p:cNvSpPr txBox="1"/>
              <p:nvPr/>
            </p:nvSpPr>
            <p:spPr>
              <a:xfrm>
                <a:off x="6912687" y="3208388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4E2E9-B71F-E76C-1AE0-E44EDAC33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87" y="3208388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65C00-8362-8CCD-531A-E16CA039BE4D}"/>
                  </a:ext>
                </a:extLst>
              </p:cNvPr>
              <p:cNvSpPr txBox="1"/>
              <p:nvPr/>
            </p:nvSpPr>
            <p:spPr>
              <a:xfrm>
                <a:off x="4988924" y="3226517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65C00-8362-8CCD-531A-E16CA039B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924" y="3226517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4282B4-B479-D7C8-6C1C-9D6AC241E10D}"/>
                  </a:ext>
                </a:extLst>
              </p:cNvPr>
              <p:cNvSpPr txBox="1"/>
              <p:nvPr/>
            </p:nvSpPr>
            <p:spPr>
              <a:xfrm>
                <a:off x="6946066" y="1845879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4282B4-B479-D7C8-6C1C-9D6AC241E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066" y="1845879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51AEEA-88A8-780E-C797-7F8B27648A6B}"/>
                  </a:ext>
                </a:extLst>
              </p:cNvPr>
              <p:cNvSpPr txBox="1"/>
              <p:nvPr/>
            </p:nvSpPr>
            <p:spPr>
              <a:xfrm>
                <a:off x="3009319" y="3226517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51AEEA-88A8-780E-C797-7F8B27648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19" y="3226517"/>
                <a:ext cx="4775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7BB03-FA3D-5D89-1B35-92CAD8041F8C}"/>
                  </a:ext>
                </a:extLst>
              </p:cNvPr>
              <p:cNvSpPr txBox="1"/>
              <p:nvPr/>
            </p:nvSpPr>
            <p:spPr>
              <a:xfrm>
                <a:off x="7765065" y="4048029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7BB03-FA3D-5D89-1B35-92CAD804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065" y="4048029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2EF760F-33BF-78E7-2089-691F921BC4B4}"/>
              </a:ext>
            </a:extLst>
          </p:cNvPr>
          <p:cNvSpPr/>
          <p:nvPr/>
        </p:nvSpPr>
        <p:spPr>
          <a:xfrm>
            <a:off x="8404176" y="2085210"/>
            <a:ext cx="3428837" cy="1136227"/>
          </a:xfrm>
          <a:prstGeom prst="wedgeRectCallout">
            <a:avLst>
              <a:gd name="adj1" fmla="val -61631"/>
              <a:gd name="adj2" fmla="val 505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This setting is just one example. VI is applicable in more general and more complex probabilistic models with and without latent variables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6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86E4-3388-1E03-0216-66C1E3A60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E3B8-F35A-A6E6-83B3-7897B5CE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E1CA6AA-234C-6D29-16AA-3DE9B4D86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intractable, VI approximates it by 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E1CA6AA-234C-6D29-16AA-3DE9B4D86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039824CA-1614-6F04-6B0A-5C02C77F31B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211C5-F9B6-F9AB-51DA-20F050C0C918}"/>
              </a:ext>
            </a:extLst>
          </p:cNvPr>
          <p:cNvSpPr/>
          <p:nvPr/>
        </p:nvSpPr>
        <p:spPr>
          <a:xfrm>
            <a:off x="3106143" y="2294154"/>
            <a:ext cx="6519935" cy="536238"/>
          </a:xfrm>
          <a:prstGeom prst="rect">
            <a:avLst/>
          </a:prstGeom>
          <a:solidFill>
            <a:srgbClr val="A33BC3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5828EB8-8C00-477E-4E4A-EB27809F8C0A}"/>
                  </a:ext>
                </a:extLst>
              </p:cNvPr>
              <p:cNvSpPr/>
              <p:nvPr/>
            </p:nvSpPr>
            <p:spPr>
              <a:xfrm>
                <a:off x="3283532" y="2884047"/>
                <a:ext cx="3587299" cy="469296"/>
              </a:xfrm>
              <a:prstGeom prst="wedgeRectCallout">
                <a:avLst>
                  <a:gd name="adj1" fmla="val 39762"/>
                  <a:gd name="adj2" fmla="val -697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defines a class of distributions parametrized by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sometimes called “variational parameters”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5828EB8-8C00-477E-4E4A-EB27809F8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32" y="2884047"/>
                <a:ext cx="3587299" cy="469296"/>
              </a:xfrm>
              <a:prstGeom prst="wedgeRectCallout">
                <a:avLst>
                  <a:gd name="adj1" fmla="val 39762"/>
                  <a:gd name="adj2" fmla="val -69723"/>
                </a:avLst>
              </a:prstGeom>
              <a:blipFill>
                <a:blip r:embed="rId4"/>
                <a:stretch>
                  <a:fillRect l="-338" b="-145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FD98934-E2C7-7C2A-5093-8F73737CC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18" y="3673187"/>
            <a:ext cx="5648959" cy="3069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75EC2B38-821C-2F10-7475-3D59E14ED259}"/>
                  </a:ext>
                </a:extLst>
              </p:cNvPr>
              <p:cNvSpPr/>
              <p:nvPr/>
            </p:nvSpPr>
            <p:spPr>
              <a:xfrm>
                <a:off x="939790" y="1802830"/>
                <a:ext cx="2016745" cy="1142860"/>
              </a:xfrm>
              <a:prstGeom prst="wedgeRectCallout">
                <a:avLst>
                  <a:gd name="adj1" fmla="val 60116"/>
                  <a:gd name="adj2" fmla="val 101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Find the optimal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makes our approximation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closed as possible to the true posterior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75EC2B38-821C-2F10-7475-3D59E14ED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0" y="1802830"/>
                <a:ext cx="2016745" cy="1142860"/>
              </a:xfrm>
              <a:prstGeom prst="wedgeRectCallout">
                <a:avLst>
                  <a:gd name="adj1" fmla="val 60116"/>
                  <a:gd name="adj2" fmla="val 10161"/>
                </a:avLst>
              </a:prstGeom>
              <a:blipFill>
                <a:blip r:embed="rId6"/>
                <a:stretch>
                  <a:fillRect l="-542" t="-1053" b="-526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B8CE02B2-1D96-4007-C082-875EF88AFD8C}"/>
                  </a:ext>
                </a:extLst>
              </p:cNvPr>
              <p:cNvSpPr/>
              <p:nvPr/>
            </p:nvSpPr>
            <p:spPr>
              <a:xfrm>
                <a:off x="4101379" y="1659060"/>
                <a:ext cx="2093689" cy="469296"/>
              </a:xfrm>
              <a:prstGeom prst="wedgeRectCallout">
                <a:avLst>
                  <a:gd name="adj1" fmla="val 40082"/>
                  <a:gd name="adj2" fmla="val 772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Kullback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Leibler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divergence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B8CE02B2-1D96-4007-C082-875EF88AF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79" y="1659060"/>
                <a:ext cx="2093689" cy="469296"/>
              </a:xfrm>
              <a:prstGeom prst="wedgeRectCallout">
                <a:avLst>
                  <a:gd name="adj1" fmla="val 40082"/>
                  <a:gd name="adj2" fmla="val 77246"/>
                </a:avLst>
              </a:prstGeom>
              <a:blipFill>
                <a:blip r:embed="rId7"/>
                <a:stretch>
                  <a:fillRect l="-578" t="-4902" r="-14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7253C8FE-BF23-E0B3-650B-276462C00B6F}"/>
                  </a:ext>
                </a:extLst>
              </p:cNvPr>
              <p:cNvSpPr/>
              <p:nvPr/>
            </p:nvSpPr>
            <p:spPr>
              <a:xfrm>
                <a:off x="6333800" y="1642279"/>
                <a:ext cx="2286429" cy="469296"/>
              </a:xfrm>
              <a:prstGeom prst="wedgeRectCallout">
                <a:avLst>
                  <a:gd name="adj1" fmla="val -57881"/>
                  <a:gd name="adj2" fmla="val 21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possible to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divergences other than KL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7253C8FE-BF23-E0B3-650B-276462C00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00" y="1642279"/>
                <a:ext cx="2286429" cy="469296"/>
              </a:xfrm>
              <a:prstGeom prst="wedgeRectCallout">
                <a:avLst>
                  <a:gd name="adj1" fmla="val -57881"/>
                  <a:gd name="adj2" fmla="val 2168"/>
                </a:avLst>
              </a:prstGeom>
              <a:blipFill>
                <a:blip r:embed="rId8"/>
                <a:stretch>
                  <a:fillRect t="-5000" b="-1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A7CC0A-4B0C-4ED6-B91B-9CCB05741A9B}"/>
                  </a:ext>
                </a:extLst>
              </p:cNvPr>
              <p:cNvSpPr txBox="1"/>
              <p:nvPr/>
            </p:nvSpPr>
            <p:spPr>
              <a:xfrm>
                <a:off x="3029626" y="2320982"/>
                <a:ext cx="6608348" cy="536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A7CC0A-4B0C-4ED6-B91B-9CCB0574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26" y="2320982"/>
                <a:ext cx="6608348" cy="536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C0383D46-AC27-5CA0-652C-4F2DBA406D22}"/>
              </a:ext>
            </a:extLst>
          </p:cNvPr>
          <p:cNvSpPr/>
          <p:nvPr/>
        </p:nvSpPr>
        <p:spPr>
          <a:xfrm>
            <a:off x="8383856" y="3184813"/>
            <a:ext cx="3428837" cy="1380414"/>
          </a:xfrm>
          <a:prstGeom prst="wedgeRectCallout">
            <a:avLst>
              <a:gd name="adj1" fmla="val -61631"/>
              <a:gd name="adj2" fmla="val 505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Name “variational” comes from Physics and refers to problems where we are optimizing functions of distributions (here the function is the KL divergence)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3C27-2609-2D08-B0C6-F917A314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6BFA-03C6-E253-688E-41D55481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36DDFD-F82F-C4F6-926A-35A82921CA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optimization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independent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optimization problem becomes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is called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“Evidence Lower Bound” (ELBO)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36DDFD-F82F-C4F6-926A-35A82921C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B517C25C-7B54-D5AD-4F42-F63F5C12D5E4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6E5712-F9F2-B53A-8A3E-EE345B5E3F4C}"/>
                  </a:ext>
                </a:extLst>
              </p:cNvPr>
              <p:cNvSpPr txBox="1"/>
              <p:nvPr/>
            </p:nvSpPr>
            <p:spPr>
              <a:xfrm>
                <a:off x="1447609" y="1681639"/>
                <a:ext cx="4932441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6E5712-F9F2-B53A-8A3E-EE345B5E3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09" y="1681639"/>
                <a:ext cx="4932441" cy="402226"/>
              </a:xfrm>
              <a:prstGeom prst="rect">
                <a:avLst/>
              </a:prstGeom>
              <a:blipFill>
                <a:blip r:embed="rId4"/>
                <a:stretch>
                  <a:fillRect l="-1605" r="-1852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0B39C-D953-1B7A-0F63-FAFA5A74DBB1}"/>
                  </a:ext>
                </a:extLst>
              </p:cNvPr>
              <p:cNvSpPr txBox="1"/>
              <p:nvPr/>
            </p:nvSpPr>
            <p:spPr>
              <a:xfrm>
                <a:off x="1796444" y="2164296"/>
                <a:ext cx="725179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</m:e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4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0B39C-D953-1B7A-0F63-FAFA5A74D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44" y="2164296"/>
                <a:ext cx="7251793" cy="821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375F9-2B07-665C-1E9C-8FFCAE0A6336}"/>
                  </a:ext>
                </a:extLst>
              </p:cNvPr>
              <p:cNvSpPr txBox="1"/>
              <p:nvPr/>
            </p:nvSpPr>
            <p:spPr>
              <a:xfrm>
                <a:off x="1796444" y="3037087"/>
                <a:ext cx="10053265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</m:e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375F9-2B07-665C-1E9C-8FFCAE0A6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44" y="3037087"/>
                <a:ext cx="10053265" cy="4681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10876F-8853-7E8B-FA5F-ADADDD057BC0}"/>
                  </a:ext>
                </a:extLst>
              </p:cNvPr>
              <p:cNvSpPr txBox="1"/>
              <p:nvPr/>
            </p:nvSpPr>
            <p:spPr>
              <a:xfrm>
                <a:off x="1550737" y="4094826"/>
                <a:ext cx="8403006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</m:e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10876F-8853-7E8B-FA5F-ADADDD05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37" y="4094826"/>
                <a:ext cx="8403006" cy="4681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B1B1E-6215-A4B5-31CF-90D99243A646}"/>
                  </a:ext>
                </a:extLst>
              </p:cNvPr>
              <p:cNvSpPr txBox="1"/>
              <p:nvPr/>
            </p:nvSpPr>
            <p:spPr>
              <a:xfrm>
                <a:off x="1490636" y="4702571"/>
                <a:ext cx="6690614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B1B1E-6215-A4B5-31CF-90D99243A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36" y="4702571"/>
                <a:ext cx="6690614" cy="4681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018A91-E0DE-66CA-5DBF-6DAAC441D0E8}"/>
                  </a:ext>
                </a:extLst>
              </p:cNvPr>
              <p:cNvSpPr txBox="1"/>
              <p:nvPr/>
            </p:nvSpPr>
            <p:spPr>
              <a:xfrm>
                <a:off x="1490636" y="5336837"/>
                <a:ext cx="9210727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argmax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018A91-E0DE-66CA-5DBF-6DAAC441D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36" y="5336837"/>
                <a:ext cx="9210727" cy="4681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64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CBD34B-F2B7-7923-2A2B-FB9BA85ADF37}"/>
              </a:ext>
            </a:extLst>
          </p:cNvPr>
          <p:cNvSpPr/>
          <p:nvPr/>
        </p:nvSpPr>
        <p:spPr>
          <a:xfrm>
            <a:off x="1583582" y="4582383"/>
            <a:ext cx="8454901" cy="587483"/>
          </a:xfrm>
          <a:prstGeom prst="rect">
            <a:avLst/>
          </a:prstGeom>
          <a:solidFill>
            <a:srgbClr val="A33BC3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ELBO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maximizing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gives us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which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Maximizes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expected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joint probability of data and latent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Has a high </a:t>
                </a:r>
                <a:r>
                  <a:rPr lang="en-GB" dirty="0">
                    <a:solidFill>
                      <a:srgbClr val="288851"/>
                    </a:solidFill>
                    <a:latin typeface="Abadi Extra Light" panose="020B0204020104020204" pitchFamily="34" charset="0"/>
                  </a:rPr>
                  <a:t>entropy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can also write the ELBO as follows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maximizing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give us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which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Explains the data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well, i.e., gives it large </a:t>
                </a:r>
                <a:r>
                  <a:rPr lang="en-GB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expected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probability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288851"/>
                    </a:solidFill>
                    <a:latin typeface="Abadi Extra Light" panose="020B0204020104020204" pitchFamily="34" charset="0"/>
                  </a:rPr>
                  <a:t>Is close to the prior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288851"/>
                    </a:solidFill>
                    <a:latin typeface="Abadi Extra Light" panose="020B0204020104020204" pitchFamily="34" charset="0"/>
                  </a:rPr>
                  <a:t>, i.e. is simple/regularized </a:t>
                </a:r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KL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b="1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1CA925-31D2-8EDA-FB47-DA70A13AEC8A}"/>
                  </a:ext>
                </a:extLst>
              </p:cNvPr>
              <p:cNvSpPr txBox="1"/>
              <p:nvPr/>
            </p:nvSpPr>
            <p:spPr>
              <a:xfrm>
                <a:off x="2606697" y="1513008"/>
                <a:ext cx="6948762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1CA925-31D2-8EDA-FB47-DA70A13A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97" y="1513008"/>
                <a:ext cx="6948762" cy="546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95E37-E266-BD12-7BC3-EB4794F796DA}"/>
                  </a:ext>
                </a:extLst>
              </p:cNvPr>
              <p:cNvSpPr txBox="1"/>
              <p:nvPr/>
            </p:nvSpPr>
            <p:spPr>
              <a:xfrm>
                <a:off x="1583582" y="4654468"/>
                <a:ext cx="8561831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i="1" dirty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IN" sz="2800" i="1" dirty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95E37-E266-BD12-7BC3-EB4794F7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82" y="4654468"/>
                <a:ext cx="8561831" cy="515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484BC5-F098-0643-AE6E-BBB59FBFF89B}"/>
                  </a:ext>
                </a:extLst>
              </p:cNvPr>
              <p:cNvSpPr txBox="1"/>
              <p:nvPr/>
            </p:nvSpPr>
            <p:spPr>
              <a:xfrm>
                <a:off x="3821710" y="2173658"/>
                <a:ext cx="5733749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800" b="0" i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484BC5-F098-0643-AE6E-BBB59FBFF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710" y="2173658"/>
                <a:ext cx="5733749" cy="515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29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50"/>
    </mc:Choice>
    <mc:Fallback xmlns="">
      <p:transition spd="slow" advTm="30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Maximizing the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need to 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(for now, assuming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general approach to maximize ELBO is based on gradient-based methods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some suitable/convenient form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gradient ascent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GB" sz="19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Expectations in ELBO and ELBO’s gradients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may not be easy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see methods to handle such issues later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simple forms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also helps (we can use random variable transformation methods to transform the simple form to more expressive ones – will see later)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1505-7850-5185-D493-551C39A20170}"/>
              </a:ext>
            </a:extLst>
          </p:cNvPr>
          <p:cNvSpPr/>
          <p:nvPr/>
        </p:nvSpPr>
        <p:spPr>
          <a:xfrm>
            <a:off x="1583582" y="1747034"/>
            <a:ext cx="8454901" cy="587483"/>
          </a:xfrm>
          <a:prstGeom prst="rect">
            <a:avLst/>
          </a:prstGeom>
          <a:solidFill>
            <a:srgbClr val="A33BC3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69BC8-A4AD-7961-17BF-5001BDEAC676}"/>
                  </a:ext>
                </a:extLst>
              </p:cNvPr>
              <p:cNvSpPr txBox="1"/>
              <p:nvPr/>
            </p:nvSpPr>
            <p:spPr>
              <a:xfrm>
                <a:off x="1583582" y="1819119"/>
                <a:ext cx="8561831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69BC8-A4AD-7961-17BF-5001BDEA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82" y="1819119"/>
                <a:ext cx="8561831" cy="515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06EFC67B-8FDE-8CAA-566B-7EFF7EE53A13}"/>
                  </a:ext>
                </a:extLst>
              </p:cNvPr>
              <p:cNvSpPr/>
              <p:nvPr/>
            </p:nvSpPr>
            <p:spPr>
              <a:xfrm>
                <a:off x="9531653" y="719826"/>
                <a:ext cx="2093689" cy="343441"/>
              </a:xfrm>
              <a:prstGeom prst="wedgeRectCallout">
                <a:avLst>
                  <a:gd name="adj1" fmla="val -34740"/>
                  <a:gd name="adj2" fmla="val 787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case later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06EFC67B-8FDE-8CAA-566B-7EFF7EE53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653" y="719826"/>
                <a:ext cx="2093689" cy="343441"/>
              </a:xfrm>
              <a:prstGeom prst="wedgeRectCallout">
                <a:avLst>
                  <a:gd name="adj1" fmla="val -34740"/>
                  <a:gd name="adj2" fmla="val 78756"/>
                </a:avLst>
              </a:prstGeom>
              <a:blipFill>
                <a:blip r:embed="rId5"/>
                <a:stretch>
                  <a:fillRect l="-1445" t="-1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C01551-C5C2-0617-1DCD-520369D3570D}"/>
                  </a:ext>
                </a:extLst>
              </p:cNvPr>
              <p:cNvSpPr txBox="1"/>
              <p:nvPr/>
            </p:nvSpPr>
            <p:spPr>
              <a:xfrm>
                <a:off x="3044454" y="3918960"/>
                <a:ext cx="5369868" cy="6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IN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IN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3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IN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C01551-C5C2-0617-1DCD-520369D35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54" y="3918960"/>
                <a:ext cx="5369868" cy="604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9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3"/>
    </mc:Choice>
    <mc:Fallback xmlns="">
      <p:transition spd="slow" advTm="26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5DA4E-6F32-FF15-32BB-EE6D2C21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4A82-253F-B2F4-72DC-A7D090E2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 Simple Illustration for 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D523F09-4DFB-16BA-4D3A-9A4B89883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a simple likelihood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Suppose we want to estimate the posterior of the mean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a Gaussian prior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assuming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known, the posterior can be computed analytically (because of conjugacy)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still try VI to see how well it does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Figure shows VI result for three Gaussian forms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Low-rank: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IN" b="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Full-rank: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no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Mean-field: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D523F09-4DFB-16BA-4D3A-9A4B89883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088FDF5B-79D0-D165-5C84-8111E2388F1A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DF99D4-21FE-AB17-52B5-74E9FD3D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66" y="3796048"/>
            <a:ext cx="3268297" cy="1820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05FD2-A9A8-D1D0-82C0-10EC603A2383}"/>
                  </a:ext>
                </a:extLst>
              </p:cNvPr>
              <p:cNvSpPr txBox="1"/>
              <p:nvPr/>
            </p:nvSpPr>
            <p:spPr>
              <a:xfrm>
                <a:off x="2634827" y="1656080"/>
                <a:ext cx="6893554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</m:e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𝚺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05FD2-A9A8-D1D0-82C0-10EC603A2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827" y="1656080"/>
                <a:ext cx="6893554" cy="881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CB00BD7-F594-07F7-7F00-C642B0168877}"/>
              </a:ext>
            </a:extLst>
          </p:cNvPr>
          <p:cNvSpPr txBox="1"/>
          <p:nvPr/>
        </p:nvSpPr>
        <p:spPr>
          <a:xfrm>
            <a:off x="47414" y="6468533"/>
            <a:ext cx="247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(Example courtesy: PML-2 (Murphy))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6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3"/>
    </mc:Choice>
    <mc:Fallback xmlns="">
      <p:transition spd="slow" advTm="26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9FFA-C193-5C13-B9CF-5FD1736D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F173-E3EA-CBE2-8BD3-68359612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Detour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1C12B3-010C-9058-C528-4626ED903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a scalar transformation of a scalar random variable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IN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Probability distributions of random variables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related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Similarly, for multivariate random variables (of same size) related as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such transformations for VI by using a simple distribution 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then transform it to a more expressive/appropriate distribution (more on this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1C12B3-010C-9058-C528-4626ED903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5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FEA33273-25E6-6231-FBEC-97490D80D23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DF22B5-91D9-A673-993A-9A2E9D66E028}"/>
                  </a:ext>
                </a:extLst>
              </p:cNvPr>
              <p:cNvSpPr txBox="1"/>
              <p:nvPr/>
            </p:nvSpPr>
            <p:spPr>
              <a:xfrm>
                <a:off x="2757776" y="3720708"/>
                <a:ext cx="5294206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d>
                            <m:d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sz="40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sz="40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DF22B5-91D9-A673-993A-9A2E9D66E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76" y="3720708"/>
                <a:ext cx="5294206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CEB1B5-144B-53BE-E309-5312E9B37EC8}"/>
                  </a:ext>
                </a:extLst>
              </p:cNvPr>
              <p:cNvSpPr txBox="1"/>
              <p:nvPr/>
            </p:nvSpPr>
            <p:spPr>
              <a:xfrm>
                <a:off x="4425120" y="2101139"/>
                <a:ext cx="2703497" cy="95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CEB1B5-144B-53BE-E309-5312E9B3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20" y="2101139"/>
                <a:ext cx="2703497" cy="95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AC53CABD-5FFE-0C42-AC1C-DC4935E60491}"/>
                  </a:ext>
                </a:extLst>
              </p:cNvPr>
              <p:cNvSpPr/>
              <p:nvPr/>
            </p:nvSpPr>
            <p:spPr>
              <a:xfrm>
                <a:off x="8157883" y="3640026"/>
                <a:ext cx="2286429" cy="671998"/>
              </a:xfrm>
              <a:prstGeom prst="wedgeRectCallout">
                <a:avLst>
                  <a:gd name="adj1" fmla="val -58685"/>
                  <a:gd name="adj2" fmla="val 337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Absolute value of the determinant of the Jacobian (note that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AC53CABD-5FFE-0C42-AC1C-DC4935E6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883" y="3640026"/>
                <a:ext cx="2286429" cy="671998"/>
              </a:xfrm>
              <a:prstGeom prst="wedgeRectCallout">
                <a:avLst>
                  <a:gd name="adj1" fmla="val -58685"/>
                  <a:gd name="adj2" fmla="val 33797"/>
                </a:avLst>
              </a:prstGeom>
              <a:blipFill>
                <a:blip r:embed="rId6"/>
                <a:stretch>
                  <a:fillRect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4F4936E-F253-3EE9-57E4-CB2FD8C225B0}"/>
              </a:ext>
            </a:extLst>
          </p:cNvPr>
          <p:cNvSpPr/>
          <p:nvPr/>
        </p:nvSpPr>
        <p:spPr>
          <a:xfrm>
            <a:off x="10209259" y="580432"/>
            <a:ext cx="1893194" cy="414367"/>
          </a:xfrm>
          <a:prstGeom prst="wedgeRectCallout">
            <a:avLst>
              <a:gd name="adj1" fmla="val -37988"/>
              <a:gd name="adj2" fmla="val 802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one-to-one transformation function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BA6B5F7-1D8A-8D46-158B-03919C8F283E}"/>
              </a:ext>
            </a:extLst>
          </p:cNvPr>
          <p:cNvSpPr/>
          <p:nvPr/>
        </p:nvSpPr>
        <p:spPr>
          <a:xfrm>
            <a:off x="8352555" y="600930"/>
            <a:ext cx="1325919" cy="414367"/>
          </a:xfrm>
          <a:prstGeom prst="wedgeRectCallout">
            <a:avLst>
              <a:gd name="adj1" fmla="val 53509"/>
              <a:gd name="adj2" fmla="val 896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Transformed random variable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0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special way to maximize the ELBO is via the mean-field approximation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Doesn’t require specifying the form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or computing ELBO’s gradients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idea: Assumes unknowns </a:t>
                </a:r>
                <a14:m>
                  <m:oMath xmlns:m="http://schemas.openxmlformats.org/officeDocument/2006/math">
                    <m:r>
                      <a:rPr lang="pl-PL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partitioned</a:t>
                </a:r>
                <a:r>
                  <a:rPr lang="pl-PL" sz="2600" dirty="0">
                    <a:latin typeface="Abadi Extra Light" panose="020B0204020104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pl-PL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600" dirty="0">
                    <a:latin typeface="Abadi Extra Light" panose="020B0204020104020204" pitchFamily="34" charset="0"/>
                  </a:rPr>
                  <a:t>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600" i="1" dirty="0" smtClean="0">
                        <a:latin typeface="Cambria Math" panose="02040503050406030204" pitchFamily="18" charset="0"/>
                      </a:rPr>
                      <m:t>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sz="26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optimal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reduces to learning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select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groupsbased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on model’s structure, e.g., in Bayesian neural net for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Mean-field has limitations. Factorized form ignores the correlations among unknowns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Variants such as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“structured mean-field”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exist where some correlations can be modeled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4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155AC9-617A-43F2-A10C-E10090D9B6F2}"/>
                  </a:ext>
                </a:extLst>
              </p:cNvPr>
              <p:cNvSpPr txBox="1"/>
              <p:nvPr/>
            </p:nvSpPr>
            <p:spPr>
              <a:xfrm>
                <a:off x="5052787" y="2768845"/>
                <a:ext cx="3424848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155AC9-617A-43F2-A10C-E10090D9B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87" y="2768845"/>
                <a:ext cx="3424848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10946B1-0A85-4FB5-AE87-43F46E065D87}"/>
                  </a:ext>
                </a:extLst>
              </p:cNvPr>
              <p:cNvSpPr/>
              <p:nvPr/>
            </p:nvSpPr>
            <p:spPr>
              <a:xfrm>
                <a:off x="2039112" y="2694603"/>
                <a:ext cx="2703010" cy="566204"/>
              </a:xfrm>
              <a:prstGeom prst="wedgeRectCallout">
                <a:avLst>
                  <a:gd name="adj1" fmla="val 60445"/>
                  <a:gd name="adj2" fmla="val 310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a shorthand, often written as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10946B1-0A85-4FB5-AE87-43F46E065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2694603"/>
                <a:ext cx="2703010" cy="566204"/>
              </a:xfrm>
              <a:prstGeom prst="wedgeRectCallout">
                <a:avLst>
                  <a:gd name="adj1" fmla="val 60445"/>
                  <a:gd name="adj2" fmla="val 31075"/>
                </a:avLst>
              </a:prstGeom>
              <a:blipFill>
                <a:blip r:embed="rId5"/>
                <a:stretch>
                  <a:fillRect l="-402" t="-10417" b="-80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2A4EF0-B7B3-41B5-B811-69AF96E48533}"/>
                  </a:ext>
                </a:extLst>
              </p:cNvPr>
              <p:cNvSpPr txBox="1"/>
              <p:nvPr/>
            </p:nvSpPr>
            <p:spPr>
              <a:xfrm>
                <a:off x="1823164" y="4915429"/>
                <a:ext cx="3884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2A4EF0-B7B3-41B5-B811-69AF96E4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64" y="4915429"/>
                <a:ext cx="388407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00997-D721-4B3A-8386-C0DDF848B394}"/>
                  </a:ext>
                </a:extLst>
              </p:cNvPr>
              <p:cNvSpPr txBox="1"/>
              <p:nvPr/>
            </p:nvSpPr>
            <p:spPr>
              <a:xfrm>
                <a:off x="5707240" y="4662846"/>
                <a:ext cx="3217612" cy="881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00997-D721-4B3A-8386-C0DDF848B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40" y="4662846"/>
                <a:ext cx="3217612" cy="881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6947B2D-AC0E-2431-2397-E04B3C60F71D}"/>
              </a:ext>
            </a:extLst>
          </p:cNvPr>
          <p:cNvSpPr/>
          <p:nvPr/>
        </p:nvSpPr>
        <p:spPr>
          <a:xfrm>
            <a:off x="8979039" y="2952759"/>
            <a:ext cx="3083530" cy="566204"/>
          </a:xfrm>
          <a:prstGeom prst="wedgeRectCallout">
            <a:avLst>
              <a:gd name="adj1" fmla="val -41042"/>
              <a:gd name="adj2" fmla="val 836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For models with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local conjugacy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, it becomes super easy!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7C883FB1-41BC-1BD8-684F-C43ADB374A1C}"/>
                  </a:ext>
                </a:extLst>
              </p:cNvPr>
              <p:cNvSpPr/>
              <p:nvPr/>
            </p:nvSpPr>
            <p:spPr>
              <a:xfrm>
                <a:off x="9156771" y="4820538"/>
                <a:ext cx="2414384" cy="566204"/>
              </a:xfrm>
              <a:prstGeom prst="wedgeRectCallout">
                <a:avLst>
                  <a:gd name="adj1" fmla="val -59277"/>
                  <a:gd name="adj2" fmla="val 82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a network with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layers, mean-field across layers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7C883FB1-41BC-1BD8-684F-C43ADB374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71" y="4820538"/>
                <a:ext cx="2414384" cy="566204"/>
              </a:xfrm>
              <a:prstGeom prst="wedgeRectCallout">
                <a:avLst>
                  <a:gd name="adj1" fmla="val -59277"/>
                  <a:gd name="adj2" fmla="val 8290"/>
                </a:avLst>
              </a:prstGeom>
              <a:blipFill>
                <a:blip r:embed="rId8"/>
                <a:stretch>
                  <a:fillRect b="-41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89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02"/>
    </mc:Choice>
    <mc:Fallback xmlns="">
      <p:transition spd="slow" advTm="35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23.3|50|26.6|20.8|14.9|43.7|21.9|6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5|33.3|9.6|42.8|16.6|3.8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1|19|23.1|45|2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4|0.9|26.7|12.2|73.2|18|2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7|8.8|54.2|11.7|114.9|55|59.9|9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4.8|57|11.5|54.7|12.9|13.7|24.4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6.6|10.5|5.2|9.6|50.2|78.3|12.9|4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|29.4|6.9|18.4|20.3|30.3|6.9|49.4|47.3|3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|29.4|6.9|18.4|20.3|30.3|6.9|49.4|47.3|3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6.3|12.1|25|9.5|14.1|24.6|12.2|16.6|47.3|1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2.9|9.2|33.7|31.7|53|65.4|85|49.3|39.4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infopath/2007/PartnerControls"/>
    <ds:schemaRef ds:uri="http://purl.org/dc/elements/1.1/"/>
    <ds:schemaRef ds:uri="6f5e4ebc-8a67-4d1c-93f5-b4161f914fa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59990</TotalTime>
  <Words>2109</Words>
  <Application>Microsoft Office PowerPoint</Application>
  <PresentationFormat>Widescreen</PresentationFormat>
  <Paragraphs>460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Variational Inference</vt:lpstr>
      <vt:lpstr>Variational Inference (VI)</vt:lpstr>
      <vt:lpstr>Variational Inference (VI)</vt:lpstr>
      <vt:lpstr>Variational Inference (VI)</vt:lpstr>
      <vt:lpstr>The ELBO</vt:lpstr>
      <vt:lpstr>Maximizing the ELBO</vt:lpstr>
      <vt:lpstr>A Simple Illustration for VI</vt:lpstr>
      <vt:lpstr>Detour</vt:lpstr>
      <vt:lpstr>Mean-Field VI</vt:lpstr>
      <vt:lpstr>Deriving Mean-Field VI Updates</vt:lpstr>
      <vt:lpstr>Deriving Mean-Field VI Updates</vt:lpstr>
      <vt:lpstr>The Mean-Field VI Algorithm</vt:lpstr>
      <vt:lpstr>VI and Convergence</vt:lpstr>
      <vt:lpstr>ELBO for Model Selection</vt:lpstr>
      <vt:lpstr>VI might under-estimate posterior’s variance</vt:lpstr>
      <vt:lpstr>Variational EM</vt:lpstr>
      <vt:lpstr>Extra Slides - Mean-Field VI: A Simple Example</vt:lpstr>
      <vt:lpstr>Extra Slides - Mean-Field VI: A Simple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2845</cp:revision>
  <dcterms:created xsi:type="dcterms:W3CDTF">2020-07-07T20:42:16Z</dcterms:created>
  <dcterms:modified xsi:type="dcterms:W3CDTF">2025-02-17T07:39:06Z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