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551" r:id="rId5"/>
    <p:sldId id="693" r:id="rId6"/>
    <p:sldId id="696" r:id="rId7"/>
    <p:sldId id="697" r:id="rId8"/>
    <p:sldId id="698" r:id="rId9"/>
    <p:sldId id="541" r:id="rId10"/>
    <p:sldId id="705" r:id="rId11"/>
    <p:sldId id="701" r:id="rId12"/>
    <p:sldId id="707" r:id="rId13"/>
    <p:sldId id="700" r:id="rId14"/>
    <p:sldId id="679" r:id="rId15"/>
    <p:sldId id="706" r:id="rId16"/>
    <p:sldId id="692" r:id="rId17"/>
    <p:sldId id="735" r:id="rId18"/>
    <p:sldId id="729" r:id="rId19"/>
    <p:sldId id="732" r:id="rId20"/>
    <p:sldId id="682" r:id="rId21"/>
    <p:sldId id="73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935DFF"/>
    <a:srgbClr val="B466E0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13-02-2025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13-02-2025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13-02-2025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13-02-2025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13-02-2025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13-02-2025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13-02-2025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13-02-2025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13-02-2025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13-02-2025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13-02-2025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NULL"/><Relationship Id="rId12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78.png"/><Relationship Id="rId4" Type="http://schemas.openxmlformats.org/officeDocument/2006/relationships/image" Target="NULL"/><Relationship Id="rId9" Type="http://schemas.openxmlformats.org/officeDocument/2006/relationships/image" Target="../media/image77.pn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4" Type="http://schemas.openxmlformats.org/officeDocument/2006/relationships/image" Target="../media/image3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.png"/><Relationship Id="rId7" Type="http://schemas.openxmlformats.org/officeDocument/2006/relationships/image" Target="../media/image1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.png"/><Relationship Id="rId9" Type="http://schemas.openxmlformats.org/officeDocument/2006/relationships/image" Target="../media/image2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png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31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NULL"/><Relationship Id="rId11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32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5.png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tags" Target="../tags/tag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2.png"/><Relationship Id="rId3" Type="http://schemas.openxmlformats.org/officeDocument/2006/relationships/image" Target="../media/image640.png"/><Relationship Id="rId7" Type="http://schemas.openxmlformats.org/officeDocument/2006/relationships/image" Target="../media/image68.png"/><Relationship Id="rId12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7.png"/><Relationship Id="rId11" Type="http://schemas.openxmlformats.org/officeDocument/2006/relationships/image" Target="../media/image4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135" y="2727731"/>
            <a:ext cx="10647218" cy="1608600"/>
          </a:xfrm>
        </p:spPr>
        <p:txBody>
          <a:bodyPr>
            <a:noAutofit/>
          </a:bodyPr>
          <a:lstStyle/>
          <a:p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LVMs and EM Algorithm (</a:t>
            </a:r>
            <a:r>
              <a:rPr lang="en-IN" sz="5200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contd</a:t>
            </a:r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), Variational Inference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09F49-5FFA-DDA5-6E9D-C45A7F12A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F3D89-8C2A-7FDC-DA7F-63C1E9D0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An algorithm for MLE-II for Bayesian Lin. Reg.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E4E2498-7ACA-7D1E-4FD5-9F05C393C2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rgbClr val="A33BC3"/>
                </a:solidFill>
              </a:rPr>
              <a:t>10</a:t>
            </a:fld>
            <a:endParaRPr lang="en-IN" sz="28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0BA1989-A6AD-4C66-36EE-8CC8D96639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IN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. Set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dirty="0">
                    <a:latin typeface="Abadi Extra Light" panose="020B0204020104020204" pitchFamily="34" charset="0"/>
                  </a:rPr>
                  <a:t>Update the CP of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b="1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as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dirty="0">
                    <a:latin typeface="Abadi Extra Light" panose="020B0204020104020204" pitchFamily="34" charset="0"/>
                  </a:rPr>
                  <a:t>Update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as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dirty="0">
                    <a:latin typeface="Abadi Extra Light" panose="020B0204020104020204" pitchFamily="34" charset="0"/>
                  </a:rPr>
                  <a:t>If not converged, set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go to step 2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0BA1989-A6AD-4C66-36EE-8CC8D96639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87" t="-15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0C2DC6-596A-80DE-463B-6EF619906E86}"/>
                  </a:ext>
                </a:extLst>
              </p:cNvPr>
              <p:cNvSpPr txBox="1"/>
              <p:nvPr/>
            </p:nvSpPr>
            <p:spPr>
              <a:xfrm>
                <a:off x="6993275" y="2579347"/>
                <a:ext cx="3122650" cy="4568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sSup>
                        <m:sSup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I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I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I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  <m:sup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I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0C2DC6-596A-80DE-463B-6EF61990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275" y="2579347"/>
                <a:ext cx="3122650" cy="4568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4B75F-328A-1D53-D89D-8EDDB56C83CA}"/>
                  </a:ext>
                </a:extLst>
              </p:cNvPr>
              <p:cNvSpPr txBox="1"/>
              <p:nvPr/>
            </p:nvSpPr>
            <p:spPr>
              <a:xfrm>
                <a:off x="2487063" y="2683476"/>
                <a:ext cx="3608937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sSup>
                        <m:sSup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I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en-I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I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4B75F-328A-1D53-D89D-8EDDB56C8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063" y="2683476"/>
                <a:ext cx="3608937" cy="384657"/>
              </a:xfrm>
              <a:prstGeom prst="rect">
                <a:avLst/>
              </a:prstGeom>
              <a:blipFill>
                <a:blip r:embed="rId5"/>
                <a:stretch>
                  <a:fillRect l="-1689" t="-4762" r="-1520" b="-349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16BE75-81D9-AFB2-1D3C-39BC08E264D0}"/>
                  </a:ext>
                </a:extLst>
              </p:cNvPr>
              <p:cNvSpPr txBox="1"/>
              <p:nvPr/>
            </p:nvSpPr>
            <p:spPr>
              <a:xfrm>
                <a:off x="2823947" y="2092867"/>
                <a:ext cx="5888407" cy="48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e>
                      </m:d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I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I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I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  <m:sup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16BE75-81D9-AFB2-1D3C-39BC08E26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947" y="2092867"/>
                <a:ext cx="5888407" cy="4864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1AB0A9-FBE8-186B-7893-58F526571502}"/>
                  </a:ext>
                </a:extLst>
              </p:cNvPr>
              <p:cNvSpPr txBox="1"/>
              <p:nvPr/>
            </p:nvSpPr>
            <p:spPr>
              <a:xfrm>
                <a:off x="3141188" y="3727052"/>
                <a:ext cx="2143920" cy="893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1AB0A9-FBE8-186B-7893-58F526571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188" y="3727052"/>
                <a:ext cx="2143920" cy="893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7C8523-EE08-88AB-FE00-61C9A3CD2F4A}"/>
                  </a:ext>
                </a:extLst>
              </p:cNvPr>
              <p:cNvSpPr txBox="1"/>
              <p:nvPr/>
            </p:nvSpPr>
            <p:spPr>
              <a:xfrm>
                <a:off x="2989227" y="4853049"/>
                <a:ext cx="2844625" cy="987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sSup>
                                    <m:sSupPr>
                                      <m:ctrlP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IN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7C8523-EE08-88AB-FE00-61C9A3CD2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227" y="4853049"/>
                <a:ext cx="2844625" cy="9878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C095A6-C88B-33C2-9AAF-85B5A47DED68}"/>
                  </a:ext>
                </a:extLst>
              </p:cNvPr>
              <p:cNvSpPr txBox="1"/>
              <p:nvPr/>
            </p:nvSpPr>
            <p:spPr>
              <a:xfrm>
                <a:off x="6989818" y="4951693"/>
                <a:ext cx="2652328" cy="748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C095A6-C88B-33C2-9AAF-85B5A47DE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818" y="4951693"/>
                <a:ext cx="2652328" cy="7485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850B519-045E-3327-2925-A55037EF5268}"/>
              </a:ext>
            </a:extLst>
          </p:cNvPr>
          <p:cNvSpPr txBox="1"/>
          <p:nvPr/>
        </p:nvSpPr>
        <p:spPr>
          <a:xfrm>
            <a:off x="6124510" y="4680414"/>
            <a:ext cx="73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81D6C1-99BB-D4C6-22F9-2515FD1B388D}"/>
                  </a:ext>
                </a:extLst>
              </p:cNvPr>
              <p:cNvSpPr txBox="1"/>
              <p:nvPr/>
            </p:nvSpPr>
            <p:spPr>
              <a:xfrm>
                <a:off x="6989818" y="4273144"/>
                <a:ext cx="3185808" cy="504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bSup>
                      <m:r>
                        <m:rPr>
                          <m:nor/>
                        </m:rPr>
                        <a:rPr lang="en-IN" dirty="0">
                          <a:latin typeface="Abadi Extra Light" panose="020B0204020104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b="0" i="0" dirty="0" smtClean="0">
                          <a:latin typeface="Abadi Extra Light" panose="020B0204020104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IN" dirty="0">
                          <a:latin typeface="Abadi Extra Light" panose="020B0204020104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dirty="0" smtClean="0">
                          <a:latin typeface="Cambria Math" panose="02040503050406030204" pitchFamily="18" charset="0"/>
                        </a:rPr>
                        <m:t>eigvals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81D6C1-99BB-D4C6-22F9-2515FD1B3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818" y="4273144"/>
                <a:ext cx="3185808" cy="5044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F6C28FD3-011E-D9E4-9F63-B150CC7B6548}"/>
                  </a:ext>
                </a:extLst>
              </p:cNvPr>
              <p:cNvSpPr/>
              <p:nvPr/>
            </p:nvSpPr>
            <p:spPr>
              <a:xfrm>
                <a:off x="553398" y="4951693"/>
                <a:ext cx="2244015" cy="723818"/>
              </a:xfrm>
              <a:prstGeom prst="wedgeRectCallout">
                <a:avLst>
                  <a:gd name="adj1" fmla="val 59339"/>
                  <a:gd name="adj2" fmla="val 35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RHS depends on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Thus it is an implicit solution (though still in closed form)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F6C28FD3-011E-D9E4-9F63-B150CC7B6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98" y="4951693"/>
                <a:ext cx="2244015" cy="723818"/>
              </a:xfrm>
              <a:prstGeom prst="wedgeRectCallout">
                <a:avLst>
                  <a:gd name="adj1" fmla="val 59339"/>
                  <a:gd name="adj2" fmla="val 3580"/>
                </a:avLst>
              </a:prstGeom>
              <a:blipFill>
                <a:blip r:embed="rId11"/>
                <a:stretch>
                  <a:fillRect l="-489" t="-820" b="-737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3A29AD1B-4437-E39E-990A-3D77E94E2A52}"/>
              </a:ext>
            </a:extLst>
          </p:cNvPr>
          <p:cNvSpPr/>
          <p:nvPr/>
        </p:nvSpPr>
        <p:spPr>
          <a:xfrm>
            <a:off x="8773381" y="3545388"/>
            <a:ext cx="1724483" cy="657091"/>
          </a:xfrm>
          <a:prstGeom prst="wedgeRectCallout">
            <a:avLst>
              <a:gd name="adj1" fmla="val -49391"/>
              <a:gd name="adj2" fmla="val 7611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In each iteration, we need to compute the eigenvalues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0F990320-EEDD-A33C-4A41-1D3C834FDFF4}"/>
                  </a:ext>
                </a:extLst>
              </p:cNvPr>
              <p:cNvSpPr/>
              <p:nvPr/>
            </p:nvSpPr>
            <p:spPr>
              <a:xfrm>
                <a:off x="5578618" y="3335304"/>
                <a:ext cx="3122650" cy="904647"/>
              </a:xfrm>
              <a:prstGeom prst="wedgeRectCallout">
                <a:avLst>
                  <a:gd name="adj1" fmla="val 54371"/>
                  <a:gd name="adj2" fmla="val 492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practice, we can compute them in the beginning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this iteration to 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0F990320-EEDD-A33C-4A41-1D3C834FD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618" y="3335304"/>
                <a:ext cx="3122650" cy="904647"/>
              </a:xfrm>
              <a:prstGeom prst="wedgeRectCallout">
                <a:avLst>
                  <a:gd name="adj1" fmla="val 54371"/>
                  <a:gd name="adj2" fmla="val 4924"/>
                </a:avLst>
              </a:prstGeom>
              <a:blipFill>
                <a:blip r:embed="rId12"/>
                <a:stretch>
                  <a:fillRect l="-371" t="-65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24CC7CA2-1BBB-9887-7B99-E072A6FCB2D2}"/>
                  </a:ext>
                </a:extLst>
              </p:cNvPr>
              <p:cNvSpPr/>
              <p:nvPr/>
            </p:nvSpPr>
            <p:spPr>
              <a:xfrm>
                <a:off x="705358" y="3873132"/>
                <a:ext cx="2244015" cy="723818"/>
              </a:xfrm>
              <a:prstGeom prst="wedgeRectCallout">
                <a:avLst>
                  <a:gd name="adj1" fmla="val 59339"/>
                  <a:gd name="adj2" fmla="val 35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RHS depends on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Thus it is an implicit solution (though still in closed form)</a:t>
                </a: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24CC7CA2-1BBB-9887-7B99-E072A6FCB2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58" y="3873132"/>
                <a:ext cx="2244015" cy="723818"/>
              </a:xfrm>
              <a:prstGeom prst="wedgeRectCallout">
                <a:avLst>
                  <a:gd name="adj1" fmla="val 59339"/>
                  <a:gd name="adj2" fmla="val 3580"/>
                </a:avLst>
              </a:prstGeom>
              <a:blipFill>
                <a:blip r:embed="rId11"/>
                <a:stretch>
                  <a:fillRect l="-489" t="-820" b="-737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0DF9C0-217E-3EAF-14B9-09AC1B9929EE}"/>
                  </a:ext>
                </a:extLst>
              </p:cNvPr>
              <p:cNvSpPr txBox="1"/>
              <p:nvPr/>
            </p:nvSpPr>
            <p:spPr>
              <a:xfrm>
                <a:off x="8583582" y="1111337"/>
                <a:ext cx="3064685" cy="287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b="0" i="1" smtClean="0">
                          <a:solidFill>
                            <a:srgbClr val="28885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IN" sz="16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16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16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IN" sz="16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16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r>
                        <a:rPr lang="en-IN" sz="1600" b="0" i="1" smtClean="0">
                          <a:solidFill>
                            <a:srgbClr val="28885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16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6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16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IN" sz="16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0DF9C0-217E-3EAF-14B9-09AC1B992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582" y="1111337"/>
                <a:ext cx="3064685" cy="287195"/>
              </a:xfrm>
              <a:prstGeom prst="rect">
                <a:avLst/>
              </a:prstGeom>
              <a:blipFill>
                <a:blip r:embed="rId13"/>
                <a:stretch>
                  <a:fillRect l="-1789" t="-12766" b="-255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3F423DAB-E507-E8E7-358E-8F75CCFE6DB7}"/>
              </a:ext>
            </a:extLst>
          </p:cNvPr>
          <p:cNvSpPr/>
          <p:nvPr/>
        </p:nvSpPr>
        <p:spPr>
          <a:xfrm>
            <a:off x="8438686" y="1051236"/>
            <a:ext cx="3420318" cy="407395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7EDCE6-0FF4-6B5B-0D79-61577283E18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00578" y="5192899"/>
            <a:ext cx="1010687" cy="965223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2BC0518-EDE2-575D-7225-3F4EB0B5A5CB}"/>
              </a:ext>
            </a:extLst>
          </p:cNvPr>
          <p:cNvSpPr/>
          <p:nvPr/>
        </p:nvSpPr>
        <p:spPr>
          <a:xfrm>
            <a:off x="8607647" y="5888077"/>
            <a:ext cx="2351627" cy="877262"/>
          </a:xfrm>
          <a:prstGeom prst="wedgeRectCallout">
            <a:avLst>
              <a:gd name="adj1" fmla="val 62044"/>
              <a:gd name="adj2" fmla="val -623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 that this MLE-II procedure for Bayesian linear regression looks very similar to the EM algo for BLR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19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087"/>
    </mc:Choice>
    <mc:Fallback xmlns="">
      <p:transition spd="slow" advTm="386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  <p:bldP spid="14" grpId="0"/>
      <p:bldP spid="15" grpId="0" animBg="1"/>
      <p:bldP spid="17" grpId="0" animBg="1"/>
      <p:bldP spid="18" grpId="0" animBg="1"/>
      <p:bldP spid="1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EM: Some other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Problems with missing features (which are treated as latent variables)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Suppose each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has two parts - observed and missing: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=[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𝑚𝑖𝑠𝑠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such problems, MLE for a model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assuming </a:t>
                </a:r>
                <a:r>
                  <a:rPr lang="en-IN" dirty="0" err="1">
                    <a:latin typeface="Abadi Extra Light" panose="020B0204020104020204" pitchFamily="34" charset="0"/>
                  </a:rPr>
                  <a:t>i.i.d.</a:t>
                </a:r>
                <a:r>
                  <a:rPr lang="en-IN" dirty="0">
                    <a:latin typeface="Abadi Extra Light" panose="020B0204020104020204" pitchFamily="34" charset="0"/>
                  </a:rPr>
                  <a:t> data, would have the form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i="1" dirty="0">
                  <a:latin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i="1" dirty="0">
                  <a:latin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i="1" dirty="0">
                  <a:latin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i="1" dirty="0">
                  <a:latin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𝑚𝑖𝑠𝑠</m:t>
                        </m:r>
                      </m:sup>
                    </m:sSub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can be treated as a latent variable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CP will be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I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𝑚𝑖𝑠𝑠</m:t>
                        </m:r>
                      </m:sup>
                    </m:sSub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|</a:t>
                </a:r>
                <a:r>
                  <a:rPr lang="en-IN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bSup>
                    <m:r>
                      <a:rPr lang="en-IN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Using the CP, compute expected CLL and maximize it </a:t>
                </a:r>
                <a:r>
                  <a:rPr lang="en-IN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Problems with missing labels (which are treated as latent variables)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D39B5B-F252-AAEE-72DF-FCF8020877FD}"/>
                  </a:ext>
                </a:extLst>
              </p:cNvPr>
              <p:cNvSpPr txBox="1"/>
              <p:nvPr/>
            </p:nvSpPr>
            <p:spPr>
              <a:xfrm>
                <a:off x="2932853" y="2337285"/>
                <a:ext cx="4662687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IN" sz="2400" dirty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dirty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dirty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IN" sz="2400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𝑜𝑏𝑠</m:t>
                                  </m:r>
                                </m:sup>
                              </m:sSub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sz="24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D39B5B-F252-AAEE-72DF-FCF802087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853" y="2337285"/>
                <a:ext cx="4662687" cy="75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E97503-CE38-96C8-F3C3-C8FB1ACE3CAB}"/>
                  </a:ext>
                </a:extLst>
              </p:cNvPr>
              <p:cNvSpPr txBox="1"/>
              <p:nvPr/>
            </p:nvSpPr>
            <p:spPr>
              <a:xfrm>
                <a:off x="3257972" y="3191613"/>
                <a:ext cx="6477414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dirty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dirty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IN" sz="2400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 ∫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𝑜𝑏𝑠</m:t>
                                      </m:r>
                                    </m:sup>
                                  </m:sSub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IN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𝑚𝑖𝑠𝑠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sz="24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I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𝑚𝑖𝑠𝑠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E97503-CE38-96C8-F3C3-C8FB1ACE3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972" y="3191613"/>
                <a:ext cx="6477414" cy="75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9824DD-997D-D86C-4A5F-ACFABC01B007}"/>
                  </a:ext>
                </a:extLst>
              </p:cNvPr>
              <p:cNvSpPr txBox="1"/>
              <p:nvPr/>
            </p:nvSpPr>
            <p:spPr>
              <a:xfrm>
                <a:off x="955040" y="5784428"/>
                <a:ext cx="9902391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IN" sz="2400" dirty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dirty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dirty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IN" sz="2400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sz="24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IN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IN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IN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 sz="240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9824DD-997D-D86C-4A5F-ACFABC01B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40" y="5784428"/>
                <a:ext cx="9902391" cy="75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7891FF03-39C1-CAA3-E51F-7B5C98DDB663}"/>
                  </a:ext>
                </a:extLst>
              </p:cNvPr>
              <p:cNvSpPr/>
              <p:nvPr/>
            </p:nvSpPr>
            <p:spPr>
              <a:xfrm>
                <a:off x="8133690" y="2337285"/>
                <a:ext cx="3190240" cy="877262"/>
              </a:xfrm>
              <a:prstGeom prst="wedgeRectCallout">
                <a:avLst>
                  <a:gd name="adj1" fmla="val -67756"/>
                  <a:gd name="adj2" fmla="val 64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Suppose we are estimating the mean/covariance of a multivariate Gaussian given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input, with some inputs observations may have missing features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7891FF03-39C1-CAA3-E51F-7B5C98DDB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690" y="2337285"/>
                <a:ext cx="3190240" cy="877262"/>
              </a:xfrm>
              <a:prstGeom prst="wedgeRectCallout">
                <a:avLst>
                  <a:gd name="adj1" fmla="val -67756"/>
                  <a:gd name="adj2" fmla="val 6407"/>
                </a:avLst>
              </a:prstGeom>
              <a:blipFill>
                <a:blip r:embed="rId7"/>
                <a:stretch>
                  <a:fillRect t="-4082" b="-95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34A58A66-7492-C094-0118-5A65B3828188}"/>
              </a:ext>
            </a:extLst>
          </p:cNvPr>
          <p:cNvSpPr/>
          <p:nvPr/>
        </p:nvSpPr>
        <p:spPr>
          <a:xfrm>
            <a:off x="9962619" y="4278444"/>
            <a:ext cx="2043243" cy="877262"/>
          </a:xfrm>
          <a:prstGeom prst="wedgeRectCallout">
            <a:avLst>
              <a:gd name="adj1" fmla="val -73060"/>
              <a:gd name="adj2" fmla="val 5427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An example of semi-supervised learning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98A705-E0C7-4F40-C5C6-36DDCCB8433B}"/>
              </a:ext>
            </a:extLst>
          </p:cNvPr>
          <p:cNvSpPr/>
          <p:nvPr/>
        </p:nvSpPr>
        <p:spPr>
          <a:xfrm>
            <a:off x="2687659" y="5673185"/>
            <a:ext cx="3102186" cy="978398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9C9A26-762D-1972-FCA3-EB57705E1BD4}"/>
              </a:ext>
            </a:extLst>
          </p:cNvPr>
          <p:cNvSpPr/>
          <p:nvPr/>
        </p:nvSpPr>
        <p:spPr>
          <a:xfrm>
            <a:off x="5906235" y="5673185"/>
            <a:ext cx="5030690" cy="978398"/>
          </a:xfrm>
          <a:prstGeom prst="ellipse">
            <a:avLst/>
          </a:pr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2B13C934-12C1-83CB-4B38-9D0D5C6AC476}"/>
              </a:ext>
            </a:extLst>
          </p:cNvPr>
          <p:cNvSpPr/>
          <p:nvPr/>
        </p:nvSpPr>
        <p:spPr>
          <a:xfrm>
            <a:off x="10079009" y="5224550"/>
            <a:ext cx="2043243" cy="602278"/>
          </a:xfrm>
          <a:prstGeom prst="wedgeRectCallout">
            <a:avLst>
              <a:gd name="adj1" fmla="val -36900"/>
              <a:gd name="adj2" fmla="val 6885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part is like GMM, thus EM can be used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05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742"/>
    </mc:Choice>
    <mc:Fallback xmlns="">
      <p:transition spd="slow" advTm="293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11533-F1C0-B8EF-8183-20164D774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E440F-EA26-8D02-88EB-738C32D1E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EM when CP and/or expectation is intractable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61E1D8-C728-CF62-E0D6-ED9990058E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rgbClr val="A33BC3"/>
                </a:solidFill>
              </a:rPr>
              <a:t>12</a:t>
            </a:fld>
            <a:endParaRPr lang="en-IN" sz="28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AEB75E3-03F9-9D8B-8C07-E470C9F099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EM solves the following step for estimating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IN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10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above problem may be difficult to solve if one/both of the following is true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IN" dirty="0">
                    <a:latin typeface="Abadi Extra Light" panose="020B0204020104020204" pitchFamily="34" charset="0"/>
                  </a:rPr>
                  <a:t>CP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</m:e>
                    </m:d>
                    <m:r>
                      <a:rPr lang="en-I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can’t be computed exactly (Solution: Need to approximate the CP)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IN" dirty="0">
                    <a:latin typeface="Abadi Extra Light" panose="020B0204020104020204" pitchFamily="34" charset="0"/>
                  </a:rPr>
                  <a:t>Integral for the expectation is intractable (Solution: Use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Monte Carlo approximation)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Draw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IN" sz="2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i.i.d.</a:t>
                </a:r>
                <a:r>
                  <a:rPr lang="en-IN" sz="2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samples of </a:t>
                </a:r>
                <a14:m>
                  <m:oMath xmlns:m="http://schemas.openxmlformats.org/officeDocument/2006/math">
                    <m:r>
                      <a:rPr lang="en-I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sz="24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from the current (exact/approximate) CP</a:t>
                </a:r>
                <a:r>
                  <a:rPr lang="en-IN" sz="24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e>
                        <m:sSup>
                          <m:sSupPr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</m:e>
                    </m:d>
                  </m:oMath>
                </a14:m>
                <a:endParaRPr lang="en-IN" sz="2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Use these samples to get a Monte-Carlo approximation of expected CLL and maximize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Monte-Carlo approximation is commonly used in such problems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AEB75E3-03F9-9D8B-8C07-E470C9F099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104" b="-20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0F0A4F-98BF-8D16-9A1B-9A6E289B91F1}"/>
                  </a:ext>
                </a:extLst>
              </p:cNvPr>
              <p:cNvSpPr txBox="1"/>
              <p:nvPr/>
            </p:nvSpPr>
            <p:spPr>
              <a:xfrm>
                <a:off x="768772" y="1790748"/>
                <a:ext cx="4773038" cy="46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0F0A4F-98BF-8D16-9A1B-9A6E289B9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72" y="1790748"/>
                <a:ext cx="4773038" cy="465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12201B-1B7F-7427-2DBF-314220A135C9}"/>
                  </a:ext>
                </a:extLst>
              </p:cNvPr>
              <p:cNvSpPr txBox="1"/>
              <p:nvPr/>
            </p:nvSpPr>
            <p:spPr>
              <a:xfrm>
                <a:off x="5618426" y="1790748"/>
                <a:ext cx="5953681" cy="4239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∫</m:t>
                    </m:r>
                    <m:r>
                      <m:rPr>
                        <m:sty m:val="p"/>
                      </m:rP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e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</m:e>
                    </m:d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I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12201B-1B7F-7427-2DBF-314220A13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426" y="1790748"/>
                <a:ext cx="5953681" cy="4239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DE8438-14C3-3FE3-7E9C-4EF2310973A1}"/>
                  </a:ext>
                </a:extLst>
              </p:cNvPr>
              <p:cNvSpPr txBox="1"/>
              <p:nvPr/>
            </p:nvSpPr>
            <p:spPr>
              <a:xfrm>
                <a:off x="4399629" y="4219592"/>
                <a:ext cx="3471848" cy="5463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  <m:e>
                          <m:sSup>
                            <m:sSupPr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N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𝓓</m:t>
                          </m: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DE8438-14C3-3FE3-7E9C-4EF231097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629" y="4219592"/>
                <a:ext cx="3471848" cy="5463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3A662B-60A3-01B1-0CE6-0F49E9AC6FE5}"/>
                  </a:ext>
                </a:extLst>
              </p:cNvPr>
              <p:cNvSpPr txBox="1"/>
              <p:nvPr/>
            </p:nvSpPr>
            <p:spPr>
              <a:xfrm>
                <a:off x="2739813" y="5383413"/>
                <a:ext cx="5423664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p>
                                  <m:r>
                                    <a:rPr lang="en-IN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3A662B-60A3-01B1-0CE6-0F49E9AC6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813" y="5383413"/>
                <a:ext cx="5423664" cy="755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805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087"/>
    </mc:Choice>
    <mc:Fallback xmlns="">
      <p:transition spd="slow" advTm="386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EM: Some Final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E and M steps may not always be possible to perform exactly. Some reasons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conditional posterior of latent variables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may not be easy to compute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Will need to approximate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using methods such as MCMC or variational inference</a:t>
                </a:r>
              </a:p>
              <a:p>
                <a:pPr marL="914400" lvl="2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Even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easy, the expected CLL may not be easy to compute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Maximization of the expected CLL may not be possible in closed form</a:t>
                </a:r>
              </a:p>
              <a:p>
                <a:pPr marL="457200" lvl="1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EM works even if the M step is only solved approximately (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Generalized EM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M step has multiple parameters whose updates depend on each other, they are updated in an alternating fashion - called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Expectation Conditional Maximization (ECM)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Other advanced probabilistic inference algos are based on ideas similar to EM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E.g.,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Variational EM</a:t>
                </a:r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Variational Bayes (VB)</a:t>
                </a:r>
                <a:r>
                  <a:rPr lang="en-GB" dirty="0">
                    <a:latin typeface="Abadi Extra Light" panose="020B0204020104020204" pitchFamily="34" charset="0"/>
                  </a:rPr>
                  <a:t> inference, a.k.a.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Variational Inference (VI)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9A9E8-7BD7-4654-9BA8-CA7D80830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742" y="2928444"/>
            <a:ext cx="5926160" cy="710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58D6AA6-1809-4438-9560-52F061595787}"/>
                  </a:ext>
                </a:extLst>
              </p:cNvPr>
              <p:cNvSpPr/>
              <p:nvPr/>
            </p:nvSpPr>
            <p:spPr>
              <a:xfrm>
                <a:off x="9181809" y="2957874"/>
                <a:ext cx="2151182" cy="651226"/>
              </a:xfrm>
              <a:prstGeom prst="wedgeRectCallout">
                <a:avLst>
                  <a:gd name="adj1" fmla="val -63384"/>
                  <a:gd name="adj2" fmla="val -17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often be approximated by Monte-Carlo using sample from the CP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58D6AA6-1809-4438-9560-52F0615957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809" y="2957874"/>
                <a:ext cx="2151182" cy="651226"/>
              </a:xfrm>
              <a:prstGeom prst="wedgeRectCallout">
                <a:avLst>
                  <a:gd name="adj1" fmla="val -63384"/>
                  <a:gd name="adj2" fmla="val -1706"/>
                </a:avLst>
              </a:prstGeom>
              <a:blipFill>
                <a:blip r:embed="rId7"/>
                <a:stretch>
                  <a:fillRect t="-6364" b="-1363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8B36EACE-5DF8-4E43-99C1-BF3692B82300}"/>
              </a:ext>
            </a:extLst>
          </p:cNvPr>
          <p:cNvSpPr/>
          <p:nvPr/>
        </p:nvSpPr>
        <p:spPr>
          <a:xfrm>
            <a:off x="10437704" y="2167045"/>
            <a:ext cx="1669355" cy="651225"/>
          </a:xfrm>
          <a:prstGeom prst="wedgeRectCallout">
            <a:avLst>
              <a:gd name="adj1" fmla="val -40484"/>
              <a:gd name="adj2" fmla="val 7697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Results in </a:t>
            </a:r>
            <a:r>
              <a:rPr lang="en-IN" dirty="0">
                <a:solidFill>
                  <a:srgbClr val="0000FF"/>
                </a:solidFill>
                <a:latin typeface="Abadi Extra Light" panose="020B0204020104020204" pitchFamily="34" charset="0"/>
              </a:rPr>
              <a:t>Monte-Carlo EM</a:t>
            </a:r>
            <a:endParaRPr lang="en-IN" b="1" dirty="0">
              <a:solidFill>
                <a:srgbClr val="0000FF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47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910"/>
    </mc:Choice>
    <mc:Fallback xmlns="">
      <p:transition spd="slow" advTm="367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BEB8C-8CF4-DA25-FDAA-282A648A6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A277A-407E-F8C6-A012-AC118A11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Variational Inference (VI)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2A3C3FC-5447-74B6-B24E-7E6AC60BC8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a latent variable model with data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latent variables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simple setting might look something like this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the likelihood is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prior is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.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Want posterior over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endParaRPr lang="en-GB" sz="2600" b="1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600" b="0" i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denotes the other parameters that define the likelihood and the prior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now, assume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known and only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is unknown (the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sz="15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unknown case later)</a:t>
                </a:r>
                <a:endParaRPr lang="en-GB" sz="1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CP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  <m:r>
                      <a:rPr lang="en-IN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26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GB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is intractable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2A3C3FC-5447-74B6-B24E-7E6AC60BC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0920F39C-A96A-E754-445E-6BB0A49EEF0C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4D8AA4-162E-39A2-8CC6-843F0A5CDB95}"/>
              </a:ext>
            </a:extLst>
          </p:cNvPr>
          <p:cNvSpPr/>
          <p:nvPr/>
        </p:nvSpPr>
        <p:spPr>
          <a:xfrm>
            <a:off x="4293659" y="2795622"/>
            <a:ext cx="3808602" cy="16442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83B092-639C-6B3E-E1D9-AAC9DADD63FE}"/>
              </a:ext>
            </a:extLst>
          </p:cNvPr>
          <p:cNvSpPr/>
          <p:nvPr/>
        </p:nvSpPr>
        <p:spPr>
          <a:xfrm>
            <a:off x="6747644" y="3176410"/>
            <a:ext cx="847288" cy="844909"/>
          </a:xfrm>
          <a:prstGeom prst="ellipse">
            <a:avLst/>
          </a:prstGeom>
          <a:solidFill>
            <a:srgbClr val="E7E6E6">
              <a:lumMod val="75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4226CA-45F1-834E-56CF-6D387928606A}"/>
              </a:ext>
            </a:extLst>
          </p:cNvPr>
          <p:cNvSpPr/>
          <p:nvPr/>
        </p:nvSpPr>
        <p:spPr>
          <a:xfrm>
            <a:off x="4795398" y="3176410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90BC95-84A0-FDA7-4541-D1259F428C60}"/>
              </a:ext>
            </a:extLst>
          </p:cNvPr>
          <p:cNvCxnSpPr>
            <a:stCxn id="7" idx="6"/>
            <a:endCxn id="6" idx="2"/>
          </p:cNvCxnSpPr>
          <p:nvPr/>
        </p:nvCxnSpPr>
        <p:spPr>
          <a:xfrm>
            <a:off x="5642686" y="3598865"/>
            <a:ext cx="110495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6B3B7F-F934-65AC-7297-8460A534D1C5}"/>
              </a:ext>
            </a:extLst>
          </p:cNvPr>
          <p:cNvSpPr/>
          <p:nvPr/>
        </p:nvSpPr>
        <p:spPr>
          <a:xfrm>
            <a:off x="2843152" y="3176410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DFD955-EB18-ADBF-5203-E20C75136356}"/>
              </a:ext>
            </a:extLst>
          </p:cNvPr>
          <p:cNvCxnSpPr>
            <a:stCxn id="9" idx="6"/>
          </p:cNvCxnSpPr>
          <p:nvPr/>
        </p:nvCxnSpPr>
        <p:spPr>
          <a:xfrm>
            <a:off x="3690440" y="3598865"/>
            <a:ext cx="110495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9F3C6D0-6C29-D366-4DFA-9545C918E27E}"/>
              </a:ext>
            </a:extLst>
          </p:cNvPr>
          <p:cNvSpPr/>
          <p:nvPr/>
        </p:nvSpPr>
        <p:spPr>
          <a:xfrm>
            <a:off x="6752233" y="1734692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703154-22AF-3B1A-2793-4E78958345E4}"/>
              </a:ext>
            </a:extLst>
          </p:cNvPr>
          <p:cNvCxnSpPr>
            <a:cxnSpLocks/>
            <a:stCxn id="11" idx="4"/>
            <a:endCxn id="6" idx="0"/>
          </p:cNvCxnSpPr>
          <p:nvPr/>
        </p:nvCxnSpPr>
        <p:spPr>
          <a:xfrm flipH="1">
            <a:off x="7171288" y="2579601"/>
            <a:ext cx="4589" cy="596809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04E2E9-B71F-E76C-1AE0-E44EDAC3370C}"/>
                  </a:ext>
                </a:extLst>
              </p:cNvPr>
              <p:cNvSpPr txBox="1"/>
              <p:nvPr/>
            </p:nvSpPr>
            <p:spPr>
              <a:xfrm>
                <a:off x="6912687" y="3208388"/>
                <a:ext cx="6833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04E2E9-B71F-E76C-1AE0-E44EDAC33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687" y="3208388"/>
                <a:ext cx="68332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B65C00-8362-8CCD-531A-E16CA039BE4D}"/>
                  </a:ext>
                </a:extLst>
              </p:cNvPr>
              <p:cNvSpPr txBox="1"/>
              <p:nvPr/>
            </p:nvSpPr>
            <p:spPr>
              <a:xfrm>
                <a:off x="4988924" y="3226517"/>
                <a:ext cx="65126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B65C00-8362-8CCD-531A-E16CA039B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924" y="3226517"/>
                <a:ext cx="65126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4282B4-B479-D7C8-6C1C-9D6AC241E10D}"/>
                  </a:ext>
                </a:extLst>
              </p:cNvPr>
              <p:cNvSpPr txBox="1"/>
              <p:nvPr/>
            </p:nvSpPr>
            <p:spPr>
              <a:xfrm>
                <a:off x="6946066" y="1845879"/>
                <a:ext cx="4189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4282B4-B479-D7C8-6C1C-9D6AC241E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066" y="1845879"/>
                <a:ext cx="41896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51AEEA-88A8-780E-C797-7F8B27648A6B}"/>
                  </a:ext>
                </a:extLst>
              </p:cNvPr>
              <p:cNvSpPr txBox="1"/>
              <p:nvPr/>
            </p:nvSpPr>
            <p:spPr>
              <a:xfrm>
                <a:off x="3009319" y="3226517"/>
                <a:ext cx="4775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51AEEA-88A8-780E-C797-7F8B27648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319" y="3226517"/>
                <a:ext cx="47750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D7BB03-FA3D-5D89-1B35-92CAD8041F8C}"/>
                  </a:ext>
                </a:extLst>
              </p:cNvPr>
              <p:cNvSpPr txBox="1"/>
              <p:nvPr/>
            </p:nvSpPr>
            <p:spPr>
              <a:xfrm>
                <a:off x="7765065" y="4048029"/>
                <a:ext cx="353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D7BB03-FA3D-5D89-1B35-92CAD8041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065" y="4048029"/>
                <a:ext cx="35343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42EF760F-33BF-78E7-2089-691F921BC4B4}"/>
              </a:ext>
            </a:extLst>
          </p:cNvPr>
          <p:cNvSpPr/>
          <p:nvPr/>
        </p:nvSpPr>
        <p:spPr>
          <a:xfrm>
            <a:off x="8404176" y="2085210"/>
            <a:ext cx="3428837" cy="1136227"/>
          </a:xfrm>
          <a:prstGeom prst="wedgeRectCallout">
            <a:avLst>
              <a:gd name="adj1" fmla="val -61631"/>
              <a:gd name="adj2" fmla="val 5058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This setting is just one example. VI is applicable in more general and more complex probabilistic models with and without latent variables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6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384"/>
    </mc:Choice>
    <mc:Fallback xmlns="">
      <p:transition spd="slow" advTm="460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86E4-3388-1E03-0216-66C1E3A60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E3B8-F35A-A6E6-83B3-7897B5CE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Variational Inference (VI)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E1CA6AA-234C-6D29-16AA-3DE9B4D860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intractable, VI approximates it by a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distr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E1CA6AA-234C-6D29-16AA-3DE9B4D86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5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039824CA-1614-6F04-6B0A-5C02C77F31B9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8211C5-F9B6-F9AB-51DA-20F050C0C918}"/>
              </a:ext>
            </a:extLst>
          </p:cNvPr>
          <p:cNvSpPr/>
          <p:nvPr/>
        </p:nvSpPr>
        <p:spPr>
          <a:xfrm>
            <a:off x="3106143" y="2294154"/>
            <a:ext cx="6519935" cy="536238"/>
          </a:xfrm>
          <a:prstGeom prst="rect">
            <a:avLst/>
          </a:prstGeom>
          <a:solidFill>
            <a:srgbClr val="A33BC3">
              <a:alpha val="2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B5828EB8-8C00-477E-4E4A-EB27809F8C0A}"/>
                  </a:ext>
                </a:extLst>
              </p:cNvPr>
              <p:cNvSpPr/>
              <p:nvPr/>
            </p:nvSpPr>
            <p:spPr>
              <a:xfrm>
                <a:off x="3283532" y="2884047"/>
                <a:ext cx="3587299" cy="469296"/>
              </a:xfrm>
              <a:prstGeom prst="wedgeRectCallout">
                <a:avLst>
                  <a:gd name="adj1" fmla="val 39762"/>
                  <a:gd name="adj2" fmla="val -6972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defines a class of distributions parametrized by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sometimes called “variational parameters”</a:t>
                </a: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B5828EB8-8C00-477E-4E4A-EB27809F8C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532" y="2884047"/>
                <a:ext cx="3587299" cy="469296"/>
              </a:xfrm>
              <a:prstGeom prst="wedgeRectCallout">
                <a:avLst>
                  <a:gd name="adj1" fmla="val 39762"/>
                  <a:gd name="adj2" fmla="val -69723"/>
                </a:avLst>
              </a:prstGeom>
              <a:blipFill>
                <a:blip r:embed="rId4"/>
                <a:stretch>
                  <a:fillRect l="-338" b="-1458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8FD98934-E2C7-7C2A-5093-8F73737CC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018" y="3673187"/>
            <a:ext cx="5648959" cy="3069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75EC2B38-821C-2F10-7475-3D59E14ED259}"/>
                  </a:ext>
                </a:extLst>
              </p:cNvPr>
              <p:cNvSpPr/>
              <p:nvPr/>
            </p:nvSpPr>
            <p:spPr>
              <a:xfrm>
                <a:off x="939790" y="1802830"/>
                <a:ext cx="2016745" cy="1142860"/>
              </a:xfrm>
              <a:prstGeom prst="wedgeRectCallout">
                <a:avLst>
                  <a:gd name="adj1" fmla="val 60116"/>
                  <a:gd name="adj2" fmla="val 1016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Find the optimal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which makes our approximation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 closed as possible to the true posterior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1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75EC2B38-821C-2F10-7475-3D59E14ED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90" y="1802830"/>
                <a:ext cx="2016745" cy="1142860"/>
              </a:xfrm>
              <a:prstGeom prst="wedgeRectCallout">
                <a:avLst>
                  <a:gd name="adj1" fmla="val 60116"/>
                  <a:gd name="adj2" fmla="val 10161"/>
                </a:avLst>
              </a:prstGeom>
              <a:blipFill>
                <a:blip r:embed="rId6"/>
                <a:stretch>
                  <a:fillRect l="-542" t="-1053" b="-526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B8CE02B2-1D96-4007-C082-875EF88AFD8C}"/>
                  </a:ext>
                </a:extLst>
              </p:cNvPr>
              <p:cNvSpPr/>
              <p:nvPr/>
            </p:nvSpPr>
            <p:spPr>
              <a:xfrm>
                <a:off x="4101379" y="1659060"/>
                <a:ext cx="2093689" cy="469296"/>
              </a:xfrm>
              <a:prstGeom prst="wedgeRectCallout">
                <a:avLst>
                  <a:gd name="adj1" fmla="val 40082"/>
                  <a:gd name="adj2" fmla="val 7724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Kullback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Leibler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divergence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KL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between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B8CE02B2-1D96-4007-C082-875EF88AF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379" y="1659060"/>
                <a:ext cx="2093689" cy="469296"/>
              </a:xfrm>
              <a:prstGeom prst="wedgeRectCallout">
                <a:avLst>
                  <a:gd name="adj1" fmla="val 40082"/>
                  <a:gd name="adj2" fmla="val 77246"/>
                </a:avLst>
              </a:prstGeom>
              <a:blipFill>
                <a:blip r:embed="rId7"/>
                <a:stretch>
                  <a:fillRect l="-578" t="-4902" r="-14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7253C8FE-BF23-E0B3-650B-276462C00B6F}"/>
                  </a:ext>
                </a:extLst>
              </p:cNvPr>
              <p:cNvSpPr/>
              <p:nvPr/>
            </p:nvSpPr>
            <p:spPr>
              <a:xfrm>
                <a:off x="6333800" y="1642279"/>
                <a:ext cx="2286429" cy="469296"/>
              </a:xfrm>
              <a:prstGeom prst="wedgeRectCallout">
                <a:avLst>
                  <a:gd name="adj1" fmla="val -57881"/>
                  <a:gd name="adj2" fmla="val 21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Also possible to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KL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or divergences other than KL</a:t>
                </a:r>
              </a:p>
            </p:txBody>
          </p:sp>
        </mc:Choice>
        <mc:Fallback xmlns="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7253C8FE-BF23-E0B3-650B-276462C00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800" y="1642279"/>
                <a:ext cx="2286429" cy="469296"/>
              </a:xfrm>
              <a:prstGeom prst="wedgeRectCallout">
                <a:avLst>
                  <a:gd name="adj1" fmla="val -57881"/>
                  <a:gd name="adj2" fmla="val 2168"/>
                </a:avLst>
              </a:prstGeom>
              <a:blipFill>
                <a:blip r:embed="rId8"/>
                <a:stretch>
                  <a:fillRect t="-5000" b="-1625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A7CC0A-4B0C-4ED6-B91B-9CCB05741A9B}"/>
                  </a:ext>
                </a:extLst>
              </p:cNvPr>
              <p:cNvSpPr txBox="1"/>
              <p:nvPr/>
            </p:nvSpPr>
            <p:spPr>
              <a:xfrm>
                <a:off x="3029626" y="2320982"/>
                <a:ext cx="6608348" cy="536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2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3200" b="0" i="1" smtClean="0">
                          <a:latin typeface="Cambria Math" panose="02040503050406030204" pitchFamily="18" charset="0"/>
                        </a:rPr>
                        <m:t>KL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GB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32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1" i="1" dirty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1" i="1" dirty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𝓓</m:t>
                      </m:r>
                      <m:r>
                        <a:rPr lang="en-IN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IN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GB" sz="32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A7CC0A-4B0C-4ED6-B91B-9CCB05741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626" y="2320982"/>
                <a:ext cx="6608348" cy="5362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C0383D46-AC27-5CA0-652C-4F2DBA406D22}"/>
              </a:ext>
            </a:extLst>
          </p:cNvPr>
          <p:cNvSpPr/>
          <p:nvPr/>
        </p:nvSpPr>
        <p:spPr>
          <a:xfrm>
            <a:off x="8383856" y="3184813"/>
            <a:ext cx="3428837" cy="1380414"/>
          </a:xfrm>
          <a:prstGeom prst="wedgeRectCallout">
            <a:avLst>
              <a:gd name="adj1" fmla="val -61631"/>
              <a:gd name="adj2" fmla="val 5058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Name “variational” comes from Physics and refers to problems where we are optimizing functions of distributions (here the function is the KL divergence)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384"/>
    </mc:Choice>
    <mc:Fallback xmlns="">
      <p:transition spd="slow" advTm="460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4" grpId="0" animBg="1"/>
      <p:bldP spid="25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33C27-2609-2D08-B0C6-F917A314C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6BFA-03C6-E253-688E-41D55481B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Variational Inference (VI)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B36DDFD-F82F-C4F6-926A-35A82921CA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optimization problem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independent of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the optimization problem becomes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 that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IN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is called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“Evidence Lower Bound” (ELBO)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B36DDFD-F82F-C4F6-926A-35A82921CA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B517C25C-7B54-D5AD-4F42-F63F5C12D5E4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6E5712-F9F2-B53A-8A3E-EE345B5E3F4C}"/>
                  </a:ext>
                </a:extLst>
              </p:cNvPr>
              <p:cNvSpPr txBox="1"/>
              <p:nvPr/>
            </p:nvSpPr>
            <p:spPr>
              <a:xfrm>
                <a:off x="1447609" y="1681639"/>
                <a:ext cx="4932441" cy="402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KL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b="0" i="1" dirty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𝓓</m:t>
                      </m:r>
                      <m:r>
                        <a:rPr lang="en-IN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IN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6E5712-F9F2-B53A-8A3E-EE345B5E3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609" y="1681639"/>
                <a:ext cx="4932441" cy="402226"/>
              </a:xfrm>
              <a:prstGeom prst="rect">
                <a:avLst/>
              </a:prstGeom>
              <a:blipFill>
                <a:blip r:embed="rId4"/>
                <a:stretch>
                  <a:fillRect l="-1605" r="-1852" b="-257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10B39C-D953-1B7A-0F63-FAFA5A74DBB1}"/>
                  </a:ext>
                </a:extLst>
              </p:cNvPr>
              <p:cNvSpPr txBox="1"/>
              <p:nvPr/>
            </p:nvSpPr>
            <p:spPr>
              <a:xfrm>
                <a:off x="1796444" y="2164296"/>
                <a:ext cx="7251793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  <m:r>
                            <a:rPr lang="en-IN" sz="2400" b="1" i="1" dirty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m:rPr>
                              <m:sty m:val="p"/>
                            </m:rPr>
                            <a:rPr lang="en-IN" sz="2400" b="1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IN" sz="2400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𝓓</m:t>
                                  </m:r>
                                </m:e>
                                <m:e>
                                  <m:r>
                                    <a:rPr lang="en-IN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N" sz="2400" b="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d>
                              <m:r>
                                <a:rPr lang="en-IN" sz="24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IN" sz="24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IN" sz="2400" b="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IN" sz="24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10B39C-D953-1B7A-0F63-FAFA5A74D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444" y="2164296"/>
                <a:ext cx="7251793" cy="8218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D375F9-2B07-665C-1E9C-8FFCAE0A6336}"/>
                  </a:ext>
                </a:extLst>
              </p:cNvPr>
              <p:cNvSpPr txBox="1"/>
              <p:nvPr/>
            </p:nvSpPr>
            <p:spPr>
              <a:xfrm>
                <a:off x="1796444" y="3037087"/>
                <a:ext cx="10053265" cy="468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  <m:r>
                            <a:rPr lang="en-IN" sz="2400" b="1" i="1" dirty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m:rPr>
                              <m:sty m:val="p"/>
                            </m:rPr>
                            <a:rPr lang="en-IN" sz="2400" b="1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</m:e>
                            <m:e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IN" sz="24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r>
                            <m:rPr>
                              <m:sty m:val="p"/>
                            </m:rPr>
                            <a:rPr lang="en-I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IN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𝓓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D375F9-2B07-665C-1E9C-8FFCAE0A6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444" y="3037087"/>
                <a:ext cx="10053265" cy="4681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10876F-8853-7E8B-FA5F-ADADDD057BC0}"/>
                  </a:ext>
                </a:extLst>
              </p:cNvPr>
              <p:cNvSpPr txBox="1"/>
              <p:nvPr/>
            </p:nvSpPr>
            <p:spPr>
              <a:xfrm>
                <a:off x="1550737" y="4094826"/>
                <a:ext cx="8403006" cy="468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  <m:r>
                            <a:rPr lang="en-IN" sz="2400" b="1" i="1" dirty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m:rPr>
                              <m:sty m:val="p"/>
                            </m:rPr>
                            <a:rPr lang="en-IN" sz="2400" b="1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</m:e>
                            <m:e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IN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  <m:r>
                            <a:rPr lang="en-I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r>
                            <m:rPr>
                              <m:sty m:val="p"/>
                            </m:rPr>
                            <a:rPr lang="en-I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IN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10876F-8853-7E8B-FA5F-ADADDD057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37" y="4094826"/>
                <a:ext cx="8403006" cy="4681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9B1B1E-6215-A4B5-31CF-90D99243A646}"/>
                  </a:ext>
                </a:extLst>
              </p:cNvPr>
              <p:cNvSpPr txBox="1"/>
              <p:nvPr/>
            </p:nvSpPr>
            <p:spPr>
              <a:xfrm>
                <a:off x="1490636" y="4702571"/>
                <a:ext cx="6690614" cy="468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  <m:r>
                            <a:rPr lang="en-IN" sz="2400" b="1" i="1" dirty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m:rPr>
                              <m:sty m:val="p"/>
                            </m:rPr>
                            <a:rPr lang="en-IN" sz="2400" b="1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𝓓</m:t>
                          </m:r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IN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9B1B1E-6215-A4B5-31CF-90D99243A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36" y="4702571"/>
                <a:ext cx="6690614" cy="4681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018A91-E0DE-66CA-5DBF-6DAAC441D0E8}"/>
                  </a:ext>
                </a:extLst>
              </p:cNvPr>
              <p:cNvSpPr txBox="1"/>
              <p:nvPr/>
            </p:nvSpPr>
            <p:spPr>
              <a:xfrm>
                <a:off x="1490636" y="5336837"/>
                <a:ext cx="9210727" cy="468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sz="24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  <m:r>
                            <a:rPr lang="en-I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</m:d>
                      <m:r>
                        <a:rPr lang="en-I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argmax</m:t>
                      </m:r>
                      <m:r>
                        <a:rPr lang="en-I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IN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IN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IN" sz="24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IN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018A91-E0DE-66CA-5DBF-6DAAC441D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36" y="5336837"/>
                <a:ext cx="9210727" cy="4681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9641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384"/>
    </mc:Choice>
    <mc:Fallback xmlns="">
      <p:transition spd="slow" advTm="460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CBD34B-F2B7-7923-2A2B-FB9BA85ADF37}"/>
              </a:ext>
            </a:extLst>
          </p:cNvPr>
          <p:cNvSpPr/>
          <p:nvPr/>
        </p:nvSpPr>
        <p:spPr>
          <a:xfrm>
            <a:off x="1583582" y="4582383"/>
            <a:ext cx="8454901" cy="587483"/>
          </a:xfrm>
          <a:prstGeom prst="rect">
            <a:avLst/>
          </a:prstGeom>
          <a:solidFill>
            <a:srgbClr val="A33BC3">
              <a:alpha val="2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The ELBO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ELBO is defined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Thus maximizing the ELBO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gives us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which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Maximizes the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expected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joint probability of data and latent variables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Has a high </a:t>
                </a:r>
                <a:r>
                  <a:rPr lang="en-GB" dirty="0">
                    <a:solidFill>
                      <a:srgbClr val="288851"/>
                    </a:solidFill>
                    <a:latin typeface="Abadi Extra Light" panose="020B0204020104020204" pitchFamily="34" charset="0"/>
                  </a:rPr>
                  <a:t>entropy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We can also write the ELBO as follows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Thus maximizing the ELBO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will give us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which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Explains the data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well, i.e., gives it large </a:t>
                </a:r>
                <a:r>
                  <a:rPr lang="en-GB" u="sng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expected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probability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  <m:r>
                          <a:rPr lang="en-I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288851"/>
                    </a:solidFill>
                    <a:latin typeface="Abadi Extra Light" panose="020B0204020104020204" pitchFamily="34" charset="0"/>
                  </a:rPr>
                  <a:t>Is close to the prior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28885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solidFill>
                          <a:srgbClr val="28885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solidFill>
                          <a:srgbClr val="28885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 smtClean="0">
                        <a:solidFill>
                          <a:srgbClr val="28885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288851"/>
                    </a:solidFill>
                    <a:latin typeface="Abadi Extra Light" panose="020B0204020104020204" pitchFamily="34" charset="0"/>
                  </a:rPr>
                  <a:t>, i.e. is simple/regularized </a:t>
                </a:r>
                <a:r>
                  <a:rPr lang="en-GB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KL</m:t>
                    </m:r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en-IN" b="1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1CA925-31D2-8EDA-FB47-DA70A13AEC8A}"/>
                  </a:ext>
                </a:extLst>
              </p:cNvPr>
              <p:cNvSpPr txBox="1"/>
              <p:nvPr/>
            </p:nvSpPr>
            <p:spPr>
              <a:xfrm>
                <a:off x="2606697" y="1513008"/>
                <a:ext cx="6948762" cy="546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IN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800" b="1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IN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8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sz="28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IN" sz="28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 dirty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1CA925-31D2-8EDA-FB47-DA70A13AE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697" y="1513008"/>
                <a:ext cx="6948762" cy="5462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B95E37-E266-BD12-7BC3-EB4794F796DA}"/>
                  </a:ext>
                </a:extLst>
              </p:cNvPr>
              <p:cNvSpPr txBox="1"/>
              <p:nvPr/>
            </p:nvSpPr>
            <p:spPr>
              <a:xfrm>
                <a:off x="1583582" y="4654468"/>
                <a:ext cx="8561831" cy="515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IN"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IN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IN" sz="28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𝓓</m:t>
                      </m:r>
                      <m:r>
                        <a:rPr lang="en-IN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8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  <m:r>
                        <a:rPr lang="en-IN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IN" sz="28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IN" sz="28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  <m:r>
                        <a:rPr lang="en-IN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sz="2800" i="1" dirty="0" smtClean="0">
                          <a:solidFill>
                            <a:srgbClr val="28885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  <m:r>
                        <a:rPr lang="en-IN" sz="2800" i="1" dirty="0" smtClean="0">
                          <a:solidFill>
                            <a:srgbClr val="28885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GB" sz="2800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800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GB" sz="2800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IN" sz="2800" b="1" i="1" dirty="0">
                          <a:solidFill>
                            <a:srgbClr val="28885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IN" sz="2800" i="1" dirty="0">
                          <a:solidFill>
                            <a:srgbClr val="28885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IN" sz="2800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i="1" dirty="0">
                          <a:solidFill>
                            <a:srgbClr val="28885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B95E37-E266-BD12-7BC3-EB4794F79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582" y="4654468"/>
                <a:ext cx="8561831" cy="515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484BC5-F098-0643-AE6E-BBB59FBFF89B}"/>
                  </a:ext>
                </a:extLst>
              </p:cNvPr>
              <p:cNvSpPr txBox="1"/>
              <p:nvPr/>
            </p:nvSpPr>
            <p:spPr>
              <a:xfrm>
                <a:off x="3821710" y="2173658"/>
                <a:ext cx="5733749" cy="515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I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8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𝓓</m:t>
                              </m:r>
                              <m:r>
                                <a:rPr lang="en-IN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800" b="1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IN" sz="28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solidFill>
                            <a:srgbClr val="28885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IN" sz="2800" b="0" i="0" smtClean="0">
                          <a:solidFill>
                            <a:srgbClr val="28885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GB" sz="2800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800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GB" sz="2800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dirty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IN" sz="2800" b="1" i="1" dirty="0" smtClean="0">
                          <a:solidFill>
                            <a:srgbClr val="28885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484BC5-F098-0643-AE6E-BBB59FBFF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710" y="2173658"/>
                <a:ext cx="5733749" cy="5153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829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250"/>
    </mc:Choice>
    <mc:Fallback xmlns="">
      <p:transition spd="slow" advTm="308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Maximizing the ELBO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We need to maximize the ELBO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(for now, assuming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known)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general approach to maximize ELBO is based on gradient-based methods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Assume some suitable/convenient form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e.g.,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so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Maximize the ELBO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using gradient ascent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endParaRPr lang="en-GB" sz="1900" dirty="0">
                  <a:latin typeface="Abadi Extra Light" panose="020B0204020104020204" pitchFamily="34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Note: Expectations in ELBO and ELBO’s gradients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may not be easy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Will see methods to handle such issues later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Assuming simple forms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also helps (we can use random variable transformation methods to transform the simple form to more expressive ones – will see later)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9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B1505-7850-5185-D493-551C39A20170}"/>
              </a:ext>
            </a:extLst>
          </p:cNvPr>
          <p:cNvSpPr/>
          <p:nvPr/>
        </p:nvSpPr>
        <p:spPr>
          <a:xfrm>
            <a:off x="1583582" y="1747034"/>
            <a:ext cx="8454901" cy="587483"/>
          </a:xfrm>
          <a:prstGeom prst="rect">
            <a:avLst/>
          </a:prstGeom>
          <a:solidFill>
            <a:srgbClr val="A33BC3">
              <a:alpha val="2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A69BC8-A4AD-7961-17BF-5001BDEAC676}"/>
                  </a:ext>
                </a:extLst>
              </p:cNvPr>
              <p:cNvSpPr txBox="1"/>
              <p:nvPr/>
            </p:nvSpPr>
            <p:spPr>
              <a:xfrm>
                <a:off x="1583582" y="1819119"/>
                <a:ext cx="8561831" cy="515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IN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I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IN" sz="2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𝓓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IN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  <m:r>
                        <a:rPr lang="en-IN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IN" sz="28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en-IN" sz="2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IN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A69BC8-A4AD-7961-17BF-5001BDEAC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582" y="1819119"/>
                <a:ext cx="8561831" cy="5153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06EFC67B-8FDE-8CAA-566B-7EFF7EE53A13}"/>
                  </a:ext>
                </a:extLst>
              </p:cNvPr>
              <p:cNvSpPr/>
              <p:nvPr/>
            </p:nvSpPr>
            <p:spPr>
              <a:xfrm>
                <a:off x="9531653" y="719826"/>
                <a:ext cx="2093689" cy="343441"/>
              </a:xfrm>
              <a:prstGeom prst="wedgeRectCallout">
                <a:avLst>
                  <a:gd name="adj1" fmla="val -34740"/>
                  <a:gd name="adj2" fmla="val 7875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Unknown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case later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06EFC67B-8FDE-8CAA-566B-7EFF7EE53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653" y="719826"/>
                <a:ext cx="2093689" cy="343441"/>
              </a:xfrm>
              <a:prstGeom prst="wedgeRectCallout">
                <a:avLst>
                  <a:gd name="adj1" fmla="val -34740"/>
                  <a:gd name="adj2" fmla="val 78756"/>
                </a:avLst>
              </a:prstGeom>
              <a:blipFill>
                <a:blip r:embed="rId5"/>
                <a:stretch>
                  <a:fillRect l="-1445" t="-131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FC01551-C5C2-0617-1DCD-520369D3570D}"/>
                  </a:ext>
                </a:extLst>
              </p:cNvPr>
              <p:cNvSpPr txBox="1"/>
              <p:nvPr/>
            </p:nvSpPr>
            <p:spPr>
              <a:xfrm>
                <a:off x="3044454" y="3918960"/>
                <a:ext cx="5369868" cy="604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IN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b>
                            <m:sSubPr>
                              <m:ctrlPr>
                                <a:rPr lang="en-IN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IN" sz="3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3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3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IN" sz="3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IN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FC01551-C5C2-0617-1DCD-520369D35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454" y="3918960"/>
                <a:ext cx="5369868" cy="6045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696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323"/>
    </mc:Choice>
    <mc:Fallback xmlns="">
      <p:transition spd="slow" advTm="262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C98DA-B8C9-F3A0-5C53-CB493EBE5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553938-BB19-2411-657B-24A281C2D9D8}"/>
              </a:ext>
            </a:extLst>
          </p:cNvPr>
          <p:cNvSpPr/>
          <p:nvPr/>
        </p:nvSpPr>
        <p:spPr>
          <a:xfrm>
            <a:off x="1549758" y="2537139"/>
            <a:ext cx="9092484" cy="31102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D3E76DD7-06E9-7BD2-4193-EF3E2E97F870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9BFBB7A-0143-66F8-4D69-4D65AF6D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Expectation Maximization</a:t>
            </a:r>
          </a:p>
        </p:txBody>
      </p:sp>
      <p:sp>
        <p:nvSpPr>
          <p:cNvPr id="21" name="Slide Number Placeholder 11">
            <a:extLst>
              <a:ext uri="{FF2B5EF4-FFF2-40B4-BE49-F238E27FC236}">
                <a16:creationId xmlns:a16="http://schemas.microsoft.com/office/drawing/2014/main" id="{52CFF0B0-2E98-5D44-CB0B-C187653A152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7239297-AAC9-68DB-D234-9CB57EDE6E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EM is a method to optimize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𝓓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4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sub>
                      <m:sup/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𝓓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</m:e>
                    </m:nary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 for point estimation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endParaRPr lang="en-IN" sz="2400" dirty="0">
                  <a:latin typeface="Abadi Extra Light" panose="020B0204020104020204" pitchFamily="34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EM optimizes</a:t>
                </a:r>
                <a:r>
                  <a:rPr lang="en-IN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  <m:sup/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𝒁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𝓓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𝒁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IN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𝒁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, which is a lower bound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CP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in step 2 and expectation in step 3 may not be tractable. May need approximations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IN" sz="1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07239297-AAC9-68DB-D234-9CB57EDE6E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727" t="-115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1C1C00-30AD-0B6E-E19F-448474EA52A9}"/>
                  </a:ext>
                </a:extLst>
              </p:cNvPr>
              <p:cNvSpPr txBox="1"/>
              <p:nvPr/>
            </p:nvSpPr>
            <p:spPr>
              <a:xfrm>
                <a:off x="1606482" y="2667576"/>
                <a:ext cx="9035760" cy="2843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IN" sz="2400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somehow (e.g., randomly), set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400" dirty="0">
                    <a:latin typeface="Abadi Extra Light" panose="020B0204020104020204" pitchFamily="34" charset="0"/>
                  </a:rPr>
                  <a:t>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d>
                          <m:dPr>
                            <m:ctrlPr>
                              <a:rPr lang="en-I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e>
                        <m:r>
                          <a:rPr lang="en-IN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𝓓</m:t>
                        </m:r>
                        <m:r>
                          <a:rPr lang="en-I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sz="24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I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ea typeface="Cambria Math" panose="02040503050406030204" pitchFamily="18" charset="0"/>
                  </a:rPr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IN" sz="2400" dirty="0">
                  <a:latin typeface="Abadi Extra Light" panose="020B0204020104020204" pitchFamily="34" charset="0"/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400" dirty="0"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𝓓</m:t>
                            </m:r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𝒁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</m:e>
                    </m:d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𝒬</m:t>
                    </m:r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en-I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I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I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IN" sz="2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400" dirty="0">
                    <a:latin typeface="Abadi Extra Light" panose="020B0204020104020204" pitchFamily="34" charset="0"/>
                  </a:rPr>
                  <a:t>If not converged, set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IN" sz="2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go to step 2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1C1C00-30AD-0B6E-E19F-448474EA5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482" y="2667576"/>
                <a:ext cx="9035760" cy="2843471"/>
              </a:xfrm>
              <a:prstGeom prst="rect">
                <a:avLst/>
              </a:prstGeom>
              <a:blipFill>
                <a:blip r:embed="rId4"/>
                <a:stretch>
                  <a:fillRect l="-1012" t="-1288" b="-38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30B6EE6-BD4B-A6D0-F786-3C9D64A51FEF}"/>
              </a:ext>
            </a:extLst>
          </p:cNvPr>
          <p:cNvSpPr/>
          <p:nvPr/>
        </p:nvSpPr>
        <p:spPr>
          <a:xfrm>
            <a:off x="88064" y="3174642"/>
            <a:ext cx="1277097" cy="734910"/>
          </a:xfrm>
          <a:prstGeom prst="wedgeRectCallout">
            <a:avLst>
              <a:gd name="adj1" fmla="val 75844"/>
              <a:gd name="adj2" fmla="val 127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Computing the CP of latent variables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A11B2C1-F53E-2E64-0CAB-81EB802BFD72}"/>
              </a:ext>
            </a:extLst>
          </p:cNvPr>
          <p:cNvSpPr/>
          <p:nvPr/>
        </p:nvSpPr>
        <p:spPr>
          <a:xfrm>
            <a:off x="88063" y="4089856"/>
            <a:ext cx="1363872" cy="520781"/>
          </a:xfrm>
          <a:prstGeom prst="wedgeRectCallout">
            <a:avLst>
              <a:gd name="adj1" fmla="val 67185"/>
              <a:gd name="adj2" fmla="val 1682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Maximizing the expected CLL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DB1F68C8-9FCE-25E7-7AB5-7B20561A0A5B}"/>
              </a:ext>
            </a:extLst>
          </p:cNvPr>
          <p:cNvSpPr/>
          <p:nvPr/>
        </p:nvSpPr>
        <p:spPr>
          <a:xfrm>
            <a:off x="7482417" y="808074"/>
            <a:ext cx="1297713" cy="257494"/>
          </a:xfrm>
          <a:prstGeom prst="wedgeRectCallout">
            <a:avLst>
              <a:gd name="adj1" fmla="val -51203"/>
              <a:gd name="adj2" fmla="val 8206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Latent variables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43404AB0-DC13-045F-4A90-252CD07B589B}"/>
              </a:ext>
            </a:extLst>
          </p:cNvPr>
          <p:cNvSpPr/>
          <p:nvPr/>
        </p:nvSpPr>
        <p:spPr>
          <a:xfrm>
            <a:off x="6449878" y="863894"/>
            <a:ext cx="610141" cy="201674"/>
          </a:xfrm>
          <a:prstGeom prst="wedgeRectCallout">
            <a:avLst>
              <a:gd name="adj1" fmla="val 52364"/>
              <a:gd name="adj2" fmla="val 9908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Data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8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853"/>
    </mc:Choice>
    <mc:Fallback xmlns="">
      <p:transition spd="slow" advTm="492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uiExpand="1" build="p"/>
      <p:bldP spid="5" grpId="0"/>
      <p:bldP spid="6" grpId="0" animBg="1"/>
      <p:bldP spid="7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A2284-3322-7118-9C38-FF4090B34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5B0905B4-C82C-3DED-6707-20A813BA2B98}"/>
              </a:ext>
            </a:extLst>
          </p:cNvPr>
          <p:cNvSpPr/>
          <p:nvPr/>
        </p:nvSpPr>
        <p:spPr>
          <a:xfrm>
            <a:off x="5043415" y="3272833"/>
            <a:ext cx="2833941" cy="123059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E8065-49E1-E500-23FC-94A24666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Gaussian Mixture Model (GMM)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352A05E-EFB1-A4FC-BF48-E370F5E88AD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rgbClr val="A33BC3"/>
                </a:solidFill>
              </a:rPr>
              <a:t>3</a:t>
            </a:fld>
            <a:endParaRPr lang="en-IN" sz="28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6651F3B-709E-D1B9-74A5-0D7EBFF668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observations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each from one of the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Gaussians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𝒩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 don’t know which Gaussian each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comes from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∈{1,2,…,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denotes which Gaussian generated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Suppose we want to do point estimation for the parameters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6651F3B-709E-D1B9-74A5-0D7EBFF668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4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EF1D6FE-F079-7E6E-5353-4ED5D1B53189}"/>
              </a:ext>
            </a:extLst>
          </p:cNvPr>
          <p:cNvSpPr/>
          <p:nvPr/>
        </p:nvSpPr>
        <p:spPr>
          <a:xfrm>
            <a:off x="3554006" y="4905094"/>
            <a:ext cx="3808602" cy="16442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2B8571-4387-C18C-9B6D-1BBEDC1E3F1E}"/>
              </a:ext>
            </a:extLst>
          </p:cNvPr>
          <p:cNvSpPr/>
          <p:nvPr/>
        </p:nvSpPr>
        <p:spPr>
          <a:xfrm>
            <a:off x="6007991" y="5285882"/>
            <a:ext cx="847288" cy="8449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3A3D50-5E8B-8279-C1A4-B339B883E6B8}"/>
              </a:ext>
            </a:extLst>
          </p:cNvPr>
          <p:cNvSpPr/>
          <p:nvPr/>
        </p:nvSpPr>
        <p:spPr>
          <a:xfrm>
            <a:off x="4055745" y="5285882"/>
            <a:ext cx="847288" cy="84490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CCDFE8-7386-42BE-CDA1-64FD43820FBB}"/>
              </a:ext>
            </a:extLst>
          </p:cNvPr>
          <p:cNvCxnSpPr>
            <a:stCxn id="8" idx="6"/>
            <a:endCxn id="7" idx="2"/>
          </p:cNvCxnSpPr>
          <p:nvPr/>
        </p:nvCxnSpPr>
        <p:spPr>
          <a:xfrm>
            <a:off x="4903033" y="5708337"/>
            <a:ext cx="11049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919CC0C-D22A-81AF-07FA-ACEDB1B2ECD2}"/>
              </a:ext>
            </a:extLst>
          </p:cNvPr>
          <p:cNvSpPr/>
          <p:nvPr/>
        </p:nvSpPr>
        <p:spPr>
          <a:xfrm>
            <a:off x="2103499" y="5285882"/>
            <a:ext cx="847288" cy="84490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E8966E-50FF-01B2-BC16-2320811CB542}"/>
              </a:ext>
            </a:extLst>
          </p:cNvPr>
          <p:cNvCxnSpPr>
            <a:stCxn id="11" idx="6"/>
          </p:cNvCxnSpPr>
          <p:nvPr/>
        </p:nvCxnSpPr>
        <p:spPr>
          <a:xfrm>
            <a:off x="2950787" y="5708337"/>
            <a:ext cx="11049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4E5BFB06-936C-71E7-CC1D-596118EED508}"/>
              </a:ext>
            </a:extLst>
          </p:cNvPr>
          <p:cNvSpPr/>
          <p:nvPr/>
        </p:nvSpPr>
        <p:spPr>
          <a:xfrm>
            <a:off x="5201449" y="3470636"/>
            <a:ext cx="847288" cy="84490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ABC750-26D7-52EB-EA5C-DA343771E438}"/>
              </a:ext>
            </a:extLst>
          </p:cNvPr>
          <p:cNvCxnSpPr>
            <a:cxnSpLocks/>
            <a:stCxn id="14" idx="4"/>
            <a:endCxn id="7" idx="1"/>
          </p:cNvCxnSpPr>
          <p:nvPr/>
        </p:nvCxnSpPr>
        <p:spPr>
          <a:xfrm>
            <a:off x="5625093" y="4315545"/>
            <a:ext cx="506980" cy="10940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B733A9-14A3-61C1-7C94-9C9AAC610615}"/>
                  </a:ext>
                </a:extLst>
              </p:cNvPr>
              <p:cNvSpPr txBox="1"/>
              <p:nvPr/>
            </p:nvSpPr>
            <p:spPr>
              <a:xfrm>
                <a:off x="6173034" y="5317860"/>
                <a:ext cx="6833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B733A9-14A3-61C1-7C94-9C9AAC610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034" y="5317860"/>
                <a:ext cx="68332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1FB15D-D28C-C142-BA97-34D4C58B368B}"/>
                  </a:ext>
                </a:extLst>
              </p:cNvPr>
              <p:cNvSpPr txBox="1"/>
              <p:nvPr/>
            </p:nvSpPr>
            <p:spPr>
              <a:xfrm>
                <a:off x="4203306" y="5335989"/>
                <a:ext cx="65126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1FB15D-D28C-C142-BA97-34D4C58B3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306" y="5335989"/>
                <a:ext cx="65126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E1B237-D83F-5857-244F-5CD3C082CAF1}"/>
                  </a:ext>
                </a:extLst>
              </p:cNvPr>
              <p:cNvSpPr txBox="1"/>
              <p:nvPr/>
            </p:nvSpPr>
            <p:spPr>
              <a:xfrm>
                <a:off x="5337537" y="3520634"/>
                <a:ext cx="56149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E1B237-D83F-5857-244F-5CD3C082C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537" y="3520634"/>
                <a:ext cx="561499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96C471-38BF-5AF4-8D9C-81591B1A8FD4}"/>
                  </a:ext>
                </a:extLst>
              </p:cNvPr>
              <p:cNvSpPr txBox="1"/>
              <p:nvPr/>
            </p:nvSpPr>
            <p:spPr>
              <a:xfrm>
                <a:off x="2330915" y="5349748"/>
                <a:ext cx="43101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96C471-38BF-5AF4-8D9C-81591B1A8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915" y="5349748"/>
                <a:ext cx="431015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E89316-5EF2-EB74-8FE7-E318E37AE60D}"/>
                  </a:ext>
                </a:extLst>
              </p:cNvPr>
              <p:cNvSpPr txBox="1"/>
              <p:nvPr/>
            </p:nvSpPr>
            <p:spPr>
              <a:xfrm>
                <a:off x="6909586" y="6118447"/>
                <a:ext cx="353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E89316-5EF2-EB74-8FE7-E318E37AE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586" y="6118447"/>
                <a:ext cx="35343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4A376CA8-57F0-548F-4F5B-94F391C43FAA}"/>
              </a:ext>
            </a:extLst>
          </p:cNvPr>
          <p:cNvSpPr/>
          <p:nvPr/>
        </p:nvSpPr>
        <p:spPr>
          <a:xfrm>
            <a:off x="6842429" y="3465115"/>
            <a:ext cx="847288" cy="84490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D292B1A-570F-FBEF-7BF7-857C4EE112FF}"/>
                  </a:ext>
                </a:extLst>
              </p:cNvPr>
              <p:cNvSpPr txBox="1"/>
              <p:nvPr/>
            </p:nvSpPr>
            <p:spPr>
              <a:xfrm>
                <a:off x="7035499" y="3527470"/>
                <a:ext cx="56149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40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IN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D292B1A-570F-FBEF-7BF7-857C4EE11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499" y="3527470"/>
                <a:ext cx="561499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88FBAE0-3BDB-BF93-AAD2-E7C9708BF373}"/>
              </a:ext>
            </a:extLst>
          </p:cNvPr>
          <p:cNvCxnSpPr>
            <a:cxnSpLocks/>
            <a:stCxn id="69" idx="4"/>
          </p:cNvCxnSpPr>
          <p:nvPr/>
        </p:nvCxnSpPr>
        <p:spPr>
          <a:xfrm flipH="1">
            <a:off x="6651956" y="4310024"/>
            <a:ext cx="614117" cy="10259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D16FD39-B7DE-6F01-BA99-02A1A1270D01}"/>
                  </a:ext>
                </a:extLst>
              </p:cNvPr>
              <p:cNvSpPr txBox="1"/>
              <p:nvPr/>
            </p:nvSpPr>
            <p:spPr>
              <a:xfrm>
                <a:off x="7523926" y="4091909"/>
                <a:ext cx="353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D16FD39-B7DE-6F01-BA99-02A1A1270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926" y="4091909"/>
                <a:ext cx="35343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0F01A87-4DF8-597C-073B-92AA76243B74}"/>
                  </a:ext>
                </a:extLst>
              </p:cNvPr>
              <p:cNvSpPr txBox="1"/>
              <p:nvPr/>
            </p:nvSpPr>
            <p:spPr>
              <a:xfrm>
                <a:off x="349345" y="3835865"/>
                <a:ext cx="32238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multinoulli</m:t>
                      </m:r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0F01A87-4DF8-597C-073B-92AA76243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45" y="3835865"/>
                <a:ext cx="3223831" cy="307777"/>
              </a:xfrm>
              <a:prstGeom prst="rect">
                <a:avLst/>
              </a:prstGeom>
              <a:blipFill>
                <a:blip r:embed="rId11"/>
                <a:stretch>
                  <a:fillRect l="-1512" t="-1961" r="-2457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49A24FB-3E53-ABA4-3715-1D822B68C01E}"/>
                  </a:ext>
                </a:extLst>
              </p:cNvPr>
              <p:cNvSpPr txBox="1"/>
              <p:nvPr/>
            </p:nvSpPr>
            <p:spPr>
              <a:xfrm>
                <a:off x="251068" y="4271184"/>
                <a:ext cx="4623445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 sz="20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I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bSup>
                        </m:e>
                      </m:d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49A24FB-3E53-ABA4-3715-1D822B68C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68" y="4271184"/>
                <a:ext cx="4623445" cy="347403"/>
              </a:xfrm>
              <a:prstGeom prst="rect">
                <a:avLst/>
              </a:prstGeom>
              <a:blipFill>
                <a:blip r:embed="rId12"/>
                <a:stretch>
                  <a:fillRect l="-1054" b="-245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9790FF8-ACA1-0174-6436-3C80AB40587D}"/>
                  </a:ext>
                </a:extLst>
              </p:cNvPr>
              <p:cNvSpPr txBox="1"/>
              <p:nvPr/>
            </p:nvSpPr>
            <p:spPr>
              <a:xfrm>
                <a:off x="8410705" y="3447611"/>
                <a:ext cx="2700611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sSubSup>
                            <m:sSubSup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I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IN" sz="2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 sz="24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I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9790FF8-ACA1-0174-6436-3C80AB405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705" y="3447611"/>
                <a:ext cx="2700611" cy="4168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E864F54-73B2-6319-A25D-04FB3FB7FC40}"/>
                  </a:ext>
                </a:extLst>
              </p:cNvPr>
              <p:cNvSpPr txBox="1"/>
              <p:nvPr/>
            </p:nvSpPr>
            <p:spPr>
              <a:xfrm>
                <a:off x="8519617" y="3929397"/>
                <a:ext cx="3088859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E864F54-73B2-6319-A25D-04FB3FB7F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617" y="3929397"/>
                <a:ext cx="3088859" cy="7559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66C766F-92D7-2E9A-94FA-6F8BCDD2B86E}"/>
                  </a:ext>
                </a:extLst>
              </p:cNvPr>
              <p:cNvSpPr txBox="1"/>
              <p:nvPr/>
            </p:nvSpPr>
            <p:spPr>
              <a:xfrm>
                <a:off x="7780987" y="4838196"/>
                <a:ext cx="4289059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IN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I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66C766F-92D7-2E9A-94FA-6F8BCDD2B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987" y="4838196"/>
                <a:ext cx="4289059" cy="62998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Speech Bubble: Rectangle 84">
                <a:extLst>
                  <a:ext uri="{FF2B5EF4-FFF2-40B4-BE49-F238E27FC236}">
                    <a16:creationId xmlns:a16="http://schemas.microsoft.com/office/drawing/2014/main" id="{EC00FD5D-F739-7633-1328-36920A3AAA30}"/>
                  </a:ext>
                </a:extLst>
              </p:cNvPr>
              <p:cNvSpPr/>
              <p:nvPr/>
            </p:nvSpPr>
            <p:spPr>
              <a:xfrm>
                <a:off x="7877356" y="5512353"/>
                <a:ext cx="2840832" cy="700774"/>
              </a:xfrm>
              <a:prstGeom prst="wedgeRectCallout">
                <a:avLst>
                  <a:gd name="adj1" fmla="val -38578"/>
                  <a:gd name="adj2" fmla="val -6973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use gradient based optimization for MLE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but the update equations are a bit complicated</a:t>
                </a:r>
              </a:p>
            </p:txBody>
          </p:sp>
        </mc:Choice>
        <mc:Fallback xmlns="">
          <p:sp>
            <p:nvSpPr>
              <p:cNvPr id="85" name="Speech Bubble: Rectangle 84">
                <a:extLst>
                  <a:ext uri="{FF2B5EF4-FFF2-40B4-BE49-F238E27FC236}">
                    <a16:creationId xmlns:a16="http://schemas.microsoft.com/office/drawing/2014/main" id="{EC00FD5D-F739-7633-1328-36920A3AAA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356" y="5512353"/>
                <a:ext cx="2840832" cy="700774"/>
              </a:xfrm>
              <a:prstGeom prst="wedgeRectCallout">
                <a:avLst>
                  <a:gd name="adj1" fmla="val -38578"/>
                  <a:gd name="adj2" fmla="val -69734"/>
                </a:avLst>
              </a:prstGeom>
              <a:blipFill>
                <a:blip r:embed="rId16"/>
                <a:stretch>
                  <a:fillRect l="-426" b="-774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Speech Bubble: Rectangle 85">
            <a:extLst>
              <a:ext uri="{FF2B5EF4-FFF2-40B4-BE49-F238E27FC236}">
                <a16:creationId xmlns:a16="http://schemas.microsoft.com/office/drawing/2014/main" id="{473A9AE5-C230-D9EE-2E7E-52D554CAD32D}"/>
              </a:ext>
            </a:extLst>
          </p:cNvPr>
          <p:cNvSpPr/>
          <p:nvPr/>
        </p:nvSpPr>
        <p:spPr>
          <a:xfrm>
            <a:off x="7987249" y="6352731"/>
            <a:ext cx="2564639" cy="300548"/>
          </a:xfrm>
          <a:prstGeom prst="wedgeRectCallout">
            <a:avLst>
              <a:gd name="adj1" fmla="val -42448"/>
              <a:gd name="adj2" fmla="val -10275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EM would give simpler updates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79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087"/>
    </mc:Choice>
    <mc:Fallback xmlns="">
      <p:transition spd="slow" advTm="386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" grpId="0" animBg="1"/>
      <p:bldP spid="7" grpId="0" animBg="1"/>
      <p:bldP spid="8" grpId="0" animBg="1"/>
      <p:bldP spid="11" grpId="0" animBg="1"/>
      <p:bldP spid="14" grpId="0" animBg="1"/>
      <p:bldP spid="16" grpId="0"/>
      <p:bldP spid="17" grpId="0"/>
      <p:bldP spid="19" grpId="0"/>
      <p:bldP spid="20" grpId="0"/>
      <p:bldP spid="33" grpId="0"/>
      <p:bldP spid="69" grpId="0" animBg="1"/>
      <p:bldP spid="70" grpId="0"/>
      <p:bldP spid="77" grpId="0"/>
      <p:bldP spid="78" grpId="0"/>
      <p:bldP spid="79" grpId="0"/>
      <p:bldP spid="80" grpId="0"/>
      <p:bldP spid="81" grpId="0"/>
      <p:bldP spid="84" grpId="0"/>
      <p:bldP spid="85" grpId="0" animBg="1"/>
      <p:bldP spid="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657946-FC7F-477C-9867-0ED704A858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5245" y="169682"/>
                <a:ext cx="11740617" cy="821500"/>
              </a:xfrm>
            </p:spPr>
            <p:txBody>
              <a:bodyPr>
                <a:normAutofit/>
              </a:bodyPr>
              <a:lstStyle/>
              <a:p>
                <a:r>
                  <a:rPr lang="en-IN" dirty="0">
                    <a:solidFill>
                      <a:srgbClr val="A33BC3"/>
                    </a:solidFill>
                  </a:rPr>
                  <a:t>Detour: MLE for GMM when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solidFill>
                          <a:srgbClr val="A33BC3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dirty="0">
                    <a:solidFill>
                      <a:srgbClr val="A33BC3"/>
                    </a:solidFill>
                  </a:rPr>
                  <a:t> is known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657946-FC7F-477C-9867-0ED704A85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5245" y="169682"/>
                <a:ext cx="11740617" cy="821500"/>
              </a:xfrm>
              <a:blipFill>
                <a:blip r:embed="rId3"/>
                <a:stretch>
                  <a:fillRect l="-2130" t="-15556" b="-274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Derivation of the MLE solution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0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IN" sz="2600" dirty="0">
                            <a:latin typeface="Abadi Extra Light" panose="020B0204020104020204" pitchFamily="34" charset="0"/>
                          </a:rPr>
                          <m:t> 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is known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4"/>
                <a:stretch>
                  <a:fillRect l="-831" t="-14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45B6F7-C154-4945-8697-562DD2F437FD}"/>
                  </a:ext>
                </a:extLst>
              </p:cNvPr>
              <p:cNvSpPr txBox="1"/>
              <p:nvPr/>
            </p:nvSpPr>
            <p:spPr>
              <a:xfrm>
                <a:off x="892842" y="1717375"/>
                <a:ext cx="3213572" cy="381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45B6F7-C154-4945-8697-562DD2F43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42" y="1717375"/>
                <a:ext cx="3213572" cy="381643"/>
              </a:xfrm>
              <a:prstGeom prst="rect">
                <a:avLst/>
              </a:prstGeom>
              <a:blipFill>
                <a:blip r:embed="rId6"/>
                <a:stretch>
                  <a:fillRect l="-1894" t="-19355" r="-3220" b="-338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DD177F-F39C-45B2-9E74-F362D5374892}"/>
                  </a:ext>
                </a:extLst>
              </p:cNvPr>
              <p:cNvSpPr txBox="1"/>
              <p:nvPr/>
            </p:nvSpPr>
            <p:spPr>
              <a:xfrm>
                <a:off x="4276131" y="1734397"/>
                <a:ext cx="3973139" cy="375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40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DD177F-F39C-45B2-9E74-F362D5374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131" y="1734397"/>
                <a:ext cx="3973139" cy="375744"/>
              </a:xfrm>
              <a:prstGeom prst="rect">
                <a:avLst/>
              </a:prstGeom>
              <a:blipFill>
                <a:blip r:embed="rId7"/>
                <a:stretch>
                  <a:fillRect l="-1687" t="-173770" r="-1534" b="-2557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5FBE09-851D-4F13-AACD-A47512965B7F}"/>
                  </a:ext>
                </a:extLst>
              </p:cNvPr>
              <p:cNvSpPr txBox="1"/>
              <p:nvPr/>
            </p:nvSpPr>
            <p:spPr>
              <a:xfrm>
                <a:off x="4276131" y="2403029"/>
                <a:ext cx="5061514" cy="375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IN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I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400" dirty="0"/>
                  <a:t> </a:t>
                </a:r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solidFill>
                      <a:srgbClr val="FF0000"/>
                    </a:solidFill>
                  </a:rPr>
                  <a:t> </a:t>
                </a:r>
                <a:endParaRPr lang="en-I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5FBE09-851D-4F13-AACD-A47512965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131" y="2403029"/>
                <a:ext cx="5061514" cy="375744"/>
              </a:xfrm>
              <a:prstGeom prst="rect">
                <a:avLst/>
              </a:prstGeom>
              <a:blipFill>
                <a:blip r:embed="rId8"/>
                <a:stretch>
                  <a:fillRect l="-1324" t="-169355" r="-1083" b="-25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2A94FC-208C-4765-9915-77CA702B7B59}"/>
                  </a:ext>
                </a:extLst>
              </p:cNvPr>
              <p:cNvSpPr txBox="1"/>
              <p:nvPr/>
            </p:nvSpPr>
            <p:spPr>
              <a:xfrm>
                <a:off x="4283716" y="3105042"/>
                <a:ext cx="7050200" cy="419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∏"/>
                            <m:limLoc m:val="subSup"/>
                            <m:ctrlPr>
                              <a:rPr lang="en-I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IN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IN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𝑛𝑘</m:t>
                                    </m:r>
                                  </m:sub>
                                </m:sSub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r>
                  <a:rPr lang="en-IN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ctrlPr>
                          <a:rPr lang="en-I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p>
                          <m:sSupPr>
                            <m:ctrlPr>
                              <a:rPr lang="en-I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I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IN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I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IN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I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𝑛𝑘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2A94FC-208C-4765-9915-77CA702B7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716" y="3105042"/>
                <a:ext cx="7050200" cy="4195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E7A542-CFE0-4CDF-A1D7-519DDDF7BB8D}"/>
                  </a:ext>
                </a:extLst>
              </p:cNvPr>
              <p:cNvSpPr txBox="1"/>
              <p:nvPr/>
            </p:nvSpPr>
            <p:spPr>
              <a:xfrm>
                <a:off x="4202185" y="3713837"/>
                <a:ext cx="6623288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∏"/>
                              <m:limLoc m:val="subSup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IN" sz="2400" b="1" i="1" smtClean="0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N" sz="24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)]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𝑛𝑘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E7A542-CFE0-4CDF-A1D7-519DDDF7B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185" y="3713837"/>
                <a:ext cx="6623288" cy="75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DB6064-79B0-4EF4-99EB-D8B35669D526}"/>
                  </a:ext>
                </a:extLst>
              </p:cNvPr>
              <p:cNvSpPr txBox="1"/>
              <p:nvPr/>
            </p:nvSpPr>
            <p:spPr>
              <a:xfrm>
                <a:off x="3840336" y="4548687"/>
                <a:ext cx="7022435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∏"/>
                              <m:limLoc m:val="subSup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IN" sz="2400" b="1" i="1" smtClean="0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N" sz="24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)]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𝑛𝑘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DB6064-79B0-4EF4-99EB-D8B35669D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336" y="4548687"/>
                <a:ext cx="7022435" cy="755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8EFC87-3810-4CDE-8767-5D4C49BD4822}"/>
                  </a:ext>
                </a:extLst>
              </p:cNvPr>
              <p:cNvSpPr txBox="1"/>
              <p:nvPr/>
            </p:nvSpPr>
            <p:spPr>
              <a:xfrm>
                <a:off x="3840336" y="5472186"/>
                <a:ext cx="7633052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𝑛𝑘</m:t>
                                  </m:r>
                                </m:sub>
                              </m:s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m:rPr>
                                  <m:sty m:val="p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IN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IN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 sz="2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8EFC87-3810-4CDE-8767-5D4C49BD4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336" y="5472186"/>
                <a:ext cx="7633052" cy="7559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046665-C7B0-4EF2-A215-0391B26E4F5A}"/>
              </a:ext>
            </a:extLst>
          </p:cNvPr>
          <p:cNvCxnSpPr/>
          <p:nvPr/>
        </p:nvCxnSpPr>
        <p:spPr>
          <a:xfrm flipH="1">
            <a:off x="7513857" y="2182465"/>
            <a:ext cx="805343" cy="210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A5350FB-9F0A-42A9-9251-48FBD30B2612}"/>
              </a:ext>
            </a:extLst>
          </p:cNvPr>
          <p:cNvSpPr txBox="1"/>
          <p:nvPr/>
        </p:nvSpPr>
        <p:spPr>
          <a:xfrm>
            <a:off x="8073259" y="1870563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>
                <a:latin typeface="Abadi Extra Light" panose="020B0204020104020204" pitchFamily="34" charset="0"/>
              </a:rPr>
              <a:t>multinoulli</a:t>
            </a:r>
            <a:endParaRPr lang="en-IN" dirty="0">
              <a:latin typeface="Abadi Extra Light" panose="020B02040201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2E0ACA-F4AD-4A17-82D5-4D7D6ADF7D5B}"/>
              </a:ext>
            </a:extLst>
          </p:cNvPr>
          <p:cNvSpPr txBox="1"/>
          <p:nvPr/>
        </p:nvSpPr>
        <p:spPr>
          <a:xfrm>
            <a:off x="9675602" y="1894547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Gaussian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C104DC3-E401-459C-951A-8E984054B511}"/>
              </a:ext>
            </a:extLst>
          </p:cNvPr>
          <p:cNvCxnSpPr/>
          <p:nvPr/>
        </p:nvCxnSpPr>
        <p:spPr>
          <a:xfrm flipH="1">
            <a:off x="9177996" y="2223680"/>
            <a:ext cx="805343" cy="210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C64ED22F-ACF4-4B7D-A29D-41C2418BADA8}"/>
                  </a:ext>
                </a:extLst>
              </p:cNvPr>
              <p:cNvSpPr/>
              <p:nvPr/>
            </p:nvSpPr>
            <p:spPr>
              <a:xfrm>
                <a:off x="677487" y="4726891"/>
                <a:ext cx="2750607" cy="1106939"/>
              </a:xfrm>
              <a:prstGeom prst="wedgeRectCallout">
                <a:avLst>
                  <a:gd name="adj1" fmla="val 83932"/>
                  <a:gd name="adj2" fmla="val 3908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see that, when estimating the parameters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Gaussian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), we only will only need training examples from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class, i.e., examples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C64ED22F-ACF4-4B7D-A29D-41C2418BA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87" y="4726891"/>
                <a:ext cx="2750607" cy="1106939"/>
              </a:xfrm>
              <a:prstGeom prst="wedgeRectCallout">
                <a:avLst>
                  <a:gd name="adj1" fmla="val 83932"/>
                  <a:gd name="adj2" fmla="val 39081"/>
                </a:avLst>
              </a:prstGeom>
              <a:blipFill>
                <a:blip r:embed="rId13"/>
                <a:stretch>
                  <a:fillRect l="-325" t="-2703" b="-70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B0B4EBD5-053C-4463-A296-83797A1C41B4}"/>
              </a:ext>
            </a:extLst>
          </p:cNvPr>
          <p:cNvSpPr/>
          <p:nvPr/>
        </p:nvSpPr>
        <p:spPr>
          <a:xfrm>
            <a:off x="718612" y="3556599"/>
            <a:ext cx="2900730" cy="966684"/>
          </a:xfrm>
          <a:prstGeom prst="wedgeRectCallout">
            <a:avLst>
              <a:gd name="adj1" fmla="val 39489"/>
              <a:gd name="adj2" fmla="val 724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Also, due to the form of the likelihood (Gaussian) and prior (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multinoulli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), the MLE problem had a nice separable structure after taking the log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83AE7489-1994-4A28-9EF3-748DD6CAD48B}"/>
              </a:ext>
            </a:extLst>
          </p:cNvPr>
          <p:cNvSpPr/>
          <p:nvPr/>
        </p:nvSpPr>
        <p:spPr>
          <a:xfrm>
            <a:off x="218681" y="2669353"/>
            <a:ext cx="3621655" cy="686396"/>
          </a:xfrm>
          <a:prstGeom prst="wedgeRectCallout">
            <a:avLst>
              <a:gd name="adj1" fmla="val 35255"/>
              <a:gd name="adj2" fmla="val 8446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In general, in models with probability distributions from the </a:t>
            </a:r>
            <a:r>
              <a:rPr lang="en-IN" sz="1400" b="1" dirty="0">
                <a:solidFill>
                  <a:srgbClr val="0000FF"/>
                </a:solidFill>
                <a:latin typeface="Abadi Extra Light" panose="020B0204020104020204" pitchFamily="34" charset="0"/>
              </a:rPr>
              <a:t>exponential family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, the MLE problem will usually have a simple analytic form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9C58854-E92B-D2F9-00C5-EB0E8B8E2DBE}"/>
              </a:ext>
            </a:extLst>
          </p:cNvPr>
          <p:cNvSpPr/>
          <p:nvPr/>
        </p:nvSpPr>
        <p:spPr>
          <a:xfrm>
            <a:off x="9491515" y="292391"/>
            <a:ext cx="2314405" cy="686396"/>
          </a:xfrm>
          <a:prstGeom prst="wedgeRectCallout">
            <a:avLst>
              <a:gd name="adj1" fmla="val -55846"/>
              <a:gd name="adj2" fmla="val 453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GMM then is just like generative classification with Gaussian class conditionals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8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701"/>
    </mc:Choice>
    <mc:Fallback xmlns="">
      <p:transition spd="slow" advTm="388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1" grpId="0"/>
      <p:bldP spid="22" grpId="0"/>
      <p:bldP spid="7" grpId="0"/>
      <p:bldP spid="25" grpId="0"/>
      <p:bldP spid="27" grpId="0" animBg="1"/>
      <p:bldP spid="28" grpId="0" animBg="1"/>
      <p:bldP spid="2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1920B-73ED-32F1-D880-818A91AE8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38D2105-E945-C97C-A79C-8C302A2DFBB4}"/>
              </a:ext>
            </a:extLst>
          </p:cNvPr>
          <p:cNvSpPr/>
          <p:nvPr/>
        </p:nvSpPr>
        <p:spPr>
          <a:xfrm>
            <a:off x="71377" y="4819951"/>
            <a:ext cx="3546227" cy="151405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E03B0-6619-1241-A7C0-C11EF725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EM for Gaussian Mixture Model (GMM)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A164AF-88FB-72B3-7FA7-F74B5CD465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rgbClr val="A33BC3"/>
                </a:solidFill>
              </a:rPr>
              <a:t>5</a:t>
            </a:fld>
            <a:endParaRPr lang="en-IN" sz="28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97B44C9-3685-8A5F-A827-89357906E5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IN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dirty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dirty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. Set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dirty="0">
                    <a:latin typeface="Abadi Extra Light" panose="020B0204020104020204" pitchFamily="34" charset="0"/>
                  </a:rPr>
                  <a:t>Set CP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400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IN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. </a:t>
                </a:r>
                <a:r>
                  <a:rPr lang="en-IN" dirty="0">
                    <a:latin typeface="Abadi Extra Light" panose="020B0204020104020204" pitchFamily="34" charset="0"/>
                  </a:rPr>
                  <a:t>Assuming </a:t>
                </a:r>
                <a:r>
                  <a:rPr lang="en-IN" dirty="0" err="1">
                    <a:latin typeface="Abadi Extra Light" panose="020B0204020104020204" pitchFamily="34" charset="0"/>
                  </a:rPr>
                  <a:t>i.i.d.</a:t>
                </a:r>
                <a:r>
                  <a:rPr lang="en-IN" dirty="0">
                    <a:latin typeface="Abadi Extra Light" panose="020B0204020104020204" pitchFamily="34" charset="0"/>
                  </a:rPr>
                  <a:t> data, this means computing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400" dirty="0">
                    <a:latin typeface="Abadi Extra Light" panose="020B0204020104020204" pitchFamily="34" charset="0"/>
                  </a:rPr>
                  <a:t>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𝒁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𝒬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I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400" dirty="0">
                    <a:latin typeface="Abadi Extra Light" panose="020B0204020104020204" pitchFamily="34" charset="0"/>
                  </a:rPr>
                  <a:t>Go to step 2 if not converged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97B44C9-3685-8A5F-A827-89357906E5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87" t="-1535" b="-51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22658B-5354-7C7F-6DAA-A0F5AF1CEF43}"/>
                  </a:ext>
                </a:extLst>
              </p:cNvPr>
              <p:cNvSpPr txBox="1"/>
              <p:nvPr/>
            </p:nvSpPr>
            <p:spPr>
              <a:xfrm>
                <a:off x="3353573" y="3937641"/>
                <a:ext cx="7121629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IN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I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I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22658B-5354-7C7F-6DAA-A0F5AF1CE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573" y="3937641"/>
                <a:ext cx="7121629" cy="75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2EBFBB-F94A-1A73-4B8B-0673C2FA83BD}"/>
                  </a:ext>
                </a:extLst>
              </p:cNvPr>
              <p:cNvSpPr txBox="1"/>
              <p:nvPr/>
            </p:nvSpPr>
            <p:spPr>
              <a:xfrm>
                <a:off x="2683206" y="2247176"/>
                <a:ext cx="8564011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I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N" sz="24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dirty="0" err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2400" i="1" dirty="0" err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N" sz="24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dirty="0" err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 dirty="0" err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4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dirty="0" err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2400" i="1" dirty="0" err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N" sz="24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2EBFBB-F94A-1A73-4B8B-0673C2FA8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206" y="2247176"/>
                <a:ext cx="8564011" cy="416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E901A73-78DD-7DF7-0CBC-2942D9C739B1}"/>
                  </a:ext>
                </a:extLst>
              </p:cNvPr>
              <p:cNvSpPr/>
              <p:nvPr/>
            </p:nvSpPr>
            <p:spPr>
              <a:xfrm>
                <a:off x="3834564" y="4676040"/>
                <a:ext cx="8155502" cy="777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IN" sz="20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00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𝑛𝑘</m:t>
                                      </m:r>
                                    </m:sub>
                                  </m:sSub>
                                </m:e>
                              </m:nary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  <m:sSubSup>
                                    <m:sSubSupPr>
                                      <m:ctrlP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−1)</m:t>
                                      </m:r>
                                    </m:sup>
                                  </m:sSubSup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𝒩</m:t>
                                  </m:r>
                                  <m:d>
                                    <m:dPr>
                                      <m:ctrlP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I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sSubSup>
                                        <m:sSubSupPr>
                                          <m:ctrlPr>
                                            <a:rPr lang="en-I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I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I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I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I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−1)</m:t>
                                          </m:r>
                                        </m:sup>
                                      </m:sSubSup>
                                      <m: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n-I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IN" sz="20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  <m:sub>
                                          <m:r>
                                            <a:rPr lang="en-I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I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I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I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E901A73-78DD-7DF7-0CBC-2942D9C73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64" y="4676040"/>
                <a:ext cx="8155502" cy="7772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40BD8FD-EFC1-BE45-EB2B-DB5333F764B4}"/>
                  </a:ext>
                </a:extLst>
              </p:cNvPr>
              <p:cNvSpPr/>
              <p:nvPr/>
            </p:nvSpPr>
            <p:spPr>
              <a:xfrm>
                <a:off x="3834564" y="5484090"/>
                <a:ext cx="8031493" cy="722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IN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I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IN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r>
                                <a:rPr lang="en-I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𝑛𝑘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sSubSup>
                                <m:sSubSupPr>
                                  <m:ctrlP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m:rPr>
                                  <m:sty m:val="p"/>
                                </m:rP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−1)</m:t>
                                      </m:r>
                                    </m:sup>
                                  </m:sSubSup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 sz="20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I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−1)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40BD8FD-EFC1-BE45-EB2B-DB5333F764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64" y="5484090"/>
                <a:ext cx="8031493" cy="7223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EF51A7-CAE4-8172-2100-D704701D0984}"/>
                  </a:ext>
                </a:extLst>
              </p:cNvPr>
              <p:cNvSpPr txBox="1"/>
              <p:nvPr/>
            </p:nvSpPr>
            <p:spPr>
              <a:xfrm>
                <a:off x="146845" y="4809738"/>
                <a:ext cx="1754968" cy="440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I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I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I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r>
                            <a:rPr lang="en-I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EF51A7-CAE4-8172-2100-D704701D0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45" y="4809738"/>
                <a:ext cx="1754968" cy="440955"/>
              </a:xfrm>
              <a:prstGeom prst="rect">
                <a:avLst/>
              </a:prstGeom>
              <a:blipFill>
                <a:blip r:embed="rId8"/>
                <a:stretch>
                  <a:fillRect t="-175000" r="-30903" b="-26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03699A-A6DE-94CE-ACAC-3388278B246D}"/>
                  </a:ext>
                </a:extLst>
              </p:cNvPr>
              <p:cNvSpPr txBox="1"/>
              <p:nvPr/>
            </p:nvSpPr>
            <p:spPr>
              <a:xfrm>
                <a:off x="97633" y="5309843"/>
                <a:ext cx="2011192" cy="449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I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I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I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r>
                            <a:rPr lang="en-I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  <m:sSub>
                            <m:sSubPr>
                              <m:ctrlP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03699A-A6DE-94CE-ACAC-3388278B2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3" y="5309843"/>
                <a:ext cx="2011192" cy="449482"/>
              </a:xfrm>
              <a:prstGeom prst="rect">
                <a:avLst/>
              </a:prstGeom>
              <a:blipFill>
                <a:blip r:embed="rId9"/>
                <a:stretch>
                  <a:fillRect t="-168919" r="-17273" b="-2527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FED333E-A3F5-DD71-6E4C-7D9CD4110415}"/>
                  </a:ext>
                </a:extLst>
              </p:cNvPr>
              <p:cNvSpPr txBox="1"/>
              <p:nvPr/>
            </p:nvSpPr>
            <p:spPr>
              <a:xfrm>
                <a:off x="48735" y="5818133"/>
                <a:ext cx="3546227" cy="449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I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I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I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I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I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r>
                            <a:rPr lang="en-I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  <m:sSub>
                            <m:sSubPr>
                              <m:ctrlPr>
                                <a:rPr lang="en-I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I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I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IN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I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I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400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1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I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I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FED333E-A3F5-DD71-6E4C-7D9CD4110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" y="5818133"/>
                <a:ext cx="3546227" cy="449482"/>
              </a:xfrm>
              <a:prstGeom prst="rect">
                <a:avLst/>
              </a:prstGeom>
              <a:blipFill>
                <a:blip r:embed="rId10"/>
                <a:stretch>
                  <a:fillRect t="-168919" b="-2527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3786D3-E9F2-7B0B-8C84-9FED1F719C93}"/>
                  </a:ext>
                </a:extLst>
              </p:cNvPr>
              <p:cNvSpPr txBox="1"/>
              <p:nvPr/>
            </p:nvSpPr>
            <p:spPr>
              <a:xfrm>
                <a:off x="5578450" y="2784119"/>
                <a:ext cx="3886192" cy="552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sz="2400" dirty="0" smtClean="0">
                          <a:latin typeface="Abadi Extra Light" panose="020B0204020104020204" pitchFamily="34" charset="0"/>
                        </a:rPr>
                        <m:t>=</m:t>
                      </m:r>
                      <m:r>
                        <a:rPr lang="en-IN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IN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3786D3-E9F2-7B0B-8C84-9FED1F719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450" y="2784119"/>
                <a:ext cx="3886192" cy="5527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2AB6A7E0-EDD7-679E-4370-0275974C7595}"/>
                  </a:ext>
                </a:extLst>
              </p:cNvPr>
              <p:cNvSpPr/>
              <p:nvPr/>
            </p:nvSpPr>
            <p:spPr>
              <a:xfrm>
                <a:off x="274939" y="3894166"/>
                <a:ext cx="2833424" cy="680839"/>
              </a:xfrm>
              <a:prstGeom prst="wedgeRectCallout">
                <a:avLst>
                  <a:gd name="adj1" fmla="val -46769"/>
                  <a:gd name="adj2" fmla="val 9085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only required expectation for EM for GMM is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I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which can be computed easily using the CP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2AB6A7E0-EDD7-679E-4370-0275974C7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39" y="3894166"/>
                <a:ext cx="2833424" cy="680839"/>
              </a:xfrm>
              <a:prstGeom prst="wedgeRectCallout">
                <a:avLst>
                  <a:gd name="adj1" fmla="val -46769"/>
                  <a:gd name="adj2" fmla="val 90853"/>
                </a:avLst>
              </a:prstGeom>
              <a:blipFill>
                <a:blip r:embed="rId12"/>
                <a:stretch>
                  <a:fillRect l="-427" t="-308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D24A19A2-FD40-9297-764C-06EED0496757}"/>
                  </a:ext>
                </a:extLst>
              </p:cNvPr>
              <p:cNvSpPr/>
              <p:nvPr/>
            </p:nvSpPr>
            <p:spPr>
              <a:xfrm>
                <a:off x="2643518" y="2818324"/>
                <a:ext cx="1855934" cy="321671"/>
              </a:xfrm>
              <a:prstGeom prst="wedgeRectCallout">
                <a:avLst>
                  <a:gd name="adj1" fmla="val 590"/>
                  <a:gd name="adj2" fmla="val -10526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Same as 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D24A19A2-FD40-9297-764C-06EED0496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518" y="2818324"/>
                <a:ext cx="1855934" cy="321671"/>
              </a:xfrm>
              <a:prstGeom prst="wedgeRectCallout">
                <a:avLst>
                  <a:gd name="adj1" fmla="val 590"/>
                  <a:gd name="adj2" fmla="val -105269"/>
                </a:avLst>
              </a:prstGeom>
              <a:blipFill>
                <a:blip r:embed="rId13"/>
                <a:stretch>
                  <a:fillRect l="-651" b="-804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B6635C9E-7F2E-0635-9022-ACB4FB24F452}"/>
                  </a:ext>
                </a:extLst>
              </p:cNvPr>
              <p:cNvSpPr/>
              <p:nvPr/>
            </p:nvSpPr>
            <p:spPr>
              <a:xfrm>
                <a:off x="2095681" y="4780498"/>
                <a:ext cx="1463329" cy="720791"/>
              </a:xfrm>
              <a:prstGeom prst="wedgeRectCallout">
                <a:avLst>
                  <a:gd name="adj1" fmla="val -63403"/>
                  <a:gd name="adj2" fmla="val 3344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sz="12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12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sz="1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IN" sz="1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IN" sz="1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𝑛𝑘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the effective number of points from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</a:t>
                </a:r>
                <a:r>
                  <a:rPr lang="en-IN" sz="12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Gaussian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B6635C9E-7F2E-0635-9022-ACB4FB24F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681" y="4780498"/>
                <a:ext cx="1463329" cy="720791"/>
              </a:xfrm>
              <a:prstGeom prst="wedgeRectCallout">
                <a:avLst>
                  <a:gd name="adj1" fmla="val -63403"/>
                  <a:gd name="adj2" fmla="val 33449"/>
                </a:avLst>
              </a:prstGeom>
              <a:blipFill>
                <a:blip r:embed="rId14"/>
                <a:stretch>
                  <a:fillRect t="-42149" b="-1239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94D2DCCD-0771-0D06-CD5F-F63DBE8B4895}"/>
                  </a:ext>
                </a:extLst>
              </p:cNvPr>
              <p:cNvSpPr/>
              <p:nvPr/>
            </p:nvSpPr>
            <p:spPr>
              <a:xfrm>
                <a:off x="144205" y="2217933"/>
                <a:ext cx="2378273" cy="449482"/>
              </a:xfrm>
              <a:prstGeom prst="wedgeRectCallout">
                <a:avLst>
                  <a:gd name="adj1" fmla="val 57723"/>
                  <a:gd name="adj2" fmla="val 1361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Probability of data point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belonging to the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Gaussian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94D2DCCD-0771-0D06-CD5F-F63DBE8B4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5" y="2217933"/>
                <a:ext cx="2378273" cy="449482"/>
              </a:xfrm>
              <a:prstGeom prst="wedgeRectCallout">
                <a:avLst>
                  <a:gd name="adj1" fmla="val 57723"/>
                  <a:gd name="adj2" fmla="val 13612"/>
                </a:avLst>
              </a:prstGeom>
              <a:blipFill>
                <a:blip r:embed="rId15"/>
                <a:stretch>
                  <a:fillRect l="-468" t="-9091" b="-181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5F48723-A084-7F86-C4EC-3AAE3DC2CE65}"/>
              </a:ext>
            </a:extLst>
          </p:cNvPr>
          <p:cNvSpPr/>
          <p:nvPr/>
        </p:nvSpPr>
        <p:spPr>
          <a:xfrm>
            <a:off x="1101484" y="2784119"/>
            <a:ext cx="1298439" cy="230966"/>
          </a:xfrm>
          <a:prstGeom prst="wedgeRectCallout">
            <a:avLst>
              <a:gd name="adj1" fmla="val 50272"/>
              <a:gd name="adj2" fmla="val -10308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“Soft-clustering”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DC4FB6-6107-AB54-7360-BD89BFA5E36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17780" y="3189922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FF8795B5-7A09-4407-0D3E-4E945ADC8E4C}"/>
                  </a:ext>
                </a:extLst>
              </p:cNvPr>
              <p:cNvSpPr/>
              <p:nvPr/>
            </p:nvSpPr>
            <p:spPr>
              <a:xfrm>
                <a:off x="9464642" y="3197971"/>
                <a:ext cx="1767992" cy="877262"/>
              </a:xfrm>
              <a:prstGeom prst="wedgeRectCallout">
                <a:avLst>
                  <a:gd name="adj1" fmla="val 57148"/>
                  <a:gd name="adj2" fmla="val -517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EM for GMM does </a:t>
                </a:r>
                <a:r>
                  <a:rPr lang="en-IN" sz="1400" b="1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two things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: soft-clustering and estimating the density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FF8795B5-7A09-4407-0D3E-4E945ADC8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642" y="3197971"/>
                <a:ext cx="1767992" cy="877262"/>
              </a:xfrm>
              <a:prstGeom prst="wedgeRectCallout">
                <a:avLst>
                  <a:gd name="adj1" fmla="val 57148"/>
                  <a:gd name="adj2" fmla="val -5174"/>
                </a:avLst>
              </a:prstGeom>
              <a:blipFill>
                <a:blip r:embed="rId17"/>
                <a:stretch>
                  <a:fillRect l="-633" t="-4762" b="-95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0287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087"/>
    </mc:Choice>
    <mc:Fallback xmlns="">
      <p:transition spd="slow" advTm="386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/>
      <p:bldP spid="18" grpId="0"/>
      <p:bldP spid="22" grpId="0"/>
      <p:bldP spid="23" grpId="0"/>
      <p:bldP spid="24" grpId="0"/>
      <p:bldP spid="25" grpId="0"/>
      <p:bldP spid="26" grpId="0"/>
      <p:bldP spid="3" grpId="0"/>
      <p:bldP spid="5" grpId="0" animBg="1"/>
      <p:bldP spid="6" grpId="0" animBg="1"/>
      <p:bldP spid="7" grpId="0" animBg="1"/>
      <p:bldP spid="8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EM for GMM: The Full Algorithm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rgbClr val="A33BC3"/>
                </a:solidFill>
              </a:rPr>
              <a:t>6</a:t>
            </a:fld>
            <a:endParaRPr lang="en-IN" sz="28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EM algo for GMM required </a:t>
                </a:r>
                <a14:m>
                  <m:oMath xmlns:m="http://schemas.openxmlformats.org/officeDocument/2006/math"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. 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BF1578-D288-4D93-BB6B-27826CDB85B0}"/>
                  </a:ext>
                </a:extLst>
              </p:cNvPr>
              <p:cNvSpPr txBox="1"/>
              <p:nvPr/>
            </p:nvSpPr>
            <p:spPr>
              <a:xfrm>
                <a:off x="1345984" y="1670154"/>
                <a:ext cx="5340116" cy="254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𝑛𝑘</m:t>
                            </m:r>
                          </m:sub>
                        </m:sSub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0×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=0|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IN" sz="1600" b="0" i="0" smtClean="0">
                        <a:latin typeface="Cambria Math" panose="02040503050406030204" pitchFamily="18" charset="0"/>
                      </a:rPr>
                      <m:t>)+1</m:t>
                    </m:r>
                    <m:r>
                      <a:rPr lang="en-IN" sz="16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IN" sz="1600" dirty="0"/>
                  <a:t>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IN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BF1578-D288-4D93-BB6B-27826CDB8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84" y="1670154"/>
                <a:ext cx="5340116" cy="254493"/>
              </a:xfrm>
              <a:prstGeom prst="rect">
                <a:avLst/>
              </a:prstGeom>
              <a:blipFill>
                <a:blip r:embed="rId6"/>
                <a:stretch>
                  <a:fillRect l="-1370" t="-19048" r="-5023" b="-309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1FEE9D-DDFB-4FB5-8A09-B0C3C3FA2BB3}"/>
                  </a:ext>
                </a:extLst>
              </p:cNvPr>
              <p:cNvSpPr txBox="1"/>
              <p:nvPr/>
            </p:nvSpPr>
            <p:spPr>
              <a:xfrm>
                <a:off x="8501558" y="1605443"/>
                <a:ext cx="1797736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IN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1FEE9D-DDFB-4FB5-8A09-B0C3C3FA2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558" y="1605443"/>
                <a:ext cx="1797736" cy="312650"/>
              </a:xfrm>
              <a:prstGeom prst="rect">
                <a:avLst/>
              </a:prstGeom>
              <a:blipFill>
                <a:blip r:embed="rId7"/>
                <a:stretch>
                  <a:fillRect l="-3729" t="-13462" r="-6441" b="-2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1D54A41-9663-4563-8620-B251270BBE88}"/>
                  </a:ext>
                </a:extLst>
              </p:cNvPr>
              <p:cNvSpPr txBox="1"/>
              <p:nvPr/>
            </p:nvSpPr>
            <p:spPr>
              <a:xfrm>
                <a:off x="6686100" y="1634521"/>
                <a:ext cx="2274698" cy="2544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IN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1D54A41-9663-4563-8620-B251270BB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100" y="1634521"/>
                <a:ext cx="2274698" cy="254493"/>
              </a:xfrm>
              <a:prstGeom prst="rect">
                <a:avLst/>
              </a:prstGeom>
              <a:blipFill>
                <a:blip r:embed="rId8"/>
                <a:stretch>
                  <a:fillRect l="-1877" t="-16667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D5C19E20-46D8-48EB-A58B-C015C3AF41BB}"/>
                  </a:ext>
                </a:extLst>
              </p:cNvPr>
              <p:cNvSpPr/>
              <p:nvPr/>
            </p:nvSpPr>
            <p:spPr>
              <a:xfrm>
                <a:off x="8497700" y="1042644"/>
                <a:ext cx="3603188" cy="432926"/>
              </a:xfrm>
              <a:prstGeom prst="wedgeRectCallout">
                <a:avLst>
                  <a:gd name="adj1" fmla="val -37502"/>
                  <a:gd name="adj2" fmla="val 6885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Need to normalize: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𝑛𝑘</m:t>
                            </m:r>
                          </m:sub>
                        </m:sSub>
                      </m:e>
                    </m:d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acc>
                          </m:e>
                          <m:sub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  <m:d>
                          <m:dPr>
                            <m:ctrlP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IN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sz="1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1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sz="1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 sz="14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I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ℓ=1</m:t>
                            </m:r>
                          </m:sub>
                          <m:sup>
                            <m:r>
                              <a:rPr lang="en-I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r>
                              <a:rPr lang="en-I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𝒩</m:t>
                            </m:r>
                            <m:d>
                              <m:dPr>
                                <m:ctrlPr>
                                  <a:rPr lang="en-IN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IN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IN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IN" sz="1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 sz="1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IN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  <m:r>
                                  <a:rPr lang="en-IN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IN" sz="1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IN" sz="140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IN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  </a:t>
                </a:r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D5C19E20-46D8-48EB-A58B-C015C3AF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700" y="1042644"/>
                <a:ext cx="3603188" cy="432926"/>
              </a:xfrm>
              <a:prstGeom prst="wedgeRectCallout">
                <a:avLst>
                  <a:gd name="adj1" fmla="val -37502"/>
                  <a:gd name="adj2" fmla="val 68856"/>
                </a:avLst>
              </a:prstGeom>
              <a:blipFill>
                <a:blip r:embed="rId9"/>
                <a:stretch>
                  <a:fillRect l="-337" t="-1136" b="-5113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7424245-B277-4330-AC5D-0CBCFF4B8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5240" y="2014938"/>
            <a:ext cx="9462782" cy="47794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0D89BF4F-50E5-4C61-9E3A-4E2E86402A89}"/>
                  </a:ext>
                </a:extLst>
              </p:cNvPr>
              <p:cNvSpPr/>
              <p:nvPr/>
            </p:nvSpPr>
            <p:spPr>
              <a:xfrm>
                <a:off x="9780074" y="607249"/>
                <a:ext cx="1945195" cy="344784"/>
              </a:xfrm>
              <a:prstGeom prst="wedgeRectCallout">
                <a:avLst>
                  <a:gd name="adj1" fmla="val -38365"/>
                  <a:gd name="adj2" fmla="val 9562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Reason: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𝑛𝑘</m:t>
                            </m:r>
                          </m:sub>
                        </m:s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0D89BF4F-50E5-4C61-9E3A-4E2E86402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074" y="607249"/>
                <a:ext cx="1945195" cy="344784"/>
              </a:xfrm>
              <a:prstGeom prst="wedgeRectCallout">
                <a:avLst>
                  <a:gd name="adj1" fmla="val -38365"/>
                  <a:gd name="adj2" fmla="val 95620"/>
                </a:avLst>
              </a:prstGeom>
              <a:blipFill>
                <a:blip r:embed="rId11"/>
                <a:stretch>
                  <a:fillRect l="-621" t="-54651" b="-5814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B25BB2A-76A6-4FED-863B-0C73BDC938B2}"/>
              </a:ext>
            </a:extLst>
          </p:cNvPr>
          <p:cNvSpPr txBox="1"/>
          <p:nvPr/>
        </p:nvSpPr>
        <p:spPr>
          <a:xfrm>
            <a:off x="3238151" y="5187846"/>
            <a:ext cx="91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M-step: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981C8B2-36B5-4FAF-B1B1-60CF7894AE3C}"/>
                  </a:ext>
                </a:extLst>
              </p:cNvPr>
              <p:cNvSpPr/>
              <p:nvPr/>
            </p:nvSpPr>
            <p:spPr>
              <a:xfrm>
                <a:off x="265245" y="3352828"/>
                <a:ext cx="2945123" cy="821500"/>
              </a:xfrm>
              <a:prstGeom prst="wedgeRectCallout">
                <a:avLst>
                  <a:gd name="adj1" fmla="val 64745"/>
                  <a:gd name="adj2" fmla="val 556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Soft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-means, which is more of a heuristic to get soft-clustering,  also gave us probabilities but doesn’t account for cluster shapes or fraction of points in each cluster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981C8B2-36B5-4FAF-B1B1-60CF7894AE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3352828"/>
                <a:ext cx="2945123" cy="821500"/>
              </a:xfrm>
              <a:prstGeom prst="wedgeRectCallout">
                <a:avLst>
                  <a:gd name="adj1" fmla="val 64745"/>
                  <a:gd name="adj2" fmla="val 5561"/>
                </a:avLst>
              </a:prstGeom>
              <a:blipFill>
                <a:blip r:embed="rId12"/>
                <a:stretch>
                  <a:fillRect b="-43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1C4C0F0-B0FB-49A8-B542-F8724229659D}"/>
              </a:ext>
            </a:extLst>
          </p:cNvPr>
          <p:cNvSpPr/>
          <p:nvPr/>
        </p:nvSpPr>
        <p:spPr>
          <a:xfrm>
            <a:off x="6096000" y="3352828"/>
            <a:ext cx="1794235" cy="41789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CB4B9E-3990-496A-9B51-C8629D509C4A}"/>
              </a:ext>
            </a:extLst>
          </p:cNvPr>
          <p:cNvSpPr/>
          <p:nvPr/>
        </p:nvSpPr>
        <p:spPr>
          <a:xfrm>
            <a:off x="5406806" y="3352828"/>
            <a:ext cx="752355" cy="41789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3CB0D683-E713-4B6A-AC58-91243363B5E6}"/>
              </a:ext>
            </a:extLst>
          </p:cNvPr>
          <p:cNvSpPr/>
          <p:nvPr/>
        </p:nvSpPr>
        <p:spPr>
          <a:xfrm>
            <a:off x="8068316" y="3191014"/>
            <a:ext cx="2647219" cy="417894"/>
          </a:xfrm>
          <a:prstGeom prst="wedgeRectCallout">
            <a:avLst>
              <a:gd name="adj1" fmla="val -57497"/>
              <a:gd name="adj2" fmla="val 292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ea typeface="Cambria Math" panose="02040503050406030204" pitchFamily="18" charset="0"/>
              </a:rPr>
              <a:t>Accounts for cluster shapes (since each cluster is a Gaussian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375176B0-1F81-4C26-B45F-CA79974E28D5}"/>
              </a:ext>
            </a:extLst>
          </p:cNvPr>
          <p:cNvSpPr/>
          <p:nvPr/>
        </p:nvSpPr>
        <p:spPr>
          <a:xfrm>
            <a:off x="3293423" y="3183498"/>
            <a:ext cx="2053532" cy="417894"/>
          </a:xfrm>
          <a:prstGeom prst="wedgeRectCallout">
            <a:avLst>
              <a:gd name="adj1" fmla="val 54436"/>
              <a:gd name="adj2" fmla="val 2644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ea typeface="Cambria Math" panose="02040503050406030204" pitchFamily="18" charset="0"/>
              </a:rPr>
              <a:t>Accounts for fraction of points in each cluster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7B53F7-5DD8-4835-BFBC-0ED1909A1BE1}"/>
              </a:ext>
            </a:extLst>
          </p:cNvPr>
          <p:cNvSpPr/>
          <p:nvPr/>
        </p:nvSpPr>
        <p:spPr>
          <a:xfrm>
            <a:off x="6159161" y="4132610"/>
            <a:ext cx="1794235" cy="48659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73328B37-7EC8-4B6B-A9A3-44F3D70EFFE3}"/>
                  </a:ext>
                </a:extLst>
              </p:cNvPr>
              <p:cNvSpPr/>
              <p:nvPr/>
            </p:nvSpPr>
            <p:spPr>
              <a:xfrm>
                <a:off x="7466572" y="4654874"/>
                <a:ext cx="2035647" cy="417894"/>
              </a:xfrm>
              <a:prstGeom prst="wedgeRectCallout">
                <a:avLst>
                  <a:gd name="adj1" fmla="val -58209"/>
                  <a:gd name="adj2" fmla="val -5199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Effective number of points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cluster</a:t>
                </a: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73328B37-7EC8-4B6B-A9A3-44F3D70EFF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572" y="4654874"/>
                <a:ext cx="2035647" cy="417894"/>
              </a:xfrm>
              <a:prstGeom prst="wedgeRectCallout">
                <a:avLst>
                  <a:gd name="adj1" fmla="val -58209"/>
                  <a:gd name="adj2" fmla="val -51994"/>
                </a:avLst>
              </a:prstGeom>
              <a:blipFill>
                <a:blip r:embed="rId13"/>
                <a:stretch>
                  <a:fillRect t="-6579" r="-1351" b="-2236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230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939"/>
    </mc:Choice>
    <mc:Fallback xmlns="">
      <p:transition spd="slow" advTm="459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9" grpId="0"/>
      <p:bldP spid="30" grpId="0" animBg="1"/>
      <p:bldP spid="31" grpId="0" animBg="1"/>
      <p:bldP spid="7" grpId="0"/>
      <p:bldP spid="15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A3224-9915-813F-091A-038C53530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52F68-D75C-A380-99EE-8E76DDE25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Bayesian Linear Regression (Revisited)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8625273-5933-2984-2488-6939B77274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rgbClr val="A33BC3"/>
                </a:solidFill>
              </a:rPr>
              <a:t>7</a:t>
            </a:fld>
            <a:endParaRPr lang="en-IN" sz="28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B252C5-5451-4A6D-2338-B15C8E8D4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observations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from a </a:t>
                </a:r>
                <a:r>
                  <a:rPr lang="en-IN" dirty="0" err="1">
                    <a:latin typeface="Abadi Extra Light" panose="020B0204020104020204" pitchFamily="34" charset="0"/>
                  </a:rPr>
                  <a:t>lin</a:t>
                </a:r>
                <a:r>
                  <a:rPr lang="en-IN" dirty="0">
                    <a:latin typeface="Abadi Extra Light" panose="020B0204020104020204" pitchFamily="34" charset="0"/>
                  </a:rPr>
                  <a:t>-reg model with weights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Suppose the hyperparameters are also unknown, so need to estimate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B252C5-5451-4A6D-2338-B15C8E8D4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6E420EA-5A58-DA58-2CD4-867B3C97BCFE}"/>
              </a:ext>
            </a:extLst>
          </p:cNvPr>
          <p:cNvSpPr/>
          <p:nvPr/>
        </p:nvSpPr>
        <p:spPr>
          <a:xfrm>
            <a:off x="9308384" y="2870195"/>
            <a:ext cx="2023965" cy="96295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2D9B2D8-6026-8D22-DA3B-3EF2555B4A78}"/>
              </a:ext>
            </a:extLst>
          </p:cNvPr>
          <p:cNvSpPr/>
          <p:nvPr/>
        </p:nvSpPr>
        <p:spPr>
          <a:xfrm>
            <a:off x="10541837" y="3110254"/>
            <a:ext cx="545251" cy="547092"/>
          </a:xfrm>
          <a:prstGeom prst="ellipse">
            <a:avLst/>
          </a:prstGeom>
          <a:solidFill>
            <a:srgbClr val="E7E6E6">
              <a:lumMod val="75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EBB8008-4BF5-1606-7BA8-CA58445A7957}"/>
              </a:ext>
            </a:extLst>
          </p:cNvPr>
          <p:cNvSpPr/>
          <p:nvPr/>
        </p:nvSpPr>
        <p:spPr>
          <a:xfrm>
            <a:off x="10562776" y="2158199"/>
            <a:ext cx="524312" cy="53751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DE4388-1758-F2C8-07B7-AC7BAA1F37F7}"/>
              </a:ext>
            </a:extLst>
          </p:cNvPr>
          <p:cNvCxnSpPr>
            <a:cxnSpLocks/>
          </p:cNvCxnSpPr>
          <p:nvPr/>
        </p:nvCxnSpPr>
        <p:spPr>
          <a:xfrm>
            <a:off x="10814462" y="2713567"/>
            <a:ext cx="0" cy="41225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25F9FF-C622-EE23-6630-D27CBBCA1FFD}"/>
                  </a:ext>
                </a:extLst>
              </p:cNvPr>
              <p:cNvSpPr txBox="1"/>
              <p:nvPr/>
            </p:nvSpPr>
            <p:spPr>
              <a:xfrm>
                <a:off x="10661395" y="3181285"/>
                <a:ext cx="3758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0" lang="en-I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25F9FF-C622-EE23-6630-D27CBBCA1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1395" y="3181285"/>
                <a:ext cx="375872" cy="369332"/>
              </a:xfrm>
              <a:prstGeom prst="rect">
                <a:avLst/>
              </a:prstGeom>
              <a:blipFill>
                <a:blip r:embed="rId4"/>
                <a:stretch>
                  <a:fillRect l="-19355" r="-1613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AE4AFA-D2DC-2A52-66A9-0FF833789340}"/>
                  </a:ext>
                </a:extLst>
              </p:cNvPr>
              <p:cNvSpPr txBox="1"/>
              <p:nvPr/>
            </p:nvSpPr>
            <p:spPr>
              <a:xfrm>
                <a:off x="10699385" y="2242290"/>
                <a:ext cx="3109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kumimoji="0" lang="en-I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AE4AFA-D2DC-2A52-66A9-0FF833789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385" y="2242290"/>
                <a:ext cx="310983" cy="369332"/>
              </a:xfrm>
              <a:prstGeom prst="rect">
                <a:avLst/>
              </a:prstGeom>
              <a:blipFill>
                <a:blip r:embed="rId5"/>
                <a:stretch>
                  <a:fillRect l="-13725" r="-137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4F256E3-8830-88A4-4F03-CB0518C882B2}"/>
                  </a:ext>
                </a:extLst>
              </p:cNvPr>
              <p:cNvSpPr txBox="1"/>
              <p:nvPr/>
            </p:nvSpPr>
            <p:spPr>
              <a:xfrm>
                <a:off x="11066161" y="3534235"/>
                <a:ext cx="2021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4F256E3-8830-88A4-4F03-CB0518C88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6161" y="3534235"/>
                <a:ext cx="202170" cy="246221"/>
              </a:xfrm>
              <a:prstGeom prst="rect">
                <a:avLst/>
              </a:prstGeom>
              <a:blipFill>
                <a:blip r:embed="rId6"/>
                <a:stretch>
                  <a:fillRect l="-21212" r="-21212" b="-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371CA9A3-1659-0383-2AFC-BDAAB8253030}"/>
              </a:ext>
            </a:extLst>
          </p:cNvPr>
          <p:cNvSpPr/>
          <p:nvPr/>
        </p:nvSpPr>
        <p:spPr>
          <a:xfrm>
            <a:off x="9444560" y="3103491"/>
            <a:ext cx="545251" cy="547092"/>
          </a:xfrm>
          <a:prstGeom prst="ellipse">
            <a:avLst/>
          </a:prstGeom>
          <a:solidFill>
            <a:srgbClr val="E7E6E6">
              <a:lumMod val="75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8B7F419-AE9A-4148-16DD-3CBA6EE464DA}"/>
                  </a:ext>
                </a:extLst>
              </p:cNvPr>
              <p:cNvSpPr txBox="1"/>
              <p:nvPr/>
            </p:nvSpPr>
            <p:spPr>
              <a:xfrm>
                <a:off x="9550645" y="3164903"/>
                <a:ext cx="4093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0" lang="en-IN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8B7F419-AE9A-4148-16DD-3CBA6EE46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645" y="3164903"/>
                <a:ext cx="409343" cy="369332"/>
              </a:xfrm>
              <a:prstGeom prst="rect">
                <a:avLst/>
              </a:prstGeom>
              <a:blipFill>
                <a:blip r:embed="rId7"/>
                <a:stretch>
                  <a:fillRect l="-10448" r="-1493" b="-98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31E0A40-7FF6-36DE-EDDD-913F972B80C5}"/>
              </a:ext>
            </a:extLst>
          </p:cNvPr>
          <p:cNvCxnSpPr>
            <a:cxnSpLocks/>
            <a:stCxn id="26" idx="6"/>
            <a:endCxn id="18" idx="2"/>
          </p:cNvCxnSpPr>
          <p:nvPr/>
        </p:nvCxnSpPr>
        <p:spPr>
          <a:xfrm>
            <a:off x="9989811" y="3377037"/>
            <a:ext cx="552026" cy="676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F5296839-848C-1539-AD28-BC95F50A4F4A}"/>
              </a:ext>
            </a:extLst>
          </p:cNvPr>
          <p:cNvSpPr/>
          <p:nvPr/>
        </p:nvSpPr>
        <p:spPr>
          <a:xfrm>
            <a:off x="9624608" y="2158199"/>
            <a:ext cx="524312" cy="53751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D15F12E-1EB9-122E-5E49-48B145CCA9AD}"/>
              </a:ext>
            </a:extLst>
          </p:cNvPr>
          <p:cNvCxnSpPr>
            <a:cxnSpLocks/>
            <a:stCxn id="29" idx="6"/>
            <a:endCxn id="21" idx="2"/>
          </p:cNvCxnSpPr>
          <p:nvPr/>
        </p:nvCxnSpPr>
        <p:spPr>
          <a:xfrm>
            <a:off x="10148920" y="2426957"/>
            <a:ext cx="413856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05A016EF-BC4D-8522-F966-B9C3AB90F554}"/>
              </a:ext>
            </a:extLst>
          </p:cNvPr>
          <p:cNvSpPr/>
          <p:nvPr/>
        </p:nvSpPr>
        <p:spPr>
          <a:xfrm>
            <a:off x="11568536" y="3100356"/>
            <a:ext cx="524312" cy="53751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3C54AF5-8392-F5AA-6269-81C1C0A13C58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11077564" y="3369114"/>
            <a:ext cx="490972" cy="1638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4316CF-313A-758A-BDD6-7F5DAAA9C6C6}"/>
                  </a:ext>
                </a:extLst>
              </p:cNvPr>
              <p:cNvSpPr txBox="1"/>
              <p:nvPr/>
            </p:nvSpPr>
            <p:spPr>
              <a:xfrm>
                <a:off x="11698604" y="3199134"/>
                <a:ext cx="2641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4316CF-313A-758A-BDD6-7F5DAAA9C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8604" y="3199134"/>
                <a:ext cx="264175" cy="369332"/>
              </a:xfrm>
              <a:prstGeom prst="rect">
                <a:avLst/>
              </a:prstGeom>
              <a:blipFill>
                <a:blip r:embed="rId8"/>
                <a:stretch>
                  <a:fillRect l="-39535" r="-39535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2F3211-EB38-CF6A-445E-E44FD6E352E5}"/>
                  </a:ext>
                </a:extLst>
              </p:cNvPr>
              <p:cNvSpPr txBox="1"/>
              <p:nvPr/>
            </p:nvSpPr>
            <p:spPr>
              <a:xfrm>
                <a:off x="9754676" y="2242290"/>
                <a:ext cx="2328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2F3211-EB38-CF6A-445E-E44FD6E35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4676" y="2242290"/>
                <a:ext cx="232884" cy="369332"/>
              </a:xfrm>
              <a:prstGeom prst="rect">
                <a:avLst/>
              </a:prstGeom>
              <a:blipFill>
                <a:blip r:embed="rId9"/>
                <a:stretch>
                  <a:fillRect l="-31579" r="-31579" b="-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2A518A-5ED4-A66C-D080-52F43ADB4068}"/>
                  </a:ext>
                </a:extLst>
              </p:cNvPr>
              <p:cNvSpPr txBox="1"/>
              <p:nvPr/>
            </p:nvSpPr>
            <p:spPr>
              <a:xfrm>
                <a:off x="808817" y="2351650"/>
                <a:ext cx="46814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B2A518A-5ED4-A66C-D080-52F43ADB4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17" y="2351650"/>
                <a:ext cx="4681474" cy="369332"/>
              </a:xfrm>
              <a:prstGeom prst="rect">
                <a:avLst/>
              </a:prstGeom>
              <a:blipFill>
                <a:blip r:embed="rId10"/>
                <a:stretch>
                  <a:fillRect l="-1563" r="-2214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67B76C-6EC5-5B8C-13C8-58A40922AE73}"/>
                  </a:ext>
                </a:extLst>
              </p:cNvPr>
              <p:cNvSpPr txBox="1"/>
              <p:nvPr/>
            </p:nvSpPr>
            <p:spPr>
              <a:xfrm>
                <a:off x="5731487" y="2316408"/>
                <a:ext cx="32637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)=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67B76C-6EC5-5B8C-13C8-58A40922A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487" y="2316408"/>
                <a:ext cx="3263779" cy="369332"/>
              </a:xfrm>
              <a:prstGeom prst="rect">
                <a:avLst/>
              </a:prstGeom>
              <a:blipFill>
                <a:blip r:embed="rId11"/>
                <a:stretch>
                  <a:fillRect l="-1679" r="-2612" b="-327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A6F4C17-E2B7-A637-21E3-209E00190DF3}"/>
                  </a:ext>
                </a:extLst>
              </p:cNvPr>
              <p:cNvSpPr txBox="1"/>
              <p:nvPr/>
            </p:nvSpPr>
            <p:spPr>
              <a:xfrm>
                <a:off x="5317474" y="3423881"/>
                <a:ext cx="19275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IN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A6F4C17-E2B7-A637-21E3-209E00190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474" y="3423881"/>
                <a:ext cx="1927579" cy="369332"/>
              </a:xfrm>
              <a:prstGeom prst="rect">
                <a:avLst/>
              </a:prstGeom>
              <a:blipFill>
                <a:blip r:embed="rId12"/>
                <a:stretch>
                  <a:fillRect l="-3797" t="-1667" r="-4430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E8D2CF-D6AB-8A56-8597-9629F2252524}"/>
                  </a:ext>
                </a:extLst>
              </p:cNvPr>
              <p:cNvSpPr txBox="1"/>
              <p:nvPr/>
            </p:nvSpPr>
            <p:spPr>
              <a:xfrm>
                <a:off x="2281026" y="3467109"/>
                <a:ext cx="2665923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𝚺</m:t>
                      </m:r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I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I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</m:e>
                        <m:sup>
                          <m:r>
                            <a:rPr lang="en-I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IN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E8D2CF-D6AB-8A56-8597-9629F2252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026" y="3467109"/>
                <a:ext cx="2665923" cy="377667"/>
              </a:xfrm>
              <a:prstGeom prst="rect">
                <a:avLst/>
              </a:prstGeom>
              <a:blipFill>
                <a:blip r:embed="rId13"/>
                <a:stretch>
                  <a:fillRect l="-2055" t="-1613" r="-685" b="-338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peech Bubble: Rectangle 47">
                <a:extLst>
                  <a:ext uri="{FF2B5EF4-FFF2-40B4-BE49-F238E27FC236}">
                    <a16:creationId xmlns:a16="http://schemas.microsoft.com/office/drawing/2014/main" id="{469C4DF4-A144-C0F1-BE0E-B470750AB410}"/>
                  </a:ext>
                </a:extLst>
              </p:cNvPr>
              <p:cNvSpPr/>
              <p:nvPr/>
            </p:nvSpPr>
            <p:spPr>
              <a:xfrm>
                <a:off x="1558330" y="864002"/>
                <a:ext cx="1539314" cy="262637"/>
              </a:xfrm>
              <a:prstGeom prst="wedgeRectCallout">
                <a:avLst>
                  <a:gd name="adj1" fmla="val 47134"/>
                  <a:gd name="adj2" fmla="val 7711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input matrix</a:t>
                </a:r>
              </a:p>
            </p:txBody>
          </p:sp>
        </mc:Choice>
        <mc:Fallback xmlns="">
          <p:sp>
            <p:nvSpPr>
              <p:cNvPr id="48" name="Speech Bubble: Rectangle 47">
                <a:extLst>
                  <a:ext uri="{FF2B5EF4-FFF2-40B4-BE49-F238E27FC236}">
                    <a16:creationId xmlns:a16="http://schemas.microsoft.com/office/drawing/2014/main" id="{469C4DF4-A144-C0F1-BE0E-B470750AB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330" y="864002"/>
                <a:ext cx="1539314" cy="262637"/>
              </a:xfrm>
              <a:prstGeom prst="wedgeRectCallout">
                <a:avLst>
                  <a:gd name="adj1" fmla="val 47134"/>
                  <a:gd name="adj2" fmla="val 77116"/>
                </a:avLst>
              </a:prstGeom>
              <a:blipFill>
                <a:blip r:embed="rId14"/>
                <a:stretch>
                  <a:fillRect t="-6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37A4DA1-BF47-4091-2F2D-F0783CB5267E}"/>
                  </a:ext>
                </a:extLst>
              </p:cNvPr>
              <p:cNvSpPr txBox="1"/>
              <p:nvPr/>
            </p:nvSpPr>
            <p:spPr>
              <a:xfrm>
                <a:off x="2890486" y="2941152"/>
                <a:ext cx="37894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solidFill>
                            <a:srgbClr val="28885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400" i="1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i="1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i="1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i="1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2400" i="1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400" i="1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I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𝚺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37A4DA1-BF47-4091-2F2D-F0783CB52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486" y="2941152"/>
                <a:ext cx="3789435" cy="369332"/>
              </a:xfrm>
              <a:prstGeom prst="rect">
                <a:avLst/>
              </a:prstGeom>
              <a:blipFill>
                <a:blip r:embed="rId15"/>
                <a:stretch>
                  <a:fillRect l="-1608" r="-2572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CAE294-FC83-A164-3023-9ED2740DDE26}"/>
                  </a:ext>
                </a:extLst>
              </p:cNvPr>
              <p:cNvSpPr txBox="1"/>
              <p:nvPr/>
            </p:nvSpPr>
            <p:spPr>
              <a:xfrm>
                <a:off x="2883307" y="5046412"/>
                <a:ext cx="7705571" cy="498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4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IN" sz="2400" b="0" i="1" smtClean="0">
                                  <a:solidFill>
                                    <a:srgbClr val="2888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0" i="1" smtClean="0">
                                  <a:solidFill>
                                    <a:srgbClr val="28885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  <m:r>
                            <a:rPr lang="en-IN" sz="24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IN" sz="2400" i="1">
                                  <a:solidFill>
                                    <a:srgbClr val="2888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400" b="0" i="1" smtClean="0">
                                  <a:solidFill>
                                    <a:srgbClr val="28885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I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I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CAE294-FC83-A164-3023-9ED2740DD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307" y="5046412"/>
                <a:ext cx="7705571" cy="49891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356F3D2B-CD0A-CB1A-3AB8-31C937B05212}"/>
              </a:ext>
            </a:extLst>
          </p:cNvPr>
          <p:cNvSpPr/>
          <p:nvPr/>
        </p:nvSpPr>
        <p:spPr>
          <a:xfrm>
            <a:off x="4283310" y="4699024"/>
            <a:ext cx="1183960" cy="274841"/>
          </a:xfrm>
          <a:prstGeom prst="wedgeRectCallout">
            <a:avLst>
              <a:gd name="adj1" fmla="val 54807"/>
              <a:gd name="adj2" fmla="val 940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Expected CLL</a:t>
            </a:r>
            <a:endParaRPr lang="en-IN" sz="14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CAD3E1B-BE1D-367D-41A6-33CC8E1DD8A3}"/>
                  </a:ext>
                </a:extLst>
              </p:cNvPr>
              <p:cNvSpPr/>
              <p:nvPr/>
            </p:nvSpPr>
            <p:spPr>
              <a:xfrm>
                <a:off x="9135090" y="4568052"/>
                <a:ext cx="1649796" cy="392068"/>
              </a:xfrm>
              <a:prstGeom prst="wedgeRectCallout">
                <a:avLst>
                  <a:gd name="adj1" fmla="val -44492"/>
                  <a:gd name="adj2" fmla="val 9671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4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treated as latent variable here</a:t>
                </a:r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CAD3E1B-BE1D-367D-41A6-33CC8E1DD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090" y="4568052"/>
                <a:ext cx="1649796" cy="392068"/>
              </a:xfrm>
              <a:prstGeom prst="wedgeRectCallout">
                <a:avLst>
                  <a:gd name="adj1" fmla="val -44492"/>
                  <a:gd name="adj2" fmla="val 96717"/>
                </a:avLst>
              </a:prstGeom>
              <a:blipFill>
                <a:blip r:embed="rId17"/>
                <a:stretch>
                  <a:fillRect l="-733" t="-108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88F5F2-B7B4-B559-D756-1D6CD679780B}"/>
                  </a:ext>
                </a:extLst>
              </p:cNvPr>
              <p:cNvSpPr txBox="1"/>
              <p:nvPr/>
            </p:nvSpPr>
            <p:spPr>
              <a:xfrm>
                <a:off x="3718279" y="5665114"/>
                <a:ext cx="8359340" cy="470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88F5F2-B7B4-B559-D756-1D6CD6797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279" y="5665114"/>
                <a:ext cx="8359340" cy="470385"/>
              </a:xfrm>
              <a:prstGeom prst="rect">
                <a:avLst/>
              </a:prstGeom>
              <a:blipFill>
                <a:blip r:embed="rId18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0E634C-A99F-54A3-2B52-90386F5A2456}"/>
                  </a:ext>
                </a:extLst>
              </p:cNvPr>
              <p:cNvSpPr txBox="1"/>
              <p:nvPr/>
            </p:nvSpPr>
            <p:spPr>
              <a:xfrm>
                <a:off x="1571509" y="2885492"/>
                <a:ext cx="12549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400" dirty="0">
                    <a:latin typeface="Abadi Extra Light" panose="020B0204020104020204" pitchFamily="34" charset="0"/>
                  </a:rPr>
                  <a:t>CP of </a:t>
                </a:r>
                <a14:m>
                  <m:oMath xmlns:m="http://schemas.openxmlformats.org/officeDocument/2006/math"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0E634C-A99F-54A3-2B52-90386F5A2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509" y="2885492"/>
                <a:ext cx="1254959" cy="461665"/>
              </a:xfrm>
              <a:prstGeom prst="rect">
                <a:avLst/>
              </a:prstGeom>
              <a:blipFill>
                <a:blip r:embed="rId19"/>
                <a:stretch>
                  <a:fillRect l="-7767" t="-11842" r="-6311" b="-276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279D8B97-661C-5782-4737-56F8E3111D8B}"/>
                  </a:ext>
                </a:extLst>
              </p:cNvPr>
              <p:cNvSpPr/>
              <p:nvPr/>
            </p:nvSpPr>
            <p:spPr>
              <a:xfrm>
                <a:off x="3346952" y="840008"/>
                <a:ext cx="1401922" cy="237485"/>
              </a:xfrm>
              <a:prstGeom prst="wedgeRectCallout">
                <a:avLst>
                  <a:gd name="adj1" fmla="val -45271"/>
                  <a:gd name="adj2" fmla="val 10548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responses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279D8B97-661C-5782-4737-56F8E3111D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952" y="840008"/>
                <a:ext cx="1401922" cy="237485"/>
              </a:xfrm>
              <a:prstGeom prst="wedgeRectCallout">
                <a:avLst>
                  <a:gd name="adj1" fmla="val -45271"/>
                  <a:gd name="adj2" fmla="val 105485"/>
                </a:avLst>
              </a:prstGeom>
              <a:blipFill>
                <a:blip r:embed="rId20"/>
                <a:stretch>
                  <a:fillRect t="-90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751D93-66C8-21B7-E08F-2B274E34210C}"/>
                  </a:ext>
                </a:extLst>
              </p:cNvPr>
              <p:cNvSpPr txBox="1"/>
              <p:nvPr/>
            </p:nvSpPr>
            <p:spPr>
              <a:xfrm>
                <a:off x="2883307" y="4096781"/>
                <a:ext cx="4592026" cy="430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rgbClr val="28885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IN" sz="24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24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IN" sz="24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r>
                        <a:rPr lang="en-IN" sz="2400" b="0" i="1" smtClean="0">
                          <a:solidFill>
                            <a:srgbClr val="28885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751D93-66C8-21B7-E08F-2B274E342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307" y="4096781"/>
                <a:ext cx="4592026" cy="43075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EC226804-BA17-7E40-C1F6-A6CFB8A17070}"/>
              </a:ext>
            </a:extLst>
          </p:cNvPr>
          <p:cNvSpPr txBox="1"/>
          <p:nvPr/>
        </p:nvSpPr>
        <p:spPr>
          <a:xfrm>
            <a:off x="1780102" y="4081327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u="sng" dirty="0">
                <a:latin typeface="Abadi Extra Light" panose="020B0204020104020204" pitchFamily="34" charset="0"/>
              </a:rPr>
              <a:t>MLE-II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6CE98D-8411-D09C-3E01-1A5978DA527F}"/>
              </a:ext>
            </a:extLst>
          </p:cNvPr>
          <p:cNvSpPr txBox="1"/>
          <p:nvPr/>
        </p:nvSpPr>
        <p:spPr>
          <a:xfrm>
            <a:off x="2036881" y="4989362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u="sng" dirty="0">
                <a:latin typeface="Abadi Extra Light" panose="020B0204020104020204" pitchFamily="34" charset="0"/>
              </a:rPr>
              <a:t>EM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3E5E81F9-07FA-602A-8B3B-FF5B9136BCBD}"/>
              </a:ext>
            </a:extLst>
          </p:cNvPr>
          <p:cNvSpPr/>
          <p:nvPr/>
        </p:nvSpPr>
        <p:spPr>
          <a:xfrm>
            <a:off x="31121" y="3407782"/>
            <a:ext cx="1726683" cy="864039"/>
          </a:xfrm>
          <a:prstGeom prst="wedgeRectCallout">
            <a:avLst>
              <a:gd name="adj1" fmla="val 49149"/>
              <a:gd name="adj2" fmla="val 6422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Many ways to optimize the marginal likelihood in MLE-II, e.g., gradient descent</a:t>
            </a:r>
            <a:endParaRPr lang="en-IN" sz="14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E47D2E04-5235-E6AA-B57F-BF77CF50E52A}"/>
              </a:ext>
            </a:extLst>
          </p:cNvPr>
          <p:cNvSpPr/>
          <p:nvPr/>
        </p:nvSpPr>
        <p:spPr>
          <a:xfrm>
            <a:off x="8366302" y="4721719"/>
            <a:ext cx="582211" cy="274841"/>
          </a:xfrm>
          <a:prstGeom prst="wedgeRectCallout">
            <a:avLst>
              <a:gd name="adj1" fmla="val 41040"/>
              <a:gd name="adj2" fmla="val 10482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E01443E-6558-EC91-C0AD-869394D8BACA}"/>
                  </a:ext>
                </a:extLst>
              </p:cNvPr>
              <p:cNvSpPr/>
              <p:nvPr/>
            </p:nvSpPr>
            <p:spPr>
              <a:xfrm>
                <a:off x="113374" y="4714521"/>
                <a:ext cx="1726683" cy="1583248"/>
              </a:xfrm>
              <a:prstGeom prst="wedgeRectCallout">
                <a:avLst>
                  <a:gd name="adj1" fmla="val 63320"/>
                  <a:gd name="adj2" fmla="val -1269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EM solves the MLE-II problem by optimizing a lower bound on the log marginal likelihood, and gives simple update equations for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E01443E-6558-EC91-C0AD-869394D8B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74" y="4714521"/>
                <a:ext cx="1726683" cy="1583248"/>
              </a:xfrm>
              <a:prstGeom prst="wedgeRectCallout">
                <a:avLst>
                  <a:gd name="adj1" fmla="val 63320"/>
                  <a:gd name="adj2" fmla="val -12698"/>
                </a:avLst>
              </a:prstGeom>
              <a:blipFill>
                <a:blip r:embed="rId22"/>
                <a:stretch>
                  <a:fillRect l="-615" t="-380" b="-342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6F219EA4-67A1-181F-3F1A-89D0705FCE45}"/>
                  </a:ext>
                </a:extLst>
              </p:cNvPr>
              <p:cNvSpPr/>
              <p:nvPr/>
            </p:nvSpPr>
            <p:spPr>
              <a:xfrm>
                <a:off x="7364517" y="2804135"/>
                <a:ext cx="1804030" cy="906196"/>
              </a:xfrm>
              <a:prstGeom prst="wedgeRectCallout">
                <a:avLst>
                  <a:gd name="adj1" fmla="val 61756"/>
                  <a:gd name="adj2" fmla="val -903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this latent variable model, there are no local variables.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all “global”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6F219EA4-67A1-181F-3F1A-89D0705FC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517" y="2804135"/>
                <a:ext cx="1804030" cy="906196"/>
              </a:xfrm>
              <a:prstGeom prst="wedgeRectCallout">
                <a:avLst>
                  <a:gd name="adj1" fmla="val 61756"/>
                  <a:gd name="adj2" fmla="val -9035"/>
                </a:avLst>
              </a:prstGeom>
              <a:blipFill>
                <a:blip r:embed="rId23"/>
                <a:stretch>
                  <a:fillRect l="-595" t="-2632" b="-723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4521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087"/>
    </mc:Choice>
    <mc:Fallback xmlns="">
      <p:transition spd="slow" advTm="386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21" grpId="0" animBg="1"/>
      <p:bldP spid="23" grpId="0"/>
      <p:bldP spid="24" grpId="0"/>
      <p:bldP spid="25" grpId="0"/>
      <p:bldP spid="26" grpId="0" animBg="1"/>
      <p:bldP spid="27" grpId="0"/>
      <p:bldP spid="29" grpId="0" animBg="1"/>
      <p:bldP spid="31" grpId="0" animBg="1"/>
      <p:bldP spid="34" grpId="0"/>
      <p:bldP spid="35" grpId="0"/>
      <p:bldP spid="40" grpId="0"/>
      <p:bldP spid="41" grpId="0"/>
      <p:bldP spid="46" grpId="0"/>
      <p:bldP spid="47" grpId="0"/>
      <p:bldP spid="48" grpId="0" animBg="1"/>
      <p:bldP spid="50" grpId="0"/>
      <p:bldP spid="3" grpId="0"/>
      <p:bldP spid="6" grpId="0" animBg="1"/>
      <p:bldP spid="7" grpId="0" animBg="1"/>
      <p:bldP spid="8" grpId="0"/>
      <p:bldP spid="13" grpId="0"/>
      <p:bldP spid="14" grpId="0" animBg="1"/>
      <p:bldP spid="15" grpId="0"/>
      <p:bldP spid="16" grpId="0"/>
      <p:bldP spid="19" grpId="0"/>
      <p:bldP spid="20" grpId="0" animBg="1"/>
      <p:bldP spid="33" grpId="0" animBg="1"/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DB6C0-7B4C-AD6D-CA5C-F55595C14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54C44-16F7-FFE5-1DED-AE6114106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EM for Bayesian Linear Regression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DC25F28-C156-9B7D-BFEF-E48FB6A502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rgbClr val="A33BC3"/>
                </a:solidFill>
              </a:rPr>
              <a:t>8</a:t>
            </a:fld>
            <a:endParaRPr lang="en-IN" sz="28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685A9CB-BCD4-E084-C28A-A49347AD97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IN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. Set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dirty="0">
                    <a:latin typeface="Abadi Extra Light" panose="020B0204020104020204" pitchFamily="34" charset="0"/>
                  </a:rPr>
                  <a:t>Update the CP of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b="1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as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dirty="0">
                    <a:latin typeface="Abadi Extra Light" panose="020B0204020104020204" pitchFamily="34" charset="0"/>
                  </a:rPr>
                  <a:t>Update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as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dirty="0">
                    <a:latin typeface="Abadi Extra Light" panose="020B0204020104020204" pitchFamily="34" charset="0"/>
                  </a:rPr>
                  <a:t>If not converged, set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go to step 2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685A9CB-BCD4-E084-C28A-A49347AD97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87" t="-15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ED4912-E2B7-F677-56D0-CA182F627D0E}"/>
                  </a:ext>
                </a:extLst>
              </p:cNvPr>
              <p:cNvSpPr txBox="1"/>
              <p:nvPr/>
            </p:nvSpPr>
            <p:spPr>
              <a:xfrm>
                <a:off x="6862354" y="2704288"/>
                <a:ext cx="2800638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sSup>
                        <m:sSupPr>
                          <m:ctrlPr>
                            <a:rPr lang="en-IN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I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ED4912-E2B7-F677-56D0-CA182F627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354" y="2704288"/>
                <a:ext cx="2800638" cy="384657"/>
              </a:xfrm>
              <a:prstGeom prst="rect">
                <a:avLst/>
              </a:prstGeom>
              <a:blipFill>
                <a:blip r:embed="rId4"/>
                <a:stretch>
                  <a:fillRect l="-2614" t="-4762" r="-2832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687E9B-2FFF-9021-40E3-8CA229AE58B8}"/>
                  </a:ext>
                </a:extLst>
              </p:cNvPr>
              <p:cNvSpPr txBox="1"/>
              <p:nvPr/>
            </p:nvSpPr>
            <p:spPr>
              <a:xfrm>
                <a:off x="2305037" y="2628167"/>
                <a:ext cx="4176656" cy="496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  <m:sSup>
                                <m:s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</m:e>
                        <m:sup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687E9B-2FFF-9021-40E3-8CA229AE5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37" y="2628167"/>
                <a:ext cx="4176656" cy="496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3F77AD-5232-DC56-EDEA-E3ED960B9571}"/>
                  </a:ext>
                </a:extLst>
              </p:cNvPr>
              <p:cNvSpPr txBox="1"/>
              <p:nvPr/>
            </p:nvSpPr>
            <p:spPr>
              <a:xfrm>
                <a:off x="2823947" y="2092867"/>
                <a:ext cx="5278560" cy="4239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e>
                      </m:d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3F77AD-5232-DC56-EDEA-E3ED960B9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947" y="2092867"/>
                <a:ext cx="5278560" cy="4239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F7FCD5-2333-D31C-D72B-370C0493521E}"/>
                  </a:ext>
                </a:extLst>
              </p:cNvPr>
              <p:cNvSpPr txBox="1"/>
              <p:nvPr/>
            </p:nvSpPr>
            <p:spPr>
              <a:xfrm>
                <a:off x="2823947" y="3607803"/>
                <a:ext cx="5455917" cy="844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IN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sup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IN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trace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F7FCD5-2333-D31C-D72B-370C04935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947" y="3607803"/>
                <a:ext cx="5455917" cy="844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9BF151-1751-ECDC-01B1-D6FDE8C81563}"/>
                  </a:ext>
                </a:extLst>
              </p:cNvPr>
              <p:cNvSpPr txBox="1"/>
              <p:nvPr/>
            </p:nvSpPr>
            <p:spPr>
              <a:xfrm>
                <a:off x="2724122" y="4675617"/>
                <a:ext cx="5214441" cy="921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sSup>
                                    <m:sSupPr>
                                      <m:ctrlP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IN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trace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IN" sz="2400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9BF151-1751-ECDC-01B1-D6FDE8C81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122" y="4675617"/>
                <a:ext cx="5214441" cy="9217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89EBCC-8483-E1D2-7BA9-265838BFA852}"/>
                  </a:ext>
                </a:extLst>
              </p:cNvPr>
              <p:cNvSpPr txBox="1"/>
              <p:nvPr/>
            </p:nvSpPr>
            <p:spPr>
              <a:xfrm>
                <a:off x="7260984" y="909213"/>
                <a:ext cx="4797980" cy="2904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16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1600" b="0" i="1" smtClean="0">
                                  <a:solidFill>
                                    <a:srgbClr val="2888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600" b="0" i="1" smtClean="0">
                                  <a:solidFill>
                                    <a:srgbClr val="28885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1600" b="0" i="1" smtClean="0">
                                      <a:solidFill>
                                        <a:srgbClr val="28885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1600" b="0" i="1" smtClean="0">
                                      <a:solidFill>
                                        <a:srgbClr val="28885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IN" sz="16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1600" b="0" i="1" smtClean="0">
                                  <a:solidFill>
                                    <a:srgbClr val="2888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600" b="0" i="1" smtClean="0">
                                  <a:solidFill>
                                    <a:srgbClr val="28885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1600" b="0" i="1" smtClean="0">
                                      <a:solidFill>
                                        <a:srgbClr val="28885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1600" b="0" i="1" smtClean="0">
                                      <a:solidFill>
                                        <a:srgbClr val="28885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16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16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16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e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IN" sz="1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IN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IN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1600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IN" sz="16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89EBCC-8483-E1D2-7BA9-265838BFA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984" y="909213"/>
                <a:ext cx="4797980" cy="290464"/>
              </a:xfrm>
              <a:prstGeom prst="rect">
                <a:avLst/>
              </a:prstGeom>
              <a:blipFill>
                <a:blip r:embed="rId10"/>
                <a:stretch>
                  <a:fillRect b="-229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87892DD-FCC3-9544-019B-5568B4E7A9C3}"/>
              </a:ext>
            </a:extLst>
          </p:cNvPr>
          <p:cNvSpPr/>
          <p:nvPr/>
        </p:nvSpPr>
        <p:spPr>
          <a:xfrm>
            <a:off x="7260984" y="820227"/>
            <a:ext cx="4797980" cy="423962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29DBC9-353E-A1A6-713D-49B5A769D4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16068" y="3674462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13D7FF9E-713C-329C-7441-9184132D0091}"/>
                  </a:ext>
                </a:extLst>
              </p:cNvPr>
              <p:cNvSpPr/>
              <p:nvPr/>
            </p:nvSpPr>
            <p:spPr>
              <a:xfrm>
                <a:off x="8581813" y="3718443"/>
                <a:ext cx="2351627" cy="877262"/>
              </a:xfrm>
              <a:prstGeom prst="wedgeRectCallout">
                <a:avLst>
                  <a:gd name="adj1" fmla="val 61756"/>
                  <a:gd name="adj2" fmla="val -903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the dependence: CP of </a:t>
                </a:r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depends on current values of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their update depends on the CP on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13D7FF9E-713C-329C-7441-9184132D00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813" y="3718443"/>
                <a:ext cx="2351627" cy="877262"/>
              </a:xfrm>
              <a:prstGeom prst="wedgeRectCallout">
                <a:avLst>
                  <a:gd name="adj1" fmla="val 61756"/>
                  <a:gd name="adj2" fmla="val -9035"/>
                </a:avLst>
              </a:prstGeom>
              <a:blipFill>
                <a:blip r:embed="rId12"/>
                <a:stretch>
                  <a:fillRect l="-457" t="-4082" b="-95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B128107A-86E5-C914-0B96-480C495DC4F8}"/>
                  </a:ext>
                </a:extLst>
              </p:cNvPr>
              <p:cNvSpPr/>
              <p:nvPr/>
            </p:nvSpPr>
            <p:spPr>
              <a:xfrm>
                <a:off x="8581813" y="4735309"/>
                <a:ext cx="3048000" cy="877262"/>
              </a:xfrm>
              <a:prstGeom prst="wedgeRectCallout">
                <a:avLst>
                  <a:gd name="adj1" fmla="val 846"/>
                  <a:gd name="adj2" fmla="val -7003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Less common but another alternative: Compute CP of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 step 2, and compute MLE on </a:t>
                </a:r>
                <a14:m>
                  <m:oMath xmlns:m="http://schemas.openxmlformats.org/officeDocument/2006/math"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4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step 3. That would amount to doing MLE-II for </a:t>
                </a:r>
                <a14:m>
                  <m:oMath xmlns:m="http://schemas.openxmlformats.org/officeDocument/2006/math"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B128107A-86E5-C914-0B96-480C495DC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813" y="4735309"/>
                <a:ext cx="3048000" cy="877262"/>
              </a:xfrm>
              <a:prstGeom prst="wedgeRectCallout">
                <a:avLst>
                  <a:gd name="adj1" fmla="val 846"/>
                  <a:gd name="adj2" fmla="val -70031"/>
                </a:avLst>
              </a:prstGeom>
              <a:blipFill>
                <a:blip r:embed="rId13"/>
                <a:stretch>
                  <a:fillRect l="-398" b="-791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673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087"/>
    </mc:Choice>
    <mc:Fallback xmlns="">
      <p:transition spd="slow" advTm="386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6" grpId="0"/>
      <p:bldP spid="17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A94AD-7F36-C277-F3C0-A978CF351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95497-89AF-298C-C1D3-E0783011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MLE-II for Bayesian Lin. Reg.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AA2EA1-B992-0BDF-15E2-B53CD20501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rgbClr val="A33BC3"/>
                </a:solidFill>
              </a:rPr>
              <a:t>9</a:t>
            </a:fld>
            <a:endParaRPr lang="en-IN" sz="28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F7EE98C-BC53-6653-32D6-4A64B0AAD0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MLE-II problem for Bayesian linear regression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This objective doesn’t have a closed form solution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Solved using iterative/alternating optimization</a:t>
                </a: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Gradient descent for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Alternating optimization (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the mean/covariance of the CP depend on each other) - similar to EM but with some differences – next slide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EM is also a way to do MLE-II but EM doesn’t optimize the marginal likelihood but a lower bound on the marginal likelihood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F7EE98C-BC53-6653-32D6-4A64B0AAD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3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E8AF1A-9AC0-FCD3-D2DF-C4F96DA3ED63}"/>
                  </a:ext>
                </a:extLst>
              </p:cNvPr>
              <p:cNvSpPr txBox="1"/>
              <p:nvPr/>
            </p:nvSpPr>
            <p:spPr>
              <a:xfrm>
                <a:off x="763769" y="1737403"/>
                <a:ext cx="4592026" cy="430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E8AF1A-9AC0-FCD3-D2DF-C4F96DA3E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69" y="1737403"/>
                <a:ext cx="4592026" cy="4307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1AAF75-2456-A63E-474B-4256A33C9DBB}"/>
                  </a:ext>
                </a:extLst>
              </p:cNvPr>
              <p:cNvSpPr txBox="1"/>
              <p:nvPr/>
            </p:nvSpPr>
            <p:spPr>
              <a:xfrm>
                <a:off x="1517489" y="2307766"/>
                <a:ext cx="10063139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IN" sz="2400" b="1" i="0" smtClean="0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IN" sz="2400" b="1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p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1AAF75-2456-A63E-474B-4256A33C9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489" y="2307766"/>
                <a:ext cx="10063139" cy="829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3279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087"/>
    </mc:Choice>
    <mc:Fallback xmlns="">
      <p:transition spd="slow" advTm="386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16.5|34.5|111.5|2.9|2.1|10.5|54.7|50.1|6.8|32.5|31.4|25|6.7|4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8|14.4|30.8|26|17.5|25.4|18.5|7|14.2|1|37.5|16.6|9.6|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8.6|14.3|12|30.9|14.3|17.5|24.2|6.9|7.6|2.3|26.5|1.5|28.9|19.1|21|25.9|15.6|32.9|16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9.4|17.5|15.6|11.9|11|51.3|10.8|38.8|52.4|74.4|1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5.8|14.9|26|33|19.5|20.6|34.9|34.9|50.6|71.8|33.3|37.5|18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5.8|14.9|26|33|19.5|20.6|34.9|34.9|50.6|71.8|33.3|37.5|18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5.8|14.9|26|33|19.5|20.6|34.9|34.9|50.6|71.8|33.3|37.5|18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6.6|10.5|5.2|9.6|50.2|78.3|12.9|4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0.7|29.4|6.9|18.4|20.3|30.3|6.9|49.4|47.3|3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8.6|14.3|12|30.9|14.3|17.5|24.2|6.9|7.6|2.3|26.5|1.5|28.9|19.1|21|25.9|15.6|32.9|1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10.2|16.5|8.7|17.1|10|3.7|52.9|21.7|13.2|32.2|45.3|25|4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8.6|14.3|12|30.9|14.3|17.5|24.2|6.9|7.6|2.3|26.5|1.5|28.9|19.1|21|25.9|15.6|32.9|1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8.7|32.6|9.3|14.5|26|31.8|126.2|28|23.6|1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8.6|14.3|12|30.9|14.3|17.5|24.2|6.9|7.6|2.3|26.5|1.5|28.9|19.1|21|25.9|15.6|32.9|1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8.6|14.3|12|30.9|14.3|17.5|24.2|6.9|7.6|2.3|26.5|1.5|28.9|19.1|21|25.9|15.6|32.9|1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8.6|14.3|12|30.9|14.3|17.5|24.2|6.9|7.6|2.3|26.5|1.5|28.9|19.1|21|25.9|15.6|32.9|1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8.6|14.3|12|30.9|14.3|17.5|24.2|6.9|7.6|2.3|26.5|1.5|28.9|19.1|21|25.9|15.6|32.9|16.1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4" ma:contentTypeDescription="Create a new document." ma:contentTypeScope="" ma:versionID="1a80f3317f24b3ce93790176fa8976b7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cc1261d9f553eac1aed89d4386a8a0f7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40645F-B691-414A-9D54-D12C8CA8F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31FFC2-7F55-4C43-BD51-402C1C6E8821}">
  <ds:schemaRefs>
    <ds:schemaRef ds:uri="http://purl.org/dc/terms/"/>
    <ds:schemaRef ds:uri="http://schemas.microsoft.com/office/infopath/2007/PartnerControls"/>
    <ds:schemaRef ds:uri="http://purl.org/dc/elements/1.1/"/>
    <ds:schemaRef ds:uri="6f5e4ebc-8a67-4d1c-93f5-b4161f914fa8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7F0FA0-E997-4391-AB2D-D77B8F39C2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59982</TotalTime>
  <Words>2552</Words>
  <Application>Microsoft Office PowerPoint</Application>
  <PresentationFormat>Widescreen</PresentationFormat>
  <Paragraphs>496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LVMs and EM Algorithm (contd), Variational Inference</vt:lpstr>
      <vt:lpstr>Expectation Maximization</vt:lpstr>
      <vt:lpstr>Gaussian Mixture Model (GMM)</vt:lpstr>
      <vt:lpstr>Detour: MLE for GMM when Z is known</vt:lpstr>
      <vt:lpstr>EM for Gaussian Mixture Model (GMM)</vt:lpstr>
      <vt:lpstr>EM for GMM: The Full Algorithm</vt:lpstr>
      <vt:lpstr>Bayesian Linear Regression (Revisited)</vt:lpstr>
      <vt:lpstr>EM for Bayesian Linear Regression</vt:lpstr>
      <vt:lpstr>MLE-II for Bayesian Lin. Reg.</vt:lpstr>
      <vt:lpstr>An algorithm for MLE-II for Bayesian Lin. Reg.</vt:lpstr>
      <vt:lpstr>EM: Some other examples</vt:lpstr>
      <vt:lpstr>EM when CP and/or expectation is intractable</vt:lpstr>
      <vt:lpstr>EM: Some Final Comments</vt:lpstr>
      <vt:lpstr>Variational Inference (VI)</vt:lpstr>
      <vt:lpstr>Variational Inference (VI)</vt:lpstr>
      <vt:lpstr>Variational Inference (VI)</vt:lpstr>
      <vt:lpstr>The ELBO</vt:lpstr>
      <vt:lpstr>Maximizing the ELBO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2844</cp:revision>
  <dcterms:created xsi:type="dcterms:W3CDTF">2020-07-07T20:42:16Z</dcterms:created>
  <dcterms:modified xsi:type="dcterms:W3CDTF">2025-02-13T11:18:25Z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