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551" r:id="rId5"/>
    <p:sldId id="672" r:id="rId6"/>
    <p:sldId id="671" r:id="rId7"/>
    <p:sldId id="673" r:id="rId8"/>
    <p:sldId id="662" r:id="rId9"/>
    <p:sldId id="669" r:id="rId10"/>
    <p:sldId id="675" r:id="rId11"/>
    <p:sldId id="676" r:id="rId12"/>
    <p:sldId id="677" r:id="rId13"/>
    <p:sldId id="549" r:id="rId14"/>
    <p:sldId id="678" r:id="rId15"/>
    <p:sldId id="688" r:id="rId16"/>
    <p:sldId id="6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yush Rai" initials="PR" lastIdx="1" clrIdx="0">
    <p:extLst>
      <p:ext uri="{19B8F6BF-5375-455C-9EA6-DF929625EA0E}">
        <p15:presenceInfo xmlns:p15="http://schemas.microsoft.com/office/powerpoint/2012/main" userId="S-1-5-21-1815594393-203851566-323931515-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33BC3"/>
    <a:srgbClr val="935DFF"/>
    <a:srgbClr val="B466E0"/>
    <a:srgbClr val="8477E5"/>
    <a:srgbClr val="B18AD1"/>
    <a:srgbClr val="C366E0"/>
    <a:srgbClr val="E165D8"/>
    <a:srgbClr val="C275D1"/>
    <a:srgbClr val="CEB0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4660"/>
  </p:normalViewPr>
  <p:slideViewPr>
    <p:cSldViewPr snapToGrid="0">
      <p:cViewPr varScale="1">
        <p:scale>
          <a:sx n="112" d="100"/>
          <a:sy n="112" d="100"/>
        </p:scale>
        <p:origin x="3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D079FB-1158-44A5-81BA-70742E8B8B87}" type="datetimeFigureOut">
              <a:rPr lang="en-IN" smtClean="0"/>
              <a:t>13-02-2025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AC2274-7721-4180-95CA-BE03DFC6FB35}" type="slidenum">
              <a:rPr lang="en-IN" smtClean="0"/>
              <a:t>‹#›</a:t>
            </a:fld>
            <a:endParaRPr lang="en-IN"/>
          </a:p>
        </p:txBody>
      </p:sp>
    </p:spTree>
    <p:extLst>
      <p:ext uri="{BB962C8B-B14F-4D97-AF65-F5344CB8AC3E}">
        <p14:creationId xmlns:p14="http://schemas.microsoft.com/office/powerpoint/2010/main" val="3338326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02E8B-E765-4F58-A257-0E1E2EC1E1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FB0D9F0-86A6-48DF-B30E-B84487765E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67E9CD7-9DDA-4CF9-AA93-4DE94EF05F48}"/>
              </a:ext>
            </a:extLst>
          </p:cNvPr>
          <p:cNvSpPr>
            <a:spLocks noGrp="1"/>
          </p:cNvSpPr>
          <p:nvPr>
            <p:ph type="dt" sz="half" idx="10"/>
          </p:nvPr>
        </p:nvSpPr>
        <p:spPr/>
        <p:txBody>
          <a:bodyPr/>
          <a:lstStyle/>
          <a:p>
            <a:fld id="{66A9955A-2DC5-4511-A53D-598F496EDEEE}" type="datetime1">
              <a:rPr lang="en-IN" smtClean="0"/>
              <a:t>13-02-2025</a:t>
            </a:fld>
            <a:endParaRPr lang="en-IN"/>
          </a:p>
        </p:txBody>
      </p:sp>
      <p:sp>
        <p:nvSpPr>
          <p:cNvPr id="5" name="Footer Placeholder 4">
            <a:extLst>
              <a:ext uri="{FF2B5EF4-FFF2-40B4-BE49-F238E27FC236}">
                <a16:creationId xmlns:a16="http://schemas.microsoft.com/office/drawing/2014/main" id="{1C5422E9-1D05-4AD0-BFC0-2527F712172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BFB85C-0DA1-4C64-8F01-7A91FEF10534}"/>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721459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9F842-6D8B-4C86-8F39-4F97C9A0899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B19E737-F70E-42FA-A4AC-876FA6F1635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611A242-E710-4C98-92C7-184F6C186352}"/>
              </a:ext>
            </a:extLst>
          </p:cNvPr>
          <p:cNvSpPr>
            <a:spLocks noGrp="1"/>
          </p:cNvSpPr>
          <p:nvPr>
            <p:ph type="dt" sz="half" idx="10"/>
          </p:nvPr>
        </p:nvSpPr>
        <p:spPr/>
        <p:txBody>
          <a:bodyPr/>
          <a:lstStyle/>
          <a:p>
            <a:fld id="{C7CCAA5C-2D5F-4D58-9A50-D19B643441D4}" type="datetime1">
              <a:rPr lang="en-IN" smtClean="0"/>
              <a:t>13-02-2025</a:t>
            </a:fld>
            <a:endParaRPr lang="en-IN"/>
          </a:p>
        </p:txBody>
      </p:sp>
      <p:sp>
        <p:nvSpPr>
          <p:cNvPr id="5" name="Footer Placeholder 4">
            <a:extLst>
              <a:ext uri="{FF2B5EF4-FFF2-40B4-BE49-F238E27FC236}">
                <a16:creationId xmlns:a16="http://schemas.microsoft.com/office/drawing/2014/main" id="{84C3ABB8-F14F-4280-A105-4070853E67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CF30805-AFD9-468A-8350-47B0059B70D1}"/>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1189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3CE3C8-84F1-4290-9648-5C9E9A2324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FA146-680D-4C44-80AE-61ACEA18EF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2229F1-7D33-4055-BCFB-C0B4E177D5C8}"/>
              </a:ext>
            </a:extLst>
          </p:cNvPr>
          <p:cNvSpPr>
            <a:spLocks noGrp="1"/>
          </p:cNvSpPr>
          <p:nvPr>
            <p:ph type="dt" sz="half" idx="10"/>
          </p:nvPr>
        </p:nvSpPr>
        <p:spPr/>
        <p:txBody>
          <a:bodyPr/>
          <a:lstStyle/>
          <a:p>
            <a:fld id="{24DF1576-788D-4E35-9930-DF0255718A2B}" type="datetime1">
              <a:rPr lang="en-IN" smtClean="0"/>
              <a:t>13-02-2025</a:t>
            </a:fld>
            <a:endParaRPr lang="en-IN"/>
          </a:p>
        </p:txBody>
      </p:sp>
      <p:sp>
        <p:nvSpPr>
          <p:cNvPr id="5" name="Footer Placeholder 4">
            <a:extLst>
              <a:ext uri="{FF2B5EF4-FFF2-40B4-BE49-F238E27FC236}">
                <a16:creationId xmlns:a16="http://schemas.microsoft.com/office/drawing/2014/main" id="{A958B88A-8C21-46C7-8EDF-2F9AEE5A2A6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161208B-689D-4C89-B6D0-6D893F5C0C63}"/>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384702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BDEA5-031B-494A-B467-EFFEB2766D4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BAD22B5-97C1-4FAC-9285-AA741BFE1F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107785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027FE-0F44-497F-BF33-83303D147F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96ABBA3-F0E8-4C36-916A-E54529F140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6A16D18-BB11-4BFD-9E7A-8DFB408A75BB}"/>
              </a:ext>
            </a:extLst>
          </p:cNvPr>
          <p:cNvSpPr>
            <a:spLocks noGrp="1"/>
          </p:cNvSpPr>
          <p:nvPr>
            <p:ph type="dt" sz="half" idx="10"/>
          </p:nvPr>
        </p:nvSpPr>
        <p:spPr/>
        <p:txBody>
          <a:bodyPr/>
          <a:lstStyle/>
          <a:p>
            <a:fld id="{4CFD7B4F-85E2-411C-AFB6-1A374A5D39B8}" type="datetime1">
              <a:rPr lang="en-IN" smtClean="0"/>
              <a:t>13-02-2025</a:t>
            </a:fld>
            <a:endParaRPr lang="en-IN"/>
          </a:p>
        </p:txBody>
      </p:sp>
      <p:sp>
        <p:nvSpPr>
          <p:cNvPr id="5" name="Footer Placeholder 4">
            <a:extLst>
              <a:ext uri="{FF2B5EF4-FFF2-40B4-BE49-F238E27FC236}">
                <a16:creationId xmlns:a16="http://schemas.microsoft.com/office/drawing/2014/main" id="{8533F1CC-7685-4FAD-B5F7-982834C4123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E65F9D9-79E8-4C23-9200-19A6857E3D87}"/>
              </a:ext>
            </a:extLst>
          </p:cNvPr>
          <p:cNvSpPr>
            <a:spLocks noGrp="1"/>
          </p:cNvSpPr>
          <p:nvPr>
            <p:ph type="sldNum" sz="quarter" idx="12"/>
          </p:nvPr>
        </p:nvSpPr>
        <p:spPr/>
        <p:txBody>
          <a:bodyPr/>
          <a:lstStyle/>
          <a:p>
            <a:fld id="{80FED9D3-AF84-488D-8A6A-726D5349CDAB}" type="slidenum">
              <a:rPr lang="en-IN" smtClean="0"/>
              <a:t>‹#›</a:t>
            </a:fld>
            <a:endParaRPr lang="en-IN" dirty="0"/>
          </a:p>
        </p:txBody>
      </p:sp>
    </p:spTree>
    <p:extLst>
      <p:ext uri="{BB962C8B-B14F-4D97-AF65-F5344CB8AC3E}">
        <p14:creationId xmlns:p14="http://schemas.microsoft.com/office/powerpoint/2010/main" val="161319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A6550-E91F-4D00-83FE-94375199494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A4E5A4F-9318-4630-A9C7-16E2FD6AF77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795E241-2474-417E-B544-69CF2861124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73449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0B88-78D9-4019-8BFF-8F7C0DCD4F7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960B707-0551-48AD-BAF3-CE20FCE94C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6066B9-A417-4624-91D6-6D6295C210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B5A6971-440D-4631-80F7-B3123104A6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684CD4-B32C-429C-8FDB-C3993DE51CF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2C11BC8-FB4C-4B9C-8A71-BB4D1F6A2DBB}"/>
              </a:ext>
            </a:extLst>
          </p:cNvPr>
          <p:cNvSpPr>
            <a:spLocks noGrp="1"/>
          </p:cNvSpPr>
          <p:nvPr>
            <p:ph type="dt" sz="half" idx="10"/>
          </p:nvPr>
        </p:nvSpPr>
        <p:spPr/>
        <p:txBody>
          <a:bodyPr/>
          <a:lstStyle/>
          <a:p>
            <a:fld id="{E1C471E0-72C8-4CC8-AE53-DCEAAFB58B8B}" type="datetime1">
              <a:rPr lang="en-IN" smtClean="0"/>
              <a:t>13-02-2025</a:t>
            </a:fld>
            <a:endParaRPr lang="en-IN"/>
          </a:p>
        </p:txBody>
      </p:sp>
      <p:sp>
        <p:nvSpPr>
          <p:cNvPr id="8" name="Footer Placeholder 7">
            <a:extLst>
              <a:ext uri="{FF2B5EF4-FFF2-40B4-BE49-F238E27FC236}">
                <a16:creationId xmlns:a16="http://schemas.microsoft.com/office/drawing/2014/main" id="{3783E117-C4A9-4FF3-9C91-FFD40695E55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B29C272-E75C-4778-96BF-8B2BC996BA08}"/>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416160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BDEF5-DE48-45E6-AB10-8EDCE19D9B3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E021AE6-4821-4359-BA0A-71E21BF0BC09}"/>
              </a:ext>
            </a:extLst>
          </p:cNvPr>
          <p:cNvSpPr>
            <a:spLocks noGrp="1"/>
          </p:cNvSpPr>
          <p:nvPr>
            <p:ph type="dt" sz="half" idx="10"/>
          </p:nvPr>
        </p:nvSpPr>
        <p:spPr/>
        <p:txBody>
          <a:bodyPr/>
          <a:lstStyle/>
          <a:p>
            <a:fld id="{71899225-93B0-4D75-98A5-1AA74F5D545B}" type="datetime1">
              <a:rPr lang="en-IN" smtClean="0"/>
              <a:t>13-02-2025</a:t>
            </a:fld>
            <a:endParaRPr lang="en-IN"/>
          </a:p>
        </p:txBody>
      </p:sp>
      <p:sp>
        <p:nvSpPr>
          <p:cNvPr id="4" name="Footer Placeholder 3">
            <a:extLst>
              <a:ext uri="{FF2B5EF4-FFF2-40B4-BE49-F238E27FC236}">
                <a16:creationId xmlns:a16="http://schemas.microsoft.com/office/drawing/2014/main" id="{7C427195-022D-4F59-91AC-F6EF60F074F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ABCDE4F-8C95-4584-8FBF-AF73E2F5BF9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3878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937068-89ED-42F9-9A72-92111C5A53CC}"/>
              </a:ext>
            </a:extLst>
          </p:cNvPr>
          <p:cNvSpPr>
            <a:spLocks noGrp="1"/>
          </p:cNvSpPr>
          <p:nvPr>
            <p:ph type="dt" sz="half" idx="10"/>
          </p:nvPr>
        </p:nvSpPr>
        <p:spPr/>
        <p:txBody>
          <a:bodyPr/>
          <a:lstStyle/>
          <a:p>
            <a:fld id="{EA2F8A65-8968-44A1-8A19-3117F08B5A38}" type="datetime1">
              <a:rPr lang="en-IN" smtClean="0"/>
              <a:t>13-02-2025</a:t>
            </a:fld>
            <a:endParaRPr lang="en-IN"/>
          </a:p>
        </p:txBody>
      </p:sp>
      <p:sp>
        <p:nvSpPr>
          <p:cNvPr id="3" name="Footer Placeholder 2">
            <a:extLst>
              <a:ext uri="{FF2B5EF4-FFF2-40B4-BE49-F238E27FC236}">
                <a16:creationId xmlns:a16="http://schemas.microsoft.com/office/drawing/2014/main" id="{CFD62B2C-1FE1-496D-9296-45C99FB44B7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FBFDE75-9B7A-49B3-9B56-47588999928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17204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39A8-6449-4746-8F81-EF24B31227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688EEFD-9C86-41A8-9E20-FB51AE3652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C7D5B7E-7597-4AD6-A029-CB20B9FBF1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0E2B30-B4F2-4EC2-B501-40677FFA1103}"/>
              </a:ext>
            </a:extLst>
          </p:cNvPr>
          <p:cNvSpPr>
            <a:spLocks noGrp="1"/>
          </p:cNvSpPr>
          <p:nvPr>
            <p:ph type="dt" sz="half" idx="10"/>
          </p:nvPr>
        </p:nvSpPr>
        <p:spPr/>
        <p:txBody>
          <a:bodyPr/>
          <a:lstStyle/>
          <a:p>
            <a:fld id="{26D3029C-FE30-49AA-946C-8160924AD21C}" type="datetime1">
              <a:rPr lang="en-IN" smtClean="0"/>
              <a:t>13-02-2025</a:t>
            </a:fld>
            <a:endParaRPr lang="en-IN"/>
          </a:p>
        </p:txBody>
      </p:sp>
      <p:sp>
        <p:nvSpPr>
          <p:cNvPr id="6" name="Footer Placeholder 5">
            <a:extLst>
              <a:ext uri="{FF2B5EF4-FFF2-40B4-BE49-F238E27FC236}">
                <a16:creationId xmlns:a16="http://schemas.microsoft.com/office/drawing/2014/main" id="{EFD346B0-D5A7-4730-8667-0678E78485C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B353FD6-F916-41FC-BA8C-069D6DA07BA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2258535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521F-28F4-406E-9485-88EB85F4DD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B4819DE-9E94-437E-8A68-6E165BAA96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C872149-A870-4DC0-8F9C-DDB1FD582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F4BED7-7934-4480-A6EE-DA8954235B6B}"/>
              </a:ext>
            </a:extLst>
          </p:cNvPr>
          <p:cNvSpPr>
            <a:spLocks noGrp="1"/>
          </p:cNvSpPr>
          <p:nvPr>
            <p:ph type="dt" sz="half" idx="10"/>
          </p:nvPr>
        </p:nvSpPr>
        <p:spPr/>
        <p:txBody>
          <a:bodyPr/>
          <a:lstStyle/>
          <a:p>
            <a:fld id="{9ECCF262-89E0-4714-A1CF-8A83C222FB9B}" type="datetime1">
              <a:rPr lang="en-IN" smtClean="0"/>
              <a:t>13-02-2025</a:t>
            </a:fld>
            <a:endParaRPr lang="en-IN"/>
          </a:p>
        </p:txBody>
      </p:sp>
      <p:sp>
        <p:nvSpPr>
          <p:cNvPr id="6" name="Footer Placeholder 5">
            <a:extLst>
              <a:ext uri="{FF2B5EF4-FFF2-40B4-BE49-F238E27FC236}">
                <a16:creationId xmlns:a16="http://schemas.microsoft.com/office/drawing/2014/main" id="{BC7CB16A-A6D8-4778-B7F0-21B6BFD28B0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254C42-23E8-4F2C-AC3E-A5BBDF4E66E5}"/>
              </a:ext>
            </a:extLst>
          </p:cNvPr>
          <p:cNvSpPr>
            <a:spLocks noGrp="1"/>
          </p:cNvSpPr>
          <p:nvPr>
            <p:ph type="sldNum" sz="quarter" idx="12"/>
          </p:nvPr>
        </p:nvSpPr>
        <p:spPr/>
        <p:txBody>
          <a:bodyPr/>
          <a:lstStyle/>
          <a:p>
            <a:fld id="{80FED9D3-AF84-488D-8A6A-726D5349CDAB}" type="slidenum">
              <a:rPr lang="en-IN" smtClean="0"/>
              <a:t>‹#›</a:t>
            </a:fld>
            <a:endParaRPr lang="en-IN"/>
          </a:p>
        </p:txBody>
      </p:sp>
    </p:spTree>
    <p:extLst>
      <p:ext uri="{BB962C8B-B14F-4D97-AF65-F5344CB8AC3E}">
        <p14:creationId xmlns:p14="http://schemas.microsoft.com/office/powerpoint/2010/main" val="412317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BB49AE5-850C-4D68-B1A0-D1411569DCF5}"/>
              </a:ext>
            </a:extLst>
          </p:cNvPr>
          <p:cNvPicPr>
            <a:picLocks noChangeAspect="1"/>
          </p:cNvPicPr>
          <p:nvPr userDrawn="1"/>
        </p:nvPicPr>
        <p:blipFill>
          <a:blip r:embed="rId13">
            <a:lum bright="70000" contrast="-70000"/>
            <a:extLst>
              <a:ext uri="{28A0092B-C50C-407E-A947-70E740481C1C}">
                <a14:useLocalDpi xmlns:a14="http://schemas.microsoft.com/office/drawing/2010/main" val="0"/>
              </a:ext>
            </a:extLst>
          </a:blip>
          <a:stretch>
            <a:fillRect/>
          </a:stretch>
        </p:blipFill>
        <p:spPr>
          <a:xfrm>
            <a:off x="10741313" y="5372525"/>
            <a:ext cx="1224973" cy="1166387"/>
          </a:xfrm>
          <a:prstGeom prst="rect">
            <a:avLst/>
          </a:prstGeom>
        </p:spPr>
      </p:pic>
      <p:sp>
        <p:nvSpPr>
          <p:cNvPr id="9" name="TextBox 8">
            <a:extLst>
              <a:ext uri="{FF2B5EF4-FFF2-40B4-BE49-F238E27FC236}">
                <a16:creationId xmlns:a16="http://schemas.microsoft.com/office/drawing/2014/main" id="{17F7CEE4-2B80-48B3-9B66-3F5A2C62C75F}"/>
              </a:ext>
            </a:extLst>
          </p:cNvPr>
          <p:cNvSpPr txBox="1"/>
          <p:nvPr userDrawn="1"/>
        </p:nvSpPr>
        <p:spPr>
          <a:xfrm>
            <a:off x="10741313" y="6461552"/>
            <a:ext cx="1287532" cy="338554"/>
          </a:xfrm>
          <a:prstGeom prst="rect">
            <a:avLst/>
          </a:prstGeom>
          <a:noFill/>
        </p:spPr>
        <p:txBody>
          <a:bodyPr wrap="none" rtlCol="0">
            <a:spAutoFit/>
          </a:bodyPr>
          <a:lstStyle/>
          <a:p>
            <a:r>
              <a:rPr lang="en-IN" sz="1600" dirty="0">
                <a:solidFill>
                  <a:srgbClr val="A33BC3"/>
                </a:solidFill>
              </a:rPr>
              <a:t>CS772A: PML</a:t>
            </a:r>
          </a:p>
        </p:txBody>
      </p:sp>
      <p:sp>
        <p:nvSpPr>
          <p:cNvPr id="2" name="Title Placeholder 1">
            <a:extLst>
              <a:ext uri="{FF2B5EF4-FFF2-40B4-BE49-F238E27FC236}">
                <a16:creationId xmlns:a16="http://schemas.microsoft.com/office/drawing/2014/main" id="{D83DB4A9-B55E-4623-A2D9-A87B7B5582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7CCFFDC-2115-4CD1-967C-545001D0D0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339EF888-538C-4F90-BE4E-FDD77BCBC8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76463-DA8A-478C-9FC8-00C83590963D}" type="datetime1">
              <a:rPr lang="en-IN" smtClean="0"/>
              <a:t>13-02-2025</a:t>
            </a:fld>
            <a:endParaRPr lang="en-IN"/>
          </a:p>
        </p:txBody>
      </p:sp>
      <p:sp>
        <p:nvSpPr>
          <p:cNvPr id="5" name="Footer Placeholder 4">
            <a:extLst>
              <a:ext uri="{FF2B5EF4-FFF2-40B4-BE49-F238E27FC236}">
                <a16:creationId xmlns:a16="http://schemas.microsoft.com/office/drawing/2014/main" id="{A65CDA8E-891B-4E76-B24D-670B7EB402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FF6AB6D-2CD0-4185-A303-317BFF965D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ED9D3-AF84-488D-8A6A-726D5349CDAB}" type="slidenum">
              <a:rPr lang="en-IN" smtClean="0"/>
              <a:t>‹#›</a:t>
            </a:fld>
            <a:endParaRPr lang="en-IN" dirty="0"/>
          </a:p>
        </p:txBody>
      </p:sp>
    </p:spTree>
    <p:extLst>
      <p:ext uri="{BB962C8B-B14F-4D97-AF65-F5344CB8AC3E}">
        <p14:creationId xmlns:p14="http://schemas.microsoft.com/office/powerpoint/2010/main" val="1595129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8.png"/><Relationship Id="rId5" Type="http://schemas.openxmlformats.org/officeDocument/2006/relationships/image" Target="NULL"/></Relationships>
</file>

<file path=ppt/slides/_rels/slide11.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2" Type="http://schemas.openxmlformats.org/officeDocument/2006/relationships/slideLayout" Target="../slideLayouts/slideLayout2.xml"/><Relationship Id="rId16" Type="http://schemas.openxmlformats.org/officeDocument/2006/relationships/image" Target="NULL"/><Relationship Id="rId1" Type="http://schemas.openxmlformats.org/officeDocument/2006/relationships/tags" Target="../tags/tag10.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0" Type="http://schemas.openxmlformats.org/officeDocument/2006/relationships/image" Target="NULL"/><Relationship Id="rId9" Type="http://schemas.openxmlformats.org/officeDocument/2006/relationships/image" Target="NULL"/><Relationship Id="rId1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9.png"/><Relationship Id="rId5" Type="http://schemas.openxmlformats.org/officeDocument/2006/relationships/image" Target="NULL"/></Relationships>
</file>

<file path=ppt/slides/_rels/slide13.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NUL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NUL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8"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9" Type="http://schemas.openxmlformats.org/officeDocument/2006/relationships/image" Target="NULL"/></Relationships>
</file>

<file path=ppt/slides/_rels/slide6.xml.rels><?xml version="1.0" encoding="UTF-8" standalone="yes"?>
<Relationships xmlns="http://schemas.openxmlformats.org/package/2006/relationships"><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7"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NULL"/><Relationship Id="rId5" Type="http://schemas.openxmlformats.org/officeDocument/2006/relationships/image" Target="NULL"/></Relationships>
</file>

<file path=ppt/slides/_rels/slide8.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1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2" Type="http://schemas.openxmlformats.org/officeDocument/2006/relationships/slideLayout" Target="../slideLayouts/slideLayout2.xml"/><Relationship Id="rId16" Type="http://schemas.openxmlformats.org/officeDocument/2006/relationships/image" Target="NULL"/><Relationship Id="rId1" Type="http://schemas.openxmlformats.org/officeDocument/2006/relationships/tags" Target="../tags/tag7.xml"/><Relationship Id="rId6" Type="http://schemas.openxmlformats.org/officeDocument/2006/relationships/image" Target="NULL"/><Relationship Id="rId11" Type="http://schemas.openxmlformats.org/officeDocument/2006/relationships/image" Target="NULL"/><Relationship Id="rId15" Type="http://schemas.openxmlformats.org/officeDocument/2006/relationships/image" Target="../media/image6.png"/><Relationship Id="rId10" Type="http://schemas.openxmlformats.org/officeDocument/2006/relationships/image" Target="NULL"/><Relationship Id="rId9" Type="http://schemas.openxmlformats.org/officeDocument/2006/relationships/image" Target="NULL"/><Relationship Id="rId14" Type="http://schemas.openxmlformats.org/officeDocument/2006/relationships/image" Target="NULL"/></Relationships>
</file>

<file path=ppt/slides/_rels/slide9.xml.rels><?xml version="1.0" encoding="UTF-8" standalone="yes"?>
<Relationships xmlns="http://schemas.openxmlformats.org/package/2006/relationships"><Relationship Id="rId8" Type="http://schemas.openxmlformats.org/officeDocument/2006/relationships/image" Target="NULL"/><Relationship Id="rId7"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7.png"/><Relationship Id="rId11" Type="http://schemas.openxmlformats.org/officeDocument/2006/relationships/image" Target="NULL"/><Relationship Id="rId5" Type="http://schemas.openxmlformats.org/officeDocument/2006/relationships/image" Target="NULL"/><Relationship Id="rId10" Type="http://schemas.openxmlformats.org/officeDocument/2006/relationships/image" Target="../media/image6.png"/><Relationship Id="rId9"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18A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7AC89-BE04-43C0-8DE4-613238CF2617}"/>
              </a:ext>
            </a:extLst>
          </p:cNvPr>
          <p:cNvSpPr>
            <a:spLocks noGrp="1"/>
          </p:cNvSpPr>
          <p:nvPr>
            <p:ph type="ctrTitle"/>
          </p:nvPr>
        </p:nvSpPr>
        <p:spPr>
          <a:xfrm>
            <a:off x="588135" y="2727731"/>
            <a:ext cx="10647218" cy="1608600"/>
          </a:xfrm>
        </p:spPr>
        <p:txBody>
          <a:bodyPr>
            <a:noAutofit/>
          </a:bodyPr>
          <a:lstStyle/>
          <a:p>
            <a:r>
              <a:rPr lang="en-IN" sz="5200" b="1" dirty="0">
                <a:solidFill>
                  <a:schemeClr val="bg1"/>
                </a:solidFill>
                <a:latin typeface="Garamond" panose="02020404030301010803" pitchFamily="18" charset="0"/>
                <a:cs typeface="Aldhabi" panose="020B0604020202020204" pitchFamily="2" charset="-78"/>
              </a:rPr>
              <a:t>Latent Variable Models and EM Algorithm</a:t>
            </a:r>
          </a:p>
        </p:txBody>
      </p:sp>
      <p:sp>
        <p:nvSpPr>
          <p:cNvPr id="3" name="Subtitle 2">
            <a:extLst>
              <a:ext uri="{FF2B5EF4-FFF2-40B4-BE49-F238E27FC236}">
                <a16:creationId xmlns:a16="http://schemas.microsoft.com/office/drawing/2014/main" id="{18A059B3-A292-45C9-BE13-9562DE36CC68}"/>
              </a:ext>
            </a:extLst>
          </p:cNvPr>
          <p:cNvSpPr>
            <a:spLocks noGrp="1"/>
          </p:cNvSpPr>
          <p:nvPr>
            <p:ph type="subTitle" idx="1"/>
          </p:nvPr>
        </p:nvSpPr>
        <p:spPr>
          <a:xfrm>
            <a:off x="2208982" y="4766362"/>
            <a:ext cx="7774033" cy="821886"/>
          </a:xfrm>
        </p:spPr>
        <p:txBody>
          <a:bodyPr>
            <a:noAutofit/>
          </a:bodyPr>
          <a:lstStyle/>
          <a:p>
            <a:r>
              <a:rPr lang="en-IN" sz="2700" dirty="0">
                <a:solidFill>
                  <a:schemeClr val="bg1"/>
                </a:solidFill>
                <a:latin typeface="Garamond" panose="02020404030301010803" pitchFamily="18" charset="0"/>
              </a:rPr>
              <a:t>CS772A: Probabilistic Machine Learning</a:t>
            </a:r>
          </a:p>
          <a:p>
            <a:r>
              <a:rPr lang="en-IN" sz="2700" dirty="0">
                <a:solidFill>
                  <a:schemeClr val="bg1"/>
                </a:solidFill>
                <a:latin typeface="Garamond" panose="02020404030301010803" pitchFamily="18" charset="0"/>
              </a:rPr>
              <a:t>Piyush Rai</a:t>
            </a:r>
          </a:p>
        </p:txBody>
      </p:sp>
    </p:spTree>
    <p:extLst>
      <p:ext uri="{BB962C8B-B14F-4D97-AF65-F5344CB8AC3E}">
        <p14:creationId xmlns:p14="http://schemas.microsoft.com/office/powerpoint/2010/main" val="2359304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GB" dirty="0">
                <a:solidFill>
                  <a:srgbClr val="A33BC3"/>
                </a:solidFill>
              </a:rPr>
              <a:t>The Expected CLL</a:t>
            </a:r>
            <a:endParaRPr lang="en-IN" dirty="0">
              <a:solidFill>
                <a:srgbClr val="A33BC3"/>
              </a:solidFill>
            </a:endParaRPr>
          </a:p>
        </p:txBody>
      </p:sp>
      <p:sp>
        <p:nvSpPr>
          <p:cNvPr id="12" name="Slide Number Placeholder 11">
            <a:extLst>
              <a:ext uri="{FF2B5EF4-FFF2-40B4-BE49-F238E27FC236}">
                <a16:creationId xmlns:a16="http://schemas.microsoft.com/office/drawing/2014/main" id="{F77B66E3-3803-4788-BC62-221F4919CBCE}"/>
              </a:ext>
            </a:extLst>
          </p:cNvPr>
          <p:cNvSpPr>
            <a:spLocks noGrp="1"/>
          </p:cNvSpPr>
          <p:nvPr>
            <p:ph type="sldNum" sz="quarter" idx="4294967295"/>
          </p:nvPr>
        </p:nvSpPr>
        <p:spPr>
          <a:xfrm>
            <a:off x="11323930" y="136939"/>
            <a:ext cx="602825" cy="365125"/>
          </a:xfrm>
        </p:spPr>
        <p:txBody>
          <a:bodyPr/>
          <a:lstStyle/>
          <a:p>
            <a:fld id="{80FED9D3-AF84-488D-8A6A-726D5349CDAB}" type="slidenum">
              <a:rPr lang="en-IN" sz="2800" smtClean="0">
                <a:solidFill>
                  <a:schemeClr val="accent2">
                    <a:lumMod val="40000"/>
                    <a:lumOff val="60000"/>
                  </a:schemeClr>
                </a:solidFill>
              </a:rPr>
              <a:t>10</a:t>
            </a:fld>
            <a:endParaRPr lang="en-IN" sz="2800" dirty="0">
              <a:solidFill>
                <a:schemeClr val="accent2">
                  <a:lumMod val="40000"/>
                  <a:lumOff val="60000"/>
                </a:schemeClr>
              </a:solidFill>
            </a:endParaRP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IN" sz="2400" dirty="0">
                    <a:latin typeface="Abadi Extra Light" panose="020B0204020104020204" pitchFamily="34" charset="0"/>
                    <a:ea typeface="Cambria Math" panose="02040503050406030204" pitchFamily="18" charset="0"/>
                  </a:rPr>
                  <a:t>Expected CLL in EM is given by (assume observations are </a:t>
                </a:r>
                <a:r>
                  <a:rPr lang="en-IN" sz="2400" dirty="0" err="1">
                    <a:latin typeface="Abadi Extra Light" panose="020B0204020104020204" pitchFamily="34" charset="0"/>
                    <a:ea typeface="Cambria Math" panose="02040503050406030204" pitchFamily="18" charset="0"/>
                  </a:rPr>
                  <a:t>i.i.d</a:t>
                </a:r>
                <a:r>
                  <a:rPr lang="en-IN" sz="2400" dirty="0">
                    <a:latin typeface="Abadi Extra Light" panose="020B0204020104020204" pitchFamily="34" charset="0"/>
                    <a:ea typeface="Cambria Math" panose="02040503050406030204" pitchFamily="18" charset="0"/>
                  </a:rPr>
                  <a:t>.)</a:t>
                </a: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r>
                  <a:rPr lang="en-IN" sz="2400" dirty="0">
                    <a:latin typeface="Abadi Extra Light" panose="020B0204020104020204" pitchFamily="34" charset="0"/>
                  </a:rPr>
                  <a:t>If </a:t>
                </a:r>
                <a14:m>
                  <m:oMath xmlns:m="http://schemas.openxmlformats.org/officeDocument/2006/math">
                    <m:r>
                      <a:rPr lang="en-IN" sz="2400" b="0" i="1" dirty="0" smtClean="0">
                        <a:latin typeface="Cambria Math" panose="02040503050406030204" pitchFamily="18" charset="0"/>
                      </a:rPr>
                      <m:t>𝑝</m:t>
                    </m:r>
                    <m:d>
                      <m:dPr>
                        <m:ctrlPr>
                          <a:rPr lang="en-IN" sz="2400" i="1" dirty="0">
                            <a:latin typeface="Cambria Math" panose="02040503050406030204" pitchFamily="18" charset="0"/>
                          </a:rPr>
                        </m:ctrlPr>
                      </m:dPr>
                      <m:e>
                        <m:sSub>
                          <m:sSubPr>
                            <m:ctrlPr>
                              <a:rPr lang="en-IN" sz="2400" i="1" dirty="0" err="1">
                                <a:latin typeface="Cambria Math" panose="02040503050406030204" pitchFamily="18" charset="0"/>
                              </a:rPr>
                            </m:ctrlPr>
                          </m:sSubPr>
                          <m:e>
                            <m:r>
                              <a:rPr lang="en-IN" sz="2400" b="1" i="1" dirty="0" err="1">
                                <a:latin typeface="Cambria Math" panose="02040503050406030204" pitchFamily="18" charset="0"/>
                              </a:rPr>
                              <m:t>𝒛</m:t>
                            </m:r>
                          </m:e>
                          <m:sub>
                            <m:r>
                              <a:rPr lang="en-IN" sz="2400" i="1" dirty="0" err="1">
                                <a:latin typeface="Cambria Math" panose="02040503050406030204" pitchFamily="18" charset="0"/>
                              </a:rPr>
                              <m:t>𝑛</m:t>
                            </m:r>
                          </m:sub>
                        </m:sSub>
                      </m:e>
                      <m:e>
                        <m:r>
                          <m:rPr>
                            <m:sty m:val="p"/>
                          </m:rPr>
                          <a:rPr lang="en-IN" sz="2400" b="0" i="0" dirty="0" smtClean="0">
                            <a:latin typeface="Cambria Math" panose="02040503050406030204" pitchFamily="18" charset="0"/>
                          </a:rPr>
                          <m:t>Θ</m:t>
                        </m:r>
                      </m:e>
                    </m:d>
                  </m:oMath>
                </a14:m>
                <a:r>
                  <a:rPr lang="en-IN" sz="2400" i="1" dirty="0">
                    <a:latin typeface="Cambria Math" panose="02040503050406030204" pitchFamily="18" charset="0"/>
                  </a:rPr>
                  <a:t> </a:t>
                </a:r>
                <a:r>
                  <a:rPr lang="en-IN" sz="2400" dirty="0">
                    <a:latin typeface="Cambria Math" panose="02040503050406030204" pitchFamily="18" charset="0"/>
                  </a:rPr>
                  <a:t>and </a:t>
                </a:r>
                <a14:m>
                  <m:oMath xmlns:m="http://schemas.openxmlformats.org/officeDocument/2006/math">
                    <m:r>
                      <a:rPr lang="en-IN" sz="2400" i="1" dirty="0">
                        <a:latin typeface="Cambria Math" panose="02040503050406030204" pitchFamily="18" charset="0"/>
                      </a:rPr>
                      <m:t>𝑝</m:t>
                    </m:r>
                    <m:d>
                      <m:dPr>
                        <m:ctrlPr>
                          <a:rPr lang="en-IN" sz="2400" i="1" dirty="0">
                            <a:latin typeface="Cambria Math" panose="02040503050406030204" pitchFamily="18" charset="0"/>
                          </a:rPr>
                        </m:ctrlPr>
                      </m:dPr>
                      <m:e>
                        <m:sSub>
                          <m:sSubPr>
                            <m:ctrlPr>
                              <a:rPr lang="en-IN" sz="2400" i="1" dirty="0" err="1">
                                <a:latin typeface="Cambria Math" panose="02040503050406030204" pitchFamily="18" charset="0"/>
                              </a:rPr>
                            </m:ctrlPr>
                          </m:sSubPr>
                          <m:e>
                            <m:r>
                              <a:rPr lang="en-IN" sz="2400" b="1" i="1" dirty="0" err="1">
                                <a:latin typeface="Cambria Math" panose="02040503050406030204" pitchFamily="18" charset="0"/>
                              </a:rPr>
                              <m:t>𝒙</m:t>
                            </m:r>
                          </m:e>
                          <m:sub>
                            <m:r>
                              <a:rPr lang="en-IN" sz="2400" i="1" dirty="0" err="1">
                                <a:latin typeface="Cambria Math" panose="02040503050406030204" pitchFamily="18" charset="0"/>
                              </a:rPr>
                              <m:t>𝑛</m:t>
                            </m:r>
                          </m:sub>
                        </m:sSub>
                      </m:e>
                      <m:e>
                        <m:sSub>
                          <m:sSubPr>
                            <m:ctrlPr>
                              <a:rPr lang="en-IN" sz="2400" i="1" dirty="0" err="1">
                                <a:latin typeface="Cambria Math" panose="02040503050406030204" pitchFamily="18" charset="0"/>
                              </a:rPr>
                            </m:ctrlPr>
                          </m:sSubPr>
                          <m:e>
                            <m:r>
                              <a:rPr lang="en-IN" sz="2400" b="1" i="1" dirty="0" err="1">
                                <a:latin typeface="Cambria Math" panose="02040503050406030204" pitchFamily="18" charset="0"/>
                              </a:rPr>
                              <m:t>𝒛</m:t>
                            </m:r>
                          </m:e>
                          <m:sub>
                            <m:r>
                              <a:rPr lang="en-IN" sz="2400" i="1" dirty="0" err="1">
                                <a:latin typeface="Cambria Math" panose="02040503050406030204" pitchFamily="18" charset="0"/>
                              </a:rPr>
                              <m:t>𝑛</m:t>
                            </m:r>
                          </m:sub>
                        </m:sSub>
                        <m:r>
                          <a:rPr lang="en-IN" sz="2400" i="1" dirty="0">
                            <a:latin typeface="Cambria Math" panose="02040503050406030204" pitchFamily="18" charset="0"/>
                          </a:rPr>
                          <m:t>,</m:t>
                        </m:r>
                        <m:r>
                          <m:rPr>
                            <m:sty m:val="p"/>
                          </m:rPr>
                          <a:rPr lang="en-IN" sz="2400" b="0" i="0" dirty="0" smtClean="0">
                            <a:latin typeface="Cambria Math" panose="02040503050406030204" pitchFamily="18" charset="0"/>
                          </a:rPr>
                          <m:t>Θ</m:t>
                        </m:r>
                      </m:e>
                    </m:d>
                  </m:oMath>
                </a14:m>
                <a:r>
                  <a:rPr lang="en-IN" sz="2400" dirty="0">
                    <a:latin typeface="Abadi Extra Light" panose="020B0204020104020204" pitchFamily="34" charset="0"/>
                  </a:rPr>
                  <a:t> are exp-family distributions, </a:t>
                </a:r>
                <a14:m>
                  <m:oMath xmlns:m="http://schemas.openxmlformats.org/officeDocument/2006/math">
                    <m:r>
                      <a:rPr lang="en-IN" sz="2400" i="1" smtClean="0">
                        <a:solidFill>
                          <a:schemeClr val="tx1"/>
                        </a:solidFill>
                        <a:latin typeface="Cambria Math" panose="02040503050406030204" pitchFamily="18" charset="0"/>
                        <a:ea typeface="Cambria Math" panose="02040503050406030204" pitchFamily="18" charset="0"/>
                      </a:rPr>
                      <m:t>𝒬</m:t>
                    </m:r>
                    <m:r>
                      <a:rPr lang="en-IN" sz="2400" i="1" smtClean="0">
                        <a:solidFill>
                          <a:schemeClr val="tx1"/>
                        </a:solidFill>
                        <a:latin typeface="Cambria Math" panose="02040503050406030204" pitchFamily="18" charset="0"/>
                        <a:ea typeface="Cambria Math" panose="02040503050406030204" pitchFamily="18" charset="0"/>
                      </a:rPr>
                      <m:t>(</m:t>
                    </m:r>
                    <m:r>
                      <m:rPr>
                        <m:sty m:val="p"/>
                      </m:rPr>
                      <a:rPr lang="en-IN" sz="2400">
                        <a:solidFill>
                          <a:schemeClr val="tx1"/>
                        </a:solidFill>
                        <a:latin typeface="Cambria Math" panose="02040503050406030204" pitchFamily="18" charset="0"/>
                        <a:ea typeface="Cambria Math" panose="02040503050406030204" pitchFamily="18" charset="0"/>
                      </a:rPr>
                      <m:t>Θ</m:t>
                    </m:r>
                    <m:r>
                      <a:rPr lang="en-IN" sz="2400" i="1">
                        <a:solidFill>
                          <a:schemeClr val="tx1"/>
                        </a:solidFill>
                        <a:latin typeface="Cambria Math" panose="02040503050406030204" pitchFamily="18" charset="0"/>
                        <a:ea typeface="Cambria Math" panose="02040503050406030204" pitchFamily="18" charset="0"/>
                      </a:rPr>
                      <m:t>,</m:t>
                    </m:r>
                    <m:sSup>
                      <m:sSupPr>
                        <m:ctrlPr>
                          <a:rPr lang="en-IN" sz="2400" i="1">
                            <a:solidFill>
                              <a:schemeClr val="tx1"/>
                            </a:solidFill>
                            <a:latin typeface="Cambria Math" panose="02040503050406030204" pitchFamily="18" charset="0"/>
                            <a:ea typeface="Cambria Math" panose="02040503050406030204" pitchFamily="18" charset="0"/>
                          </a:rPr>
                        </m:ctrlPr>
                      </m:sSupPr>
                      <m:e>
                        <m:r>
                          <m:rPr>
                            <m:sty m:val="p"/>
                          </m:rPr>
                          <a:rPr lang="en-IN" sz="2400">
                            <a:solidFill>
                              <a:schemeClr val="tx1"/>
                            </a:solidFill>
                            <a:latin typeface="Cambria Math" panose="02040503050406030204" pitchFamily="18" charset="0"/>
                            <a:ea typeface="Cambria Math" panose="02040503050406030204" pitchFamily="18" charset="0"/>
                          </a:rPr>
                          <m:t>Θ</m:t>
                        </m:r>
                      </m:e>
                      <m:sup>
                        <m:r>
                          <m:rPr>
                            <m:sty m:val="p"/>
                          </m:rPr>
                          <a:rPr lang="en-IN" sz="2400">
                            <a:solidFill>
                              <a:schemeClr val="tx1"/>
                            </a:solidFill>
                            <a:latin typeface="Cambria Math" panose="02040503050406030204" pitchFamily="18" charset="0"/>
                            <a:ea typeface="Cambria Math" panose="02040503050406030204" pitchFamily="18" charset="0"/>
                          </a:rPr>
                          <m:t>old</m:t>
                        </m:r>
                      </m:sup>
                    </m:sSup>
                    <m:r>
                      <a:rPr lang="en-IN" sz="2400" i="1">
                        <a:solidFill>
                          <a:schemeClr val="tx1"/>
                        </a:solidFill>
                        <a:latin typeface="Cambria Math" panose="02040503050406030204" pitchFamily="18" charset="0"/>
                        <a:ea typeface="Cambria Math" panose="02040503050406030204" pitchFamily="18" charset="0"/>
                      </a:rPr>
                      <m:t>)</m:t>
                    </m:r>
                  </m:oMath>
                </a14:m>
                <a:r>
                  <a:rPr lang="en-IN" sz="2400" dirty="0">
                    <a:solidFill>
                      <a:schemeClr val="tx1"/>
                    </a:solidFill>
                    <a:latin typeface="Abadi Extra Light" panose="020B0204020104020204" pitchFamily="34" charset="0"/>
                  </a:rPr>
                  <a:t> </a:t>
                </a:r>
                <a:r>
                  <a:rPr lang="en-IN" sz="2400" dirty="0">
                    <a:latin typeface="Abadi Extra Light" panose="020B0204020104020204" pitchFamily="34" charset="0"/>
                  </a:rPr>
                  <a:t>has a very simple form</a:t>
                </a:r>
              </a:p>
              <a:p>
                <a:pPr marL="0" indent="0">
                  <a:buNone/>
                </a:pPr>
                <a:endParaRPr lang="en-IN" sz="100" dirty="0">
                  <a:latin typeface="Abadi Extra Light" panose="020B0204020104020204" pitchFamily="34" charset="0"/>
                </a:endParaRPr>
              </a:p>
              <a:p>
                <a:pPr>
                  <a:buFont typeface="Wingdings" panose="05000000000000000000" pitchFamily="2" charset="2"/>
                  <a:buChar char="§"/>
                </a:pPr>
                <a:r>
                  <a:rPr lang="en-GB" sz="2400" dirty="0">
                    <a:latin typeface="Abadi Extra Light" panose="020B0204020104020204" pitchFamily="34" charset="0"/>
                  </a:rPr>
                  <a:t>In resulting expressions, replace terms containing </a:t>
                </a:r>
                <a14:m>
                  <m:oMath xmlns:m="http://schemas.openxmlformats.org/officeDocument/2006/math">
                    <m:sSub>
                      <m:sSubPr>
                        <m:ctrlPr>
                          <a:rPr lang="en-IN" sz="2400" b="0" i="1" dirty="0" smtClean="0">
                            <a:latin typeface="Cambria Math" panose="02040503050406030204" pitchFamily="18" charset="0"/>
                          </a:rPr>
                        </m:ctrlPr>
                      </m:sSubPr>
                      <m:e>
                        <m:r>
                          <a:rPr lang="en-GB" sz="2400" i="1" dirty="0" smtClean="0">
                            <a:latin typeface="Cambria Math" panose="02040503050406030204" pitchFamily="18" charset="0"/>
                          </a:rPr>
                          <m:t>𝑧</m:t>
                        </m:r>
                      </m:e>
                      <m:sub>
                        <m:r>
                          <a:rPr lang="en-GB" sz="2400" i="1" dirty="0" smtClean="0">
                            <a:latin typeface="Cambria Math" panose="02040503050406030204" pitchFamily="18" charset="0"/>
                          </a:rPr>
                          <m:t>𝑛</m:t>
                        </m:r>
                      </m:sub>
                    </m:sSub>
                  </m:oMath>
                </a14:m>
                <a:r>
                  <a:rPr lang="en-GB" sz="2400" dirty="0">
                    <a:latin typeface="Abadi Extra Light" panose="020B0204020104020204" pitchFamily="34" charset="0"/>
                  </a:rPr>
                  <a:t>’s by their respective expectations, e.g.,</a:t>
                </a:r>
              </a:p>
              <a:p>
                <a:pPr lvl="1">
                  <a:buFont typeface="Wingdings" panose="05000000000000000000" pitchFamily="2" charset="2"/>
                  <a:buChar char="§"/>
                </a:pPr>
                <a14:m>
                  <m:oMath xmlns:m="http://schemas.openxmlformats.org/officeDocument/2006/math">
                    <m:sSub>
                      <m:sSubPr>
                        <m:ctrlPr>
                          <a:rPr lang="en-GB" sz="2000" i="1" dirty="0" smtClean="0">
                            <a:latin typeface="Cambria Math" panose="02040503050406030204" pitchFamily="18" charset="0"/>
                          </a:rPr>
                        </m:ctrlPr>
                      </m:sSubPr>
                      <m:e>
                        <m:r>
                          <a:rPr lang="en-GB" sz="2000" b="1" i="1" dirty="0" smtClean="0">
                            <a:latin typeface="Cambria Math" panose="02040503050406030204" pitchFamily="18" charset="0"/>
                          </a:rPr>
                          <m:t>𝒛</m:t>
                        </m:r>
                      </m:e>
                      <m:sub>
                        <m:r>
                          <a:rPr lang="en-GB" sz="2000" i="1" dirty="0" smtClean="0">
                            <a:latin typeface="Cambria Math" panose="02040503050406030204" pitchFamily="18" charset="0"/>
                          </a:rPr>
                          <m:t>𝑛</m:t>
                        </m:r>
                      </m:sub>
                    </m:sSub>
                  </m:oMath>
                </a14:m>
                <a:r>
                  <a:rPr lang="en-GB" sz="2000" dirty="0">
                    <a:latin typeface="Abadi Extra Light" panose="020B0204020104020204" pitchFamily="34" charset="0"/>
                  </a:rPr>
                  <a:t> replaced by </a:t>
                </a:r>
                <a14:m>
                  <m:oMath xmlns:m="http://schemas.openxmlformats.org/officeDocument/2006/math">
                    <m:sSub>
                      <m:sSubPr>
                        <m:ctrlPr>
                          <a:rPr lang="en-IN" sz="2000" b="0" i="1" smtClean="0">
                            <a:solidFill>
                              <a:schemeClr val="tx1"/>
                            </a:solidFill>
                            <a:latin typeface="Cambria Math" panose="02040503050406030204" pitchFamily="18" charset="0"/>
                            <a:ea typeface="Cambria Math" panose="02040503050406030204" pitchFamily="18" charset="0"/>
                          </a:rPr>
                        </m:ctrlPr>
                      </m:sSubPr>
                      <m:e>
                        <m:r>
                          <a:rPr lang="en-IN" sz="2000" i="1" smtClean="0">
                            <a:solidFill>
                              <a:schemeClr val="tx1"/>
                            </a:solidFill>
                            <a:latin typeface="Cambria Math" panose="02040503050406030204" pitchFamily="18" charset="0"/>
                            <a:ea typeface="Cambria Math" panose="02040503050406030204" pitchFamily="18" charset="0"/>
                          </a:rPr>
                          <m:t>𝔼</m:t>
                        </m:r>
                      </m:e>
                      <m:sub>
                        <m:r>
                          <a:rPr lang="en-IN" sz="2000" b="0" i="1" smtClean="0">
                            <a:solidFill>
                              <a:schemeClr val="tx1"/>
                            </a:solidFill>
                            <a:latin typeface="Cambria Math" panose="02040503050406030204" pitchFamily="18" charset="0"/>
                            <a:ea typeface="Cambria Math" panose="02040503050406030204" pitchFamily="18" charset="0"/>
                          </a:rPr>
                          <m:t>𝑝</m:t>
                        </m:r>
                        <m:d>
                          <m:dPr>
                            <m:ctrlPr>
                              <a:rPr lang="en-IN" sz="2000" b="0" i="1" smtClean="0">
                                <a:solidFill>
                                  <a:schemeClr val="tx1"/>
                                </a:solidFill>
                                <a:latin typeface="Cambria Math" panose="02040503050406030204" pitchFamily="18" charset="0"/>
                                <a:ea typeface="Cambria Math" panose="02040503050406030204" pitchFamily="18" charset="0"/>
                              </a:rPr>
                            </m:ctrlPr>
                          </m:dPr>
                          <m:e>
                            <m:sSub>
                              <m:sSubPr>
                                <m:ctrlPr>
                                  <a:rPr lang="en-IN" sz="2000" b="0" i="1" smtClean="0">
                                    <a:solidFill>
                                      <a:schemeClr val="tx1"/>
                                    </a:solidFill>
                                    <a:latin typeface="Cambria Math" panose="02040503050406030204" pitchFamily="18" charset="0"/>
                                    <a:ea typeface="Cambria Math" panose="02040503050406030204" pitchFamily="18" charset="0"/>
                                  </a:rPr>
                                </m:ctrlPr>
                              </m:sSubPr>
                              <m:e>
                                <m:r>
                                  <a:rPr lang="en-IN" sz="2000" b="1" i="1" smtClean="0">
                                    <a:solidFill>
                                      <a:schemeClr val="tx1"/>
                                    </a:solidFill>
                                    <a:latin typeface="Cambria Math" panose="02040503050406030204" pitchFamily="18" charset="0"/>
                                    <a:ea typeface="Cambria Math" panose="02040503050406030204" pitchFamily="18" charset="0"/>
                                  </a:rPr>
                                  <m:t>𝒛</m:t>
                                </m:r>
                              </m:e>
                              <m:sub>
                                <m:r>
                                  <a:rPr lang="en-IN" sz="2000" b="0" i="1" smtClean="0">
                                    <a:solidFill>
                                      <a:schemeClr val="tx1"/>
                                    </a:solidFill>
                                    <a:latin typeface="Cambria Math" panose="02040503050406030204" pitchFamily="18" charset="0"/>
                                    <a:ea typeface="Cambria Math" panose="02040503050406030204" pitchFamily="18" charset="0"/>
                                  </a:rPr>
                                  <m:t>𝑛</m:t>
                                </m:r>
                              </m:sub>
                            </m:sSub>
                          </m:e>
                          <m:e>
                            <m:sSub>
                              <m:sSubPr>
                                <m:ctrlPr>
                                  <a:rPr lang="en-IN" sz="2000" b="0" i="1" smtClean="0">
                                    <a:solidFill>
                                      <a:schemeClr val="tx1"/>
                                    </a:solidFill>
                                    <a:latin typeface="Cambria Math" panose="02040503050406030204" pitchFamily="18" charset="0"/>
                                    <a:ea typeface="Cambria Math" panose="02040503050406030204" pitchFamily="18" charset="0"/>
                                  </a:rPr>
                                </m:ctrlPr>
                              </m:sSubPr>
                              <m:e>
                                <m:r>
                                  <a:rPr lang="en-IN" sz="2000" b="1" i="1" smtClean="0">
                                    <a:solidFill>
                                      <a:schemeClr val="tx1"/>
                                    </a:solidFill>
                                    <a:latin typeface="Cambria Math" panose="02040503050406030204" pitchFamily="18" charset="0"/>
                                    <a:ea typeface="Cambria Math" panose="02040503050406030204" pitchFamily="18" charset="0"/>
                                  </a:rPr>
                                  <m:t>𝒙</m:t>
                                </m:r>
                              </m:e>
                              <m:sub>
                                <m:r>
                                  <a:rPr lang="en-IN" sz="2000" b="0" i="1" smtClean="0">
                                    <a:solidFill>
                                      <a:schemeClr val="tx1"/>
                                    </a:solidFill>
                                    <a:latin typeface="Cambria Math" panose="02040503050406030204" pitchFamily="18" charset="0"/>
                                    <a:ea typeface="Cambria Math" panose="02040503050406030204" pitchFamily="18" charset="0"/>
                                  </a:rPr>
                                  <m:t>𝑛</m:t>
                                </m:r>
                              </m:sub>
                            </m:sSub>
                            <m:r>
                              <a:rPr lang="en-IN" sz="2000" b="0" i="1" smtClean="0">
                                <a:solidFill>
                                  <a:schemeClr val="tx1"/>
                                </a:solidFill>
                                <a:latin typeface="Cambria Math" panose="02040503050406030204" pitchFamily="18" charset="0"/>
                                <a:ea typeface="Cambria Math" panose="02040503050406030204" pitchFamily="18" charset="0"/>
                              </a:rPr>
                              <m:t>,</m:t>
                            </m:r>
                            <m:acc>
                              <m:accPr>
                                <m:chr m:val="̂"/>
                                <m:ctrlPr>
                                  <a:rPr lang="en-IN" sz="2000" b="0" i="1" smtClean="0">
                                    <a:solidFill>
                                      <a:schemeClr val="tx1"/>
                                    </a:solidFill>
                                    <a:latin typeface="Cambria Math" panose="02040503050406030204" pitchFamily="18" charset="0"/>
                                    <a:ea typeface="Cambria Math" panose="02040503050406030204" pitchFamily="18" charset="0"/>
                                  </a:rPr>
                                </m:ctrlPr>
                              </m:accPr>
                              <m:e>
                                <m:r>
                                  <m:rPr>
                                    <m:sty m:val="p"/>
                                  </m:rPr>
                                  <a:rPr lang="en-IN" sz="2000" b="0" i="0" smtClean="0">
                                    <a:solidFill>
                                      <a:schemeClr val="tx1"/>
                                    </a:solidFill>
                                    <a:latin typeface="Cambria Math" panose="02040503050406030204" pitchFamily="18" charset="0"/>
                                    <a:ea typeface="Cambria Math" panose="02040503050406030204" pitchFamily="18" charset="0"/>
                                  </a:rPr>
                                  <m:t>Θ</m:t>
                                </m:r>
                              </m:e>
                            </m:acc>
                          </m:e>
                        </m:d>
                      </m:sub>
                    </m:sSub>
                    <m:r>
                      <a:rPr lang="en-IN" sz="2000" b="0" i="1" smtClean="0">
                        <a:solidFill>
                          <a:schemeClr val="tx1"/>
                        </a:solidFill>
                        <a:latin typeface="Cambria Math" panose="02040503050406030204" pitchFamily="18" charset="0"/>
                        <a:ea typeface="Cambria Math" panose="02040503050406030204" pitchFamily="18" charset="0"/>
                      </a:rPr>
                      <m:t>[</m:t>
                    </m:r>
                    <m:sSub>
                      <m:sSubPr>
                        <m:ctrlPr>
                          <a:rPr lang="en-IN" sz="2000" b="0" i="1" smtClean="0">
                            <a:solidFill>
                              <a:schemeClr val="tx1"/>
                            </a:solidFill>
                            <a:latin typeface="Cambria Math" panose="02040503050406030204" pitchFamily="18" charset="0"/>
                            <a:ea typeface="Cambria Math" panose="02040503050406030204" pitchFamily="18" charset="0"/>
                          </a:rPr>
                        </m:ctrlPr>
                      </m:sSubPr>
                      <m:e>
                        <m:r>
                          <a:rPr lang="en-IN" sz="2000" b="1" i="1" smtClean="0">
                            <a:solidFill>
                              <a:schemeClr val="tx1"/>
                            </a:solidFill>
                            <a:latin typeface="Cambria Math" panose="02040503050406030204" pitchFamily="18" charset="0"/>
                            <a:ea typeface="Cambria Math" panose="02040503050406030204" pitchFamily="18" charset="0"/>
                          </a:rPr>
                          <m:t>𝒛</m:t>
                        </m:r>
                      </m:e>
                      <m:sub>
                        <m:r>
                          <a:rPr lang="en-IN" sz="2000" b="0" i="1" smtClean="0">
                            <a:solidFill>
                              <a:schemeClr val="tx1"/>
                            </a:solidFill>
                            <a:latin typeface="Cambria Math" panose="02040503050406030204" pitchFamily="18" charset="0"/>
                            <a:ea typeface="Cambria Math" panose="02040503050406030204" pitchFamily="18" charset="0"/>
                          </a:rPr>
                          <m:t>𝑛</m:t>
                        </m:r>
                      </m:sub>
                    </m:sSub>
                    <m:r>
                      <a:rPr lang="en-IN" sz="2000" b="0" i="1" smtClean="0">
                        <a:solidFill>
                          <a:schemeClr val="tx1"/>
                        </a:solidFill>
                        <a:latin typeface="Cambria Math" panose="02040503050406030204" pitchFamily="18" charset="0"/>
                        <a:ea typeface="Cambria Math" panose="02040503050406030204" pitchFamily="18" charset="0"/>
                      </a:rPr>
                      <m:t>]</m:t>
                    </m:r>
                  </m:oMath>
                </a14:m>
                <a:endParaRPr lang="en-IN" sz="2000" dirty="0">
                  <a:solidFill>
                    <a:schemeClr val="tx1"/>
                  </a:solidFill>
                  <a:latin typeface="Abadi Extra Light" panose="020B0204020104020204" pitchFamily="34" charset="0"/>
                </a:endParaRPr>
              </a:p>
              <a:p>
                <a:pPr lvl="1">
                  <a:buFont typeface="Wingdings" panose="05000000000000000000" pitchFamily="2" charset="2"/>
                  <a:buChar char="§"/>
                </a:pPr>
                <a14:m>
                  <m:oMath xmlns:m="http://schemas.openxmlformats.org/officeDocument/2006/math">
                    <m:sSub>
                      <m:sSubPr>
                        <m:ctrlPr>
                          <a:rPr lang="en-GB" sz="2000" i="1" dirty="0">
                            <a:latin typeface="Cambria Math" panose="02040503050406030204" pitchFamily="18" charset="0"/>
                          </a:rPr>
                        </m:ctrlPr>
                      </m:sSubPr>
                      <m:e>
                        <m:r>
                          <a:rPr lang="en-GB" sz="2000" b="1" i="1" dirty="0">
                            <a:latin typeface="Cambria Math" panose="02040503050406030204" pitchFamily="18" charset="0"/>
                          </a:rPr>
                          <m:t>𝒛</m:t>
                        </m:r>
                      </m:e>
                      <m:sub>
                        <m:r>
                          <a:rPr lang="en-GB" sz="2000" i="1" dirty="0">
                            <a:latin typeface="Cambria Math" panose="02040503050406030204" pitchFamily="18" charset="0"/>
                          </a:rPr>
                          <m:t>𝑛</m:t>
                        </m:r>
                      </m:sub>
                    </m:sSub>
                    <m:sSup>
                      <m:sSupPr>
                        <m:ctrlPr>
                          <a:rPr lang="en-GB" sz="2000" i="1" dirty="0" smtClean="0">
                            <a:latin typeface="Cambria Math" panose="02040503050406030204" pitchFamily="18" charset="0"/>
                          </a:rPr>
                        </m:ctrlPr>
                      </m:sSupPr>
                      <m:e>
                        <m:sSub>
                          <m:sSubPr>
                            <m:ctrlPr>
                              <a:rPr lang="en-GB" sz="2000" i="1" dirty="0">
                                <a:latin typeface="Cambria Math" panose="02040503050406030204" pitchFamily="18" charset="0"/>
                              </a:rPr>
                            </m:ctrlPr>
                          </m:sSubPr>
                          <m:e>
                            <m:r>
                              <a:rPr lang="en-GB" sz="2000" b="1" i="1" dirty="0">
                                <a:latin typeface="Cambria Math" panose="02040503050406030204" pitchFamily="18" charset="0"/>
                              </a:rPr>
                              <m:t>𝒛</m:t>
                            </m:r>
                          </m:e>
                          <m:sub>
                            <m:r>
                              <a:rPr lang="en-GB" sz="2000" i="1" dirty="0">
                                <a:latin typeface="Cambria Math" panose="02040503050406030204" pitchFamily="18" charset="0"/>
                              </a:rPr>
                              <m:t>𝑛</m:t>
                            </m:r>
                          </m:sub>
                        </m:sSub>
                      </m:e>
                      <m:sup>
                        <m:r>
                          <a:rPr lang="en-IN" sz="2000" b="0" i="1" dirty="0" smtClean="0">
                            <a:latin typeface="Cambria Math" panose="02040503050406030204" pitchFamily="18" charset="0"/>
                          </a:rPr>
                          <m:t>⊤</m:t>
                        </m:r>
                      </m:sup>
                    </m:sSup>
                  </m:oMath>
                </a14:m>
                <a:r>
                  <a:rPr lang="en-GB" sz="2000" dirty="0">
                    <a:latin typeface="Abadi Extra Light" panose="020B0204020104020204" pitchFamily="34" charset="0"/>
                  </a:rPr>
                  <a:t> replaced by </a:t>
                </a:r>
                <a14:m>
                  <m:oMath xmlns:m="http://schemas.openxmlformats.org/officeDocument/2006/math">
                    <m:sSub>
                      <m:sSubPr>
                        <m:ctrlPr>
                          <a:rPr lang="en-IN" sz="2000" i="1">
                            <a:latin typeface="Cambria Math" panose="02040503050406030204" pitchFamily="18" charset="0"/>
                            <a:ea typeface="Cambria Math" panose="02040503050406030204" pitchFamily="18" charset="0"/>
                          </a:rPr>
                        </m:ctrlPr>
                      </m:sSubPr>
                      <m:e>
                        <m:r>
                          <a:rPr lang="en-IN" sz="2000" i="1">
                            <a:latin typeface="Cambria Math" panose="02040503050406030204" pitchFamily="18" charset="0"/>
                            <a:ea typeface="Cambria Math" panose="02040503050406030204" pitchFamily="18" charset="0"/>
                          </a:rPr>
                          <m:t>𝔼</m:t>
                        </m:r>
                      </m:e>
                      <m:sub>
                        <m:r>
                          <a:rPr lang="en-IN" sz="2000" i="1">
                            <a:latin typeface="Cambria Math" panose="02040503050406030204" pitchFamily="18" charset="0"/>
                            <a:ea typeface="Cambria Math" panose="02040503050406030204" pitchFamily="18" charset="0"/>
                          </a:rPr>
                          <m:t>𝑝</m:t>
                        </m:r>
                        <m:d>
                          <m:dPr>
                            <m:ctrlPr>
                              <a:rPr lang="en-IN" sz="2000" i="1">
                                <a:latin typeface="Cambria Math" panose="02040503050406030204" pitchFamily="18" charset="0"/>
                                <a:ea typeface="Cambria Math" panose="02040503050406030204" pitchFamily="18" charset="0"/>
                              </a:rPr>
                            </m:ctrlPr>
                          </m:dPr>
                          <m:e>
                            <m:sSub>
                              <m:sSubPr>
                                <m:ctrlPr>
                                  <a:rPr lang="en-IN" sz="2000" i="1">
                                    <a:latin typeface="Cambria Math" panose="02040503050406030204" pitchFamily="18" charset="0"/>
                                    <a:ea typeface="Cambria Math" panose="02040503050406030204" pitchFamily="18" charset="0"/>
                                  </a:rPr>
                                </m:ctrlPr>
                              </m:sSubPr>
                              <m:e>
                                <m:r>
                                  <a:rPr lang="en-IN" sz="2000" b="1" i="1">
                                    <a:latin typeface="Cambria Math" panose="02040503050406030204" pitchFamily="18" charset="0"/>
                                    <a:ea typeface="Cambria Math" panose="02040503050406030204" pitchFamily="18" charset="0"/>
                                  </a:rPr>
                                  <m:t>𝒛</m:t>
                                </m:r>
                              </m:e>
                              <m:sub>
                                <m:r>
                                  <a:rPr lang="en-IN" sz="2000" i="1">
                                    <a:latin typeface="Cambria Math" panose="02040503050406030204" pitchFamily="18" charset="0"/>
                                    <a:ea typeface="Cambria Math" panose="02040503050406030204" pitchFamily="18" charset="0"/>
                                  </a:rPr>
                                  <m:t>𝑛</m:t>
                                </m:r>
                              </m:sub>
                            </m:sSub>
                          </m:e>
                          <m:e>
                            <m:sSub>
                              <m:sSubPr>
                                <m:ctrlPr>
                                  <a:rPr lang="en-IN" sz="2000" i="1">
                                    <a:latin typeface="Cambria Math" panose="02040503050406030204" pitchFamily="18" charset="0"/>
                                    <a:ea typeface="Cambria Math" panose="02040503050406030204" pitchFamily="18" charset="0"/>
                                  </a:rPr>
                                </m:ctrlPr>
                              </m:sSubPr>
                              <m:e>
                                <m:r>
                                  <a:rPr lang="en-IN" sz="2000" b="1" i="1">
                                    <a:latin typeface="Cambria Math" panose="02040503050406030204" pitchFamily="18" charset="0"/>
                                    <a:ea typeface="Cambria Math" panose="02040503050406030204" pitchFamily="18" charset="0"/>
                                  </a:rPr>
                                  <m:t>𝒙</m:t>
                                </m:r>
                              </m:e>
                              <m:sub>
                                <m:r>
                                  <a:rPr lang="en-IN" sz="2000" i="1">
                                    <a:latin typeface="Cambria Math" panose="02040503050406030204" pitchFamily="18" charset="0"/>
                                    <a:ea typeface="Cambria Math" panose="02040503050406030204" pitchFamily="18" charset="0"/>
                                  </a:rPr>
                                  <m:t>𝑛</m:t>
                                </m:r>
                              </m:sub>
                            </m:sSub>
                            <m:r>
                              <a:rPr lang="en-IN" sz="2000" i="1">
                                <a:latin typeface="Cambria Math" panose="02040503050406030204" pitchFamily="18" charset="0"/>
                                <a:ea typeface="Cambria Math" panose="02040503050406030204" pitchFamily="18" charset="0"/>
                              </a:rPr>
                              <m:t>,</m:t>
                            </m:r>
                            <m:acc>
                              <m:accPr>
                                <m:chr m:val="̂"/>
                                <m:ctrlPr>
                                  <a:rPr lang="en-IN" sz="2000" i="1">
                                    <a:latin typeface="Cambria Math" panose="02040503050406030204" pitchFamily="18" charset="0"/>
                                    <a:ea typeface="Cambria Math" panose="02040503050406030204" pitchFamily="18" charset="0"/>
                                  </a:rPr>
                                </m:ctrlPr>
                              </m:accPr>
                              <m:e>
                                <m:r>
                                  <m:rPr>
                                    <m:sty m:val="p"/>
                                  </m:rPr>
                                  <a:rPr lang="en-IN" sz="2000">
                                    <a:latin typeface="Cambria Math" panose="02040503050406030204" pitchFamily="18" charset="0"/>
                                    <a:ea typeface="Cambria Math" panose="02040503050406030204" pitchFamily="18" charset="0"/>
                                  </a:rPr>
                                  <m:t>Θ</m:t>
                                </m:r>
                              </m:e>
                            </m:acc>
                          </m:e>
                        </m:d>
                      </m:sub>
                    </m:sSub>
                    <m:r>
                      <a:rPr lang="en-IN" sz="2000" i="1">
                        <a:latin typeface="Cambria Math" panose="02040503050406030204" pitchFamily="18" charset="0"/>
                        <a:ea typeface="Cambria Math" panose="02040503050406030204" pitchFamily="18" charset="0"/>
                      </a:rPr>
                      <m:t>[</m:t>
                    </m:r>
                    <m:sSub>
                      <m:sSubPr>
                        <m:ctrlPr>
                          <a:rPr lang="en-GB" sz="2000" i="1" dirty="0">
                            <a:latin typeface="Cambria Math" panose="02040503050406030204" pitchFamily="18" charset="0"/>
                          </a:rPr>
                        </m:ctrlPr>
                      </m:sSubPr>
                      <m:e>
                        <m:r>
                          <a:rPr lang="en-GB" sz="2000" b="1" i="1" dirty="0">
                            <a:latin typeface="Cambria Math" panose="02040503050406030204" pitchFamily="18" charset="0"/>
                          </a:rPr>
                          <m:t>𝒛</m:t>
                        </m:r>
                      </m:e>
                      <m:sub>
                        <m:r>
                          <a:rPr lang="en-GB" sz="2000" i="1" dirty="0">
                            <a:latin typeface="Cambria Math" panose="02040503050406030204" pitchFamily="18" charset="0"/>
                          </a:rPr>
                          <m:t>𝑛</m:t>
                        </m:r>
                      </m:sub>
                    </m:sSub>
                    <m:sSup>
                      <m:sSupPr>
                        <m:ctrlPr>
                          <a:rPr lang="en-GB" sz="2000" i="1" dirty="0">
                            <a:latin typeface="Cambria Math" panose="02040503050406030204" pitchFamily="18" charset="0"/>
                          </a:rPr>
                        </m:ctrlPr>
                      </m:sSupPr>
                      <m:e>
                        <m:sSub>
                          <m:sSubPr>
                            <m:ctrlPr>
                              <a:rPr lang="en-GB" sz="2000" i="1" dirty="0">
                                <a:latin typeface="Cambria Math" panose="02040503050406030204" pitchFamily="18" charset="0"/>
                              </a:rPr>
                            </m:ctrlPr>
                          </m:sSubPr>
                          <m:e>
                            <m:r>
                              <a:rPr lang="en-GB" sz="2000" b="1" i="1" dirty="0">
                                <a:latin typeface="Cambria Math" panose="02040503050406030204" pitchFamily="18" charset="0"/>
                              </a:rPr>
                              <m:t>𝒛</m:t>
                            </m:r>
                          </m:e>
                          <m:sub>
                            <m:r>
                              <a:rPr lang="en-GB" sz="2000" i="1" dirty="0">
                                <a:latin typeface="Cambria Math" panose="02040503050406030204" pitchFamily="18" charset="0"/>
                              </a:rPr>
                              <m:t>𝑛</m:t>
                            </m:r>
                          </m:sub>
                        </m:sSub>
                      </m:e>
                      <m:sup>
                        <m:r>
                          <a:rPr lang="en-IN" sz="2000" i="1" dirty="0">
                            <a:latin typeface="Cambria Math" panose="02040503050406030204" pitchFamily="18" charset="0"/>
                          </a:rPr>
                          <m:t>⊤</m:t>
                        </m:r>
                      </m:sup>
                    </m:sSup>
                    <m:r>
                      <a:rPr lang="en-IN" sz="2000" i="1">
                        <a:latin typeface="Cambria Math" panose="02040503050406030204" pitchFamily="18" charset="0"/>
                        <a:ea typeface="Cambria Math" panose="02040503050406030204" pitchFamily="18" charset="0"/>
                      </a:rPr>
                      <m:t>]</m:t>
                    </m:r>
                  </m:oMath>
                </a14:m>
                <a:endParaRPr lang="en-IN" sz="2000" dirty="0">
                  <a:latin typeface="Abadi Extra Light" panose="020B0204020104020204" pitchFamily="34" charset="0"/>
                </a:endParaRPr>
              </a:p>
              <a:p>
                <a:pPr lvl="1">
                  <a:buFont typeface="Wingdings" panose="05000000000000000000" pitchFamily="2" charset="2"/>
                  <a:buChar char="§"/>
                </a:pPr>
                <a:endParaRPr lang="en-IN" sz="100" dirty="0">
                  <a:solidFill>
                    <a:schemeClr val="tx1"/>
                  </a:solidFill>
                  <a:latin typeface="Abadi Extra Light" panose="020B0204020104020204" pitchFamily="34" charset="0"/>
                </a:endParaRPr>
              </a:p>
              <a:p>
                <a:pPr>
                  <a:buFont typeface="Wingdings" panose="05000000000000000000" pitchFamily="2" charset="2"/>
                  <a:buChar char="§"/>
                </a:pPr>
                <a:r>
                  <a:rPr lang="en-IN" sz="2400" dirty="0">
                    <a:latin typeface="Abadi Extra Light" panose="020B0204020104020204" pitchFamily="34" charset="0"/>
                  </a:rPr>
                  <a:t>However, in some LVMs, these expectations are intractable to compute and need to be approximated (will see some examples later)</a:t>
                </a:r>
              </a:p>
              <a:p>
                <a:pPr>
                  <a:buFont typeface="Wingdings" panose="05000000000000000000" pitchFamily="2" charset="2"/>
                  <a:buChar char="§"/>
                </a:pPr>
                <a:endParaRPr lang="en-IN" sz="2400" dirty="0">
                  <a:latin typeface="Abadi Extra Light" panose="020B0204020104020204" pitchFamily="34" charset="0"/>
                </a:endParaRPr>
              </a:p>
              <a:p>
                <a:pPr marL="0" indent="0">
                  <a:buNone/>
                </a:pPr>
                <a:br>
                  <a:rPr lang="en-IN" sz="2400" dirty="0">
                    <a:ea typeface="Cambria Math" panose="02040503050406030204" pitchFamily="18" charset="0"/>
                  </a:rPr>
                </a:br>
                <a:endParaRPr lang="en-IN" sz="2400" dirty="0">
                  <a:latin typeface="Abadi Extra Light" panose="020B0204020104020204" pitchFamily="34" charset="0"/>
                </a:endParaRPr>
              </a:p>
              <a:p>
                <a:pPr marL="0" indent="0">
                  <a:buNone/>
                </a:pPr>
                <a:endParaRPr lang="en-GB" sz="26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727" t="-1645"/>
                </a:stretch>
              </a:blipFill>
            </p:spPr>
            <p:txBody>
              <a:bodyPr/>
              <a:lstStyle/>
              <a:p>
                <a:r>
                  <a:rPr lang="en-IN">
                    <a:noFill/>
                  </a:rPr>
                  <a:t> </a:t>
                </a:r>
              </a:p>
            </p:txBody>
          </p:sp>
        </mc:Fallback>
      </mc:AlternateContent>
      <p:pic>
        <p:nvPicPr>
          <p:cNvPr id="3" name="Picture 2">
            <a:extLst>
              <a:ext uri="{FF2B5EF4-FFF2-40B4-BE49-F238E27FC236}">
                <a16:creationId xmlns:a16="http://schemas.microsoft.com/office/drawing/2014/main" id="{8144AFE3-CFA9-45FF-8405-2E475A30B779}"/>
              </a:ext>
            </a:extLst>
          </p:cNvPr>
          <p:cNvPicPr>
            <a:picLocks noChangeAspect="1"/>
          </p:cNvPicPr>
          <p:nvPr/>
        </p:nvPicPr>
        <p:blipFill>
          <a:blip r:embed="rId6"/>
          <a:stretch>
            <a:fillRect/>
          </a:stretch>
        </p:blipFill>
        <p:spPr>
          <a:xfrm>
            <a:off x="1276708" y="1663059"/>
            <a:ext cx="6659713" cy="1636321"/>
          </a:xfrm>
          <a:prstGeom prst="rect">
            <a:avLst/>
          </a:prstGeom>
        </p:spPr>
      </p:pic>
    </p:spTree>
    <p:custDataLst>
      <p:tags r:id="rId1"/>
    </p:custDataLst>
    <p:extLst>
      <p:ext uri="{BB962C8B-B14F-4D97-AF65-F5344CB8AC3E}">
        <p14:creationId xmlns:p14="http://schemas.microsoft.com/office/powerpoint/2010/main" val="1869680362"/>
      </p:ext>
    </p:extLst>
  </p:cSld>
  <p:clrMapOvr>
    <a:masterClrMapping/>
  </p:clrMapOvr>
  <mc:AlternateContent xmlns:mc="http://schemas.openxmlformats.org/markup-compatibility/2006" xmlns:p14="http://schemas.microsoft.com/office/powerpoint/2010/main">
    <mc:Choice Requires="p14">
      <p:transition spd="slow" p14:dur="2000" advTm="206226"/>
    </mc:Choice>
    <mc:Fallback xmlns="">
      <p:transition spd="slow" advTm="2062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down)">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wipe(down)">
                                      <p:cBhvr>
                                        <p:cTn id="22" dur="500"/>
                                        <p:tgtEl>
                                          <p:spTgt spid="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wipe(down)">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wipe(down)">
                                      <p:cBhvr>
                                        <p:cTn id="32" dur="500"/>
                                        <p:tgtEl>
                                          <p:spTgt spid="4">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wipe(down)">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itle 1">
            <a:extLst>
              <a:ext uri="{FF2B5EF4-FFF2-40B4-BE49-F238E27FC236}">
                <a16:creationId xmlns:a16="http://schemas.microsoft.com/office/drawing/2014/main" id="{B617CCEE-366F-4DA6-9599-FE596F799AC9}"/>
              </a:ext>
            </a:extLst>
          </p:cNvPr>
          <p:cNvSpPr txBox="1">
            <a:spLocks/>
          </p:cNvSpPr>
          <p:nvPr/>
        </p:nvSpPr>
        <p:spPr>
          <a:xfrm>
            <a:off x="265245" y="169682"/>
            <a:ext cx="11740617" cy="821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A33BC3"/>
                </a:solidFill>
              </a:rPr>
              <a:t>What’s Going On?</a:t>
            </a:r>
            <a:endParaRPr lang="en-IN" dirty="0">
              <a:solidFill>
                <a:srgbClr val="A33BC3"/>
              </a:solidFill>
            </a:endParaRPr>
          </a:p>
        </p:txBody>
      </p:sp>
      <p:sp>
        <p:nvSpPr>
          <p:cNvPr id="67" name="Slide Number Placeholder 11">
            <a:extLst>
              <a:ext uri="{FF2B5EF4-FFF2-40B4-BE49-F238E27FC236}">
                <a16:creationId xmlns:a16="http://schemas.microsoft.com/office/drawing/2014/main" id="{1FF90434-1824-4BE6-839B-6CF957FC245C}"/>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accent2">
                    <a:lumMod val="40000"/>
                    <a:lumOff val="60000"/>
                  </a:schemeClr>
                </a:solidFill>
              </a:rPr>
              <a:pPr/>
              <a:t>11</a:t>
            </a:fld>
            <a:endParaRPr lang="en-IN" sz="2800" dirty="0">
              <a:solidFill>
                <a:schemeClr val="accent2">
                  <a:lumMod val="40000"/>
                  <a:lumOff val="60000"/>
                </a:schemeClr>
              </a:solidFill>
            </a:endParaRPr>
          </a:p>
        </p:txBody>
      </p:sp>
      <mc:AlternateContent xmlns:mc="http://schemas.openxmlformats.org/markup-compatibility/2006" xmlns:a14="http://schemas.microsoft.com/office/drawing/2010/main">
        <mc:Choice Requires="a14">
          <p:sp>
            <p:nvSpPr>
              <p:cNvPr id="68" name="Content Placeholder 2">
                <a:extLst>
                  <a:ext uri="{FF2B5EF4-FFF2-40B4-BE49-F238E27FC236}">
                    <a16:creationId xmlns:a16="http://schemas.microsoft.com/office/drawing/2014/main" id="{DBCC3681-24E2-45B1-B6F6-B11EFB084370}"/>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IN" sz="2400" dirty="0">
                    <a:latin typeface="Abadi Extra Light" panose="020B0204020104020204" pitchFamily="34" charset="0"/>
                    <a:ea typeface="Cambria Math" panose="02040503050406030204" pitchFamily="18" charset="0"/>
                  </a:rPr>
                  <a:t>As we saw, the maximization of lower bound </a:t>
                </a:r>
                <a14:m>
                  <m:oMath xmlns:m="http://schemas.openxmlformats.org/officeDocument/2006/math">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r>
                  <a:rPr lang="en-IN" sz="2400" dirty="0">
                    <a:latin typeface="Abadi Extra Light" panose="020B0204020104020204" pitchFamily="34" charset="0"/>
                    <a:ea typeface="Cambria Math" panose="02040503050406030204" pitchFamily="18" charset="0"/>
                  </a:rPr>
                  <a:t> had two steps </a:t>
                </a:r>
              </a:p>
              <a:p>
                <a:pPr>
                  <a:buFont typeface="Wingdings" panose="05000000000000000000" pitchFamily="2" charset="2"/>
                  <a:buChar char="§"/>
                </a:pPr>
                <a:r>
                  <a:rPr lang="en-IN" sz="2400" dirty="0">
                    <a:latin typeface="Abadi Extra Light" panose="020B0204020104020204" pitchFamily="34" charset="0"/>
                    <a:ea typeface="Cambria Math" panose="02040503050406030204" pitchFamily="18" charset="0"/>
                  </a:rPr>
                  <a:t>Step 1 finds the optimal </a:t>
                </a:r>
                <a14:m>
                  <m:oMath xmlns:m="http://schemas.openxmlformats.org/officeDocument/2006/math">
                    <m:r>
                      <a:rPr lang="en-IN" sz="2400" i="1" dirty="0" smtClean="0">
                        <a:latin typeface="Cambria Math" panose="02040503050406030204" pitchFamily="18" charset="0"/>
                        <a:ea typeface="Cambria Math" panose="02040503050406030204" pitchFamily="18" charset="0"/>
                      </a:rPr>
                      <m:t>𝑞</m:t>
                    </m:r>
                  </m:oMath>
                </a14:m>
                <a:r>
                  <a:rPr lang="en-IN" sz="2400" dirty="0">
                    <a:latin typeface="Abadi Extra Light" panose="020B0204020104020204" pitchFamily="34" charset="0"/>
                    <a:ea typeface="Cambria Math" panose="02040503050406030204" pitchFamily="18" charset="0"/>
                  </a:rPr>
                  <a:t> (call it </a:t>
                </a:r>
                <a14:m>
                  <m:oMath xmlns:m="http://schemas.openxmlformats.org/officeDocument/2006/math">
                    <m:acc>
                      <m:accPr>
                        <m:chr m:val="̂"/>
                        <m:ctrlPr>
                          <a:rPr lang="en-IN" sz="2400" i="1">
                            <a:latin typeface="Cambria Math" panose="02040503050406030204" pitchFamily="18" charset="0"/>
                            <a:ea typeface="Cambria Math" panose="02040503050406030204" pitchFamily="18" charset="0"/>
                          </a:rPr>
                        </m:ctrlPr>
                      </m:accPr>
                      <m:e>
                        <m:r>
                          <a:rPr lang="en-IN" sz="2400" i="1">
                            <a:latin typeface="Cambria Math" panose="02040503050406030204" pitchFamily="18" charset="0"/>
                            <a:ea typeface="Cambria Math" panose="02040503050406030204" pitchFamily="18" charset="0"/>
                          </a:rPr>
                          <m:t>𝑞</m:t>
                        </m:r>
                      </m:e>
                    </m:acc>
                  </m:oMath>
                </a14:m>
                <a:r>
                  <a:rPr lang="en-IN" sz="2400" dirty="0">
                    <a:latin typeface="Abadi Extra Light" panose="020B0204020104020204" pitchFamily="34" charset="0"/>
                    <a:ea typeface="Cambria Math" panose="02040503050406030204" pitchFamily="18" charset="0"/>
                  </a:rPr>
                  <a:t>) by setting it as the posterior of </a:t>
                </a:r>
                <a14:m>
                  <m:oMath xmlns:m="http://schemas.openxmlformats.org/officeDocument/2006/math">
                    <m:r>
                      <a:rPr lang="en-IN" sz="2400" b="1" i="1" dirty="0" smtClean="0">
                        <a:latin typeface="Cambria Math" panose="02040503050406030204" pitchFamily="18" charset="0"/>
                        <a:ea typeface="Cambria Math" panose="02040503050406030204" pitchFamily="18" charset="0"/>
                      </a:rPr>
                      <m:t>𝒁</m:t>
                    </m:r>
                  </m:oMath>
                </a14:m>
                <a:r>
                  <a:rPr lang="en-IN" sz="2400" dirty="0">
                    <a:latin typeface="Abadi Extra Light" panose="020B0204020104020204" pitchFamily="34" charset="0"/>
                    <a:ea typeface="Cambria Math" panose="02040503050406030204" pitchFamily="18" charset="0"/>
                  </a:rPr>
                  <a:t> given current </a:t>
                </a:r>
                <a14:m>
                  <m:oMath xmlns:m="http://schemas.openxmlformats.org/officeDocument/2006/math">
                    <m:r>
                      <m:rPr>
                        <m:sty m:val="p"/>
                      </m:rPr>
                      <a:rPr lang="en-IN" sz="2400" i="0" dirty="0" smtClean="0">
                        <a:latin typeface="Cambria Math" panose="02040503050406030204" pitchFamily="18" charset="0"/>
                        <a:ea typeface="Cambria Math" panose="02040503050406030204" pitchFamily="18" charset="0"/>
                      </a:rPr>
                      <m:t>Θ</m:t>
                    </m:r>
                  </m:oMath>
                </a14:m>
                <a:r>
                  <a:rPr lang="en-IN" sz="2400" i="0" dirty="0">
                    <a:latin typeface="Cambria Math" panose="02040503050406030204" pitchFamily="18" charset="0"/>
                    <a:ea typeface="Cambria Math" panose="02040503050406030204" pitchFamily="18" charset="0"/>
                  </a:rPr>
                  <a:t> </a:t>
                </a:r>
              </a:p>
              <a:p>
                <a:pPr>
                  <a:buFont typeface="Wingdings" panose="05000000000000000000" pitchFamily="2" charset="2"/>
                  <a:buChar char="§"/>
                </a:pPr>
                <a:r>
                  <a:rPr lang="en-IN" sz="2400" dirty="0">
                    <a:latin typeface="Abadi Extra Light" panose="020B0204020104020204" pitchFamily="34" charset="0"/>
                    <a:ea typeface="Cambria Math" panose="02040503050406030204" pitchFamily="18" charset="0"/>
                  </a:rPr>
                  <a:t>Step 2 maximizes </a:t>
                </a:r>
                <a14:m>
                  <m:oMath xmlns:m="http://schemas.openxmlformats.org/officeDocument/2006/math">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acc>
                          <m:accPr>
                            <m:chr m:val="̂"/>
                            <m:ctrlPr>
                              <a:rPr lang="en-IN" sz="2400" i="1">
                                <a:latin typeface="Cambria Math" panose="02040503050406030204" pitchFamily="18" charset="0"/>
                                <a:ea typeface="Cambria Math" panose="02040503050406030204" pitchFamily="18" charset="0"/>
                              </a:rPr>
                            </m:ctrlPr>
                          </m:accPr>
                          <m:e>
                            <m:r>
                              <a:rPr lang="en-IN" sz="2400" i="1">
                                <a:latin typeface="Cambria Math" panose="02040503050406030204" pitchFamily="18" charset="0"/>
                                <a:ea typeface="Cambria Math" panose="02040503050406030204" pitchFamily="18" charset="0"/>
                              </a:rPr>
                              <m:t>𝑞</m:t>
                            </m:r>
                          </m:e>
                        </m:acc>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r>
                  <a:rPr lang="en-IN" sz="2400" dirty="0">
                    <a:latin typeface="Abadi Extra Light" panose="020B0204020104020204" pitchFamily="34" charset="0"/>
                  </a:rPr>
                  <a:t> </a:t>
                </a:r>
                <a:r>
                  <a:rPr lang="en-IN" sz="2400" dirty="0" err="1">
                    <a:latin typeface="Abadi Extra Light" panose="020B0204020104020204" pitchFamily="34" charset="0"/>
                  </a:rPr>
                  <a:t>w.r.t.</a:t>
                </a:r>
                <a:r>
                  <a:rPr lang="en-IN" sz="2400" dirty="0">
                    <a:latin typeface="Abadi Extra Light" panose="020B0204020104020204" pitchFamily="34" charset="0"/>
                  </a:rPr>
                  <a:t> </a:t>
                </a:r>
                <a14:m>
                  <m:oMath xmlns:m="http://schemas.openxmlformats.org/officeDocument/2006/math">
                    <m:r>
                      <m:rPr>
                        <m:sty m:val="p"/>
                      </m:rPr>
                      <a:rPr lang="en-IN" sz="2400" i="0" dirty="0" smtClean="0">
                        <a:latin typeface="Cambria Math" panose="02040503050406030204" pitchFamily="18" charset="0"/>
                      </a:rPr>
                      <m:t>Θ</m:t>
                    </m:r>
                    <m:r>
                      <a:rPr lang="en-IN" sz="2400" i="1" dirty="0" smtClean="0">
                        <a:latin typeface="Cambria Math" panose="02040503050406030204" pitchFamily="18" charset="0"/>
                      </a:rPr>
                      <m:t> </m:t>
                    </m:r>
                  </m:oMath>
                </a14:m>
                <a:r>
                  <a:rPr lang="en-IN" sz="2400" dirty="0">
                    <a:latin typeface="Abadi Extra Light" panose="020B0204020104020204" pitchFamily="34" charset="0"/>
                  </a:rPr>
                  <a:t>which gives a new </a:t>
                </a:r>
                <a14:m>
                  <m:oMath xmlns:m="http://schemas.openxmlformats.org/officeDocument/2006/math">
                    <m:r>
                      <m:rPr>
                        <m:sty m:val="p"/>
                      </m:rPr>
                      <a:rPr lang="en-IN" sz="2400" dirty="0">
                        <a:latin typeface="Cambria Math" panose="02040503050406030204" pitchFamily="18" charset="0"/>
                      </a:rPr>
                      <m:t>Θ</m:t>
                    </m:r>
                  </m:oMath>
                </a14:m>
                <a:r>
                  <a:rPr lang="en-IN" sz="2400" dirty="0">
                    <a:latin typeface="Abadi Extra Light" panose="020B0204020104020204" pitchFamily="34" charset="0"/>
                  </a:rPr>
                  <a:t>. </a:t>
                </a: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marL="0" indent="0">
                  <a:buNone/>
                </a:pPr>
                <a:br>
                  <a:rPr lang="en-IN" sz="2400" dirty="0">
                    <a:ea typeface="Cambria Math" panose="02040503050406030204" pitchFamily="18" charset="0"/>
                  </a:rPr>
                </a:br>
                <a:endParaRPr lang="en-IN" sz="2400" dirty="0">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800" dirty="0">
                  <a:latin typeface="Abadi Extra Light" panose="020B0204020104020204" pitchFamily="34" charset="0"/>
                </a:endParaRPr>
              </a:p>
            </p:txBody>
          </p:sp>
        </mc:Choice>
        <mc:Fallback xmlns="">
          <p:sp>
            <p:nvSpPr>
              <p:cNvPr id="68" name="Content Placeholder 2">
                <a:extLst>
                  <a:ext uri="{FF2B5EF4-FFF2-40B4-BE49-F238E27FC236}">
                    <a16:creationId xmlns:a16="http://schemas.microsoft.com/office/drawing/2014/main" id="{DBCC3681-24E2-45B1-B6F6-B11EFB084370}"/>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727" t="-1645"/>
                </a:stretch>
              </a:blipFill>
            </p:spPr>
            <p:txBody>
              <a:bodyPr/>
              <a:lstStyle/>
              <a:p>
                <a:r>
                  <a:rPr lang="en-IN">
                    <a:noFill/>
                  </a:rPr>
                  <a:t> </a:t>
                </a:r>
              </a:p>
            </p:txBody>
          </p:sp>
        </mc:Fallback>
      </mc:AlternateContent>
      <p:sp>
        <p:nvSpPr>
          <p:cNvPr id="69" name="Freeform: Shape 68">
            <a:extLst>
              <a:ext uri="{FF2B5EF4-FFF2-40B4-BE49-F238E27FC236}">
                <a16:creationId xmlns:a16="http://schemas.microsoft.com/office/drawing/2014/main" id="{21574F5C-F9B3-491B-9224-4A2F50AAB5F5}"/>
              </a:ext>
            </a:extLst>
          </p:cNvPr>
          <p:cNvSpPr/>
          <p:nvPr/>
        </p:nvSpPr>
        <p:spPr>
          <a:xfrm>
            <a:off x="3157629" y="2847193"/>
            <a:ext cx="5243120" cy="2971015"/>
          </a:xfrm>
          <a:custGeom>
            <a:avLst/>
            <a:gdLst>
              <a:gd name="connsiteX0" fmla="*/ 0 w 3842158"/>
              <a:gd name="connsiteY0" fmla="*/ 2338327 h 2346716"/>
              <a:gd name="connsiteX1" fmla="*/ 562062 w 3842158"/>
              <a:gd name="connsiteY1" fmla="*/ 484360 h 2346716"/>
              <a:gd name="connsiteX2" fmla="*/ 1568741 w 3842158"/>
              <a:gd name="connsiteY2" fmla="*/ 920588 h 2346716"/>
              <a:gd name="connsiteX3" fmla="*/ 2231471 w 3842158"/>
              <a:gd name="connsiteY3" fmla="*/ 31355 h 2346716"/>
              <a:gd name="connsiteX4" fmla="*/ 2994870 w 3842158"/>
              <a:gd name="connsiteY4" fmla="*/ 408859 h 2346716"/>
              <a:gd name="connsiteX5" fmla="*/ 3842158 w 3842158"/>
              <a:gd name="connsiteY5" fmla="*/ 2346716 h 2346716"/>
              <a:gd name="connsiteX0" fmla="*/ 0 w 3842158"/>
              <a:gd name="connsiteY0" fmla="*/ 2447265 h 2455654"/>
              <a:gd name="connsiteX1" fmla="*/ 562062 w 3842158"/>
              <a:gd name="connsiteY1" fmla="*/ 593298 h 2455654"/>
              <a:gd name="connsiteX2" fmla="*/ 1568741 w 3842158"/>
              <a:gd name="connsiteY2" fmla="*/ 1029526 h 2455654"/>
              <a:gd name="connsiteX3" fmla="*/ 2344291 w 3842158"/>
              <a:gd name="connsiteY3" fmla="*/ 20995 h 2455654"/>
              <a:gd name="connsiteX4" fmla="*/ 2994870 w 3842158"/>
              <a:gd name="connsiteY4" fmla="*/ 517797 h 2455654"/>
              <a:gd name="connsiteX5" fmla="*/ 3842158 w 3842158"/>
              <a:gd name="connsiteY5" fmla="*/ 2455654 h 2455654"/>
              <a:gd name="connsiteX0" fmla="*/ 0 w 3842158"/>
              <a:gd name="connsiteY0" fmla="*/ 2457943 h 2466332"/>
              <a:gd name="connsiteX1" fmla="*/ 562062 w 3842158"/>
              <a:gd name="connsiteY1" fmla="*/ 603976 h 2466332"/>
              <a:gd name="connsiteX2" fmla="*/ 1568741 w 3842158"/>
              <a:gd name="connsiteY2" fmla="*/ 1040204 h 2466332"/>
              <a:gd name="connsiteX3" fmla="*/ 2344291 w 3842158"/>
              <a:gd name="connsiteY3" fmla="*/ 31673 h 2466332"/>
              <a:gd name="connsiteX4" fmla="*/ 2994870 w 3842158"/>
              <a:gd name="connsiteY4" fmla="*/ 528475 h 2466332"/>
              <a:gd name="connsiteX5" fmla="*/ 3842158 w 3842158"/>
              <a:gd name="connsiteY5" fmla="*/ 2466332 h 2466332"/>
              <a:gd name="connsiteX0" fmla="*/ 0 w 3842158"/>
              <a:gd name="connsiteY0" fmla="*/ 2457943 h 2466332"/>
              <a:gd name="connsiteX1" fmla="*/ 819042 w 3842158"/>
              <a:gd name="connsiteY1" fmla="*/ 283364 h 2466332"/>
              <a:gd name="connsiteX2" fmla="*/ 1568741 w 3842158"/>
              <a:gd name="connsiteY2" fmla="*/ 1040204 h 2466332"/>
              <a:gd name="connsiteX3" fmla="*/ 2344291 w 3842158"/>
              <a:gd name="connsiteY3" fmla="*/ 31673 h 2466332"/>
              <a:gd name="connsiteX4" fmla="*/ 2994870 w 3842158"/>
              <a:gd name="connsiteY4" fmla="*/ 528475 h 2466332"/>
              <a:gd name="connsiteX5" fmla="*/ 3842158 w 3842158"/>
              <a:gd name="connsiteY5" fmla="*/ 2466332 h 2466332"/>
              <a:gd name="connsiteX0" fmla="*/ 0 w 3842158"/>
              <a:gd name="connsiteY0" fmla="*/ 2457943 h 2466332"/>
              <a:gd name="connsiteX1" fmla="*/ 819042 w 3842158"/>
              <a:gd name="connsiteY1" fmla="*/ 283364 h 2466332"/>
              <a:gd name="connsiteX2" fmla="*/ 1568741 w 3842158"/>
              <a:gd name="connsiteY2" fmla="*/ 1040204 h 2466332"/>
              <a:gd name="connsiteX3" fmla="*/ 2344291 w 3842158"/>
              <a:gd name="connsiteY3" fmla="*/ 31673 h 2466332"/>
              <a:gd name="connsiteX4" fmla="*/ 2994870 w 3842158"/>
              <a:gd name="connsiteY4" fmla="*/ 528475 h 2466332"/>
              <a:gd name="connsiteX5" fmla="*/ 3842158 w 3842158"/>
              <a:gd name="connsiteY5" fmla="*/ 2466332 h 2466332"/>
              <a:gd name="connsiteX0" fmla="*/ 0 w 3842158"/>
              <a:gd name="connsiteY0" fmla="*/ 2437928 h 2446317"/>
              <a:gd name="connsiteX1" fmla="*/ 819042 w 3842158"/>
              <a:gd name="connsiteY1" fmla="*/ 263349 h 2446317"/>
              <a:gd name="connsiteX2" fmla="*/ 1643954 w 3842158"/>
              <a:gd name="connsiteY2" fmla="*/ 848699 h 2446317"/>
              <a:gd name="connsiteX3" fmla="*/ 2344291 w 3842158"/>
              <a:gd name="connsiteY3" fmla="*/ 11658 h 2446317"/>
              <a:gd name="connsiteX4" fmla="*/ 2994870 w 3842158"/>
              <a:gd name="connsiteY4" fmla="*/ 508460 h 2446317"/>
              <a:gd name="connsiteX5" fmla="*/ 3842158 w 3842158"/>
              <a:gd name="connsiteY5" fmla="*/ 2446317 h 2446317"/>
              <a:gd name="connsiteX0" fmla="*/ 0 w 3842158"/>
              <a:gd name="connsiteY0" fmla="*/ 2459408 h 2467797"/>
              <a:gd name="connsiteX1" fmla="*/ 819042 w 3842158"/>
              <a:gd name="connsiteY1" fmla="*/ 284829 h 2467797"/>
              <a:gd name="connsiteX2" fmla="*/ 1643954 w 3842158"/>
              <a:gd name="connsiteY2" fmla="*/ 870179 h 2467797"/>
              <a:gd name="connsiteX3" fmla="*/ 2250275 w 3842158"/>
              <a:gd name="connsiteY3" fmla="*/ 10770 h 2467797"/>
              <a:gd name="connsiteX4" fmla="*/ 2994870 w 3842158"/>
              <a:gd name="connsiteY4" fmla="*/ 529940 h 2467797"/>
              <a:gd name="connsiteX5" fmla="*/ 3842158 w 3842158"/>
              <a:gd name="connsiteY5" fmla="*/ 2467797 h 2467797"/>
              <a:gd name="connsiteX0" fmla="*/ 0 w 3842158"/>
              <a:gd name="connsiteY0" fmla="*/ 2459408 h 2467797"/>
              <a:gd name="connsiteX1" fmla="*/ 674883 w 3842158"/>
              <a:gd name="connsiteY1" fmla="*/ 202812 h 2467797"/>
              <a:gd name="connsiteX2" fmla="*/ 1643954 w 3842158"/>
              <a:gd name="connsiteY2" fmla="*/ 870179 h 2467797"/>
              <a:gd name="connsiteX3" fmla="*/ 2250275 w 3842158"/>
              <a:gd name="connsiteY3" fmla="*/ 10770 h 2467797"/>
              <a:gd name="connsiteX4" fmla="*/ 2994870 w 3842158"/>
              <a:gd name="connsiteY4" fmla="*/ 529940 h 2467797"/>
              <a:gd name="connsiteX5" fmla="*/ 3842158 w 3842158"/>
              <a:gd name="connsiteY5" fmla="*/ 2467797 h 2467797"/>
              <a:gd name="connsiteX0" fmla="*/ 0 w 3842158"/>
              <a:gd name="connsiteY0" fmla="*/ 2459408 h 2467797"/>
              <a:gd name="connsiteX1" fmla="*/ 674883 w 3842158"/>
              <a:gd name="connsiteY1" fmla="*/ 202812 h 2467797"/>
              <a:gd name="connsiteX2" fmla="*/ 1643954 w 3842158"/>
              <a:gd name="connsiteY2" fmla="*/ 870179 h 2467797"/>
              <a:gd name="connsiteX3" fmla="*/ 2250275 w 3842158"/>
              <a:gd name="connsiteY3" fmla="*/ 10770 h 2467797"/>
              <a:gd name="connsiteX4" fmla="*/ 2994870 w 3842158"/>
              <a:gd name="connsiteY4" fmla="*/ 529940 h 2467797"/>
              <a:gd name="connsiteX5" fmla="*/ 3842158 w 3842158"/>
              <a:gd name="connsiteY5" fmla="*/ 2467797 h 2467797"/>
              <a:gd name="connsiteX0" fmla="*/ 0 w 3842158"/>
              <a:gd name="connsiteY0" fmla="*/ 2459408 h 2467797"/>
              <a:gd name="connsiteX1" fmla="*/ 674883 w 3842158"/>
              <a:gd name="connsiteY1" fmla="*/ 202812 h 2467797"/>
              <a:gd name="connsiteX2" fmla="*/ 1643954 w 3842158"/>
              <a:gd name="connsiteY2" fmla="*/ 870179 h 2467797"/>
              <a:gd name="connsiteX3" fmla="*/ 2250275 w 3842158"/>
              <a:gd name="connsiteY3" fmla="*/ 10770 h 2467797"/>
              <a:gd name="connsiteX4" fmla="*/ 2994870 w 3842158"/>
              <a:gd name="connsiteY4" fmla="*/ 529940 h 2467797"/>
              <a:gd name="connsiteX5" fmla="*/ 3842158 w 3842158"/>
              <a:gd name="connsiteY5" fmla="*/ 2467797 h 2467797"/>
              <a:gd name="connsiteX0" fmla="*/ 0 w 3842158"/>
              <a:gd name="connsiteY0" fmla="*/ 2459408 h 2467797"/>
              <a:gd name="connsiteX1" fmla="*/ 674883 w 3842158"/>
              <a:gd name="connsiteY1" fmla="*/ 202812 h 2467797"/>
              <a:gd name="connsiteX2" fmla="*/ 1643954 w 3842158"/>
              <a:gd name="connsiteY2" fmla="*/ 870179 h 2467797"/>
              <a:gd name="connsiteX3" fmla="*/ 2250275 w 3842158"/>
              <a:gd name="connsiteY3" fmla="*/ 10770 h 2467797"/>
              <a:gd name="connsiteX4" fmla="*/ 2994870 w 3842158"/>
              <a:gd name="connsiteY4" fmla="*/ 529940 h 2467797"/>
              <a:gd name="connsiteX5" fmla="*/ 3842158 w 3842158"/>
              <a:gd name="connsiteY5" fmla="*/ 2467797 h 2467797"/>
              <a:gd name="connsiteX0" fmla="*/ 0 w 3842158"/>
              <a:gd name="connsiteY0" fmla="*/ 2459408 h 2467797"/>
              <a:gd name="connsiteX1" fmla="*/ 900524 w 3842158"/>
              <a:gd name="connsiteY1" fmla="*/ 225180 h 2467797"/>
              <a:gd name="connsiteX2" fmla="*/ 1643954 w 3842158"/>
              <a:gd name="connsiteY2" fmla="*/ 870179 h 2467797"/>
              <a:gd name="connsiteX3" fmla="*/ 2250275 w 3842158"/>
              <a:gd name="connsiteY3" fmla="*/ 10770 h 2467797"/>
              <a:gd name="connsiteX4" fmla="*/ 2994870 w 3842158"/>
              <a:gd name="connsiteY4" fmla="*/ 529940 h 2467797"/>
              <a:gd name="connsiteX5" fmla="*/ 3842158 w 3842158"/>
              <a:gd name="connsiteY5" fmla="*/ 2467797 h 2467797"/>
              <a:gd name="connsiteX0" fmla="*/ 0 w 3936175"/>
              <a:gd name="connsiteY0" fmla="*/ 2451952 h 2467797"/>
              <a:gd name="connsiteX1" fmla="*/ 994541 w 3936175"/>
              <a:gd name="connsiteY1" fmla="*/ 225180 h 2467797"/>
              <a:gd name="connsiteX2" fmla="*/ 1737971 w 3936175"/>
              <a:gd name="connsiteY2" fmla="*/ 870179 h 2467797"/>
              <a:gd name="connsiteX3" fmla="*/ 2344292 w 3936175"/>
              <a:gd name="connsiteY3" fmla="*/ 10770 h 2467797"/>
              <a:gd name="connsiteX4" fmla="*/ 3088887 w 3936175"/>
              <a:gd name="connsiteY4" fmla="*/ 529940 h 2467797"/>
              <a:gd name="connsiteX5" fmla="*/ 3936175 w 3936175"/>
              <a:gd name="connsiteY5" fmla="*/ 2467797 h 2467797"/>
              <a:gd name="connsiteX0" fmla="*/ 0 w 3936175"/>
              <a:gd name="connsiteY0" fmla="*/ 2451952 h 2467797"/>
              <a:gd name="connsiteX1" fmla="*/ 994541 w 3936175"/>
              <a:gd name="connsiteY1" fmla="*/ 225180 h 2467797"/>
              <a:gd name="connsiteX2" fmla="*/ 1737971 w 3936175"/>
              <a:gd name="connsiteY2" fmla="*/ 870179 h 2467797"/>
              <a:gd name="connsiteX3" fmla="*/ 2344292 w 3936175"/>
              <a:gd name="connsiteY3" fmla="*/ 10770 h 2467797"/>
              <a:gd name="connsiteX4" fmla="*/ 3088887 w 3936175"/>
              <a:gd name="connsiteY4" fmla="*/ 529940 h 2467797"/>
              <a:gd name="connsiteX5" fmla="*/ 3936175 w 3936175"/>
              <a:gd name="connsiteY5" fmla="*/ 2467797 h 2467797"/>
              <a:gd name="connsiteX0" fmla="*/ 0 w 3936175"/>
              <a:gd name="connsiteY0" fmla="*/ 2451952 h 2467797"/>
              <a:gd name="connsiteX1" fmla="*/ 994541 w 3936175"/>
              <a:gd name="connsiteY1" fmla="*/ 225180 h 2467797"/>
              <a:gd name="connsiteX2" fmla="*/ 1737971 w 3936175"/>
              <a:gd name="connsiteY2" fmla="*/ 870179 h 2467797"/>
              <a:gd name="connsiteX3" fmla="*/ 2344292 w 3936175"/>
              <a:gd name="connsiteY3" fmla="*/ 10770 h 2467797"/>
              <a:gd name="connsiteX4" fmla="*/ 3088887 w 3936175"/>
              <a:gd name="connsiteY4" fmla="*/ 529940 h 2467797"/>
              <a:gd name="connsiteX5" fmla="*/ 3936175 w 3936175"/>
              <a:gd name="connsiteY5" fmla="*/ 2467797 h 2467797"/>
              <a:gd name="connsiteX0" fmla="*/ 0 w 3936175"/>
              <a:gd name="connsiteY0" fmla="*/ 2451952 h 2467797"/>
              <a:gd name="connsiteX1" fmla="*/ 1195110 w 3936175"/>
              <a:gd name="connsiteY1" fmla="*/ 202812 h 2467797"/>
              <a:gd name="connsiteX2" fmla="*/ 1737971 w 3936175"/>
              <a:gd name="connsiteY2" fmla="*/ 870179 h 2467797"/>
              <a:gd name="connsiteX3" fmla="*/ 2344292 w 3936175"/>
              <a:gd name="connsiteY3" fmla="*/ 10770 h 2467797"/>
              <a:gd name="connsiteX4" fmla="*/ 3088887 w 3936175"/>
              <a:gd name="connsiteY4" fmla="*/ 529940 h 2467797"/>
              <a:gd name="connsiteX5" fmla="*/ 3936175 w 3936175"/>
              <a:gd name="connsiteY5" fmla="*/ 2467797 h 2467797"/>
              <a:gd name="connsiteX0" fmla="*/ 0 w 3936175"/>
              <a:gd name="connsiteY0" fmla="*/ 2451952 h 2467797"/>
              <a:gd name="connsiteX1" fmla="*/ 1195110 w 3936175"/>
              <a:gd name="connsiteY1" fmla="*/ 202812 h 2467797"/>
              <a:gd name="connsiteX2" fmla="*/ 1737971 w 3936175"/>
              <a:gd name="connsiteY2" fmla="*/ 870179 h 2467797"/>
              <a:gd name="connsiteX3" fmla="*/ 2344292 w 3936175"/>
              <a:gd name="connsiteY3" fmla="*/ 10770 h 2467797"/>
              <a:gd name="connsiteX4" fmla="*/ 3088887 w 3936175"/>
              <a:gd name="connsiteY4" fmla="*/ 529940 h 2467797"/>
              <a:gd name="connsiteX5" fmla="*/ 3936175 w 3936175"/>
              <a:gd name="connsiteY5" fmla="*/ 2467797 h 2467797"/>
              <a:gd name="connsiteX0" fmla="*/ 0 w 3936175"/>
              <a:gd name="connsiteY0" fmla="*/ 2451952 h 2467797"/>
              <a:gd name="connsiteX1" fmla="*/ 1195110 w 3936175"/>
              <a:gd name="connsiteY1" fmla="*/ 202812 h 2467797"/>
              <a:gd name="connsiteX2" fmla="*/ 1863327 w 3936175"/>
              <a:gd name="connsiteY2" fmla="*/ 870179 h 2467797"/>
              <a:gd name="connsiteX3" fmla="*/ 2344292 w 3936175"/>
              <a:gd name="connsiteY3" fmla="*/ 10770 h 2467797"/>
              <a:gd name="connsiteX4" fmla="*/ 3088887 w 3936175"/>
              <a:gd name="connsiteY4" fmla="*/ 529940 h 2467797"/>
              <a:gd name="connsiteX5" fmla="*/ 3936175 w 3936175"/>
              <a:gd name="connsiteY5" fmla="*/ 2467797 h 2467797"/>
              <a:gd name="connsiteX0" fmla="*/ 0 w 3936175"/>
              <a:gd name="connsiteY0" fmla="*/ 2442655 h 2458500"/>
              <a:gd name="connsiteX1" fmla="*/ 1195110 w 3936175"/>
              <a:gd name="connsiteY1" fmla="*/ 193515 h 2458500"/>
              <a:gd name="connsiteX2" fmla="*/ 1932273 w 3936175"/>
              <a:gd name="connsiteY2" fmla="*/ 622287 h 2458500"/>
              <a:gd name="connsiteX3" fmla="*/ 2344292 w 3936175"/>
              <a:gd name="connsiteY3" fmla="*/ 1473 h 2458500"/>
              <a:gd name="connsiteX4" fmla="*/ 3088887 w 3936175"/>
              <a:gd name="connsiteY4" fmla="*/ 520643 h 2458500"/>
              <a:gd name="connsiteX5" fmla="*/ 3936175 w 3936175"/>
              <a:gd name="connsiteY5" fmla="*/ 2458500 h 2458500"/>
              <a:gd name="connsiteX0" fmla="*/ 0 w 3936175"/>
              <a:gd name="connsiteY0" fmla="*/ 2442655 h 2458500"/>
              <a:gd name="connsiteX1" fmla="*/ 1195110 w 3936175"/>
              <a:gd name="connsiteY1" fmla="*/ 193515 h 2458500"/>
              <a:gd name="connsiteX2" fmla="*/ 1932273 w 3936175"/>
              <a:gd name="connsiteY2" fmla="*/ 622287 h 2458500"/>
              <a:gd name="connsiteX3" fmla="*/ 2344292 w 3936175"/>
              <a:gd name="connsiteY3" fmla="*/ 1473 h 2458500"/>
              <a:gd name="connsiteX4" fmla="*/ 3088887 w 3936175"/>
              <a:gd name="connsiteY4" fmla="*/ 520643 h 2458500"/>
              <a:gd name="connsiteX5" fmla="*/ 3936175 w 3936175"/>
              <a:gd name="connsiteY5" fmla="*/ 2458500 h 2458500"/>
              <a:gd name="connsiteX0" fmla="*/ 0 w 3936175"/>
              <a:gd name="connsiteY0" fmla="*/ 2465524 h 2481369"/>
              <a:gd name="connsiteX1" fmla="*/ 1195110 w 3936175"/>
              <a:gd name="connsiteY1" fmla="*/ 216384 h 2481369"/>
              <a:gd name="connsiteX2" fmla="*/ 1932273 w 3936175"/>
              <a:gd name="connsiteY2" fmla="*/ 645156 h 2481369"/>
              <a:gd name="connsiteX3" fmla="*/ 2344292 w 3936175"/>
              <a:gd name="connsiteY3" fmla="*/ 24342 h 2481369"/>
              <a:gd name="connsiteX4" fmla="*/ 3088887 w 3936175"/>
              <a:gd name="connsiteY4" fmla="*/ 543512 h 2481369"/>
              <a:gd name="connsiteX5" fmla="*/ 3936175 w 3936175"/>
              <a:gd name="connsiteY5" fmla="*/ 2481369 h 2481369"/>
              <a:gd name="connsiteX0" fmla="*/ 0 w 3936175"/>
              <a:gd name="connsiteY0" fmla="*/ 2468127 h 2483972"/>
              <a:gd name="connsiteX1" fmla="*/ 1195110 w 3936175"/>
              <a:gd name="connsiteY1" fmla="*/ 218987 h 2483972"/>
              <a:gd name="connsiteX2" fmla="*/ 1932273 w 3936175"/>
              <a:gd name="connsiteY2" fmla="*/ 647759 h 2483972"/>
              <a:gd name="connsiteX3" fmla="*/ 2344292 w 3936175"/>
              <a:gd name="connsiteY3" fmla="*/ 26945 h 2483972"/>
              <a:gd name="connsiteX4" fmla="*/ 3088887 w 3936175"/>
              <a:gd name="connsiteY4" fmla="*/ 546115 h 2483972"/>
              <a:gd name="connsiteX5" fmla="*/ 3936175 w 3936175"/>
              <a:gd name="connsiteY5" fmla="*/ 2483972 h 2483972"/>
              <a:gd name="connsiteX0" fmla="*/ 0 w 3936175"/>
              <a:gd name="connsiteY0" fmla="*/ 2468127 h 2483972"/>
              <a:gd name="connsiteX1" fmla="*/ 1195110 w 3936175"/>
              <a:gd name="connsiteY1" fmla="*/ 218987 h 2483972"/>
              <a:gd name="connsiteX2" fmla="*/ 1932273 w 3936175"/>
              <a:gd name="connsiteY2" fmla="*/ 647759 h 2483972"/>
              <a:gd name="connsiteX3" fmla="*/ 2344292 w 3936175"/>
              <a:gd name="connsiteY3" fmla="*/ 26945 h 2483972"/>
              <a:gd name="connsiteX4" fmla="*/ 3088887 w 3936175"/>
              <a:gd name="connsiteY4" fmla="*/ 546115 h 2483972"/>
              <a:gd name="connsiteX5" fmla="*/ 3936175 w 3936175"/>
              <a:gd name="connsiteY5" fmla="*/ 2483972 h 2483972"/>
              <a:gd name="connsiteX0" fmla="*/ 0 w 3936175"/>
              <a:gd name="connsiteY0" fmla="*/ 2588433 h 2604278"/>
              <a:gd name="connsiteX1" fmla="*/ 1195110 w 3936175"/>
              <a:gd name="connsiteY1" fmla="*/ 339293 h 2604278"/>
              <a:gd name="connsiteX2" fmla="*/ 1932273 w 3936175"/>
              <a:gd name="connsiteY2" fmla="*/ 768065 h 2604278"/>
              <a:gd name="connsiteX3" fmla="*/ 2488451 w 3936175"/>
              <a:gd name="connsiteY3" fmla="*/ 20497 h 2604278"/>
              <a:gd name="connsiteX4" fmla="*/ 3088887 w 3936175"/>
              <a:gd name="connsiteY4" fmla="*/ 666421 h 2604278"/>
              <a:gd name="connsiteX5" fmla="*/ 3936175 w 3936175"/>
              <a:gd name="connsiteY5" fmla="*/ 2604278 h 2604278"/>
              <a:gd name="connsiteX0" fmla="*/ 0 w 3936175"/>
              <a:gd name="connsiteY0" fmla="*/ 2588433 h 2604278"/>
              <a:gd name="connsiteX1" fmla="*/ 1195110 w 3936175"/>
              <a:gd name="connsiteY1" fmla="*/ 339293 h 2604278"/>
              <a:gd name="connsiteX2" fmla="*/ 1932273 w 3936175"/>
              <a:gd name="connsiteY2" fmla="*/ 768065 h 2604278"/>
              <a:gd name="connsiteX3" fmla="*/ 2488451 w 3936175"/>
              <a:gd name="connsiteY3" fmla="*/ 20497 h 2604278"/>
              <a:gd name="connsiteX4" fmla="*/ 3088887 w 3936175"/>
              <a:gd name="connsiteY4" fmla="*/ 666421 h 2604278"/>
              <a:gd name="connsiteX5" fmla="*/ 3936175 w 3936175"/>
              <a:gd name="connsiteY5" fmla="*/ 2604278 h 2604278"/>
              <a:gd name="connsiteX0" fmla="*/ 0 w 3936175"/>
              <a:gd name="connsiteY0" fmla="*/ 2588433 h 2604278"/>
              <a:gd name="connsiteX1" fmla="*/ 1282859 w 3936175"/>
              <a:gd name="connsiteY1" fmla="*/ 436223 h 2604278"/>
              <a:gd name="connsiteX2" fmla="*/ 1932273 w 3936175"/>
              <a:gd name="connsiteY2" fmla="*/ 768065 h 2604278"/>
              <a:gd name="connsiteX3" fmla="*/ 2488451 w 3936175"/>
              <a:gd name="connsiteY3" fmla="*/ 20497 h 2604278"/>
              <a:gd name="connsiteX4" fmla="*/ 3088887 w 3936175"/>
              <a:gd name="connsiteY4" fmla="*/ 666421 h 2604278"/>
              <a:gd name="connsiteX5" fmla="*/ 3936175 w 3936175"/>
              <a:gd name="connsiteY5" fmla="*/ 2604278 h 2604278"/>
              <a:gd name="connsiteX0" fmla="*/ 0 w 3917372"/>
              <a:gd name="connsiteY0" fmla="*/ 2640626 h 2640626"/>
              <a:gd name="connsiteX1" fmla="*/ 1264056 w 3917372"/>
              <a:gd name="connsiteY1" fmla="*/ 436223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1144968 w 3917372"/>
              <a:gd name="connsiteY1" fmla="*/ 480959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1144968 w 3917372"/>
              <a:gd name="connsiteY1" fmla="*/ 480959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1032148 w 3917372"/>
              <a:gd name="connsiteY1" fmla="*/ 533152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1032148 w 3917372"/>
              <a:gd name="connsiteY1" fmla="*/ 533152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1032148 w 3917372"/>
              <a:gd name="connsiteY1" fmla="*/ 533152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1032148 w 3917372"/>
              <a:gd name="connsiteY1" fmla="*/ 533152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1032148 w 3917372"/>
              <a:gd name="connsiteY1" fmla="*/ 533152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938131 w 3917372"/>
              <a:gd name="connsiteY1" fmla="*/ 548064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938131 w 3917372"/>
              <a:gd name="connsiteY1" fmla="*/ 548064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 name="connsiteX0" fmla="*/ 0 w 3917372"/>
              <a:gd name="connsiteY0" fmla="*/ 2640626 h 2640626"/>
              <a:gd name="connsiteX1" fmla="*/ 875453 w 3917372"/>
              <a:gd name="connsiteY1" fmla="*/ 570433 h 2640626"/>
              <a:gd name="connsiteX2" fmla="*/ 1913470 w 3917372"/>
              <a:gd name="connsiteY2" fmla="*/ 768065 h 2640626"/>
              <a:gd name="connsiteX3" fmla="*/ 2469648 w 3917372"/>
              <a:gd name="connsiteY3" fmla="*/ 20497 h 2640626"/>
              <a:gd name="connsiteX4" fmla="*/ 3070084 w 3917372"/>
              <a:gd name="connsiteY4" fmla="*/ 666421 h 2640626"/>
              <a:gd name="connsiteX5" fmla="*/ 3917372 w 3917372"/>
              <a:gd name="connsiteY5" fmla="*/ 2604278 h 2640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17372" h="2640626">
                <a:moveTo>
                  <a:pt x="0" y="2640626"/>
                </a:moveTo>
                <a:cubicBezTo>
                  <a:pt x="369674" y="1876525"/>
                  <a:pt x="600417" y="576826"/>
                  <a:pt x="875453" y="570433"/>
                </a:cubicBezTo>
                <a:cubicBezTo>
                  <a:pt x="1150489" y="564040"/>
                  <a:pt x="1647771" y="859721"/>
                  <a:pt x="1913470" y="768065"/>
                </a:cubicBezTo>
                <a:cubicBezTo>
                  <a:pt x="2179169" y="676409"/>
                  <a:pt x="2258076" y="126911"/>
                  <a:pt x="2469648" y="20497"/>
                </a:cubicBezTo>
                <a:cubicBezTo>
                  <a:pt x="2681220" y="-85917"/>
                  <a:pt x="2828797" y="235791"/>
                  <a:pt x="3070084" y="666421"/>
                </a:cubicBezTo>
                <a:cubicBezTo>
                  <a:pt x="3311371" y="1097051"/>
                  <a:pt x="3627952" y="1828296"/>
                  <a:pt x="3917372" y="2604278"/>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0" name="Straight Connector 69">
            <a:extLst>
              <a:ext uri="{FF2B5EF4-FFF2-40B4-BE49-F238E27FC236}">
                <a16:creationId xmlns:a16="http://schemas.microsoft.com/office/drawing/2014/main" id="{98F941D5-C50A-41FD-A116-848BF1B213B3}"/>
              </a:ext>
            </a:extLst>
          </p:cNvPr>
          <p:cNvCxnSpPr>
            <a:cxnSpLocks/>
          </p:cNvCxnSpPr>
          <p:nvPr/>
        </p:nvCxnSpPr>
        <p:spPr>
          <a:xfrm flipV="1">
            <a:off x="2914350" y="5888010"/>
            <a:ext cx="6014907" cy="744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Freeform: Shape 70">
            <a:extLst>
              <a:ext uri="{FF2B5EF4-FFF2-40B4-BE49-F238E27FC236}">
                <a16:creationId xmlns:a16="http://schemas.microsoft.com/office/drawing/2014/main" id="{4FC597AD-2717-4161-B19C-DCAF9BAF957D}"/>
              </a:ext>
            </a:extLst>
          </p:cNvPr>
          <p:cNvSpPr/>
          <p:nvPr/>
        </p:nvSpPr>
        <p:spPr>
          <a:xfrm>
            <a:off x="3378917" y="4745699"/>
            <a:ext cx="947956" cy="909391"/>
          </a:xfrm>
          <a:custGeom>
            <a:avLst/>
            <a:gdLst>
              <a:gd name="connsiteX0" fmla="*/ 0 w 796954"/>
              <a:gd name="connsiteY0" fmla="*/ 1300295 h 1359018"/>
              <a:gd name="connsiteX1" fmla="*/ 360726 w 796954"/>
              <a:gd name="connsiteY1" fmla="*/ 1 h 1359018"/>
              <a:gd name="connsiteX2" fmla="*/ 780176 w 796954"/>
              <a:gd name="connsiteY2" fmla="*/ 1291906 h 1359018"/>
              <a:gd name="connsiteX3" fmla="*/ 780176 w 796954"/>
              <a:gd name="connsiteY3" fmla="*/ 1291906 h 1359018"/>
              <a:gd name="connsiteX4" fmla="*/ 796954 w 796954"/>
              <a:gd name="connsiteY4" fmla="*/ 1359018 h 1359018"/>
              <a:gd name="connsiteX0" fmla="*/ 0 w 796954"/>
              <a:gd name="connsiteY0" fmla="*/ 981514 h 1040237"/>
              <a:gd name="connsiteX1" fmla="*/ 377504 w 796954"/>
              <a:gd name="connsiteY1" fmla="*/ 2 h 1040237"/>
              <a:gd name="connsiteX2" fmla="*/ 780176 w 796954"/>
              <a:gd name="connsiteY2" fmla="*/ 973125 h 1040237"/>
              <a:gd name="connsiteX3" fmla="*/ 780176 w 796954"/>
              <a:gd name="connsiteY3" fmla="*/ 973125 h 1040237"/>
              <a:gd name="connsiteX4" fmla="*/ 796954 w 796954"/>
              <a:gd name="connsiteY4" fmla="*/ 1040237 h 1040237"/>
              <a:gd name="connsiteX0" fmla="*/ 0 w 780176"/>
              <a:gd name="connsiteY0" fmla="*/ 981514 h 981514"/>
              <a:gd name="connsiteX1" fmla="*/ 377504 w 780176"/>
              <a:gd name="connsiteY1" fmla="*/ 2 h 981514"/>
              <a:gd name="connsiteX2" fmla="*/ 780176 w 780176"/>
              <a:gd name="connsiteY2" fmla="*/ 973125 h 981514"/>
              <a:gd name="connsiteX3" fmla="*/ 780176 w 780176"/>
              <a:gd name="connsiteY3" fmla="*/ 973125 h 981514"/>
              <a:gd name="connsiteX0" fmla="*/ 0 w 780176"/>
              <a:gd name="connsiteY0" fmla="*/ 981514 h 981514"/>
              <a:gd name="connsiteX1" fmla="*/ 385893 w 780176"/>
              <a:gd name="connsiteY1" fmla="*/ 2 h 981514"/>
              <a:gd name="connsiteX2" fmla="*/ 780176 w 780176"/>
              <a:gd name="connsiteY2" fmla="*/ 973125 h 981514"/>
              <a:gd name="connsiteX3" fmla="*/ 780176 w 780176"/>
              <a:gd name="connsiteY3" fmla="*/ 973125 h 981514"/>
              <a:gd name="connsiteX0" fmla="*/ 0 w 780176"/>
              <a:gd name="connsiteY0" fmla="*/ 983104 h 983104"/>
              <a:gd name="connsiteX1" fmla="*/ 385893 w 780176"/>
              <a:gd name="connsiteY1" fmla="*/ 1592 h 983104"/>
              <a:gd name="connsiteX2" fmla="*/ 780176 w 780176"/>
              <a:gd name="connsiteY2" fmla="*/ 974715 h 983104"/>
              <a:gd name="connsiteX3" fmla="*/ 780176 w 780176"/>
              <a:gd name="connsiteY3" fmla="*/ 974715 h 983104"/>
              <a:gd name="connsiteX0" fmla="*/ 0 w 780176"/>
              <a:gd name="connsiteY0" fmla="*/ 981618 h 981618"/>
              <a:gd name="connsiteX1" fmla="*/ 385893 w 780176"/>
              <a:gd name="connsiteY1" fmla="*/ 106 h 981618"/>
              <a:gd name="connsiteX2" fmla="*/ 780176 w 780176"/>
              <a:gd name="connsiteY2" fmla="*/ 973229 h 981618"/>
              <a:gd name="connsiteX3" fmla="*/ 780176 w 780176"/>
              <a:gd name="connsiteY3" fmla="*/ 973229 h 981618"/>
              <a:gd name="connsiteX0" fmla="*/ 0 w 780176"/>
              <a:gd name="connsiteY0" fmla="*/ 982564 h 982564"/>
              <a:gd name="connsiteX1" fmla="*/ 385893 w 780176"/>
              <a:gd name="connsiteY1" fmla="*/ 1052 h 982564"/>
              <a:gd name="connsiteX2" fmla="*/ 780176 w 780176"/>
              <a:gd name="connsiteY2" fmla="*/ 974175 h 982564"/>
              <a:gd name="connsiteX3" fmla="*/ 780176 w 780176"/>
              <a:gd name="connsiteY3" fmla="*/ 974175 h 982564"/>
              <a:gd name="connsiteX0" fmla="*/ 0 w 791755"/>
              <a:gd name="connsiteY0" fmla="*/ 982564 h 982564"/>
              <a:gd name="connsiteX1" fmla="*/ 385893 w 791755"/>
              <a:gd name="connsiteY1" fmla="*/ 1052 h 982564"/>
              <a:gd name="connsiteX2" fmla="*/ 780176 w 791755"/>
              <a:gd name="connsiteY2" fmla="*/ 974175 h 982564"/>
              <a:gd name="connsiteX3" fmla="*/ 780176 w 791755"/>
              <a:gd name="connsiteY3" fmla="*/ 974175 h 982564"/>
              <a:gd name="connsiteX0" fmla="*/ 0 w 780176"/>
              <a:gd name="connsiteY0" fmla="*/ 981514 h 981514"/>
              <a:gd name="connsiteX1" fmla="*/ 385893 w 780176"/>
              <a:gd name="connsiteY1" fmla="*/ 2 h 981514"/>
              <a:gd name="connsiteX2" fmla="*/ 780176 w 780176"/>
              <a:gd name="connsiteY2" fmla="*/ 973125 h 981514"/>
              <a:gd name="connsiteX0" fmla="*/ 0 w 947956"/>
              <a:gd name="connsiteY0" fmla="*/ 981529 h 981529"/>
              <a:gd name="connsiteX1" fmla="*/ 385893 w 947956"/>
              <a:gd name="connsiteY1" fmla="*/ 17 h 981529"/>
              <a:gd name="connsiteX2" fmla="*/ 947956 w 947956"/>
              <a:gd name="connsiteY2" fmla="*/ 956362 h 981529"/>
              <a:gd name="connsiteX0" fmla="*/ 0 w 947956"/>
              <a:gd name="connsiteY0" fmla="*/ 897642 h 897642"/>
              <a:gd name="connsiteX1" fmla="*/ 511728 w 947956"/>
              <a:gd name="connsiteY1" fmla="*/ 20 h 897642"/>
              <a:gd name="connsiteX2" fmla="*/ 947956 w 947956"/>
              <a:gd name="connsiteY2" fmla="*/ 872475 h 897642"/>
              <a:gd name="connsiteX0" fmla="*/ 0 w 947956"/>
              <a:gd name="connsiteY0" fmla="*/ 909391 h 909391"/>
              <a:gd name="connsiteX1" fmla="*/ 511728 w 947956"/>
              <a:gd name="connsiteY1" fmla="*/ 11769 h 909391"/>
              <a:gd name="connsiteX2" fmla="*/ 947956 w 947956"/>
              <a:gd name="connsiteY2" fmla="*/ 884224 h 909391"/>
            </a:gdLst>
            <a:ahLst/>
            <a:cxnLst>
              <a:cxn ang="0">
                <a:pos x="connsiteX0" y="connsiteY0"/>
              </a:cxn>
              <a:cxn ang="0">
                <a:pos x="connsiteX1" y="connsiteY1"/>
              </a:cxn>
              <a:cxn ang="0">
                <a:pos x="connsiteX2" y="connsiteY2"/>
              </a:cxn>
            </a:cxnLst>
            <a:rect l="l" t="t" r="r" b="b"/>
            <a:pathLst>
              <a:path w="947956" h="909391">
                <a:moveTo>
                  <a:pt x="0" y="909391"/>
                </a:moveTo>
                <a:cubicBezTo>
                  <a:pt x="115348" y="259943"/>
                  <a:pt x="303401" y="-67926"/>
                  <a:pt x="511728" y="11769"/>
                </a:cubicBezTo>
                <a:cubicBezTo>
                  <a:pt x="720055" y="91464"/>
                  <a:pt x="865814" y="681490"/>
                  <a:pt x="947956" y="884224"/>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id="{20F68E65-E311-4E3F-9578-AF1136186608}"/>
                  </a:ext>
                </a:extLst>
              </p:cNvPr>
              <p:cNvSpPr txBox="1"/>
              <p:nvPr/>
            </p:nvSpPr>
            <p:spPr>
              <a:xfrm>
                <a:off x="3319635" y="5997554"/>
                <a:ext cx="348878" cy="2243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IN" sz="1400" b="0" i="1" smtClean="0">
                              <a:latin typeface="Cambria Math" panose="02040503050406030204" pitchFamily="18" charset="0"/>
                            </a:rPr>
                          </m:ctrlPr>
                        </m:sSupPr>
                        <m:e>
                          <m:r>
                            <m:rPr>
                              <m:sty m:val="p"/>
                            </m:rPr>
                            <a:rPr lang="en-IN" sz="1400" b="0" i="0" smtClean="0">
                              <a:latin typeface="Cambria Math" panose="02040503050406030204" pitchFamily="18" charset="0"/>
                            </a:rPr>
                            <m:t>Θ</m:t>
                          </m:r>
                        </m:e>
                        <m:sup>
                          <m:r>
                            <a:rPr lang="en-IN" sz="1400" b="0" i="1" smtClean="0">
                              <a:latin typeface="Cambria Math" panose="02040503050406030204" pitchFamily="18" charset="0"/>
                            </a:rPr>
                            <m:t>(0)</m:t>
                          </m:r>
                        </m:sup>
                      </m:sSup>
                    </m:oMath>
                  </m:oMathPara>
                </a14:m>
                <a:endParaRPr lang="en-IN" sz="1400" dirty="0"/>
              </a:p>
            </p:txBody>
          </p:sp>
        </mc:Choice>
        <mc:Fallback xmlns="">
          <p:sp>
            <p:nvSpPr>
              <p:cNvPr id="72" name="TextBox 71">
                <a:extLst>
                  <a:ext uri="{FF2B5EF4-FFF2-40B4-BE49-F238E27FC236}">
                    <a16:creationId xmlns:a16="http://schemas.microsoft.com/office/drawing/2014/main" id="{20F68E65-E311-4E3F-9578-AF1136186608}"/>
                  </a:ext>
                </a:extLst>
              </p:cNvPr>
              <p:cNvSpPr txBox="1">
                <a:spLocks noRot="1" noChangeAspect="1" noMove="1" noResize="1" noEditPoints="1" noAdjustHandles="1" noChangeArrowheads="1" noChangeShapeType="1" noTextEdit="1"/>
              </p:cNvSpPr>
              <p:nvPr/>
            </p:nvSpPr>
            <p:spPr>
              <a:xfrm>
                <a:off x="3319635" y="5997554"/>
                <a:ext cx="348878" cy="224357"/>
              </a:xfrm>
              <a:prstGeom prst="rect">
                <a:avLst/>
              </a:prstGeom>
              <a:blipFill>
                <a:blip r:embed="rId6"/>
                <a:stretch>
                  <a:fillRect l="-12281" t="-8108" r="-10526" b="-5405"/>
                </a:stretch>
              </a:blipFill>
            </p:spPr>
            <p:txBody>
              <a:bodyPr/>
              <a:lstStyle/>
              <a:p>
                <a:r>
                  <a:rPr lang="en-IN">
                    <a:noFill/>
                  </a:rPr>
                  <a:t> </a:t>
                </a:r>
              </a:p>
            </p:txBody>
          </p:sp>
        </mc:Fallback>
      </mc:AlternateContent>
      <p:cxnSp>
        <p:nvCxnSpPr>
          <p:cNvPr id="73" name="Straight Connector 72">
            <a:extLst>
              <a:ext uri="{FF2B5EF4-FFF2-40B4-BE49-F238E27FC236}">
                <a16:creationId xmlns:a16="http://schemas.microsoft.com/office/drawing/2014/main" id="{EBE1B5F5-4E44-4C9E-A096-4073421BD066}"/>
              </a:ext>
            </a:extLst>
          </p:cNvPr>
          <p:cNvCxnSpPr>
            <a:cxnSpLocks/>
          </p:cNvCxnSpPr>
          <p:nvPr/>
        </p:nvCxnSpPr>
        <p:spPr>
          <a:xfrm flipV="1">
            <a:off x="3593348" y="4929509"/>
            <a:ext cx="0" cy="1032953"/>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B6D59D2-103A-43DE-922B-9261B45A9221}"/>
              </a:ext>
            </a:extLst>
          </p:cNvPr>
          <p:cNvCxnSpPr>
            <a:cxnSpLocks/>
          </p:cNvCxnSpPr>
          <p:nvPr/>
        </p:nvCxnSpPr>
        <p:spPr>
          <a:xfrm flipV="1">
            <a:off x="3851873" y="4201823"/>
            <a:ext cx="0" cy="1733389"/>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5" name="Freeform: Shape 74">
            <a:extLst>
              <a:ext uri="{FF2B5EF4-FFF2-40B4-BE49-F238E27FC236}">
                <a16:creationId xmlns:a16="http://schemas.microsoft.com/office/drawing/2014/main" id="{DD4386AF-DBED-4745-85CA-2D200E067B75}"/>
              </a:ext>
            </a:extLst>
          </p:cNvPr>
          <p:cNvSpPr/>
          <p:nvPr/>
        </p:nvSpPr>
        <p:spPr>
          <a:xfrm>
            <a:off x="3839908" y="3595411"/>
            <a:ext cx="947956" cy="909391"/>
          </a:xfrm>
          <a:custGeom>
            <a:avLst/>
            <a:gdLst>
              <a:gd name="connsiteX0" fmla="*/ 0 w 796954"/>
              <a:gd name="connsiteY0" fmla="*/ 1300295 h 1359018"/>
              <a:gd name="connsiteX1" fmla="*/ 360726 w 796954"/>
              <a:gd name="connsiteY1" fmla="*/ 1 h 1359018"/>
              <a:gd name="connsiteX2" fmla="*/ 780176 w 796954"/>
              <a:gd name="connsiteY2" fmla="*/ 1291906 h 1359018"/>
              <a:gd name="connsiteX3" fmla="*/ 780176 w 796954"/>
              <a:gd name="connsiteY3" fmla="*/ 1291906 h 1359018"/>
              <a:gd name="connsiteX4" fmla="*/ 796954 w 796954"/>
              <a:gd name="connsiteY4" fmla="*/ 1359018 h 1359018"/>
              <a:gd name="connsiteX0" fmla="*/ 0 w 796954"/>
              <a:gd name="connsiteY0" fmla="*/ 981514 h 1040237"/>
              <a:gd name="connsiteX1" fmla="*/ 377504 w 796954"/>
              <a:gd name="connsiteY1" fmla="*/ 2 h 1040237"/>
              <a:gd name="connsiteX2" fmla="*/ 780176 w 796954"/>
              <a:gd name="connsiteY2" fmla="*/ 973125 h 1040237"/>
              <a:gd name="connsiteX3" fmla="*/ 780176 w 796954"/>
              <a:gd name="connsiteY3" fmla="*/ 973125 h 1040237"/>
              <a:gd name="connsiteX4" fmla="*/ 796954 w 796954"/>
              <a:gd name="connsiteY4" fmla="*/ 1040237 h 1040237"/>
              <a:gd name="connsiteX0" fmla="*/ 0 w 780176"/>
              <a:gd name="connsiteY0" fmla="*/ 981514 h 981514"/>
              <a:gd name="connsiteX1" fmla="*/ 377504 w 780176"/>
              <a:gd name="connsiteY1" fmla="*/ 2 h 981514"/>
              <a:gd name="connsiteX2" fmla="*/ 780176 w 780176"/>
              <a:gd name="connsiteY2" fmla="*/ 973125 h 981514"/>
              <a:gd name="connsiteX3" fmla="*/ 780176 w 780176"/>
              <a:gd name="connsiteY3" fmla="*/ 973125 h 981514"/>
              <a:gd name="connsiteX0" fmla="*/ 0 w 780176"/>
              <a:gd name="connsiteY0" fmla="*/ 981514 h 981514"/>
              <a:gd name="connsiteX1" fmla="*/ 385893 w 780176"/>
              <a:gd name="connsiteY1" fmla="*/ 2 h 981514"/>
              <a:gd name="connsiteX2" fmla="*/ 780176 w 780176"/>
              <a:gd name="connsiteY2" fmla="*/ 973125 h 981514"/>
              <a:gd name="connsiteX3" fmla="*/ 780176 w 780176"/>
              <a:gd name="connsiteY3" fmla="*/ 973125 h 981514"/>
              <a:gd name="connsiteX0" fmla="*/ 0 w 780176"/>
              <a:gd name="connsiteY0" fmla="*/ 983104 h 983104"/>
              <a:gd name="connsiteX1" fmla="*/ 385893 w 780176"/>
              <a:gd name="connsiteY1" fmla="*/ 1592 h 983104"/>
              <a:gd name="connsiteX2" fmla="*/ 780176 w 780176"/>
              <a:gd name="connsiteY2" fmla="*/ 974715 h 983104"/>
              <a:gd name="connsiteX3" fmla="*/ 780176 w 780176"/>
              <a:gd name="connsiteY3" fmla="*/ 974715 h 983104"/>
              <a:gd name="connsiteX0" fmla="*/ 0 w 780176"/>
              <a:gd name="connsiteY0" fmla="*/ 981618 h 981618"/>
              <a:gd name="connsiteX1" fmla="*/ 385893 w 780176"/>
              <a:gd name="connsiteY1" fmla="*/ 106 h 981618"/>
              <a:gd name="connsiteX2" fmla="*/ 780176 w 780176"/>
              <a:gd name="connsiteY2" fmla="*/ 973229 h 981618"/>
              <a:gd name="connsiteX3" fmla="*/ 780176 w 780176"/>
              <a:gd name="connsiteY3" fmla="*/ 973229 h 981618"/>
              <a:gd name="connsiteX0" fmla="*/ 0 w 780176"/>
              <a:gd name="connsiteY0" fmla="*/ 982564 h 982564"/>
              <a:gd name="connsiteX1" fmla="*/ 385893 w 780176"/>
              <a:gd name="connsiteY1" fmla="*/ 1052 h 982564"/>
              <a:gd name="connsiteX2" fmla="*/ 780176 w 780176"/>
              <a:gd name="connsiteY2" fmla="*/ 974175 h 982564"/>
              <a:gd name="connsiteX3" fmla="*/ 780176 w 780176"/>
              <a:gd name="connsiteY3" fmla="*/ 974175 h 982564"/>
              <a:gd name="connsiteX0" fmla="*/ 0 w 791755"/>
              <a:gd name="connsiteY0" fmla="*/ 982564 h 982564"/>
              <a:gd name="connsiteX1" fmla="*/ 385893 w 791755"/>
              <a:gd name="connsiteY1" fmla="*/ 1052 h 982564"/>
              <a:gd name="connsiteX2" fmla="*/ 780176 w 791755"/>
              <a:gd name="connsiteY2" fmla="*/ 974175 h 982564"/>
              <a:gd name="connsiteX3" fmla="*/ 780176 w 791755"/>
              <a:gd name="connsiteY3" fmla="*/ 974175 h 982564"/>
              <a:gd name="connsiteX0" fmla="*/ 0 w 780176"/>
              <a:gd name="connsiteY0" fmla="*/ 981514 h 981514"/>
              <a:gd name="connsiteX1" fmla="*/ 385893 w 780176"/>
              <a:gd name="connsiteY1" fmla="*/ 2 h 981514"/>
              <a:gd name="connsiteX2" fmla="*/ 780176 w 780176"/>
              <a:gd name="connsiteY2" fmla="*/ 973125 h 981514"/>
              <a:gd name="connsiteX0" fmla="*/ 0 w 947956"/>
              <a:gd name="connsiteY0" fmla="*/ 981529 h 981529"/>
              <a:gd name="connsiteX1" fmla="*/ 385893 w 947956"/>
              <a:gd name="connsiteY1" fmla="*/ 17 h 981529"/>
              <a:gd name="connsiteX2" fmla="*/ 947956 w 947956"/>
              <a:gd name="connsiteY2" fmla="*/ 956362 h 981529"/>
              <a:gd name="connsiteX0" fmla="*/ 0 w 947956"/>
              <a:gd name="connsiteY0" fmla="*/ 897642 h 897642"/>
              <a:gd name="connsiteX1" fmla="*/ 511728 w 947956"/>
              <a:gd name="connsiteY1" fmla="*/ 20 h 897642"/>
              <a:gd name="connsiteX2" fmla="*/ 947956 w 947956"/>
              <a:gd name="connsiteY2" fmla="*/ 872475 h 897642"/>
              <a:gd name="connsiteX0" fmla="*/ 0 w 947956"/>
              <a:gd name="connsiteY0" fmla="*/ 909391 h 909391"/>
              <a:gd name="connsiteX1" fmla="*/ 511728 w 947956"/>
              <a:gd name="connsiteY1" fmla="*/ 11769 h 909391"/>
              <a:gd name="connsiteX2" fmla="*/ 947956 w 947956"/>
              <a:gd name="connsiteY2" fmla="*/ 884224 h 909391"/>
            </a:gdLst>
            <a:ahLst/>
            <a:cxnLst>
              <a:cxn ang="0">
                <a:pos x="connsiteX0" y="connsiteY0"/>
              </a:cxn>
              <a:cxn ang="0">
                <a:pos x="connsiteX1" y="connsiteY1"/>
              </a:cxn>
              <a:cxn ang="0">
                <a:pos x="connsiteX2" y="connsiteY2"/>
              </a:cxn>
            </a:cxnLst>
            <a:rect l="l" t="t" r="r" b="b"/>
            <a:pathLst>
              <a:path w="947956" h="909391">
                <a:moveTo>
                  <a:pt x="0" y="909391"/>
                </a:moveTo>
                <a:cubicBezTo>
                  <a:pt x="115348" y="259943"/>
                  <a:pt x="303401" y="-67926"/>
                  <a:pt x="511728" y="11769"/>
                </a:cubicBezTo>
                <a:cubicBezTo>
                  <a:pt x="720055" y="91464"/>
                  <a:pt x="865814" y="681490"/>
                  <a:pt x="947956" y="884224"/>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76" name="Straight Connector 75">
            <a:extLst>
              <a:ext uri="{FF2B5EF4-FFF2-40B4-BE49-F238E27FC236}">
                <a16:creationId xmlns:a16="http://schemas.microsoft.com/office/drawing/2014/main" id="{F27A2505-CF02-4210-B2E4-C4078F5D6DDE}"/>
              </a:ext>
            </a:extLst>
          </p:cNvPr>
          <p:cNvCxnSpPr>
            <a:cxnSpLocks/>
          </p:cNvCxnSpPr>
          <p:nvPr/>
        </p:nvCxnSpPr>
        <p:spPr>
          <a:xfrm flipV="1">
            <a:off x="4073162" y="3732039"/>
            <a:ext cx="0" cy="220653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7" name="Freeform: Shape 76">
            <a:extLst>
              <a:ext uri="{FF2B5EF4-FFF2-40B4-BE49-F238E27FC236}">
                <a16:creationId xmlns:a16="http://schemas.microsoft.com/office/drawing/2014/main" id="{10793250-0E25-43D7-B2C3-9501C748427D}"/>
              </a:ext>
            </a:extLst>
          </p:cNvPr>
          <p:cNvSpPr/>
          <p:nvPr/>
        </p:nvSpPr>
        <p:spPr>
          <a:xfrm>
            <a:off x="3863839" y="3498489"/>
            <a:ext cx="947956" cy="909391"/>
          </a:xfrm>
          <a:custGeom>
            <a:avLst/>
            <a:gdLst>
              <a:gd name="connsiteX0" fmla="*/ 0 w 796954"/>
              <a:gd name="connsiteY0" fmla="*/ 1300295 h 1359018"/>
              <a:gd name="connsiteX1" fmla="*/ 360726 w 796954"/>
              <a:gd name="connsiteY1" fmla="*/ 1 h 1359018"/>
              <a:gd name="connsiteX2" fmla="*/ 780176 w 796954"/>
              <a:gd name="connsiteY2" fmla="*/ 1291906 h 1359018"/>
              <a:gd name="connsiteX3" fmla="*/ 780176 w 796954"/>
              <a:gd name="connsiteY3" fmla="*/ 1291906 h 1359018"/>
              <a:gd name="connsiteX4" fmla="*/ 796954 w 796954"/>
              <a:gd name="connsiteY4" fmla="*/ 1359018 h 1359018"/>
              <a:gd name="connsiteX0" fmla="*/ 0 w 796954"/>
              <a:gd name="connsiteY0" fmla="*/ 981514 h 1040237"/>
              <a:gd name="connsiteX1" fmla="*/ 377504 w 796954"/>
              <a:gd name="connsiteY1" fmla="*/ 2 h 1040237"/>
              <a:gd name="connsiteX2" fmla="*/ 780176 w 796954"/>
              <a:gd name="connsiteY2" fmla="*/ 973125 h 1040237"/>
              <a:gd name="connsiteX3" fmla="*/ 780176 w 796954"/>
              <a:gd name="connsiteY3" fmla="*/ 973125 h 1040237"/>
              <a:gd name="connsiteX4" fmla="*/ 796954 w 796954"/>
              <a:gd name="connsiteY4" fmla="*/ 1040237 h 1040237"/>
              <a:gd name="connsiteX0" fmla="*/ 0 w 780176"/>
              <a:gd name="connsiteY0" fmla="*/ 981514 h 981514"/>
              <a:gd name="connsiteX1" fmla="*/ 377504 w 780176"/>
              <a:gd name="connsiteY1" fmla="*/ 2 h 981514"/>
              <a:gd name="connsiteX2" fmla="*/ 780176 w 780176"/>
              <a:gd name="connsiteY2" fmla="*/ 973125 h 981514"/>
              <a:gd name="connsiteX3" fmla="*/ 780176 w 780176"/>
              <a:gd name="connsiteY3" fmla="*/ 973125 h 981514"/>
              <a:gd name="connsiteX0" fmla="*/ 0 w 780176"/>
              <a:gd name="connsiteY0" fmla="*/ 981514 h 981514"/>
              <a:gd name="connsiteX1" fmla="*/ 385893 w 780176"/>
              <a:gd name="connsiteY1" fmla="*/ 2 h 981514"/>
              <a:gd name="connsiteX2" fmla="*/ 780176 w 780176"/>
              <a:gd name="connsiteY2" fmla="*/ 973125 h 981514"/>
              <a:gd name="connsiteX3" fmla="*/ 780176 w 780176"/>
              <a:gd name="connsiteY3" fmla="*/ 973125 h 981514"/>
              <a:gd name="connsiteX0" fmla="*/ 0 w 780176"/>
              <a:gd name="connsiteY0" fmla="*/ 983104 h 983104"/>
              <a:gd name="connsiteX1" fmla="*/ 385893 w 780176"/>
              <a:gd name="connsiteY1" fmla="*/ 1592 h 983104"/>
              <a:gd name="connsiteX2" fmla="*/ 780176 w 780176"/>
              <a:gd name="connsiteY2" fmla="*/ 974715 h 983104"/>
              <a:gd name="connsiteX3" fmla="*/ 780176 w 780176"/>
              <a:gd name="connsiteY3" fmla="*/ 974715 h 983104"/>
              <a:gd name="connsiteX0" fmla="*/ 0 w 780176"/>
              <a:gd name="connsiteY0" fmla="*/ 981618 h 981618"/>
              <a:gd name="connsiteX1" fmla="*/ 385893 w 780176"/>
              <a:gd name="connsiteY1" fmla="*/ 106 h 981618"/>
              <a:gd name="connsiteX2" fmla="*/ 780176 w 780176"/>
              <a:gd name="connsiteY2" fmla="*/ 973229 h 981618"/>
              <a:gd name="connsiteX3" fmla="*/ 780176 w 780176"/>
              <a:gd name="connsiteY3" fmla="*/ 973229 h 981618"/>
              <a:gd name="connsiteX0" fmla="*/ 0 w 780176"/>
              <a:gd name="connsiteY0" fmla="*/ 982564 h 982564"/>
              <a:gd name="connsiteX1" fmla="*/ 385893 w 780176"/>
              <a:gd name="connsiteY1" fmla="*/ 1052 h 982564"/>
              <a:gd name="connsiteX2" fmla="*/ 780176 w 780176"/>
              <a:gd name="connsiteY2" fmla="*/ 974175 h 982564"/>
              <a:gd name="connsiteX3" fmla="*/ 780176 w 780176"/>
              <a:gd name="connsiteY3" fmla="*/ 974175 h 982564"/>
              <a:gd name="connsiteX0" fmla="*/ 0 w 791755"/>
              <a:gd name="connsiteY0" fmla="*/ 982564 h 982564"/>
              <a:gd name="connsiteX1" fmla="*/ 385893 w 791755"/>
              <a:gd name="connsiteY1" fmla="*/ 1052 h 982564"/>
              <a:gd name="connsiteX2" fmla="*/ 780176 w 791755"/>
              <a:gd name="connsiteY2" fmla="*/ 974175 h 982564"/>
              <a:gd name="connsiteX3" fmla="*/ 780176 w 791755"/>
              <a:gd name="connsiteY3" fmla="*/ 974175 h 982564"/>
              <a:gd name="connsiteX0" fmla="*/ 0 w 780176"/>
              <a:gd name="connsiteY0" fmla="*/ 981514 h 981514"/>
              <a:gd name="connsiteX1" fmla="*/ 385893 w 780176"/>
              <a:gd name="connsiteY1" fmla="*/ 2 h 981514"/>
              <a:gd name="connsiteX2" fmla="*/ 780176 w 780176"/>
              <a:gd name="connsiteY2" fmla="*/ 973125 h 981514"/>
              <a:gd name="connsiteX0" fmla="*/ 0 w 947956"/>
              <a:gd name="connsiteY0" fmla="*/ 981529 h 981529"/>
              <a:gd name="connsiteX1" fmla="*/ 385893 w 947956"/>
              <a:gd name="connsiteY1" fmla="*/ 17 h 981529"/>
              <a:gd name="connsiteX2" fmla="*/ 947956 w 947956"/>
              <a:gd name="connsiteY2" fmla="*/ 956362 h 981529"/>
              <a:gd name="connsiteX0" fmla="*/ 0 w 947956"/>
              <a:gd name="connsiteY0" fmla="*/ 897642 h 897642"/>
              <a:gd name="connsiteX1" fmla="*/ 511728 w 947956"/>
              <a:gd name="connsiteY1" fmla="*/ 20 h 897642"/>
              <a:gd name="connsiteX2" fmla="*/ 947956 w 947956"/>
              <a:gd name="connsiteY2" fmla="*/ 872475 h 897642"/>
              <a:gd name="connsiteX0" fmla="*/ 0 w 947956"/>
              <a:gd name="connsiteY0" fmla="*/ 909391 h 909391"/>
              <a:gd name="connsiteX1" fmla="*/ 511728 w 947956"/>
              <a:gd name="connsiteY1" fmla="*/ 11769 h 909391"/>
              <a:gd name="connsiteX2" fmla="*/ 947956 w 947956"/>
              <a:gd name="connsiteY2" fmla="*/ 884224 h 909391"/>
            </a:gdLst>
            <a:ahLst/>
            <a:cxnLst>
              <a:cxn ang="0">
                <a:pos x="connsiteX0" y="connsiteY0"/>
              </a:cxn>
              <a:cxn ang="0">
                <a:pos x="connsiteX1" y="connsiteY1"/>
              </a:cxn>
              <a:cxn ang="0">
                <a:pos x="connsiteX2" y="connsiteY2"/>
              </a:cxn>
            </a:cxnLst>
            <a:rect l="l" t="t" r="r" b="b"/>
            <a:pathLst>
              <a:path w="947956" h="909391">
                <a:moveTo>
                  <a:pt x="0" y="909391"/>
                </a:moveTo>
                <a:cubicBezTo>
                  <a:pt x="115348" y="259943"/>
                  <a:pt x="303401" y="-67926"/>
                  <a:pt x="511728" y="11769"/>
                </a:cubicBezTo>
                <a:cubicBezTo>
                  <a:pt x="720055" y="91464"/>
                  <a:pt x="865814" y="681490"/>
                  <a:pt x="947956" y="884224"/>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78" name="Straight Connector 77">
            <a:extLst>
              <a:ext uri="{FF2B5EF4-FFF2-40B4-BE49-F238E27FC236}">
                <a16:creationId xmlns:a16="http://schemas.microsoft.com/office/drawing/2014/main" id="{CB30181A-5EEA-46A0-810F-3C50135C6FB8}"/>
              </a:ext>
            </a:extLst>
          </p:cNvPr>
          <p:cNvCxnSpPr>
            <a:cxnSpLocks/>
          </p:cNvCxnSpPr>
          <p:nvPr/>
        </p:nvCxnSpPr>
        <p:spPr>
          <a:xfrm flipH="1" flipV="1">
            <a:off x="4303574" y="3483065"/>
            <a:ext cx="18584" cy="249398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9" name="Freeform: Shape 78">
            <a:extLst>
              <a:ext uri="{FF2B5EF4-FFF2-40B4-BE49-F238E27FC236}">
                <a16:creationId xmlns:a16="http://schemas.microsoft.com/office/drawing/2014/main" id="{14B9FFDC-91B0-4E0F-AD3E-77FBDEDC941B}"/>
              </a:ext>
            </a:extLst>
          </p:cNvPr>
          <p:cNvSpPr/>
          <p:nvPr/>
        </p:nvSpPr>
        <p:spPr>
          <a:xfrm>
            <a:off x="3600205" y="4103300"/>
            <a:ext cx="947956" cy="909391"/>
          </a:xfrm>
          <a:custGeom>
            <a:avLst/>
            <a:gdLst>
              <a:gd name="connsiteX0" fmla="*/ 0 w 796954"/>
              <a:gd name="connsiteY0" fmla="*/ 1300295 h 1359018"/>
              <a:gd name="connsiteX1" fmla="*/ 360726 w 796954"/>
              <a:gd name="connsiteY1" fmla="*/ 1 h 1359018"/>
              <a:gd name="connsiteX2" fmla="*/ 780176 w 796954"/>
              <a:gd name="connsiteY2" fmla="*/ 1291906 h 1359018"/>
              <a:gd name="connsiteX3" fmla="*/ 780176 w 796954"/>
              <a:gd name="connsiteY3" fmla="*/ 1291906 h 1359018"/>
              <a:gd name="connsiteX4" fmla="*/ 796954 w 796954"/>
              <a:gd name="connsiteY4" fmla="*/ 1359018 h 1359018"/>
              <a:gd name="connsiteX0" fmla="*/ 0 w 796954"/>
              <a:gd name="connsiteY0" fmla="*/ 981514 h 1040237"/>
              <a:gd name="connsiteX1" fmla="*/ 377504 w 796954"/>
              <a:gd name="connsiteY1" fmla="*/ 2 h 1040237"/>
              <a:gd name="connsiteX2" fmla="*/ 780176 w 796954"/>
              <a:gd name="connsiteY2" fmla="*/ 973125 h 1040237"/>
              <a:gd name="connsiteX3" fmla="*/ 780176 w 796954"/>
              <a:gd name="connsiteY3" fmla="*/ 973125 h 1040237"/>
              <a:gd name="connsiteX4" fmla="*/ 796954 w 796954"/>
              <a:gd name="connsiteY4" fmla="*/ 1040237 h 1040237"/>
              <a:gd name="connsiteX0" fmla="*/ 0 w 780176"/>
              <a:gd name="connsiteY0" fmla="*/ 981514 h 981514"/>
              <a:gd name="connsiteX1" fmla="*/ 377504 w 780176"/>
              <a:gd name="connsiteY1" fmla="*/ 2 h 981514"/>
              <a:gd name="connsiteX2" fmla="*/ 780176 w 780176"/>
              <a:gd name="connsiteY2" fmla="*/ 973125 h 981514"/>
              <a:gd name="connsiteX3" fmla="*/ 780176 w 780176"/>
              <a:gd name="connsiteY3" fmla="*/ 973125 h 981514"/>
              <a:gd name="connsiteX0" fmla="*/ 0 w 780176"/>
              <a:gd name="connsiteY0" fmla="*/ 981514 h 981514"/>
              <a:gd name="connsiteX1" fmla="*/ 385893 w 780176"/>
              <a:gd name="connsiteY1" fmla="*/ 2 h 981514"/>
              <a:gd name="connsiteX2" fmla="*/ 780176 w 780176"/>
              <a:gd name="connsiteY2" fmla="*/ 973125 h 981514"/>
              <a:gd name="connsiteX3" fmla="*/ 780176 w 780176"/>
              <a:gd name="connsiteY3" fmla="*/ 973125 h 981514"/>
              <a:gd name="connsiteX0" fmla="*/ 0 w 780176"/>
              <a:gd name="connsiteY0" fmla="*/ 983104 h 983104"/>
              <a:gd name="connsiteX1" fmla="*/ 385893 w 780176"/>
              <a:gd name="connsiteY1" fmla="*/ 1592 h 983104"/>
              <a:gd name="connsiteX2" fmla="*/ 780176 w 780176"/>
              <a:gd name="connsiteY2" fmla="*/ 974715 h 983104"/>
              <a:gd name="connsiteX3" fmla="*/ 780176 w 780176"/>
              <a:gd name="connsiteY3" fmla="*/ 974715 h 983104"/>
              <a:gd name="connsiteX0" fmla="*/ 0 w 780176"/>
              <a:gd name="connsiteY0" fmla="*/ 981618 h 981618"/>
              <a:gd name="connsiteX1" fmla="*/ 385893 w 780176"/>
              <a:gd name="connsiteY1" fmla="*/ 106 h 981618"/>
              <a:gd name="connsiteX2" fmla="*/ 780176 w 780176"/>
              <a:gd name="connsiteY2" fmla="*/ 973229 h 981618"/>
              <a:gd name="connsiteX3" fmla="*/ 780176 w 780176"/>
              <a:gd name="connsiteY3" fmla="*/ 973229 h 981618"/>
              <a:gd name="connsiteX0" fmla="*/ 0 w 780176"/>
              <a:gd name="connsiteY0" fmla="*/ 982564 h 982564"/>
              <a:gd name="connsiteX1" fmla="*/ 385893 w 780176"/>
              <a:gd name="connsiteY1" fmla="*/ 1052 h 982564"/>
              <a:gd name="connsiteX2" fmla="*/ 780176 w 780176"/>
              <a:gd name="connsiteY2" fmla="*/ 974175 h 982564"/>
              <a:gd name="connsiteX3" fmla="*/ 780176 w 780176"/>
              <a:gd name="connsiteY3" fmla="*/ 974175 h 982564"/>
              <a:gd name="connsiteX0" fmla="*/ 0 w 791755"/>
              <a:gd name="connsiteY0" fmla="*/ 982564 h 982564"/>
              <a:gd name="connsiteX1" fmla="*/ 385893 w 791755"/>
              <a:gd name="connsiteY1" fmla="*/ 1052 h 982564"/>
              <a:gd name="connsiteX2" fmla="*/ 780176 w 791755"/>
              <a:gd name="connsiteY2" fmla="*/ 974175 h 982564"/>
              <a:gd name="connsiteX3" fmla="*/ 780176 w 791755"/>
              <a:gd name="connsiteY3" fmla="*/ 974175 h 982564"/>
              <a:gd name="connsiteX0" fmla="*/ 0 w 780176"/>
              <a:gd name="connsiteY0" fmla="*/ 981514 h 981514"/>
              <a:gd name="connsiteX1" fmla="*/ 385893 w 780176"/>
              <a:gd name="connsiteY1" fmla="*/ 2 h 981514"/>
              <a:gd name="connsiteX2" fmla="*/ 780176 w 780176"/>
              <a:gd name="connsiteY2" fmla="*/ 973125 h 981514"/>
              <a:gd name="connsiteX0" fmla="*/ 0 w 947956"/>
              <a:gd name="connsiteY0" fmla="*/ 981529 h 981529"/>
              <a:gd name="connsiteX1" fmla="*/ 385893 w 947956"/>
              <a:gd name="connsiteY1" fmla="*/ 17 h 981529"/>
              <a:gd name="connsiteX2" fmla="*/ 947956 w 947956"/>
              <a:gd name="connsiteY2" fmla="*/ 956362 h 981529"/>
              <a:gd name="connsiteX0" fmla="*/ 0 w 947956"/>
              <a:gd name="connsiteY0" fmla="*/ 897642 h 897642"/>
              <a:gd name="connsiteX1" fmla="*/ 511728 w 947956"/>
              <a:gd name="connsiteY1" fmla="*/ 20 h 897642"/>
              <a:gd name="connsiteX2" fmla="*/ 947956 w 947956"/>
              <a:gd name="connsiteY2" fmla="*/ 872475 h 897642"/>
              <a:gd name="connsiteX0" fmla="*/ 0 w 947956"/>
              <a:gd name="connsiteY0" fmla="*/ 909391 h 909391"/>
              <a:gd name="connsiteX1" fmla="*/ 511728 w 947956"/>
              <a:gd name="connsiteY1" fmla="*/ 11769 h 909391"/>
              <a:gd name="connsiteX2" fmla="*/ 947956 w 947956"/>
              <a:gd name="connsiteY2" fmla="*/ 884224 h 909391"/>
            </a:gdLst>
            <a:ahLst/>
            <a:cxnLst>
              <a:cxn ang="0">
                <a:pos x="connsiteX0" y="connsiteY0"/>
              </a:cxn>
              <a:cxn ang="0">
                <a:pos x="connsiteX1" y="connsiteY1"/>
              </a:cxn>
              <a:cxn ang="0">
                <a:pos x="connsiteX2" y="connsiteY2"/>
              </a:cxn>
            </a:cxnLst>
            <a:rect l="l" t="t" r="r" b="b"/>
            <a:pathLst>
              <a:path w="947956" h="909391">
                <a:moveTo>
                  <a:pt x="0" y="909391"/>
                </a:moveTo>
                <a:cubicBezTo>
                  <a:pt x="115348" y="259943"/>
                  <a:pt x="303401" y="-67926"/>
                  <a:pt x="511728" y="11769"/>
                </a:cubicBezTo>
                <a:cubicBezTo>
                  <a:pt x="720055" y="91464"/>
                  <a:pt x="865814" y="681490"/>
                  <a:pt x="947956" y="884224"/>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D79E361-8B87-47F3-AD8E-7B7C4AF2041D}"/>
                  </a:ext>
                </a:extLst>
              </p:cNvPr>
              <p:cNvSpPr txBox="1"/>
              <p:nvPr/>
            </p:nvSpPr>
            <p:spPr>
              <a:xfrm>
                <a:off x="3651858" y="5977049"/>
                <a:ext cx="348878" cy="2243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IN" sz="1400" b="0" i="1" smtClean="0">
                              <a:latin typeface="Cambria Math" panose="02040503050406030204" pitchFamily="18" charset="0"/>
                            </a:rPr>
                          </m:ctrlPr>
                        </m:sSupPr>
                        <m:e>
                          <m:r>
                            <m:rPr>
                              <m:sty m:val="p"/>
                            </m:rPr>
                            <a:rPr lang="en-IN" sz="1400" b="0" i="0" smtClean="0">
                              <a:latin typeface="Cambria Math" panose="02040503050406030204" pitchFamily="18" charset="0"/>
                            </a:rPr>
                            <m:t>Θ</m:t>
                          </m:r>
                        </m:e>
                        <m:sup>
                          <m:r>
                            <a:rPr lang="en-IN" sz="1400" b="0" i="1" smtClean="0">
                              <a:latin typeface="Cambria Math" panose="02040503050406030204" pitchFamily="18" charset="0"/>
                            </a:rPr>
                            <m:t>(1)</m:t>
                          </m:r>
                        </m:sup>
                      </m:sSup>
                    </m:oMath>
                  </m:oMathPara>
                </a14:m>
                <a:endParaRPr lang="en-IN" sz="1400" dirty="0"/>
              </a:p>
            </p:txBody>
          </p:sp>
        </mc:Choice>
        <mc:Fallback xmlns="">
          <p:sp>
            <p:nvSpPr>
              <p:cNvPr id="80" name="TextBox 79">
                <a:extLst>
                  <a:ext uri="{FF2B5EF4-FFF2-40B4-BE49-F238E27FC236}">
                    <a16:creationId xmlns:a16="http://schemas.microsoft.com/office/drawing/2014/main" id="{AD79E361-8B87-47F3-AD8E-7B7C4AF2041D}"/>
                  </a:ext>
                </a:extLst>
              </p:cNvPr>
              <p:cNvSpPr txBox="1">
                <a:spLocks noRot="1" noChangeAspect="1" noMove="1" noResize="1" noEditPoints="1" noAdjustHandles="1" noChangeArrowheads="1" noChangeShapeType="1" noTextEdit="1"/>
              </p:cNvSpPr>
              <p:nvPr/>
            </p:nvSpPr>
            <p:spPr>
              <a:xfrm>
                <a:off x="3651858" y="5977049"/>
                <a:ext cx="348878" cy="224357"/>
              </a:xfrm>
              <a:prstGeom prst="rect">
                <a:avLst/>
              </a:prstGeom>
              <a:blipFill>
                <a:blip r:embed="rId7"/>
                <a:stretch>
                  <a:fillRect l="-12281" t="-5405" r="-12281" b="-540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BA7B560B-A4BC-4156-A1DA-6FD76BF10636}"/>
                  </a:ext>
                </a:extLst>
              </p:cNvPr>
              <p:cNvSpPr txBox="1"/>
              <p:nvPr/>
            </p:nvSpPr>
            <p:spPr>
              <a:xfrm>
                <a:off x="3943825" y="5957812"/>
                <a:ext cx="348878" cy="2243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IN" sz="1400" b="0" i="1" smtClean="0">
                              <a:latin typeface="Cambria Math" panose="02040503050406030204" pitchFamily="18" charset="0"/>
                            </a:rPr>
                          </m:ctrlPr>
                        </m:sSupPr>
                        <m:e>
                          <m:r>
                            <m:rPr>
                              <m:sty m:val="p"/>
                            </m:rPr>
                            <a:rPr lang="en-IN" sz="1400" b="0" i="0" smtClean="0">
                              <a:latin typeface="Cambria Math" panose="02040503050406030204" pitchFamily="18" charset="0"/>
                            </a:rPr>
                            <m:t>Θ</m:t>
                          </m:r>
                        </m:e>
                        <m:sup>
                          <m:r>
                            <a:rPr lang="en-IN" sz="1400" b="0" i="1" smtClean="0">
                              <a:latin typeface="Cambria Math" panose="02040503050406030204" pitchFamily="18" charset="0"/>
                            </a:rPr>
                            <m:t>(2)</m:t>
                          </m:r>
                        </m:sup>
                      </m:sSup>
                    </m:oMath>
                  </m:oMathPara>
                </a14:m>
                <a:endParaRPr lang="en-IN" sz="1400" dirty="0"/>
              </a:p>
            </p:txBody>
          </p:sp>
        </mc:Choice>
        <mc:Fallback xmlns="">
          <p:sp>
            <p:nvSpPr>
              <p:cNvPr id="81" name="TextBox 80">
                <a:extLst>
                  <a:ext uri="{FF2B5EF4-FFF2-40B4-BE49-F238E27FC236}">
                    <a16:creationId xmlns:a16="http://schemas.microsoft.com/office/drawing/2014/main" id="{BA7B560B-A4BC-4156-A1DA-6FD76BF10636}"/>
                  </a:ext>
                </a:extLst>
              </p:cNvPr>
              <p:cNvSpPr txBox="1">
                <a:spLocks noRot="1" noChangeAspect="1" noMove="1" noResize="1" noEditPoints="1" noAdjustHandles="1" noChangeArrowheads="1" noChangeShapeType="1" noTextEdit="1"/>
              </p:cNvSpPr>
              <p:nvPr/>
            </p:nvSpPr>
            <p:spPr>
              <a:xfrm>
                <a:off x="3943825" y="5957812"/>
                <a:ext cx="348878" cy="224357"/>
              </a:xfrm>
              <a:prstGeom prst="rect">
                <a:avLst/>
              </a:prstGeom>
              <a:blipFill>
                <a:blip r:embed="rId8"/>
                <a:stretch>
                  <a:fillRect l="-12281" t="-5405" r="-10526" b="-540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2" name="TextBox 81">
                <a:extLst>
                  <a:ext uri="{FF2B5EF4-FFF2-40B4-BE49-F238E27FC236}">
                    <a16:creationId xmlns:a16="http://schemas.microsoft.com/office/drawing/2014/main" id="{B6CE7FC2-A2C7-48C1-B2B8-0D57AF200359}"/>
                  </a:ext>
                </a:extLst>
              </p:cNvPr>
              <p:cNvSpPr txBox="1"/>
              <p:nvPr/>
            </p:nvSpPr>
            <p:spPr>
              <a:xfrm>
                <a:off x="4248305" y="5949005"/>
                <a:ext cx="348878" cy="2243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IN" sz="1400" b="0" i="1" smtClean="0">
                              <a:latin typeface="Cambria Math" panose="02040503050406030204" pitchFamily="18" charset="0"/>
                            </a:rPr>
                          </m:ctrlPr>
                        </m:sSupPr>
                        <m:e>
                          <m:r>
                            <m:rPr>
                              <m:sty m:val="p"/>
                            </m:rPr>
                            <a:rPr lang="en-IN" sz="1400" b="0" i="0" smtClean="0">
                              <a:latin typeface="Cambria Math" panose="02040503050406030204" pitchFamily="18" charset="0"/>
                            </a:rPr>
                            <m:t>Θ</m:t>
                          </m:r>
                        </m:e>
                        <m:sup>
                          <m:r>
                            <a:rPr lang="en-IN" sz="1400" b="0" i="1" smtClean="0">
                              <a:latin typeface="Cambria Math" panose="02040503050406030204" pitchFamily="18" charset="0"/>
                            </a:rPr>
                            <m:t>(3)</m:t>
                          </m:r>
                        </m:sup>
                      </m:sSup>
                    </m:oMath>
                  </m:oMathPara>
                </a14:m>
                <a:endParaRPr lang="en-IN" sz="1400" dirty="0"/>
              </a:p>
            </p:txBody>
          </p:sp>
        </mc:Choice>
        <mc:Fallback xmlns="">
          <p:sp>
            <p:nvSpPr>
              <p:cNvPr id="82" name="TextBox 81">
                <a:extLst>
                  <a:ext uri="{FF2B5EF4-FFF2-40B4-BE49-F238E27FC236}">
                    <a16:creationId xmlns:a16="http://schemas.microsoft.com/office/drawing/2014/main" id="{B6CE7FC2-A2C7-48C1-B2B8-0D57AF200359}"/>
                  </a:ext>
                </a:extLst>
              </p:cNvPr>
              <p:cNvSpPr txBox="1">
                <a:spLocks noRot="1" noChangeAspect="1" noMove="1" noResize="1" noEditPoints="1" noAdjustHandles="1" noChangeArrowheads="1" noChangeShapeType="1" noTextEdit="1"/>
              </p:cNvSpPr>
              <p:nvPr/>
            </p:nvSpPr>
            <p:spPr>
              <a:xfrm>
                <a:off x="4248305" y="5949005"/>
                <a:ext cx="348878" cy="224357"/>
              </a:xfrm>
              <a:prstGeom prst="rect">
                <a:avLst/>
              </a:prstGeom>
              <a:blipFill>
                <a:blip r:embed="rId9"/>
                <a:stretch>
                  <a:fillRect l="-12281" t="-8108" r="-10526" b="-540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3" name="TextBox 82">
                <a:extLst>
                  <a:ext uri="{FF2B5EF4-FFF2-40B4-BE49-F238E27FC236}">
                    <a16:creationId xmlns:a16="http://schemas.microsoft.com/office/drawing/2014/main" id="{20EF9893-66DB-4A59-95C3-15640C89129B}"/>
                  </a:ext>
                </a:extLst>
              </p:cNvPr>
              <p:cNvSpPr txBox="1"/>
              <p:nvPr/>
            </p:nvSpPr>
            <p:spPr>
              <a:xfrm>
                <a:off x="797052" y="3178041"/>
                <a:ext cx="2360577" cy="553998"/>
              </a:xfrm>
              <a:prstGeom prst="rect">
                <a:avLst/>
              </a:prstGeom>
              <a:noFill/>
            </p:spPr>
            <p:txBody>
              <a:bodyPr wrap="square" lIns="0" tIns="0" rIns="0" bIns="0" rtlCol="0">
                <a:spAutoFit/>
              </a:bodyPr>
              <a:lstStyle/>
              <a:p>
                <a:r>
                  <a:rPr lang="en-IN" dirty="0">
                    <a:latin typeface="Abadi Extra Light" panose="020B0204020104020204" pitchFamily="34" charset="0"/>
                    <a:ea typeface="Cambria Math" panose="02040503050406030204" pitchFamily="18" charset="0"/>
                  </a:rPr>
                  <a:t>Green curve: </a:t>
                </a:r>
                <a14:m>
                  <m:oMath xmlns:m="http://schemas.openxmlformats.org/officeDocument/2006/math">
                    <m:r>
                      <a:rPr lang="en-IN" i="1" smtClean="0">
                        <a:latin typeface="Cambria Math" panose="02040503050406030204" pitchFamily="18" charset="0"/>
                        <a:ea typeface="Cambria Math" panose="02040503050406030204" pitchFamily="18" charset="0"/>
                      </a:rPr>
                      <m:t>ℒ</m:t>
                    </m:r>
                    <m:d>
                      <m:dPr>
                        <m:ctrlPr>
                          <a:rPr lang="en-IN" i="1">
                            <a:latin typeface="Cambria Math" panose="02040503050406030204" pitchFamily="18" charset="0"/>
                            <a:ea typeface="Cambria Math" panose="02040503050406030204" pitchFamily="18" charset="0"/>
                          </a:rPr>
                        </m:ctrlPr>
                      </m:dPr>
                      <m:e>
                        <m:acc>
                          <m:accPr>
                            <m:chr m:val="̂"/>
                            <m:ctrlPr>
                              <a:rPr lang="en-IN" i="1" smtClean="0">
                                <a:latin typeface="Cambria Math" panose="02040503050406030204" pitchFamily="18" charset="0"/>
                                <a:ea typeface="Cambria Math" panose="02040503050406030204" pitchFamily="18" charset="0"/>
                              </a:rPr>
                            </m:ctrlPr>
                          </m:accPr>
                          <m:e>
                            <m:r>
                              <a:rPr lang="en-IN" b="0" i="1" smtClean="0">
                                <a:latin typeface="Cambria Math" panose="02040503050406030204" pitchFamily="18" charset="0"/>
                                <a:ea typeface="Cambria Math" panose="02040503050406030204" pitchFamily="18" charset="0"/>
                              </a:rPr>
                              <m:t>𝑞</m:t>
                            </m:r>
                          </m:e>
                        </m:acc>
                        <m:r>
                          <a:rPr lang="en-IN" i="1">
                            <a:latin typeface="Cambria Math" panose="02040503050406030204" pitchFamily="18" charset="0"/>
                            <a:ea typeface="Cambria Math" panose="02040503050406030204" pitchFamily="18" charset="0"/>
                          </a:rPr>
                          <m:t>,</m:t>
                        </m:r>
                        <m:r>
                          <m:rPr>
                            <m:sty m:val="p"/>
                          </m:rPr>
                          <a:rPr lang="en-IN">
                            <a:latin typeface="Cambria Math" panose="02040503050406030204" pitchFamily="18" charset="0"/>
                            <a:ea typeface="Cambria Math" panose="02040503050406030204" pitchFamily="18" charset="0"/>
                          </a:rPr>
                          <m:t>Θ</m:t>
                        </m:r>
                      </m:e>
                    </m:d>
                  </m:oMath>
                </a14:m>
                <a:r>
                  <a:rPr lang="en-IN" dirty="0">
                    <a:latin typeface="Abadi Extra Light" panose="020B0204020104020204" pitchFamily="34" charset="0"/>
                  </a:rPr>
                  <a:t> after setting </a:t>
                </a:r>
                <a14:m>
                  <m:oMath xmlns:m="http://schemas.openxmlformats.org/officeDocument/2006/math">
                    <m:r>
                      <a:rPr lang="en-IN" i="1" dirty="0" smtClean="0">
                        <a:latin typeface="Cambria Math" panose="02040503050406030204" pitchFamily="18" charset="0"/>
                      </a:rPr>
                      <m:t>𝑞</m:t>
                    </m:r>
                  </m:oMath>
                </a14:m>
                <a:r>
                  <a:rPr lang="en-IN" dirty="0">
                    <a:latin typeface="Abadi Extra Light" panose="020B0204020104020204" pitchFamily="34" charset="0"/>
                  </a:rPr>
                  <a:t> to </a:t>
                </a:r>
                <a14:m>
                  <m:oMath xmlns:m="http://schemas.openxmlformats.org/officeDocument/2006/math">
                    <m:acc>
                      <m:accPr>
                        <m:chr m:val="̂"/>
                        <m:ctrlPr>
                          <a:rPr lang="en-IN" i="1">
                            <a:latin typeface="Cambria Math" panose="02040503050406030204" pitchFamily="18" charset="0"/>
                            <a:ea typeface="Cambria Math" panose="02040503050406030204" pitchFamily="18" charset="0"/>
                          </a:rPr>
                        </m:ctrlPr>
                      </m:accPr>
                      <m:e>
                        <m:r>
                          <a:rPr lang="en-IN" i="1">
                            <a:latin typeface="Cambria Math" panose="02040503050406030204" pitchFamily="18" charset="0"/>
                            <a:ea typeface="Cambria Math" panose="02040503050406030204" pitchFamily="18" charset="0"/>
                          </a:rPr>
                          <m:t>𝑞</m:t>
                        </m:r>
                      </m:e>
                    </m:acc>
                  </m:oMath>
                </a14:m>
                <a:r>
                  <a:rPr lang="en-IN" dirty="0">
                    <a:latin typeface="Abadi Extra Light" panose="020B0204020104020204" pitchFamily="34" charset="0"/>
                  </a:rPr>
                  <a:t> </a:t>
                </a:r>
              </a:p>
            </p:txBody>
          </p:sp>
        </mc:Choice>
        <mc:Fallback xmlns="">
          <p:sp>
            <p:nvSpPr>
              <p:cNvPr id="83" name="TextBox 82">
                <a:extLst>
                  <a:ext uri="{FF2B5EF4-FFF2-40B4-BE49-F238E27FC236}">
                    <a16:creationId xmlns:a16="http://schemas.microsoft.com/office/drawing/2014/main" id="{20EF9893-66DB-4A59-95C3-15640C89129B}"/>
                  </a:ext>
                </a:extLst>
              </p:cNvPr>
              <p:cNvSpPr txBox="1">
                <a:spLocks noRot="1" noChangeAspect="1" noMove="1" noResize="1" noEditPoints="1" noAdjustHandles="1" noChangeArrowheads="1" noChangeShapeType="1" noTextEdit="1"/>
              </p:cNvSpPr>
              <p:nvPr/>
            </p:nvSpPr>
            <p:spPr>
              <a:xfrm>
                <a:off x="797052" y="3178041"/>
                <a:ext cx="2360577" cy="553998"/>
              </a:xfrm>
              <a:prstGeom prst="rect">
                <a:avLst/>
              </a:prstGeom>
              <a:blipFill>
                <a:blip r:embed="rId10"/>
                <a:stretch>
                  <a:fillRect l="-6202" t="-14286" r="-8010" b="-2527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id="{D65C51F5-1401-4FAB-91CE-F710011DE3BD}"/>
                  </a:ext>
                </a:extLst>
              </p:cNvPr>
              <p:cNvSpPr txBox="1"/>
              <p:nvPr/>
            </p:nvSpPr>
            <p:spPr>
              <a:xfrm>
                <a:off x="7291727" y="3221490"/>
                <a:ext cx="11090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IN" i="1">
                          <a:latin typeface="Cambria Math" panose="02040503050406030204" pitchFamily="18" charset="0"/>
                        </a:rPr>
                        <m:t>log</m:t>
                      </m:r>
                      <m:r>
                        <a:rPr lang="en-IN" i="1">
                          <a:latin typeface="Cambria Math" panose="02040503050406030204" pitchFamily="18" charset="0"/>
                        </a:rPr>
                        <m:t> </m:t>
                      </m:r>
                      <m:r>
                        <a:rPr lang="en-IN" i="1">
                          <a:latin typeface="Cambria Math" panose="02040503050406030204" pitchFamily="18" charset="0"/>
                        </a:rPr>
                        <m:t>𝑝</m:t>
                      </m:r>
                      <m:d>
                        <m:dPr>
                          <m:ctrlPr>
                            <a:rPr lang="en-IN" i="1">
                              <a:latin typeface="Cambria Math" panose="02040503050406030204" pitchFamily="18" charset="0"/>
                            </a:rPr>
                          </m:ctrlPr>
                        </m:dPr>
                        <m:e>
                          <m:r>
                            <a:rPr lang="en-IN" b="1" i="1">
                              <a:latin typeface="Cambria Math" panose="02040503050406030204" pitchFamily="18" charset="0"/>
                            </a:rPr>
                            <m:t>𝑿</m:t>
                          </m:r>
                        </m:e>
                        <m:e>
                          <m:r>
                            <m:rPr>
                              <m:sty m:val="p"/>
                            </m:rPr>
                            <a:rPr lang="en-IN">
                              <a:latin typeface="Cambria Math" panose="02040503050406030204" pitchFamily="18" charset="0"/>
                            </a:rPr>
                            <m:t>Θ</m:t>
                          </m:r>
                        </m:e>
                      </m:d>
                    </m:oMath>
                  </m:oMathPara>
                </a14:m>
                <a:endParaRPr lang="en-IN" dirty="0"/>
              </a:p>
            </p:txBody>
          </p:sp>
        </mc:Choice>
        <mc:Fallback xmlns="">
          <p:sp>
            <p:nvSpPr>
              <p:cNvPr id="84" name="TextBox 83">
                <a:extLst>
                  <a:ext uri="{FF2B5EF4-FFF2-40B4-BE49-F238E27FC236}">
                    <a16:creationId xmlns:a16="http://schemas.microsoft.com/office/drawing/2014/main" id="{D65C51F5-1401-4FAB-91CE-F710011DE3BD}"/>
                  </a:ext>
                </a:extLst>
              </p:cNvPr>
              <p:cNvSpPr txBox="1">
                <a:spLocks noRot="1" noChangeAspect="1" noMove="1" noResize="1" noEditPoints="1" noAdjustHandles="1" noChangeArrowheads="1" noChangeShapeType="1" noTextEdit="1"/>
              </p:cNvSpPr>
              <p:nvPr/>
            </p:nvSpPr>
            <p:spPr>
              <a:xfrm>
                <a:off x="7291727" y="3221490"/>
                <a:ext cx="1109022" cy="276999"/>
              </a:xfrm>
              <a:prstGeom prst="rect">
                <a:avLst/>
              </a:prstGeom>
              <a:blipFill>
                <a:blip r:embed="rId11"/>
                <a:stretch>
                  <a:fillRect l="-7143" t="-2174" b="-32609"/>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id="{F22C35E1-69B1-43D7-8008-00C8352789AC}"/>
                  </a:ext>
                </a:extLst>
              </p:cNvPr>
              <p:cNvSpPr txBox="1"/>
              <p:nvPr/>
            </p:nvSpPr>
            <p:spPr>
              <a:xfrm>
                <a:off x="3715671" y="2889636"/>
                <a:ext cx="1564371" cy="553998"/>
              </a:xfrm>
              <a:prstGeom prst="rect">
                <a:avLst/>
              </a:prstGeom>
              <a:noFill/>
            </p:spPr>
            <p:txBody>
              <a:bodyPr wrap="square" lIns="0" tIns="0" rIns="0" bIns="0" rtlCol="0">
                <a:spAutoFit/>
              </a:bodyPr>
              <a:lstStyle/>
              <a:p>
                <a:r>
                  <a:rPr lang="en-IN" dirty="0">
                    <a:latin typeface="Abadi Extra Light" panose="020B0204020104020204" pitchFamily="34" charset="0"/>
                  </a:rPr>
                  <a:t>Local optima found for </a:t>
                </a:r>
                <a14:m>
                  <m:oMath xmlns:m="http://schemas.openxmlformats.org/officeDocument/2006/math">
                    <m:sSub>
                      <m:sSubPr>
                        <m:ctrlPr>
                          <a:rPr lang="en-IN" b="0" i="1" smtClean="0">
                            <a:latin typeface="Cambria Math" panose="02040503050406030204" pitchFamily="18" charset="0"/>
                          </a:rPr>
                        </m:ctrlPr>
                      </m:sSubPr>
                      <m:e>
                        <m:r>
                          <m:rPr>
                            <m:sty m:val="p"/>
                          </m:rPr>
                          <a:rPr lang="en-IN" b="0" i="0" smtClean="0">
                            <a:latin typeface="Cambria Math" panose="02040503050406030204" pitchFamily="18" charset="0"/>
                          </a:rPr>
                          <m:t>Θ</m:t>
                        </m:r>
                      </m:e>
                      <m:sub>
                        <m:r>
                          <a:rPr lang="en-IN" b="0" i="1" smtClean="0">
                            <a:latin typeface="Cambria Math" panose="02040503050406030204" pitchFamily="18" charset="0"/>
                          </a:rPr>
                          <m:t>𝑀𝐿𝐸</m:t>
                        </m:r>
                      </m:sub>
                    </m:sSub>
                  </m:oMath>
                </a14:m>
                <a:endParaRPr lang="en-IN" dirty="0">
                  <a:latin typeface="Abadi Extra Light" panose="020B0204020104020204" pitchFamily="34" charset="0"/>
                </a:endParaRPr>
              </a:p>
            </p:txBody>
          </p:sp>
        </mc:Choice>
        <mc:Fallback xmlns="">
          <p:sp>
            <p:nvSpPr>
              <p:cNvPr id="85" name="TextBox 84">
                <a:extLst>
                  <a:ext uri="{FF2B5EF4-FFF2-40B4-BE49-F238E27FC236}">
                    <a16:creationId xmlns:a16="http://schemas.microsoft.com/office/drawing/2014/main" id="{F22C35E1-69B1-43D7-8008-00C8352789AC}"/>
                  </a:ext>
                </a:extLst>
              </p:cNvPr>
              <p:cNvSpPr txBox="1">
                <a:spLocks noRot="1" noChangeAspect="1" noMove="1" noResize="1" noEditPoints="1" noAdjustHandles="1" noChangeArrowheads="1" noChangeShapeType="1" noTextEdit="1"/>
              </p:cNvSpPr>
              <p:nvPr/>
            </p:nvSpPr>
            <p:spPr>
              <a:xfrm>
                <a:off x="3715671" y="2889636"/>
                <a:ext cx="1564371" cy="553998"/>
              </a:xfrm>
              <a:prstGeom prst="rect">
                <a:avLst/>
              </a:prstGeom>
              <a:blipFill>
                <a:blip r:embed="rId12"/>
                <a:stretch>
                  <a:fillRect l="-9375" t="-14286" b="-2527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6" name="Speech Bubble: Rectangle 85">
                <a:extLst>
                  <a:ext uri="{FF2B5EF4-FFF2-40B4-BE49-F238E27FC236}">
                    <a16:creationId xmlns:a16="http://schemas.microsoft.com/office/drawing/2014/main" id="{918EE695-E7E2-4904-9D92-D6280A830211}"/>
                  </a:ext>
                </a:extLst>
              </p:cNvPr>
              <p:cNvSpPr/>
              <p:nvPr/>
            </p:nvSpPr>
            <p:spPr>
              <a:xfrm>
                <a:off x="8781633" y="721837"/>
                <a:ext cx="3224229" cy="700731"/>
              </a:xfrm>
              <a:prstGeom prst="wedgeRectCallout">
                <a:avLst>
                  <a:gd name="adj1" fmla="val -47211"/>
                  <a:gd name="adj2" fmla="val 78195"/>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KL becomes zero and </a:t>
                </a:r>
                <a14:m>
                  <m:oMath xmlns:m="http://schemas.openxmlformats.org/officeDocument/2006/math">
                    <m:r>
                      <a:rPr lang="en-IN" sz="1400" i="1" smtClean="0">
                        <a:solidFill>
                          <a:schemeClr val="tx1"/>
                        </a:solidFill>
                        <a:latin typeface="Cambria Math" panose="02040503050406030204" pitchFamily="18" charset="0"/>
                        <a:ea typeface="Cambria Math" panose="02040503050406030204" pitchFamily="18" charset="0"/>
                      </a:rPr>
                      <m:t>ℒ</m:t>
                    </m:r>
                    <m:d>
                      <m:dPr>
                        <m:ctrlPr>
                          <a:rPr lang="en-IN" sz="1400" i="1">
                            <a:solidFill>
                              <a:schemeClr val="tx1"/>
                            </a:solidFill>
                            <a:latin typeface="Cambria Math" panose="02040503050406030204" pitchFamily="18" charset="0"/>
                            <a:ea typeface="Cambria Math" panose="02040503050406030204" pitchFamily="18" charset="0"/>
                          </a:rPr>
                        </m:ctrlPr>
                      </m:dPr>
                      <m:e>
                        <m:r>
                          <a:rPr lang="en-IN" sz="1400" i="1">
                            <a:solidFill>
                              <a:schemeClr val="tx1"/>
                            </a:solidFill>
                            <a:latin typeface="Cambria Math" panose="02040503050406030204" pitchFamily="18" charset="0"/>
                            <a:ea typeface="Cambria Math" panose="02040503050406030204" pitchFamily="18" charset="0"/>
                          </a:rPr>
                          <m:t>𝑞</m:t>
                        </m:r>
                        <m:r>
                          <a:rPr lang="en-IN" sz="1400" i="1">
                            <a:solidFill>
                              <a:schemeClr val="tx1"/>
                            </a:solidFill>
                            <a:latin typeface="Cambria Math" panose="02040503050406030204" pitchFamily="18" charset="0"/>
                            <a:ea typeface="Cambria Math" panose="02040503050406030204" pitchFamily="18" charset="0"/>
                          </a:rPr>
                          <m:t>,</m:t>
                        </m:r>
                        <m:r>
                          <m:rPr>
                            <m:sty m:val="p"/>
                          </m:rPr>
                          <a:rPr lang="en-IN" sz="1400">
                            <a:solidFill>
                              <a:schemeClr val="tx1"/>
                            </a:solidFill>
                            <a:latin typeface="Cambria Math" panose="02040503050406030204" pitchFamily="18" charset="0"/>
                            <a:ea typeface="Cambria Math" panose="02040503050406030204" pitchFamily="18" charset="0"/>
                          </a:rPr>
                          <m:t>Θ</m:t>
                        </m:r>
                      </m:e>
                    </m:d>
                  </m:oMath>
                </a14:m>
                <a:r>
                  <a:rPr lang="en-IN" sz="1400" dirty="0">
                    <a:solidFill>
                      <a:schemeClr val="tx1"/>
                    </a:solidFill>
                    <a:latin typeface="Abadi Extra Light" panose="020B0204020104020204" pitchFamily="34" charset="0"/>
                  </a:rPr>
                  <a:t> becomes equal to </a:t>
                </a:r>
                <a14:m>
                  <m:oMath xmlns:m="http://schemas.openxmlformats.org/officeDocument/2006/math">
                    <m:r>
                      <m:rPr>
                        <m:sty m:val="p"/>
                      </m:rPr>
                      <a:rPr lang="en-IN" sz="1400" i="1" smtClean="0">
                        <a:solidFill>
                          <a:schemeClr val="tx1"/>
                        </a:solidFill>
                        <a:latin typeface="Cambria Math" panose="02040503050406030204" pitchFamily="18" charset="0"/>
                      </a:rPr>
                      <m:t>log</m:t>
                    </m:r>
                    <m:r>
                      <a:rPr lang="en-IN" sz="1400" i="1" smtClean="0">
                        <a:solidFill>
                          <a:schemeClr val="tx1"/>
                        </a:solidFill>
                        <a:latin typeface="Cambria Math" panose="02040503050406030204" pitchFamily="18" charset="0"/>
                      </a:rPr>
                      <m:t> </m:t>
                    </m:r>
                    <m:r>
                      <a:rPr lang="en-IN" sz="1400" i="1" smtClean="0">
                        <a:solidFill>
                          <a:schemeClr val="tx1"/>
                        </a:solidFill>
                        <a:latin typeface="Cambria Math" panose="02040503050406030204" pitchFamily="18" charset="0"/>
                      </a:rPr>
                      <m:t>𝑝</m:t>
                    </m:r>
                    <m:d>
                      <m:dPr>
                        <m:ctrlPr>
                          <a:rPr lang="en-IN" sz="1400" i="1">
                            <a:solidFill>
                              <a:schemeClr val="tx1"/>
                            </a:solidFill>
                            <a:latin typeface="Cambria Math" panose="02040503050406030204" pitchFamily="18" charset="0"/>
                          </a:rPr>
                        </m:ctrlPr>
                      </m:dPr>
                      <m:e>
                        <m:r>
                          <a:rPr lang="en-IN" sz="1400" b="1" i="1">
                            <a:solidFill>
                              <a:schemeClr val="tx1"/>
                            </a:solidFill>
                            <a:latin typeface="Cambria Math" panose="02040503050406030204" pitchFamily="18" charset="0"/>
                          </a:rPr>
                          <m:t>𝑿</m:t>
                        </m:r>
                      </m:e>
                      <m:e>
                        <m:r>
                          <m:rPr>
                            <m:sty m:val="p"/>
                          </m:rPr>
                          <a:rPr lang="en-IN" sz="1400">
                            <a:solidFill>
                              <a:schemeClr val="tx1"/>
                            </a:solidFill>
                            <a:latin typeface="Cambria Math" panose="02040503050406030204" pitchFamily="18" charset="0"/>
                          </a:rPr>
                          <m:t>Θ</m:t>
                        </m:r>
                      </m:e>
                    </m:d>
                  </m:oMath>
                </a14:m>
                <a:r>
                  <a:rPr lang="en-IN" sz="1400" dirty="0">
                    <a:solidFill>
                      <a:schemeClr val="tx1"/>
                    </a:solidFill>
                  </a:rPr>
                  <a:t>; </a:t>
                </a:r>
                <a:r>
                  <a:rPr lang="en-IN" sz="1400" dirty="0">
                    <a:solidFill>
                      <a:schemeClr val="tx1"/>
                    </a:solidFill>
                    <a:latin typeface="Abadi Extra Light" panose="020B0204020104020204" pitchFamily="34" charset="0"/>
                  </a:rPr>
                  <a:t>thus their curves touch at current </a:t>
                </a:r>
                <a14:m>
                  <m:oMath xmlns:m="http://schemas.openxmlformats.org/officeDocument/2006/math">
                    <m:r>
                      <m:rPr>
                        <m:sty m:val="p"/>
                      </m:rPr>
                      <a:rPr lang="en-IN" sz="1400" i="0" dirty="0" smtClean="0">
                        <a:solidFill>
                          <a:schemeClr val="tx1"/>
                        </a:solidFill>
                        <a:latin typeface="Cambria Math" panose="02040503050406030204" pitchFamily="18" charset="0"/>
                      </a:rPr>
                      <m:t>Θ</m:t>
                    </m:r>
                    <m:r>
                      <a:rPr lang="en-IN" sz="1400" i="1" dirty="0" smtClean="0">
                        <a:solidFill>
                          <a:schemeClr val="tx1"/>
                        </a:solidFill>
                        <a:latin typeface="Cambria Math" panose="02040503050406030204" pitchFamily="18" charset="0"/>
                      </a:rPr>
                      <m:t> </m:t>
                    </m:r>
                  </m:oMath>
                </a14:m>
                <a:endParaRPr lang="en-IN" sz="1400" dirty="0">
                  <a:solidFill>
                    <a:schemeClr val="tx1"/>
                  </a:solidFill>
                  <a:latin typeface="Abadi Extra Light" panose="020B0204020104020204" pitchFamily="34" charset="0"/>
                </a:endParaRPr>
              </a:p>
            </p:txBody>
          </p:sp>
        </mc:Choice>
        <mc:Fallback xmlns="">
          <p:sp>
            <p:nvSpPr>
              <p:cNvPr id="86" name="Speech Bubble: Rectangle 85">
                <a:extLst>
                  <a:ext uri="{FF2B5EF4-FFF2-40B4-BE49-F238E27FC236}">
                    <a16:creationId xmlns:a16="http://schemas.microsoft.com/office/drawing/2014/main" id="{918EE695-E7E2-4904-9D92-D6280A830211}"/>
                  </a:ext>
                </a:extLst>
              </p:cNvPr>
              <p:cNvSpPr>
                <a:spLocks noRot="1" noChangeAspect="1" noMove="1" noResize="1" noEditPoints="1" noAdjustHandles="1" noChangeArrowheads="1" noChangeShapeType="1" noTextEdit="1"/>
              </p:cNvSpPr>
              <p:nvPr/>
            </p:nvSpPr>
            <p:spPr>
              <a:xfrm>
                <a:off x="8781633" y="721837"/>
                <a:ext cx="3224229" cy="700731"/>
              </a:xfrm>
              <a:prstGeom prst="wedgeRectCallout">
                <a:avLst>
                  <a:gd name="adj1" fmla="val -47211"/>
                  <a:gd name="adj2" fmla="val 78195"/>
                </a:avLst>
              </a:prstGeom>
              <a:blipFill>
                <a:blip r:embed="rId13"/>
                <a:stretch>
                  <a:fillRect l="-377" t="-1961"/>
                </a:stretch>
              </a:blipFill>
              <a:ln w="19050">
                <a:solidFill>
                  <a:schemeClr val="accent2"/>
                </a:solidFill>
              </a:ln>
            </p:spPr>
            <p:txBody>
              <a:bodyPr/>
              <a:lstStyle/>
              <a:p>
                <a:r>
                  <a:rPr lang="en-IN">
                    <a:noFill/>
                  </a:rPr>
                  <a:t> </a:t>
                </a:r>
              </a:p>
            </p:txBody>
          </p:sp>
        </mc:Fallback>
      </mc:AlternateContent>
      <p:pic>
        <p:nvPicPr>
          <p:cNvPr id="87" name="Picture 86">
            <a:extLst>
              <a:ext uri="{FF2B5EF4-FFF2-40B4-BE49-F238E27FC236}">
                <a16:creationId xmlns:a16="http://schemas.microsoft.com/office/drawing/2014/main" id="{E5BFB8FC-06C2-4F0B-99BD-770CD4912DE4}"/>
              </a:ext>
            </a:extLst>
          </p:cNvPr>
          <p:cNvPicPr>
            <a:picLocks noChangeAspect="1"/>
          </p:cNvPicPr>
          <p:nvPr/>
        </p:nvPicPr>
        <p:blipFill>
          <a:blip r:embed="rId14"/>
          <a:stretch>
            <a:fillRect/>
          </a:stretch>
        </p:blipFill>
        <p:spPr>
          <a:xfrm>
            <a:off x="11181313" y="2571935"/>
            <a:ext cx="1010687" cy="965223"/>
          </a:xfrm>
          <a:prstGeom prst="rect">
            <a:avLst/>
          </a:prstGeom>
        </p:spPr>
      </p:pic>
      <mc:AlternateContent xmlns:mc="http://schemas.openxmlformats.org/markup-compatibility/2006" xmlns:a14="http://schemas.microsoft.com/office/drawing/2010/main">
        <mc:Choice Requires="a14">
          <p:sp>
            <p:nvSpPr>
              <p:cNvPr id="88" name="Speech Bubble: Rectangle 87">
                <a:extLst>
                  <a:ext uri="{FF2B5EF4-FFF2-40B4-BE49-F238E27FC236}">
                    <a16:creationId xmlns:a16="http://schemas.microsoft.com/office/drawing/2014/main" id="{CD6D81D4-123E-4E8E-A566-1B4F31362877}"/>
                  </a:ext>
                </a:extLst>
              </p:cNvPr>
              <p:cNvSpPr/>
              <p:nvPr/>
            </p:nvSpPr>
            <p:spPr>
              <a:xfrm>
                <a:off x="8400749" y="2441275"/>
                <a:ext cx="2759478" cy="786969"/>
              </a:xfrm>
              <a:prstGeom prst="wedgeRectCallout">
                <a:avLst>
                  <a:gd name="adj1" fmla="val 62304"/>
                  <a:gd name="adj2" fmla="val 3344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Note that </a:t>
                </a:r>
                <a14:m>
                  <m:oMath xmlns:m="http://schemas.openxmlformats.org/officeDocument/2006/math">
                    <m:r>
                      <m:rPr>
                        <m:sty m:val="p"/>
                      </m:rPr>
                      <a:rPr lang="en-IN" sz="1400" i="0" dirty="0" smtClean="0">
                        <a:solidFill>
                          <a:schemeClr val="tx1"/>
                        </a:solidFill>
                        <a:latin typeface="Cambria Math" panose="02040503050406030204" pitchFamily="18" charset="0"/>
                      </a:rPr>
                      <m:t>Θ</m:t>
                    </m:r>
                    <m:r>
                      <a:rPr lang="en-IN" sz="1400" i="1" dirty="0" smtClean="0">
                        <a:solidFill>
                          <a:schemeClr val="tx1"/>
                        </a:solidFill>
                        <a:latin typeface="Cambria Math" panose="02040503050406030204" pitchFamily="18" charset="0"/>
                      </a:rPr>
                      <m:t> </m:t>
                    </m:r>
                  </m:oMath>
                </a14:m>
                <a:r>
                  <a:rPr lang="en-IN" sz="1400" dirty="0">
                    <a:solidFill>
                      <a:schemeClr val="tx1"/>
                    </a:solidFill>
                    <a:latin typeface="Abadi Extra Light" panose="020B0204020104020204" pitchFamily="34" charset="0"/>
                  </a:rPr>
                  <a:t>only changes in Step 2 so the objective </a:t>
                </a:r>
                <a14:m>
                  <m:oMath xmlns:m="http://schemas.openxmlformats.org/officeDocument/2006/math">
                    <m:r>
                      <m:rPr>
                        <m:sty m:val="p"/>
                      </m:rPr>
                      <a:rPr lang="en-IN" sz="1400" i="1" smtClean="0">
                        <a:solidFill>
                          <a:schemeClr val="tx1"/>
                        </a:solidFill>
                        <a:latin typeface="Cambria Math" panose="02040503050406030204" pitchFamily="18" charset="0"/>
                      </a:rPr>
                      <m:t>log</m:t>
                    </m:r>
                    <m:r>
                      <a:rPr lang="en-IN" sz="1400" i="1" smtClean="0">
                        <a:solidFill>
                          <a:schemeClr val="tx1"/>
                        </a:solidFill>
                        <a:latin typeface="Cambria Math" panose="02040503050406030204" pitchFamily="18" charset="0"/>
                      </a:rPr>
                      <m:t> </m:t>
                    </m:r>
                    <m:r>
                      <a:rPr lang="en-IN" sz="1400" i="1" smtClean="0">
                        <a:solidFill>
                          <a:schemeClr val="tx1"/>
                        </a:solidFill>
                        <a:latin typeface="Cambria Math" panose="02040503050406030204" pitchFamily="18" charset="0"/>
                      </a:rPr>
                      <m:t>𝑝</m:t>
                    </m:r>
                    <m:d>
                      <m:dPr>
                        <m:ctrlPr>
                          <a:rPr lang="en-IN" sz="1400" i="1">
                            <a:solidFill>
                              <a:schemeClr val="tx1"/>
                            </a:solidFill>
                            <a:latin typeface="Cambria Math" panose="02040503050406030204" pitchFamily="18" charset="0"/>
                          </a:rPr>
                        </m:ctrlPr>
                      </m:dPr>
                      <m:e>
                        <m:r>
                          <a:rPr lang="en-IN" sz="1400" b="1" i="1">
                            <a:solidFill>
                              <a:schemeClr val="tx1"/>
                            </a:solidFill>
                            <a:latin typeface="Cambria Math" panose="02040503050406030204" pitchFamily="18" charset="0"/>
                          </a:rPr>
                          <m:t>𝑿</m:t>
                        </m:r>
                      </m:e>
                      <m:e>
                        <m:r>
                          <m:rPr>
                            <m:sty m:val="p"/>
                          </m:rPr>
                          <a:rPr lang="en-IN" sz="1400">
                            <a:solidFill>
                              <a:schemeClr val="tx1"/>
                            </a:solidFill>
                            <a:latin typeface="Cambria Math" panose="02040503050406030204" pitchFamily="18" charset="0"/>
                          </a:rPr>
                          <m:t>Θ</m:t>
                        </m:r>
                      </m:e>
                    </m:d>
                  </m:oMath>
                </a14:m>
                <a:endParaRPr lang="en-IN" sz="1400" dirty="0">
                  <a:solidFill>
                    <a:schemeClr val="tx1"/>
                  </a:solidFill>
                </a:endParaRPr>
              </a:p>
              <a:p>
                <a:r>
                  <a:rPr lang="en-IN" sz="1400" dirty="0">
                    <a:solidFill>
                      <a:schemeClr val="tx1"/>
                    </a:solidFill>
                    <a:latin typeface="Abadi Extra Light" panose="020B0204020104020204" pitchFamily="34" charset="0"/>
                  </a:rPr>
                  <a:t> can only change in Step 2</a:t>
                </a:r>
              </a:p>
            </p:txBody>
          </p:sp>
        </mc:Choice>
        <mc:Fallback xmlns="">
          <p:sp>
            <p:nvSpPr>
              <p:cNvPr id="88" name="Speech Bubble: Rectangle 87">
                <a:extLst>
                  <a:ext uri="{FF2B5EF4-FFF2-40B4-BE49-F238E27FC236}">
                    <a16:creationId xmlns:a16="http://schemas.microsoft.com/office/drawing/2014/main" id="{CD6D81D4-123E-4E8E-A566-1B4F31362877}"/>
                  </a:ext>
                </a:extLst>
              </p:cNvPr>
              <p:cNvSpPr>
                <a:spLocks noRot="1" noChangeAspect="1" noMove="1" noResize="1" noEditPoints="1" noAdjustHandles="1" noChangeArrowheads="1" noChangeShapeType="1" noTextEdit="1"/>
              </p:cNvSpPr>
              <p:nvPr/>
            </p:nvSpPr>
            <p:spPr>
              <a:xfrm>
                <a:off x="8400749" y="2441275"/>
                <a:ext cx="2759478" cy="786969"/>
              </a:xfrm>
              <a:prstGeom prst="wedgeRectCallout">
                <a:avLst>
                  <a:gd name="adj1" fmla="val 62304"/>
                  <a:gd name="adj2" fmla="val 33440"/>
                </a:avLst>
              </a:prstGeom>
              <a:blipFill>
                <a:blip r:embed="rId15"/>
                <a:stretch>
                  <a:fillRect l="-388" b="-3008"/>
                </a:stretch>
              </a:blipFill>
              <a:ln w="19050">
                <a:solidFill>
                  <a:schemeClr val="accent2"/>
                </a:solidFill>
              </a:ln>
            </p:spPr>
            <p:txBody>
              <a:bodyPr/>
              <a:lstStyle/>
              <a:p>
                <a:r>
                  <a:rPr lang="en-IN">
                    <a:noFill/>
                  </a:rPr>
                  <a:t> </a:t>
                </a:r>
              </a:p>
            </p:txBody>
          </p:sp>
        </mc:Fallback>
      </mc:AlternateContent>
      <p:cxnSp>
        <p:nvCxnSpPr>
          <p:cNvPr id="89" name="Straight Connector 88">
            <a:extLst>
              <a:ext uri="{FF2B5EF4-FFF2-40B4-BE49-F238E27FC236}">
                <a16:creationId xmlns:a16="http://schemas.microsoft.com/office/drawing/2014/main" id="{D833716C-F434-43AA-8390-13CAFF2D9A61}"/>
              </a:ext>
            </a:extLst>
          </p:cNvPr>
          <p:cNvCxnSpPr>
            <a:cxnSpLocks/>
          </p:cNvCxnSpPr>
          <p:nvPr/>
        </p:nvCxnSpPr>
        <p:spPr>
          <a:xfrm flipV="1">
            <a:off x="6546786" y="2858508"/>
            <a:ext cx="0" cy="30667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F5875AD0-F58C-4EC4-930F-894E8E24B5F4}"/>
                  </a:ext>
                </a:extLst>
              </p:cNvPr>
              <p:cNvSpPr txBox="1"/>
              <p:nvPr/>
            </p:nvSpPr>
            <p:spPr>
              <a:xfrm>
                <a:off x="6462039" y="5949005"/>
                <a:ext cx="549574" cy="2243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IN" sz="1400" b="0" i="1" smtClean="0">
                              <a:latin typeface="Cambria Math" panose="02040503050406030204" pitchFamily="18" charset="0"/>
                            </a:rPr>
                          </m:ctrlPr>
                        </m:sSupPr>
                        <m:e>
                          <m:r>
                            <m:rPr>
                              <m:sty m:val="p"/>
                            </m:rPr>
                            <a:rPr lang="en-IN" sz="1400" b="0" i="0" smtClean="0">
                              <a:latin typeface="Cambria Math" panose="02040503050406030204" pitchFamily="18" charset="0"/>
                            </a:rPr>
                            <m:t>Θ</m:t>
                          </m:r>
                        </m:e>
                        <m:sup>
                          <m:r>
                            <a:rPr lang="en-IN" sz="1400" b="0" i="1" smtClean="0">
                              <a:latin typeface="Cambria Math" panose="02040503050406030204" pitchFamily="18" charset="0"/>
                            </a:rPr>
                            <m:t>(</m:t>
                          </m:r>
                          <m:r>
                            <a:rPr lang="en-IN" sz="1400" b="0" i="1" smtClean="0">
                              <a:latin typeface="Cambria Math" panose="02040503050406030204" pitchFamily="18" charset="0"/>
                            </a:rPr>
                            <m:t>𝑀𝐿𝐸</m:t>
                          </m:r>
                          <m:r>
                            <a:rPr lang="en-IN" sz="1400" b="0" i="1" smtClean="0">
                              <a:latin typeface="Cambria Math" panose="02040503050406030204" pitchFamily="18" charset="0"/>
                            </a:rPr>
                            <m:t>)</m:t>
                          </m:r>
                        </m:sup>
                      </m:sSup>
                    </m:oMath>
                  </m:oMathPara>
                </a14:m>
                <a:endParaRPr lang="en-IN" sz="1400" dirty="0"/>
              </a:p>
            </p:txBody>
          </p:sp>
        </mc:Choice>
        <mc:Fallback xmlns="">
          <p:sp>
            <p:nvSpPr>
              <p:cNvPr id="90" name="TextBox 89">
                <a:extLst>
                  <a:ext uri="{FF2B5EF4-FFF2-40B4-BE49-F238E27FC236}">
                    <a16:creationId xmlns:a16="http://schemas.microsoft.com/office/drawing/2014/main" id="{F5875AD0-F58C-4EC4-930F-894E8E24B5F4}"/>
                  </a:ext>
                </a:extLst>
              </p:cNvPr>
              <p:cNvSpPr txBox="1">
                <a:spLocks noRot="1" noChangeAspect="1" noMove="1" noResize="1" noEditPoints="1" noAdjustHandles="1" noChangeArrowheads="1" noChangeShapeType="1" noTextEdit="1"/>
              </p:cNvSpPr>
              <p:nvPr/>
            </p:nvSpPr>
            <p:spPr>
              <a:xfrm>
                <a:off x="6462039" y="5949005"/>
                <a:ext cx="549574" cy="224357"/>
              </a:xfrm>
              <a:prstGeom prst="rect">
                <a:avLst/>
              </a:prstGeom>
              <a:blipFill>
                <a:blip r:embed="rId16"/>
                <a:stretch>
                  <a:fillRect l="-6667" t="-8108" r="-6667" b="-5405"/>
                </a:stretch>
              </a:blipFill>
            </p:spPr>
            <p:txBody>
              <a:bodyPr/>
              <a:lstStyle/>
              <a:p>
                <a:r>
                  <a:rPr lang="en-IN">
                    <a:noFill/>
                  </a:rPr>
                  <a:t> </a:t>
                </a:r>
              </a:p>
            </p:txBody>
          </p:sp>
        </mc:Fallback>
      </mc:AlternateContent>
      <p:sp>
        <p:nvSpPr>
          <p:cNvPr id="91" name="Speech Bubble: Rectangle 90">
            <a:extLst>
              <a:ext uri="{FF2B5EF4-FFF2-40B4-BE49-F238E27FC236}">
                <a16:creationId xmlns:a16="http://schemas.microsoft.com/office/drawing/2014/main" id="{7F6C9D87-6239-4045-A8C7-28272A3006AF}"/>
              </a:ext>
            </a:extLst>
          </p:cNvPr>
          <p:cNvSpPr/>
          <p:nvPr/>
        </p:nvSpPr>
        <p:spPr>
          <a:xfrm>
            <a:off x="906234" y="4619206"/>
            <a:ext cx="2025545" cy="786969"/>
          </a:xfrm>
          <a:prstGeom prst="wedgeRectCallout">
            <a:avLst>
              <a:gd name="adj1" fmla="val 62304"/>
              <a:gd name="adj2" fmla="val 3344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Good initialization matters; otherwise would converge to a poor local optima</a:t>
            </a:r>
          </a:p>
        </p:txBody>
      </p:sp>
      <p:sp>
        <p:nvSpPr>
          <p:cNvPr id="92" name="Speech Bubble: Rectangle 91">
            <a:extLst>
              <a:ext uri="{FF2B5EF4-FFF2-40B4-BE49-F238E27FC236}">
                <a16:creationId xmlns:a16="http://schemas.microsoft.com/office/drawing/2014/main" id="{07A2B425-F081-4492-AF0B-0418456DD89A}"/>
              </a:ext>
            </a:extLst>
          </p:cNvPr>
          <p:cNvSpPr/>
          <p:nvPr/>
        </p:nvSpPr>
        <p:spPr>
          <a:xfrm>
            <a:off x="8400749" y="3606960"/>
            <a:ext cx="2860382" cy="786969"/>
          </a:xfrm>
          <a:prstGeom prst="wedgeRectCallout">
            <a:avLst>
              <a:gd name="adj1" fmla="val -65258"/>
              <a:gd name="adj2" fmla="val 5226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Also kind of similar to Newton’s method (and has second order like convergence </a:t>
            </a:r>
            <a:r>
              <a:rPr lang="en-IN" sz="1400" dirty="0" err="1">
                <a:solidFill>
                  <a:schemeClr val="tx1"/>
                </a:solidFill>
                <a:latin typeface="Abadi Extra Light" panose="020B0204020104020204" pitchFamily="34" charset="0"/>
              </a:rPr>
              <a:t>behavior</a:t>
            </a:r>
            <a:r>
              <a:rPr lang="en-IN" sz="1400" dirty="0">
                <a:solidFill>
                  <a:schemeClr val="tx1"/>
                </a:solidFill>
                <a:latin typeface="Abadi Extra Light" panose="020B0204020104020204" pitchFamily="34" charset="0"/>
              </a:rPr>
              <a:t> in some cases)</a:t>
            </a:r>
          </a:p>
        </p:txBody>
      </p:sp>
      <p:sp>
        <p:nvSpPr>
          <p:cNvPr id="93" name="Speech Bubble: Rectangle 92">
            <a:extLst>
              <a:ext uri="{FF2B5EF4-FFF2-40B4-BE49-F238E27FC236}">
                <a16:creationId xmlns:a16="http://schemas.microsoft.com/office/drawing/2014/main" id="{B0045C04-9185-4B4C-9D83-83E17839C730}"/>
              </a:ext>
            </a:extLst>
          </p:cNvPr>
          <p:cNvSpPr/>
          <p:nvPr/>
        </p:nvSpPr>
        <p:spPr>
          <a:xfrm>
            <a:off x="8942899" y="4536024"/>
            <a:ext cx="2860382" cy="786969"/>
          </a:xfrm>
          <a:prstGeom prst="wedgeRectCallout">
            <a:avLst>
              <a:gd name="adj1" fmla="val -50175"/>
              <a:gd name="adj2" fmla="val -7047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Unlike Newton’s method, we don’t construct and optimize a quadratic approximation, but a lower bound</a:t>
            </a:r>
          </a:p>
        </p:txBody>
      </p:sp>
      <mc:AlternateContent xmlns:mc="http://schemas.openxmlformats.org/markup-compatibility/2006" xmlns:a14="http://schemas.microsoft.com/office/drawing/2010/main">
        <mc:Choice Requires="a14">
          <p:sp>
            <p:nvSpPr>
              <p:cNvPr id="94" name="Speech Bubble: Rectangle 93">
                <a:extLst>
                  <a:ext uri="{FF2B5EF4-FFF2-40B4-BE49-F238E27FC236}">
                    <a16:creationId xmlns:a16="http://schemas.microsoft.com/office/drawing/2014/main" id="{4B320E2B-062E-4854-A6B9-58D67645059E}"/>
                  </a:ext>
                </a:extLst>
              </p:cNvPr>
              <p:cNvSpPr/>
              <p:nvPr/>
            </p:nvSpPr>
            <p:spPr>
              <a:xfrm>
                <a:off x="9159668" y="5542766"/>
                <a:ext cx="2860382" cy="1035555"/>
              </a:xfrm>
              <a:prstGeom prst="wedgeRectCallout">
                <a:avLst>
                  <a:gd name="adj1" fmla="val -49499"/>
                  <a:gd name="adj2" fmla="val -74473"/>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Even though original MLE problem </a:t>
                </a:r>
                <a14:m>
                  <m:oMath xmlns:m="http://schemas.openxmlformats.org/officeDocument/2006/math">
                    <m:sSub>
                      <m:sSubPr>
                        <m:ctrlPr>
                          <a:rPr lang="en-IN" sz="1400" b="0" i="1" smtClean="0">
                            <a:solidFill>
                              <a:schemeClr val="tx1"/>
                            </a:solidFill>
                            <a:latin typeface="Cambria Math" panose="02040503050406030204" pitchFamily="18" charset="0"/>
                          </a:rPr>
                        </m:ctrlPr>
                      </m:sSubPr>
                      <m:e>
                        <m:r>
                          <m:rPr>
                            <m:sty m:val="p"/>
                          </m:rPr>
                          <a:rPr lang="en-IN" sz="1400" b="0" i="0" smtClean="0">
                            <a:solidFill>
                              <a:schemeClr val="tx1"/>
                            </a:solidFill>
                            <a:latin typeface="Cambria Math" panose="02040503050406030204" pitchFamily="18" charset="0"/>
                          </a:rPr>
                          <m:t>argmax</m:t>
                        </m:r>
                      </m:e>
                      <m:sub>
                        <m:r>
                          <m:rPr>
                            <m:sty m:val="p"/>
                          </m:rPr>
                          <a:rPr lang="en-IN" sz="1400" b="0" i="0" smtClean="0">
                            <a:solidFill>
                              <a:schemeClr val="tx1"/>
                            </a:solidFill>
                            <a:latin typeface="Cambria Math" panose="02040503050406030204" pitchFamily="18" charset="0"/>
                          </a:rPr>
                          <m:t>Θ</m:t>
                        </m:r>
                      </m:sub>
                    </m:sSub>
                    <m:r>
                      <m:rPr>
                        <m:sty m:val="p"/>
                      </m:rPr>
                      <a:rPr lang="en-IN" sz="1400" i="1">
                        <a:solidFill>
                          <a:schemeClr val="tx1"/>
                        </a:solidFill>
                        <a:latin typeface="Cambria Math" panose="02040503050406030204" pitchFamily="18" charset="0"/>
                      </a:rPr>
                      <m:t>log</m:t>
                    </m:r>
                    <m:r>
                      <a:rPr lang="en-IN" sz="1400" i="1">
                        <a:solidFill>
                          <a:schemeClr val="tx1"/>
                        </a:solidFill>
                        <a:latin typeface="Cambria Math" panose="02040503050406030204" pitchFamily="18" charset="0"/>
                      </a:rPr>
                      <m:t> </m:t>
                    </m:r>
                    <m:r>
                      <a:rPr lang="en-IN" sz="1400" i="1">
                        <a:solidFill>
                          <a:schemeClr val="tx1"/>
                        </a:solidFill>
                        <a:latin typeface="Cambria Math" panose="02040503050406030204" pitchFamily="18" charset="0"/>
                      </a:rPr>
                      <m:t>𝑝</m:t>
                    </m:r>
                    <m:d>
                      <m:dPr>
                        <m:ctrlPr>
                          <a:rPr lang="en-IN" sz="1400" i="1">
                            <a:solidFill>
                              <a:schemeClr val="tx1"/>
                            </a:solidFill>
                            <a:latin typeface="Cambria Math" panose="02040503050406030204" pitchFamily="18" charset="0"/>
                          </a:rPr>
                        </m:ctrlPr>
                      </m:dPr>
                      <m:e>
                        <m:r>
                          <a:rPr lang="en-IN" sz="1400" b="1" i="1">
                            <a:solidFill>
                              <a:schemeClr val="tx1"/>
                            </a:solidFill>
                            <a:latin typeface="Cambria Math" panose="02040503050406030204" pitchFamily="18" charset="0"/>
                          </a:rPr>
                          <m:t>𝑿</m:t>
                        </m:r>
                      </m:e>
                      <m:e>
                        <m:r>
                          <m:rPr>
                            <m:sty m:val="p"/>
                          </m:rPr>
                          <a:rPr lang="en-IN" sz="1400">
                            <a:solidFill>
                              <a:schemeClr val="tx1"/>
                            </a:solidFill>
                            <a:latin typeface="Cambria Math" panose="02040503050406030204" pitchFamily="18" charset="0"/>
                          </a:rPr>
                          <m:t>Θ</m:t>
                        </m:r>
                      </m:e>
                    </m:d>
                    <m:r>
                      <a:rPr lang="en-IN" sz="1400" i="1">
                        <a:solidFill>
                          <a:schemeClr val="tx1"/>
                        </a:solidFill>
                        <a:latin typeface="Cambria Math" panose="02040503050406030204" pitchFamily="18" charset="0"/>
                      </a:rPr>
                      <m:t> </m:t>
                    </m:r>
                  </m:oMath>
                </a14:m>
                <a:r>
                  <a:rPr lang="en-IN" sz="1400" dirty="0">
                    <a:solidFill>
                      <a:schemeClr val="tx1"/>
                    </a:solidFill>
                    <a:latin typeface="Abadi Extra Light" panose="020B0204020104020204" pitchFamily="34" charset="0"/>
                  </a:rPr>
                  <a:t> could be solved using gradient methods, EM often works faster and has cleaner updates</a:t>
                </a:r>
              </a:p>
            </p:txBody>
          </p:sp>
        </mc:Choice>
        <mc:Fallback xmlns="">
          <p:sp>
            <p:nvSpPr>
              <p:cNvPr id="94" name="Speech Bubble: Rectangle 93">
                <a:extLst>
                  <a:ext uri="{FF2B5EF4-FFF2-40B4-BE49-F238E27FC236}">
                    <a16:creationId xmlns:a16="http://schemas.microsoft.com/office/drawing/2014/main" id="{4B320E2B-062E-4854-A6B9-58D67645059E}"/>
                  </a:ext>
                </a:extLst>
              </p:cNvPr>
              <p:cNvSpPr>
                <a:spLocks noRot="1" noChangeAspect="1" noMove="1" noResize="1" noEditPoints="1" noAdjustHandles="1" noChangeArrowheads="1" noChangeShapeType="1" noTextEdit="1"/>
              </p:cNvSpPr>
              <p:nvPr/>
            </p:nvSpPr>
            <p:spPr>
              <a:xfrm>
                <a:off x="9159668" y="5542766"/>
                <a:ext cx="2860382" cy="1035555"/>
              </a:xfrm>
              <a:prstGeom prst="wedgeRectCallout">
                <a:avLst>
                  <a:gd name="adj1" fmla="val -49499"/>
                  <a:gd name="adj2" fmla="val -74473"/>
                </a:avLst>
              </a:prstGeom>
              <a:blipFill>
                <a:blip r:embed="rId17"/>
                <a:stretch>
                  <a:fillRect r="-1046" b="-461"/>
                </a:stretch>
              </a:blipFill>
              <a:ln w="19050">
                <a:solidFill>
                  <a:schemeClr val="accent2"/>
                </a:solidFill>
              </a:ln>
            </p:spPr>
            <p:txBody>
              <a:bodyPr/>
              <a:lstStyle/>
              <a:p>
                <a:r>
                  <a:rPr lang="en-IN">
                    <a:noFill/>
                  </a:rPr>
                  <a:t> </a:t>
                </a:r>
              </a:p>
            </p:txBody>
          </p:sp>
        </mc:Fallback>
      </mc:AlternateContent>
      <p:sp>
        <p:nvSpPr>
          <p:cNvPr id="95" name="Speech Bubble: Rectangle 94">
            <a:extLst>
              <a:ext uri="{FF2B5EF4-FFF2-40B4-BE49-F238E27FC236}">
                <a16:creationId xmlns:a16="http://schemas.microsoft.com/office/drawing/2014/main" id="{12ED4A3F-BAAA-4EDF-B914-D9C792868B03}"/>
              </a:ext>
            </a:extLst>
          </p:cNvPr>
          <p:cNvSpPr/>
          <p:nvPr/>
        </p:nvSpPr>
        <p:spPr>
          <a:xfrm>
            <a:off x="5616577" y="292231"/>
            <a:ext cx="1860417" cy="744851"/>
          </a:xfrm>
          <a:prstGeom prst="wedgeRectCallout">
            <a:avLst>
              <a:gd name="adj1" fmla="val 57372"/>
              <a:gd name="adj2" fmla="val 68403"/>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Alternating between them until convergence to some local optima</a:t>
            </a:r>
          </a:p>
        </p:txBody>
      </p:sp>
    </p:spTree>
    <p:custDataLst>
      <p:tags r:id="rId1"/>
    </p:custDataLst>
    <p:extLst>
      <p:ext uri="{BB962C8B-B14F-4D97-AF65-F5344CB8AC3E}">
        <p14:creationId xmlns:p14="http://schemas.microsoft.com/office/powerpoint/2010/main" val="792421410"/>
      </p:ext>
    </p:extLst>
  </p:cSld>
  <p:clrMapOvr>
    <a:masterClrMapping/>
  </p:clrMapOvr>
  <mc:AlternateContent xmlns:mc="http://schemas.openxmlformats.org/markup-compatibility/2006" xmlns:p14="http://schemas.microsoft.com/office/powerpoint/2010/main">
    <mc:Choice Requires="p14">
      <p:transition spd="slow" p14:dur="2000" advTm="348053"/>
    </mc:Choice>
    <mc:Fallback xmlns="">
      <p:transition spd="slow" advTm="3480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8">
                                            <p:txEl>
                                              <p:pRg st="0" end="0"/>
                                            </p:txEl>
                                          </p:spTgt>
                                        </p:tgtEl>
                                        <p:attrNameLst>
                                          <p:attrName>style.visibility</p:attrName>
                                        </p:attrNameLst>
                                      </p:cBhvr>
                                      <p:to>
                                        <p:strVal val="visible"/>
                                      </p:to>
                                    </p:set>
                                    <p:animEffect transition="in" filter="wipe(down)">
                                      <p:cBhvr>
                                        <p:cTn id="7" dur="500"/>
                                        <p:tgtEl>
                                          <p:spTgt spid="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wipe(down)">
                                      <p:cBhvr>
                                        <p:cTn id="12" dur="500"/>
                                        <p:tgtEl>
                                          <p:spTgt spid="9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wipe(left)">
                                      <p:cBhvr>
                                        <p:cTn id="17" dur="1000"/>
                                        <p:tgtEl>
                                          <p:spTgt spid="70"/>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4"/>
                                        </p:tgtEl>
                                        <p:attrNameLst>
                                          <p:attrName>style.visibility</p:attrName>
                                        </p:attrNameLst>
                                      </p:cBhvr>
                                      <p:to>
                                        <p:strVal val="visible"/>
                                      </p:to>
                                    </p:set>
                                    <p:animEffect transition="in" filter="wipe(down)">
                                      <p:cBhvr>
                                        <p:cTn id="20" dur="500"/>
                                        <p:tgtEl>
                                          <p:spTgt spid="8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9"/>
                                        </p:tgtEl>
                                        <p:attrNameLst>
                                          <p:attrName>style.visibility</p:attrName>
                                        </p:attrNameLst>
                                      </p:cBhvr>
                                      <p:to>
                                        <p:strVal val="visible"/>
                                      </p:to>
                                    </p:set>
                                    <p:animEffect transition="in" filter="wipe(left)">
                                      <p:cBhvr>
                                        <p:cTn id="23" dur="1000"/>
                                        <p:tgtEl>
                                          <p:spTgt spid="6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89"/>
                                        </p:tgtEl>
                                        <p:attrNameLst>
                                          <p:attrName>style.visibility</p:attrName>
                                        </p:attrNameLst>
                                      </p:cBhvr>
                                      <p:to>
                                        <p:strVal val="visible"/>
                                      </p:to>
                                    </p:set>
                                    <p:animEffect transition="in" filter="wipe(down)">
                                      <p:cBhvr>
                                        <p:cTn id="28" dur="500"/>
                                        <p:tgtEl>
                                          <p:spTgt spid="8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wipe(down)">
                                      <p:cBhvr>
                                        <p:cTn id="31" dur="500"/>
                                        <p:tgtEl>
                                          <p:spTgt spid="9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68">
                                            <p:txEl>
                                              <p:pRg st="1" end="1"/>
                                            </p:txEl>
                                          </p:spTgt>
                                        </p:tgtEl>
                                        <p:attrNameLst>
                                          <p:attrName>style.visibility</p:attrName>
                                        </p:attrNameLst>
                                      </p:cBhvr>
                                      <p:to>
                                        <p:strVal val="visible"/>
                                      </p:to>
                                    </p:set>
                                    <p:animEffect transition="in" filter="wipe(down)">
                                      <p:cBhvr>
                                        <p:cTn id="36" dur="500"/>
                                        <p:tgtEl>
                                          <p:spTgt spid="68">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86"/>
                                        </p:tgtEl>
                                        <p:attrNameLst>
                                          <p:attrName>style.visibility</p:attrName>
                                        </p:attrNameLst>
                                      </p:cBhvr>
                                      <p:to>
                                        <p:strVal val="visible"/>
                                      </p:to>
                                    </p:set>
                                    <p:animEffect transition="in" filter="wipe(down)">
                                      <p:cBhvr>
                                        <p:cTn id="41" dur="500"/>
                                        <p:tgtEl>
                                          <p:spTgt spid="8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72"/>
                                        </p:tgtEl>
                                        <p:attrNameLst>
                                          <p:attrName>style.visibility</p:attrName>
                                        </p:attrNameLst>
                                      </p:cBhvr>
                                      <p:to>
                                        <p:strVal val="visible"/>
                                      </p:to>
                                    </p:set>
                                    <p:animEffect transition="in" filter="wipe(down)">
                                      <p:cBhvr>
                                        <p:cTn id="46" dur="500"/>
                                        <p:tgtEl>
                                          <p:spTgt spid="72"/>
                                        </p:tgtEl>
                                      </p:cBhvr>
                                    </p:animEffect>
                                  </p:childTnLst>
                                </p:cTn>
                              </p:par>
                              <p:par>
                                <p:cTn id="47" presetID="22" presetClass="entr" presetSubtype="4" fill="hold" nodeType="withEffect">
                                  <p:stCondLst>
                                    <p:cond delay="0"/>
                                  </p:stCondLst>
                                  <p:childTnLst>
                                    <p:set>
                                      <p:cBhvr>
                                        <p:cTn id="48" dur="1" fill="hold">
                                          <p:stCondLst>
                                            <p:cond delay="0"/>
                                          </p:stCondLst>
                                        </p:cTn>
                                        <p:tgtEl>
                                          <p:spTgt spid="73"/>
                                        </p:tgtEl>
                                        <p:attrNameLst>
                                          <p:attrName>style.visibility</p:attrName>
                                        </p:attrNameLst>
                                      </p:cBhvr>
                                      <p:to>
                                        <p:strVal val="visible"/>
                                      </p:to>
                                    </p:set>
                                    <p:animEffect transition="in" filter="wipe(down)">
                                      <p:cBhvr>
                                        <p:cTn id="49" dur="500"/>
                                        <p:tgtEl>
                                          <p:spTgt spid="7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71"/>
                                        </p:tgtEl>
                                        <p:attrNameLst>
                                          <p:attrName>style.visibility</p:attrName>
                                        </p:attrNameLst>
                                      </p:cBhvr>
                                      <p:to>
                                        <p:strVal val="visible"/>
                                      </p:to>
                                    </p:set>
                                    <p:animEffect transition="in" filter="wipe(down)">
                                      <p:cBhvr>
                                        <p:cTn id="54" dur="500"/>
                                        <p:tgtEl>
                                          <p:spTgt spid="71"/>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83"/>
                                        </p:tgtEl>
                                        <p:attrNameLst>
                                          <p:attrName>style.visibility</p:attrName>
                                        </p:attrNameLst>
                                      </p:cBhvr>
                                      <p:to>
                                        <p:strVal val="visible"/>
                                      </p:to>
                                    </p:set>
                                    <p:animEffect transition="in" filter="wipe(down)">
                                      <p:cBhvr>
                                        <p:cTn id="57" dur="500"/>
                                        <p:tgtEl>
                                          <p:spTgt spid="8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68">
                                            <p:txEl>
                                              <p:pRg st="2" end="2"/>
                                            </p:txEl>
                                          </p:spTgt>
                                        </p:tgtEl>
                                        <p:attrNameLst>
                                          <p:attrName>style.visibility</p:attrName>
                                        </p:attrNameLst>
                                      </p:cBhvr>
                                      <p:to>
                                        <p:strVal val="visible"/>
                                      </p:to>
                                    </p:set>
                                    <p:animEffect transition="in" filter="wipe(down)">
                                      <p:cBhvr>
                                        <p:cTn id="62" dur="500"/>
                                        <p:tgtEl>
                                          <p:spTgt spid="68">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wipe(down)">
                                      <p:cBhvr>
                                        <p:cTn id="67" dur="500"/>
                                        <p:tgtEl>
                                          <p:spTgt spid="74"/>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80"/>
                                        </p:tgtEl>
                                        <p:attrNameLst>
                                          <p:attrName>style.visibility</p:attrName>
                                        </p:attrNameLst>
                                      </p:cBhvr>
                                      <p:to>
                                        <p:strVal val="visible"/>
                                      </p:to>
                                    </p:set>
                                    <p:animEffect transition="in" filter="wipe(down)">
                                      <p:cBhvr>
                                        <p:cTn id="70" dur="500"/>
                                        <p:tgtEl>
                                          <p:spTgt spid="8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xit" presetSubtype="4" fill="hold" grpId="1" nodeType="clickEffect">
                                  <p:stCondLst>
                                    <p:cond delay="0"/>
                                  </p:stCondLst>
                                  <p:childTnLst>
                                    <p:animEffect transition="out" filter="wipe(down)">
                                      <p:cBhvr>
                                        <p:cTn id="74" dur="500"/>
                                        <p:tgtEl>
                                          <p:spTgt spid="72"/>
                                        </p:tgtEl>
                                      </p:cBhvr>
                                    </p:animEffect>
                                    <p:set>
                                      <p:cBhvr>
                                        <p:cTn id="75" dur="1" fill="hold">
                                          <p:stCondLst>
                                            <p:cond delay="499"/>
                                          </p:stCondLst>
                                        </p:cTn>
                                        <p:tgtEl>
                                          <p:spTgt spid="72"/>
                                        </p:tgtEl>
                                        <p:attrNameLst>
                                          <p:attrName>style.visibility</p:attrName>
                                        </p:attrNameLst>
                                      </p:cBhvr>
                                      <p:to>
                                        <p:strVal val="hidden"/>
                                      </p:to>
                                    </p:set>
                                  </p:childTnLst>
                                </p:cTn>
                              </p:par>
                              <p:par>
                                <p:cTn id="76" presetID="22" presetClass="exit" presetSubtype="4" fill="hold" nodeType="withEffect">
                                  <p:stCondLst>
                                    <p:cond delay="0"/>
                                  </p:stCondLst>
                                  <p:childTnLst>
                                    <p:animEffect transition="out" filter="wipe(down)">
                                      <p:cBhvr>
                                        <p:cTn id="77" dur="500"/>
                                        <p:tgtEl>
                                          <p:spTgt spid="73"/>
                                        </p:tgtEl>
                                      </p:cBhvr>
                                    </p:animEffect>
                                    <p:set>
                                      <p:cBhvr>
                                        <p:cTn id="78" dur="1" fill="hold">
                                          <p:stCondLst>
                                            <p:cond delay="499"/>
                                          </p:stCondLst>
                                        </p:cTn>
                                        <p:tgtEl>
                                          <p:spTgt spid="73"/>
                                        </p:tgtEl>
                                        <p:attrNameLst>
                                          <p:attrName>style.visibility</p:attrName>
                                        </p:attrNameLst>
                                      </p:cBhvr>
                                      <p:to>
                                        <p:strVal val="hidden"/>
                                      </p:to>
                                    </p:set>
                                  </p:childTnLst>
                                </p:cTn>
                              </p:par>
                              <p:par>
                                <p:cTn id="79" presetID="22" presetClass="exit" presetSubtype="4" fill="hold" grpId="1" nodeType="withEffect">
                                  <p:stCondLst>
                                    <p:cond delay="0"/>
                                  </p:stCondLst>
                                  <p:childTnLst>
                                    <p:animEffect transition="out" filter="wipe(down)">
                                      <p:cBhvr>
                                        <p:cTn id="80" dur="500"/>
                                        <p:tgtEl>
                                          <p:spTgt spid="71"/>
                                        </p:tgtEl>
                                      </p:cBhvr>
                                    </p:animEffect>
                                    <p:set>
                                      <p:cBhvr>
                                        <p:cTn id="81" dur="1" fill="hold">
                                          <p:stCondLst>
                                            <p:cond delay="499"/>
                                          </p:stCondLst>
                                        </p:cTn>
                                        <p:tgtEl>
                                          <p:spTgt spid="71"/>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79"/>
                                        </p:tgtEl>
                                        <p:attrNameLst>
                                          <p:attrName>style.visibility</p:attrName>
                                        </p:attrNameLst>
                                      </p:cBhvr>
                                      <p:to>
                                        <p:strVal val="visible"/>
                                      </p:to>
                                    </p:set>
                                    <p:animEffect transition="in" filter="wipe(down)">
                                      <p:cBhvr>
                                        <p:cTn id="86" dur="500"/>
                                        <p:tgtEl>
                                          <p:spTgt spid="79"/>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81"/>
                                        </p:tgtEl>
                                        <p:attrNameLst>
                                          <p:attrName>style.visibility</p:attrName>
                                        </p:attrNameLst>
                                      </p:cBhvr>
                                      <p:to>
                                        <p:strVal val="visible"/>
                                      </p:to>
                                    </p:set>
                                    <p:animEffect transition="in" filter="wipe(down)">
                                      <p:cBhvr>
                                        <p:cTn id="91" dur="500"/>
                                        <p:tgtEl>
                                          <p:spTgt spid="81"/>
                                        </p:tgtEl>
                                      </p:cBhvr>
                                    </p:animEffect>
                                  </p:childTnLst>
                                </p:cTn>
                              </p:par>
                              <p:par>
                                <p:cTn id="92" presetID="22" presetClass="entr" presetSubtype="4" fill="hold" nodeType="withEffect">
                                  <p:stCondLst>
                                    <p:cond delay="0"/>
                                  </p:stCondLst>
                                  <p:childTnLst>
                                    <p:set>
                                      <p:cBhvr>
                                        <p:cTn id="93" dur="1" fill="hold">
                                          <p:stCondLst>
                                            <p:cond delay="0"/>
                                          </p:stCondLst>
                                        </p:cTn>
                                        <p:tgtEl>
                                          <p:spTgt spid="76"/>
                                        </p:tgtEl>
                                        <p:attrNameLst>
                                          <p:attrName>style.visibility</p:attrName>
                                        </p:attrNameLst>
                                      </p:cBhvr>
                                      <p:to>
                                        <p:strVal val="visible"/>
                                      </p:to>
                                    </p:set>
                                    <p:animEffect transition="in" filter="wipe(down)">
                                      <p:cBhvr>
                                        <p:cTn id="94" dur="500"/>
                                        <p:tgtEl>
                                          <p:spTgt spid="7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xit" presetSubtype="4" fill="hold" nodeType="clickEffect">
                                  <p:stCondLst>
                                    <p:cond delay="0"/>
                                  </p:stCondLst>
                                  <p:childTnLst>
                                    <p:animEffect transition="out" filter="wipe(down)">
                                      <p:cBhvr>
                                        <p:cTn id="98" dur="500"/>
                                        <p:tgtEl>
                                          <p:spTgt spid="74"/>
                                        </p:tgtEl>
                                      </p:cBhvr>
                                    </p:animEffect>
                                    <p:set>
                                      <p:cBhvr>
                                        <p:cTn id="99" dur="1" fill="hold">
                                          <p:stCondLst>
                                            <p:cond delay="499"/>
                                          </p:stCondLst>
                                        </p:cTn>
                                        <p:tgtEl>
                                          <p:spTgt spid="74"/>
                                        </p:tgtEl>
                                        <p:attrNameLst>
                                          <p:attrName>style.visibility</p:attrName>
                                        </p:attrNameLst>
                                      </p:cBhvr>
                                      <p:to>
                                        <p:strVal val="hidden"/>
                                      </p:to>
                                    </p:set>
                                  </p:childTnLst>
                                </p:cTn>
                              </p:par>
                              <p:par>
                                <p:cTn id="100" presetID="22" presetClass="exit" presetSubtype="4" fill="hold" grpId="1" nodeType="withEffect">
                                  <p:stCondLst>
                                    <p:cond delay="0"/>
                                  </p:stCondLst>
                                  <p:childTnLst>
                                    <p:animEffect transition="out" filter="wipe(down)">
                                      <p:cBhvr>
                                        <p:cTn id="101" dur="500"/>
                                        <p:tgtEl>
                                          <p:spTgt spid="80"/>
                                        </p:tgtEl>
                                      </p:cBhvr>
                                    </p:animEffect>
                                    <p:set>
                                      <p:cBhvr>
                                        <p:cTn id="102" dur="1" fill="hold">
                                          <p:stCondLst>
                                            <p:cond delay="499"/>
                                          </p:stCondLst>
                                        </p:cTn>
                                        <p:tgtEl>
                                          <p:spTgt spid="80"/>
                                        </p:tgtEl>
                                        <p:attrNameLst>
                                          <p:attrName>style.visibility</p:attrName>
                                        </p:attrNameLst>
                                      </p:cBhvr>
                                      <p:to>
                                        <p:strVal val="hidden"/>
                                      </p:to>
                                    </p:set>
                                  </p:childTnLst>
                                </p:cTn>
                              </p:par>
                              <p:par>
                                <p:cTn id="103" presetID="22" presetClass="exit" presetSubtype="4" fill="hold" grpId="1" nodeType="withEffect">
                                  <p:stCondLst>
                                    <p:cond delay="0"/>
                                  </p:stCondLst>
                                  <p:childTnLst>
                                    <p:animEffect transition="out" filter="wipe(down)">
                                      <p:cBhvr>
                                        <p:cTn id="104" dur="500"/>
                                        <p:tgtEl>
                                          <p:spTgt spid="79"/>
                                        </p:tgtEl>
                                      </p:cBhvr>
                                    </p:animEffect>
                                    <p:set>
                                      <p:cBhvr>
                                        <p:cTn id="105" dur="1" fill="hold">
                                          <p:stCondLst>
                                            <p:cond delay="499"/>
                                          </p:stCondLst>
                                        </p:cTn>
                                        <p:tgtEl>
                                          <p:spTgt spid="79"/>
                                        </p:tgtEl>
                                        <p:attrNameLst>
                                          <p:attrName>style.visibility</p:attrName>
                                        </p:attrNameLst>
                                      </p:cBhvr>
                                      <p:to>
                                        <p:strVal val="hidden"/>
                                      </p:to>
                                    </p:se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grpId="0" nodeType="click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wipe(down)">
                                      <p:cBhvr>
                                        <p:cTn id="110" dur="500"/>
                                        <p:tgtEl>
                                          <p:spTgt spid="75"/>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nodeType="clickEffect">
                                  <p:stCondLst>
                                    <p:cond delay="0"/>
                                  </p:stCondLst>
                                  <p:childTnLst>
                                    <p:set>
                                      <p:cBhvr>
                                        <p:cTn id="114" dur="1" fill="hold">
                                          <p:stCondLst>
                                            <p:cond delay="0"/>
                                          </p:stCondLst>
                                        </p:cTn>
                                        <p:tgtEl>
                                          <p:spTgt spid="78"/>
                                        </p:tgtEl>
                                        <p:attrNameLst>
                                          <p:attrName>style.visibility</p:attrName>
                                        </p:attrNameLst>
                                      </p:cBhvr>
                                      <p:to>
                                        <p:strVal val="visible"/>
                                      </p:to>
                                    </p:set>
                                    <p:animEffect transition="in" filter="wipe(down)">
                                      <p:cBhvr>
                                        <p:cTn id="115" dur="500"/>
                                        <p:tgtEl>
                                          <p:spTgt spid="78"/>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xit" presetSubtype="4" fill="hold" grpId="1" nodeType="clickEffect">
                                  <p:stCondLst>
                                    <p:cond delay="0"/>
                                  </p:stCondLst>
                                  <p:childTnLst>
                                    <p:animEffect transition="out" filter="wipe(down)">
                                      <p:cBhvr>
                                        <p:cTn id="119" dur="500"/>
                                        <p:tgtEl>
                                          <p:spTgt spid="81"/>
                                        </p:tgtEl>
                                      </p:cBhvr>
                                    </p:animEffect>
                                    <p:set>
                                      <p:cBhvr>
                                        <p:cTn id="120" dur="1" fill="hold">
                                          <p:stCondLst>
                                            <p:cond delay="499"/>
                                          </p:stCondLst>
                                        </p:cTn>
                                        <p:tgtEl>
                                          <p:spTgt spid="81"/>
                                        </p:tgtEl>
                                        <p:attrNameLst>
                                          <p:attrName>style.visibility</p:attrName>
                                        </p:attrNameLst>
                                      </p:cBhvr>
                                      <p:to>
                                        <p:strVal val="hidden"/>
                                      </p:to>
                                    </p:set>
                                  </p:childTnLst>
                                </p:cTn>
                              </p:par>
                              <p:par>
                                <p:cTn id="121" presetID="22" presetClass="exit" presetSubtype="4" fill="hold" nodeType="withEffect">
                                  <p:stCondLst>
                                    <p:cond delay="0"/>
                                  </p:stCondLst>
                                  <p:childTnLst>
                                    <p:animEffect transition="out" filter="wipe(down)">
                                      <p:cBhvr>
                                        <p:cTn id="122" dur="500"/>
                                        <p:tgtEl>
                                          <p:spTgt spid="76"/>
                                        </p:tgtEl>
                                      </p:cBhvr>
                                    </p:animEffect>
                                    <p:set>
                                      <p:cBhvr>
                                        <p:cTn id="123" dur="1" fill="hold">
                                          <p:stCondLst>
                                            <p:cond delay="499"/>
                                          </p:stCondLst>
                                        </p:cTn>
                                        <p:tgtEl>
                                          <p:spTgt spid="76"/>
                                        </p:tgtEl>
                                        <p:attrNameLst>
                                          <p:attrName>style.visibility</p:attrName>
                                        </p:attrNameLst>
                                      </p:cBhvr>
                                      <p:to>
                                        <p:strVal val="hidden"/>
                                      </p:to>
                                    </p:set>
                                  </p:childTnLst>
                                </p:cTn>
                              </p:par>
                              <p:par>
                                <p:cTn id="124" presetID="22" presetClass="exit" presetSubtype="4" fill="hold" grpId="1" nodeType="withEffect">
                                  <p:stCondLst>
                                    <p:cond delay="0"/>
                                  </p:stCondLst>
                                  <p:childTnLst>
                                    <p:animEffect transition="out" filter="wipe(down)">
                                      <p:cBhvr>
                                        <p:cTn id="125" dur="500"/>
                                        <p:tgtEl>
                                          <p:spTgt spid="75"/>
                                        </p:tgtEl>
                                      </p:cBhvr>
                                    </p:animEffect>
                                    <p:set>
                                      <p:cBhvr>
                                        <p:cTn id="126" dur="1" fill="hold">
                                          <p:stCondLst>
                                            <p:cond delay="499"/>
                                          </p:stCondLst>
                                        </p:cTn>
                                        <p:tgtEl>
                                          <p:spTgt spid="75"/>
                                        </p:tgtEl>
                                        <p:attrNameLst>
                                          <p:attrName>style.visibility</p:attrName>
                                        </p:attrNameLst>
                                      </p:cBhvr>
                                      <p:to>
                                        <p:strVal val="hidden"/>
                                      </p:to>
                                    </p:set>
                                  </p:childTnLst>
                                </p:cTn>
                              </p:par>
                              <p:par>
                                <p:cTn id="127" presetID="22" presetClass="entr" presetSubtype="4" fill="hold" grpId="0" nodeType="withEffect">
                                  <p:stCondLst>
                                    <p:cond delay="0"/>
                                  </p:stCondLst>
                                  <p:childTnLst>
                                    <p:set>
                                      <p:cBhvr>
                                        <p:cTn id="128" dur="1" fill="hold">
                                          <p:stCondLst>
                                            <p:cond delay="0"/>
                                          </p:stCondLst>
                                        </p:cTn>
                                        <p:tgtEl>
                                          <p:spTgt spid="82"/>
                                        </p:tgtEl>
                                        <p:attrNameLst>
                                          <p:attrName>style.visibility</p:attrName>
                                        </p:attrNameLst>
                                      </p:cBhvr>
                                      <p:to>
                                        <p:strVal val="visible"/>
                                      </p:to>
                                    </p:set>
                                    <p:animEffect transition="in" filter="wipe(down)">
                                      <p:cBhvr>
                                        <p:cTn id="129" dur="500"/>
                                        <p:tgtEl>
                                          <p:spTgt spid="82"/>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4" fill="hold" grpId="0" nodeType="clickEffect">
                                  <p:stCondLst>
                                    <p:cond delay="0"/>
                                  </p:stCondLst>
                                  <p:childTnLst>
                                    <p:set>
                                      <p:cBhvr>
                                        <p:cTn id="133" dur="1" fill="hold">
                                          <p:stCondLst>
                                            <p:cond delay="0"/>
                                          </p:stCondLst>
                                        </p:cTn>
                                        <p:tgtEl>
                                          <p:spTgt spid="77"/>
                                        </p:tgtEl>
                                        <p:attrNameLst>
                                          <p:attrName>style.visibility</p:attrName>
                                        </p:attrNameLst>
                                      </p:cBhvr>
                                      <p:to>
                                        <p:strVal val="visible"/>
                                      </p:to>
                                    </p:set>
                                    <p:animEffect transition="in" filter="wipe(down)">
                                      <p:cBhvr>
                                        <p:cTn id="134" dur="500"/>
                                        <p:tgtEl>
                                          <p:spTgt spid="77"/>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4" fill="hold" grpId="0" nodeType="clickEffect">
                                  <p:stCondLst>
                                    <p:cond delay="0"/>
                                  </p:stCondLst>
                                  <p:childTnLst>
                                    <p:set>
                                      <p:cBhvr>
                                        <p:cTn id="138" dur="1" fill="hold">
                                          <p:stCondLst>
                                            <p:cond delay="0"/>
                                          </p:stCondLst>
                                        </p:cTn>
                                        <p:tgtEl>
                                          <p:spTgt spid="85"/>
                                        </p:tgtEl>
                                        <p:attrNameLst>
                                          <p:attrName>style.visibility</p:attrName>
                                        </p:attrNameLst>
                                      </p:cBhvr>
                                      <p:to>
                                        <p:strVal val="visible"/>
                                      </p:to>
                                    </p:set>
                                    <p:animEffect transition="in" filter="wipe(down)">
                                      <p:cBhvr>
                                        <p:cTn id="139" dur="500"/>
                                        <p:tgtEl>
                                          <p:spTgt spid="85"/>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4" fill="hold" grpId="0" nodeType="clickEffect">
                                  <p:stCondLst>
                                    <p:cond delay="0"/>
                                  </p:stCondLst>
                                  <p:childTnLst>
                                    <p:set>
                                      <p:cBhvr>
                                        <p:cTn id="143" dur="1" fill="hold">
                                          <p:stCondLst>
                                            <p:cond delay="0"/>
                                          </p:stCondLst>
                                        </p:cTn>
                                        <p:tgtEl>
                                          <p:spTgt spid="88"/>
                                        </p:tgtEl>
                                        <p:attrNameLst>
                                          <p:attrName>style.visibility</p:attrName>
                                        </p:attrNameLst>
                                      </p:cBhvr>
                                      <p:to>
                                        <p:strVal val="visible"/>
                                      </p:to>
                                    </p:set>
                                    <p:animEffect transition="in" filter="wipe(down)">
                                      <p:cBhvr>
                                        <p:cTn id="144" dur="500"/>
                                        <p:tgtEl>
                                          <p:spTgt spid="88"/>
                                        </p:tgtEl>
                                      </p:cBhvr>
                                    </p:animEffect>
                                  </p:childTnLst>
                                </p:cTn>
                              </p:par>
                              <p:par>
                                <p:cTn id="145" presetID="22" presetClass="entr" presetSubtype="4" fill="hold" nodeType="withEffect">
                                  <p:stCondLst>
                                    <p:cond delay="0"/>
                                  </p:stCondLst>
                                  <p:childTnLst>
                                    <p:set>
                                      <p:cBhvr>
                                        <p:cTn id="146" dur="1" fill="hold">
                                          <p:stCondLst>
                                            <p:cond delay="0"/>
                                          </p:stCondLst>
                                        </p:cTn>
                                        <p:tgtEl>
                                          <p:spTgt spid="87"/>
                                        </p:tgtEl>
                                        <p:attrNameLst>
                                          <p:attrName>style.visibility</p:attrName>
                                        </p:attrNameLst>
                                      </p:cBhvr>
                                      <p:to>
                                        <p:strVal val="visible"/>
                                      </p:to>
                                    </p:set>
                                    <p:animEffect transition="in" filter="wipe(down)">
                                      <p:cBhvr>
                                        <p:cTn id="147" dur="500"/>
                                        <p:tgtEl>
                                          <p:spTgt spid="87"/>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4" fill="hold" grpId="0" nodeType="clickEffect">
                                  <p:stCondLst>
                                    <p:cond delay="0"/>
                                  </p:stCondLst>
                                  <p:childTnLst>
                                    <p:set>
                                      <p:cBhvr>
                                        <p:cTn id="151" dur="1" fill="hold">
                                          <p:stCondLst>
                                            <p:cond delay="0"/>
                                          </p:stCondLst>
                                        </p:cTn>
                                        <p:tgtEl>
                                          <p:spTgt spid="91"/>
                                        </p:tgtEl>
                                        <p:attrNameLst>
                                          <p:attrName>style.visibility</p:attrName>
                                        </p:attrNameLst>
                                      </p:cBhvr>
                                      <p:to>
                                        <p:strVal val="visible"/>
                                      </p:to>
                                    </p:set>
                                    <p:animEffect transition="in" filter="wipe(down)">
                                      <p:cBhvr>
                                        <p:cTn id="152" dur="500"/>
                                        <p:tgtEl>
                                          <p:spTgt spid="91"/>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4" fill="hold" grpId="0" nodeType="clickEffect">
                                  <p:stCondLst>
                                    <p:cond delay="0"/>
                                  </p:stCondLst>
                                  <p:childTnLst>
                                    <p:set>
                                      <p:cBhvr>
                                        <p:cTn id="156" dur="1" fill="hold">
                                          <p:stCondLst>
                                            <p:cond delay="0"/>
                                          </p:stCondLst>
                                        </p:cTn>
                                        <p:tgtEl>
                                          <p:spTgt spid="92"/>
                                        </p:tgtEl>
                                        <p:attrNameLst>
                                          <p:attrName>style.visibility</p:attrName>
                                        </p:attrNameLst>
                                      </p:cBhvr>
                                      <p:to>
                                        <p:strVal val="visible"/>
                                      </p:to>
                                    </p:set>
                                    <p:animEffect transition="in" filter="wipe(down)">
                                      <p:cBhvr>
                                        <p:cTn id="157" dur="500"/>
                                        <p:tgtEl>
                                          <p:spTgt spid="92"/>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4" fill="hold" grpId="0" nodeType="clickEffect">
                                  <p:stCondLst>
                                    <p:cond delay="0"/>
                                  </p:stCondLst>
                                  <p:childTnLst>
                                    <p:set>
                                      <p:cBhvr>
                                        <p:cTn id="161" dur="1" fill="hold">
                                          <p:stCondLst>
                                            <p:cond delay="0"/>
                                          </p:stCondLst>
                                        </p:cTn>
                                        <p:tgtEl>
                                          <p:spTgt spid="93"/>
                                        </p:tgtEl>
                                        <p:attrNameLst>
                                          <p:attrName>style.visibility</p:attrName>
                                        </p:attrNameLst>
                                      </p:cBhvr>
                                      <p:to>
                                        <p:strVal val="visible"/>
                                      </p:to>
                                    </p:set>
                                    <p:animEffect transition="in" filter="wipe(down)">
                                      <p:cBhvr>
                                        <p:cTn id="162" dur="500"/>
                                        <p:tgtEl>
                                          <p:spTgt spid="93"/>
                                        </p:tgtEl>
                                      </p:cBhvr>
                                    </p:animEffect>
                                  </p:childTnLst>
                                </p:cTn>
                              </p:par>
                            </p:childTnLst>
                          </p:cTn>
                        </p:par>
                      </p:childTnLst>
                    </p:cTn>
                  </p:par>
                  <p:par>
                    <p:cTn id="163" fill="hold">
                      <p:stCondLst>
                        <p:cond delay="indefinite"/>
                      </p:stCondLst>
                      <p:childTnLst>
                        <p:par>
                          <p:cTn id="164" fill="hold">
                            <p:stCondLst>
                              <p:cond delay="0"/>
                            </p:stCondLst>
                            <p:childTnLst>
                              <p:par>
                                <p:cTn id="165" presetID="22" presetClass="entr" presetSubtype="4" fill="hold" grpId="0" nodeType="clickEffect">
                                  <p:stCondLst>
                                    <p:cond delay="0"/>
                                  </p:stCondLst>
                                  <p:childTnLst>
                                    <p:set>
                                      <p:cBhvr>
                                        <p:cTn id="166" dur="1" fill="hold">
                                          <p:stCondLst>
                                            <p:cond delay="0"/>
                                          </p:stCondLst>
                                        </p:cTn>
                                        <p:tgtEl>
                                          <p:spTgt spid="94"/>
                                        </p:tgtEl>
                                        <p:attrNameLst>
                                          <p:attrName>style.visibility</p:attrName>
                                        </p:attrNameLst>
                                      </p:cBhvr>
                                      <p:to>
                                        <p:strVal val="visible"/>
                                      </p:to>
                                    </p:set>
                                    <p:animEffect transition="in" filter="wipe(down)">
                                      <p:cBhvr>
                                        <p:cTn id="167"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71" grpId="0" animBg="1"/>
      <p:bldP spid="71" grpId="1" animBg="1"/>
      <p:bldP spid="72" grpId="0"/>
      <p:bldP spid="72" grpId="1"/>
      <p:bldP spid="75" grpId="0" animBg="1"/>
      <p:bldP spid="75" grpId="1" animBg="1"/>
      <p:bldP spid="77" grpId="0" animBg="1"/>
      <p:bldP spid="79" grpId="0" animBg="1"/>
      <p:bldP spid="79" grpId="1" animBg="1"/>
      <p:bldP spid="80" grpId="0"/>
      <p:bldP spid="80" grpId="1"/>
      <p:bldP spid="81" grpId="0"/>
      <p:bldP spid="81" grpId="1"/>
      <p:bldP spid="82" grpId="0"/>
      <p:bldP spid="83" grpId="0"/>
      <p:bldP spid="84" grpId="0"/>
      <p:bldP spid="85" grpId="0"/>
      <p:bldP spid="86" grpId="0" animBg="1"/>
      <p:bldP spid="88" grpId="0" animBg="1"/>
      <p:bldP spid="90" grpId="0"/>
      <p:bldP spid="91" grpId="0" animBg="1"/>
      <p:bldP spid="92" grpId="0" animBg="1"/>
      <p:bldP spid="93" grpId="0" animBg="1"/>
      <p:bldP spid="94" grpId="0" animBg="1"/>
      <p:bldP spid="9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EM vs Gradient-based Methods</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sz="2600" dirty="0">
                    <a:latin typeface="Abadi Extra Light" panose="020B0204020104020204" pitchFamily="34" charset="0"/>
                  </a:rPr>
                  <a:t>Can also estimate params using gradient-based optimization instead of EM</a:t>
                </a:r>
              </a:p>
              <a:p>
                <a:pPr lvl="1">
                  <a:buFont typeface="Wingdings" panose="05000000000000000000" pitchFamily="2" charset="2"/>
                  <a:buChar char="§"/>
                </a:pPr>
                <a:r>
                  <a:rPr lang="en-GB" dirty="0">
                    <a:latin typeface="Abadi Extra Light" panose="020B0204020104020204" pitchFamily="34" charset="0"/>
                  </a:rPr>
                  <a:t>We can usually explicitly sum over or integrate out the latent variables </a:t>
                </a:r>
                <a14:m>
                  <m:oMath xmlns:m="http://schemas.openxmlformats.org/officeDocument/2006/math">
                    <m:r>
                      <a:rPr lang="en-GB" b="1" i="1" dirty="0" smtClean="0">
                        <a:latin typeface="Cambria Math" panose="02040503050406030204" pitchFamily="18" charset="0"/>
                      </a:rPr>
                      <m:t>𝒁</m:t>
                    </m:r>
                  </m:oMath>
                </a14:m>
                <a:r>
                  <a:rPr lang="en-GB" dirty="0">
                    <a:latin typeface="Abadi Extra Light" panose="020B0204020104020204" pitchFamily="34" charset="0"/>
                  </a:rPr>
                  <a:t>, e.g.,</a:t>
                </a:r>
              </a:p>
              <a:p>
                <a:pPr lvl="1">
                  <a:buFont typeface="Wingdings" panose="05000000000000000000" pitchFamily="2" charset="2"/>
                  <a:buChar char="§"/>
                </a:pPr>
                <a:endParaRPr lang="en-GB" dirty="0">
                  <a:latin typeface="Abadi Extra Light" panose="020B0204020104020204" pitchFamily="34" charset="0"/>
                </a:endParaRPr>
              </a:p>
              <a:p>
                <a:pPr lvl="1">
                  <a:buFont typeface="Wingdings" panose="05000000000000000000" pitchFamily="2" charset="2"/>
                  <a:buChar char="§"/>
                </a:pPr>
                <a:endParaRPr lang="en-GB" dirty="0">
                  <a:latin typeface="Abadi Extra Light" panose="020B0204020104020204" pitchFamily="34" charset="0"/>
                </a:endParaRPr>
              </a:p>
              <a:p>
                <a:pPr lvl="1">
                  <a:buFont typeface="Wingdings" panose="05000000000000000000" pitchFamily="2" charset="2"/>
                  <a:buChar char="§"/>
                </a:pPr>
                <a:r>
                  <a:rPr lang="en-GB" dirty="0">
                    <a:latin typeface="Abadi Extra Light" panose="020B0204020104020204" pitchFamily="34" charset="0"/>
                  </a:rPr>
                  <a:t>Now we can optimize </a:t>
                </a:r>
                <a14:m>
                  <m:oMath xmlns:m="http://schemas.openxmlformats.org/officeDocument/2006/math">
                    <m:r>
                      <a:rPr lang="en-GB" i="1" dirty="0" smtClean="0">
                        <a:latin typeface="Cambria Math" panose="02040503050406030204" pitchFamily="18" charset="0"/>
                        <a:ea typeface="Cambria Math" panose="02040503050406030204" pitchFamily="18" charset="0"/>
                      </a:rPr>
                      <m:t>ℒ</m:t>
                    </m:r>
                    <m:r>
                      <a:rPr lang="en-GB" i="1" dirty="0" smtClean="0">
                        <a:latin typeface="Cambria Math" panose="02040503050406030204" pitchFamily="18" charset="0"/>
                      </a:rPr>
                      <m:t>(</m:t>
                    </m:r>
                    <m:r>
                      <m:rPr>
                        <m:sty m:val="p"/>
                      </m:rPr>
                      <a:rPr lang="en-GB" i="0" dirty="0" smtClean="0">
                        <a:latin typeface="Cambria Math" panose="02040503050406030204" pitchFamily="18" charset="0"/>
                      </a:rPr>
                      <m:t>Θ</m:t>
                    </m:r>
                    <m:r>
                      <a:rPr lang="en-GB" i="1" dirty="0" smtClean="0">
                        <a:latin typeface="Cambria Math" panose="02040503050406030204" pitchFamily="18" charset="0"/>
                      </a:rPr>
                      <m:t>)</m:t>
                    </m:r>
                  </m:oMath>
                </a14:m>
                <a:r>
                  <a:rPr lang="en-GB" dirty="0">
                    <a:latin typeface="Abadi Extra Light" panose="020B0204020104020204" pitchFamily="34" charset="0"/>
                  </a:rPr>
                  <a:t> using first/second order optimization to find the optimal </a:t>
                </a:r>
                <a14:m>
                  <m:oMath xmlns:m="http://schemas.openxmlformats.org/officeDocument/2006/math">
                    <m:r>
                      <m:rPr>
                        <m:sty m:val="p"/>
                      </m:rPr>
                      <a:rPr lang="en-GB" i="0" dirty="0" smtClean="0">
                        <a:latin typeface="Cambria Math" panose="02040503050406030204" pitchFamily="18" charset="0"/>
                      </a:rPr>
                      <m:t>Θ</m:t>
                    </m:r>
                  </m:oMath>
                </a14:m>
                <a:endParaRPr lang="en-GB" dirty="0">
                  <a:latin typeface="Abadi Extra Light" panose="020B0204020104020204" pitchFamily="34" charset="0"/>
                </a:endParaRPr>
              </a:p>
              <a:p>
                <a:pPr marL="457200" lvl="1" indent="0">
                  <a:buNone/>
                </a:pPr>
                <a:endParaRPr lang="en-GB" sz="5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EM is usually preferred over this approach because</a:t>
                </a:r>
              </a:p>
              <a:p>
                <a:pPr lvl="1">
                  <a:buFont typeface="Wingdings" panose="05000000000000000000" pitchFamily="2" charset="2"/>
                  <a:buChar char="§"/>
                </a:pPr>
                <a:r>
                  <a:rPr lang="en-GB" dirty="0">
                    <a:latin typeface="Abadi Extra Light" panose="020B0204020104020204" pitchFamily="34" charset="0"/>
                  </a:rPr>
                  <a:t>The M step has often simple closed-form updates for the parameters </a:t>
                </a:r>
                <a14:m>
                  <m:oMath xmlns:m="http://schemas.openxmlformats.org/officeDocument/2006/math">
                    <m:r>
                      <m:rPr>
                        <m:sty m:val="p"/>
                      </m:rPr>
                      <a:rPr lang="en-GB" i="0" dirty="0" smtClean="0">
                        <a:latin typeface="Cambria Math" panose="02040503050406030204" pitchFamily="18" charset="0"/>
                      </a:rPr>
                      <m:t>Θ</m:t>
                    </m:r>
                  </m:oMath>
                </a14:m>
                <a:endParaRPr lang="en-GB" dirty="0">
                  <a:latin typeface="Abadi Extra Light" panose="020B0204020104020204" pitchFamily="34" charset="0"/>
                </a:endParaRPr>
              </a:p>
              <a:p>
                <a:pPr lvl="1">
                  <a:buFont typeface="Wingdings" panose="05000000000000000000" pitchFamily="2" charset="2"/>
                  <a:buChar char="§"/>
                </a:pPr>
                <a:r>
                  <a:rPr lang="en-GB" dirty="0">
                    <a:latin typeface="Abadi Extra Light" panose="020B0204020104020204" pitchFamily="34" charset="0"/>
                  </a:rPr>
                  <a:t>Often constraints (e.g., PSD matrices) are automatically satisfied due to form of updates</a:t>
                </a:r>
              </a:p>
              <a:p>
                <a:pPr lvl="1">
                  <a:buFont typeface="Wingdings" panose="05000000000000000000" pitchFamily="2" charset="2"/>
                  <a:buChar char="§"/>
                </a:pPr>
                <a:r>
                  <a:rPr lang="en-GB" dirty="0">
                    <a:latin typeface="Abadi Extra Light" panose="020B0204020104020204" pitchFamily="34" charset="0"/>
                  </a:rPr>
                  <a:t>In some cases</a:t>
                </a:r>
                <a:r>
                  <a:rPr lang="en-GB" baseline="30000" dirty="0">
                    <a:latin typeface="Abadi Extra Light" panose="020B0204020104020204" pitchFamily="34" charset="0"/>
                  </a:rPr>
                  <a:t>†</a:t>
                </a:r>
                <a:r>
                  <a:rPr lang="en-GB" dirty="0">
                    <a:latin typeface="Abadi Extra Light" panose="020B0204020104020204" pitchFamily="34" charset="0"/>
                  </a:rPr>
                  <a:t>, EM usually converges faster (and often like second-order methods)</a:t>
                </a:r>
              </a:p>
              <a:p>
                <a:pPr lvl="2">
                  <a:buFont typeface="Wingdings" panose="05000000000000000000" pitchFamily="2" charset="2"/>
                  <a:buChar char="§"/>
                </a:pPr>
                <a:r>
                  <a:rPr lang="en-GB" dirty="0">
                    <a:latin typeface="Abadi Extra Light" panose="020B0204020104020204" pitchFamily="34" charset="0"/>
                  </a:rPr>
                  <a:t>E.g., Example: Mixture of Gaussians with when the data is reasonably well-clustered</a:t>
                </a:r>
              </a:p>
              <a:p>
                <a:pPr lvl="1">
                  <a:buFont typeface="Wingdings" panose="05000000000000000000" pitchFamily="2" charset="2"/>
                  <a:buChar char="§"/>
                </a:pPr>
                <a:r>
                  <a:rPr lang="en-GB" dirty="0">
                    <a:latin typeface="Abadi Extra Light" panose="020B0204020104020204" pitchFamily="34" charset="0"/>
                  </a:rPr>
                  <a:t>EM applies even when the explicit summing over/integrating out is expensive/intractable</a:t>
                </a:r>
              </a:p>
              <a:p>
                <a:pPr lvl="1">
                  <a:buFont typeface="Wingdings" panose="05000000000000000000" pitchFamily="2" charset="2"/>
                  <a:buChar char="§"/>
                </a:pPr>
                <a:r>
                  <a:rPr lang="en-GB" dirty="0">
                    <a:latin typeface="Abadi Extra Light" panose="020B0204020104020204" pitchFamily="34" charset="0"/>
                  </a:rPr>
                  <a:t>EM also provides the conditional posterior over the latent variables Z (from E step)</a:t>
                </a:r>
              </a:p>
              <a:p>
                <a:pPr marL="457200" lvl="1" indent="0">
                  <a:buNone/>
                </a:pPr>
                <a:endParaRPr lang="en-GB" dirty="0">
                  <a:latin typeface="Abadi Extra Light" panose="020B0204020104020204" pitchFamily="34" charset="0"/>
                </a:endParaRPr>
              </a:p>
              <a:p>
                <a:pPr>
                  <a:buFont typeface="Wingdings" panose="05000000000000000000" pitchFamily="2" charset="2"/>
                  <a:buChar char="§"/>
                </a:pPr>
                <a:endParaRPr lang="en-GB" sz="2600" b="1" dirty="0">
                  <a:latin typeface="Abadi Extra Light" panose="020B0204020104020204" pitchFamily="34" charset="0"/>
                </a:endParaRPr>
              </a:p>
              <a:p>
                <a:pPr>
                  <a:buFont typeface="Wingdings" panose="05000000000000000000" pitchFamily="2" charset="2"/>
                  <a:buChar char="§"/>
                </a:pPr>
                <a:endParaRPr lang="en-GB" sz="2600" b="1" dirty="0">
                  <a:latin typeface="Abadi Extra Light" panose="020B0204020104020204" pitchFamily="34" charset="0"/>
                </a:endParaRPr>
              </a:p>
              <a:p>
                <a:pPr>
                  <a:buFont typeface="Wingdings" panose="05000000000000000000" pitchFamily="2" charset="2"/>
                  <a:buChar char="§"/>
                </a:pPr>
                <a:endParaRPr lang="en-GB" sz="2600" b="1" dirty="0">
                  <a:latin typeface="Abadi Extra Light" panose="020B0204020104020204" pitchFamily="34" charset="0"/>
                </a:endParaRPr>
              </a:p>
              <a:p>
                <a:pPr>
                  <a:buFont typeface="Wingdings" panose="05000000000000000000" pitchFamily="2" charset="2"/>
                  <a:buChar char="§"/>
                </a:pPr>
                <a:endParaRPr lang="en-GB" sz="2600" b="1" dirty="0">
                  <a:latin typeface="Abadi Extra Light" panose="020B0204020104020204" pitchFamily="34" charset="0"/>
                </a:endParaRPr>
              </a:p>
              <a:p>
                <a:pPr>
                  <a:buFont typeface="Wingdings" panose="05000000000000000000" pitchFamily="2" charset="2"/>
                  <a:buChar char="§"/>
                </a:pPr>
                <a:endParaRPr lang="en-GB" sz="2600" b="1"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831" t="-1645"/>
                </a:stretch>
              </a:blipFill>
            </p:spPr>
            <p:txBody>
              <a:bodyPr/>
              <a:lstStyle/>
              <a:p>
                <a:r>
                  <a:rPr lang="en-IN">
                    <a:noFill/>
                  </a:rPr>
                  <a:t> </a:t>
                </a:r>
              </a:p>
            </p:txBody>
          </p:sp>
        </mc:Fallback>
      </mc:AlternateContent>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12</a:t>
            </a:fld>
            <a:endParaRPr lang="en-IN" sz="2800" dirty="0">
              <a:solidFill>
                <a:schemeClr val="bg1">
                  <a:lumMod val="65000"/>
                </a:schemeClr>
              </a:solidFill>
            </a:endParaRPr>
          </a:p>
        </p:txBody>
      </p:sp>
      <p:pic>
        <p:nvPicPr>
          <p:cNvPr id="3" name="Picture 2">
            <a:extLst>
              <a:ext uri="{FF2B5EF4-FFF2-40B4-BE49-F238E27FC236}">
                <a16:creationId xmlns:a16="http://schemas.microsoft.com/office/drawing/2014/main" id="{CE643E73-7D9A-4C44-A56D-5F306B184C55}"/>
              </a:ext>
            </a:extLst>
          </p:cNvPr>
          <p:cNvPicPr>
            <a:picLocks noChangeAspect="1"/>
          </p:cNvPicPr>
          <p:nvPr/>
        </p:nvPicPr>
        <p:blipFill>
          <a:blip r:embed="rId6"/>
          <a:stretch>
            <a:fillRect/>
          </a:stretch>
        </p:blipFill>
        <p:spPr>
          <a:xfrm>
            <a:off x="2934237" y="1994682"/>
            <a:ext cx="5462789" cy="788528"/>
          </a:xfrm>
          <a:prstGeom prst="rect">
            <a:avLst/>
          </a:prstGeom>
        </p:spPr>
      </p:pic>
      <p:sp>
        <p:nvSpPr>
          <p:cNvPr id="6" name="TextBox 5">
            <a:extLst>
              <a:ext uri="{FF2B5EF4-FFF2-40B4-BE49-F238E27FC236}">
                <a16:creationId xmlns:a16="http://schemas.microsoft.com/office/drawing/2014/main" id="{99142B18-EF8B-4481-B5E4-60A94FA7D9DE}"/>
              </a:ext>
            </a:extLst>
          </p:cNvPr>
          <p:cNvSpPr txBox="1"/>
          <p:nvPr/>
        </p:nvSpPr>
        <p:spPr>
          <a:xfrm>
            <a:off x="419793" y="6257431"/>
            <a:ext cx="10622036" cy="430887"/>
          </a:xfrm>
          <a:prstGeom prst="rect">
            <a:avLst/>
          </a:prstGeom>
          <a:noFill/>
        </p:spPr>
        <p:txBody>
          <a:bodyPr wrap="square" rtlCol="0">
            <a:spAutoFit/>
          </a:bodyPr>
          <a:lstStyle/>
          <a:p>
            <a:r>
              <a:rPr lang="en-GB" sz="1600" baseline="30000" dirty="0">
                <a:latin typeface="Abadi Extra Light" panose="020B0204020104020204" pitchFamily="34" charset="0"/>
              </a:rPr>
              <a:t>†</a:t>
            </a:r>
            <a:r>
              <a:rPr lang="en-IN" sz="1100" dirty="0">
                <a:latin typeface="Abadi Extra Light" panose="020B0204020104020204" pitchFamily="34" charset="0"/>
              </a:rPr>
              <a:t>Optimization with EM and Expectation-Conjugate-Gradient (</a:t>
            </a:r>
            <a:r>
              <a:rPr lang="en-IN" sz="1100" dirty="0" err="1">
                <a:latin typeface="Abadi Extra Light" panose="020B0204020104020204" pitchFamily="34" charset="0"/>
              </a:rPr>
              <a:t>Salakhutdinov</a:t>
            </a:r>
            <a:r>
              <a:rPr lang="en-IN" sz="1100" dirty="0">
                <a:latin typeface="Abadi Extra Light" panose="020B0204020104020204" pitchFamily="34" charset="0"/>
              </a:rPr>
              <a:t> et al, 2003), On Convergence Properties of the EM Algorithm for Gaussian Mixtures (Xu and Jordan, 1996), Statistical guarantees for the EM algorithm: From population to sample-based analysis (Balakrishnan et al, 2017)</a:t>
            </a:r>
          </a:p>
        </p:txBody>
      </p:sp>
    </p:spTree>
    <p:custDataLst>
      <p:tags r:id="rId1"/>
    </p:custDataLst>
    <p:extLst>
      <p:ext uri="{BB962C8B-B14F-4D97-AF65-F5344CB8AC3E}">
        <p14:creationId xmlns:p14="http://schemas.microsoft.com/office/powerpoint/2010/main" val="2245043215"/>
      </p:ext>
    </p:extLst>
  </p:cSld>
  <p:clrMapOvr>
    <a:masterClrMapping/>
  </p:clrMapOvr>
  <mc:AlternateContent xmlns:mc="http://schemas.openxmlformats.org/markup-compatibility/2006" xmlns:p14="http://schemas.microsoft.com/office/powerpoint/2010/main">
    <mc:Choice Requires="p14">
      <p:transition spd="slow" p14:dur="2000" advTm="172046"/>
    </mc:Choice>
    <mc:Fallback xmlns="">
      <p:transition spd="slow" advTm="1720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down)">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down)">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down)">
                                      <p:cBhvr>
                                        <p:cTn id="37" dur="5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wipe(down)">
                                      <p:cBhvr>
                                        <p:cTn id="42" dur="500"/>
                                        <p:tgtEl>
                                          <p:spTgt spid="4">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down)">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xEl>
                                              <p:pRg st="10" end="10"/>
                                            </p:txEl>
                                          </p:spTgt>
                                        </p:tgtEl>
                                        <p:attrNameLst>
                                          <p:attrName>style.visibility</p:attrName>
                                        </p:attrNameLst>
                                      </p:cBhvr>
                                      <p:to>
                                        <p:strVal val="visible"/>
                                      </p:to>
                                    </p:set>
                                    <p:animEffect transition="in" filter="wipe(down)">
                                      <p:cBhvr>
                                        <p:cTn id="52" dur="500"/>
                                        <p:tgtEl>
                                          <p:spTgt spid="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11" end="11"/>
                                            </p:txEl>
                                          </p:spTgt>
                                        </p:tgtEl>
                                        <p:attrNameLst>
                                          <p:attrName>style.visibility</p:attrName>
                                        </p:attrNameLst>
                                      </p:cBhvr>
                                      <p:to>
                                        <p:strVal val="visible"/>
                                      </p:to>
                                    </p:set>
                                    <p:animEffect transition="in" filter="wipe(down)">
                                      <p:cBhvr>
                                        <p:cTn id="57" dur="500"/>
                                        <p:tgtEl>
                                          <p:spTgt spid="4">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12" end="12"/>
                                            </p:txEl>
                                          </p:spTgt>
                                        </p:tgtEl>
                                        <p:attrNameLst>
                                          <p:attrName>style.visibility</p:attrName>
                                        </p:attrNameLst>
                                      </p:cBhvr>
                                      <p:to>
                                        <p:strVal val="visible"/>
                                      </p:to>
                                    </p:set>
                                    <p:animEffect transition="in" filter="wipe(down)">
                                      <p:cBhvr>
                                        <p:cTn id="62"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Some Applications of EM</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IN" sz="2600" dirty="0">
                    <a:latin typeface="Abadi Extra Light" panose="020B0204020104020204" pitchFamily="34" charset="0"/>
                  </a:rPr>
                  <a:t>Mixture Models and Dimensionality Reduction/Representation Learning</a:t>
                </a:r>
              </a:p>
              <a:p>
                <a:pPr lvl="1">
                  <a:buFont typeface="Wingdings" panose="05000000000000000000" pitchFamily="2" charset="2"/>
                  <a:buChar char="§"/>
                </a:pPr>
                <a:r>
                  <a:rPr lang="en-IN" dirty="0">
                    <a:latin typeface="Abadi Extra Light" panose="020B0204020104020204" pitchFamily="34" charset="0"/>
                  </a:rPr>
                  <a:t>Mixture Models: Mixture of Gaussians, Mixture of Experts, etc</a:t>
                </a:r>
              </a:p>
              <a:p>
                <a:pPr lvl="1">
                  <a:buFont typeface="Wingdings" panose="05000000000000000000" pitchFamily="2" charset="2"/>
                  <a:buChar char="§"/>
                </a:pPr>
                <a:r>
                  <a:rPr lang="en-IN" dirty="0">
                    <a:latin typeface="Abadi Extra Light" panose="020B0204020104020204" pitchFamily="34" charset="0"/>
                  </a:rPr>
                  <a:t>Dim. Reduction/Representation Learning: Probabilistic PCA, Variational Autoencoders</a:t>
                </a:r>
              </a:p>
              <a:p>
                <a:pPr>
                  <a:buFont typeface="Wingdings" panose="05000000000000000000" pitchFamily="2" charset="2"/>
                  <a:buChar char="§"/>
                </a:pPr>
                <a:r>
                  <a:rPr lang="en-IN" sz="2600" dirty="0">
                    <a:latin typeface="Abadi Extra Light" panose="020B0204020104020204" pitchFamily="34" charset="0"/>
                  </a:rPr>
                  <a:t>Problems with missing features or missing labels (which are treated as latent variables)</a:t>
                </a:r>
              </a:p>
              <a:p>
                <a:pPr lvl="1">
                  <a:buFont typeface="Wingdings" panose="05000000000000000000" pitchFamily="2" charset="2"/>
                  <a:buChar char="§"/>
                </a:pPr>
                <a14:m>
                  <m:oMath xmlns:m="http://schemas.openxmlformats.org/officeDocument/2006/math">
                    <m:acc>
                      <m:accPr>
                        <m:chr m:val="̂"/>
                        <m:ctrlPr>
                          <a:rPr lang="en-IN" i="1" dirty="0" smtClean="0">
                            <a:latin typeface="Cambria Math" panose="02040503050406030204" pitchFamily="18" charset="0"/>
                          </a:rPr>
                        </m:ctrlPr>
                      </m:accPr>
                      <m:e>
                        <m:r>
                          <m:rPr>
                            <m:sty m:val="p"/>
                          </m:rPr>
                          <a:rPr lang="en-IN" b="0" i="0" dirty="0" smtClean="0">
                            <a:latin typeface="Cambria Math" panose="02040503050406030204" pitchFamily="18" charset="0"/>
                          </a:rPr>
                          <m:t>Θ</m:t>
                        </m:r>
                      </m:e>
                    </m:acc>
                    <m:r>
                      <a:rPr lang="en-IN" b="0" i="1" dirty="0" smtClean="0">
                        <a:latin typeface="Cambria Math" panose="02040503050406030204" pitchFamily="18" charset="0"/>
                      </a:rPr>
                      <m:t>= </m:t>
                    </m:r>
                    <m:sSub>
                      <m:sSubPr>
                        <m:ctrlPr>
                          <a:rPr lang="en-IN" b="0" i="1" dirty="0" smtClean="0">
                            <a:latin typeface="Cambria Math" panose="02040503050406030204" pitchFamily="18" charset="0"/>
                          </a:rPr>
                        </m:ctrlPr>
                      </m:sSubPr>
                      <m:e>
                        <m:r>
                          <m:rPr>
                            <m:sty m:val="p"/>
                          </m:rPr>
                          <a:rPr lang="en-IN" b="0" i="0" dirty="0" smtClean="0">
                            <a:latin typeface="Cambria Math" panose="02040503050406030204" pitchFamily="18" charset="0"/>
                          </a:rPr>
                          <m:t>argmax</m:t>
                        </m:r>
                      </m:e>
                      <m:sub>
                        <m:r>
                          <m:rPr>
                            <m:sty m:val="p"/>
                          </m:rPr>
                          <a:rPr lang="en-IN" b="0" i="0" dirty="0" smtClean="0">
                            <a:latin typeface="Cambria Math" panose="02040503050406030204" pitchFamily="18" charset="0"/>
                          </a:rPr>
                          <m:t>Θ</m:t>
                        </m:r>
                      </m:sub>
                    </m:sSub>
                    <m:r>
                      <a:rPr lang="en-IN" b="0" i="1" dirty="0" smtClean="0">
                        <a:latin typeface="Cambria Math" panose="02040503050406030204" pitchFamily="18" charset="0"/>
                      </a:rPr>
                      <m:t> </m:t>
                    </m:r>
                    <m:r>
                      <m:rPr>
                        <m:sty m:val="p"/>
                      </m:rPr>
                      <a:rPr lang="en-IN" b="0" i="1" dirty="0" smtClean="0">
                        <a:latin typeface="Cambria Math" panose="02040503050406030204" pitchFamily="18" charset="0"/>
                      </a:rPr>
                      <m:t>log</m:t>
                    </m:r>
                    <m:r>
                      <a:rPr lang="en-IN" b="0" i="1" dirty="0" smtClean="0">
                        <a:latin typeface="Cambria Math" panose="02040503050406030204" pitchFamily="18" charset="0"/>
                      </a:rPr>
                      <m:t> </m:t>
                    </m:r>
                    <m:r>
                      <a:rPr lang="en-IN" b="0" i="1" dirty="0" smtClean="0">
                        <a:latin typeface="Cambria Math" panose="02040503050406030204" pitchFamily="18" charset="0"/>
                      </a:rPr>
                      <m:t>𝑝</m:t>
                    </m:r>
                    <m:d>
                      <m:dPr>
                        <m:ctrlPr>
                          <a:rPr lang="en-IN" b="0" i="1" dirty="0" smtClean="0">
                            <a:latin typeface="Cambria Math" panose="02040503050406030204" pitchFamily="18" charset="0"/>
                          </a:rPr>
                        </m:ctrlPr>
                      </m:dPr>
                      <m:e>
                        <m:sSup>
                          <m:sSupPr>
                            <m:ctrlPr>
                              <a:rPr lang="en-IN" i="1">
                                <a:latin typeface="Cambria Math" panose="02040503050406030204" pitchFamily="18" charset="0"/>
                              </a:rPr>
                            </m:ctrlPr>
                          </m:sSupPr>
                          <m:e>
                            <m:r>
                              <a:rPr lang="en-IN" b="1" i="1">
                                <a:latin typeface="Cambria Math" panose="02040503050406030204" pitchFamily="18" charset="0"/>
                              </a:rPr>
                              <m:t>𝒙</m:t>
                            </m:r>
                          </m:e>
                          <m:sup>
                            <m:r>
                              <a:rPr lang="en-IN" i="1">
                                <a:latin typeface="Cambria Math" panose="02040503050406030204" pitchFamily="18" charset="0"/>
                              </a:rPr>
                              <m:t>𝑜𝑏𝑠</m:t>
                            </m:r>
                          </m:sup>
                        </m:sSup>
                      </m:e>
                      <m:e>
                        <m:r>
                          <m:rPr>
                            <m:sty m:val="p"/>
                          </m:rPr>
                          <a:rPr lang="en-IN" b="0" i="0" smtClean="0">
                            <a:latin typeface="Cambria Math" panose="02040503050406030204" pitchFamily="18" charset="0"/>
                          </a:rPr>
                          <m:t>Θ</m:t>
                        </m:r>
                      </m:e>
                    </m:d>
                    <m:r>
                      <a:rPr lang="en-IN" b="0" i="1" dirty="0" smtClean="0">
                        <a:latin typeface="Cambria Math" panose="02040503050406030204" pitchFamily="18" charset="0"/>
                      </a:rPr>
                      <m:t>=</m:t>
                    </m:r>
                    <m:sSub>
                      <m:sSubPr>
                        <m:ctrlPr>
                          <a:rPr lang="en-IN" i="1" dirty="0">
                            <a:latin typeface="Cambria Math" panose="02040503050406030204" pitchFamily="18" charset="0"/>
                          </a:rPr>
                        </m:ctrlPr>
                      </m:sSubPr>
                      <m:e>
                        <m:r>
                          <m:rPr>
                            <m:sty m:val="p"/>
                          </m:rPr>
                          <a:rPr lang="en-IN" dirty="0">
                            <a:latin typeface="Cambria Math" panose="02040503050406030204" pitchFamily="18" charset="0"/>
                          </a:rPr>
                          <m:t>argmax</m:t>
                        </m:r>
                      </m:e>
                      <m:sub>
                        <m:r>
                          <m:rPr>
                            <m:sty m:val="p"/>
                          </m:rPr>
                          <a:rPr lang="en-IN" dirty="0">
                            <a:latin typeface="Cambria Math" panose="02040503050406030204" pitchFamily="18" charset="0"/>
                          </a:rPr>
                          <m:t>Θ</m:t>
                        </m:r>
                      </m:sub>
                    </m:sSub>
                    <m:r>
                      <a:rPr lang="en-IN" i="1" dirty="0">
                        <a:latin typeface="Cambria Math" panose="02040503050406030204" pitchFamily="18" charset="0"/>
                      </a:rPr>
                      <m:t> </m:t>
                    </m:r>
                    <m:r>
                      <m:rPr>
                        <m:sty m:val="p"/>
                      </m:rPr>
                      <a:rPr lang="en-IN" i="1" dirty="0">
                        <a:latin typeface="Cambria Math" panose="02040503050406030204" pitchFamily="18" charset="0"/>
                      </a:rPr>
                      <m:t>log</m:t>
                    </m:r>
                    <m:r>
                      <a:rPr lang="en-IN" i="1" dirty="0">
                        <a:latin typeface="Cambria Math" panose="02040503050406030204" pitchFamily="18" charset="0"/>
                      </a:rPr>
                      <m:t> ∫</m:t>
                    </m:r>
                    <m:r>
                      <a:rPr lang="en-IN" i="1" dirty="0">
                        <a:latin typeface="Cambria Math" panose="02040503050406030204" pitchFamily="18" charset="0"/>
                      </a:rPr>
                      <m:t>𝑝</m:t>
                    </m:r>
                    <m:d>
                      <m:dPr>
                        <m:ctrlPr>
                          <a:rPr lang="en-IN" i="1" dirty="0">
                            <a:latin typeface="Cambria Math" panose="02040503050406030204" pitchFamily="18" charset="0"/>
                          </a:rPr>
                        </m:ctrlPr>
                      </m:dPr>
                      <m:e>
                        <m:d>
                          <m:dPr>
                            <m:begChr m:val="["/>
                            <m:endChr m:val="]"/>
                            <m:ctrlPr>
                              <a:rPr lang="en-IN" i="1" dirty="0">
                                <a:latin typeface="Cambria Math" panose="02040503050406030204" pitchFamily="18" charset="0"/>
                              </a:rPr>
                            </m:ctrlPr>
                          </m:dPr>
                          <m:e>
                            <m:sSup>
                              <m:sSupPr>
                                <m:ctrlPr>
                                  <a:rPr lang="en-IN" i="1">
                                    <a:latin typeface="Cambria Math" panose="02040503050406030204" pitchFamily="18" charset="0"/>
                                  </a:rPr>
                                </m:ctrlPr>
                              </m:sSupPr>
                              <m:e>
                                <m:r>
                                  <a:rPr lang="en-IN" b="1" i="1">
                                    <a:latin typeface="Cambria Math" panose="02040503050406030204" pitchFamily="18" charset="0"/>
                                  </a:rPr>
                                  <m:t>𝒙</m:t>
                                </m:r>
                              </m:e>
                              <m:sup>
                                <m:r>
                                  <a:rPr lang="en-IN" i="1">
                                    <a:latin typeface="Cambria Math" panose="02040503050406030204" pitchFamily="18" charset="0"/>
                                  </a:rPr>
                                  <m:t>𝑜𝑏𝑠</m:t>
                                </m:r>
                              </m:sup>
                            </m:sSup>
                            <m:r>
                              <a:rPr lang="en-IN" i="1">
                                <a:latin typeface="Cambria Math" panose="02040503050406030204" pitchFamily="18" charset="0"/>
                              </a:rPr>
                              <m:t>,</m:t>
                            </m:r>
                            <m:sSup>
                              <m:sSupPr>
                                <m:ctrlPr>
                                  <a:rPr lang="en-IN" i="1" smtClean="0">
                                    <a:solidFill>
                                      <a:srgbClr val="FF0000"/>
                                    </a:solidFill>
                                    <a:latin typeface="Cambria Math" panose="02040503050406030204" pitchFamily="18" charset="0"/>
                                  </a:rPr>
                                </m:ctrlPr>
                              </m:sSupPr>
                              <m:e>
                                <m:r>
                                  <a:rPr lang="en-IN" b="1" i="1">
                                    <a:solidFill>
                                      <a:srgbClr val="FF0000"/>
                                    </a:solidFill>
                                    <a:latin typeface="Cambria Math" panose="02040503050406030204" pitchFamily="18" charset="0"/>
                                  </a:rPr>
                                  <m:t>𝒙</m:t>
                                </m:r>
                              </m:e>
                              <m:sup>
                                <m:r>
                                  <a:rPr lang="en-IN" i="1">
                                    <a:solidFill>
                                      <a:srgbClr val="FF0000"/>
                                    </a:solidFill>
                                    <a:latin typeface="Cambria Math" panose="02040503050406030204" pitchFamily="18" charset="0"/>
                                  </a:rPr>
                                  <m:t>𝑚𝑖𝑠𝑠</m:t>
                                </m:r>
                              </m:sup>
                            </m:sSup>
                          </m:e>
                        </m:d>
                      </m:e>
                      <m:e>
                        <m:r>
                          <m:rPr>
                            <m:sty m:val="p"/>
                          </m:rPr>
                          <a:rPr lang="en-IN">
                            <a:latin typeface="Cambria Math" panose="02040503050406030204" pitchFamily="18" charset="0"/>
                          </a:rPr>
                          <m:t>Θ</m:t>
                        </m:r>
                      </m:e>
                    </m:d>
                    <m:r>
                      <a:rPr lang="en-IN" b="0" i="1" dirty="0" smtClean="0">
                        <a:latin typeface="Cambria Math" panose="02040503050406030204" pitchFamily="18" charset="0"/>
                      </a:rPr>
                      <m:t>𝑑</m:t>
                    </m:r>
                    <m:sSup>
                      <m:sSupPr>
                        <m:ctrlPr>
                          <a:rPr lang="en-IN" i="1" smtClean="0">
                            <a:solidFill>
                              <a:srgbClr val="FF0000"/>
                            </a:solidFill>
                            <a:latin typeface="Cambria Math" panose="02040503050406030204" pitchFamily="18" charset="0"/>
                          </a:rPr>
                        </m:ctrlPr>
                      </m:sSupPr>
                      <m:e>
                        <m:r>
                          <a:rPr lang="en-IN" b="1" i="1">
                            <a:solidFill>
                              <a:srgbClr val="FF0000"/>
                            </a:solidFill>
                            <a:latin typeface="Cambria Math" panose="02040503050406030204" pitchFamily="18" charset="0"/>
                          </a:rPr>
                          <m:t>𝒙</m:t>
                        </m:r>
                      </m:e>
                      <m:sup>
                        <m:r>
                          <a:rPr lang="en-IN" i="1">
                            <a:solidFill>
                              <a:srgbClr val="FF0000"/>
                            </a:solidFill>
                            <a:latin typeface="Cambria Math" panose="02040503050406030204" pitchFamily="18" charset="0"/>
                          </a:rPr>
                          <m:t>𝑚𝑖𝑠𝑠</m:t>
                        </m:r>
                      </m:sup>
                    </m:sSup>
                  </m:oMath>
                </a14:m>
                <a:endParaRPr lang="en-IN" dirty="0">
                  <a:latin typeface="Abadi Extra Light" panose="020B0204020104020204" pitchFamily="34" charset="0"/>
                </a:endParaRPr>
              </a:p>
              <a:p>
                <a:pPr lvl="1">
                  <a:buFont typeface="Wingdings" panose="05000000000000000000" pitchFamily="2" charset="2"/>
                  <a:buChar char="§"/>
                </a:pPr>
                <a14:m>
                  <m:oMath xmlns:m="http://schemas.openxmlformats.org/officeDocument/2006/math">
                    <m:acc>
                      <m:accPr>
                        <m:chr m:val="̂"/>
                        <m:ctrlPr>
                          <a:rPr lang="en-IN" i="1" dirty="0">
                            <a:latin typeface="Cambria Math" panose="02040503050406030204" pitchFamily="18" charset="0"/>
                          </a:rPr>
                        </m:ctrlPr>
                      </m:accPr>
                      <m:e>
                        <m:r>
                          <m:rPr>
                            <m:sty m:val="p"/>
                          </m:rPr>
                          <a:rPr lang="en-IN" dirty="0">
                            <a:latin typeface="Cambria Math" panose="02040503050406030204" pitchFamily="18" charset="0"/>
                          </a:rPr>
                          <m:t>Θ</m:t>
                        </m:r>
                      </m:e>
                    </m:acc>
                    <m:r>
                      <a:rPr lang="en-IN" i="1" dirty="0">
                        <a:latin typeface="Cambria Math" panose="02040503050406030204" pitchFamily="18" charset="0"/>
                      </a:rPr>
                      <m:t>= </m:t>
                    </m:r>
                    <m:sSub>
                      <m:sSubPr>
                        <m:ctrlPr>
                          <a:rPr lang="en-IN" i="1" dirty="0">
                            <a:latin typeface="Cambria Math" panose="02040503050406030204" pitchFamily="18" charset="0"/>
                          </a:rPr>
                        </m:ctrlPr>
                      </m:sSubPr>
                      <m:e>
                        <m:r>
                          <m:rPr>
                            <m:sty m:val="p"/>
                          </m:rPr>
                          <a:rPr lang="en-IN" dirty="0">
                            <a:latin typeface="Cambria Math" panose="02040503050406030204" pitchFamily="18" charset="0"/>
                          </a:rPr>
                          <m:t>argmax</m:t>
                        </m:r>
                      </m:e>
                      <m:sub>
                        <m:r>
                          <m:rPr>
                            <m:sty m:val="p"/>
                          </m:rPr>
                          <a:rPr lang="en-IN" dirty="0">
                            <a:latin typeface="Cambria Math" panose="02040503050406030204" pitchFamily="18" charset="0"/>
                          </a:rPr>
                          <m:t>Θ</m:t>
                        </m:r>
                      </m:sub>
                    </m:sSub>
                    <m:r>
                      <a:rPr lang="en-IN" b="0" i="1" dirty="0" smtClean="0">
                        <a:latin typeface="Cambria Math" panose="02040503050406030204" pitchFamily="18" charset="0"/>
                      </a:rPr>
                      <m:t> </m:t>
                    </m:r>
                    <m:nary>
                      <m:naryPr>
                        <m:chr m:val="∑"/>
                        <m:limLoc m:val="subSup"/>
                        <m:ctrlPr>
                          <a:rPr lang="en-IN" b="0" i="1" dirty="0" smtClean="0">
                            <a:latin typeface="Cambria Math" panose="02040503050406030204" pitchFamily="18" charset="0"/>
                          </a:rPr>
                        </m:ctrlPr>
                      </m:naryPr>
                      <m:sub>
                        <m:r>
                          <m:rPr>
                            <m:brk m:alnAt="25"/>
                          </m:rPr>
                          <a:rPr lang="en-IN" b="0" i="1" dirty="0" smtClean="0">
                            <a:latin typeface="Cambria Math" panose="02040503050406030204" pitchFamily="18" charset="0"/>
                          </a:rPr>
                          <m:t>𝑛</m:t>
                        </m:r>
                        <m:r>
                          <a:rPr lang="en-IN" b="0" i="1" dirty="0" smtClean="0">
                            <a:latin typeface="Cambria Math" panose="02040503050406030204" pitchFamily="18" charset="0"/>
                          </a:rPr>
                          <m:t>=1</m:t>
                        </m:r>
                      </m:sub>
                      <m:sup>
                        <m:r>
                          <a:rPr lang="en-IN" b="0" i="1" dirty="0" smtClean="0">
                            <a:latin typeface="Cambria Math" panose="02040503050406030204" pitchFamily="18" charset="0"/>
                          </a:rPr>
                          <m:t>𝑁</m:t>
                        </m:r>
                      </m:sup>
                      <m:e>
                        <m:r>
                          <m:rPr>
                            <m:sty m:val="p"/>
                          </m:rPr>
                          <a:rPr lang="en-IN" i="1" dirty="0">
                            <a:latin typeface="Cambria Math" panose="02040503050406030204" pitchFamily="18" charset="0"/>
                          </a:rPr>
                          <m:t>log</m:t>
                        </m:r>
                        <m:r>
                          <a:rPr lang="en-IN" i="1" dirty="0">
                            <a:latin typeface="Cambria Math" panose="02040503050406030204" pitchFamily="18" charset="0"/>
                          </a:rPr>
                          <m:t> </m:t>
                        </m:r>
                        <m:r>
                          <a:rPr lang="en-IN" i="1" dirty="0">
                            <a:latin typeface="Cambria Math" panose="02040503050406030204" pitchFamily="18" charset="0"/>
                          </a:rPr>
                          <m:t>𝑝</m:t>
                        </m:r>
                        <m:d>
                          <m:dPr>
                            <m:ctrlPr>
                              <a:rPr lang="en-IN" i="1" dirty="0">
                                <a:latin typeface="Cambria Math" panose="02040503050406030204" pitchFamily="18" charset="0"/>
                              </a:rPr>
                            </m:ctrlPr>
                          </m:dPr>
                          <m:e>
                            <m:sSub>
                              <m:sSubPr>
                                <m:ctrlPr>
                                  <a:rPr lang="en-IN" i="1">
                                    <a:latin typeface="Cambria Math" panose="02040503050406030204" pitchFamily="18" charset="0"/>
                                  </a:rPr>
                                </m:ctrlPr>
                              </m:sSubPr>
                              <m:e>
                                <m:r>
                                  <a:rPr lang="en-IN" i="1">
                                    <a:latin typeface="Cambria Math" panose="02040503050406030204" pitchFamily="18" charset="0"/>
                                  </a:rPr>
                                  <m:t>𝑥</m:t>
                                </m:r>
                              </m:e>
                              <m:sub>
                                <m:r>
                                  <a:rPr lang="en-IN" i="1">
                                    <a:latin typeface="Cambria Math" panose="02040503050406030204" pitchFamily="18" charset="0"/>
                                  </a:rPr>
                                  <m:t>𝑛</m:t>
                                </m:r>
                              </m:sub>
                            </m:sSub>
                            <m:r>
                              <a:rPr lang="en-IN" i="1">
                                <a:latin typeface="Cambria Math" panose="02040503050406030204" pitchFamily="18" charset="0"/>
                              </a:rPr>
                              <m:t>, </m:t>
                            </m:r>
                            <m:sSub>
                              <m:sSubPr>
                                <m:ctrlPr>
                                  <a:rPr lang="en-IN" i="1">
                                    <a:latin typeface="Cambria Math" panose="02040503050406030204" pitchFamily="18" charset="0"/>
                                  </a:rPr>
                                </m:ctrlPr>
                              </m:sSubPr>
                              <m:e>
                                <m:r>
                                  <a:rPr lang="en-IN" i="1">
                                    <a:latin typeface="Cambria Math" panose="02040503050406030204" pitchFamily="18" charset="0"/>
                                  </a:rPr>
                                  <m:t>𝑦</m:t>
                                </m:r>
                              </m:e>
                              <m:sub>
                                <m:r>
                                  <a:rPr lang="en-IN" i="1">
                                    <a:latin typeface="Cambria Math" panose="02040503050406030204" pitchFamily="18" charset="0"/>
                                  </a:rPr>
                                  <m:t>𝑛</m:t>
                                </m:r>
                              </m:sub>
                            </m:sSub>
                          </m:e>
                          <m:e>
                            <m:r>
                              <m:rPr>
                                <m:sty m:val="p"/>
                              </m:rPr>
                              <a:rPr lang="en-IN">
                                <a:latin typeface="Cambria Math" panose="02040503050406030204" pitchFamily="18" charset="0"/>
                              </a:rPr>
                              <m:t>Θ</m:t>
                            </m:r>
                          </m:e>
                        </m:d>
                        <m:r>
                          <a:rPr lang="en-IN" b="0" i="1" smtClean="0">
                            <a:latin typeface="Cambria Math" panose="02040503050406030204" pitchFamily="18" charset="0"/>
                          </a:rPr>
                          <m:t>+</m:t>
                        </m:r>
                        <m:nary>
                          <m:naryPr>
                            <m:chr m:val="∑"/>
                            <m:limLoc m:val="subSup"/>
                            <m:ctrlPr>
                              <a:rPr lang="en-IN" i="1" dirty="0">
                                <a:latin typeface="Cambria Math" panose="02040503050406030204" pitchFamily="18" charset="0"/>
                              </a:rPr>
                            </m:ctrlPr>
                          </m:naryPr>
                          <m:sub>
                            <m:r>
                              <m:rPr>
                                <m:brk m:alnAt="25"/>
                              </m:rPr>
                              <a:rPr lang="en-IN" i="1" dirty="0">
                                <a:latin typeface="Cambria Math" panose="02040503050406030204" pitchFamily="18" charset="0"/>
                              </a:rPr>
                              <m:t>𝑛</m:t>
                            </m:r>
                            <m:r>
                              <a:rPr lang="en-IN" i="1" dirty="0">
                                <a:latin typeface="Cambria Math" panose="02040503050406030204" pitchFamily="18" charset="0"/>
                              </a:rPr>
                              <m:t>=</m:t>
                            </m:r>
                            <m:r>
                              <a:rPr lang="en-IN" b="0" i="1" dirty="0" smtClean="0">
                                <a:latin typeface="Cambria Math" panose="02040503050406030204" pitchFamily="18" charset="0"/>
                              </a:rPr>
                              <m:t>𝑁</m:t>
                            </m:r>
                            <m:r>
                              <a:rPr lang="en-IN" b="0" i="1" dirty="0" smtClean="0">
                                <a:latin typeface="Cambria Math" panose="02040503050406030204" pitchFamily="18" charset="0"/>
                              </a:rPr>
                              <m:t>+1</m:t>
                            </m:r>
                          </m:sub>
                          <m:sup>
                            <m:r>
                              <a:rPr lang="en-IN" i="1" dirty="0">
                                <a:latin typeface="Cambria Math" panose="02040503050406030204" pitchFamily="18" charset="0"/>
                              </a:rPr>
                              <m:t>𝑁</m:t>
                            </m:r>
                            <m:r>
                              <a:rPr lang="en-IN" b="0" i="1" dirty="0" smtClean="0">
                                <a:latin typeface="Cambria Math" panose="02040503050406030204" pitchFamily="18" charset="0"/>
                              </a:rPr>
                              <m:t>+</m:t>
                            </m:r>
                            <m:r>
                              <a:rPr lang="en-IN" b="0" i="1" dirty="0" smtClean="0">
                                <a:latin typeface="Cambria Math" panose="02040503050406030204" pitchFamily="18" charset="0"/>
                              </a:rPr>
                              <m:t>𝑀</m:t>
                            </m:r>
                          </m:sup>
                          <m:e>
                            <m:r>
                              <m:rPr>
                                <m:sty m:val="p"/>
                              </m:rPr>
                              <a:rPr lang="en-IN" b="0" i="1" dirty="0" smtClean="0">
                                <a:latin typeface="Cambria Math" panose="02040503050406030204" pitchFamily="18" charset="0"/>
                              </a:rPr>
                              <m:t>log</m:t>
                            </m:r>
                            <m:r>
                              <a:rPr lang="en-IN" b="0" i="1" dirty="0" smtClean="0">
                                <a:latin typeface="Cambria Math" panose="02040503050406030204" pitchFamily="18" charset="0"/>
                              </a:rPr>
                              <m:t> </m:t>
                            </m:r>
                            <m:nary>
                              <m:naryPr>
                                <m:chr m:val="∑"/>
                                <m:limLoc m:val="subSup"/>
                                <m:ctrlPr>
                                  <a:rPr lang="en-IN" i="1" dirty="0" smtClean="0">
                                    <a:latin typeface="Cambria Math" panose="02040503050406030204" pitchFamily="18" charset="0"/>
                                  </a:rPr>
                                </m:ctrlPr>
                              </m:naryPr>
                              <m:sub>
                                <m:r>
                                  <m:rPr>
                                    <m:brk m:alnAt="25"/>
                                  </m:rPr>
                                  <a:rPr lang="en-IN" b="0" i="1" dirty="0" smtClean="0">
                                    <a:latin typeface="Cambria Math" panose="02040503050406030204" pitchFamily="18" charset="0"/>
                                  </a:rPr>
                                  <m:t>𝑐</m:t>
                                </m:r>
                                <m:r>
                                  <a:rPr lang="en-IN" b="0" i="1" dirty="0" smtClean="0">
                                    <a:latin typeface="Cambria Math" panose="02040503050406030204" pitchFamily="18" charset="0"/>
                                  </a:rPr>
                                  <m:t>=1</m:t>
                                </m:r>
                              </m:sub>
                              <m:sup>
                                <m:r>
                                  <a:rPr lang="en-IN" b="0" i="1" dirty="0" smtClean="0">
                                    <a:latin typeface="Cambria Math" panose="02040503050406030204" pitchFamily="18" charset="0"/>
                                  </a:rPr>
                                  <m:t>𝐾</m:t>
                                </m:r>
                              </m:sup>
                              <m:e>
                                <m:r>
                                  <a:rPr lang="en-IN" i="1" dirty="0">
                                    <a:latin typeface="Cambria Math" panose="02040503050406030204" pitchFamily="18" charset="0"/>
                                  </a:rPr>
                                  <m:t>𝑝</m:t>
                                </m:r>
                                <m:d>
                                  <m:dPr>
                                    <m:ctrlPr>
                                      <a:rPr lang="en-IN" i="1" dirty="0">
                                        <a:latin typeface="Cambria Math" panose="02040503050406030204" pitchFamily="18" charset="0"/>
                                      </a:rPr>
                                    </m:ctrlPr>
                                  </m:dPr>
                                  <m:e>
                                    <m:sSub>
                                      <m:sSubPr>
                                        <m:ctrlPr>
                                          <a:rPr lang="en-IN" i="1">
                                            <a:latin typeface="Cambria Math" panose="02040503050406030204" pitchFamily="18" charset="0"/>
                                          </a:rPr>
                                        </m:ctrlPr>
                                      </m:sSubPr>
                                      <m:e>
                                        <m:r>
                                          <a:rPr lang="en-IN" i="1">
                                            <a:latin typeface="Cambria Math" panose="02040503050406030204" pitchFamily="18" charset="0"/>
                                          </a:rPr>
                                          <m:t>𝑥</m:t>
                                        </m:r>
                                      </m:e>
                                      <m:sub>
                                        <m:r>
                                          <a:rPr lang="en-IN" i="1">
                                            <a:latin typeface="Cambria Math" panose="02040503050406030204" pitchFamily="18" charset="0"/>
                                          </a:rPr>
                                          <m:t>𝑛</m:t>
                                        </m:r>
                                      </m:sub>
                                    </m:sSub>
                                    <m:r>
                                      <a:rPr lang="en-IN" i="1">
                                        <a:latin typeface="Cambria Math" panose="02040503050406030204" pitchFamily="18" charset="0"/>
                                      </a:rPr>
                                      <m:t>, </m:t>
                                    </m:r>
                                    <m:sSub>
                                      <m:sSubPr>
                                        <m:ctrlPr>
                                          <a:rPr lang="en-IN" i="1" smtClean="0">
                                            <a:solidFill>
                                              <a:srgbClr val="FF0000"/>
                                            </a:solidFill>
                                            <a:latin typeface="Cambria Math" panose="02040503050406030204" pitchFamily="18" charset="0"/>
                                          </a:rPr>
                                        </m:ctrlPr>
                                      </m:sSubPr>
                                      <m:e>
                                        <m:r>
                                          <a:rPr lang="en-IN" i="1" smtClean="0">
                                            <a:solidFill>
                                              <a:srgbClr val="FF0000"/>
                                            </a:solidFill>
                                            <a:latin typeface="Cambria Math" panose="02040503050406030204" pitchFamily="18" charset="0"/>
                                          </a:rPr>
                                          <m:t>𝑦</m:t>
                                        </m:r>
                                      </m:e>
                                      <m:sub>
                                        <m:r>
                                          <a:rPr lang="en-IN" i="1">
                                            <a:solidFill>
                                              <a:srgbClr val="FF0000"/>
                                            </a:solidFill>
                                            <a:latin typeface="Cambria Math" panose="02040503050406030204" pitchFamily="18" charset="0"/>
                                          </a:rPr>
                                          <m:t>𝑛</m:t>
                                        </m:r>
                                      </m:sub>
                                    </m:sSub>
                                    <m:r>
                                      <a:rPr lang="en-IN" b="0" i="1" smtClean="0">
                                        <a:latin typeface="Cambria Math" panose="02040503050406030204" pitchFamily="18" charset="0"/>
                                      </a:rPr>
                                      <m:t>=</m:t>
                                    </m:r>
                                    <m:r>
                                      <a:rPr lang="en-IN" b="0" i="1" smtClean="0">
                                        <a:latin typeface="Cambria Math" panose="02040503050406030204" pitchFamily="18" charset="0"/>
                                      </a:rPr>
                                      <m:t>𝑐</m:t>
                                    </m:r>
                                  </m:e>
                                  <m:e>
                                    <m:r>
                                      <m:rPr>
                                        <m:sty m:val="p"/>
                                      </m:rPr>
                                      <a:rPr lang="en-IN">
                                        <a:latin typeface="Cambria Math" panose="02040503050406030204" pitchFamily="18" charset="0"/>
                                      </a:rPr>
                                      <m:t>Θ</m:t>
                                    </m:r>
                                  </m:e>
                                </m:d>
                              </m:e>
                            </m:nary>
                            <m:r>
                              <a:rPr lang="en-IN" b="0" i="1" dirty="0" smtClean="0">
                                <a:latin typeface="Cambria Math" panose="02040503050406030204" pitchFamily="18" charset="0"/>
                              </a:rPr>
                              <m:t> </m:t>
                            </m:r>
                          </m:e>
                        </m:nary>
                      </m:e>
                    </m:nary>
                  </m:oMath>
                </a14:m>
                <a:endParaRPr lang="en-IN" dirty="0">
                  <a:latin typeface="Abadi Extra Light" panose="020B0204020104020204" pitchFamily="34" charset="0"/>
                </a:endParaRPr>
              </a:p>
              <a:p>
                <a:pPr>
                  <a:buFont typeface="Wingdings" panose="05000000000000000000" pitchFamily="2" charset="2"/>
                  <a:buChar char="§"/>
                </a:pPr>
                <a:r>
                  <a:rPr lang="en-GB" sz="2600" dirty="0">
                    <a:solidFill>
                      <a:srgbClr val="0000FF"/>
                    </a:solidFill>
                    <a:latin typeface="Abadi Extra Light" panose="020B0204020104020204" pitchFamily="34" charset="0"/>
                  </a:rPr>
                  <a:t>Hyperparameter estimation</a:t>
                </a:r>
                <a:r>
                  <a:rPr lang="en-GB" sz="2600" dirty="0">
                    <a:latin typeface="Abadi Extra Light" panose="020B0204020104020204" pitchFamily="34" charset="0"/>
                  </a:rPr>
                  <a:t> in probabilistic models (an alternative to MLE-II)</a:t>
                </a:r>
              </a:p>
              <a:p>
                <a:pPr lvl="1">
                  <a:buFont typeface="Wingdings" panose="05000000000000000000" pitchFamily="2" charset="2"/>
                  <a:buChar char="§"/>
                </a:pPr>
                <a:r>
                  <a:rPr lang="en-GB" dirty="0">
                    <a:latin typeface="Abadi Extra Light" panose="020B0204020104020204" pitchFamily="34" charset="0"/>
                  </a:rPr>
                  <a:t>MLE-II estimates </a:t>
                </a:r>
                <a:r>
                  <a:rPr lang="en-GB" dirty="0" err="1">
                    <a:latin typeface="Abadi Extra Light" panose="020B0204020104020204" pitchFamily="34" charset="0"/>
                  </a:rPr>
                  <a:t>hyperparams</a:t>
                </a:r>
                <a:r>
                  <a:rPr lang="en-GB" dirty="0">
                    <a:latin typeface="Abadi Extra Light" panose="020B0204020104020204" pitchFamily="34" charset="0"/>
                  </a:rPr>
                  <a:t> by maximizing the marginal likelihood, e.g.</a:t>
                </a:r>
                <a:r>
                  <a:rPr lang="en-GB" sz="2200" dirty="0">
                    <a:latin typeface="Abadi Extra Light" panose="020B0204020104020204" pitchFamily="34" charset="0"/>
                  </a:rPr>
                  <a:t>,</a:t>
                </a:r>
              </a:p>
              <a:p>
                <a:pPr marL="457200" lvl="1" indent="0">
                  <a:buNone/>
                </a:pPr>
                <a:endParaRPr lang="en-GB" sz="2200" dirty="0">
                  <a:latin typeface="Abadi Extra Light" panose="020B0204020104020204" pitchFamily="34" charset="0"/>
                </a:endParaRPr>
              </a:p>
              <a:p>
                <a:pPr lvl="1">
                  <a:buFont typeface="Wingdings" panose="05000000000000000000" pitchFamily="2" charset="2"/>
                  <a:buChar char="§"/>
                </a:pPr>
                <a:endParaRPr lang="en-GB" sz="1000" dirty="0">
                  <a:latin typeface="Abadi Extra Light" panose="020B0204020104020204" pitchFamily="34" charset="0"/>
                </a:endParaRPr>
              </a:p>
              <a:p>
                <a:pPr lvl="1">
                  <a:buFont typeface="Wingdings" panose="05000000000000000000" pitchFamily="2" charset="2"/>
                  <a:buChar char="§"/>
                </a:pPr>
                <a:r>
                  <a:rPr lang="en-GB" dirty="0">
                    <a:latin typeface="Abadi Extra Light" panose="020B0204020104020204" pitchFamily="34" charset="0"/>
                  </a:rPr>
                  <a:t>With EM, can treat </a:t>
                </a:r>
                <a14:m>
                  <m:oMath xmlns:m="http://schemas.openxmlformats.org/officeDocument/2006/math">
                    <m:r>
                      <a:rPr lang="en-GB" b="1" i="1" dirty="0" smtClean="0">
                        <a:latin typeface="Cambria Math" panose="02040503050406030204" pitchFamily="18" charset="0"/>
                      </a:rPr>
                      <m:t>𝒘</m:t>
                    </m:r>
                  </m:oMath>
                </a14:m>
                <a:r>
                  <a:rPr lang="en-GB" dirty="0">
                    <a:latin typeface="Abadi Extra Light" panose="020B0204020104020204" pitchFamily="34" charset="0"/>
                  </a:rPr>
                  <a:t> as latent var, and </a:t>
                </a:r>
                <a14:m>
                  <m:oMath xmlns:m="http://schemas.openxmlformats.org/officeDocument/2006/math">
                    <m:r>
                      <a:rPr lang="en-IN" i="1" smtClean="0">
                        <a:latin typeface="Cambria Math" panose="02040503050406030204" pitchFamily="18" charset="0"/>
                      </a:rPr>
                      <m:t>𝜆</m:t>
                    </m:r>
                    <m:r>
                      <a:rPr lang="en-IN" i="1" smtClean="0">
                        <a:latin typeface="Cambria Math" panose="02040503050406030204" pitchFamily="18" charset="0"/>
                      </a:rPr>
                      <m:t>, </m:t>
                    </m:r>
                    <m:r>
                      <a:rPr lang="en-IN" i="1" smtClean="0">
                        <a:latin typeface="Cambria Math" panose="02040503050406030204" pitchFamily="18" charset="0"/>
                      </a:rPr>
                      <m:t>𝛽</m:t>
                    </m:r>
                  </m:oMath>
                </a14:m>
                <a:r>
                  <a:rPr lang="en-GB" dirty="0">
                    <a:latin typeface="Abadi Extra Light" panose="020B0204020104020204" pitchFamily="34" charset="0"/>
                  </a:rPr>
                  <a:t> as “parameters”</a:t>
                </a:r>
              </a:p>
              <a:p>
                <a:pPr lvl="2">
                  <a:buFont typeface="Wingdings" panose="05000000000000000000" pitchFamily="2" charset="2"/>
                  <a:buChar char="§"/>
                </a:pPr>
                <a:r>
                  <a:rPr lang="en-GB" dirty="0">
                    <a:latin typeface="Abadi Extra Light" panose="020B0204020104020204" pitchFamily="34" charset="0"/>
                  </a:rPr>
                  <a:t>E step will estimate the CP of </a:t>
                </a:r>
                <a14:m>
                  <m:oMath xmlns:m="http://schemas.openxmlformats.org/officeDocument/2006/math">
                    <m:r>
                      <a:rPr lang="en-IN" b="0" i="1" smtClean="0">
                        <a:latin typeface="Cambria Math" panose="02040503050406030204" pitchFamily="18" charset="0"/>
                      </a:rPr>
                      <m:t>𝑤</m:t>
                    </m:r>
                  </m:oMath>
                </a14:m>
                <a:r>
                  <a:rPr lang="en-GB" dirty="0">
                    <a:latin typeface="Abadi Extra Light" panose="020B0204020104020204" pitchFamily="34" charset="0"/>
                  </a:rPr>
                  <a:t> given current estimates of </a:t>
                </a:r>
                <a14:m>
                  <m:oMath xmlns:m="http://schemas.openxmlformats.org/officeDocument/2006/math">
                    <m:r>
                      <a:rPr lang="en-IN" i="1">
                        <a:latin typeface="Cambria Math" panose="02040503050406030204" pitchFamily="18" charset="0"/>
                      </a:rPr>
                      <m:t>𝜆</m:t>
                    </m:r>
                    <m:r>
                      <a:rPr lang="en-IN" i="1">
                        <a:latin typeface="Cambria Math" panose="02040503050406030204" pitchFamily="18" charset="0"/>
                      </a:rPr>
                      <m:t>, </m:t>
                    </m:r>
                    <m:r>
                      <a:rPr lang="en-IN" i="1">
                        <a:latin typeface="Cambria Math" panose="02040503050406030204" pitchFamily="18" charset="0"/>
                      </a:rPr>
                      <m:t>𝛽</m:t>
                    </m:r>
                  </m:oMath>
                </a14:m>
                <a:r>
                  <a:rPr lang="en-GB" dirty="0">
                    <a:latin typeface="Abadi Extra Light" panose="020B0204020104020204" pitchFamily="34" charset="0"/>
                  </a:rPr>
                  <a:t> </a:t>
                </a:r>
              </a:p>
              <a:p>
                <a:pPr lvl="2">
                  <a:buFont typeface="Wingdings" panose="05000000000000000000" pitchFamily="2" charset="2"/>
                  <a:buChar char="§"/>
                </a:pPr>
                <a:r>
                  <a:rPr lang="en-GB" dirty="0">
                    <a:latin typeface="Abadi Extra Light" panose="020B0204020104020204" pitchFamily="34" charset="0"/>
                  </a:rPr>
                  <a:t>M step will re-estimate </a:t>
                </a:r>
                <a14:m>
                  <m:oMath xmlns:m="http://schemas.openxmlformats.org/officeDocument/2006/math">
                    <m:r>
                      <a:rPr lang="en-IN" i="1" smtClean="0">
                        <a:latin typeface="Cambria Math" panose="02040503050406030204" pitchFamily="18" charset="0"/>
                      </a:rPr>
                      <m:t>𝜆</m:t>
                    </m:r>
                    <m:r>
                      <a:rPr lang="en-IN" i="1" smtClean="0">
                        <a:latin typeface="Cambria Math" panose="02040503050406030204" pitchFamily="18" charset="0"/>
                      </a:rPr>
                      <m:t>, </m:t>
                    </m:r>
                    <m:r>
                      <a:rPr lang="en-IN" i="1" smtClean="0">
                        <a:latin typeface="Cambria Math" panose="02040503050406030204" pitchFamily="18" charset="0"/>
                      </a:rPr>
                      <m:t>𝛽</m:t>
                    </m:r>
                  </m:oMath>
                </a14:m>
                <a:r>
                  <a:rPr lang="en-GB" dirty="0">
                    <a:latin typeface="Abadi Extra Light" panose="020B0204020104020204" pitchFamily="34" charset="0"/>
                  </a:rPr>
                  <a:t> by maximizing the expected CLL</a:t>
                </a: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3"/>
                <a:stretch>
                  <a:fillRect l="-831" t="-1645" r="-208"/>
                </a:stretch>
              </a:blipFill>
            </p:spPr>
            <p:txBody>
              <a:bodyPr/>
              <a:lstStyle/>
              <a:p>
                <a:r>
                  <a:rPr lang="en-IN">
                    <a:noFill/>
                  </a:rPr>
                  <a:t> </a:t>
                </a:r>
              </a:p>
            </p:txBody>
          </p:sp>
        </mc:Fallback>
      </mc:AlternateContent>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13</a:t>
            </a:fld>
            <a:endParaRPr lang="en-IN" sz="2800" dirty="0">
              <a:solidFill>
                <a:schemeClr val="bg1">
                  <a:lumMod val="65000"/>
                </a:schemeClr>
              </a:solidFill>
            </a:endParaRP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B0C29D47-31AC-48EC-92EA-BA62FAC4735B}"/>
                  </a:ext>
                </a:extLst>
              </p:cNvPr>
              <p:cNvSpPr txBox="1"/>
              <p:nvPr/>
            </p:nvSpPr>
            <p:spPr>
              <a:xfrm>
                <a:off x="1915731" y="4526975"/>
                <a:ext cx="7234448" cy="72654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IN" i="1" smtClean="0">
                              <a:latin typeface="Cambria Math" panose="02040503050406030204" pitchFamily="18" charset="0"/>
                            </a:rPr>
                          </m:ctrlPr>
                        </m:dPr>
                        <m:e>
                          <m:acc>
                            <m:accPr>
                              <m:chr m:val="̂"/>
                              <m:ctrlPr>
                                <a:rPr lang="en-IN" i="1">
                                  <a:latin typeface="Cambria Math" panose="02040503050406030204" pitchFamily="18" charset="0"/>
                                </a:rPr>
                              </m:ctrlPr>
                            </m:accPr>
                            <m:e>
                              <m:r>
                                <a:rPr lang="en-IN" i="1">
                                  <a:latin typeface="Cambria Math" panose="02040503050406030204" pitchFamily="18" charset="0"/>
                                </a:rPr>
                                <m:t>𝜆</m:t>
                              </m:r>
                            </m:e>
                          </m:acc>
                          <m:r>
                            <a:rPr lang="en-IN" i="1">
                              <a:latin typeface="Cambria Math" panose="02040503050406030204" pitchFamily="18" charset="0"/>
                            </a:rPr>
                            <m:t>,</m:t>
                          </m:r>
                          <m:acc>
                            <m:accPr>
                              <m:chr m:val="̂"/>
                              <m:ctrlPr>
                                <a:rPr lang="en-IN" i="1">
                                  <a:latin typeface="Cambria Math" panose="02040503050406030204" pitchFamily="18" charset="0"/>
                                </a:rPr>
                              </m:ctrlPr>
                            </m:accPr>
                            <m:e>
                              <m:r>
                                <a:rPr lang="en-IN" i="1">
                                  <a:latin typeface="Cambria Math" panose="02040503050406030204" pitchFamily="18" charset="0"/>
                                </a:rPr>
                                <m:t>𝛽</m:t>
                              </m:r>
                            </m:e>
                          </m:acc>
                        </m:e>
                      </m:d>
                      <m:r>
                        <a:rPr lang="en-IN" i="1">
                          <a:latin typeface="Cambria Math" panose="02040503050406030204" pitchFamily="18" charset="0"/>
                        </a:rPr>
                        <m:t>= </m:t>
                      </m:r>
                      <m:sSub>
                        <m:sSubPr>
                          <m:ctrlPr>
                            <a:rPr lang="en-IN" i="1">
                              <a:latin typeface="Cambria Math" panose="02040503050406030204" pitchFamily="18" charset="0"/>
                            </a:rPr>
                          </m:ctrlPr>
                        </m:sSubPr>
                        <m:e>
                          <m:r>
                            <m:rPr>
                              <m:sty m:val="p"/>
                            </m:rPr>
                            <a:rPr lang="en-IN">
                              <a:latin typeface="Cambria Math" panose="02040503050406030204" pitchFamily="18" charset="0"/>
                            </a:rPr>
                            <m:t>argmax</m:t>
                          </m:r>
                        </m:e>
                        <m:sub>
                          <m:r>
                            <a:rPr lang="en-IN" i="1">
                              <a:latin typeface="Cambria Math" panose="02040503050406030204" pitchFamily="18" charset="0"/>
                            </a:rPr>
                            <m:t>𝜆</m:t>
                          </m:r>
                          <m:r>
                            <a:rPr lang="en-IN" i="1">
                              <a:latin typeface="Cambria Math" panose="02040503050406030204" pitchFamily="18" charset="0"/>
                            </a:rPr>
                            <m:t>,</m:t>
                          </m:r>
                          <m:r>
                            <a:rPr lang="en-IN" i="1">
                              <a:latin typeface="Cambria Math" panose="02040503050406030204" pitchFamily="18" charset="0"/>
                            </a:rPr>
                            <m:t>𝛽</m:t>
                          </m:r>
                        </m:sub>
                      </m:sSub>
                      <m:r>
                        <a:rPr lang="en-IN" i="1">
                          <a:latin typeface="Cambria Math" panose="02040503050406030204" pitchFamily="18" charset="0"/>
                        </a:rPr>
                        <m:t> </m:t>
                      </m:r>
                      <m:r>
                        <a:rPr lang="en-IN" i="1">
                          <a:latin typeface="Cambria Math" panose="02040503050406030204" pitchFamily="18" charset="0"/>
                        </a:rPr>
                        <m:t>𝑝</m:t>
                      </m:r>
                      <m:d>
                        <m:dPr>
                          <m:ctrlPr>
                            <a:rPr lang="en-IN" i="1">
                              <a:latin typeface="Cambria Math" panose="02040503050406030204" pitchFamily="18" charset="0"/>
                            </a:rPr>
                          </m:ctrlPr>
                        </m:dPr>
                        <m:e>
                          <m:r>
                            <a:rPr lang="en-IN" b="1" i="1">
                              <a:latin typeface="Cambria Math" panose="02040503050406030204" pitchFamily="18" charset="0"/>
                            </a:rPr>
                            <m:t>𝒚</m:t>
                          </m:r>
                        </m:e>
                        <m:e>
                          <m:r>
                            <a:rPr lang="en-IN" b="1" i="1">
                              <a:latin typeface="Cambria Math" panose="02040503050406030204" pitchFamily="18" charset="0"/>
                            </a:rPr>
                            <m:t>𝑿</m:t>
                          </m:r>
                          <m:r>
                            <a:rPr lang="en-IN" i="1">
                              <a:latin typeface="Cambria Math" panose="02040503050406030204" pitchFamily="18" charset="0"/>
                            </a:rPr>
                            <m:t>,</m:t>
                          </m:r>
                          <m:r>
                            <a:rPr lang="en-IN" i="1">
                              <a:latin typeface="Cambria Math" panose="02040503050406030204" pitchFamily="18" charset="0"/>
                            </a:rPr>
                            <m:t>𝜆</m:t>
                          </m:r>
                          <m:r>
                            <a:rPr lang="en-IN" i="1">
                              <a:latin typeface="Cambria Math" panose="02040503050406030204" pitchFamily="18" charset="0"/>
                            </a:rPr>
                            <m:t>, </m:t>
                          </m:r>
                          <m:r>
                            <a:rPr lang="en-IN" i="1">
                              <a:latin typeface="Cambria Math" panose="02040503050406030204" pitchFamily="18" charset="0"/>
                            </a:rPr>
                            <m:t>𝛽</m:t>
                          </m:r>
                        </m:e>
                      </m:d>
                      <m:r>
                        <a:rPr lang="en-IN" b="0" i="1" smtClean="0">
                          <a:latin typeface="Cambria Math" panose="02040503050406030204" pitchFamily="18" charset="0"/>
                        </a:rPr>
                        <m:t>=</m:t>
                      </m:r>
                      <m:sSub>
                        <m:sSubPr>
                          <m:ctrlPr>
                            <a:rPr lang="en-IN" i="1">
                              <a:latin typeface="Cambria Math" panose="02040503050406030204" pitchFamily="18" charset="0"/>
                            </a:rPr>
                          </m:ctrlPr>
                        </m:sSubPr>
                        <m:e>
                          <m:r>
                            <m:rPr>
                              <m:sty m:val="p"/>
                            </m:rPr>
                            <a:rPr lang="en-IN" b="0" i="0" smtClean="0">
                              <a:latin typeface="Cambria Math" panose="02040503050406030204" pitchFamily="18" charset="0"/>
                            </a:rPr>
                            <m:t>a</m:t>
                          </m:r>
                          <m:r>
                            <m:rPr>
                              <m:sty m:val="p"/>
                            </m:rPr>
                            <a:rPr lang="en-IN">
                              <a:latin typeface="Cambria Math" panose="02040503050406030204" pitchFamily="18" charset="0"/>
                            </a:rPr>
                            <m:t>rgmax</m:t>
                          </m:r>
                        </m:e>
                        <m:sub>
                          <m:r>
                            <a:rPr lang="en-IN" i="1">
                              <a:latin typeface="Cambria Math" panose="02040503050406030204" pitchFamily="18" charset="0"/>
                            </a:rPr>
                            <m:t>𝜆</m:t>
                          </m:r>
                          <m:r>
                            <a:rPr lang="en-IN" i="1">
                              <a:latin typeface="Cambria Math" panose="02040503050406030204" pitchFamily="18" charset="0"/>
                            </a:rPr>
                            <m:t>,</m:t>
                          </m:r>
                          <m:r>
                            <a:rPr lang="en-IN" i="1">
                              <a:latin typeface="Cambria Math" panose="02040503050406030204" pitchFamily="18" charset="0"/>
                            </a:rPr>
                            <m:t>𝛽</m:t>
                          </m:r>
                        </m:sub>
                      </m:sSub>
                      <m:nary>
                        <m:naryPr>
                          <m:limLoc m:val="undOvr"/>
                          <m:subHide m:val="on"/>
                          <m:supHide m:val="on"/>
                          <m:ctrlPr>
                            <a:rPr lang="en-IN" i="1">
                              <a:latin typeface="Cambria Math" panose="02040503050406030204" pitchFamily="18" charset="0"/>
                            </a:rPr>
                          </m:ctrlPr>
                        </m:naryPr>
                        <m:sub/>
                        <m:sup/>
                        <m:e>
                          <m:r>
                            <a:rPr lang="en-IN" i="1">
                              <a:latin typeface="Cambria Math" panose="02040503050406030204" pitchFamily="18" charset="0"/>
                            </a:rPr>
                            <m:t>𝑝</m:t>
                          </m:r>
                          <m:d>
                            <m:dPr>
                              <m:ctrlPr>
                                <a:rPr lang="en-IN" i="1">
                                  <a:latin typeface="Cambria Math" panose="02040503050406030204" pitchFamily="18" charset="0"/>
                                </a:rPr>
                              </m:ctrlPr>
                            </m:dPr>
                            <m:e>
                              <m:r>
                                <a:rPr lang="en-IN" b="1" i="1">
                                  <a:latin typeface="Cambria Math" panose="02040503050406030204" pitchFamily="18" charset="0"/>
                                </a:rPr>
                                <m:t>𝒚</m:t>
                              </m:r>
                            </m:e>
                            <m:e>
                              <m:r>
                                <a:rPr lang="en-IN" b="1" i="1">
                                  <a:latin typeface="Cambria Math" panose="02040503050406030204" pitchFamily="18" charset="0"/>
                                </a:rPr>
                                <m:t>𝒘</m:t>
                              </m:r>
                              <m:r>
                                <a:rPr lang="en-IN" b="1" i="1">
                                  <a:latin typeface="Cambria Math" panose="02040503050406030204" pitchFamily="18" charset="0"/>
                                </a:rPr>
                                <m:t>,</m:t>
                              </m:r>
                              <m:r>
                                <a:rPr lang="en-IN" b="1" i="1">
                                  <a:latin typeface="Cambria Math" panose="02040503050406030204" pitchFamily="18" charset="0"/>
                                </a:rPr>
                                <m:t>𝑿</m:t>
                              </m:r>
                              <m:r>
                                <a:rPr lang="en-IN" i="1">
                                  <a:latin typeface="Cambria Math" panose="02040503050406030204" pitchFamily="18" charset="0"/>
                                </a:rPr>
                                <m:t>, </m:t>
                              </m:r>
                              <m:r>
                                <a:rPr lang="en-IN" i="1">
                                  <a:latin typeface="Cambria Math" panose="02040503050406030204" pitchFamily="18" charset="0"/>
                                </a:rPr>
                                <m:t>𝛽</m:t>
                              </m:r>
                            </m:e>
                          </m:d>
                          <m:r>
                            <a:rPr lang="en-IN" i="1">
                              <a:latin typeface="Cambria Math" panose="02040503050406030204" pitchFamily="18" charset="0"/>
                            </a:rPr>
                            <m:t>𝑝</m:t>
                          </m:r>
                          <m:d>
                            <m:dPr>
                              <m:ctrlPr>
                                <a:rPr lang="en-IN" i="1">
                                  <a:latin typeface="Cambria Math" panose="02040503050406030204" pitchFamily="18" charset="0"/>
                                </a:rPr>
                              </m:ctrlPr>
                            </m:dPr>
                            <m:e>
                              <m:r>
                                <a:rPr lang="en-IN" b="1" i="1">
                                  <a:latin typeface="Cambria Math" panose="02040503050406030204" pitchFamily="18" charset="0"/>
                                </a:rPr>
                                <m:t>𝒘</m:t>
                              </m:r>
                            </m:e>
                            <m:e>
                              <m:r>
                                <a:rPr lang="en-IN" i="1">
                                  <a:latin typeface="Cambria Math" panose="02040503050406030204" pitchFamily="18" charset="0"/>
                                </a:rPr>
                                <m:t>𝜆</m:t>
                              </m:r>
                            </m:e>
                          </m:d>
                          <m:r>
                            <a:rPr lang="en-IN" i="1">
                              <a:latin typeface="Cambria Math" panose="02040503050406030204" pitchFamily="18" charset="0"/>
                            </a:rPr>
                            <m:t>𝑑</m:t>
                          </m:r>
                          <m:r>
                            <a:rPr lang="en-IN" b="1" i="1">
                              <a:latin typeface="Cambria Math" panose="02040503050406030204" pitchFamily="18" charset="0"/>
                            </a:rPr>
                            <m:t>𝒘</m:t>
                          </m:r>
                        </m:e>
                      </m:nary>
                    </m:oMath>
                  </m:oMathPara>
                </a14:m>
                <a:endParaRPr lang="en-IN" b="1" dirty="0">
                  <a:latin typeface="Abadi Extra Light" panose="020B0204020104020204" pitchFamily="34" charset="0"/>
                </a:endParaRPr>
              </a:p>
            </p:txBody>
          </p:sp>
        </mc:Choice>
        <mc:Fallback xmlns="">
          <p:sp>
            <p:nvSpPr>
              <p:cNvPr id="7" name="TextBox 6">
                <a:extLst>
                  <a:ext uri="{FF2B5EF4-FFF2-40B4-BE49-F238E27FC236}">
                    <a16:creationId xmlns:a16="http://schemas.microsoft.com/office/drawing/2014/main" id="{B0C29D47-31AC-48EC-92EA-BA62FAC4735B}"/>
                  </a:ext>
                </a:extLst>
              </p:cNvPr>
              <p:cNvSpPr txBox="1">
                <a:spLocks noRot="1" noChangeAspect="1" noMove="1" noResize="1" noEditPoints="1" noAdjustHandles="1" noChangeArrowheads="1" noChangeShapeType="1" noTextEdit="1"/>
              </p:cNvSpPr>
              <p:nvPr/>
            </p:nvSpPr>
            <p:spPr>
              <a:xfrm>
                <a:off x="1915731" y="4526975"/>
                <a:ext cx="7234448" cy="726546"/>
              </a:xfrm>
              <a:prstGeom prst="rect">
                <a:avLst/>
              </a:prstGeom>
              <a:blipFill>
                <a:blip r:embed="rId6"/>
                <a:stretch>
                  <a:fillRect/>
                </a:stretch>
              </a:blipFill>
            </p:spPr>
            <p:txBody>
              <a:bodyPr/>
              <a:lstStyle/>
              <a:p>
                <a:r>
                  <a:rPr lang="en-IN">
                    <a:noFill/>
                  </a:rPr>
                  <a:t> </a:t>
                </a:r>
              </a:p>
            </p:txBody>
          </p:sp>
        </mc:Fallback>
      </mc:AlternateContent>
      <p:pic>
        <p:nvPicPr>
          <p:cNvPr id="6146" name="Picture 2">
            <a:extLst>
              <a:ext uri="{FF2B5EF4-FFF2-40B4-BE49-F238E27FC236}">
                <a16:creationId xmlns:a16="http://schemas.microsoft.com/office/drawing/2014/main" id="{C58686A0-7AD5-4905-B44E-E5B1DBEF361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5746" y="6245114"/>
            <a:ext cx="6325673" cy="362408"/>
          </a:xfrm>
          <a:prstGeom prst="rect">
            <a:avLst/>
          </a:prstGeom>
          <a:noFill/>
          <a:extLst>
            <a:ext uri="{909E8E84-426E-40DD-AFC4-6F175D3DCCD1}">
              <a14:hiddenFill xmlns:a14="http://schemas.microsoft.com/office/drawing/2010/main">
                <a:solidFill>
                  <a:srgbClr val="FFFFFF"/>
                </a:solidFill>
              </a14:hiddenFill>
            </a:ext>
          </a:extLst>
        </p:spPr>
      </p:pic>
      <p:sp>
        <p:nvSpPr>
          <p:cNvPr id="17" name="Speech Bubble: Rectangle 16">
            <a:extLst>
              <a:ext uri="{FF2B5EF4-FFF2-40B4-BE49-F238E27FC236}">
                <a16:creationId xmlns:a16="http://schemas.microsoft.com/office/drawing/2014/main" id="{5D5C91EC-1A84-494D-B37A-01CC02072976}"/>
              </a:ext>
            </a:extLst>
          </p:cNvPr>
          <p:cNvSpPr/>
          <p:nvPr/>
        </p:nvSpPr>
        <p:spPr>
          <a:xfrm>
            <a:off x="9303616" y="4611232"/>
            <a:ext cx="1945306" cy="443726"/>
          </a:xfrm>
          <a:prstGeom prst="wedgeRectCallout">
            <a:avLst>
              <a:gd name="adj1" fmla="val -63384"/>
              <a:gd name="adj2" fmla="val -1706"/>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For a Bayesian linear regression model</a:t>
            </a:r>
          </a:p>
        </p:txBody>
      </p:sp>
      <mc:AlternateContent xmlns:mc="http://schemas.openxmlformats.org/markup-compatibility/2006" xmlns:a14="http://schemas.microsoft.com/office/drawing/2010/main">
        <mc:Choice Requires="a14">
          <p:sp>
            <p:nvSpPr>
              <p:cNvPr id="18" name="Speech Bubble: Rectangle 17">
                <a:extLst>
                  <a:ext uri="{FF2B5EF4-FFF2-40B4-BE49-F238E27FC236}">
                    <a16:creationId xmlns:a16="http://schemas.microsoft.com/office/drawing/2014/main" id="{21D65DEC-D0E5-4AFF-AB79-B17DE29AA4D1}"/>
                  </a:ext>
                </a:extLst>
              </p:cNvPr>
              <p:cNvSpPr/>
              <p:nvPr/>
            </p:nvSpPr>
            <p:spPr>
              <a:xfrm>
                <a:off x="8792755" y="6023251"/>
                <a:ext cx="1413752" cy="443726"/>
              </a:xfrm>
              <a:prstGeom prst="wedgeRectCallout">
                <a:avLst>
                  <a:gd name="adj1" fmla="val -63384"/>
                  <a:gd name="adj2" fmla="val -1706"/>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Expectations </a:t>
                </a:r>
                <a:r>
                  <a:rPr lang="en-IN" sz="1400" dirty="0" err="1">
                    <a:solidFill>
                      <a:schemeClr val="tx1"/>
                    </a:solidFill>
                    <a:latin typeface="Abadi Extra Light" panose="020B0204020104020204" pitchFamily="34" charset="0"/>
                  </a:rPr>
                  <a:t>w.r.t.</a:t>
                </a:r>
                <a:r>
                  <a:rPr lang="en-IN" sz="1400" dirty="0">
                    <a:solidFill>
                      <a:schemeClr val="tx1"/>
                    </a:solidFill>
                    <a:latin typeface="Abadi Extra Light" panose="020B0204020104020204" pitchFamily="34" charset="0"/>
                  </a:rPr>
                  <a:t> the CP of </a:t>
                </a:r>
                <a14:m>
                  <m:oMath xmlns:m="http://schemas.openxmlformats.org/officeDocument/2006/math">
                    <m:r>
                      <a:rPr lang="en-IN" sz="1400" b="1" i="1" smtClean="0">
                        <a:solidFill>
                          <a:schemeClr val="tx1"/>
                        </a:solidFill>
                        <a:latin typeface="Cambria Math" panose="02040503050406030204" pitchFamily="18" charset="0"/>
                      </a:rPr>
                      <m:t>𝒘</m:t>
                    </m:r>
                  </m:oMath>
                </a14:m>
                <a:endParaRPr lang="en-IN" sz="1400" b="1" dirty="0">
                  <a:solidFill>
                    <a:schemeClr val="tx1"/>
                  </a:solidFill>
                  <a:latin typeface="Abadi Extra Light" panose="020B0204020104020204" pitchFamily="34" charset="0"/>
                </a:endParaRPr>
              </a:p>
            </p:txBody>
          </p:sp>
        </mc:Choice>
        <mc:Fallback xmlns="">
          <p:sp>
            <p:nvSpPr>
              <p:cNvPr id="18" name="Speech Bubble: Rectangle 17">
                <a:extLst>
                  <a:ext uri="{FF2B5EF4-FFF2-40B4-BE49-F238E27FC236}">
                    <a16:creationId xmlns:a16="http://schemas.microsoft.com/office/drawing/2014/main" id="{21D65DEC-D0E5-4AFF-AB79-B17DE29AA4D1}"/>
                  </a:ext>
                </a:extLst>
              </p:cNvPr>
              <p:cNvSpPr>
                <a:spLocks noRot="1" noChangeAspect="1" noMove="1" noResize="1" noEditPoints="1" noAdjustHandles="1" noChangeArrowheads="1" noChangeShapeType="1" noTextEdit="1"/>
              </p:cNvSpPr>
              <p:nvPr/>
            </p:nvSpPr>
            <p:spPr>
              <a:xfrm>
                <a:off x="8792755" y="6023251"/>
                <a:ext cx="1413752" cy="443726"/>
              </a:xfrm>
              <a:prstGeom prst="wedgeRectCallout">
                <a:avLst>
                  <a:gd name="adj1" fmla="val -63384"/>
                  <a:gd name="adj2" fmla="val -1706"/>
                </a:avLst>
              </a:prstGeom>
              <a:blipFill>
                <a:blip r:embed="rId8"/>
                <a:stretch>
                  <a:fillRect t="-9211" b="-18421"/>
                </a:stretch>
              </a:blipFill>
              <a:ln w="19050">
                <a:solidFill>
                  <a:schemeClr val="accent2"/>
                </a:solidFill>
              </a:ln>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440057019"/>
      </p:ext>
    </p:extLst>
  </p:cSld>
  <p:clrMapOvr>
    <a:masterClrMapping/>
  </p:clrMapOvr>
  <mc:AlternateContent xmlns:mc="http://schemas.openxmlformats.org/markup-compatibility/2006" xmlns:p14="http://schemas.microsoft.com/office/powerpoint/2010/main">
    <mc:Choice Requires="p14">
      <p:transition spd="slow" p14:dur="2000" advTm="293742"/>
    </mc:Choice>
    <mc:Fallback xmlns="">
      <p:transition spd="slow" advTm="2937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dow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down)">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down)">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wipe(dow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wipe(dow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wipe(dow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6146"/>
                                        </p:tgtEl>
                                        <p:attrNameLst>
                                          <p:attrName>style.visibility</p:attrName>
                                        </p:attrNameLst>
                                      </p:cBhvr>
                                      <p:to>
                                        <p:strVal val="visible"/>
                                      </p:to>
                                    </p:set>
                                    <p:animEffect transition="in" filter="wipe(down)">
                                      <p:cBhvr>
                                        <p:cTn id="72" dur="500"/>
                                        <p:tgtEl>
                                          <p:spTgt spid="614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down)">
                                      <p:cBhvr>
                                        <p:cTn id="7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7" grpId="0"/>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GB" dirty="0">
                <a:solidFill>
                  <a:srgbClr val="A33BC3"/>
                </a:solidFill>
              </a:rPr>
              <a:t>Hybrid Inference (posterior infer. + point est.)</a:t>
            </a:r>
            <a:endParaRPr lang="en-IN" dirty="0">
              <a:solidFill>
                <a:srgbClr val="A33BC3"/>
              </a:solidFill>
            </a:endParaRPr>
          </a:p>
        </p:txBody>
      </p:sp>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sz="2600" dirty="0">
                <a:latin typeface="Abadi Extra Light" panose="020B0204020104020204" pitchFamily="34" charset="0"/>
              </a:rPr>
              <a:t>In many models, we infer posterior on some unknowns and do point est. for others</a:t>
            </a:r>
          </a:p>
          <a:p>
            <a:pPr marL="0" indent="0">
              <a:buNone/>
            </a:pPr>
            <a:endParaRPr lang="en-GB" sz="5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We have already seen MLE-II for </a:t>
            </a:r>
            <a:r>
              <a:rPr lang="en-GB" sz="2600" dirty="0" err="1">
                <a:latin typeface="Abadi Extra Light" panose="020B0204020104020204" pitchFamily="34" charset="0"/>
              </a:rPr>
              <a:t>lin</a:t>
            </a:r>
            <a:r>
              <a:rPr lang="en-GB" sz="2600" dirty="0">
                <a:latin typeface="Abadi Extra Light" panose="020B0204020104020204" pitchFamily="34" charset="0"/>
              </a:rPr>
              <a:t> reg. which alternates between</a:t>
            </a:r>
          </a:p>
          <a:p>
            <a:pPr lvl="1">
              <a:buFont typeface="Wingdings" panose="05000000000000000000" pitchFamily="2" charset="2"/>
              <a:buChar char="§"/>
            </a:pPr>
            <a:r>
              <a:rPr lang="en-GB" dirty="0">
                <a:latin typeface="Abadi Extra Light" panose="020B0204020104020204" pitchFamily="34" charset="0"/>
              </a:rPr>
              <a:t>Inferring CP over the main parameter given the point estimates of </a:t>
            </a:r>
            <a:r>
              <a:rPr lang="en-GB" dirty="0" err="1">
                <a:latin typeface="Abadi Extra Light" panose="020B0204020104020204" pitchFamily="34" charset="0"/>
              </a:rPr>
              <a:t>hyperparams</a:t>
            </a:r>
            <a:endParaRPr lang="en-GB" dirty="0">
              <a:latin typeface="Abadi Extra Light" panose="020B0204020104020204" pitchFamily="34" charset="0"/>
            </a:endParaRPr>
          </a:p>
          <a:p>
            <a:pPr lvl="1">
              <a:buFont typeface="Wingdings" panose="05000000000000000000" pitchFamily="2" charset="2"/>
              <a:buChar char="§"/>
            </a:pPr>
            <a:r>
              <a:rPr lang="en-GB" dirty="0">
                <a:latin typeface="Abadi Extra Light" panose="020B0204020104020204" pitchFamily="34" charset="0"/>
              </a:rPr>
              <a:t>Maximizing the marginal </a:t>
            </a:r>
            <a:r>
              <a:rPr lang="en-GB" dirty="0" err="1">
                <a:latin typeface="Abadi Extra Light" panose="020B0204020104020204" pitchFamily="34" charset="0"/>
              </a:rPr>
              <a:t>lik</a:t>
            </a:r>
            <a:r>
              <a:rPr lang="en-GB" dirty="0">
                <a:latin typeface="Abadi Extra Light" panose="020B0204020104020204" pitchFamily="34" charset="0"/>
              </a:rPr>
              <a:t>. to do point estimation for </a:t>
            </a:r>
            <a:r>
              <a:rPr lang="en-GB" dirty="0" err="1">
                <a:latin typeface="Abadi Extra Light" panose="020B0204020104020204" pitchFamily="34" charset="0"/>
              </a:rPr>
              <a:t>hyperparams</a:t>
            </a:r>
            <a:endParaRPr lang="en-GB" dirty="0">
              <a:latin typeface="Abadi Extra Light" panose="020B0204020104020204" pitchFamily="34" charset="0"/>
            </a:endParaRPr>
          </a:p>
          <a:p>
            <a:pPr marL="457200" lvl="1" indent="0">
              <a:buNone/>
            </a:pPr>
            <a:endParaRPr lang="en-GB" sz="5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The Expectation-Maximization algorithm (will see today) also does something similar</a:t>
            </a:r>
          </a:p>
          <a:p>
            <a:pPr lvl="1">
              <a:buFont typeface="Wingdings" panose="05000000000000000000" pitchFamily="2" charset="2"/>
              <a:buChar char="§"/>
            </a:pPr>
            <a:r>
              <a:rPr lang="en-GB" sz="2200" dirty="0">
                <a:latin typeface="Abadi Extra Light" panose="020B0204020104020204" pitchFamily="34" charset="0"/>
              </a:rPr>
              <a:t>In E step, the CP of latent variables is inferred, given </a:t>
            </a:r>
            <a:r>
              <a:rPr lang="en-GB" sz="2200" u="sng" dirty="0">
                <a:latin typeface="Abadi Extra Light" panose="020B0204020104020204" pitchFamily="34" charset="0"/>
              </a:rPr>
              <a:t>current</a:t>
            </a:r>
            <a:r>
              <a:rPr lang="en-GB" sz="2200" dirty="0">
                <a:latin typeface="Abadi Extra Light" panose="020B0204020104020204" pitchFamily="34" charset="0"/>
              </a:rPr>
              <a:t> point-</a:t>
            </a:r>
            <a:r>
              <a:rPr lang="en-GB" sz="2200" dirty="0" err="1">
                <a:latin typeface="Abadi Extra Light" panose="020B0204020104020204" pitchFamily="34" charset="0"/>
              </a:rPr>
              <a:t>est</a:t>
            </a:r>
            <a:r>
              <a:rPr lang="en-GB" sz="2200" dirty="0">
                <a:latin typeface="Abadi Extra Light" panose="020B0204020104020204" pitchFamily="34" charset="0"/>
              </a:rPr>
              <a:t> of params</a:t>
            </a:r>
          </a:p>
          <a:p>
            <a:pPr lvl="1">
              <a:buFont typeface="Wingdings" panose="05000000000000000000" pitchFamily="2" charset="2"/>
              <a:buChar char="§"/>
            </a:pPr>
            <a:r>
              <a:rPr lang="en-GB" sz="2200" dirty="0">
                <a:latin typeface="Abadi Extra Light" panose="020B0204020104020204" pitchFamily="34" charset="0"/>
              </a:rPr>
              <a:t>M step maximizes </a:t>
            </a:r>
            <a:r>
              <a:rPr lang="en-GB" sz="2200" dirty="0">
                <a:solidFill>
                  <a:srgbClr val="FF0000"/>
                </a:solidFill>
                <a:latin typeface="Abadi Extra Light" panose="020B0204020104020204" pitchFamily="34" charset="0"/>
              </a:rPr>
              <a:t>expected complete data log-</a:t>
            </a:r>
            <a:r>
              <a:rPr lang="en-GB" sz="2200" dirty="0" err="1">
                <a:solidFill>
                  <a:srgbClr val="FF0000"/>
                </a:solidFill>
                <a:latin typeface="Abadi Extra Light" panose="020B0204020104020204" pitchFamily="34" charset="0"/>
              </a:rPr>
              <a:t>lik</a:t>
            </a:r>
            <a:r>
              <a:rPr lang="en-GB" sz="2200" dirty="0">
                <a:latin typeface="Abadi Extra Light" panose="020B0204020104020204" pitchFamily="34" charset="0"/>
              </a:rPr>
              <a:t>. to get point estimates of params</a:t>
            </a:r>
          </a:p>
          <a:p>
            <a:pPr lvl="1">
              <a:buFont typeface="Wingdings" panose="05000000000000000000" pitchFamily="2" charset="2"/>
              <a:buChar char="§"/>
            </a:pPr>
            <a:endParaRPr lang="en-GB" sz="5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If we can’t (due to computational or other reasons) infer posterior over all unknowns, how to decide which variables to infer posterior on, and for which to do point-</a:t>
            </a:r>
            <a:r>
              <a:rPr lang="en-GB" sz="2600" dirty="0" err="1">
                <a:latin typeface="Abadi Extra Light" panose="020B0204020104020204" pitchFamily="34" charset="0"/>
              </a:rPr>
              <a:t>est</a:t>
            </a:r>
            <a:r>
              <a:rPr lang="en-GB" sz="2600" dirty="0">
                <a:latin typeface="Abadi Extra Light" panose="020B0204020104020204" pitchFamily="34" charset="0"/>
              </a:rPr>
              <a:t>?</a:t>
            </a:r>
          </a:p>
          <a:p>
            <a:pPr marL="0" indent="0">
              <a:buNone/>
            </a:pPr>
            <a:endParaRPr lang="en-GB" sz="5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Usual approach: Infer </a:t>
            </a:r>
            <a:r>
              <a:rPr lang="en-GB" sz="2600" dirty="0">
                <a:solidFill>
                  <a:srgbClr val="0000FF"/>
                </a:solidFill>
                <a:latin typeface="Abadi Extra Light" panose="020B0204020104020204" pitchFamily="34" charset="0"/>
              </a:rPr>
              <a:t>posterior over local vars</a:t>
            </a:r>
            <a:r>
              <a:rPr lang="en-GB" sz="2600" dirty="0">
                <a:latin typeface="Abadi Extra Light" panose="020B0204020104020204" pitchFamily="34" charset="0"/>
              </a:rPr>
              <a:t> and </a:t>
            </a:r>
            <a:r>
              <a:rPr lang="en-GB" sz="2600" dirty="0">
                <a:solidFill>
                  <a:srgbClr val="0000FF"/>
                </a:solidFill>
                <a:latin typeface="Abadi Extra Light" panose="020B0204020104020204" pitchFamily="34" charset="0"/>
              </a:rPr>
              <a:t>point estimates for global vars</a:t>
            </a:r>
          </a:p>
          <a:p>
            <a:pPr lvl="1">
              <a:buFont typeface="Wingdings" panose="05000000000000000000" pitchFamily="2" charset="2"/>
              <a:buChar char="§"/>
            </a:pPr>
            <a:r>
              <a:rPr lang="en-GB" sz="2200" dirty="0">
                <a:latin typeface="Abadi Extra Light" panose="020B0204020104020204" pitchFamily="34" charset="0"/>
              </a:rPr>
              <a:t>Reason: We typically have plenty of data to reliably estimate the global variables so it is okay even if we just do point estimation for those</a:t>
            </a:r>
          </a:p>
          <a:p>
            <a:pPr marL="0" indent="0">
              <a:buNone/>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p:txBody>
      </p:sp>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2</a:t>
            </a:fld>
            <a:endParaRPr lang="en-IN" sz="2800" dirty="0">
              <a:solidFill>
                <a:schemeClr val="bg1">
                  <a:lumMod val="65000"/>
                </a:schemeClr>
              </a:solidFill>
            </a:endParaRPr>
          </a:p>
        </p:txBody>
      </p:sp>
      <mc:AlternateContent xmlns:mc="http://schemas.openxmlformats.org/markup-compatibility/2006" xmlns:a14="http://schemas.microsoft.com/office/drawing/2010/main">
        <mc:Choice Requires="a14">
          <p:sp>
            <p:nvSpPr>
              <p:cNvPr id="5" name="Speech Bubble: Rectangle 4">
                <a:extLst>
                  <a:ext uri="{FF2B5EF4-FFF2-40B4-BE49-F238E27FC236}">
                    <a16:creationId xmlns:a16="http://schemas.microsoft.com/office/drawing/2014/main" id="{A9533581-ABC8-4287-A776-2A48C30D09D8}"/>
                  </a:ext>
                </a:extLst>
              </p:cNvPr>
              <p:cNvSpPr/>
              <p:nvPr/>
            </p:nvSpPr>
            <p:spPr>
              <a:xfrm>
                <a:off x="9331757" y="2601408"/>
                <a:ext cx="2674105" cy="351614"/>
              </a:xfrm>
              <a:prstGeom prst="wedgeRectCallout">
                <a:avLst>
                  <a:gd name="adj1" fmla="val -57718"/>
                  <a:gd name="adj2" fmla="val 5762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d>
                        <m:dPr>
                          <m:begChr m:val="{"/>
                          <m:endChr m:val="}"/>
                          <m:ctrlPr>
                            <a:rPr lang="en-IN" sz="1400" b="0" i="1" smtClean="0">
                              <a:solidFill>
                                <a:schemeClr val="tx1"/>
                              </a:solidFill>
                              <a:latin typeface="Cambria Math" panose="02040503050406030204" pitchFamily="18" charset="0"/>
                            </a:rPr>
                          </m:ctrlPr>
                        </m:dPr>
                        <m:e>
                          <m:acc>
                            <m:accPr>
                              <m:chr m:val="̂"/>
                              <m:ctrlPr>
                                <a:rPr lang="en-IN" sz="1400" b="0" i="1" smtClean="0">
                                  <a:solidFill>
                                    <a:schemeClr val="tx1"/>
                                  </a:solidFill>
                                  <a:latin typeface="Cambria Math" panose="02040503050406030204" pitchFamily="18" charset="0"/>
                                </a:rPr>
                              </m:ctrlPr>
                            </m:accPr>
                            <m:e>
                              <m:r>
                                <a:rPr lang="en-IN" sz="1400" b="0" i="1" smtClean="0">
                                  <a:solidFill>
                                    <a:schemeClr val="tx1"/>
                                  </a:solidFill>
                                  <a:latin typeface="Cambria Math" panose="02040503050406030204" pitchFamily="18" charset="0"/>
                                </a:rPr>
                                <m:t>𝜆</m:t>
                              </m:r>
                            </m:e>
                          </m:acc>
                          <m:r>
                            <a:rPr lang="en-IN" sz="1400" b="0" i="1" smtClean="0">
                              <a:solidFill>
                                <a:schemeClr val="tx1"/>
                              </a:solidFill>
                              <a:latin typeface="Cambria Math" panose="02040503050406030204" pitchFamily="18" charset="0"/>
                            </a:rPr>
                            <m:t>,</m:t>
                          </m:r>
                          <m:acc>
                            <m:accPr>
                              <m:chr m:val="̂"/>
                              <m:ctrlPr>
                                <a:rPr lang="en-IN" sz="1400" i="1">
                                  <a:solidFill>
                                    <a:schemeClr val="tx1"/>
                                  </a:solidFill>
                                  <a:latin typeface="Cambria Math" panose="02040503050406030204" pitchFamily="18" charset="0"/>
                                </a:rPr>
                              </m:ctrlPr>
                            </m:accPr>
                            <m:e>
                              <m:r>
                                <a:rPr lang="en-IN" sz="1400" b="0" i="1" smtClean="0">
                                  <a:solidFill>
                                    <a:schemeClr val="tx1"/>
                                  </a:solidFill>
                                  <a:latin typeface="Cambria Math" panose="02040503050406030204" pitchFamily="18" charset="0"/>
                                </a:rPr>
                                <m:t>𝛽</m:t>
                              </m:r>
                            </m:e>
                          </m:acc>
                        </m:e>
                      </m:d>
                      <m:r>
                        <a:rPr lang="en-IN" sz="1400" b="0" i="1" smtClean="0">
                          <a:solidFill>
                            <a:schemeClr val="tx1"/>
                          </a:solidFill>
                          <a:latin typeface="Cambria Math" panose="02040503050406030204" pitchFamily="18" charset="0"/>
                        </a:rPr>
                        <m:t>= </m:t>
                      </m:r>
                      <m:sSub>
                        <m:sSubPr>
                          <m:ctrlPr>
                            <a:rPr lang="en-IN" sz="1400" b="0" i="1" smtClean="0">
                              <a:solidFill>
                                <a:schemeClr val="tx1"/>
                              </a:solidFill>
                              <a:latin typeface="Cambria Math" panose="02040503050406030204" pitchFamily="18" charset="0"/>
                            </a:rPr>
                          </m:ctrlPr>
                        </m:sSubPr>
                        <m:e>
                          <m:r>
                            <m:rPr>
                              <m:sty m:val="p"/>
                            </m:rPr>
                            <a:rPr lang="en-IN" sz="1400" b="0" i="0" smtClean="0">
                              <a:solidFill>
                                <a:schemeClr val="tx1"/>
                              </a:solidFill>
                              <a:latin typeface="Cambria Math" panose="02040503050406030204" pitchFamily="18" charset="0"/>
                            </a:rPr>
                            <m:t>argmax</m:t>
                          </m:r>
                        </m:e>
                        <m:sub>
                          <m:r>
                            <a:rPr lang="en-IN" sz="1400" b="0" i="1" smtClean="0">
                              <a:solidFill>
                                <a:schemeClr val="tx1"/>
                              </a:solidFill>
                              <a:latin typeface="Cambria Math" panose="02040503050406030204" pitchFamily="18" charset="0"/>
                            </a:rPr>
                            <m:t>𝜆</m:t>
                          </m:r>
                          <m:r>
                            <a:rPr lang="en-IN" sz="1400" b="0" i="1" smtClean="0">
                              <a:solidFill>
                                <a:schemeClr val="tx1"/>
                              </a:solidFill>
                              <a:latin typeface="Cambria Math" panose="02040503050406030204" pitchFamily="18" charset="0"/>
                            </a:rPr>
                            <m:t>,</m:t>
                          </m:r>
                          <m:r>
                            <a:rPr lang="en-IN" sz="1400" b="0" i="1" smtClean="0">
                              <a:solidFill>
                                <a:schemeClr val="tx1"/>
                              </a:solidFill>
                              <a:latin typeface="Cambria Math" panose="02040503050406030204" pitchFamily="18" charset="0"/>
                            </a:rPr>
                            <m:t>𝛽</m:t>
                          </m:r>
                        </m:sub>
                      </m:sSub>
                      <m:r>
                        <a:rPr lang="en-IN" sz="1400" b="0" i="1" smtClean="0">
                          <a:solidFill>
                            <a:schemeClr val="tx1"/>
                          </a:solidFill>
                          <a:latin typeface="Cambria Math" panose="02040503050406030204" pitchFamily="18" charset="0"/>
                        </a:rPr>
                        <m:t> </m:t>
                      </m:r>
                      <m:r>
                        <a:rPr lang="en-IN" sz="1400" b="0" i="1" smtClean="0">
                          <a:solidFill>
                            <a:schemeClr val="tx1"/>
                          </a:solidFill>
                          <a:latin typeface="Cambria Math" panose="02040503050406030204" pitchFamily="18" charset="0"/>
                        </a:rPr>
                        <m:t>𝑝</m:t>
                      </m:r>
                      <m:r>
                        <a:rPr lang="en-IN" sz="1400" b="0" i="1" smtClean="0">
                          <a:solidFill>
                            <a:schemeClr val="tx1"/>
                          </a:solidFill>
                          <a:latin typeface="Cambria Math" panose="02040503050406030204" pitchFamily="18" charset="0"/>
                        </a:rPr>
                        <m:t>(</m:t>
                      </m:r>
                      <m:r>
                        <a:rPr lang="en-IN" sz="1400" b="1" i="1" smtClean="0">
                          <a:solidFill>
                            <a:schemeClr val="tx1"/>
                          </a:solidFill>
                          <a:latin typeface="Cambria Math" panose="02040503050406030204" pitchFamily="18" charset="0"/>
                        </a:rPr>
                        <m:t>𝒚</m:t>
                      </m:r>
                      <m:r>
                        <a:rPr lang="en-IN" sz="1400" b="0" i="1" smtClean="0">
                          <a:solidFill>
                            <a:schemeClr val="tx1"/>
                          </a:solidFill>
                          <a:latin typeface="Cambria Math" panose="02040503050406030204" pitchFamily="18" charset="0"/>
                        </a:rPr>
                        <m:t>|</m:t>
                      </m:r>
                      <m:r>
                        <a:rPr lang="en-IN" sz="1400" b="1" i="1" smtClean="0">
                          <a:solidFill>
                            <a:schemeClr val="tx1"/>
                          </a:solidFill>
                          <a:latin typeface="Cambria Math" panose="02040503050406030204" pitchFamily="18" charset="0"/>
                        </a:rPr>
                        <m:t>𝑿</m:t>
                      </m:r>
                      <m:r>
                        <a:rPr lang="en-IN" sz="1400" b="0" i="1" smtClean="0">
                          <a:solidFill>
                            <a:schemeClr val="tx1"/>
                          </a:solidFill>
                          <a:latin typeface="Cambria Math" panose="02040503050406030204" pitchFamily="18" charset="0"/>
                        </a:rPr>
                        <m:t>,</m:t>
                      </m:r>
                      <m:r>
                        <a:rPr lang="en-IN" sz="1400" b="0" i="1" smtClean="0">
                          <a:solidFill>
                            <a:schemeClr val="tx1"/>
                          </a:solidFill>
                          <a:latin typeface="Cambria Math" panose="02040503050406030204" pitchFamily="18" charset="0"/>
                        </a:rPr>
                        <m:t>𝜆</m:t>
                      </m:r>
                      <m:r>
                        <a:rPr lang="en-IN" sz="1400" b="0" i="1" smtClean="0">
                          <a:solidFill>
                            <a:schemeClr val="tx1"/>
                          </a:solidFill>
                          <a:latin typeface="Cambria Math" panose="02040503050406030204" pitchFamily="18" charset="0"/>
                        </a:rPr>
                        <m:t>, </m:t>
                      </m:r>
                      <m:r>
                        <a:rPr lang="en-IN" sz="1400" b="0" i="1" smtClean="0">
                          <a:solidFill>
                            <a:schemeClr val="tx1"/>
                          </a:solidFill>
                          <a:latin typeface="Cambria Math" panose="02040503050406030204" pitchFamily="18" charset="0"/>
                        </a:rPr>
                        <m:t>𝛽</m:t>
                      </m:r>
                      <m:r>
                        <a:rPr lang="en-IN" sz="1400" b="0" i="1" smtClean="0">
                          <a:solidFill>
                            <a:schemeClr val="tx1"/>
                          </a:solidFill>
                          <a:latin typeface="Cambria Math" panose="02040503050406030204" pitchFamily="18" charset="0"/>
                        </a:rPr>
                        <m:t>)</m:t>
                      </m:r>
                    </m:oMath>
                  </m:oMathPara>
                </a14:m>
                <a:endParaRPr lang="en-IN" sz="1400" dirty="0">
                  <a:solidFill>
                    <a:schemeClr val="tx1"/>
                  </a:solidFill>
                  <a:latin typeface="Abadi Extra Light" panose="020B0204020104020204" pitchFamily="34" charset="0"/>
                </a:endParaRPr>
              </a:p>
            </p:txBody>
          </p:sp>
        </mc:Choice>
        <mc:Fallback xmlns="">
          <p:sp>
            <p:nvSpPr>
              <p:cNvPr id="5" name="Speech Bubble: Rectangle 4">
                <a:extLst>
                  <a:ext uri="{FF2B5EF4-FFF2-40B4-BE49-F238E27FC236}">
                    <a16:creationId xmlns:a16="http://schemas.microsoft.com/office/drawing/2014/main" id="{A9533581-ABC8-4287-A776-2A48C30D09D8}"/>
                  </a:ext>
                </a:extLst>
              </p:cNvPr>
              <p:cNvSpPr>
                <a:spLocks noRot="1" noChangeAspect="1" noMove="1" noResize="1" noEditPoints="1" noAdjustHandles="1" noChangeArrowheads="1" noChangeShapeType="1" noTextEdit="1"/>
              </p:cNvSpPr>
              <p:nvPr/>
            </p:nvSpPr>
            <p:spPr>
              <a:xfrm>
                <a:off x="9331757" y="2601408"/>
                <a:ext cx="2674105" cy="351614"/>
              </a:xfrm>
              <a:prstGeom prst="wedgeRectCallout">
                <a:avLst>
                  <a:gd name="adj1" fmla="val -57718"/>
                  <a:gd name="adj2" fmla="val 57622"/>
                </a:avLst>
              </a:prstGeom>
              <a:blipFill>
                <a:blip r:embed="rId3"/>
                <a:stretch>
                  <a:fillRect/>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6" name="Speech Bubble: Rectangle 5">
                <a:extLst>
                  <a:ext uri="{FF2B5EF4-FFF2-40B4-BE49-F238E27FC236}">
                    <a16:creationId xmlns:a16="http://schemas.microsoft.com/office/drawing/2014/main" id="{7D8A5669-64D3-424D-88FA-AB06AB909E35}"/>
                  </a:ext>
                </a:extLst>
              </p:cNvPr>
              <p:cNvSpPr/>
              <p:nvPr/>
            </p:nvSpPr>
            <p:spPr>
              <a:xfrm>
                <a:off x="9671226" y="1915012"/>
                <a:ext cx="1954116" cy="351614"/>
              </a:xfrm>
              <a:prstGeom prst="wedgeRectCallout">
                <a:avLst>
                  <a:gd name="adj1" fmla="val -57718"/>
                  <a:gd name="adj2" fmla="val 5762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b="0" dirty="0">
                    <a:solidFill>
                      <a:schemeClr val="tx1"/>
                    </a:solidFill>
                  </a:rPr>
                  <a:t>CP of </a:t>
                </a:r>
                <a14:m>
                  <m:oMath xmlns:m="http://schemas.openxmlformats.org/officeDocument/2006/math">
                    <m:r>
                      <a:rPr lang="en-IN" sz="1400" b="0" i="1" smtClean="0">
                        <a:solidFill>
                          <a:schemeClr val="tx1"/>
                        </a:solidFill>
                        <a:latin typeface="Cambria Math" panose="02040503050406030204" pitchFamily="18" charset="0"/>
                      </a:rPr>
                      <m:t>𝑤</m:t>
                    </m:r>
                  </m:oMath>
                </a14:m>
                <a:r>
                  <a:rPr lang="en-IN" sz="1400" b="0" dirty="0">
                    <a:solidFill>
                      <a:schemeClr val="tx1"/>
                    </a:solidFill>
                  </a:rPr>
                  <a:t>:  </a:t>
                </a:r>
                <a14:m>
                  <m:oMath xmlns:m="http://schemas.openxmlformats.org/officeDocument/2006/math">
                    <m:r>
                      <a:rPr lang="en-IN" sz="1400" b="0" i="1" smtClean="0">
                        <a:solidFill>
                          <a:schemeClr val="tx1"/>
                        </a:solidFill>
                        <a:latin typeface="Cambria Math" panose="02040503050406030204" pitchFamily="18" charset="0"/>
                      </a:rPr>
                      <m:t>𝑝</m:t>
                    </m:r>
                    <m:r>
                      <a:rPr lang="en-IN" sz="1400" b="0" i="1" smtClean="0">
                        <a:solidFill>
                          <a:schemeClr val="tx1"/>
                        </a:solidFill>
                        <a:latin typeface="Cambria Math" panose="02040503050406030204" pitchFamily="18" charset="0"/>
                      </a:rPr>
                      <m:t>(</m:t>
                    </m:r>
                    <m:r>
                      <a:rPr lang="en-IN" sz="1400" b="1" i="1" smtClean="0">
                        <a:solidFill>
                          <a:schemeClr val="tx1"/>
                        </a:solidFill>
                        <a:latin typeface="Cambria Math" panose="02040503050406030204" pitchFamily="18" charset="0"/>
                      </a:rPr>
                      <m:t>𝒘</m:t>
                    </m:r>
                    <m:r>
                      <a:rPr lang="en-IN" sz="1400" b="0" i="1" smtClean="0">
                        <a:solidFill>
                          <a:schemeClr val="tx1"/>
                        </a:solidFill>
                        <a:latin typeface="Cambria Math" panose="02040503050406030204" pitchFamily="18" charset="0"/>
                      </a:rPr>
                      <m:t>|</m:t>
                    </m:r>
                    <m:r>
                      <a:rPr lang="en-IN" sz="1400" b="1" i="1" smtClean="0">
                        <a:solidFill>
                          <a:schemeClr val="tx1"/>
                        </a:solidFill>
                        <a:latin typeface="Cambria Math" panose="02040503050406030204" pitchFamily="18" charset="0"/>
                      </a:rPr>
                      <m:t>𝑿</m:t>
                    </m:r>
                    <m:r>
                      <a:rPr lang="en-IN" sz="1400" b="0" i="1" smtClean="0">
                        <a:solidFill>
                          <a:schemeClr val="tx1"/>
                        </a:solidFill>
                        <a:latin typeface="Cambria Math" panose="02040503050406030204" pitchFamily="18" charset="0"/>
                      </a:rPr>
                      <m:t>,</m:t>
                    </m:r>
                    <m:r>
                      <a:rPr lang="en-IN" sz="1400" b="1" i="1" smtClean="0">
                        <a:solidFill>
                          <a:schemeClr val="tx1"/>
                        </a:solidFill>
                        <a:latin typeface="Cambria Math" panose="02040503050406030204" pitchFamily="18" charset="0"/>
                      </a:rPr>
                      <m:t>𝒚</m:t>
                    </m:r>
                    <m:r>
                      <a:rPr lang="en-IN" sz="1400" b="0" i="1" smtClean="0">
                        <a:solidFill>
                          <a:schemeClr val="tx1"/>
                        </a:solidFill>
                        <a:latin typeface="Cambria Math" panose="02040503050406030204" pitchFamily="18" charset="0"/>
                      </a:rPr>
                      <m:t>,</m:t>
                    </m:r>
                    <m:acc>
                      <m:accPr>
                        <m:chr m:val="̂"/>
                        <m:ctrlPr>
                          <a:rPr lang="en-IN" sz="1400" i="1">
                            <a:solidFill>
                              <a:schemeClr val="tx1"/>
                            </a:solidFill>
                            <a:latin typeface="Cambria Math" panose="02040503050406030204" pitchFamily="18" charset="0"/>
                          </a:rPr>
                        </m:ctrlPr>
                      </m:accPr>
                      <m:e>
                        <m:r>
                          <a:rPr lang="en-IN" sz="1400" i="1">
                            <a:solidFill>
                              <a:schemeClr val="tx1"/>
                            </a:solidFill>
                            <a:latin typeface="Cambria Math" panose="02040503050406030204" pitchFamily="18" charset="0"/>
                          </a:rPr>
                          <m:t>𝜆</m:t>
                        </m:r>
                      </m:e>
                    </m:acc>
                    <m:r>
                      <a:rPr lang="en-IN" sz="1400" i="1">
                        <a:solidFill>
                          <a:schemeClr val="tx1"/>
                        </a:solidFill>
                        <a:latin typeface="Cambria Math" panose="02040503050406030204" pitchFamily="18" charset="0"/>
                      </a:rPr>
                      <m:t>,</m:t>
                    </m:r>
                    <m:acc>
                      <m:accPr>
                        <m:chr m:val="̂"/>
                        <m:ctrlPr>
                          <a:rPr lang="en-IN" sz="1400" i="1">
                            <a:solidFill>
                              <a:schemeClr val="tx1"/>
                            </a:solidFill>
                            <a:latin typeface="Cambria Math" panose="02040503050406030204" pitchFamily="18" charset="0"/>
                          </a:rPr>
                        </m:ctrlPr>
                      </m:accPr>
                      <m:e>
                        <m:r>
                          <a:rPr lang="en-IN" sz="1400" i="1">
                            <a:solidFill>
                              <a:schemeClr val="tx1"/>
                            </a:solidFill>
                            <a:latin typeface="Cambria Math" panose="02040503050406030204" pitchFamily="18" charset="0"/>
                          </a:rPr>
                          <m:t>𝛽</m:t>
                        </m:r>
                      </m:e>
                    </m:acc>
                    <m:r>
                      <a:rPr lang="en-IN" sz="1400" b="0" i="1" smtClean="0">
                        <a:solidFill>
                          <a:schemeClr val="tx1"/>
                        </a:solidFill>
                        <a:latin typeface="Cambria Math" panose="02040503050406030204" pitchFamily="18" charset="0"/>
                      </a:rPr>
                      <m:t>)</m:t>
                    </m:r>
                  </m:oMath>
                </a14:m>
                <a:endParaRPr lang="en-IN" sz="1400" dirty="0">
                  <a:solidFill>
                    <a:schemeClr val="tx1"/>
                  </a:solidFill>
                  <a:latin typeface="Abadi Extra Light" panose="020B0204020104020204" pitchFamily="34" charset="0"/>
                </a:endParaRPr>
              </a:p>
            </p:txBody>
          </p:sp>
        </mc:Choice>
        <mc:Fallback xmlns="">
          <p:sp>
            <p:nvSpPr>
              <p:cNvPr id="6" name="Speech Bubble: Rectangle 5">
                <a:extLst>
                  <a:ext uri="{FF2B5EF4-FFF2-40B4-BE49-F238E27FC236}">
                    <a16:creationId xmlns:a16="http://schemas.microsoft.com/office/drawing/2014/main" id="{7D8A5669-64D3-424D-88FA-AB06AB909E35}"/>
                  </a:ext>
                </a:extLst>
              </p:cNvPr>
              <p:cNvSpPr>
                <a:spLocks noRot="1" noChangeAspect="1" noMove="1" noResize="1" noEditPoints="1" noAdjustHandles="1" noChangeArrowheads="1" noChangeShapeType="1" noTextEdit="1"/>
              </p:cNvSpPr>
              <p:nvPr/>
            </p:nvSpPr>
            <p:spPr>
              <a:xfrm>
                <a:off x="9671226" y="1915012"/>
                <a:ext cx="1954116" cy="351614"/>
              </a:xfrm>
              <a:prstGeom prst="wedgeRectCallout">
                <a:avLst>
                  <a:gd name="adj1" fmla="val -57718"/>
                  <a:gd name="adj2" fmla="val 57622"/>
                </a:avLst>
              </a:prstGeom>
              <a:blipFill>
                <a:blip r:embed="rId4"/>
                <a:stretch>
                  <a:fillRect r="-845"/>
                </a:stretch>
              </a:blipFill>
              <a:ln w="19050">
                <a:solidFill>
                  <a:schemeClr val="accent2"/>
                </a:solidFill>
              </a:ln>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717125316"/>
      </p:ext>
    </p:extLst>
  </p:cSld>
  <p:clrMapOvr>
    <a:masterClrMapping/>
  </p:clrMapOvr>
  <mc:AlternateContent xmlns:mc="http://schemas.openxmlformats.org/markup-compatibility/2006" xmlns:p14="http://schemas.microsoft.com/office/powerpoint/2010/main">
    <mc:Choice Requires="p14">
      <p:transition spd="slow" p14:dur="2000" advTm="382070"/>
    </mc:Choice>
    <mc:Fallback xmlns="">
      <p:transition spd="slow" advTm="3820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dow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dow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dow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xEl>
                                              <p:pRg st="10" end="10"/>
                                            </p:txEl>
                                          </p:spTgt>
                                        </p:tgtEl>
                                        <p:attrNameLst>
                                          <p:attrName>style.visibility</p:attrName>
                                        </p:attrNameLst>
                                      </p:cBhvr>
                                      <p:to>
                                        <p:strVal val="visible"/>
                                      </p:to>
                                    </p:set>
                                    <p:animEffect transition="in" filter="wipe(down)">
                                      <p:cBhvr>
                                        <p:cTn id="52" dur="500"/>
                                        <p:tgtEl>
                                          <p:spTgt spid="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12" end="12"/>
                                            </p:txEl>
                                          </p:spTgt>
                                        </p:tgtEl>
                                        <p:attrNameLst>
                                          <p:attrName>style.visibility</p:attrName>
                                        </p:attrNameLst>
                                      </p:cBhvr>
                                      <p:to>
                                        <p:strVal val="visible"/>
                                      </p:to>
                                    </p:set>
                                    <p:animEffect transition="in" filter="wipe(down)">
                                      <p:cBhvr>
                                        <p:cTn id="57" dur="500"/>
                                        <p:tgtEl>
                                          <p:spTgt spid="4">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13" end="13"/>
                                            </p:txEl>
                                          </p:spTgt>
                                        </p:tgtEl>
                                        <p:attrNameLst>
                                          <p:attrName>style.visibility</p:attrName>
                                        </p:attrNameLst>
                                      </p:cBhvr>
                                      <p:to>
                                        <p:strVal val="visible"/>
                                      </p:to>
                                    </p:set>
                                    <p:animEffect transition="in" filter="wipe(down)">
                                      <p:cBhvr>
                                        <p:cTn id="6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Nomenclature/Notation Alert</a:t>
            </a:r>
          </a:p>
        </p:txBody>
      </p:sp>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sz="2600" dirty="0">
                <a:latin typeface="Abadi Extra Light" panose="020B0204020104020204" pitchFamily="34" charset="0"/>
              </a:rPr>
              <a:t>Why call some unknowns as </a:t>
            </a:r>
            <a:r>
              <a:rPr lang="en-GB" sz="2600" dirty="0">
                <a:solidFill>
                  <a:srgbClr val="FF0000"/>
                </a:solidFill>
                <a:latin typeface="Abadi Extra Light" panose="020B0204020104020204" pitchFamily="34" charset="0"/>
              </a:rPr>
              <a:t>parameters</a:t>
            </a:r>
            <a:r>
              <a:rPr lang="en-GB" sz="2600" dirty="0">
                <a:latin typeface="Abadi Extra Light" panose="020B0204020104020204" pitchFamily="34" charset="0"/>
              </a:rPr>
              <a:t> and others as </a:t>
            </a:r>
            <a:r>
              <a:rPr lang="en-GB" sz="2600" dirty="0">
                <a:solidFill>
                  <a:srgbClr val="0000FF"/>
                </a:solidFill>
                <a:latin typeface="Abadi Extra Light" panose="020B0204020104020204" pitchFamily="34" charset="0"/>
              </a:rPr>
              <a:t>latent variables</a:t>
            </a:r>
            <a:r>
              <a:rPr lang="en-GB" sz="2600" dirty="0">
                <a:latin typeface="Abadi Extra Light" panose="020B0204020104020204" pitchFamily="34" charset="0"/>
              </a:rPr>
              <a:t>?</a:t>
            </a:r>
          </a:p>
          <a:p>
            <a:pPr marL="0" indent="0">
              <a:buNone/>
            </a:pPr>
            <a:endParaRPr lang="en-GB" sz="1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Well, no specific reason. Sort of a convention adopted by some algorithms</a:t>
            </a:r>
          </a:p>
          <a:p>
            <a:pPr lvl="1">
              <a:buFont typeface="Wingdings" panose="05000000000000000000" pitchFamily="2" charset="2"/>
              <a:buChar char="§"/>
            </a:pPr>
            <a:r>
              <a:rPr lang="en-GB" dirty="0">
                <a:latin typeface="Abadi Extra Light" panose="020B0204020104020204" pitchFamily="34" charset="0"/>
              </a:rPr>
              <a:t>EM: Unknowns estimated in E step referred to as latent vars; those in M step as params</a:t>
            </a:r>
          </a:p>
          <a:p>
            <a:pPr lvl="1">
              <a:buFont typeface="Wingdings" panose="05000000000000000000" pitchFamily="2" charset="2"/>
              <a:buChar char="§"/>
            </a:pPr>
            <a:r>
              <a:rPr lang="en-GB" dirty="0">
                <a:latin typeface="Abadi Extra Light" panose="020B0204020104020204" pitchFamily="34" charset="0"/>
              </a:rPr>
              <a:t>Usually: </a:t>
            </a:r>
            <a:r>
              <a:rPr lang="en-GB" dirty="0">
                <a:solidFill>
                  <a:srgbClr val="0000FF"/>
                </a:solidFill>
                <a:latin typeface="Abadi Extra Light" panose="020B0204020104020204" pitchFamily="34" charset="0"/>
              </a:rPr>
              <a:t>Latent vars – (Conditional) posterior computed</a:t>
            </a:r>
            <a:r>
              <a:rPr lang="en-GB" dirty="0">
                <a:latin typeface="Abadi Extra Light" panose="020B0204020104020204" pitchFamily="34" charset="0"/>
              </a:rPr>
              <a:t>; </a:t>
            </a:r>
            <a:r>
              <a:rPr lang="en-GB" dirty="0">
                <a:solidFill>
                  <a:srgbClr val="FF0000"/>
                </a:solidFill>
                <a:latin typeface="Abadi Extra Light" panose="020B0204020104020204" pitchFamily="34" charset="0"/>
              </a:rPr>
              <a:t>parameters – point estimation</a:t>
            </a:r>
          </a:p>
          <a:p>
            <a:pPr marL="457200" lvl="1" indent="0">
              <a:buNone/>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Some algos won’t make such distinction and will infer posterior over all unknowns</a:t>
            </a: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Sometimes the “global” or “local” unknown distinction makes it clear</a:t>
            </a:r>
          </a:p>
          <a:p>
            <a:pPr lvl="1">
              <a:buFont typeface="Wingdings" panose="05000000000000000000" pitchFamily="2" charset="2"/>
              <a:buChar char="§"/>
            </a:pPr>
            <a:r>
              <a:rPr lang="en-GB" sz="2200" dirty="0">
                <a:latin typeface="Abadi Extra Light" panose="020B0204020104020204" pitchFamily="34" charset="0"/>
              </a:rPr>
              <a:t>Local variables = latent variables, global variables = parameters</a:t>
            </a: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But remember that this nomenclature isn’t really cast in stone, no need to be confused so long as you are clear as to what the role of each unknown is, and how we want to estimate it (posterior or point estimate) and using what type of inference algorithm</a:t>
            </a:r>
          </a:p>
          <a:p>
            <a:pPr lvl="1">
              <a:buFont typeface="Wingdings" panose="05000000000000000000" pitchFamily="2" charset="2"/>
              <a:buChar char="§"/>
            </a:pPr>
            <a:endParaRPr lang="en-GB" sz="2200" dirty="0">
              <a:latin typeface="Abadi Extra Light" panose="020B0204020104020204" pitchFamily="34" charset="0"/>
            </a:endParaRPr>
          </a:p>
          <a:p>
            <a:pPr lvl="1">
              <a:buFont typeface="Wingdings" panose="05000000000000000000" pitchFamily="2" charset="2"/>
              <a:buChar char="§"/>
            </a:pPr>
            <a:endParaRPr lang="en-GB" sz="2200" dirty="0">
              <a:latin typeface="Abadi Extra Light" panose="020B0204020104020204" pitchFamily="34" charset="0"/>
            </a:endParaRPr>
          </a:p>
          <a:p>
            <a:pPr lvl="1">
              <a:buFont typeface="Wingdings" panose="05000000000000000000" pitchFamily="2" charset="2"/>
              <a:buChar char="§"/>
            </a:pPr>
            <a:endParaRPr lang="en-GB" sz="2200" dirty="0">
              <a:latin typeface="Abadi Extra Light" panose="020B0204020104020204" pitchFamily="34" charset="0"/>
            </a:endParaRPr>
          </a:p>
          <a:p>
            <a:pPr marL="457200" lvl="1" indent="0">
              <a:buNone/>
            </a:pPr>
            <a:endParaRPr lang="en-GB" sz="2200" dirty="0">
              <a:latin typeface="Abadi Extra Light" panose="020B0204020104020204" pitchFamily="34" charset="0"/>
            </a:endParaRPr>
          </a:p>
          <a:p>
            <a:pPr marL="0" indent="0">
              <a:buNone/>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endParaRPr lang="en-GB" sz="100" dirty="0">
              <a:latin typeface="Abadi Extra Light" panose="020B0204020104020204" pitchFamily="34" charset="0"/>
            </a:endParaRPr>
          </a:p>
        </p:txBody>
      </p:sp>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3</a:t>
            </a:fld>
            <a:endParaRPr lang="en-IN" sz="2800" dirty="0">
              <a:solidFill>
                <a:schemeClr val="bg1">
                  <a:lumMod val="65000"/>
                </a:schemeClr>
              </a:solidFill>
            </a:endParaRPr>
          </a:p>
        </p:txBody>
      </p:sp>
    </p:spTree>
    <p:custDataLst>
      <p:tags r:id="rId1"/>
    </p:custDataLst>
    <p:extLst>
      <p:ext uri="{BB962C8B-B14F-4D97-AF65-F5344CB8AC3E}">
        <p14:creationId xmlns:p14="http://schemas.microsoft.com/office/powerpoint/2010/main" val="1531815977"/>
      </p:ext>
    </p:extLst>
  </p:cSld>
  <p:clrMapOvr>
    <a:masterClrMapping/>
  </p:clrMapOvr>
  <mc:AlternateContent xmlns:mc="http://schemas.openxmlformats.org/markup-compatibility/2006" xmlns:p14="http://schemas.microsoft.com/office/powerpoint/2010/main">
    <mc:Choice Requires="p14">
      <p:transition spd="slow" p14:dur="2000" advTm="216838"/>
    </mc:Choice>
    <mc:Fallback xmlns="">
      <p:transition spd="slow" advTm="2168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dow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wipe(down)">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wipe(down)">
                                      <p:cBhvr>
                                        <p:cTn id="32" dur="500"/>
                                        <p:tgtEl>
                                          <p:spTgt spid="4">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wipe(down)">
                                      <p:cBhvr>
                                        <p:cTn id="37" dur="500"/>
                                        <p:tgtEl>
                                          <p:spTgt spid="4">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wipe(down)">
                                      <p:cBhvr>
                                        <p:cTn id="4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1244039" y="2243180"/>
            <a:ext cx="9110575" cy="1993969"/>
          </a:xfrm>
        </p:spPr>
        <p:txBody>
          <a:bodyPr>
            <a:normAutofit/>
          </a:bodyPr>
          <a:lstStyle/>
          <a:p>
            <a:pPr algn="ctr"/>
            <a:r>
              <a:rPr lang="en-GB" dirty="0">
                <a:solidFill>
                  <a:schemeClr val="tx1">
                    <a:lumMod val="65000"/>
                    <a:lumOff val="35000"/>
                  </a:schemeClr>
                </a:solidFill>
              </a:rPr>
              <a:t>  </a:t>
            </a:r>
            <a:r>
              <a:rPr lang="en-GB" dirty="0">
                <a:solidFill>
                  <a:srgbClr val="A33BC3"/>
                </a:solidFill>
              </a:rPr>
              <a:t>Inference/Parameter Estimation in Latent Variable Models using Expectation-Maximization (EM)</a:t>
            </a:r>
            <a:endParaRPr lang="en-IN" dirty="0">
              <a:solidFill>
                <a:srgbClr val="A33BC3"/>
              </a:solidFill>
            </a:endParaRPr>
          </a:p>
        </p:txBody>
      </p:sp>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4</a:t>
            </a:fld>
            <a:endParaRPr lang="en-IN" sz="2800" dirty="0">
              <a:solidFill>
                <a:schemeClr val="bg1">
                  <a:lumMod val="65000"/>
                </a:schemeClr>
              </a:solidFill>
            </a:endParaRPr>
          </a:p>
        </p:txBody>
      </p:sp>
    </p:spTree>
    <p:custDataLst>
      <p:tags r:id="rId1"/>
    </p:custDataLst>
    <p:extLst>
      <p:ext uri="{BB962C8B-B14F-4D97-AF65-F5344CB8AC3E}">
        <p14:creationId xmlns:p14="http://schemas.microsoft.com/office/powerpoint/2010/main" val="3458844951"/>
      </p:ext>
    </p:extLst>
  </p:cSld>
  <p:clrMapOvr>
    <a:masterClrMapping/>
  </p:clrMapOvr>
  <mc:AlternateContent xmlns:mc="http://schemas.openxmlformats.org/markup-compatibility/2006" xmlns:p14="http://schemas.microsoft.com/office/powerpoint/2010/main">
    <mc:Choice Requires="p14">
      <p:transition spd="slow" p14:dur="2000" advTm="10203"/>
    </mc:Choice>
    <mc:Fallback xmlns="">
      <p:transition spd="slow" advTm="1020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Parameter Estimation in Latent Variable Models</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dirty="0">
                    <a:latin typeface="Abadi Extra Light" panose="020B0204020104020204" pitchFamily="34" charset="0"/>
                  </a:rPr>
                  <a:t>Assume each observation </a:t>
                </a:r>
                <a14:m>
                  <m:oMath xmlns:m="http://schemas.openxmlformats.org/officeDocument/2006/math">
                    <m:sSub>
                      <m:sSubPr>
                        <m:ctrlPr>
                          <a:rPr lang="en-IN" b="0" i="1" dirty="0" smtClean="0">
                            <a:latin typeface="Cambria Math" panose="02040503050406030204" pitchFamily="18" charset="0"/>
                          </a:rPr>
                        </m:ctrlPr>
                      </m:sSubPr>
                      <m:e>
                        <m:r>
                          <a:rPr lang="en-GB" b="1" i="1" dirty="0" smtClean="0">
                            <a:latin typeface="Cambria Math" panose="02040503050406030204" pitchFamily="18" charset="0"/>
                          </a:rPr>
                          <m:t>𝒙</m:t>
                        </m:r>
                      </m:e>
                      <m:sub>
                        <m:r>
                          <a:rPr lang="en-GB" i="1" dirty="0" smtClean="0">
                            <a:latin typeface="Cambria Math" panose="02040503050406030204" pitchFamily="18" charset="0"/>
                          </a:rPr>
                          <m:t>𝑛</m:t>
                        </m:r>
                      </m:sub>
                    </m:sSub>
                  </m:oMath>
                </a14:m>
                <a:r>
                  <a:rPr lang="en-GB" dirty="0">
                    <a:latin typeface="Abadi Extra Light" panose="020B0204020104020204" pitchFamily="34" charset="0"/>
                  </a:rPr>
                  <a:t> to be associated with a “local” latent variable </a:t>
                </a:r>
                <a14:m>
                  <m:oMath xmlns:m="http://schemas.openxmlformats.org/officeDocument/2006/math">
                    <m:sSub>
                      <m:sSubPr>
                        <m:ctrlPr>
                          <a:rPr lang="en-IN" b="0" i="1" dirty="0" smtClean="0">
                            <a:latin typeface="Cambria Math" panose="02040503050406030204" pitchFamily="18" charset="0"/>
                          </a:rPr>
                        </m:ctrlPr>
                      </m:sSubPr>
                      <m:e>
                        <m:r>
                          <a:rPr lang="en-GB" b="1" i="1" dirty="0" smtClean="0">
                            <a:latin typeface="Cambria Math" panose="02040503050406030204" pitchFamily="18" charset="0"/>
                          </a:rPr>
                          <m:t>𝒛</m:t>
                        </m:r>
                      </m:e>
                      <m:sub>
                        <m:r>
                          <a:rPr lang="en-GB" i="1" dirty="0" smtClean="0">
                            <a:latin typeface="Cambria Math" panose="02040503050406030204" pitchFamily="18" charset="0"/>
                          </a:rPr>
                          <m:t>𝑛</m:t>
                        </m:r>
                      </m:sub>
                    </m:sSub>
                  </m:oMath>
                </a14:m>
                <a:endParaRPr lang="en-GB" dirty="0">
                  <a:latin typeface="Abadi Extra Light" panose="020B0204020104020204" pitchFamily="34" charset="0"/>
                </a:endParaRPr>
              </a:p>
              <a:p>
                <a:pPr>
                  <a:buFont typeface="Wingdings" panose="05000000000000000000" pitchFamily="2" charset="2"/>
                  <a:buChar char="§"/>
                </a:pPr>
                <a:endParaRPr lang="en-GB" dirty="0">
                  <a:latin typeface="Abadi Extra Light" panose="020B0204020104020204" pitchFamily="34" charset="0"/>
                </a:endParaRPr>
              </a:p>
              <a:p>
                <a:pPr>
                  <a:buFont typeface="Wingdings" panose="05000000000000000000" pitchFamily="2" charset="2"/>
                  <a:buChar char="§"/>
                </a:pPr>
                <a:endParaRPr lang="en-GB" dirty="0">
                  <a:latin typeface="Abadi Extra Light" panose="020B0204020104020204" pitchFamily="34" charset="0"/>
                </a:endParaRPr>
              </a:p>
              <a:p>
                <a:pPr>
                  <a:buFont typeface="Wingdings" panose="05000000000000000000" pitchFamily="2" charset="2"/>
                  <a:buChar char="§"/>
                </a:pPr>
                <a:endParaRPr lang="en-GB" dirty="0">
                  <a:latin typeface="Abadi Extra Light" panose="020B0204020104020204" pitchFamily="34" charset="0"/>
                </a:endParaRPr>
              </a:p>
              <a:p>
                <a:pPr>
                  <a:buFont typeface="Wingdings" panose="05000000000000000000" pitchFamily="2" charset="2"/>
                  <a:buChar char="§"/>
                </a:pPr>
                <a:endParaRPr lang="en-GB" dirty="0">
                  <a:latin typeface="Abadi Extra Light" panose="020B0204020104020204" pitchFamily="34" charset="0"/>
                </a:endParaRPr>
              </a:p>
              <a:p>
                <a:pPr>
                  <a:buFont typeface="Wingdings" panose="05000000000000000000" pitchFamily="2" charset="2"/>
                  <a:buChar char="§"/>
                </a:pPr>
                <a:endParaRPr lang="en-GB" dirty="0">
                  <a:latin typeface="Abadi Extra Light" panose="020B0204020104020204" pitchFamily="34" charset="0"/>
                </a:endParaRPr>
              </a:p>
              <a:p>
                <a:pPr>
                  <a:buFont typeface="Wingdings" panose="05000000000000000000" pitchFamily="2" charset="2"/>
                  <a:buChar char="§"/>
                </a:pPr>
                <a:endParaRPr lang="en-GB" sz="1000" dirty="0">
                  <a:latin typeface="Abadi Extra Light" panose="020B0204020104020204" pitchFamily="34" charset="0"/>
                </a:endParaRPr>
              </a:p>
              <a:p>
                <a:pPr>
                  <a:buFont typeface="Wingdings" panose="05000000000000000000" pitchFamily="2" charset="2"/>
                  <a:buChar char="§"/>
                </a:pPr>
                <a:r>
                  <a:rPr lang="en-GB" dirty="0">
                    <a:latin typeface="Abadi Extra Light" panose="020B0204020104020204" pitchFamily="34" charset="0"/>
                  </a:rPr>
                  <a:t>Although we can do fully Bayesian inference for all the unknowns, suppose we only want a point estimate of the “global” parameters </a:t>
                </a:r>
                <a14:m>
                  <m:oMath xmlns:m="http://schemas.openxmlformats.org/officeDocument/2006/math">
                    <m:r>
                      <m:rPr>
                        <m:sty m:val="p"/>
                      </m:rPr>
                      <a:rPr lang="en-GB" i="0" dirty="0" smtClean="0">
                        <a:latin typeface="Cambria Math" panose="02040503050406030204" pitchFamily="18" charset="0"/>
                      </a:rPr>
                      <m:t>Θ</m:t>
                    </m:r>
                    <m:r>
                      <a:rPr lang="en-GB" i="1" dirty="0" smtClean="0">
                        <a:latin typeface="Cambria Math" panose="02040503050406030204" pitchFamily="18" charset="0"/>
                      </a:rPr>
                      <m:t> = (</m:t>
                    </m:r>
                    <m:r>
                      <a:rPr lang="en-GB" i="1" dirty="0" smtClean="0">
                        <a:latin typeface="Cambria Math" panose="02040503050406030204" pitchFamily="18" charset="0"/>
                      </a:rPr>
                      <m:t>𝜃</m:t>
                    </m:r>
                    <m:r>
                      <a:rPr lang="en-GB" i="1" dirty="0" smtClean="0">
                        <a:latin typeface="Cambria Math" panose="02040503050406030204" pitchFamily="18" charset="0"/>
                      </a:rPr>
                      <m:t>, </m:t>
                    </m:r>
                    <m:r>
                      <a:rPr lang="en-IN" b="0" i="1" dirty="0" smtClean="0">
                        <a:latin typeface="Cambria Math" panose="02040503050406030204" pitchFamily="18" charset="0"/>
                      </a:rPr>
                      <m:t>𝜙</m:t>
                    </m:r>
                    <m:r>
                      <a:rPr lang="en-GB" i="1" dirty="0" smtClean="0">
                        <a:latin typeface="Cambria Math" panose="02040503050406030204" pitchFamily="18" charset="0"/>
                      </a:rPr>
                      <m:t>)</m:t>
                    </m:r>
                  </m:oMath>
                </a14:m>
                <a:r>
                  <a:rPr lang="en-GB" dirty="0">
                    <a:latin typeface="Abadi Extra Light" panose="020B0204020104020204" pitchFamily="34" charset="0"/>
                  </a:rPr>
                  <a:t> via MLE/MAP</a:t>
                </a:r>
              </a:p>
              <a:p>
                <a:pPr>
                  <a:buFont typeface="Wingdings" panose="05000000000000000000" pitchFamily="2" charset="2"/>
                  <a:buChar char="§"/>
                </a:pPr>
                <a:r>
                  <a:rPr lang="en-GB" dirty="0">
                    <a:latin typeface="Abadi Extra Light" panose="020B0204020104020204" pitchFamily="34" charset="0"/>
                  </a:rPr>
                  <a:t>Such MLE/MAP problems in LVMs are difficult to solve in a “clean” way</a:t>
                </a:r>
              </a:p>
              <a:p>
                <a:pPr lvl="1">
                  <a:buFont typeface="Wingdings" panose="05000000000000000000" pitchFamily="2" charset="2"/>
                  <a:buChar char="§"/>
                </a:pPr>
                <a:r>
                  <a:rPr lang="en-GB" dirty="0">
                    <a:latin typeface="Abadi Extra Light" panose="020B0204020104020204" pitchFamily="34" charset="0"/>
                  </a:rPr>
                  <a:t>Would typically re	quire </a:t>
                </a:r>
                <a:r>
                  <a:rPr lang="en-GB" dirty="0">
                    <a:solidFill>
                      <a:srgbClr val="FF0000"/>
                    </a:solidFill>
                    <a:latin typeface="Abadi Extra Light" panose="020B0204020104020204" pitchFamily="34" charset="0"/>
                  </a:rPr>
                  <a:t>gradient based methods</a:t>
                </a:r>
                <a:r>
                  <a:rPr lang="en-GB" dirty="0">
                    <a:latin typeface="Abadi Extra Light" panose="020B0204020104020204" pitchFamily="34" charset="0"/>
                  </a:rPr>
                  <a:t> with no closed form updates for </a:t>
                </a:r>
                <a14:m>
                  <m:oMath xmlns:m="http://schemas.openxmlformats.org/officeDocument/2006/math">
                    <m:r>
                      <m:rPr>
                        <m:sty m:val="p"/>
                      </m:rPr>
                      <a:rPr lang="en-IN" b="0" i="0" smtClean="0">
                        <a:latin typeface="Cambria Math" panose="02040503050406030204" pitchFamily="18" charset="0"/>
                      </a:rPr>
                      <m:t>Θ</m:t>
                    </m:r>
                  </m:oMath>
                </a14:m>
                <a:endParaRPr lang="en-GB" dirty="0">
                  <a:latin typeface="Abadi Extra Light" panose="020B0204020104020204" pitchFamily="34" charset="0"/>
                </a:endParaRPr>
              </a:p>
              <a:p>
                <a:pPr lvl="1">
                  <a:buFont typeface="Wingdings" panose="05000000000000000000" pitchFamily="2" charset="2"/>
                  <a:buChar char="§"/>
                </a:pPr>
                <a:r>
                  <a:rPr lang="en-GB" dirty="0">
                    <a:latin typeface="Abadi Extra Light" panose="020B0204020104020204" pitchFamily="34" charset="0"/>
                  </a:rPr>
                  <a:t>However,</a:t>
                </a:r>
                <a:r>
                  <a:rPr lang="en-GB" dirty="0">
                    <a:solidFill>
                      <a:srgbClr val="FF0000"/>
                    </a:solidFill>
                    <a:latin typeface="Abadi Extra Light" panose="020B0204020104020204" pitchFamily="34" charset="0"/>
                  </a:rPr>
                  <a:t> EM</a:t>
                </a:r>
                <a:r>
                  <a:rPr lang="en-GB" dirty="0">
                    <a:latin typeface="Abadi Extra Light" panose="020B0204020104020204" pitchFamily="34" charset="0"/>
                  </a:rPr>
                  <a:t> gives a clean way to obtain closed form updates for </a:t>
                </a:r>
                <a14:m>
                  <m:oMath xmlns:m="http://schemas.openxmlformats.org/officeDocument/2006/math">
                    <m:r>
                      <m:rPr>
                        <m:sty m:val="p"/>
                      </m:rPr>
                      <a:rPr lang="en-IN" b="0" i="0" smtClean="0">
                        <a:latin typeface="Cambria Math" panose="02040503050406030204" pitchFamily="18" charset="0"/>
                      </a:rPr>
                      <m:t>Θ</m:t>
                    </m:r>
                  </m:oMath>
                </a14:m>
                <a:endParaRPr lang="en-GB" dirty="0">
                  <a:latin typeface="Abadi Extra Light" panose="020B0204020104020204" pitchFamily="34" charset="0"/>
                </a:endParaRPr>
              </a:p>
              <a:p>
                <a:pPr lvl="1">
                  <a:buFont typeface="Wingdings" panose="05000000000000000000" pitchFamily="2" charset="2"/>
                  <a:buChar char="§"/>
                </a:pPr>
                <a:endParaRPr lang="en-GB"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935" t="-1864" r="-312" b="-1096"/>
                </a:stretch>
              </a:blipFill>
            </p:spPr>
            <p:txBody>
              <a:bodyPr/>
              <a:lstStyle/>
              <a:p>
                <a:r>
                  <a:rPr lang="en-IN">
                    <a:noFill/>
                  </a:rPr>
                  <a:t> </a:t>
                </a:r>
              </a:p>
            </p:txBody>
          </p:sp>
        </mc:Fallback>
      </mc:AlternateContent>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5</a:t>
            </a:fld>
            <a:endParaRPr lang="en-IN" sz="2800" dirty="0">
              <a:solidFill>
                <a:schemeClr val="bg1">
                  <a:lumMod val="65000"/>
                </a:schemeClr>
              </a:solidFill>
            </a:endParaRPr>
          </a:p>
        </p:txBody>
      </p:sp>
      <p:sp>
        <p:nvSpPr>
          <p:cNvPr id="14" name="Rectangle 13">
            <a:extLst>
              <a:ext uri="{FF2B5EF4-FFF2-40B4-BE49-F238E27FC236}">
                <a16:creationId xmlns:a16="http://schemas.microsoft.com/office/drawing/2014/main" id="{4724F583-F0E7-4568-8ACD-DC58BCC91E21}"/>
              </a:ext>
            </a:extLst>
          </p:cNvPr>
          <p:cNvSpPr/>
          <p:nvPr/>
        </p:nvSpPr>
        <p:spPr>
          <a:xfrm>
            <a:off x="4708631" y="2697031"/>
            <a:ext cx="3808602" cy="1644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6BE1D07F-CD30-4C54-A56E-9A5B8CE121D9}"/>
              </a:ext>
            </a:extLst>
          </p:cNvPr>
          <p:cNvSpPr/>
          <p:nvPr/>
        </p:nvSpPr>
        <p:spPr>
          <a:xfrm>
            <a:off x="7162616" y="3077819"/>
            <a:ext cx="847288" cy="844909"/>
          </a:xfrm>
          <a:prstGeom prst="ellipse">
            <a:avLst/>
          </a:prstGeom>
          <a:solidFill>
            <a:srgbClr val="E7E6E6">
              <a:lumMod val="75000"/>
            </a:srgbClr>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3CFED1F9-2F10-4619-8583-292BAEF267CB}"/>
              </a:ext>
            </a:extLst>
          </p:cNvPr>
          <p:cNvSpPr/>
          <p:nvPr/>
        </p:nvSpPr>
        <p:spPr>
          <a:xfrm>
            <a:off x="5210370" y="3077819"/>
            <a:ext cx="847288" cy="844909"/>
          </a:xfrm>
          <a:prstGeom prst="ellipse">
            <a:avLst/>
          </a:prstGeom>
          <a:solidFill>
            <a:sysClr val="window" lastClr="FFFFFF"/>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17" name="Straight Arrow Connector 16">
            <a:extLst>
              <a:ext uri="{FF2B5EF4-FFF2-40B4-BE49-F238E27FC236}">
                <a16:creationId xmlns:a16="http://schemas.microsoft.com/office/drawing/2014/main" id="{08299889-DF33-4A00-89C0-91428879987D}"/>
              </a:ext>
            </a:extLst>
          </p:cNvPr>
          <p:cNvCxnSpPr>
            <a:stCxn id="16" idx="6"/>
            <a:endCxn id="15" idx="2"/>
          </p:cNvCxnSpPr>
          <p:nvPr/>
        </p:nvCxnSpPr>
        <p:spPr>
          <a:xfrm>
            <a:off x="6057658" y="3500274"/>
            <a:ext cx="1104958" cy="0"/>
          </a:xfrm>
          <a:prstGeom prst="straightConnector1">
            <a:avLst/>
          </a:prstGeom>
          <a:noFill/>
          <a:ln w="38100" cap="flat" cmpd="sng" algn="ctr">
            <a:solidFill>
              <a:sysClr val="windowText" lastClr="000000"/>
            </a:solidFill>
            <a:prstDash val="solid"/>
            <a:miter lim="800000"/>
            <a:tailEnd type="triangle"/>
          </a:ln>
          <a:effectLst/>
        </p:spPr>
      </p:cxnSp>
      <p:sp>
        <p:nvSpPr>
          <p:cNvPr id="18" name="Oval 17">
            <a:extLst>
              <a:ext uri="{FF2B5EF4-FFF2-40B4-BE49-F238E27FC236}">
                <a16:creationId xmlns:a16="http://schemas.microsoft.com/office/drawing/2014/main" id="{9D372821-3180-4342-95DB-6D413EEA8A4E}"/>
              </a:ext>
            </a:extLst>
          </p:cNvPr>
          <p:cNvSpPr/>
          <p:nvPr/>
        </p:nvSpPr>
        <p:spPr>
          <a:xfrm>
            <a:off x="3258124" y="3077819"/>
            <a:ext cx="847288" cy="844909"/>
          </a:xfrm>
          <a:prstGeom prst="ellipse">
            <a:avLst/>
          </a:prstGeom>
          <a:solidFill>
            <a:sysClr val="window" lastClr="FFFFFF"/>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19" name="Straight Arrow Connector 18">
            <a:extLst>
              <a:ext uri="{FF2B5EF4-FFF2-40B4-BE49-F238E27FC236}">
                <a16:creationId xmlns:a16="http://schemas.microsoft.com/office/drawing/2014/main" id="{44F49D61-9DB7-410F-AA7A-85E82F67A05E}"/>
              </a:ext>
            </a:extLst>
          </p:cNvPr>
          <p:cNvCxnSpPr>
            <a:stCxn id="18" idx="6"/>
          </p:cNvCxnSpPr>
          <p:nvPr/>
        </p:nvCxnSpPr>
        <p:spPr>
          <a:xfrm>
            <a:off x="4105412" y="3500274"/>
            <a:ext cx="1104958" cy="0"/>
          </a:xfrm>
          <a:prstGeom prst="straightConnector1">
            <a:avLst/>
          </a:prstGeom>
          <a:noFill/>
          <a:ln w="38100" cap="flat" cmpd="sng" algn="ctr">
            <a:solidFill>
              <a:sysClr val="windowText" lastClr="000000"/>
            </a:solidFill>
            <a:prstDash val="solid"/>
            <a:miter lim="800000"/>
            <a:tailEnd type="triangle"/>
          </a:ln>
          <a:effectLst/>
        </p:spPr>
      </p:cxnSp>
      <p:sp>
        <p:nvSpPr>
          <p:cNvPr id="20" name="Oval 19">
            <a:extLst>
              <a:ext uri="{FF2B5EF4-FFF2-40B4-BE49-F238E27FC236}">
                <a16:creationId xmlns:a16="http://schemas.microsoft.com/office/drawing/2014/main" id="{42843B7D-0C0E-4303-9B0D-841355F46559}"/>
              </a:ext>
            </a:extLst>
          </p:cNvPr>
          <p:cNvSpPr/>
          <p:nvPr/>
        </p:nvSpPr>
        <p:spPr>
          <a:xfrm>
            <a:off x="7167205" y="1636101"/>
            <a:ext cx="847288" cy="844909"/>
          </a:xfrm>
          <a:prstGeom prst="ellipse">
            <a:avLst/>
          </a:prstGeom>
          <a:solidFill>
            <a:sysClr val="window" lastClr="FFFFFF"/>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21" name="Straight Arrow Connector 20">
            <a:extLst>
              <a:ext uri="{FF2B5EF4-FFF2-40B4-BE49-F238E27FC236}">
                <a16:creationId xmlns:a16="http://schemas.microsoft.com/office/drawing/2014/main" id="{25A624FD-CA22-418C-955F-67B4049F1B86}"/>
              </a:ext>
            </a:extLst>
          </p:cNvPr>
          <p:cNvCxnSpPr>
            <a:cxnSpLocks/>
            <a:stCxn id="20" idx="4"/>
            <a:endCxn id="15" idx="0"/>
          </p:cNvCxnSpPr>
          <p:nvPr/>
        </p:nvCxnSpPr>
        <p:spPr>
          <a:xfrm flipH="1">
            <a:off x="7586260" y="2481010"/>
            <a:ext cx="4589" cy="596809"/>
          </a:xfrm>
          <a:prstGeom prst="straightConnector1">
            <a:avLst/>
          </a:prstGeom>
          <a:noFill/>
          <a:ln w="38100" cap="flat" cmpd="sng" algn="ctr">
            <a:solidFill>
              <a:sysClr val="windowText" lastClr="000000"/>
            </a:solidFill>
            <a:prstDash val="solid"/>
            <a:miter lim="800000"/>
            <a:tailEnd type="triangle"/>
          </a:ln>
          <a:effectLst/>
        </p:spPr>
      </p:cxn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16959728-8721-4E13-A93F-BBCEE3A42C3A}"/>
                  </a:ext>
                </a:extLst>
              </p:cNvPr>
              <p:cNvSpPr txBox="1"/>
              <p:nvPr/>
            </p:nvSpPr>
            <p:spPr>
              <a:xfrm>
                <a:off x="7327659" y="3109797"/>
                <a:ext cx="683328" cy="615553"/>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IN" sz="40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IN" sz="4000" b="1" i="1" u="none" strike="noStrike" kern="0" cap="none" spc="0" normalizeH="0" baseline="0" noProof="0" smtClean="0">
                              <a:ln>
                                <a:noFill/>
                              </a:ln>
                              <a:solidFill>
                                <a:prstClr val="black"/>
                              </a:solidFill>
                              <a:effectLst/>
                              <a:uLnTx/>
                              <a:uFillTx/>
                              <a:latin typeface="Cambria Math" panose="02040503050406030204" pitchFamily="18" charset="0"/>
                            </a:rPr>
                            <m:t>𝒙</m:t>
                          </m:r>
                        </m:e>
                        <m:sub>
                          <m:r>
                            <a:rPr kumimoji="0" lang="en-IN" sz="40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oMath>
                  </m:oMathPara>
                </a14:m>
                <a:endParaRPr kumimoji="0" lang="en-IN" sz="4000" b="0" i="0" u="none" strike="noStrike" kern="0" cap="none" spc="0" normalizeH="0" baseline="0" noProof="0" dirty="0">
                  <a:ln>
                    <a:noFill/>
                  </a:ln>
                  <a:solidFill>
                    <a:prstClr val="black"/>
                  </a:solidFill>
                  <a:effectLst/>
                  <a:uLnTx/>
                  <a:uFillTx/>
                </a:endParaRPr>
              </a:p>
            </p:txBody>
          </p:sp>
        </mc:Choice>
        <mc:Fallback xmlns="">
          <p:sp>
            <p:nvSpPr>
              <p:cNvPr id="22" name="TextBox 21">
                <a:extLst>
                  <a:ext uri="{FF2B5EF4-FFF2-40B4-BE49-F238E27FC236}">
                    <a16:creationId xmlns:a16="http://schemas.microsoft.com/office/drawing/2014/main" id="{16959728-8721-4E13-A93F-BBCEE3A42C3A}"/>
                  </a:ext>
                </a:extLst>
              </p:cNvPr>
              <p:cNvSpPr txBox="1">
                <a:spLocks noRot="1" noChangeAspect="1" noMove="1" noResize="1" noEditPoints="1" noAdjustHandles="1" noChangeArrowheads="1" noChangeShapeType="1" noTextEdit="1"/>
              </p:cNvSpPr>
              <p:nvPr/>
            </p:nvSpPr>
            <p:spPr>
              <a:xfrm>
                <a:off x="7327659" y="3109797"/>
                <a:ext cx="683328" cy="615553"/>
              </a:xfrm>
              <a:prstGeom prst="rect">
                <a:avLst/>
              </a:prstGeom>
              <a:blipFill>
                <a:blip r:embed="rId6"/>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96C5D0BF-256A-4873-A7EE-28FAC0EDA3AA}"/>
                  </a:ext>
                </a:extLst>
              </p:cNvPr>
              <p:cNvSpPr txBox="1"/>
              <p:nvPr/>
            </p:nvSpPr>
            <p:spPr>
              <a:xfrm>
                <a:off x="5403896" y="3127926"/>
                <a:ext cx="651269" cy="615553"/>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IN" sz="40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IN" sz="4000" b="1" i="1" u="none" strike="noStrike" kern="0" cap="none" spc="0" normalizeH="0" baseline="0" noProof="0" smtClean="0">
                              <a:ln>
                                <a:noFill/>
                              </a:ln>
                              <a:solidFill>
                                <a:prstClr val="black"/>
                              </a:solidFill>
                              <a:effectLst/>
                              <a:uLnTx/>
                              <a:uFillTx/>
                              <a:latin typeface="Cambria Math" panose="02040503050406030204" pitchFamily="18" charset="0"/>
                            </a:rPr>
                            <m:t>𝒛</m:t>
                          </m:r>
                        </m:e>
                        <m:sub>
                          <m:r>
                            <a:rPr kumimoji="0" lang="en-IN" sz="40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oMath>
                  </m:oMathPara>
                </a14:m>
                <a:endParaRPr kumimoji="0" lang="en-IN" sz="4000" b="0" i="0" u="none" strike="noStrike" kern="0" cap="none" spc="0" normalizeH="0" baseline="0" noProof="0" dirty="0">
                  <a:ln>
                    <a:noFill/>
                  </a:ln>
                  <a:solidFill>
                    <a:prstClr val="black"/>
                  </a:solidFill>
                  <a:effectLst/>
                  <a:uLnTx/>
                  <a:uFillTx/>
                </a:endParaRPr>
              </a:p>
            </p:txBody>
          </p:sp>
        </mc:Choice>
        <mc:Fallback xmlns="">
          <p:sp>
            <p:nvSpPr>
              <p:cNvPr id="23" name="TextBox 22">
                <a:extLst>
                  <a:ext uri="{FF2B5EF4-FFF2-40B4-BE49-F238E27FC236}">
                    <a16:creationId xmlns:a16="http://schemas.microsoft.com/office/drawing/2014/main" id="{96C5D0BF-256A-4873-A7EE-28FAC0EDA3AA}"/>
                  </a:ext>
                </a:extLst>
              </p:cNvPr>
              <p:cNvSpPr txBox="1">
                <a:spLocks noRot="1" noChangeAspect="1" noMove="1" noResize="1" noEditPoints="1" noAdjustHandles="1" noChangeArrowheads="1" noChangeShapeType="1" noTextEdit="1"/>
              </p:cNvSpPr>
              <p:nvPr/>
            </p:nvSpPr>
            <p:spPr>
              <a:xfrm>
                <a:off x="5403896" y="3127926"/>
                <a:ext cx="651269" cy="615553"/>
              </a:xfrm>
              <a:prstGeom prst="rect">
                <a:avLst/>
              </a:prstGeom>
              <a:blipFill>
                <a:blip r:embed="rId7"/>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DECA10E9-1D34-4A83-B676-AC2451C19699}"/>
                  </a:ext>
                </a:extLst>
              </p:cNvPr>
              <p:cNvSpPr txBox="1"/>
              <p:nvPr/>
            </p:nvSpPr>
            <p:spPr>
              <a:xfrm>
                <a:off x="7361038" y="1747288"/>
                <a:ext cx="418961" cy="615553"/>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IN" sz="4000" b="0" i="1" u="none" strike="noStrike" kern="0" cap="none" spc="0" normalizeH="0" baseline="0" noProof="0" smtClean="0">
                          <a:ln>
                            <a:noFill/>
                          </a:ln>
                          <a:solidFill>
                            <a:prstClr val="black"/>
                          </a:solidFill>
                          <a:effectLst/>
                          <a:uLnTx/>
                          <a:uFillTx/>
                          <a:latin typeface="Cambria Math" panose="02040503050406030204" pitchFamily="18" charset="0"/>
                        </a:rPr>
                        <m:t>𝜃</m:t>
                      </m:r>
                    </m:oMath>
                  </m:oMathPara>
                </a14:m>
                <a:endParaRPr kumimoji="0" lang="en-IN" sz="4000" b="0" i="0" u="none" strike="noStrike" kern="0" cap="none" spc="0" normalizeH="0" baseline="0" noProof="0" dirty="0">
                  <a:ln>
                    <a:noFill/>
                  </a:ln>
                  <a:solidFill>
                    <a:prstClr val="black"/>
                  </a:solidFill>
                  <a:effectLst/>
                  <a:uLnTx/>
                  <a:uFillTx/>
                </a:endParaRPr>
              </a:p>
            </p:txBody>
          </p:sp>
        </mc:Choice>
        <mc:Fallback xmlns="">
          <p:sp>
            <p:nvSpPr>
              <p:cNvPr id="24" name="TextBox 23">
                <a:extLst>
                  <a:ext uri="{FF2B5EF4-FFF2-40B4-BE49-F238E27FC236}">
                    <a16:creationId xmlns:a16="http://schemas.microsoft.com/office/drawing/2014/main" id="{DECA10E9-1D34-4A83-B676-AC2451C19699}"/>
                  </a:ext>
                </a:extLst>
              </p:cNvPr>
              <p:cNvSpPr txBox="1">
                <a:spLocks noRot="1" noChangeAspect="1" noMove="1" noResize="1" noEditPoints="1" noAdjustHandles="1" noChangeArrowheads="1" noChangeShapeType="1" noTextEdit="1"/>
              </p:cNvSpPr>
              <p:nvPr/>
            </p:nvSpPr>
            <p:spPr>
              <a:xfrm>
                <a:off x="7361038" y="1747288"/>
                <a:ext cx="418961" cy="615553"/>
              </a:xfrm>
              <a:prstGeom prst="rect">
                <a:avLst/>
              </a:prstGeom>
              <a:blipFill>
                <a:blip r:embed="rId8"/>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A89C4F1E-9C0B-44DA-A32F-49DA47AFD47C}"/>
                  </a:ext>
                </a:extLst>
              </p:cNvPr>
              <p:cNvSpPr txBox="1"/>
              <p:nvPr/>
            </p:nvSpPr>
            <p:spPr>
              <a:xfrm>
                <a:off x="3424291" y="3127926"/>
                <a:ext cx="477503" cy="615553"/>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IN" sz="4000" b="0" i="1" u="none" strike="noStrike" kern="0" cap="none" spc="0" normalizeH="0" baseline="0" noProof="0" smtClean="0">
                          <a:ln>
                            <a:noFill/>
                          </a:ln>
                          <a:solidFill>
                            <a:prstClr val="black"/>
                          </a:solidFill>
                          <a:effectLst/>
                          <a:uLnTx/>
                          <a:uFillTx/>
                          <a:latin typeface="Cambria Math" panose="02040503050406030204" pitchFamily="18" charset="0"/>
                        </a:rPr>
                        <m:t>𝜙</m:t>
                      </m:r>
                    </m:oMath>
                  </m:oMathPara>
                </a14:m>
                <a:endParaRPr kumimoji="0" lang="en-IN" sz="4000" b="0" i="0" u="none" strike="noStrike" kern="0" cap="none" spc="0" normalizeH="0" baseline="0" noProof="0" dirty="0">
                  <a:ln>
                    <a:noFill/>
                  </a:ln>
                  <a:solidFill>
                    <a:prstClr val="black"/>
                  </a:solidFill>
                  <a:effectLst/>
                  <a:uLnTx/>
                  <a:uFillTx/>
                </a:endParaRPr>
              </a:p>
            </p:txBody>
          </p:sp>
        </mc:Choice>
        <mc:Fallback xmlns="">
          <p:sp>
            <p:nvSpPr>
              <p:cNvPr id="25" name="TextBox 24">
                <a:extLst>
                  <a:ext uri="{FF2B5EF4-FFF2-40B4-BE49-F238E27FC236}">
                    <a16:creationId xmlns:a16="http://schemas.microsoft.com/office/drawing/2014/main" id="{A89C4F1E-9C0B-44DA-A32F-49DA47AFD47C}"/>
                  </a:ext>
                </a:extLst>
              </p:cNvPr>
              <p:cNvSpPr txBox="1">
                <a:spLocks noRot="1" noChangeAspect="1" noMove="1" noResize="1" noEditPoints="1" noAdjustHandles="1" noChangeArrowheads="1" noChangeShapeType="1" noTextEdit="1"/>
              </p:cNvSpPr>
              <p:nvPr/>
            </p:nvSpPr>
            <p:spPr>
              <a:xfrm>
                <a:off x="3424291" y="3127926"/>
                <a:ext cx="477503" cy="615553"/>
              </a:xfrm>
              <a:prstGeom prst="rect">
                <a:avLst/>
              </a:prstGeom>
              <a:blipFill>
                <a:blip r:embed="rId9"/>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4B2270FD-1724-4C08-84C9-1523786BF597}"/>
                  </a:ext>
                </a:extLst>
              </p:cNvPr>
              <p:cNvSpPr txBox="1"/>
              <p:nvPr/>
            </p:nvSpPr>
            <p:spPr>
              <a:xfrm>
                <a:off x="8180037" y="3949438"/>
                <a:ext cx="353430" cy="430887"/>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IN" sz="2800" b="0" i="1" u="none" strike="noStrike" kern="0" cap="none" spc="0" normalizeH="0" baseline="0" noProof="0" smtClean="0">
                          <a:ln>
                            <a:noFill/>
                          </a:ln>
                          <a:solidFill>
                            <a:prstClr val="black"/>
                          </a:solidFill>
                          <a:effectLst/>
                          <a:uLnTx/>
                          <a:uFillTx/>
                          <a:latin typeface="Cambria Math" panose="02040503050406030204" pitchFamily="18" charset="0"/>
                        </a:rPr>
                        <m:t>𝑁</m:t>
                      </m:r>
                    </m:oMath>
                  </m:oMathPara>
                </a14:m>
                <a:endParaRPr kumimoji="0" lang="en-IN" sz="2800" b="0" i="0" u="none" strike="noStrike" kern="0" cap="none" spc="0" normalizeH="0" baseline="0" noProof="0" dirty="0">
                  <a:ln>
                    <a:noFill/>
                  </a:ln>
                  <a:solidFill>
                    <a:prstClr val="black"/>
                  </a:solidFill>
                  <a:effectLst/>
                  <a:uLnTx/>
                  <a:uFillTx/>
                </a:endParaRPr>
              </a:p>
            </p:txBody>
          </p:sp>
        </mc:Choice>
        <mc:Fallback xmlns="">
          <p:sp>
            <p:nvSpPr>
              <p:cNvPr id="26" name="TextBox 25">
                <a:extLst>
                  <a:ext uri="{FF2B5EF4-FFF2-40B4-BE49-F238E27FC236}">
                    <a16:creationId xmlns:a16="http://schemas.microsoft.com/office/drawing/2014/main" id="{4B2270FD-1724-4C08-84C9-1523786BF597}"/>
                  </a:ext>
                </a:extLst>
              </p:cNvPr>
              <p:cNvSpPr txBox="1">
                <a:spLocks noRot="1" noChangeAspect="1" noMove="1" noResize="1" noEditPoints="1" noAdjustHandles="1" noChangeArrowheads="1" noChangeShapeType="1" noTextEdit="1"/>
              </p:cNvSpPr>
              <p:nvPr/>
            </p:nvSpPr>
            <p:spPr>
              <a:xfrm>
                <a:off x="8180037" y="3949438"/>
                <a:ext cx="353430" cy="430887"/>
              </a:xfrm>
              <a:prstGeom prst="rect">
                <a:avLst/>
              </a:prstGeom>
              <a:blipFill>
                <a:blip r:embed="rId10"/>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6FEC8BE6-42FE-491B-B623-49FAEE3CC01E}"/>
                  </a:ext>
                </a:extLst>
              </p:cNvPr>
              <p:cNvSpPr txBox="1"/>
              <p:nvPr/>
            </p:nvSpPr>
            <p:spPr>
              <a:xfrm>
                <a:off x="1118548" y="1856035"/>
                <a:ext cx="5796587" cy="276999"/>
              </a:xfrm>
              <a:prstGeom prst="rect">
                <a:avLst/>
              </a:prstGeom>
              <a:noFill/>
            </p:spPr>
            <p:txBody>
              <a:bodyPr wrap="none" lIns="0" tIns="0" rIns="0" bIns="0" rtlCol="0">
                <a:spAutoFit/>
              </a:bodyPr>
              <a:lstStyle/>
              <a:p>
                <a14:m>
                  <m:oMath xmlns:m="http://schemas.openxmlformats.org/officeDocument/2006/math">
                    <m:r>
                      <a:rPr lang="en-IN" b="0" i="1" smtClean="0">
                        <a:latin typeface="Cambria Math" panose="02040503050406030204" pitchFamily="18" charset="0"/>
                      </a:rPr>
                      <m:t>𝑝</m:t>
                    </m:r>
                    <m:d>
                      <m:dPr>
                        <m:ctrlPr>
                          <a:rPr lang="en-IN" b="0" i="1" smtClean="0">
                            <a:latin typeface="Cambria Math" panose="02040503050406030204" pitchFamily="18" charset="0"/>
                          </a:rPr>
                        </m:ctrlPr>
                      </m:dPr>
                      <m:e>
                        <m:sSub>
                          <m:sSubPr>
                            <m:ctrlPr>
                              <a:rPr lang="en-IN" b="0" i="1" smtClean="0">
                                <a:latin typeface="Cambria Math" panose="02040503050406030204" pitchFamily="18" charset="0"/>
                              </a:rPr>
                            </m:ctrlPr>
                          </m:sSubPr>
                          <m:e>
                            <m:r>
                              <a:rPr lang="en-IN" b="1" i="1" smtClean="0">
                                <a:latin typeface="Cambria Math" panose="02040503050406030204" pitchFamily="18" charset="0"/>
                              </a:rPr>
                              <m:t>𝒛</m:t>
                            </m:r>
                          </m:e>
                          <m:sub>
                            <m:r>
                              <a:rPr lang="en-IN" b="0" i="1" smtClean="0">
                                <a:latin typeface="Cambria Math" panose="02040503050406030204" pitchFamily="18" charset="0"/>
                              </a:rPr>
                              <m:t>𝑛</m:t>
                            </m:r>
                          </m:sub>
                        </m:sSub>
                      </m:e>
                      <m:e>
                        <m:r>
                          <a:rPr lang="en-IN" b="0" i="1" smtClean="0">
                            <a:latin typeface="Cambria Math" panose="02040503050406030204" pitchFamily="18" charset="0"/>
                          </a:rPr>
                          <m:t>𝜙</m:t>
                        </m:r>
                      </m:e>
                    </m:d>
                    <m:r>
                      <a:rPr lang="en-IN" b="0" i="1" smtClean="0">
                        <a:latin typeface="Cambria Math" panose="02040503050406030204" pitchFamily="18" charset="0"/>
                      </a:rPr>
                      <m:t>:</m:t>
                    </m:r>
                  </m:oMath>
                </a14:m>
                <a:r>
                  <a:rPr lang="en-IN" dirty="0"/>
                  <a:t> </a:t>
                </a:r>
                <a:r>
                  <a:rPr lang="en-IN" dirty="0">
                    <a:latin typeface="Abadi Extra Light" panose="020B0204020104020204" pitchFamily="34" charset="0"/>
                  </a:rPr>
                  <a:t>A suitable prior distribution based on the nature of </a:t>
                </a:r>
                <a14:m>
                  <m:oMath xmlns:m="http://schemas.openxmlformats.org/officeDocument/2006/math">
                    <m:sSub>
                      <m:sSubPr>
                        <m:ctrlPr>
                          <a:rPr lang="en-IN" i="1" dirty="0" smtClean="0">
                            <a:latin typeface="Cambria Math" panose="02040503050406030204" pitchFamily="18" charset="0"/>
                          </a:rPr>
                        </m:ctrlPr>
                      </m:sSubPr>
                      <m:e>
                        <m:r>
                          <a:rPr lang="en-IN" b="1" i="1" dirty="0" smtClean="0">
                            <a:latin typeface="Cambria Math" panose="02040503050406030204" pitchFamily="18" charset="0"/>
                          </a:rPr>
                          <m:t>𝒛</m:t>
                        </m:r>
                      </m:e>
                      <m:sub>
                        <m:r>
                          <a:rPr lang="en-IN" i="1" dirty="0" smtClean="0">
                            <a:latin typeface="Cambria Math" panose="02040503050406030204" pitchFamily="18" charset="0"/>
                          </a:rPr>
                          <m:t>𝑛</m:t>
                        </m:r>
                      </m:sub>
                    </m:sSub>
                  </m:oMath>
                </a14:m>
                <a:endParaRPr lang="en-IN" dirty="0">
                  <a:latin typeface="Abadi Extra Light" panose="020B0204020104020204" pitchFamily="34" charset="0"/>
                </a:endParaRPr>
              </a:p>
            </p:txBody>
          </p:sp>
        </mc:Choice>
        <mc:Fallback xmlns="">
          <p:sp>
            <p:nvSpPr>
              <p:cNvPr id="27" name="TextBox 26">
                <a:extLst>
                  <a:ext uri="{FF2B5EF4-FFF2-40B4-BE49-F238E27FC236}">
                    <a16:creationId xmlns:a16="http://schemas.microsoft.com/office/drawing/2014/main" id="{6FEC8BE6-42FE-491B-B623-49FAEE3CC01E}"/>
                  </a:ext>
                </a:extLst>
              </p:cNvPr>
              <p:cNvSpPr txBox="1">
                <a:spLocks noRot="1" noChangeAspect="1" noMove="1" noResize="1" noEditPoints="1" noAdjustHandles="1" noChangeArrowheads="1" noChangeShapeType="1" noTextEdit="1"/>
              </p:cNvSpPr>
              <p:nvPr/>
            </p:nvSpPr>
            <p:spPr>
              <a:xfrm>
                <a:off x="1118548" y="1856035"/>
                <a:ext cx="5796587" cy="276999"/>
              </a:xfrm>
              <a:prstGeom prst="rect">
                <a:avLst/>
              </a:prstGeom>
              <a:blipFill>
                <a:blip r:embed="rId11"/>
                <a:stretch>
                  <a:fillRect l="-1472" t="-30435" b="-47826"/>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B48FEAC4-9FF8-4BE4-8C54-CDA97FEF92AC}"/>
                  </a:ext>
                </a:extLst>
              </p:cNvPr>
              <p:cNvSpPr txBox="1"/>
              <p:nvPr/>
            </p:nvSpPr>
            <p:spPr>
              <a:xfrm>
                <a:off x="1082560" y="2164243"/>
                <a:ext cx="5612627" cy="276999"/>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t>𝑝</m:t>
                    </m:r>
                    <m:d>
                      <m:dPr>
                        <m:ctrlP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ctrlPr>
                      </m:dPr>
                      <m:e>
                        <m:sSub>
                          <m:sSubPr>
                            <m:ctrlP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IN" sz="1800" b="1" i="1" u="none" strike="noStrike" kern="0" cap="none" spc="0" normalizeH="0" baseline="0" noProof="0" smtClean="0">
                                <a:ln>
                                  <a:noFill/>
                                </a:ln>
                                <a:solidFill>
                                  <a:prstClr val="black"/>
                                </a:solidFill>
                                <a:effectLst/>
                                <a:uLnTx/>
                                <a:uFillTx/>
                                <a:latin typeface="Cambria Math" panose="02040503050406030204" pitchFamily="18" charset="0"/>
                              </a:rPr>
                              <m:t>𝒙</m:t>
                            </m:r>
                          </m:e>
                          <m:sub>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e>
                      <m:e>
                        <m:sSub>
                          <m:sSubPr>
                            <m:ctrlP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IN" sz="1800" b="1" i="1" u="none" strike="noStrike" kern="0" cap="none" spc="0" normalizeH="0" baseline="0" noProof="0" smtClean="0">
                                <a:ln>
                                  <a:noFill/>
                                </a:ln>
                                <a:solidFill>
                                  <a:prstClr val="black"/>
                                </a:solidFill>
                                <a:effectLst/>
                                <a:uLnTx/>
                                <a:uFillTx/>
                                <a:latin typeface="Cambria Math" panose="02040503050406030204" pitchFamily="18" charset="0"/>
                              </a:rPr>
                              <m:t>𝒛</m:t>
                            </m:r>
                          </m:e>
                          <m:sub>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t>𝜃</m:t>
                        </m:r>
                      </m:e>
                    </m:d>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rPr>
                      <m:t>:</m:t>
                    </m:r>
                  </m:oMath>
                </a14:m>
                <a:r>
                  <a:rPr kumimoji="0" lang="en-IN" sz="1800" b="0" i="0" u="none" strike="noStrike" kern="0" cap="none" spc="0" normalizeH="0" baseline="0" noProof="0" dirty="0">
                    <a:ln>
                      <a:noFill/>
                    </a:ln>
                    <a:solidFill>
                      <a:prstClr val="black"/>
                    </a:solidFill>
                    <a:effectLst/>
                    <a:uLnTx/>
                    <a:uFillTx/>
                  </a:rPr>
                  <a:t> </a:t>
                </a:r>
                <a:r>
                  <a:rPr kumimoji="0" lang="en-IN" sz="1800" b="0" i="0" u="none" strike="noStrike" kern="0" cap="none" spc="0" normalizeH="0" baseline="0" noProof="0" dirty="0">
                    <a:ln>
                      <a:noFill/>
                    </a:ln>
                    <a:solidFill>
                      <a:prstClr val="black"/>
                    </a:solidFill>
                    <a:effectLst/>
                    <a:uLnTx/>
                    <a:uFillTx/>
                    <a:latin typeface="Abadi Extra Light" panose="020B0204020104020204" pitchFamily="34" charset="0"/>
                  </a:rPr>
                  <a:t>A suitable likelihood based on the nature of </a:t>
                </a:r>
                <a14:m>
                  <m:oMath xmlns:m="http://schemas.openxmlformats.org/officeDocument/2006/math">
                    <m:sSub>
                      <m:sSubPr>
                        <m:ctrlPr>
                          <a:rPr kumimoji="0" lang="en-IN" sz="1800" b="0" i="1" u="none" strike="noStrike" kern="0" cap="none" spc="0" normalizeH="0" baseline="0" noProof="0" dirty="0" smtClean="0">
                            <a:ln>
                              <a:noFill/>
                            </a:ln>
                            <a:solidFill>
                              <a:prstClr val="black"/>
                            </a:solidFill>
                            <a:effectLst/>
                            <a:uLnTx/>
                            <a:uFillTx/>
                            <a:latin typeface="Cambria Math" panose="02040503050406030204" pitchFamily="18" charset="0"/>
                          </a:rPr>
                        </m:ctrlPr>
                      </m:sSubPr>
                      <m:e>
                        <m:r>
                          <a:rPr kumimoji="0" lang="en-IN" sz="1800" b="1" i="1" u="none" strike="noStrike" kern="0" cap="none" spc="0" normalizeH="0" baseline="0" noProof="0" dirty="0" smtClean="0">
                            <a:ln>
                              <a:noFill/>
                            </a:ln>
                            <a:solidFill>
                              <a:prstClr val="black"/>
                            </a:solidFill>
                            <a:effectLst/>
                            <a:uLnTx/>
                            <a:uFillTx/>
                            <a:latin typeface="Cambria Math" panose="02040503050406030204" pitchFamily="18" charset="0"/>
                          </a:rPr>
                          <m:t>𝒙</m:t>
                        </m:r>
                      </m:e>
                      <m:sub>
                        <m:r>
                          <a:rPr kumimoji="0" lang="en-IN" sz="1800" b="0" i="1" u="none" strike="noStrike" kern="0" cap="none" spc="0" normalizeH="0" baseline="0" noProof="0" dirty="0" smtClean="0">
                            <a:ln>
                              <a:noFill/>
                            </a:ln>
                            <a:solidFill>
                              <a:prstClr val="black"/>
                            </a:solidFill>
                            <a:effectLst/>
                            <a:uLnTx/>
                            <a:uFillTx/>
                            <a:latin typeface="Cambria Math" panose="02040503050406030204" pitchFamily="18" charset="0"/>
                          </a:rPr>
                          <m:t>𝑛</m:t>
                        </m:r>
                      </m:sub>
                    </m:sSub>
                  </m:oMath>
                </a14:m>
                <a:r>
                  <a:rPr kumimoji="0" lang="en-IN" sz="1800" b="0" i="0" u="none" strike="noStrike" kern="0" cap="none" spc="0" normalizeH="0" baseline="0" noProof="0" dirty="0">
                    <a:ln>
                      <a:noFill/>
                    </a:ln>
                    <a:solidFill>
                      <a:prstClr val="black"/>
                    </a:solidFill>
                    <a:effectLst/>
                    <a:uLnTx/>
                    <a:uFillTx/>
                  </a:rPr>
                  <a:t> </a:t>
                </a:r>
              </a:p>
            </p:txBody>
          </p:sp>
        </mc:Choice>
        <mc:Fallback xmlns="">
          <p:sp>
            <p:nvSpPr>
              <p:cNvPr id="28" name="TextBox 27">
                <a:extLst>
                  <a:ext uri="{FF2B5EF4-FFF2-40B4-BE49-F238E27FC236}">
                    <a16:creationId xmlns:a16="http://schemas.microsoft.com/office/drawing/2014/main" id="{B48FEAC4-9FF8-4BE4-8C54-CDA97FEF92AC}"/>
                  </a:ext>
                </a:extLst>
              </p:cNvPr>
              <p:cNvSpPr txBox="1">
                <a:spLocks noRot="1" noChangeAspect="1" noMove="1" noResize="1" noEditPoints="1" noAdjustHandles="1" noChangeArrowheads="1" noChangeShapeType="1" noTextEdit="1"/>
              </p:cNvSpPr>
              <p:nvPr/>
            </p:nvSpPr>
            <p:spPr>
              <a:xfrm>
                <a:off x="1082560" y="2164243"/>
                <a:ext cx="5612627" cy="276999"/>
              </a:xfrm>
              <a:prstGeom prst="rect">
                <a:avLst/>
              </a:prstGeom>
              <a:blipFill>
                <a:blip r:embed="rId12"/>
                <a:stretch>
                  <a:fillRect l="-1522" t="-31111" b="-51111"/>
                </a:stretch>
              </a:blipFill>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2572629470"/>
      </p:ext>
    </p:extLst>
  </p:cSld>
  <p:clrMapOvr>
    <a:masterClrMapping/>
  </p:clrMapOvr>
  <mc:AlternateContent xmlns:mc="http://schemas.openxmlformats.org/markup-compatibility/2006" xmlns:p14="http://schemas.microsoft.com/office/powerpoint/2010/main">
    <mc:Choice Requires="p14">
      <p:transition spd="slow" p14:dur="2000" advTm="184887"/>
    </mc:Choice>
    <mc:Fallback xmlns="">
      <p:transition spd="slow" advTm="1848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down)">
                                      <p:cBhvr>
                                        <p:cTn id="18" dur="500"/>
                                        <p:tgtEl>
                                          <p:spTgt spid="16"/>
                                        </p:tgtEl>
                                      </p:cBhvr>
                                    </p:animEffect>
                                  </p:childTnLst>
                                </p:cTn>
                              </p:par>
                              <p:par>
                                <p:cTn id="19" presetID="22" presetClass="entr" presetSubtype="4"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down)">
                                      <p:cBhvr>
                                        <p:cTn id="21" dur="500"/>
                                        <p:tgtEl>
                                          <p:spTgt spid="17"/>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par>
                                <p:cTn id="25" presetID="22" presetClass="entr" presetSubtype="4"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down)">
                                      <p:cBhvr>
                                        <p:cTn id="30" dur="500"/>
                                        <p:tgtEl>
                                          <p:spTgt spid="20"/>
                                        </p:tgtEl>
                                      </p:cBhvr>
                                    </p:animEffect>
                                  </p:childTnLst>
                                </p:cTn>
                              </p:par>
                              <p:par>
                                <p:cTn id="31" presetID="22" presetClass="entr" presetSubtype="4"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down)">
                                      <p:cBhvr>
                                        <p:cTn id="33" dur="500"/>
                                        <p:tgtEl>
                                          <p:spTgt spid="21"/>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wipe(down)">
                                      <p:cBhvr>
                                        <p:cTn id="36" dur="500"/>
                                        <p:tgtEl>
                                          <p:spTgt spid="22"/>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down)">
                                      <p:cBhvr>
                                        <p:cTn id="39" dur="500"/>
                                        <p:tgtEl>
                                          <p:spTgt spid="23"/>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00"/>
                                        <p:tgtEl>
                                          <p:spTgt spid="24"/>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down)">
                                      <p:cBhvr>
                                        <p:cTn id="45" dur="500"/>
                                        <p:tgtEl>
                                          <p:spTgt spid="25"/>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wipe(down)">
                                      <p:cBhvr>
                                        <p:cTn id="48" dur="500"/>
                                        <p:tgtEl>
                                          <p:spTgt spid="2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wipe(down)">
                                      <p:cBhvr>
                                        <p:cTn id="53" dur="500"/>
                                        <p:tgtEl>
                                          <p:spTgt spid="2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28">
                                            <p:txEl>
                                              <p:pRg st="0" end="0"/>
                                            </p:txEl>
                                          </p:spTgt>
                                        </p:tgtEl>
                                        <p:attrNameLst>
                                          <p:attrName>style.visibility</p:attrName>
                                        </p:attrNameLst>
                                      </p:cBhvr>
                                      <p:to>
                                        <p:strVal val="visible"/>
                                      </p:to>
                                    </p:set>
                                    <p:animEffect transition="in" filter="wipe(down)">
                                      <p:cBhvr>
                                        <p:cTn id="58" dur="500"/>
                                        <p:tgtEl>
                                          <p:spTgt spid="28">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4">
                                            <p:txEl>
                                              <p:pRg st="7" end="7"/>
                                            </p:txEl>
                                          </p:spTgt>
                                        </p:tgtEl>
                                        <p:attrNameLst>
                                          <p:attrName>style.visibility</p:attrName>
                                        </p:attrNameLst>
                                      </p:cBhvr>
                                      <p:to>
                                        <p:strVal val="visible"/>
                                      </p:to>
                                    </p:set>
                                    <p:animEffect transition="in" filter="wipe(down)">
                                      <p:cBhvr>
                                        <p:cTn id="63" dur="500"/>
                                        <p:tgtEl>
                                          <p:spTgt spid="4">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4">
                                            <p:txEl>
                                              <p:pRg st="8" end="8"/>
                                            </p:txEl>
                                          </p:spTgt>
                                        </p:tgtEl>
                                        <p:attrNameLst>
                                          <p:attrName>style.visibility</p:attrName>
                                        </p:attrNameLst>
                                      </p:cBhvr>
                                      <p:to>
                                        <p:strVal val="visible"/>
                                      </p:to>
                                    </p:set>
                                    <p:animEffect transition="in" filter="wipe(down)">
                                      <p:cBhvr>
                                        <p:cTn id="68" dur="500"/>
                                        <p:tgtEl>
                                          <p:spTgt spid="4">
                                            <p:txEl>
                                              <p:pRg st="8" end="8"/>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4">
                                            <p:txEl>
                                              <p:pRg st="9" end="9"/>
                                            </p:txEl>
                                          </p:spTgt>
                                        </p:tgtEl>
                                        <p:attrNameLst>
                                          <p:attrName>style.visibility</p:attrName>
                                        </p:attrNameLst>
                                      </p:cBhvr>
                                      <p:to>
                                        <p:strVal val="visible"/>
                                      </p:to>
                                    </p:set>
                                    <p:animEffect transition="in" filter="wipe(down)">
                                      <p:cBhvr>
                                        <p:cTn id="73" dur="500"/>
                                        <p:tgtEl>
                                          <p:spTgt spid="4">
                                            <p:txEl>
                                              <p:pRg st="9" end="9"/>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4">
                                            <p:txEl>
                                              <p:pRg st="10" end="10"/>
                                            </p:txEl>
                                          </p:spTgt>
                                        </p:tgtEl>
                                        <p:attrNameLst>
                                          <p:attrName>style.visibility</p:attrName>
                                        </p:attrNameLst>
                                      </p:cBhvr>
                                      <p:to>
                                        <p:strVal val="visible"/>
                                      </p:to>
                                    </p:set>
                                    <p:animEffect transition="in" filter="wipe(down)">
                                      <p:cBhvr>
                                        <p:cTn id="78"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4" grpId="0" animBg="1"/>
      <p:bldP spid="15" grpId="0" animBg="1"/>
      <p:bldP spid="16" grpId="0" animBg="1"/>
      <p:bldP spid="18" grpId="0" animBg="1"/>
      <p:bldP spid="20" grpId="0" animBg="1"/>
      <p:bldP spid="22" grpId="0"/>
      <p:bldP spid="23" grpId="0"/>
      <p:bldP spid="24" grpId="0"/>
      <p:bldP spid="25" grpId="0"/>
      <p:bldP spid="26"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Why MLE/MAP of Params is Hard for LVMs?</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GB" sz="2600" dirty="0">
                    <a:latin typeface="Abadi Extra Light" panose="020B0204020104020204" pitchFamily="34" charset="0"/>
                  </a:rPr>
                  <a:t>Suppose we want to estimate </a:t>
                </a:r>
                <a14:m>
                  <m:oMath xmlns:m="http://schemas.openxmlformats.org/officeDocument/2006/math">
                    <m:r>
                      <m:rPr>
                        <m:sty m:val="p"/>
                      </m:rPr>
                      <a:rPr lang="en-GB" sz="2400" dirty="0">
                        <a:latin typeface="Cambria Math" panose="02040503050406030204" pitchFamily="18" charset="0"/>
                      </a:rPr>
                      <m:t>Θ</m:t>
                    </m:r>
                    <m:r>
                      <a:rPr lang="en-GB" sz="2400" i="1" dirty="0">
                        <a:latin typeface="Cambria Math" panose="02040503050406030204" pitchFamily="18" charset="0"/>
                      </a:rPr>
                      <m:t> = (</m:t>
                    </m:r>
                    <m:r>
                      <a:rPr lang="en-GB" sz="2400" i="1" dirty="0">
                        <a:latin typeface="Cambria Math" panose="02040503050406030204" pitchFamily="18" charset="0"/>
                      </a:rPr>
                      <m:t>𝜃</m:t>
                    </m:r>
                    <m:r>
                      <a:rPr lang="en-GB" sz="2400" i="1" dirty="0">
                        <a:latin typeface="Cambria Math" panose="02040503050406030204" pitchFamily="18" charset="0"/>
                      </a:rPr>
                      <m:t>, </m:t>
                    </m:r>
                    <m:r>
                      <a:rPr lang="en-IN" sz="2400" i="1" dirty="0">
                        <a:latin typeface="Cambria Math" panose="02040503050406030204" pitchFamily="18" charset="0"/>
                      </a:rPr>
                      <m:t>𝜙</m:t>
                    </m:r>
                    <m:r>
                      <a:rPr lang="en-GB" sz="2400" i="1" dirty="0">
                        <a:latin typeface="Cambria Math" panose="02040503050406030204" pitchFamily="18" charset="0"/>
                      </a:rPr>
                      <m:t>)</m:t>
                    </m:r>
                  </m:oMath>
                </a14:m>
                <a:r>
                  <a:rPr lang="en-GB" sz="2600" dirty="0">
                    <a:latin typeface="Abadi Extra Light" panose="020B0204020104020204" pitchFamily="34" charset="0"/>
                  </a:rPr>
                  <a:t> via MLE. If we knew </a:t>
                </a:r>
                <a14:m>
                  <m:oMath xmlns:m="http://schemas.openxmlformats.org/officeDocument/2006/math">
                    <m:sSub>
                      <m:sSubPr>
                        <m:ctrlPr>
                          <a:rPr lang="en-IN" sz="2600" b="0" i="1" smtClean="0">
                            <a:latin typeface="Cambria Math" panose="02040503050406030204" pitchFamily="18" charset="0"/>
                          </a:rPr>
                        </m:ctrlPr>
                      </m:sSubPr>
                      <m:e>
                        <m:r>
                          <a:rPr lang="en-IN" sz="2600" b="1" i="1" smtClean="0">
                            <a:latin typeface="Cambria Math" panose="02040503050406030204" pitchFamily="18" charset="0"/>
                          </a:rPr>
                          <m:t>𝒛</m:t>
                        </m:r>
                      </m:e>
                      <m:sub>
                        <m:r>
                          <a:rPr lang="en-IN" sz="2600" b="0" i="1" smtClean="0">
                            <a:latin typeface="Cambria Math" panose="02040503050406030204" pitchFamily="18" charset="0"/>
                          </a:rPr>
                          <m:t>𝑛</m:t>
                        </m:r>
                      </m:sub>
                    </m:sSub>
                  </m:oMath>
                </a14:m>
                <a:r>
                  <a:rPr lang="en-GB" sz="2600" dirty="0">
                    <a:latin typeface="Abadi Extra Light" panose="020B0204020104020204" pitchFamily="34" charset="0"/>
                  </a:rPr>
                  <a:t>, we could solve</a:t>
                </a: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10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Easy. Usually closed form if </a:t>
                </a:r>
                <a14:m>
                  <m:oMath xmlns:m="http://schemas.openxmlformats.org/officeDocument/2006/math">
                    <m:r>
                      <a:rPr lang="en-IN" sz="2600" b="0" i="1" smtClean="0">
                        <a:latin typeface="Cambria Math" panose="02040503050406030204" pitchFamily="18" charset="0"/>
                      </a:rPr>
                      <m:t>𝑝</m:t>
                    </m:r>
                    <m:d>
                      <m:dPr>
                        <m:ctrlPr>
                          <a:rPr lang="en-IN" sz="2600" b="0" i="1" smtClean="0">
                            <a:latin typeface="Cambria Math" panose="02040503050406030204" pitchFamily="18" charset="0"/>
                          </a:rPr>
                        </m:ctrlPr>
                      </m:dPr>
                      <m:e>
                        <m:sSub>
                          <m:sSubPr>
                            <m:ctrlPr>
                              <a:rPr lang="en-IN" sz="2600" b="0" i="1" smtClean="0">
                                <a:latin typeface="Cambria Math" panose="02040503050406030204" pitchFamily="18" charset="0"/>
                              </a:rPr>
                            </m:ctrlPr>
                          </m:sSubPr>
                          <m:e>
                            <m:r>
                              <a:rPr lang="en-IN" sz="2600" b="1" i="1" smtClean="0">
                                <a:latin typeface="Cambria Math" panose="02040503050406030204" pitchFamily="18" charset="0"/>
                              </a:rPr>
                              <m:t>𝒛</m:t>
                            </m:r>
                          </m:e>
                          <m:sub>
                            <m:r>
                              <a:rPr lang="en-IN" sz="2600" b="0" i="1" smtClean="0">
                                <a:latin typeface="Cambria Math" panose="02040503050406030204" pitchFamily="18" charset="0"/>
                              </a:rPr>
                              <m:t>𝑛</m:t>
                            </m:r>
                          </m:sub>
                        </m:sSub>
                      </m:e>
                      <m:e>
                        <m:r>
                          <a:rPr lang="en-IN" sz="2600" b="0" i="1" smtClean="0">
                            <a:latin typeface="Cambria Math" panose="02040503050406030204" pitchFamily="18" charset="0"/>
                          </a:rPr>
                          <m:t>𝜙</m:t>
                        </m:r>
                      </m:e>
                    </m:d>
                  </m:oMath>
                </a14:m>
                <a:r>
                  <a:rPr lang="en-GB" sz="2600" dirty="0">
                    <a:latin typeface="Abadi Extra Light" panose="020B0204020104020204" pitchFamily="34" charset="0"/>
                  </a:rPr>
                  <a:t> and </a:t>
                </a:r>
                <a14:m>
                  <m:oMath xmlns:m="http://schemas.openxmlformats.org/officeDocument/2006/math">
                    <m:r>
                      <a:rPr lang="en-IN" i="1" kern="0">
                        <a:solidFill>
                          <a:prstClr val="black"/>
                        </a:solidFill>
                        <a:latin typeface="Cambria Math" panose="02040503050406030204" pitchFamily="18" charset="0"/>
                      </a:rPr>
                      <m:t>𝑝</m:t>
                    </m:r>
                    <m:d>
                      <m:dPr>
                        <m:ctrlPr>
                          <a:rPr lang="en-IN" i="1" kern="0">
                            <a:solidFill>
                              <a:prstClr val="black"/>
                            </a:solidFill>
                            <a:latin typeface="Cambria Math" panose="02040503050406030204" pitchFamily="18" charset="0"/>
                          </a:rPr>
                        </m:ctrlPr>
                      </m:dPr>
                      <m:e>
                        <m:sSub>
                          <m:sSubPr>
                            <m:ctrlPr>
                              <a:rPr lang="en-IN" i="1" kern="0">
                                <a:solidFill>
                                  <a:prstClr val="black"/>
                                </a:solidFill>
                                <a:latin typeface="Cambria Math" panose="02040503050406030204" pitchFamily="18" charset="0"/>
                              </a:rPr>
                            </m:ctrlPr>
                          </m:sSubPr>
                          <m:e>
                            <m:r>
                              <a:rPr lang="en-IN" b="1" i="1" kern="0">
                                <a:solidFill>
                                  <a:prstClr val="black"/>
                                </a:solidFill>
                                <a:latin typeface="Cambria Math" panose="02040503050406030204" pitchFamily="18" charset="0"/>
                              </a:rPr>
                              <m:t>𝒙</m:t>
                            </m:r>
                          </m:e>
                          <m:sub>
                            <m:r>
                              <a:rPr lang="en-IN" i="1" kern="0">
                                <a:solidFill>
                                  <a:prstClr val="black"/>
                                </a:solidFill>
                                <a:latin typeface="Cambria Math" panose="02040503050406030204" pitchFamily="18" charset="0"/>
                              </a:rPr>
                              <m:t>𝑛</m:t>
                            </m:r>
                          </m:sub>
                        </m:sSub>
                      </m:e>
                      <m:e>
                        <m:sSub>
                          <m:sSubPr>
                            <m:ctrlPr>
                              <a:rPr lang="en-IN" i="1" kern="0">
                                <a:solidFill>
                                  <a:prstClr val="black"/>
                                </a:solidFill>
                                <a:latin typeface="Cambria Math" panose="02040503050406030204" pitchFamily="18" charset="0"/>
                              </a:rPr>
                            </m:ctrlPr>
                          </m:sSubPr>
                          <m:e>
                            <m:r>
                              <a:rPr lang="en-IN" b="1" i="1" kern="0">
                                <a:solidFill>
                                  <a:prstClr val="black"/>
                                </a:solidFill>
                                <a:latin typeface="Cambria Math" panose="02040503050406030204" pitchFamily="18" charset="0"/>
                              </a:rPr>
                              <m:t>𝒛</m:t>
                            </m:r>
                          </m:e>
                          <m:sub>
                            <m:r>
                              <a:rPr lang="en-IN" i="1" kern="0">
                                <a:solidFill>
                                  <a:prstClr val="black"/>
                                </a:solidFill>
                                <a:latin typeface="Cambria Math" panose="02040503050406030204" pitchFamily="18" charset="0"/>
                              </a:rPr>
                              <m:t>𝑛</m:t>
                            </m:r>
                          </m:sub>
                        </m:sSub>
                        <m:r>
                          <a:rPr lang="en-IN" i="1" kern="0">
                            <a:solidFill>
                              <a:prstClr val="black"/>
                            </a:solidFill>
                            <a:latin typeface="Cambria Math" panose="02040503050406030204" pitchFamily="18" charset="0"/>
                          </a:rPr>
                          <m:t>,</m:t>
                        </m:r>
                        <m:r>
                          <a:rPr lang="en-IN" i="1" kern="0">
                            <a:solidFill>
                              <a:prstClr val="black"/>
                            </a:solidFill>
                            <a:latin typeface="Cambria Math" panose="02040503050406030204" pitchFamily="18" charset="0"/>
                          </a:rPr>
                          <m:t>𝜃</m:t>
                        </m:r>
                      </m:e>
                    </m:d>
                  </m:oMath>
                </a14:m>
                <a:r>
                  <a:rPr lang="en-GB" sz="2600" dirty="0">
                    <a:latin typeface="Abadi Extra Light" panose="020B0204020104020204" pitchFamily="34" charset="0"/>
                  </a:rPr>
                  <a:t> have simple forms</a:t>
                </a:r>
              </a:p>
              <a:p>
                <a:pPr>
                  <a:buFont typeface="Wingdings" panose="05000000000000000000" pitchFamily="2" charset="2"/>
                  <a:buChar char="§"/>
                </a:pPr>
                <a:endParaRPr lang="en-GB" sz="100" dirty="0">
                  <a:latin typeface="Abadi Extra Light" panose="020B0204020104020204" pitchFamily="34" charset="0"/>
                </a:endParaRPr>
              </a:p>
              <a:p>
                <a:pPr>
                  <a:buFont typeface="Wingdings" panose="05000000000000000000" pitchFamily="2" charset="2"/>
                  <a:buChar char="§"/>
                </a:pPr>
                <a:r>
                  <a:rPr lang="en-GB" sz="2600" dirty="0">
                    <a:latin typeface="Abadi Extra Light" panose="020B0204020104020204" pitchFamily="34" charset="0"/>
                  </a:rPr>
                  <a:t>However, since in LVMs, </a:t>
                </a:r>
                <a14:m>
                  <m:oMath xmlns:m="http://schemas.openxmlformats.org/officeDocument/2006/math">
                    <m:sSub>
                      <m:sSubPr>
                        <m:ctrlPr>
                          <a:rPr lang="en-IN" sz="2600" b="0" i="1" smtClean="0">
                            <a:latin typeface="Cambria Math" panose="02040503050406030204" pitchFamily="18" charset="0"/>
                          </a:rPr>
                        </m:ctrlPr>
                      </m:sSubPr>
                      <m:e>
                        <m:r>
                          <a:rPr lang="en-IN" sz="2600" b="1" i="1" smtClean="0">
                            <a:latin typeface="Cambria Math" panose="02040503050406030204" pitchFamily="18" charset="0"/>
                          </a:rPr>
                          <m:t>𝒛</m:t>
                        </m:r>
                      </m:e>
                      <m:sub>
                        <m:r>
                          <a:rPr lang="en-IN" sz="2600" b="0" i="1" smtClean="0">
                            <a:latin typeface="Cambria Math" panose="02040503050406030204" pitchFamily="18" charset="0"/>
                          </a:rPr>
                          <m:t>𝑛</m:t>
                        </m:r>
                      </m:sub>
                    </m:sSub>
                  </m:oMath>
                </a14:m>
                <a:r>
                  <a:rPr lang="en-GB" sz="2600" dirty="0">
                    <a:latin typeface="Abadi Extra Light" panose="020B0204020104020204" pitchFamily="34" charset="0"/>
                  </a:rPr>
                  <a:t> is hidden, the MLE problem for </a:t>
                </a:r>
                <a14:m>
                  <m:oMath xmlns:m="http://schemas.openxmlformats.org/officeDocument/2006/math">
                    <m:r>
                      <m:rPr>
                        <m:sty m:val="p"/>
                      </m:rPr>
                      <a:rPr lang="en-GB" sz="2600" dirty="0">
                        <a:latin typeface="Cambria Math" panose="02040503050406030204" pitchFamily="18" charset="0"/>
                      </a:rPr>
                      <m:t>Θ</m:t>
                    </m:r>
                  </m:oMath>
                </a14:m>
                <a:r>
                  <a:rPr lang="en-GB" sz="2600" dirty="0">
                    <a:latin typeface="Abadi Extra Light" panose="020B0204020104020204" pitchFamily="34" charset="0"/>
                  </a:rPr>
                  <a:t> will be the following</a:t>
                </a: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1000" dirty="0">
                  <a:latin typeface="Abadi Extra Light" panose="020B0204020104020204" pitchFamily="34" charset="0"/>
                </a:endParaRPr>
              </a:p>
              <a:p>
                <a:pPr>
                  <a:buFont typeface="Wingdings" panose="05000000000000000000" pitchFamily="2" charset="2"/>
                  <a:buChar char="§"/>
                </a:pPr>
                <a14:m>
                  <m:oMath xmlns:m="http://schemas.openxmlformats.org/officeDocument/2006/math">
                    <m:r>
                      <m:rPr>
                        <m:sty m:val="p"/>
                      </m:rPr>
                      <a:rPr lang="en-IN" sz="2600" b="0" i="1" dirty="0" smtClean="0">
                        <a:solidFill>
                          <a:schemeClr val="tx1"/>
                        </a:solidFill>
                        <a:latin typeface="Cambria Math" panose="02040503050406030204" pitchFamily="18" charset="0"/>
                      </a:rPr>
                      <m:t>log</m:t>
                    </m:r>
                    <m:r>
                      <a:rPr lang="en-IN" sz="2600" b="0" i="1" dirty="0" smtClean="0">
                        <a:solidFill>
                          <a:schemeClr val="tx1"/>
                        </a:solidFill>
                        <a:latin typeface="Cambria Math" panose="02040503050406030204" pitchFamily="18" charset="0"/>
                      </a:rPr>
                      <m:t>⁡</m:t>
                    </m:r>
                    <m:r>
                      <a:rPr lang="en-GB" sz="2600" b="0" i="1" dirty="0" smtClean="0">
                        <a:solidFill>
                          <a:schemeClr val="tx1"/>
                        </a:solidFill>
                        <a:latin typeface="Cambria Math" panose="02040503050406030204" pitchFamily="18" charset="0"/>
                      </a:rPr>
                      <m:t>𝑝</m:t>
                    </m:r>
                    <m:r>
                      <a:rPr lang="en-GB" sz="2600" b="0" i="1" dirty="0" smtClean="0">
                        <a:solidFill>
                          <a:schemeClr val="tx1"/>
                        </a:solidFill>
                        <a:latin typeface="Cambria Math" panose="02040503050406030204" pitchFamily="18" charset="0"/>
                      </a:rPr>
                      <m:t>(</m:t>
                    </m:r>
                    <m:sSub>
                      <m:sSubPr>
                        <m:ctrlPr>
                          <a:rPr lang="en-IN" sz="2600" b="0" i="1" dirty="0" err="1">
                            <a:solidFill>
                              <a:schemeClr val="tx1"/>
                            </a:solidFill>
                            <a:latin typeface="Cambria Math" panose="02040503050406030204" pitchFamily="18" charset="0"/>
                          </a:rPr>
                        </m:ctrlPr>
                      </m:sSubPr>
                      <m:e>
                        <m:r>
                          <a:rPr lang="en-GB" sz="2600" b="1" i="1" dirty="0" smtClean="0">
                            <a:solidFill>
                              <a:schemeClr val="tx1"/>
                            </a:solidFill>
                            <a:latin typeface="Cambria Math" panose="02040503050406030204" pitchFamily="18" charset="0"/>
                          </a:rPr>
                          <m:t>𝒙</m:t>
                        </m:r>
                      </m:e>
                      <m:sub>
                        <m:r>
                          <a:rPr lang="en-GB" sz="2600" b="0" i="1" dirty="0" err="1">
                            <a:solidFill>
                              <a:schemeClr val="tx1"/>
                            </a:solidFill>
                            <a:latin typeface="Cambria Math" panose="02040503050406030204" pitchFamily="18" charset="0"/>
                          </a:rPr>
                          <m:t>𝑛</m:t>
                        </m:r>
                      </m:sub>
                    </m:sSub>
                    <m:r>
                      <a:rPr lang="en-GB" sz="2600" b="0" i="1" dirty="0" smtClean="0">
                        <a:solidFill>
                          <a:schemeClr val="tx1"/>
                        </a:solidFill>
                        <a:latin typeface="Cambria Math" panose="02040503050406030204" pitchFamily="18" charset="0"/>
                      </a:rPr>
                      <m:t>|</m:t>
                    </m:r>
                    <m:r>
                      <m:rPr>
                        <m:sty m:val="p"/>
                      </m:rPr>
                      <a:rPr lang="en-GB" sz="2600" b="0" i="0" dirty="0" smtClean="0">
                        <a:solidFill>
                          <a:schemeClr val="tx1"/>
                        </a:solidFill>
                        <a:latin typeface="Cambria Math" panose="02040503050406030204" pitchFamily="18" charset="0"/>
                      </a:rPr>
                      <m:t>Θ</m:t>
                    </m:r>
                    <m:r>
                      <a:rPr lang="en-GB" sz="2600" b="0" i="1" dirty="0" smtClean="0">
                        <a:solidFill>
                          <a:schemeClr val="tx1"/>
                        </a:solidFill>
                        <a:latin typeface="Cambria Math" panose="02040503050406030204" pitchFamily="18" charset="0"/>
                      </a:rPr>
                      <m:t>)</m:t>
                    </m:r>
                    <m:r>
                      <a:rPr lang="en-IN" sz="2600" i="1" dirty="0">
                        <a:solidFill>
                          <a:schemeClr val="tx1"/>
                        </a:solidFill>
                        <a:latin typeface="Cambria Math" panose="02040503050406030204" pitchFamily="18" charset="0"/>
                      </a:rPr>
                      <m:t> </m:t>
                    </m:r>
                  </m:oMath>
                </a14:m>
                <a:r>
                  <a:rPr lang="en-IN" sz="2600" dirty="0">
                    <a:solidFill>
                      <a:schemeClr val="tx1"/>
                    </a:solidFill>
                    <a:latin typeface="Abadi Extra Light" panose="020B0204020104020204" pitchFamily="34" charset="0"/>
                  </a:rPr>
                  <a:t>will not have a simple expression since </a:t>
                </a:r>
                <a14:m>
                  <m:oMath xmlns:m="http://schemas.openxmlformats.org/officeDocument/2006/math">
                    <m:r>
                      <a:rPr lang="en-GB" sz="2600" b="0" i="1" dirty="0" smtClean="0">
                        <a:solidFill>
                          <a:schemeClr val="tx1"/>
                        </a:solidFill>
                        <a:latin typeface="Cambria Math" panose="02040503050406030204" pitchFamily="18" charset="0"/>
                      </a:rPr>
                      <m:t>𝑝</m:t>
                    </m:r>
                    <m:r>
                      <a:rPr lang="en-GB" sz="2600" b="0" i="1" dirty="0" smtClean="0">
                        <a:solidFill>
                          <a:schemeClr val="tx1"/>
                        </a:solidFill>
                        <a:latin typeface="Cambria Math" panose="02040503050406030204" pitchFamily="18" charset="0"/>
                      </a:rPr>
                      <m:t>(</m:t>
                    </m:r>
                    <m:sSub>
                      <m:sSubPr>
                        <m:ctrlPr>
                          <a:rPr lang="en-IN" sz="2600" i="1" dirty="0" smtClean="0">
                            <a:solidFill>
                              <a:schemeClr val="tx1"/>
                            </a:solidFill>
                            <a:latin typeface="Cambria Math" panose="02040503050406030204" pitchFamily="18" charset="0"/>
                          </a:rPr>
                        </m:ctrlPr>
                      </m:sSubPr>
                      <m:e>
                        <m:r>
                          <a:rPr lang="en-GB" sz="2600" b="0" i="1" dirty="0" err="1" smtClean="0">
                            <a:solidFill>
                              <a:schemeClr val="tx1"/>
                            </a:solidFill>
                            <a:latin typeface="Cambria Math" panose="02040503050406030204" pitchFamily="18" charset="0"/>
                          </a:rPr>
                          <m:t>𝑥</m:t>
                        </m:r>
                      </m:e>
                      <m:sub>
                        <m:r>
                          <a:rPr lang="en-GB" sz="2600" b="0" i="1" dirty="0" err="1" smtClean="0">
                            <a:solidFill>
                              <a:schemeClr val="tx1"/>
                            </a:solidFill>
                            <a:latin typeface="Cambria Math" panose="02040503050406030204" pitchFamily="18" charset="0"/>
                          </a:rPr>
                          <m:t>𝑛</m:t>
                        </m:r>
                      </m:sub>
                    </m:sSub>
                    <m:r>
                      <a:rPr lang="en-GB" sz="2600" b="0" i="1" dirty="0" err="1" smtClean="0">
                        <a:solidFill>
                          <a:schemeClr val="tx1"/>
                        </a:solidFill>
                        <a:latin typeface="Cambria Math" panose="02040503050406030204" pitchFamily="18" charset="0"/>
                      </a:rPr>
                      <m:t>|</m:t>
                    </m:r>
                    <m:r>
                      <m:rPr>
                        <m:sty m:val="p"/>
                      </m:rPr>
                      <a:rPr lang="en-GB" sz="2600" b="0" i="0" dirty="0" err="1" smtClean="0">
                        <a:solidFill>
                          <a:schemeClr val="tx1"/>
                        </a:solidFill>
                        <a:latin typeface="Cambria Math" panose="02040503050406030204" pitchFamily="18" charset="0"/>
                      </a:rPr>
                      <m:t>Θ</m:t>
                    </m:r>
                    <m:r>
                      <a:rPr lang="en-GB" sz="2600" b="0" i="1" dirty="0" smtClean="0">
                        <a:solidFill>
                          <a:schemeClr val="tx1"/>
                        </a:solidFill>
                        <a:latin typeface="Cambria Math" panose="02040503050406030204" pitchFamily="18" charset="0"/>
                      </a:rPr>
                      <m:t>)</m:t>
                    </m:r>
                  </m:oMath>
                </a14:m>
                <a:r>
                  <a:rPr lang="en-GB" sz="2600" dirty="0">
                    <a:solidFill>
                      <a:schemeClr val="tx1"/>
                    </a:solidFill>
                    <a:latin typeface="Abadi Extra Light" panose="020B0204020104020204" pitchFamily="34" charset="0"/>
                  </a:rPr>
                  <a:t> </a:t>
                </a:r>
                <a:r>
                  <a:rPr lang="en-IN" sz="2600" dirty="0">
                    <a:solidFill>
                      <a:schemeClr val="tx1"/>
                    </a:solidFill>
                    <a:latin typeface="Abadi Extra Light" panose="020B0204020104020204" pitchFamily="34" charset="0"/>
                  </a:rPr>
                  <a:t>requires sum/integral</a:t>
                </a:r>
                <a:endParaRPr lang="en-GB" sz="2600" dirty="0">
                  <a:solidFill>
                    <a:schemeClr val="tx1"/>
                  </a:solidFill>
                  <a:latin typeface="Abadi Extra Light" panose="020B0204020104020204" pitchFamily="34" charset="0"/>
                </a:endParaRPr>
              </a:p>
              <a:p>
                <a:pPr>
                  <a:buFont typeface="Wingdings" panose="05000000000000000000" pitchFamily="2" charset="2"/>
                  <a:buChar char="§"/>
                </a:pPr>
                <a:endParaRPr lang="en-GB" sz="2600" dirty="0">
                  <a:latin typeface="Abadi Extra Light" panose="020B0204020104020204" pitchFamily="34" charset="0"/>
                </a:endParaRPr>
              </a:p>
              <a:p>
                <a:pPr>
                  <a:buFont typeface="Wingdings" panose="05000000000000000000" pitchFamily="2" charset="2"/>
                  <a:buChar char="§"/>
                </a:pPr>
                <a:endParaRPr lang="en-GB" sz="1000" dirty="0">
                  <a:latin typeface="Abadi Extra Light" panose="020B0204020104020204" pitchFamily="34" charset="0"/>
                </a:endParaRPr>
              </a:p>
              <a:p>
                <a:pPr>
                  <a:buFont typeface="Wingdings" panose="05000000000000000000" pitchFamily="2" charset="2"/>
                  <a:buChar char="§"/>
                </a:pPr>
                <a:r>
                  <a:rPr lang="en-IN" sz="2600" dirty="0">
                    <a:solidFill>
                      <a:srgbClr val="FF0000"/>
                    </a:solidFill>
                    <a:latin typeface="Abadi Extra Light" panose="020B0204020104020204" pitchFamily="34" charset="0"/>
                  </a:rPr>
                  <a:t>MLE now becomes difficult (basically MLE-II now)</a:t>
                </a:r>
                <a:r>
                  <a:rPr lang="en-IN" sz="2600" dirty="0">
                    <a:solidFill>
                      <a:schemeClr val="tx1"/>
                    </a:solidFill>
                    <a:latin typeface="Abadi Extra Light" panose="020B0204020104020204" pitchFamily="34" charset="0"/>
                  </a:rPr>
                  <a:t>, no closed form expression for </a:t>
                </a:r>
                <a14:m>
                  <m:oMath xmlns:m="http://schemas.openxmlformats.org/officeDocument/2006/math">
                    <m:r>
                      <m:rPr>
                        <m:sty m:val="p"/>
                      </m:rPr>
                      <a:rPr lang="en-IN" sz="2600" b="0" i="0" smtClean="0">
                        <a:solidFill>
                          <a:schemeClr val="tx1"/>
                        </a:solidFill>
                        <a:latin typeface="Cambria Math" panose="02040503050406030204" pitchFamily="18" charset="0"/>
                      </a:rPr>
                      <m:t>Θ</m:t>
                    </m:r>
                  </m:oMath>
                </a14:m>
                <a:r>
                  <a:rPr lang="en-GB" sz="2600" dirty="0">
                    <a:solidFill>
                      <a:schemeClr val="tx1"/>
                    </a:solidFill>
                    <a:latin typeface="Abadi Extra Light" panose="020B0204020104020204" pitchFamily="34" charset="0"/>
                  </a:rPr>
                  <a:t>.</a:t>
                </a:r>
              </a:p>
              <a:p>
                <a:pPr marL="0" indent="0">
                  <a:buNone/>
                </a:pPr>
                <a:endParaRPr lang="en-GB" sz="100" dirty="0">
                  <a:solidFill>
                    <a:schemeClr val="tx1"/>
                  </a:solidFill>
                  <a:latin typeface="Abadi Extra Light" panose="020B0204020104020204" pitchFamily="34" charset="0"/>
                </a:endParaRPr>
              </a:p>
              <a:p>
                <a:pPr>
                  <a:buFont typeface="Wingdings" panose="05000000000000000000" pitchFamily="2" charset="2"/>
                  <a:buChar char="§"/>
                </a:pPr>
                <a:r>
                  <a:rPr lang="en-IN" sz="2600" dirty="0">
                    <a:solidFill>
                      <a:schemeClr val="tx1"/>
                    </a:solidFill>
                    <a:latin typeface="Abadi Extra Light" panose="020B0204020104020204" pitchFamily="34" charset="0"/>
                  </a:rPr>
                  <a:t>Can we maximize some other quantity instead of </a:t>
                </a:r>
                <a14:m>
                  <m:oMath xmlns:m="http://schemas.openxmlformats.org/officeDocument/2006/math">
                    <m:r>
                      <m:rPr>
                        <m:sty m:val="p"/>
                      </m:rPr>
                      <a:rPr lang="en-IN" sz="2600" b="0" i="1" dirty="0" smtClean="0">
                        <a:solidFill>
                          <a:schemeClr val="tx1"/>
                        </a:solidFill>
                        <a:latin typeface="Cambria Math" panose="02040503050406030204" pitchFamily="18" charset="0"/>
                      </a:rPr>
                      <m:t>log</m:t>
                    </m:r>
                    <m:r>
                      <a:rPr lang="en-IN" sz="2600" b="0" i="1" dirty="0" smtClean="0">
                        <a:solidFill>
                          <a:schemeClr val="tx1"/>
                        </a:solidFill>
                        <a:latin typeface="Cambria Math" panose="02040503050406030204" pitchFamily="18" charset="0"/>
                      </a:rPr>
                      <m:t>⁡</m:t>
                    </m:r>
                    <m:r>
                      <a:rPr lang="en-GB" sz="2600" b="0" i="1" dirty="0" smtClean="0">
                        <a:solidFill>
                          <a:schemeClr val="tx1"/>
                        </a:solidFill>
                        <a:latin typeface="Cambria Math" panose="02040503050406030204" pitchFamily="18" charset="0"/>
                      </a:rPr>
                      <m:t>𝑝</m:t>
                    </m:r>
                    <m:r>
                      <a:rPr lang="en-GB" sz="2600" b="0" i="1" dirty="0" smtClean="0">
                        <a:solidFill>
                          <a:schemeClr val="tx1"/>
                        </a:solidFill>
                        <a:latin typeface="Cambria Math" panose="02040503050406030204" pitchFamily="18" charset="0"/>
                      </a:rPr>
                      <m:t>(</m:t>
                    </m:r>
                    <m:sSub>
                      <m:sSubPr>
                        <m:ctrlPr>
                          <a:rPr lang="en-IN" sz="2600" i="1" dirty="0" err="1">
                            <a:solidFill>
                              <a:schemeClr val="tx1"/>
                            </a:solidFill>
                            <a:latin typeface="Cambria Math" panose="02040503050406030204" pitchFamily="18" charset="0"/>
                          </a:rPr>
                        </m:ctrlPr>
                      </m:sSubPr>
                      <m:e>
                        <m:r>
                          <a:rPr lang="en-GB" sz="2600" b="0" i="1" dirty="0" smtClean="0">
                            <a:solidFill>
                              <a:schemeClr val="tx1"/>
                            </a:solidFill>
                            <a:latin typeface="Cambria Math" panose="02040503050406030204" pitchFamily="18" charset="0"/>
                          </a:rPr>
                          <m:t>𝑥</m:t>
                        </m:r>
                      </m:e>
                      <m:sub>
                        <m:r>
                          <a:rPr lang="en-GB" sz="2600" b="0" i="1" dirty="0" err="1">
                            <a:solidFill>
                              <a:schemeClr val="tx1"/>
                            </a:solidFill>
                            <a:latin typeface="Cambria Math" panose="02040503050406030204" pitchFamily="18" charset="0"/>
                          </a:rPr>
                          <m:t>𝑛</m:t>
                        </m:r>
                      </m:sub>
                    </m:sSub>
                    <m:r>
                      <a:rPr lang="en-GB" sz="2600" b="0" i="1" dirty="0" smtClean="0">
                        <a:solidFill>
                          <a:schemeClr val="tx1"/>
                        </a:solidFill>
                        <a:latin typeface="Cambria Math" panose="02040503050406030204" pitchFamily="18" charset="0"/>
                      </a:rPr>
                      <m:t>|</m:t>
                    </m:r>
                    <m:r>
                      <m:rPr>
                        <m:sty m:val="p"/>
                      </m:rPr>
                      <a:rPr lang="en-GB" sz="2600" b="0" i="0" dirty="0" smtClean="0">
                        <a:solidFill>
                          <a:schemeClr val="tx1"/>
                        </a:solidFill>
                        <a:latin typeface="Cambria Math" panose="02040503050406030204" pitchFamily="18" charset="0"/>
                      </a:rPr>
                      <m:t>Θ</m:t>
                    </m:r>
                    <m:r>
                      <a:rPr lang="en-GB" sz="2600" b="0" i="1" dirty="0" smtClean="0">
                        <a:solidFill>
                          <a:schemeClr val="tx1"/>
                        </a:solidFill>
                        <a:latin typeface="Cambria Math" panose="02040503050406030204" pitchFamily="18" charset="0"/>
                      </a:rPr>
                      <m:t>)</m:t>
                    </m:r>
                    <m:r>
                      <a:rPr lang="en-IN" sz="2600" b="0" i="1" dirty="0">
                        <a:solidFill>
                          <a:schemeClr val="tx1"/>
                        </a:solidFill>
                        <a:latin typeface="Cambria Math" panose="02040503050406030204" pitchFamily="18" charset="0"/>
                      </a:rPr>
                      <m:t> </m:t>
                    </m:r>
                  </m:oMath>
                </a14:m>
                <a:r>
                  <a:rPr lang="en-GB" sz="2600" dirty="0">
                    <a:latin typeface="Abadi Extra Light" panose="020B0204020104020204" pitchFamily="34" charset="0"/>
                  </a:rPr>
                  <a:t>for this MLE?</a:t>
                </a: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3"/>
                <a:stretch>
                  <a:fillRect l="-831" t="-1645" b="-219"/>
                </a:stretch>
              </a:blipFill>
            </p:spPr>
            <p:txBody>
              <a:bodyPr/>
              <a:lstStyle/>
              <a:p>
                <a:r>
                  <a:rPr lang="en-IN">
                    <a:noFill/>
                  </a:rPr>
                  <a:t> </a:t>
                </a:r>
              </a:p>
            </p:txBody>
          </p:sp>
        </mc:Fallback>
      </mc:AlternateContent>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6</a:t>
            </a:fld>
            <a:endParaRPr lang="en-IN" sz="2800" dirty="0">
              <a:solidFill>
                <a:schemeClr val="bg1">
                  <a:lumMod val="65000"/>
                </a:schemeClr>
              </a:solidFill>
            </a:endParaRPr>
          </a:p>
        </p:txBody>
      </p:sp>
      <p:pic>
        <p:nvPicPr>
          <p:cNvPr id="2050" name="Picture 2">
            <a:extLst>
              <a:ext uri="{FF2B5EF4-FFF2-40B4-BE49-F238E27FC236}">
                <a16:creationId xmlns:a16="http://schemas.microsoft.com/office/drawing/2014/main" id="{9521BCC1-FAAE-445B-ACE8-084CB73DED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0158" y="1562637"/>
            <a:ext cx="9684913" cy="846169"/>
          </a:xfrm>
          <a:prstGeom prst="rect">
            <a:avLst/>
          </a:prstGeom>
          <a:noFill/>
          <a:extLst>
            <a:ext uri="{909E8E84-426E-40DD-AFC4-6F175D3DCCD1}">
              <a14:hiddenFill xmlns:a14="http://schemas.microsoft.com/office/drawing/2010/main">
                <a:solidFill>
                  <a:srgbClr val="FFFFFF"/>
                </a:solidFill>
              </a14:hiddenFill>
            </a:ext>
          </a:extLst>
        </p:spPr>
      </p:pic>
      <p:sp>
        <p:nvSpPr>
          <p:cNvPr id="6" name="Speech Bubble: Rectangle 5">
            <a:extLst>
              <a:ext uri="{FF2B5EF4-FFF2-40B4-BE49-F238E27FC236}">
                <a16:creationId xmlns:a16="http://schemas.microsoft.com/office/drawing/2014/main" id="{6A537B59-BF4F-4CB0-BAB7-DE09EBFE8B1A}"/>
              </a:ext>
            </a:extLst>
          </p:cNvPr>
          <p:cNvSpPr/>
          <p:nvPr/>
        </p:nvSpPr>
        <p:spPr>
          <a:xfrm>
            <a:off x="10258022" y="2165897"/>
            <a:ext cx="1886755" cy="433092"/>
          </a:xfrm>
          <a:prstGeom prst="wedgeRectCallout">
            <a:avLst>
              <a:gd name="adj1" fmla="val -55974"/>
              <a:gd name="adj2" fmla="val 40196"/>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In particular, if they are exp-fam distributions</a:t>
            </a:r>
          </a:p>
        </p:txBody>
      </p:sp>
      <p:pic>
        <p:nvPicPr>
          <p:cNvPr id="2052" name="Picture 4">
            <a:extLst>
              <a:ext uri="{FF2B5EF4-FFF2-40B4-BE49-F238E27FC236}">
                <a16:creationId xmlns:a16="http://schemas.microsoft.com/office/drawing/2014/main" id="{90D18BE3-9241-4047-84F9-AB47803115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5231" y="3502486"/>
            <a:ext cx="6410527" cy="81413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2AAD4F1E-3189-4917-80D7-8FF73C5C0AB1}"/>
              </a:ext>
            </a:extLst>
          </p:cNvPr>
          <p:cNvPicPr>
            <a:picLocks noChangeAspect="1"/>
          </p:cNvPicPr>
          <p:nvPr/>
        </p:nvPicPr>
        <p:blipFill>
          <a:blip r:embed="rId6"/>
          <a:stretch>
            <a:fillRect/>
          </a:stretch>
        </p:blipFill>
        <p:spPr>
          <a:xfrm>
            <a:off x="1545466" y="4756650"/>
            <a:ext cx="9079605" cy="709074"/>
          </a:xfrm>
          <a:prstGeom prst="rect">
            <a:avLst/>
          </a:prstGeom>
        </p:spPr>
      </p:pic>
      <p:sp>
        <p:nvSpPr>
          <p:cNvPr id="9" name="Speech Bubble: Rectangle 8">
            <a:extLst>
              <a:ext uri="{FF2B5EF4-FFF2-40B4-BE49-F238E27FC236}">
                <a16:creationId xmlns:a16="http://schemas.microsoft.com/office/drawing/2014/main" id="{F76AC650-F18B-4C95-B65F-92CE00C32284}"/>
              </a:ext>
            </a:extLst>
          </p:cNvPr>
          <p:cNvSpPr/>
          <p:nvPr/>
        </p:nvSpPr>
        <p:spPr>
          <a:xfrm>
            <a:off x="10715223" y="1512959"/>
            <a:ext cx="1429554" cy="413077"/>
          </a:xfrm>
          <a:prstGeom prst="wedgeRectCallout">
            <a:avLst>
              <a:gd name="adj1" fmla="val -57423"/>
              <a:gd name="adj2" fmla="val 25366"/>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b="1" dirty="0">
                <a:solidFill>
                  <a:srgbClr val="009900"/>
                </a:solidFill>
                <a:latin typeface="Abadi Extra Light" panose="020B0204020104020204" pitchFamily="34" charset="0"/>
              </a:rPr>
              <a:t>Easy to solve</a:t>
            </a:r>
          </a:p>
        </p:txBody>
      </p:sp>
      <mc:AlternateContent xmlns:mc="http://schemas.openxmlformats.org/markup-compatibility/2006" xmlns:a14="http://schemas.microsoft.com/office/drawing/2010/main">
        <mc:Choice Requires="a14">
          <p:sp>
            <p:nvSpPr>
              <p:cNvPr id="5" name="Speech Bubble: Rectangle 4">
                <a:extLst>
                  <a:ext uri="{FF2B5EF4-FFF2-40B4-BE49-F238E27FC236}">
                    <a16:creationId xmlns:a16="http://schemas.microsoft.com/office/drawing/2014/main" id="{79BEDAEA-6940-B30E-6F47-722F67387F5A}"/>
                  </a:ext>
                </a:extLst>
              </p:cNvPr>
              <p:cNvSpPr/>
              <p:nvPr/>
            </p:nvSpPr>
            <p:spPr>
              <a:xfrm>
                <a:off x="64396" y="3429000"/>
                <a:ext cx="2170089" cy="757925"/>
              </a:xfrm>
              <a:prstGeom prst="wedgeRectCallout">
                <a:avLst>
                  <a:gd name="adj1" fmla="val -147"/>
                  <a:gd name="adj2" fmla="val 7157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Basically, the </a:t>
                </a:r>
                <a:r>
                  <a:rPr lang="en-IN" dirty="0">
                    <a:solidFill>
                      <a:srgbClr val="FF0000"/>
                    </a:solidFill>
                    <a:latin typeface="Abadi Extra Light" panose="020B0204020104020204" pitchFamily="34" charset="0"/>
                  </a:rPr>
                  <a:t>marginal likelihood</a:t>
                </a:r>
                <a:r>
                  <a:rPr lang="en-IN" dirty="0">
                    <a:solidFill>
                      <a:schemeClr val="tx1"/>
                    </a:solidFill>
                    <a:latin typeface="Abadi Extra Light" panose="020B0204020104020204" pitchFamily="34" charset="0"/>
                  </a:rPr>
                  <a:t> after integrating out </a:t>
                </a:r>
                <a14:m>
                  <m:oMath xmlns:m="http://schemas.openxmlformats.org/officeDocument/2006/math">
                    <m:sSub>
                      <m:sSubPr>
                        <m:ctrlPr>
                          <a:rPr lang="en-IN" i="1" smtClean="0">
                            <a:solidFill>
                              <a:schemeClr val="tx1"/>
                            </a:solidFill>
                            <a:latin typeface="Cambria Math" panose="02040503050406030204" pitchFamily="18" charset="0"/>
                          </a:rPr>
                        </m:ctrlPr>
                      </m:sSubPr>
                      <m:e>
                        <m:r>
                          <a:rPr lang="en-IN" b="0" i="1" smtClean="0">
                            <a:solidFill>
                              <a:schemeClr val="tx1"/>
                            </a:solidFill>
                            <a:latin typeface="Cambria Math" panose="02040503050406030204" pitchFamily="18" charset="0"/>
                          </a:rPr>
                          <m:t>𝑧</m:t>
                        </m:r>
                      </m:e>
                      <m:sub>
                        <m:r>
                          <a:rPr lang="en-IN" b="0" i="1" smtClean="0">
                            <a:solidFill>
                              <a:schemeClr val="tx1"/>
                            </a:solidFill>
                            <a:latin typeface="Cambria Math" panose="02040503050406030204" pitchFamily="18" charset="0"/>
                          </a:rPr>
                          <m:t>𝑛</m:t>
                        </m:r>
                      </m:sub>
                    </m:sSub>
                  </m:oMath>
                </a14:m>
                <a:endParaRPr lang="en-IN" dirty="0">
                  <a:solidFill>
                    <a:schemeClr val="tx1"/>
                  </a:solidFill>
                  <a:latin typeface="Abadi Extra Light" panose="020B0204020104020204" pitchFamily="34" charset="0"/>
                </a:endParaRPr>
              </a:p>
            </p:txBody>
          </p:sp>
        </mc:Choice>
        <mc:Fallback xmlns="">
          <p:sp>
            <p:nvSpPr>
              <p:cNvPr id="5" name="Speech Bubble: Rectangle 4">
                <a:extLst>
                  <a:ext uri="{FF2B5EF4-FFF2-40B4-BE49-F238E27FC236}">
                    <a16:creationId xmlns:a16="http://schemas.microsoft.com/office/drawing/2014/main" id="{79BEDAEA-6940-B30E-6F47-722F67387F5A}"/>
                  </a:ext>
                </a:extLst>
              </p:cNvPr>
              <p:cNvSpPr>
                <a:spLocks noRot="1" noChangeAspect="1" noMove="1" noResize="1" noEditPoints="1" noAdjustHandles="1" noChangeArrowheads="1" noChangeShapeType="1" noTextEdit="1"/>
              </p:cNvSpPr>
              <p:nvPr/>
            </p:nvSpPr>
            <p:spPr>
              <a:xfrm>
                <a:off x="64396" y="3429000"/>
                <a:ext cx="2170089" cy="757925"/>
              </a:xfrm>
              <a:prstGeom prst="wedgeRectCallout">
                <a:avLst>
                  <a:gd name="adj1" fmla="val -147"/>
                  <a:gd name="adj2" fmla="val 71572"/>
                </a:avLst>
              </a:prstGeom>
              <a:blipFill>
                <a:blip r:embed="rId7"/>
                <a:stretch>
                  <a:fillRect l="-2228" t="-11613" r="-2786"/>
                </a:stretch>
              </a:blipFill>
              <a:ln w="19050">
                <a:solidFill>
                  <a:schemeClr val="accent2"/>
                </a:solidFill>
              </a:ln>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2163641582"/>
      </p:ext>
    </p:extLst>
  </p:cSld>
  <p:clrMapOvr>
    <a:masterClrMapping/>
  </p:clrMapOvr>
  <mc:AlternateContent xmlns:mc="http://schemas.openxmlformats.org/markup-compatibility/2006" xmlns:p14="http://schemas.microsoft.com/office/powerpoint/2010/main">
    <mc:Choice Requires="p14">
      <p:transition spd="slow" p14:dur="2000" advTm="281273"/>
    </mc:Choice>
    <mc:Fallback xmlns="">
      <p:transition spd="slow" advTm="2812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wipe(down)">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052"/>
                                        </p:tgtEl>
                                        <p:attrNameLst>
                                          <p:attrName>style.visibility</p:attrName>
                                        </p:attrNameLst>
                                      </p:cBhvr>
                                      <p:to>
                                        <p:strVal val="visible"/>
                                      </p:to>
                                    </p:set>
                                    <p:animEffect transition="in" filter="wipe(down)">
                                      <p:cBhvr>
                                        <p:cTn id="37" dur="500"/>
                                        <p:tgtEl>
                                          <p:spTgt spid="20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wipe(down)">
                                      <p:cBhvr>
                                        <p:cTn id="42" dur="500"/>
                                        <p:tgtEl>
                                          <p:spTgt spid="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wipe(down)">
                                      <p:cBhvr>
                                        <p:cTn id="47" dur="5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11" end="11"/>
                                            </p:txEl>
                                          </p:spTgt>
                                        </p:tgtEl>
                                        <p:attrNameLst>
                                          <p:attrName>style.visibility</p:attrName>
                                        </p:attrNameLst>
                                      </p:cBhvr>
                                      <p:to>
                                        <p:strVal val="visible"/>
                                      </p:to>
                                    </p:set>
                                    <p:animEffect transition="in" filter="wipe(down)">
                                      <p:cBhvr>
                                        <p:cTn id="57" dur="500"/>
                                        <p:tgtEl>
                                          <p:spTgt spid="4">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13" end="13"/>
                                            </p:txEl>
                                          </p:spTgt>
                                        </p:tgtEl>
                                        <p:attrNameLst>
                                          <p:attrName>style.visibility</p:attrName>
                                        </p:attrNameLst>
                                      </p:cBhvr>
                                      <p:to>
                                        <p:strVal val="visible"/>
                                      </p:to>
                                    </p:set>
                                    <p:animEffect transition="in" filter="wipe(down)">
                                      <p:cBhvr>
                                        <p:cTn id="6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animBg="1"/>
      <p:bldP spid="9"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An Important Identity</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314819C9-D576-44D5-A1AF-875A21D5EF79}"/>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IN" sz="2600" dirty="0">
                    <a:latin typeface="Abadi Extra Light" panose="020B0204020104020204" pitchFamily="34" charset="0"/>
                  </a:rPr>
                  <a:t>Assume </a:t>
                </a:r>
                <a14:m>
                  <m:oMath xmlns:m="http://schemas.openxmlformats.org/officeDocument/2006/math">
                    <m:sSub>
                      <m:sSubPr>
                        <m:ctrlPr>
                          <a:rPr lang="en-IN" sz="2600" i="1" dirty="0" smtClean="0">
                            <a:latin typeface="Cambria Math" panose="02040503050406030204" pitchFamily="18" charset="0"/>
                          </a:rPr>
                        </m:ctrlPr>
                      </m:sSubPr>
                      <m:e>
                        <m:r>
                          <a:rPr lang="en-IN" sz="2600" i="1" dirty="0" smtClean="0">
                            <a:latin typeface="Cambria Math" panose="02040503050406030204" pitchFamily="18" charset="0"/>
                          </a:rPr>
                          <m:t>𝑝</m:t>
                        </m:r>
                      </m:e>
                      <m:sub>
                        <m:r>
                          <a:rPr lang="en-IN" sz="2600" i="1" dirty="0" smtClean="0">
                            <a:latin typeface="Cambria Math" panose="02040503050406030204" pitchFamily="18" charset="0"/>
                          </a:rPr>
                          <m:t>𝑧</m:t>
                        </m:r>
                      </m:sub>
                    </m:sSub>
                    <m:r>
                      <a:rPr lang="en-IN" sz="2600" i="1" dirty="0">
                        <a:latin typeface="Cambria Math" panose="02040503050406030204" pitchFamily="18" charset="0"/>
                      </a:rPr>
                      <m:t> </m:t>
                    </m:r>
                    <m:r>
                      <a:rPr lang="en-IN" sz="2600" i="1" dirty="0" smtClean="0">
                        <a:latin typeface="Cambria Math" panose="02040503050406030204" pitchFamily="18" charset="0"/>
                      </a:rPr>
                      <m:t>=</m:t>
                    </m:r>
                    <m:r>
                      <a:rPr lang="en-IN" sz="2600" i="1" dirty="0">
                        <a:latin typeface="Cambria Math" panose="02040503050406030204" pitchFamily="18" charset="0"/>
                      </a:rPr>
                      <m:t> </m:t>
                    </m:r>
                    <m:r>
                      <a:rPr lang="en-IN" sz="2600" i="1" dirty="0" smtClean="0">
                        <a:latin typeface="Cambria Math" panose="02040503050406030204" pitchFamily="18" charset="0"/>
                      </a:rPr>
                      <m:t>𝑝</m:t>
                    </m:r>
                    <m:r>
                      <a:rPr lang="en-IN" sz="2600" i="1" dirty="0" smtClean="0">
                        <a:latin typeface="Cambria Math" panose="02040503050406030204" pitchFamily="18" charset="0"/>
                      </a:rPr>
                      <m:t>(</m:t>
                    </m:r>
                    <m:r>
                      <a:rPr lang="en-IN" sz="2600" b="1" i="1" dirty="0" smtClean="0">
                        <a:latin typeface="Cambria Math" panose="02040503050406030204" pitchFamily="18" charset="0"/>
                      </a:rPr>
                      <m:t>𝒁</m:t>
                    </m:r>
                    <m:r>
                      <a:rPr lang="en-IN" sz="2600" i="1" dirty="0" smtClean="0">
                        <a:latin typeface="Cambria Math" panose="02040503050406030204" pitchFamily="18" charset="0"/>
                      </a:rPr>
                      <m:t>|</m:t>
                    </m:r>
                    <m:r>
                      <a:rPr lang="en-IN" sz="2600" b="1" i="1" dirty="0" smtClean="0">
                        <a:latin typeface="Cambria Math" panose="02040503050406030204" pitchFamily="18" charset="0"/>
                      </a:rPr>
                      <m:t>𝑿</m:t>
                    </m:r>
                    <m:r>
                      <a:rPr lang="en-IN" sz="2600" i="1" dirty="0" smtClean="0">
                        <a:latin typeface="Cambria Math" panose="02040503050406030204" pitchFamily="18" charset="0"/>
                      </a:rPr>
                      <m:t>,</m:t>
                    </m:r>
                    <m:r>
                      <m:rPr>
                        <m:sty m:val="p"/>
                      </m:rPr>
                      <a:rPr lang="en-IN" sz="2600" i="0" dirty="0" smtClean="0">
                        <a:latin typeface="Cambria Math" panose="02040503050406030204" pitchFamily="18" charset="0"/>
                      </a:rPr>
                      <m:t>Θ</m:t>
                    </m:r>
                    <m:r>
                      <a:rPr lang="en-IN" sz="2600" i="1" dirty="0" smtClean="0">
                        <a:latin typeface="Cambria Math" panose="02040503050406030204" pitchFamily="18" charset="0"/>
                      </a:rPr>
                      <m:t>)</m:t>
                    </m:r>
                  </m:oMath>
                </a14:m>
                <a:r>
                  <a:rPr lang="en-IN" sz="2600" dirty="0">
                    <a:latin typeface="Abadi Extra Light" panose="020B0204020104020204" pitchFamily="34" charset="0"/>
                  </a:rPr>
                  <a:t> and </a:t>
                </a:r>
                <a14:m>
                  <m:oMath xmlns:m="http://schemas.openxmlformats.org/officeDocument/2006/math">
                    <m:r>
                      <a:rPr lang="en-IN" sz="2600" i="1" dirty="0" smtClean="0">
                        <a:latin typeface="Cambria Math" panose="02040503050406030204" pitchFamily="18" charset="0"/>
                      </a:rPr>
                      <m:t>𝑞</m:t>
                    </m:r>
                    <m:r>
                      <a:rPr lang="en-IN" sz="2600" i="1" dirty="0" smtClean="0">
                        <a:latin typeface="Cambria Math" panose="02040503050406030204" pitchFamily="18" charset="0"/>
                      </a:rPr>
                      <m:t>(</m:t>
                    </m:r>
                    <m:r>
                      <a:rPr lang="en-IN" sz="2600" b="1" i="1" dirty="0" smtClean="0">
                        <a:latin typeface="Cambria Math" panose="02040503050406030204" pitchFamily="18" charset="0"/>
                      </a:rPr>
                      <m:t>𝒁</m:t>
                    </m:r>
                    <m:r>
                      <a:rPr lang="en-IN" sz="2600" i="1" dirty="0" smtClean="0">
                        <a:latin typeface="Cambria Math" panose="02040503050406030204" pitchFamily="18" charset="0"/>
                      </a:rPr>
                      <m:t>)</m:t>
                    </m:r>
                  </m:oMath>
                </a14:m>
                <a:r>
                  <a:rPr lang="en-IN" sz="2600" dirty="0">
                    <a:latin typeface="Abadi Extra Light" panose="020B0204020104020204" pitchFamily="34" charset="0"/>
                  </a:rPr>
                  <a:t> to be some prob distribution over </a:t>
                </a:r>
                <a14:m>
                  <m:oMath xmlns:m="http://schemas.openxmlformats.org/officeDocument/2006/math">
                    <m:r>
                      <a:rPr lang="en-IN" sz="2600" b="1" i="1" dirty="0" smtClean="0">
                        <a:latin typeface="Cambria Math" panose="02040503050406030204" pitchFamily="18" charset="0"/>
                      </a:rPr>
                      <m:t>𝒁</m:t>
                    </m:r>
                    <m:r>
                      <a:rPr lang="en-IN" sz="2600" b="1" i="0" dirty="0" smtClean="0">
                        <a:latin typeface="Cambria Math" panose="02040503050406030204" pitchFamily="18" charset="0"/>
                      </a:rPr>
                      <m:t>,</m:t>
                    </m:r>
                  </m:oMath>
                </a14:m>
                <a:r>
                  <a:rPr lang="en-IN" sz="2600" b="1" dirty="0">
                    <a:latin typeface="Abadi Extra Light" panose="020B0204020104020204" pitchFamily="34" charset="0"/>
                  </a:rPr>
                  <a:t> </a:t>
                </a:r>
                <a:r>
                  <a:rPr lang="en-IN" sz="2600" dirty="0">
                    <a:latin typeface="Abadi Extra Light" panose="020B0204020104020204" pitchFamily="34" charset="0"/>
                  </a:rPr>
                  <a:t>then</a:t>
                </a:r>
              </a:p>
              <a:p>
                <a:pPr>
                  <a:buFont typeface="Wingdings" panose="05000000000000000000" pitchFamily="2" charset="2"/>
                  <a:buChar char="§"/>
                </a:pPr>
                <a:endParaRPr lang="en-IN" sz="2600" dirty="0">
                  <a:latin typeface="Abadi Extra Light" panose="020B0204020104020204" pitchFamily="34" charset="0"/>
                </a:endParaRPr>
              </a:p>
              <a:p>
                <a:pPr>
                  <a:buFont typeface="Wingdings" panose="05000000000000000000" pitchFamily="2" charset="2"/>
                  <a:buChar char="§"/>
                </a:pPr>
                <a:endParaRPr lang="en-IN" sz="100" dirty="0">
                  <a:latin typeface="Abadi Extra Light" panose="020B0204020104020204" pitchFamily="34" charset="0"/>
                </a:endParaRPr>
              </a:p>
              <a:p>
                <a:pPr>
                  <a:buFont typeface="Wingdings" panose="05000000000000000000" pitchFamily="2" charset="2"/>
                  <a:buChar char="§"/>
                </a:pPr>
                <a:r>
                  <a:rPr lang="en-IN" sz="2600" dirty="0">
                    <a:latin typeface="Abadi Extra Light" panose="020B0204020104020204" pitchFamily="34" charset="0"/>
                  </a:rPr>
                  <a:t>In the above </a:t>
                </a:r>
                <a14:m>
                  <m:oMath xmlns:m="http://schemas.openxmlformats.org/officeDocument/2006/math">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r>
                      <a:rPr lang="en-IN" sz="2400" b="0" i="1" smtClean="0">
                        <a:latin typeface="Cambria Math" panose="02040503050406030204" pitchFamily="18" charset="0"/>
                        <a:ea typeface="Cambria Math" panose="02040503050406030204" pitchFamily="18" charset="0"/>
                      </a:rPr>
                      <m:t>= </m:t>
                    </m:r>
                    <m:nary>
                      <m:naryPr>
                        <m:chr m:val="∑"/>
                        <m:supHide m:val="on"/>
                        <m:ctrlPr>
                          <a:rPr lang="en-IN" sz="2400" b="0" i="1" smtClean="0">
                            <a:latin typeface="Cambria Math" panose="02040503050406030204" pitchFamily="18" charset="0"/>
                            <a:ea typeface="Cambria Math" panose="02040503050406030204" pitchFamily="18" charset="0"/>
                          </a:rPr>
                        </m:ctrlPr>
                      </m:naryPr>
                      <m:sub>
                        <m:r>
                          <m:rPr>
                            <m:brk m:alnAt="7"/>
                          </m:rPr>
                          <a:rPr lang="en-IN" sz="2400" b="0" i="1" smtClean="0">
                            <a:latin typeface="Cambria Math" panose="02040503050406030204" pitchFamily="18" charset="0"/>
                            <a:ea typeface="Cambria Math" panose="02040503050406030204" pitchFamily="18" charset="0"/>
                          </a:rPr>
                          <m:t>𝑍</m:t>
                        </m:r>
                      </m:sub>
                      <m:sup/>
                      <m:e>
                        <m:r>
                          <a:rPr lang="en-IN" sz="2400" b="0" i="1" smtClean="0">
                            <a:latin typeface="Cambria Math" panose="02040503050406030204" pitchFamily="18" charset="0"/>
                            <a:ea typeface="Cambria Math" panose="02040503050406030204" pitchFamily="18" charset="0"/>
                          </a:rPr>
                          <m:t>𝑞</m:t>
                        </m:r>
                        <m:d>
                          <m:dPr>
                            <m:ctrlPr>
                              <a:rPr lang="en-IN" sz="2400" b="0" i="1" smtClean="0">
                                <a:latin typeface="Cambria Math" panose="02040503050406030204" pitchFamily="18" charset="0"/>
                                <a:ea typeface="Cambria Math" panose="02040503050406030204" pitchFamily="18" charset="0"/>
                              </a:rPr>
                            </m:ctrlPr>
                          </m:dPr>
                          <m:e>
                            <m:r>
                              <a:rPr lang="en-IN" sz="2400" b="0" i="1" smtClean="0">
                                <a:latin typeface="Cambria Math" panose="02040503050406030204" pitchFamily="18" charset="0"/>
                                <a:ea typeface="Cambria Math" panose="02040503050406030204" pitchFamily="18" charset="0"/>
                              </a:rPr>
                              <m:t>𝑍</m:t>
                            </m:r>
                          </m:e>
                        </m:d>
                        <m:r>
                          <m:rPr>
                            <m:sty m:val="p"/>
                          </m:rPr>
                          <a:rPr lang="en-IN" sz="2400" b="0" i="1" smtClean="0">
                            <a:latin typeface="Cambria Math" panose="02040503050406030204" pitchFamily="18" charset="0"/>
                            <a:ea typeface="Cambria Math" panose="02040503050406030204" pitchFamily="18" charset="0"/>
                          </a:rPr>
                          <m:t>log</m:t>
                        </m:r>
                        <m:d>
                          <m:dPr>
                            <m:begChr m:val="{"/>
                            <m:endChr m:val="}"/>
                            <m:ctrlPr>
                              <a:rPr lang="en-IN" sz="2400" b="0" i="1" smtClean="0">
                                <a:latin typeface="Cambria Math" panose="02040503050406030204" pitchFamily="18" charset="0"/>
                                <a:ea typeface="Cambria Math" panose="02040503050406030204" pitchFamily="18" charset="0"/>
                              </a:rPr>
                            </m:ctrlPr>
                          </m:dPr>
                          <m:e>
                            <m:f>
                              <m:fPr>
                                <m:ctrlPr>
                                  <a:rPr lang="en-IN" sz="2400" b="0" i="1" smtClean="0">
                                    <a:latin typeface="Cambria Math" panose="02040503050406030204" pitchFamily="18" charset="0"/>
                                    <a:ea typeface="Cambria Math" panose="02040503050406030204" pitchFamily="18" charset="0"/>
                                  </a:rPr>
                                </m:ctrlPr>
                              </m:fPr>
                              <m:num>
                                <m:r>
                                  <a:rPr lang="en-IN" sz="2400" b="0" i="1" smtClean="0">
                                    <a:latin typeface="Cambria Math" panose="02040503050406030204" pitchFamily="18" charset="0"/>
                                    <a:ea typeface="Cambria Math" panose="02040503050406030204" pitchFamily="18" charset="0"/>
                                  </a:rPr>
                                  <m:t>𝑝</m:t>
                                </m:r>
                                <m:r>
                                  <a:rPr lang="en-IN" sz="2400" b="0" i="1" smtClean="0">
                                    <a:latin typeface="Cambria Math" panose="02040503050406030204" pitchFamily="18" charset="0"/>
                                    <a:ea typeface="Cambria Math" panose="02040503050406030204" pitchFamily="18" charset="0"/>
                                  </a:rPr>
                                  <m:t>(</m:t>
                                </m:r>
                                <m:r>
                                  <a:rPr lang="en-IN" sz="2400" b="0" i="1" smtClean="0">
                                    <a:latin typeface="Cambria Math" panose="02040503050406030204" pitchFamily="18" charset="0"/>
                                    <a:ea typeface="Cambria Math" panose="02040503050406030204" pitchFamily="18" charset="0"/>
                                  </a:rPr>
                                  <m:t>𝑋</m:t>
                                </m:r>
                                <m:r>
                                  <a:rPr lang="en-IN" sz="2400" b="0" i="1" smtClean="0">
                                    <a:latin typeface="Cambria Math" panose="02040503050406030204" pitchFamily="18" charset="0"/>
                                    <a:ea typeface="Cambria Math" panose="02040503050406030204" pitchFamily="18" charset="0"/>
                                  </a:rPr>
                                  <m:t>,</m:t>
                                </m:r>
                                <m:r>
                                  <a:rPr lang="en-IN" sz="2400" b="0" i="1" smtClean="0">
                                    <a:latin typeface="Cambria Math" panose="02040503050406030204" pitchFamily="18" charset="0"/>
                                    <a:ea typeface="Cambria Math" panose="02040503050406030204" pitchFamily="18" charset="0"/>
                                  </a:rPr>
                                  <m:t>𝑍</m:t>
                                </m:r>
                                <m:r>
                                  <a:rPr lang="en-IN" sz="2400" b="0" i="1" smtClean="0">
                                    <a:latin typeface="Cambria Math" panose="02040503050406030204" pitchFamily="18" charset="0"/>
                                    <a:ea typeface="Cambria Math" panose="02040503050406030204" pitchFamily="18" charset="0"/>
                                  </a:rPr>
                                  <m:t>|</m:t>
                                </m:r>
                                <m:r>
                                  <m:rPr>
                                    <m:sty m:val="p"/>
                                  </m:rPr>
                                  <a:rPr lang="en-IN" sz="2400" b="0" i="0" smtClean="0">
                                    <a:latin typeface="Cambria Math" panose="02040503050406030204" pitchFamily="18" charset="0"/>
                                    <a:ea typeface="Cambria Math" panose="02040503050406030204" pitchFamily="18" charset="0"/>
                                  </a:rPr>
                                  <m:t>Θ</m:t>
                                </m:r>
                                <m:r>
                                  <a:rPr lang="en-IN" sz="2400" b="0" i="1" smtClean="0">
                                    <a:latin typeface="Cambria Math" panose="02040503050406030204" pitchFamily="18" charset="0"/>
                                    <a:ea typeface="Cambria Math" panose="02040503050406030204" pitchFamily="18" charset="0"/>
                                  </a:rPr>
                                  <m:t>)</m:t>
                                </m:r>
                              </m:num>
                              <m:den>
                                <m:r>
                                  <a:rPr lang="en-IN" sz="2400" b="0" i="1" smtClean="0">
                                    <a:latin typeface="Cambria Math" panose="02040503050406030204" pitchFamily="18" charset="0"/>
                                    <a:ea typeface="Cambria Math" panose="02040503050406030204" pitchFamily="18" charset="0"/>
                                  </a:rPr>
                                  <m:t>𝑞</m:t>
                                </m:r>
                                <m:r>
                                  <a:rPr lang="en-IN" sz="2400" b="0" i="1" smtClean="0">
                                    <a:latin typeface="Cambria Math" panose="02040503050406030204" pitchFamily="18" charset="0"/>
                                    <a:ea typeface="Cambria Math" panose="02040503050406030204" pitchFamily="18" charset="0"/>
                                  </a:rPr>
                                  <m:t>(</m:t>
                                </m:r>
                                <m:r>
                                  <a:rPr lang="en-IN" sz="2400" b="0" i="1" smtClean="0">
                                    <a:latin typeface="Cambria Math" panose="02040503050406030204" pitchFamily="18" charset="0"/>
                                    <a:ea typeface="Cambria Math" panose="02040503050406030204" pitchFamily="18" charset="0"/>
                                  </a:rPr>
                                  <m:t>𝑍</m:t>
                                </m:r>
                                <m:r>
                                  <a:rPr lang="en-IN" sz="2400" b="0" i="1" smtClean="0">
                                    <a:latin typeface="Cambria Math" panose="02040503050406030204" pitchFamily="18" charset="0"/>
                                    <a:ea typeface="Cambria Math" panose="02040503050406030204" pitchFamily="18" charset="0"/>
                                  </a:rPr>
                                  <m:t>)</m:t>
                                </m:r>
                              </m:den>
                            </m:f>
                          </m:e>
                        </m:d>
                      </m:e>
                    </m:nary>
                  </m:oMath>
                </a14:m>
                <a:r>
                  <a:rPr lang="en-IN" sz="2600" dirty="0">
                    <a:latin typeface="Abadi Extra Light" panose="020B0204020104020204" pitchFamily="34" charset="0"/>
                  </a:rPr>
                  <a:t> </a:t>
                </a:r>
              </a:p>
              <a:p>
                <a:pPr>
                  <a:buFont typeface="Wingdings" panose="05000000000000000000" pitchFamily="2" charset="2"/>
                  <a:buChar char="§"/>
                </a:pPr>
                <a:endParaRPr lang="en-IN" sz="500" dirty="0">
                  <a:latin typeface="Abadi Extra Light" panose="020B0204020104020204" pitchFamily="34" charset="0"/>
                </a:endParaRPr>
              </a:p>
              <a:p>
                <a:pPr>
                  <a:buFont typeface="Wingdings" panose="05000000000000000000" pitchFamily="2" charset="2"/>
                  <a:buChar char="§"/>
                </a:pPr>
                <a:r>
                  <a:rPr lang="en-IN" sz="2600" dirty="0">
                    <a:latin typeface="Abadi Extra Light" panose="020B0204020104020204" pitchFamily="34" charset="0"/>
                  </a:rPr>
                  <a:t> </a:t>
                </a:r>
                <a14:m>
                  <m:oMath xmlns:m="http://schemas.openxmlformats.org/officeDocument/2006/math">
                    <m:r>
                      <a:rPr lang="en-IN" sz="2400" i="1">
                        <a:latin typeface="Cambria Math" panose="02040503050406030204" pitchFamily="18" charset="0"/>
                        <a:ea typeface="Cambria Math" panose="02040503050406030204" pitchFamily="18" charset="0"/>
                      </a:rPr>
                      <m:t>𝐾𝐿</m:t>
                    </m:r>
                    <m:r>
                      <a:rPr lang="en-IN" sz="2400" i="1">
                        <a:latin typeface="Cambria Math" panose="02040503050406030204" pitchFamily="18" charset="0"/>
                        <a:ea typeface="Cambria Math" panose="02040503050406030204" pitchFamily="18" charset="0"/>
                      </a:rPr>
                      <m:t>(</m:t>
                    </m:r>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d>
                      <m:dPr>
                        <m:begChr m:val="|"/>
                        <m:ctrlPr>
                          <a:rPr lang="en-IN" sz="2400" i="1">
                            <a:latin typeface="Cambria Math" panose="02040503050406030204" pitchFamily="18" charset="0"/>
                            <a:ea typeface="Cambria Math" panose="02040503050406030204" pitchFamily="18" charset="0"/>
                          </a:rPr>
                        </m:ctrlPr>
                      </m:dPr>
                      <m:e>
                        <m:sSub>
                          <m:sSubPr>
                            <m:ctrlPr>
                              <a:rPr lang="en-IN" sz="2400" i="1">
                                <a:latin typeface="Cambria Math" panose="02040503050406030204" pitchFamily="18" charset="0"/>
                                <a:ea typeface="Cambria Math" panose="02040503050406030204" pitchFamily="18" charset="0"/>
                              </a:rPr>
                            </m:ctrlPr>
                          </m:sSubPr>
                          <m:e>
                            <m:r>
                              <a:rPr lang="en-IN" sz="2400" i="1">
                                <a:latin typeface="Cambria Math" panose="02040503050406030204" pitchFamily="18" charset="0"/>
                                <a:ea typeface="Cambria Math" panose="02040503050406030204" pitchFamily="18" charset="0"/>
                              </a:rPr>
                              <m:t>𝑝</m:t>
                            </m:r>
                          </m:e>
                          <m:sub>
                            <m:r>
                              <a:rPr lang="en-IN" sz="2400" i="1">
                                <a:latin typeface="Cambria Math" panose="02040503050406030204" pitchFamily="18" charset="0"/>
                                <a:ea typeface="Cambria Math" panose="02040503050406030204" pitchFamily="18" charset="0"/>
                              </a:rPr>
                              <m:t>𝑧</m:t>
                            </m:r>
                          </m:sub>
                        </m:sSub>
                      </m:e>
                    </m:d>
                    <m:r>
                      <a:rPr lang="en-IN" sz="2400" b="0" i="1" smtClean="0">
                        <a:latin typeface="Cambria Math" panose="02040503050406030204" pitchFamily="18" charset="0"/>
                        <a:ea typeface="Cambria Math" panose="02040503050406030204" pitchFamily="18" charset="0"/>
                      </a:rPr>
                      <m:t>=−</m:t>
                    </m:r>
                    <m:nary>
                      <m:naryPr>
                        <m:chr m:val="∑"/>
                        <m:supHide m:val="on"/>
                        <m:ctrlPr>
                          <a:rPr lang="en-IN" sz="2400" i="1">
                            <a:latin typeface="Cambria Math" panose="02040503050406030204" pitchFamily="18" charset="0"/>
                            <a:ea typeface="Cambria Math" panose="02040503050406030204" pitchFamily="18" charset="0"/>
                          </a:rPr>
                        </m:ctrlPr>
                      </m:naryPr>
                      <m:sub>
                        <m:r>
                          <m:rPr>
                            <m:brk m:alnAt="7"/>
                          </m:rPr>
                          <a:rPr lang="en-IN" sz="2400" i="1">
                            <a:latin typeface="Cambria Math" panose="02040503050406030204" pitchFamily="18" charset="0"/>
                            <a:ea typeface="Cambria Math" panose="02040503050406030204" pitchFamily="18" charset="0"/>
                          </a:rPr>
                          <m:t>𝑍</m:t>
                        </m:r>
                      </m:sub>
                      <m:sup/>
                      <m:e>
                        <m:r>
                          <a:rPr lang="en-IN" sz="2400" i="1">
                            <a:latin typeface="Cambria Math" panose="02040503050406030204" pitchFamily="18" charset="0"/>
                            <a:ea typeface="Cambria Math" panose="02040503050406030204" pitchFamily="18" charset="0"/>
                          </a:rPr>
                          <m:t>𝑞</m:t>
                        </m:r>
                        <m:d>
                          <m:dPr>
                            <m:ctrlPr>
                              <a:rPr lang="en-IN" sz="2400" i="1">
                                <a:latin typeface="Cambria Math" panose="02040503050406030204" pitchFamily="18" charset="0"/>
                                <a:ea typeface="Cambria Math" panose="02040503050406030204" pitchFamily="18" charset="0"/>
                              </a:rPr>
                            </m:ctrlPr>
                          </m:dPr>
                          <m:e>
                            <m:r>
                              <a:rPr lang="en-IN" sz="2400" b="1" i="1">
                                <a:latin typeface="Cambria Math" panose="02040503050406030204" pitchFamily="18" charset="0"/>
                                <a:ea typeface="Cambria Math" panose="02040503050406030204" pitchFamily="18" charset="0"/>
                              </a:rPr>
                              <m:t>𝒁</m:t>
                            </m:r>
                          </m:e>
                        </m:d>
                        <m:r>
                          <m:rPr>
                            <m:sty m:val="p"/>
                          </m:rPr>
                          <a:rPr lang="en-IN" sz="2400" i="1">
                            <a:latin typeface="Cambria Math" panose="02040503050406030204" pitchFamily="18" charset="0"/>
                            <a:ea typeface="Cambria Math" panose="02040503050406030204" pitchFamily="18" charset="0"/>
                          </a:rPr>
                          <m:t>log</m:t>
                        </m:r>
                        <m:d>
                          <m:dPr>
                            <m:begChr m:val="{"/>
                            <m:endChr m:val="}"/>
                            <m:ctrlPr>
                              <a:rPr lang="en-IN" sz="2400" i="1">
                                <a:latin typeface="Cambria Math" panose="02040503050406030204" pitchFamily="18" charset="0"/>
                                <a:ea typeface="Cambria Math" panose="02040503050406030204" pitchFamily="18" charset="0"/>
                              </a:rPr>
                            </m:ctrlPr>
                          </m:dPr>
                          <m:e>
                            <m:f>
                              <m:fPr>
                                <m:ctrlPr>
                                  <a:rPr lang="en-IN" sz="2400" i="1">
                                    <a:latin typeface="Cambria Math" panose="02040503050406030204" pitchFamily="18" charset="0"/>
                                    <a:ea typeface="Cambria Math" panose="02040503050406030204" pitchFamily="18" charset="0"/>
                                  </a:rPr>
                                </m:ctrlPr>
                              </m:fPr>
                              <m:num>
                                <m:r>
                                  <a:rPr lang="en-IN" sz="2400" i="1">
                                    <a:latin typeface="Cambria Math" panose="02040503050406030204" pitchFamily="18" charset="0"/>
                                    <a:ea typeface="Cambria Math" panose="02040503050406030204" pitchFamily="18" charset="0"/>
                                  </a:rPr>
                                  <m:t>𝑝</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𝒁</m:t>
                                </m:r>
                                <m:r>
                                  <a:rPr lang="en-IN" sz="2400" i="1">
                                    <a:latin typeface="Cambria Math" panose="02040503050406030204" pitchFamily="18" charset="0"/>
                                    <a:ea typeface="Cambria Math" panose="02040503050406030204" pitchFamily="18" charset="0"/>
                                  </a:rPr>
                                  <m:t>|</m:t>
                                </m:r>
                                <m:r>
                                  <a:rPr lang="en-IN" sz="2400" b="1" i="1" smtClean="0">
                                    <a:latin typeface="Cambria Math" panose="02040503050406030204" pitchFamily="18" charset="0"/>
                                    <a:ea typeface="Cambria Math" panose="02040503050406030204" pitchFamily="18" charset="0"/>
                                  </a:rPr>
                                  <m:t>𝑿</m:t>
                                </m:r>
                                <m:r>
                                  <a:rPr lang="en-IN" sz="2400" b="0" i="1" smtClean="0">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r>
                                  <a:rPr lang="en-IN" sz="2400" i="1">
                                    <a:latin typeface="Cambria Math" panose="02040503050406030204" pitchFamily="18" charset="0"/>
                                    <a:ea typeface="Cambria Math" panose="02040503050406030204" pitchFamily="18" charset="0"/>
                                  </a:rPr>
                                  <m:t>)</m:t>
                                </m:r>
                              </m:num>
                              <m:den>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𝒁</m:t>
                                </m:r>
                                <m:r>
                                  <a:rPr lang="en-IN" sz="2400" i="1">
                                    <a:latin typeface="Cambria Math" panose="02040503050406030204" pitchFamily="18" charset="0"/>
                                    <a:ea typeface="Cambria Math" panose="02040503050406030204" pitchFamily="18" charset="0"/>
                                  </a:rPr>
                                  <m:t>)</m:t>
                                </m:r>
                              </m:den>
                            </m:f>
                          </m:e>
                        </m:d>
                      </m:e>
                    </m:nary>
                  </m:oMath>
                </a14:m>
                <a:endParaRPr lang="en-IN" sz="2400" dirty="0">
                  <a:ea typeface="Cambria Math" panose="02040503050406030204" pitchFamily="18" charset="0"/>
                </a:endParaRPr>
              </a:p>
              <a:p>
                <a:pPr>
                  <a:buFont typeface="Wingdings" panose="05000000000000000000" pitchFamily="2" charset="2"/>
                  <a:buChar char="§"/>
                </a:pPr>
                <a:endParaRPr lang="en-IN" sz="500" dirty="0">
                  <a:ea typeface="Cambria Math" panose="02040503050406030204" pitchFamily="18" charset="0"/>
                </a:endParaRPr>
              </a:p>
              <a:p>
                <a:pPr>
                  <a:buFont typeface="Wingdings" panose="05000000000000000000" pitchFamily="2" charset="2"/>
                  <a:buChar char="§"/>
                </a:pPr>
                <a:r>
                  <a:rPr lang="en-IN" sz="2400" dirty="0">
                    <a:latin typeface="Abadi Extra Light" panose="020B0204020104020204" pitchFamily="34" charset="0"/>
                    <a:ea typeface="Cambria Math" panose="02040503050406030204" pitchFamily="18" charset="0"/>
                  </a:rPr>
                  <a:t>KL is always non-negative, so </a:t>
                </a:r>
                <a14:m>
                  <m:oMath xmlns:m="http://schemas.openxmlformats.org/officeDocument/2006/math">
                    <m:r>
                      <m:rPr>
                        <m:sty m:val="p"/>
                      </m:rPr>
                      <a:rPr lang="en-IN" sz="2400" i="1">
                        <a:latin typeface="Cambria Math" panose="02040503050406030204" pitchFamily="18" charset="0"/>
                      </a:rPr>
                      <m:t>log</m:t>
                    </m:r>
                    <m:r>
                      <a:rPr lang="en-IN" sz="2400" i="1">
                        <a:latin typeface="Cambria Math" panose="02040503050406030204" pitchFamily="18" charset="0"/>
                      </a:rPr>
                      <m:t> </m:t>
                    </m:r>
                    <m:r>
                      <a:rPr lang="en-IN" sz="2400" i="1">
                        <a:latin typeface="Cambria Math" panose="02040503050406030204" pitchFamily="18" charset="0"/>
                      </a:rPr>
                      <m:t>𝑝</m:t>
                    </m:r>
                    <m:d>
                      <m:dPr>
                        <m:ctrlPr>
                          <a:rPr lang="en-IN" sz="2400" i="1">
                            <a:latin typeface="Cambria Math" panose="02040503050406030204" pitchFamily="18" charset="0"/>
                          </a:rPr>
                        </m:ctrlPr>
                      </m:dPr>
                      <m:e>
                        <m:r>
                          <a:rPr lang="en-IN" sz="2400" b="1" i="1">
                            <a:latin typeface="Cambria Math" panose="02040503050406030204" pitchFamily="18" charset="0"/>
                          </a:rPr>
                          <m:t>𝑿</m:t>
                        </m:r>
                      </m:e>
                      <m:e>
                        <m:r>
                          <m:rPr>
                            <m:sty m:val="p"/>
                          </m:rPr>
                          <a:rPr lang="en-IN" sz="2400">
                            <a:latin typeface="Cambria Math" panose="02040503050406030204" pitchFamily="18" charset="0"/>
                          </a:rPr>
                          <m:t>Θ</m:t>
                        </m:r>
                      </m:e>
                    </m:d>
                    <m:r>
                      <a:rPr lang="en-IN" sz="2400" b="0" i="1" smtClean="0">
                        <a:latin typeface="Cambria Math" panose="02040503050406030204" pitchFamily="18" charset="0"/>
                      </a:rPr>
                      <m:t>≥</m:t>
                    </m:r>
                  </m:oMath>
                </a14:m>
                <a:r>
                  <a:rPr lang="en-IN" sz="2400" dirty="0">
                    <a:ea typeface="Cambria Math" panose="02040503050406030204" pitchFamily="18" charset="0"/>
                  </a:rPr>
                  <a:t> </a:t>
                </a:r>
                <a14:m>
                  <m:oMath xmlns:m="http://schemas.openxmlformats.org/officeDocument/2006/math">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endParaRPr lang="en-IN" sz="2400" dirty="0">
                  <a:ea typeface="Cambria Math" panose="02040503050406030204" pitchFamily="18" charset="0"/>
                </a:endParaRPr>
              </a:p>
              <a:p>
                <a:pPr marL="0" indent="0">
                  <a:buNone/>
                </a:pPr>
                <a:endParaRPr lang="en-IN" sz="500" dirty="0">
                  <a:ea typeface="Cambria Math" panose="02040503050406030204" pitchFamily="18" charset="0"/>
                </a:endParaRPr>
              </a:p>
              <a:p>
                <a:pPr>
                  <a:buFont typeface="Wingdings" panose="05000000000000000000" pitchFamily="2" charset="2"/>
                  <a:buChar char="§"/>
                </a:pPr>
                <a:r>
                  <a:rPr lang="en-IN" sz="2400" dirty="0">
                    <a:latin typeface="Abadi Extra Light" panose="020B0204020104020204" pitchFamily="34" charset="0"/>
                    <a:ea typeface="Cambria Math" panose="02040503050406030204" pitchFamily="18" charset="0"/>
                  </a:rPr>
                  <a:t>Thus </a:t>
                </a:r>
                <a14:m>
                  <m:oMath xmlns:m="http://schemas.openxmlformats.org/officeDocument/2006/math">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r>
                  <a:rPr lang="en-IN" sz="2400" dirty="0">
                    <a:ea typeface="Cambria Math" panose="02040503050406030204" pitchFamily="18" charset="0"/>
                  </a:rPr>
                  <a:t> </a:t>
                </a:r>
                <a:r>
                  <a:rPr lang="en-IN" sz="2400" dirty="0">
                    <a:latin typeface="Abadi Extra Light" panose="020B0204020104020204" pitchFamily="34" charset="0"/>
                    <a:ea typeface="Cambria Math" panose="02040503050406030204" pitchFamily="18" charset="0"/>
                  </a:rPr>
                  <a:t>is a </a:t>
                </a:r>
                <a:r>
                  <a:rPr lang="en-IN" sz="2400" dirty="0">
                    <a:solidFill>
                      <a:srgbClr val="0000FF"/>
                    </a:solidFill>
                    <a:latin typeface="Abadi Extra Light" panose="020B0204020104020204" pitchFamily="34" charset="0"/>
                    <a:ea typeface="Cambria Math" panose="02040503050406030204" pitchFamily="18" charset="0"/>
                  </a:rPr>
                  <a:t>lower-bound </a:t>
                </a:r>
                <a:r>
                  <a:rPr lang="en-IN" sz="2400" dirty="0">
                    <a:latin typeface="Abadi Extra Light" panose="020B0204020104020204" pitchFamily="34" charset="0"/>
                    <a:ea typeface="Cambria Math" panose="02040503050406030204" pitchFamily="18" charset="0"/>
                  </a:rPr>
                  <a:t>on</a:t>
                </a:r>
                <a:r>
                  <a:rPr lang="en-IN" sz="2400" dirty="0">
                    <a:solidFill>
                      <a:srgbClr val="0000FF"/>
                    </a:solidFill>
                    <a:latin typeface="Abadi Extra Light" panose="020B0204020104020204" pitchFamily="34" charset="0"/>
                    <a:ea typeface="Cambria Math" panose="02040503050406030204" pitchFamily="18" charset="0"/>
                  </a:rPr>
                  <a:t> </a:t>
                </a:r>
                <a14:m>
                  <m:oMath xmlns:m="http://schemas.openxmlformats.org/officeDocument/2006/math">
                    <m:r>
                      <m:rPr>
                        <m:sty m:val="p"/>
                      </m:rPr>
                      <a:rPr lang="en-IN" sz="2400" i="1">
                        <a:latin typeface="Cambria Math" panose="02040503050406030204" pitchFamily="18" charset="0"/>
                      </a:rPr>
                      <m:t>log</m:t>
                    </m:r>
                    <m:r>
                      <a:rPr lang="en-IN" sz="2400" i="1">
                        <a:latin typeface="Cambria Math" panose="02040503050406030204" pitchFamily="18" charset="0"/>
                      </a:rPr>
                      <m:t> </m:t>
                    </m:r>
                    <m:r>
                      <a:rPr lang="en-IN" sz="2400" i="1">
                        <a:latin typeface="Cambria Math" panose="02040503050406030204" pitchFamily="18" charset="0"/>
                      </a:rPr>
                      <m:t>𝑝</m:t>
                    </m:r>
                    <m:d>
                      <m:dPr>
                        <m:ctrlPr>
                          <a:rPr lang="en-IN" sz="2400" i="1">
                            <a:latin typeface="Cambria Math" panose="02040503050406030204" pitchFamily="18" charset="0"/>
                          </a:rPr>
                        </m:ctrlPr>
                      </m:dPr>
                      <m:e>
                        <m:r>
                          <a:rPr lang="en-IN" sz="2400" b="1" i="1">
                            <a:latin typeface="Cambria Math" panose="02040503050406030204" pitchFamily="18" charset="0"/>
                          </a:rPr>
                          <m:t>𝑿</m:t>
                        </m:r>
                      </m:e>
                      <m:e>
                        <m:r>
                          <m:rPr>
                            <m:sty m:val="p"/>
                          </m:rPr>
                          <a:rPr lang="en-IN" sz="2400">
                            <a:latin typeface="Cambria Math" panose="02040503050406030204" pitchFamily="18" charset="0"/>
                          </a:rPr>
                          <m:t>Θ</m:t>
                        </m:r>
                      </m:e>
                    </m:d>
                  </m:oMath>
                </a14:m>
                <a:endParaRPr lang="en-IN" sz="2400" dirty="0">
                  <a:ea typeface="Cambria Math" panose="02040503050406030204" pitchFamily="18" charset="0"/>
                </a:endParaRPr>
              </a:p>
              <a:p>
                <a:pPr marL="0" indent="0">
                  <a:buNone/>
                </a:pPr>
                <a:endParaRPr lang="en-IN" sz="500" dirty="0">
                  <a:ea typeface="Cambria Math" panose="02040503050406030204" pitchFamily="18" charset="0"/>
                </a:endParaRPr>
              </a:p>
              <a:p>
                <a:pPr>
                  <a:buFont typeface="Wingdings" panose="05000000000000000000" pitchFamily="2" charset="2"/>
                  <a:buChar char="§"/>
                </a:pPr>
                <a:r>
                  <a:rPr lang="en-IN" sz="2600" dirty="0">
                    <a:latin typeface="Abadi Extra Light" panose="020B0204020104020204" pitchFamily="34" charset="0"/>
                  </a:rPr>
                  <a:t>Thus if we maximize </a:t>
                </a:r>
                <a14:m>
                  <m:oMath xmlns:m="http://schemas.openxmlformats.org/officeDocument/2006/math">
                    <m:r>
                      <a:rPr lang="en-IN" sz="2600" i="1">
                        <a:latin typeface="Cambria Math" panose="02040503050406030204" pitchFamily="18" charset="0"/>
                        <a:ea typeface="Cambria Math" panose="02040503050406030204" pitchFamily="18" charset="0"/>
                      </a:rPr>
                      <m:t>ℒ</m:t>
                    </m:r>
                    <m:d>
                      <m:dPr>
                        <m:ctrlPr>
                          <a:rPr lang="en-IN" sz="2600" i="1">
                            <a:latin typeface="Cambria Math" panose="02040503050406030204" pitchFamily="18" charset="0"/>
                            <a:ea typeface="Cambria Math" panose="02040503050406030204" pitchFamily="18" charset="0"/>
                          </a:rPr>
                        </m:ctrlPr>
                      </m:dPr>
                      <m:e>
                        <m:r>
                          <a:rPr lang="en-IN" sz="2600" i="1">
                            <a:latin typeface="Cambria Math" panose="02040503050406030204" pitchFamily="18" charset="0"/>
                            <a:ea typeface="Cambria Math" panose="02040503050406030204" pitchFamily="18" charset="0"/>
                          </a:rPr>
                          <m:t>𝑞</m:t>
                        </m:r>
                        <m:r>
                          <a:rPr lang="en-IN" sz="2600" i="1">
                            <a:latin typeface="Cambria Math" panose="02040503050406030204" pitchFamily="18" charset="0"/>
                            <a:ea typeface="Cambria Math" panose="02040503050406030204" pitchFamily="18" charset="0"/>
                          </a:rPr>
                          <m:t>,</m:t>
                        </m:r>
                        <m:r>
                          <m:rPr>
                            <m:sty m:val="p"/>
                          </m:rPr>
                          <a:rPr lang="en-IN" sz="2600">
                            <a:latin typeface="Cambria Math" panose="02040503050406030204" pitchFamily="18" charset="0"/>
                            <a:ea typeface="Cambria Math" panose="02040503050406030204" pitchFamily="18" charset="0"/>
                          </a:rPr>
                          <m:t>Θ</m:t>
                        </m:r>
                      </m:e>
                    </m:d>
                  </m:oMath>
                </a14:m>
                <a:r>
                  <a:rPr lang="en-IN" sz="2600" dirty="0">
                    <a:latin typeface="Abadi Extra Light" panose="020B0204020104020204" pitchFamily="34" charset="0"/>
                  </a:rPr>
                  <a:t>, it will also improve </a:t>
                </a:r>
                <a14:m>
                  <m:oMath xmlns:m="http://schemas.openxmlformats.org/officeDocument/2006/math">
                    <m:r>
                      <m:rPr>
                        <m:sty m:val="p"/>
                      </m:rPr>
                      <a:rPr lang="en-IN" sz="2600" i="1">
                        <a:latin typeface="Cambria Math" panose="02040503050406030204" pitchFamily="18" charset="0"/>
                      </a:rPr>
                      <m:t>log</m:t>
                    </m:r>
                    <m:r>
                      <a:rPr lang="en-IN" sz="2600" i="1">
                        <a:latin typeface="Cambria Math" panose="02040503050406030204" pitchFamily="18" charset="0"/>
                      </a:rPr>
                      <m:t> </m:t>
                    </m:r>
                    <m:r>
                      <a:rPr lang="en-IN" sz="2600" i="1">
                        <a:latin typeface="Cambria Math" panose="02040503050406030204" pitchFamily="18" charset="0"/>
                      </a:rPr>
                      <m:t>𝑝</m:t>
                    </m:r>
                    <m:d>
                      <m:dPr>
                        <m:ctrlPr>
                          <a:rPr lang="en-IN" sz="2600" i="1">
                            <a:latin typeface="Cambria Math" panose="02040503050406030204" pitchFamily="18" charset="0"/>
                          </a:rPr>
                        </m:ctrlPr>
                      </m:dPr>
                      <m:e>
                        <m:r>
                          <a:rPr lang="en-IN" sz="2600" b="1" i="1">
                            <a:latin typeface="Cambria Math" panose="02040503050406030204" pitchFamily="18" charset="0"/>
                          </a:rPr>
                          <m:t>𝑿</m:t>
                        </m:r>
                      </m:e>
                      <m:e>
                        <m:r>
                          <m:rPr>
                            <m:sty m:val="p"/>
                          </m:rPr>
                          <a:rPr lang="en-IN" sz="2600">
                            <a:latin typeface="Cambria Math" panose="02040503050406030204" pitchFamily="18" charset="0"/>
                          </a:rPr>
                          <m:t>Θ</m:t>
                        </m:r>
                      </m:e>
                    </m:d>
                  </m:oMath>
                </a14:m>
                <a:endParaRPr lang="en-IN" sz="2600" dirty="0">
                  <a:ea typeface="Cambria Math" panose="02040503050406030204" pitchFamily="18" charset="0"/>
                </a:endParaRPr>
              </a:p>
              <a:p>
                <a:pPr marL="0" indent="0">
                  <a:buNone/>
                </a:pPr>
                <a:endParaRPr lang="en-IN" sz="500" dirty="0">
                  <a:ea typeface="Cambria Math" panose="02040503050406030204" pitchFamily="18" charset="0"/>
                </a:endParaRPr>
              </a:p>
              <a:p>
                <a:pPr>
                  <a:buFont typeface="Wingdings" panose="05000000000000000000" pitchFamily="2" charset="2"/>
                  <a:buChar char="§"/>
                </a:pPr>
                <a:r>
                  <a:rPr lang="en-GB" sz="2400" dirty="0">
                    <a:ea typeface="Cambria Math" panose="02040503050406030204" pitchFamily="18" charset="0"/>
                  </a:rPr>
                  <a:t> </a:t>
                </a:r>
                <a:r>
                  <a:rPr lang="en-GB" sz="2600" dirty="0">
                    <a:latin typeface="Abadi Extra Light" panose="020B0204020104020204" pitchFamily="34" charset="0"/>
                    <a:ea typeface="Cambria Math" panose="02040503050406030204" pitchFamily="18" charset="0"/>
                  </a:rPr>
                  <a:t>Also, as we’ll see, it’s easier to maximize </a:t>
                </a:r>
                <a14:m>
                  <m:oMath xmlns:m="http://schemas.openxmlformats.org/officeDocument/2006/math">
                    <m:r>
                      <a:rPr lang="en-IN" sz="2800" i="1" smtClean="0">
                        <a:latin typeface="Cambria Math" panose="02040503050406030204" pitchFamily="18" charset="0"/>
                        <a:ea typeface="Cambria Math" panose="02040503050406030204" pitchFamily="18" charset="0"/>
                      </a:rPr>
                      <m:t>ℒ</m:t>
                    </m:r>
                    <m:d>
                      <m:dPr>
                        <m:ctrlPr>
                          <a:rPr lang="en-IN" sz="2800" i="1">
                            <a:latin typeface="Cambria Math" panose="02040503050406030204" pitchFamily="18" charset="0"/>
                            <a:ea typeface="Cambria Math" panose="02040503050406030204" pitchFamily="18" charset="0"/>
                          </a:rPr>
                        </m:ctrlPr>
                      </m:dPr>
                      <m:e>
                        <m:r>
                          <a:rPr lang="en-IN" sz="2800" i="1">
                            <a:latin typeface="Cambria Math" panose="02040503050406030204" pitchFamily="18" charset="0"/>
                            <a:ea typeface="Cambria Math" panose="02040503050406030204" pitchFamily="18" charset="0"/>
                          </a:rPr>
                          <m:t>𝑞</m:t>
                        </m:r>
                        <m:r>
                          <a:rPr lang="en-IN" sz="2800" i="1">
                            <a:latin typeface="Cambria Math" panose="02040503050406030204" pitchFamily="18" charset="0"/>
                            <a:ea typeface="Cambria Math" panose="02040503050406030204" pitchFamily="18" charset="0"/>
                          </a:rPr>
                          <m:t>,</m:t>
                        </m:r>
                        <m:r>
                          <m:rPr>
                            <m:sty m:val="p"/>
                          </m:rPr>
                          <a:rPr lang="en-IN" sz="2800">
                            <a:latin typeface="Cambria Math" panose="02040503050406030204" pitchFamily="18" charset="0"/>
                            <a:ea typeface="Cambria Math" panose="02040503050406030204" pitchFamily="18" charset="0"/>
                          </a:rPr>
                          <m:t>Θ</m:t>
                        </m:r>
                      </m:e>
                    </m:d>
                  </m:oMath>
                </a14:m>
                <a:endParaRPr lang="en-IN" sz="2600" dirty="0">
                  <a:latin typeface="Abadi Extra Light" panose="020B0204020104020204" pitchFamily="34" charset="0"/>
                  <a:ea typeface="Cambria Math" panose="02040503050406030204" pitchFamily="18" charset="0"/>
                </a:endParaRPr>
              </a:p>
              <a:p>
                <a:pPr>
                  <a:buFont typeface="Wingdings" panose="05000000000000000000" pitchFamily="2" charset="2"/>
                  <a:buChar char="§"/>
                </a:pPr>
                <a:endParaRPr lang="en-IN" sz="2600" dirty="0">
                  <a:latin typeface="Abadi Extra Light" panose="020B0204020104020204" pitchFamily="34" charset="0"/>
                </a:endParaRPr>
              </a:p>
              <a:p>
                <a:pPr marL="0" indent="0">
                  <a:buNone/>
                </a:pPr>
                <a:r>
                  <a:rPr lang="en-GB" dirty="0">
                    <a:latin typeface="Abadi Extra Light" panose="020B0204020104020204" pitchFamily="34" charset="0"/>
                  </a:rPr>
                  <a:t> </a:t>
                </a:r>
                <a:endParaRPr lang="en-GB" sz="2800" dirty="0">
                  <a:latin typeface="Abadi Extra Light" panose="020B0204020104020204" pitchFamily="34" charset="0"/>
                </a:endParaRPr>
              </a:p>
            </p:txBody>
          </p:sp>
        </mc:Choice>
        <mc:Fallback xmlns="">
          <p:sp>
            <p:nvSpPr>
              <p:cNvPr id="4" name="Content Placeholder 2">
                <a:extLst>
                  <a:ext uri="{FF2B5EF4-FFF2-40B4-BE49-F238E27FC236}">
                    <a16:creationId xmlns:a16="http://schemas.microsoft.com/office/drawing/2014/main" id="{314819C9-D576-44D5-A1AF-875A21D5EF79}"/>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831" t="-1645"/>
                </a:stretch>
              </a:blipFill>
            </p:spPr>
            <p:txBody>
              <a:bodyPr/>
              <a:lstStyle/>
              <a:p>
                <a:r>
                  <a:rPr lang="en-IN">
                    <a:noFill/>
                  </a:rPr>
                  <a:t> </a:t>
                </a:r>
              </a:p>
            </p:txBody>
          </p:sp>
        </mc:Fallback>
      </mc:AlternateContent>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7</a:t>
            </a:fld>
            <a:endParaRPr lang="en-IN" sz="2800" dirty="0">
              <a:solidFill>
                <a:schemeClr val="bg1">
                  <a:lumMod val="65000"/>
                </a:schemeClr>
              </a:solidFill>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5A25970-4879-4303-8984-CD876785C004}"/>
                  </a:ext>
                </a:extLst>
              </p:cNvPr>
              <p:cNvSpPr txBox="1"/>
              <p:nvPr/>
            </p:nvSpPr>
            <p:spPr>
              <a:xfrm>
                <a:off x="2813029" y="1699580"/>
                <a:ext cx="5317481" cy="4309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IN" sz="2800" i="1" smtClean="0">
                          <a:latin typeface="Cambria Math" panose="02040503050406030204" pitchFamily="18" charset="0"/>
                        </a:rPr>
                        <m:t>log</m:t>
                      </m:r>
                      <m:r>
                        <a:rPr lang="en-IN" sz="2800" i="1" smtClean="0">
                          <a:latin typeface="Cambria Math" panose="02040503050406030204" pitchFamily="18" charset="0"/>
                        </a:rPr>
                        <m:t> </m:t>
                      </m:r>
                      <m:r>
                        <a:rPr lang="en-IN" sz="2800" i="1" smtClean="0">
                          <a:latin typeface="Cambria Math" panose="02040503050406030204" pitchFamily="18" charset="0"/>
                        </a:rPr>
                        <m:t>𝑝</m:t>
                      </m:r>
                      <m:d>
                        <m:dPr>
                          <m:ctrlPr>
                            <a:rPr lang="en-IN" sz="2800" i="1">
                              <a:latin typeface="Cambria Math" panose="02040503050406030204" pitchFamily="18" charset="0"/>
                            </a:rPr>
                          </m:ctrlPr>
                        </m:dPr>
                        <m:e>
                          <m:r>
                            <a:rPr lang="en-IN" sz="2800" b="1" i="1">
                              <a:latin typeface="Cambria Math" panose="02040503050406030204" pitchFamily="18" charset="0"/>
                            </a:rPr>
                            <m:t>𝑿</m:t>
                          </m:r>
                        </m:e>
                        <m:e>
                          <m:r>
                            <m:rPr>
                              <m:sty m:val="p"/>
                            </m:rPr>
                            <a:rPr lang="en-IN" sz="2800">
                              <a:latin typeface="Cambria Math" panose="02040503050406030204" pitchFamily="18" charset="0"/>
                            </a:rPr>
                            <m:t>Θ</m:t>
                          </m:r>
                        </m:e>
                      </m:d>
                      <m:r>
                        <a:rPr lang="en-IN" sz="2800" b="0" i="1" smtClean="0">
                          <a:latin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ℒ</m:t>
                      </m:r>
                      <m:d>
                        <m:dPr>
                          <m:ctrlPr>
                            <a:rPr lang="en-IN" sz="2800" b="0" i="1" smtClean="0">
                              <a:latin typeface="Cambria Math" panose="02040503050406030204" pitchFamily="18" charset="0"/>
                              <a:ea typeface="Cambria Math" panose="02040503050406030204" pitchFamily="18" charset="0"/>
                            </a:rPr>
                          </m:ctrlPr>
                        </m:dPr>
                        <m:e>
                          <m:r>
                            <a:rPr lang="en-IN" sz="2800" b="0" i="1" smtClean="0">
                              <a:latin typeface="Cambria Math" panose="02040503050406030204" pitchFamily="18" charset="0"/>
                              <a:ea typeface="Cambria Math" panose="02040503050406030204" pitchFamily="18" charset="0"/>
                            </a:rPr>
                            <m:t>𝑞</m:t>
                          </m:r>
                          <m:r>
                            <a:rPr lang="en-IN" sz="2800" b="0" i="1" smtClean="0">
                              <a:latin typeface="Cambria Math" panose="02040503050406030204" pitchFamily="18" charset="0"/>
                              <a:ea typeface="Cambria Math" panose="02040503050406030204" pitchFamily="18" charset="0"/>
                            </a:rPr>
                            <m:t>,</m:t>
                          </m:r>
                          <m:r>
                            <m:rPr>
                              <m:sty m:val="p"/>
                            </m:rPr>
                            <a:rPr lang="en-IN" sz="2800" b="0" i="0" smtClean="0">
                              <a:latin typeface="Cambria Math" panose="02040503050406030204" pitchFamily="18" charset="0"/>
                              <a:ea typeface="Cambria Math" panose="02040503050406030204" pitchFamily="18" charset="0"/>
                            </a:rPr>
                            <m:t>Θ</m:t>
                          </m:r>
                        </m:e>
                      </m:d>
                      <m:r>
                        <a:rPr lang="en-IN" sz="2800" b="0" i="1" smtClean="0">
                          <a:latin typeface="Cambria Math" panose="02040503050406030204" pitchFamily="18" charset="0"/>
                          <a:ea typeface="Cambria Math" panose="02040503050406030204" pitchFamily="18" charset="0"/>
                        </a:rPr>
                        <m:t>+</m:t>
                      </m:r>
                      <m:r>
                        <a:rPr lang="en-IN" sz="2800" b="0" i="1" smtClean="0">
                          <a:latin typeface="Cambria Math" panose="02040503050406030204" pitchFamily="18" charset="0"/>
                          <a:ea typeface="Cambria Math" panose="02040503050406030204" pitchFamily="18" charset="0"/>
                        </a:rPr>
                        <m:t>𝐾𝐿</m:t>
                      </m:r>
                      <m:r>
                        <a:rPr lang="en-IN" sz="2800" b="0" i="1" smtClean="0">
                          <a:latin typeface="Cambria Math" panose="02040503050406030204" pitchFamily="18" charset="0"/>
                          <a:ea typeface="Cambria Math" panose="02040503050406030204" pitchFamily="18" charset="0"/>
                        </a:rPr>
                        <m:t>(</m:t>
                      </m:r>
                      <m:r>
                        <a:rPr lang="en-IN" sz="2800" b="0" i="1" smtClean="0">
                          <a:latin typeface="Cambria Math" panose="02040503050406030204" pitchFamily="18" charset="0"/>
                          <a:ea typeface="Cambria Math" panose="02040503050406030204" pitchFamily="18" charset="0"/>
                        </a:rPr>
                        <m:t>𝑞</m:t>
                      </m:r>
                      <m:r>
                        <a:rPr lang="en-IN" sz="2800" b="0" i="1" smtClean="0">
                          <a:latin typeface="Cambria Math" panose="02040503050406030204" pitchFamily="18" charset="0"/>
                          <a:ea typeface="Cambria Math" panose="02040503050406030204" pitchFamily="18" charset="0"/>
                        </a:rPr>
                        <m:t>||</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𝑝</m:t>
                          </m:r>
                        </m:e>
                        <m:sub>
                          <m:r>
                            <a:rPr lang="en-IN" sz="2800" b="0" i="1" smtClean="0">
                              <a:latin typeface="Cambria Math" panose="02040503050406030204" pitchFamily="18" charset="0"/>
                              <a:ea typeface="Cambria Math" panose="02040503050406030204" pitchFamily="18" charset="0"/>
                            </a:rPr>
                            <m:t>𝑧</m:t>
                          </m:r>
                        </m:sub>
                      </m:sSub>
                      <m:r>
                        <a:rPr lang="en-IN" sz="2800" b="0" i="1" smtClean="0">
                          <a:latin typeface="Cambria Math" panose="02040503050406030204" pitchFamily="18" charset="0"/>
                          <a:ea typeface="Cambria Math" panose="02040503050406030204" pitchFamily="18" charset="0"/>
                        </a:rPr>
                        <m:t>)</m:t>
                      </m:r>
                    </m:oMath>
                  </m:oMathPara>
                </a14:m>
                <a:br>
                  <a:rPr lang="en-IN" sz="2800" b="0" dirty="0">
                    <a:ea typeface="Cambria Math" panose="02040503050406030204" pitchFamily="18" charset="0"/>
                  </a:rPr>
                </a:br>
                <a:endParaRPr lang="en-IN" sz="2800" dirty="0"/>
              </a:p>
            </p:txBody>
          </p:sp>
        </mc:Choice>
        <mc:Fallback xmlns="">
          <p:sp>
            <p:nvSpPr>
              <p:cNvPr id="5" name="TextBox 4">
                <a:extLst>
                  <a:ext uri="{FF2B5EF4-FFF2-40B4-BE49-F238E27FC236}">
                    <a16:creationId xmlns:a16="http://schemas.microsoft.com/office/drawing/2014/main" id="{35A25970-4879-4303-8984-CD876785C004}"/>
                  </a:ext>
                </a:extLst>
              </p:cNvPr>
              <p:cNvSpPr txBox="1">
                <a:spLocks noRot="1" noChangeAspect="1" noMove="1" noResize="1" noEditPoints="1" noAdjustHandles="1" noChangeArrowheads="1" noChangeShapeType="1" noTextEdit="1"/>
              </p:cNvSpPr>
              <p:nvPr/>
            </p:nvSpPr>
            <p:spPr>
              <a:xfrm>
                <a:off x="2813029" y="1699580"/>
                <a:ext cx="5317481" cy="430952"/>
              </a:xfrm>
              <a:prstGeom prst="rect">
                <a:avLst/>
              </a:prstGeom>
              <a:blipFill>
                <a:blip r:embed="rId6"/>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6" name="Speech Bubble: Rectangle 5">
                <a:extLst>
                  <a:ext uri="{FF2B5EF4-FFF2-40B4-BE49-F238E27FC236}">
                    <a16:creationId xmlns:a16="http://schemas.microsoft.com/office/drawing/2014/main" id="{E8963CD3-8EB3-4F01-97D8-D0700197AB11}"/>
                  </a:ext>
                </a:extLst>
              </p:cNvPr>
              <p:cNvSpPr/>
              <p:nvPr/>
            </p:nvSpPr>
            <p:spPr>
              <a:xfrm>
                <a:off x="511134" y="1862198"/>
                <a:ext cx="1886755" cy="413077"/>
              </a:xfrm>
              <a:prstGeom prst="wedgeRectCallout">
                <a:avLst>
                  <a:gd name="adj1" fmla="val 43027"/>
                  <a:gd name="adj2" fmla="val 83045"/>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Assume </a:t>
                </a:r>
                <a14:m>
                  <m:oMath xmlns:m="http://schemas.openxmlformats.org/officeDocument/2006/math">
                    <m:r>
                      <a:rPr lang="en-IN" b="1" i="1" dirty="0" smtClean="0">
                        <a:solidFill>
                          <a:schemeClr val="tx1"/>
                        </a:solidFill>
                        <a:latin typeface="Cambria Math" panose="02040503050406030204" pitchFamily="18" charset="0"/>
                      </a:rPr>
                      <m:t>𝒁</m:t>
                    </m:r>
                  </m:oMath>
                </a14:m>
                <a:r>
                  <a:rPr lang="en-IN" dirty="0">
                    <a:solidFill>
                      <a:schemeClr val="tx1"/>
                    </a:solidFill>
                    <a:latin typeface="Abadi Extra Light" panose="020B0204020104020204" pitchFamily="34" charset="0"/>
                  </a:rPr>
                  <a:t> discrete</a:t>
                </a:r>
              </a:p>
            </p:txBody>
          </p:sp>
        </mc:Choice>
        <mc:Fallback xmlns="">
          <p:sp>
            <p:nvSpPr>
              <p:cNvPr id="6" name="Speech Bubble: Rectangle 5">
                <a:extLst>
                  <a:ext uri="{FF2B5EF4-FFF2-40B4-BE49-F238E27FC236}">
                    <a16:creationId xmlns:a16="http://schemas.microsoft.com/office/drawing/2014/main" id="{E8963CD3-8EB3-4F01-97D8-D0700197AB11}"/>
                  </a:ext>
                </a:extLst>
              </p:cNvPr>
              <p:cNvSpPr>
                <a:spLocks noRot="1" noChangeAspect="1" noMove="1" noResize="1" noEditPoints="1" noAdjustHandles="1" noChangeArrowheads="1" noChangeShapeType="1" noTextEdit="1"/>
              </p:cNvSpPr>
              <p:nvPr/>
            </p:nvSpPr>
            <p:spPr>
              <a:xfrm>
                <a:off x="511134" y="1862198"/>
                <a:ext cx="1886755" cy="413077"/>
              </a:xfrm>
              <a:prstGeom prst="wedgeRectCallout">
                <a:avLst>
                  <a:gd name="adj1" fmla="val 43027"/>
                  <a:gd name="adj2" fmla="val 83045"/>
                </a:avLst>
              </a:prstGeom>
              <a:blipFill>
                <a:blip r:embed="rId7"/>
                <a:stretch>
                  <a:fillRect l="-2564" r="-641"/>
                </a:stretch>
              </a:blipFill>
              <a:ln w="19050">
                <a:solidFill>
                  <a:schemeClr val="accent2"/>
                </a:solidFill>
              </a:ln>
            </p:spPr>
            <p:txBody>
              <a:bodyPr/>
              <a:lstStyle/>
              <a:p>
                <a:r>
                  <a:rPr lang="en-IN">
                    <a:noFill/>
                  </a:rPr>
                  <a:t> </a:t>
                </a:r>
              </a:p>
            </p:txBody>
          </p:sp>
        </mc:Fallback>
      </mc:AlternateContent>
      <p:pic>
        <p:nvPicPr>
          <p:cNvPr id="3" name="Picture 2">
            <a:extLst>
              <a:ext uri="{FF2B5EF4-FFF2-40B4-BE49-F238E27FC236}">
                <a16:creationId xmlns:a16="http://schemas.microsoft.com/office/drawing/2014/main" id="{04EDC427-080E-488E-9563-41F1AB64E491}"/>
              </a:ext>
            </a:extLst>
          </p:cNvPr>
          <p:cNvPicPr>
            <a:picLocks noChangeAspect="1"/>
          </p:cNvPicPr>
          <p:nvPr/>
        </p:nvPicPr>
        <p:blipFill>
          <a:blip r:embed="rId8"/>
          <a:stretch>
            <a:fillRect/>
          </a:stretch>
        </p:blipFill>
        <p:spPr>
          <a:xfrm>
            <a:off x="7321757" y="2420018"/>
            <a:ext cx="4475291" cy="2738402"/>
          </a:xfrm>
          <a:prstGeom prst="rect">
            <a:avLst/>
          </a:prstGeom>
        </p:spPr>
      </p:pic>
      <p:sp>
        <p:nvSpPr>
          <p:cNvPr id="8" name="Speech Bubble: Rectangle 7">
            <a:extLst>
              <a:ext uri="{FF2B5EF4-FFF2-40B4-BE49-F238E27FC236}">
                <a16:creationId xmlns:a16="http://schemas.microsoft.com/office/drawing/2014/main" id="{7AA2004A-8174-41AE-B23C-C22957815E3E}"/>
              </a:ext>
            </a:extLst>
          </p:cNvPr>
          <p:cNvSpPr/>
          <p:nvPr/>
        </p:nvSpPr>
        <p:spPr>
          <a:xfrm>
            <a:off x="8435593" y="1655660"/>
            <a:ext cx="1886755" cy="413077"/>
          </a:xfrm>
          <a:prstGeom prst="wedgeRectCallout">
            <a:avLst>
              <a:gd name="adj1" fmla="val -65847"/>
              <a:gd name="adj2" fmla="val 17571"/>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Verify the identity</a:t>
            </a:r>
          </a:p>
        </p:txBody>
      </p:sp>
    </p:spTree>
    <p:custDataLst>
      <p:tags r:id="rId1"/>
    </p:custDataLst>
    <p:extLst>
      <p:ext uri="{BB962C8B-B14F-4D97-AF65-F5344CB8AC3E}">
        <p14:creationId xmlns:p14="http://schemas.microsoft.com/office/powerpoint/2010/main" val="267344648"/>
      </p:ext>
    </p:extLst>
  </p:cSld>
  <p:clrMapOvr>
    <a:masterClrMapping/>
  </p:clrMapOvr>
  <mc:AlternateContent xmlns:mc="http://schemas.openxmlformats.org/markup-compatibility/2006" xmlns:p14="http://schemas.microsoft.com/office/powerpoint/2010/main">
    <mc:Choice Requires="p14">
      <p:transition spd="slow" p14:dur="2000" advTm="243540"/>
    </mc:Choice>
    <mc:Fallback xmlns="">
      <p:transition spd="slow" advTm="24354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down)">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wipe(down)">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dow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Effect transition="in" filter="wipe(down)">
                                      <p:cBhvr>
                                        <p:cTn id="47" dur="500"/>
                                        <p:tgtEl>
                                          <p:spTgt spid="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xEl>
                                              <p:pRg st="11" end="11"/>
                                            </p:txEl>
                                          </p:spTgt>
                                        </p:tgtEl>
                                        <p:attrNameLst>
                                          <p:attrName>style.visibility</p:attrName>
                                        </p:attrNameLst>
                                      </p:cBhvr>
                                      <p:to>
                                        <p:strVal val="visible"/>
                                      </p:to>
                                    </p:set>
                                    <p:animEffect transition="in" filter="wipe(down)">
                                      <p:cBhvr>
                                        <p:cTn id="52" dur="500"/>
                                        <p:tgtEl>
                                          <p:spTgt spid="4">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13" end="13"/>
                                            </p:txEl>
                                          </p:spTgt>
                                        </p:tgtEl>
                                        <p:attrNameLst>
                                          <p:attrName>style.visibility</p:attrName>
                                        </p:attrNameLst>
                                      </p:cBhvr>
                                      <p:to>
                                        <p:strVal val="visible"/>
                                      </p:to>
                                    </p:set>
                                    <p:animEffect transition="in" filter="wipe(down)">
                                      <p:cBhvr>
                                        <p:cTn id="57" dur="500"/>
                                        <p:tgtEl>
                                          <p:spTgt spid="4">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15" end="15"/>
                                            </p:txEl>
                                          </p:spTgt>
                                        </p:tgtEl>
                                        <p:attrNameLst>
                                          <p:attrName>style.visibility</p:attrName>
                                        </p:attrNameLst>
                                      </p:cBhvr>
                                      <p:to>
                                        <p:strVal val="visible"/>
                                      </p:to>
                                    </p:set>
                                    <p:animEffect transition="in" filter="wipe(down)">
                                      <p:cBhvr>
                                        <p:cTn id="6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p:bldP spid="6"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8</a:t>
            </a:fld>
            <a:endParaRPr lang="en-IN" sz="2800" dirty="0">
              <a:solidFill>
                <a:schemeClr val="bg1">
                  <a:lumMod val="65000"/>
                </a:schemeClr>
              </a:solidFill>
            </a:endParaRPr>
          </a:p>
        </p:txBody>
      </p:sp>
      <mc:AlternateContent xmlns:mc="http://schemas.openxmlformats.org/markup-compatibility/2006" xmlns:a14="http://schemas.microsoft.com/office/drawing/2010/main">
        <mc:Choice Requires="a14">
          <p:sp>
            <p:nvSpPr>
              <p:cNvPr id="20" name="Title 1">
                <a:extLst>
                  <a:ext uri="{FF2B5EF4-FFF2-40B4-BE49-F238E27FC236}">
                    <a16:creationId xmlns:a16="http://schemas.microsoft.com/office/drawing/2014/main" id="{4FDD0BAA-2197-43F1-BA81-C1252B1043B5}"/>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Maximizing </a:t>
                </a:r>
                <a14:m>
                  <m:oMath xmlns:m="http://schemas.openxmlformats.org/officeDocument/2006/math">
                    <m:r>
                      <a:rPr lang="en-IN" sz="4400" i="1" smtClean="0">
                        <a:solidFill>
                          <a:srgbClr val="A33BC3"/>
                        </a:solidFill>
                        <a:latin typeface="Cambria Math" panose="02040503050406030204" pitchFamily="18" charset="0"/>
                        <a:ea typeface="Cambria Math" panose="02040503050406030204" pitchFamily="18" charset="0"/>
                      </a:rPr>
                      <m:t>ℒ</m:t>
                    </m:r>
                    <m:d>
                      <m:dPr>
                        <m:ctrlPr>
                          <a:rPr lang="en-IN" sz="4400" i="1">
                            <a:solidFill>
                              <a:srgbClr val="A33BC3"/>
                            </a:solidFill>
                            <a:latin typeface="Cambria Math" panose="02040503050406030204" pitchFamily="18" charset="0"/>
                            <a:ea typeface="Cambria Math" panose="02040503050406030204" pitchFamily="18" charset="0"/>
                          </a:rPr>
                        </m:ctrlPr>
                      </m:dPr>
                      <m:e>
                        <m:r>
                          <a:rPr lang="en-IN" sz="4400" i="1">
                            <a:solidFill>
                              <a:srgbClr val="A33BC3"/>
                            </a:solidFill>
                            <a:latin typeface="Cambria Math" panose="02040503050406030204" pitchFamily="18" charset="0"/>
                            <a:ea typeface="Cambria Math" panose="02040503050406030204" pitchFamily="18" charset="0"/>
                          </a:rPr>
                          <m:t>𝑞</m:t>
                        </m:r>
                        <m:r>
                          <a:rPr lang="en-IN" sz="4400" i="1">
                            <a:solidFill>
                              <a:srgbClr val="A33BC3"/>
                            </a:solidFill>
                            <a:latin typeface="Cambria Math" panose="02040503050406030204" pitchFamily="18" charset="0"/>
                            <a:ea typeface="Cambria Math" panose="02040503050406030204" pitchFamily="18" charset="0"/>
                          </a:rPr>
                          <m:t>,</m:t>
                        </m:r>
                        <m:r>
                          <m:rPr>
                            <m:sty m:val="p"/>
                          </m:rPr>
                          <a:rPr lang="en-IN" sz="4400">
                            <a:solidFill>
                              <a:srgbClr val="A33BC3"/>
                            </a:solidFill>
                            <a:latin typeface="Cambria Math" panose="02040503050406030204" pitchFamily="18" charset="0"/>
                            <a:ea typeface="Cambria Math" panose="02040503050406030204" pitchFamily="18" charset="0"/>
                          </a:rPr>
                          <m:t>Θ</m:t>
                        </m:r>
                      </m:e>
                    </m:d>
                  </m:oMath>
                </a14:m>
                <a:r>
                  <a:rPr lang="en-IN" dirty="0">
                    <a:solidFill>
                      <a:srgbClr val="A33BC3"/>
                    </a:solidFill>
                  </a:rPr>
                  <a:t> </a:t>
                </a:r>
              </a:p>
            </p:txBody>
          </p:sp>
        </mc:Choice>
        <mc:Fallback xmlns="">
          <p:sp>
            <p:nvSpPr>
              <p:cNvPr id="20" name="Title 1">
                <a:extLst>
                  <a:ext uri="{FF2B5EF4-FFF2-40B4-BE49-F238E27FC236}">
                    <a16:creationId xmlns:a16="http://schemas.microsoft.com/office/drawing/2014/main" id="{4FDD0BAA-2197-43F1-BA81-C1252B1043B5}"/>
                  </a:ext>
                </a:extLst>
              </p:cNvPr>
              <p:cNvSpPr>
                <a:spLocks noGrp="1" noRot="1" noChangeAspect="1" noMove="1" noResize="1" noEditPoints="1" noAdjustHandles="1" noChangeArrowheads="1" noChangeShapeType="1" noTextEdit="1"/>
              </p:cNvSpPr>
              <p:nvPr>
                <p:ph type="title"/>
              </p:nvPr>
            </p:nvSpPr>
            <p:spPr>
              <a:xfrm>
                <a:off x="265245" y="169682"/>
                <a:ext cx="11740617" cy="821500"/>
              </a:xfrm>
              <a:blipFill>
                <a:blip r:embed="rId3"/>
                <a:stretch>
                  <a:fillRect l="-2130" t="-15556" b="-27407"/>
                </a:stretch>
              </a:blipFill>
            </p:spPr>
            <p:txBody>
              <a:bodyPr/>
              <a:lstStyle/>
              <a:p>
                <a:r>
                  <a:rPr lang="en-IN">
                    <a:noFill/>
                  </a:rPr>
                  <a:t> </a:t>
                </a:r>
              </a:p>
            </p:txBody>
          </p:sp>
        </mc:Fallback>
      </mc:AlternateContent>
      <p:sp>
        <p:nvSpPr>
          <p:cNvPr id="21" name="Slide Number Placeholder 11">
            <a:extLst>
              <a:ext uri="{FF2B5EF4-FFF2-40B4-BE49-F238E27FC236}">
                <a16:creationId xmlns:a16="http://schemas.microsoft.com/office/drawing/2014/main" id="{A9805645-9E76-4195-AF7D-C271845D5237}"/>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accent2">
                    <a:lumMod val="40000"/>
                    <a:lumOff val="60000"/>
                  </a:schemeClr>
                </a:solidFill>
              </a:rPr>
              <a:pPr/>
              <a:t>8</a:t>
            </a:fld>
            <a:endParaRPr lang="en-IN" sz="2800" dirty="0">
              <a:solidFill>
                <a:schemeClr val="accent2">
                  <a:lumMod val="40000"/>
                  <a:lumOff val="60000"/>
                </a:schemeClr>
              </a:solidFill>
            </a:endParaRPr>
          </a:p>
        </p:txBody>
      </p:sp>
      <mc:AlternateContent xmlns:mc="http://schemas.openxmlformats.org/markup-compatibility/2006" xmlns:a14="http://schemas.microsoft.com/office/drawing/2010/main">
        <mc:Choice Requires="a14">
          <p:sp>
            <p:nvSpPr>
              <p:cNvPr id="22" name="Content Placeholder 2">
                <a:extLst>
                  <a:ext uri="{FF2B5EF4-FFF2-40B4-BE49-F238E27FC236}">
                    <a16:creationId xmlns:a16="http://schemas.microsoft.com/office/drawing/2014/main" id="{97447913-1853-4C07-ACEE-432BE3BE0136}"/>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14:m>
                  <m:oMath xmlns:m="http://schemas.openxmlformats.org/officeDocument/2006/math">
                    <m:r>
                      <a:rPr lang="en-IN" sz="2400" i="1" smtClean="0">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r>
                  <a:rPr lang="en-IN" sz="2400" dirty="0">
                    <a:latin typeface="Abadi Extra Light" panose="020B0204020104020204" pitchFamily="34" charset="0"/>
                  </a:rPr>
                  <a:t> depends on </a:t>
                </a:r>
                <a14:m>
                  <m:oMath xmlns:m="http://schemas.openxmlformats.org/officeDocument/2006/math">
                    <m:r>
                      <a:rPr lang="en-IN" sz="2400" i="1" dirty="0" smtClean="0">
                        <a:latin typeface="Cambria Math" panose="02040503050406030204" pitchFamily="18" charset="0"/>
                      </a:rPr>
                      <m:t>𝑞</m:t>
                    </m:r>
                  </m:oMath>
                </a14:m>
                <a:r>
                  <a:rPr lang="en-IN" sz="2400" dirty="0">
                    <a:latin typeface="Abadi Extra Light" panose="020B0204020104020204" pitchFamily="34" charset="0"/>
                  </a:rPr>
                  <a:t> and </a:t>
                </a:r>
                <a14:m>
                  <m:oMath xmlns:m="http://schemas.openxmlformats.org/officeDocument/2006/math">
                    <m:r>
                      <m:rPr>
                        <m:sty m:val="p"/>
                      </m:rPr>
                      <a:rPr lang="en-IN" sz="2400" i="0" dirty="0" smtClean="0">
                        <a:latin typeface="Cambria Math" panose="02040503050406030204" pitchFamily="18" charset="0"/>
                      </a:rPr>
                      <m:t>Θ</m:t>
                    </m:r>
                  </m:oMath>
                </a14:m>
                <a:r>
                  <a:rPr lang="en-IN" sz="2400" dirty="0">
                    <a:latin typeface="Abadi Extra Light" panose="020B0204020104020204" pitchFamily="34" charset="0"/>
                  </a:rPr>
                  <a:t>. We’ll use ALT-OPT to maximize it</a:t>
                </a:r>
              </a:p>
              <a:p>
                <a:pPr>
                  <a:buFont typeface="Wingdings" panose="05000000000000000000" pitchFamily="2" charset="2"/>
                  <a:buChar char="§"/>
                </a:pPr>
                <a:r>
                  <a:rPr lang="en-IN" sz="2400" dirty="0">
                    <a:latin typeface="Abadi Extra Light" panose="020B0204020104020204" pitchFamily="34" charset="0"/>
                  </a:rPr>
                  <a:t>Let’s maximize </a:t>
                </a:r>
                <a14:m>
                  <m:oMath xmlns:m="http://schemas.openxmlformats.org/officeDocument/2006/math">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r>
                  <a:rPr lang="en-IN" sz="2400" dirty="0">
                    <a:latin typeface="Abadi Extra Light" panose="020B0204020104020204" pitchFamily="34" charset="0"/>
                  </a:rPr>
                  <a:t> </a:t>
                </a:r>
                <a:r>
                  <a:rPr lang="en-IN" sz="2400" dirty="0" err="1">
                    <a:latin typeface="Abadi Extra Light" panose="020B0204020104020204" pitchFamily="34" charset="0"/>
                  </a:rPr>
                  <a:t>w.r.t.</a:t>
                </a:r>
                <a:r>
                  <a:rPr lang="en-IN" sz="2400" dirty="0">
                    <a:latin typeface="Abadi Extra Light" panose="020B0204020104020204" pitchFamily="34" charset="0"/>
                  </a:rPr>
                  <a:t> </a:t>
                </a:r>
                <a14:m>
                  <m:oMath xmlns:m="http://schemas.openxmlformats.org/officeDocument/2006/math">
                    <m:r>
                      <a:rPr lang="en-IN" sz="2400" i="1" dirty="0" smtClean="0">
                        <a:latin typeface="Cambria Math" panose="02040503050406030204" pitchFamily="18" charset="0"/>
                      </a:rPr>
                      <m:t>𝑞</m:t>
                    </m:r>
                  </m:oMath>
                </a14:m>
                <a:r>
                  <a:rPr lang="en-IN" sz="2400" dirty="0">
                    <a:latin typeface="Abadi Extra Light" panose="020B0204020104020204" pitchFamily="34" charset="0"/>
                  </a:rPr>
                  <a:t> with </a:t>
                </a:r>
                <a14:m>
                  <m:oMath xmlns:m="http://schemas.openxmlformats.org/officeDocument/2006/math">
                    <m:r>
                      <m:rPr>
                        <m:sty m:val="p"/>
                      </m:rPr>
                      <a:rPr lang="en-IN" sz="2400" dirty="0">
                        <a:latin typeface="Cambria Math" panose="02040503050406030204" pitchFamily="18" charset="0"/>
                      </a:rPr>
                      <m:t>Θ</m:t>
                    </m:r>
                  </m:oMath>
                </a14:m>
                <a:r>
                  <a:rPr lang="en-IN" sz="2400" dirty="0">
                    <a:latin typeface="Abadi Extra Light" panose="020B0204020104020204" pitchFamily="34" charset="0"/>
                  </a:rPr>
                  <a:t> fixed at some </a:t>
                </a:r>
                <a14:m>
                  <m:oMath xmlns:m="http://schemas.openxmlformats.org/officeDocument/2006/math">
                    <m:sSup>
                      <m:sSupPr>
                        <m:ctrlPr>
                          <a:rPr lang="en-IN" sz="2400" i="1" smtClean="0">
                            <a:latin typeface="Cambria Math" panose="02040503050406030204" pitchFamily="18" charset="0"/>
                          </a:rPr>
                        </m:ctrlPr>
                      </m:sSupPr>
                      <m:e>
                        <m:r>
                          <m:rPr>
                            <m:sty m:val="p"/>
                          </m:rPr>
                          <a:rPr lang="en-IN" sz="2400" dirty="0">
                            <a:latin typeface="Cambria Math" panose="02040503050406030204" pitchFamily="18" charset="0"/>
                          </a:rPr>
                          <m:t>Θ</m:t>
                        </m:r>
                      </m:e>
                      <m:sup>
                        <m:r>
                          <m:rPr>
                            <m:sty m:val="p"/>
                          </m:rPr>
                          <a:rPr lang="en-IN" sz="2400" b="0" i="0" smtClean="0">
                            <a:latin typeface="Cambria Math" panose="02040503050406030204" pitchFamily="18" charset="0"/>
                          </a:rPr>
                          <m:t>old</m:t>
                        </m:r>
                      </m:sup>
                    </m:sSup>
                  </m:oMath>
                </a14:m>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r>
                  <a:rPr lang="en-IN" sz="2400" dirty="0">
                    <a:latin typeface="Abadi Extra Light" panose="020B0204020104020204" pitchFamily="34" charset="0"/>
                  </a:rPr>
                  <a:t>Now let’s maximize </a:t>
                </a:r>
                <a14:m>
                  <m:oMath xmlns:m="http://schemas.openxmlformats.org/officeDocument/2006/math">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r>
                  <a:rPr lang="en-IN" sz="2400" dirty="0">
                    <a:latin typeface="Abadi Extra Light" panose="020B0204020104020204" pitchFamily="34" charset="0"/>
                  </a:rPr>
                  <a:t> </a:t>
                </a:r>
                <a:r>
                  <a:rPr lang="en-IN" sz="2400" dirty="0" err="1">
                    <a:latin typeface="Abadi Extra Light" panose="020B0204020104020204" pitchFamily="34" charset="0"/>
                  </a:rPr>
                  <a:t>w.r.t.</a:t>
                </a:r>
                <a:r>
                  <a:rPr lang="en-IN" sz="2400" dirty="0">
                    <a:latin typeface="Abadi Extra Light" panose="020B0204020104020204" pitchFamily="34" charset="0"/>
                  </a:rPr>
                  <a:t> </a:t>
                </a:r>
                <a14:m>
                  <m:oMath xmlns:m="http://schemas.openxmlformats.org/officeDocument/2006/math">
                    <m:r>
                      <m:rPr>
                        <m:sty m:val="p"/>
                      </m:rPr>
                      <a:rPr lang="en-IN" sz="2400" dirty="0">
                        <a:latin typeface="Cambria Math" panose="02040503050406030204" pitchFamily="18" charset="0"/>
                      </a:rPr>
                      <m:t>Θ</m:t>
                    </m:r>
                  </m:oMath>
                </a14:m>
                <a:r>
                  <a:rPr lang="en-IN" sz="2400" dirty="0">
                    <a:latin typeface="Abadi Extra Light" panose="020B0204020104020204" pitchFamily="34" charset="0"/>
                  </a:rPr>
                  <a:t> with </a:t>
                </a:r>
                <a14:m>
                  <m:oMath xmlns:m="http://schemas.openxmlformats.org/officeDocument/2006/math">
                    <m:r>
                      <a:rPr lang="en-IN" sz="2400" i="1" dirty="0" smtClean="0">
                        <a:latin typeface="Cambria Math" panose="02040503050406030204" pitchFamily="18" charset="0"/>
                      </a:rPr>
                      <m:t>𝑞</m:t>
                    </m:r>
                  </m:oMath>
                </a14:m>
                <a:r>
                  <a:rPr lang="en-IN" sz="2400" dirty="0">
                    <a:latin typeface="Abadi Extra Light" panose="020B0204020104020204" pitchFamily="34" charset="0"/>
                  </a:rPr>
                  <a:t> fixed at </a:t>
                </a:r>
                <a14:m>
                  <m:oMath xmlns:m="http://schemas.openxmlformats.org/officeDocument/2006/math">
                    <m:acc>
                      <m:accPr>
                        <m:chr m:val="̂"/>
                        <m:ctrlPr>
                          <a:rPr lang="en-IN" sz="2400" i="1">
                            <a:latin typeface="Cambria Math" panose="02040503050406030204" pitchFamily="18" charset="0"/>
                          </a:rPr>
                        </m:ctrlPr>
                      </m:accPr>
                      <m:e>
                        <m:r>
                          <a:rPr lang="en-IN" sz="2400" i="1">
                            <a:latin typeface="Cambria Math" panose="02040503050406030204" pitchFamily="18" charset="0"/>
                          </a:rPr>
                          <m:t>𝑞</m:t>
                        </m:r>
                      </m:e>
                    </m:acc>
                    <m:r>
                      <a:rPr lang="en-IN" sz="2400" b="0" i="1" smtClean="0">
                        <a:latin typeface="Cambria Math" panose="02040503050406030204" pitchFamily="18" charset="0"/>
                      </a:rPr>
                      <m:t>=</m:t>
                    </m:r>
                    <m:sSub>
                      <m:sSubPr>
                        <m:ctrlPr>
                          <a:rPr lang="en-IN" sz="2400" i="1">
                            <a:latin typeface="Cambria Math" panose="02040503050406030204" pitchFamily="18" charset="0"/>
                            <a:ea typeface="Cambria Math" panose="02040503050406030204" pitchFamily="18" charset="0"/>
                          </a:rPr>
                        </m:ctrlPr>
                      </m:sSubPr>
                      <m:e>
                        <m:r>
                          <a:rPr lang="en-IN" sz="2400" i="1">
                            <a:latin typeface="Cambria Math" panose="02040503050406030204" pitchFamily="18" charset="0"/>
                            <a:ea typeface="Cambria Math" panose="02040503050406030204" pitchFamily="18" charset="0"/>
                          </a:rPr>
                          <m:t>𝑝</m:t>
                        </m:r>
                      </m:e>
                      <m:sub>
                        <m:r>
                          <a:rPr lang="en-IN" sz="2400" i="1">
                            <a:latin typeface="Cambria Math" panose="02040503050406030204" pitchFamily="18" charset="0"/>
                            <a:ea typeface="Cambria Math" panose="02040503050406030204" pitchFamily="18" charset="0"/>
                          </a:rPr>
                          <m:t>𝑧</m:t>
                        </m:r>
                      </m:sub>
                    </m:sSub>
                    <m:r>
                      <a:rPr lang="en-IN" sz="2400" i="1">
                        <a:latin typeface="Cambria Math" panose="02040503050406030204" pitchFamily="18" charset="0"/>
                        <a:ea typeface="Cambria Math" panose="02040503050406030204" pitchFamily="18" charset="0"/>
                      </a:rPr>
                      <m:t>=</m:t>
                    </m:r>
                    <m:r>
                      <a:rPr lang="en-IN" sz="2400" i="1">
                        <a:latin typeface="Cambria Math" panose="02040503050406030204" pitchFamily="18" charset="0"/>
                        <a:ea typeface="Cambria Math" panose="02040503050406030204" pitchFamily="18" charset="0"/>
                      </a:rPr>
                      <m:t>𝑝</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𝒁</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𝑿</m:t>
                    </m:r>
                    <m:r>
                      <a:rPr lang="en-IN" sz="2400" i="1">
                        <a:latin typeface="Cambria Math" panose="02040503050406030204" pitchFamily="18" charset="0"/>
                        <a:ea typeface="Cambria Math" panose="02040503050406030204" pitchFamily="18" charset="0"/>
                      </a:rPr>
                      <m:t>,</m:t>
                    </m:r>
                    <m:sSup>
                      <m:sSupPr>
                        <m:ctrlPr>
                          <a:rPr lang="en-IN" sz="2400" i="1">
                            <a:latin typeface="Cambria Math" panose="02040503050406030204" pitchFamily="18" charset="0"/>
                            <a:ea typeface="Cambria Math" panose="02040503050406030204" pitchFamily="18" charset="0"/>
                          </a:rPr>
                        </m:ctrlPr>
                      </m:sSupPr>
                      <m:e>
                        <m:r>
                          <m:rPr>
                            <m:sty m:val="p"/>
                          </m:rPr>
                          <a:rPr lang="en-IN" sz="2400">
                            <a:latin typeface="Cambria Math" panose="02040503050406030204" pitchFamily="18" charset="0"/>
                            <a:ea typeface="Cambria Math" panose="02040503050406030204" pitchFamily="18" charset="0"/>
                          </a:rPr>
                          <m:t>Θ</m:t>
                        </m:r>
                      </m:e>
                      <m:sup>
                        <m:r>
                          <m:rPr>
                            <m:sty m:val="p"/>
                          </m:rPr>
                          <a:rPr lang="en-IN" sz="2400">
                            <a:latin typeface="Cambria Math" panose="02040503050406030204" pitchFamily="18" charset="0"/>
                            <a:ea typeface="Cambria Math" panose="02040503050406030204" pitchFamily="18" charset="0"/>
                          </a:rPr>
                          <m:t>old</m:t>
                        </m:r>
                      </m:sup>
                    </m:sSup>
                    <m:r>
                      <a:rPr lang="en-IN" sz="2400" i="1">
                        <a:latin typeface="Cambria Math" panose="02040503050406030204" pitchFamily="18" charset="0"/>
                        <a:ea typeface="Cambria Math" panose="02040503050406030204" pitchFamily="18" charset="0"/>
                      </a:rPr>
                      <m:t>)</m:t>
                    </m:r>
                  </m:oMath>
                </a14:m>
                <a:br>
                  <a:rPr lang="en-IN" sz="2400" dirty="0">
                    <a:ea typeface="Cambria Math" panose="02040503050406030204" pitchFamily="18" charset="0"/>
                  </a:rPr>
                </a:br>
                <a:endParaRPr lang="en-IN" sz="2400" dirty="0">
                  <a:latin typeface="Abadi Extra Light" panose="020B0204020104020204" pitchFamily="34" charset="0"/>
                </a:endParaRPr>
              </a:p>
              <a:p>
                <a:pPr marL="0" indent="0">
                  <a:buNone/>
                </a:pPr>
                <a:endParaRPr lang="en-GB" sz="26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22" name="Content Placeholder 2">
                <a:extLst>
                  <a:ext uri="{FF2B5EF4-FFF2-40B4-BE49-F238E27FC236}">
                    <a16:creationId xmlns:a16="http://schemas.microsoft.com/office/drawing/2014/main" id="{97447913-1853-4C07-ACEE-432BE3BE0136}"/>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6"/>
                <a:stretch>
                  <a:fillRect l="-727" t="-164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66739F1-8623-4128-A19A-101E87AB1F97}"/>
                  </a:ext>
                </a:extLst>
              </p:cNvPr>
              <p:cNvSpPr txBox="1"/>
              <p:nvPr/>
            </p:nvSpPr>
            <p:spPr>
              <a:xfrm>
                <a:off x="1928291" y="2288814"/>
                <a:ext cx="8780289" cy="42434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IN" sz="2400" b="0" i="1" smtClean="0">
                              <a:latin typeface="Cambria Math" panose="02040503050406030204" pitchFamily="18" charset="0"/>
                            </a:rPr>
                          </m:ctrlPr>
                        </m:accPr>
                        <m:e>
                          <m:r>
                            <a:rPr lang="en-IN" sz="2400" b="0" i="1" smtClean="0">
                              <a:latin typeface="Cambria Math" panose="02040503050406030204" pitchFamily="18" charset="0"/>
                            </a:rPr>
                            <m:t>𝑞</m:t>
                          </m:r>
                        </m:e>
                      </m:acc>
                      <m:r>
                        <a:rPr lang="en-IN" sz="2400" b="0" i="1" smtClean="0">
                          <a:latin typeface="Cambria Math" panose="02040503050406030204" pitchFamily="18" charset="0"/>
                        </a:rPr>
                        <m:t>= </m:t>
                      </m:r>
                      <m:sSub>
                        <m:sSubPr>
                          <m:ctrlPr>
                            <a:rPr lang="en-IN" sz="2400" b="0" i="1" smtClean="0">
                              <a:latin typeface="Cambria Math" panose="02040503050406030204" pitchFamily="18" charset="0"/>
                            </a:rPr>
                          </m:ctrlPr>
                        </m:sSubPr>
                        <m:e>
                          <m:r>
                            <m:rPr>
                              <m:sty m:val="p"/>
                            </m:rPr>
                            <a:rPr lang="en-IN" sz="2400" b="0" i="0" smtClean="0">
                              <a:latin typeface="Cambria Math" panose="02040503050406030204" pitchFamily="18" charset="0"/>
                            </a:rPr>
                            <m:t>argmax</m:t>
                          </m:r>
                        </m:e>
                        <m:sub>
                          <m:r>
                            <a:rPr lang="en-IN" sz="2400" b="0" i="1" smtClean="0">
                              <a:latin typeface="Cambria Math" panose="02040503050406030204" pitchFamily="18" charset="0"/>
                            </a:rPr>
                            <m:t>𝑞</m:t>
                          </m:r>
                        </m:sub>
                      </m:sSub>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sSup>
                            <m:sSupPr>
                              <m:ctrlPr>
                                <a:rPr lang="en-IN" sz="2400" b="0" i="1" smtClean="0">
                                  <a:latin typeface="Cambria Math" panose="02040503050406030204" pitchFamily="18" charset="0"/>
                                  <a:ea typeface="Cambria Math" panose="02040503050406030204" pitchFamily="18" charset="0"/>
                                </a:rPr>
                              </m:ctrlPr>
                            </m:sSupPr>
                            <m:e>
                              <m:r>
                                <m:rPr>
                                  <m:sty m:val="p"/>
                                </m:rPr>
                                <a:rPr lang="en-IN" sz="2400">
                                  <a:latin typeface="Cambria Math" panose="02040503050406030204" pitchFamily="18" charset="0"/>
                                  <a:ea typeface="Cambria Math" panose="02040503050406030204" pitchFamily="18" charset="0"/>
                                </a:rPr>
                                <m:t>Θ</m:t>
                              </m:r>
                            </m:e>
                            <m:sup>
                              <m:r>
                                <m:rPr>
                                  <m:sty m:val="p"/>
                                </m:rPr>
                                <a:rPr lang="en-IN" sz="2400" b="0" i="0" smtClean="0">
                                  <a:latin typeface="Cambria Math" panose="02040503050406030204" pitchFamily="18" charset="0"/>
                                  <a:ea typeface="Cambria Math" panose="02040503050406030204" pitchFamily="18" charset="0"/>
                                </a:rPr>
                                <m:t>old</m:t>
                              </m:r>
                            </m:sup>
                          </m:sSup>
                        </m:e>
                      </m:d>
                      <m:r>
                        <a:rPr lang="en-IN" sz="2400" b="0" i="1" smtClean="0">
                          <a:latin typeface="Cambria Math" panose="02040503050406030204" pitchFamily="18" charset="0"/>
                          <a:ea typeface="Cambria Math" panose="02040503050406030204" pitchFamily="18" charset="0"/>
                        </a:rPr>
                        <m:t>= </m:t>
                      </m:r>
                      <m:sSub>
                        <m:sSubPr>
                          <m:ctrlPr>
                            <a:rPr lang="en-IN" sz="2400" b="0" i="1" smtClean="0">
                              <a:latin typeface="Cambria Math" panose="02040503050406030204" pitchFamily="18" charset="0"/>
                              <a:ea typeface="Cambria Math" panose="02040503050406030204" pitchFamily="18" charset="0"/>
                            </a:rPr>
                          </m:ctrlPr>
                        </m:sSubPr>
                        <m:e>
                          <m:r>
                            <m:rPr>
                              <m:sty m:val="p"/>
                            </m:rPr>
                            <a:rPr lang="en-IN" sz="2400" b="0" i="0" smtClean="0">
                              <a:latin typeface="Cambria Math" panose="02040503050406030204" pitchFamily="18" charset="0"/>
                              <a:ea typeface="Cambria Math" panose="02040503050406030204" pitchFamily="18" charset="0"/>
                            </a:rPr>
                            <m:t>argmin</m:t>
                          </m:r>
                        </m:e>
                        <m:sub>
                          <m:r>
                            <a:rPr lang="en-IN" sz="2400" b="0" i="1" smtClean="0">
                              <a:latin typeface="Cambria Math" panose="02040503050406030204" pitchFamily="18" charset="0"/>
                              <a:ea typeface="Cambria Math" panose="02040503050406030204" pitchFamily="18" charset="0"/>
                            </a:rPr>
                            <m:t>𝑞</m:t>
                          </m:r>
                        </m:sub>
                      </m:sSub>
                      <m:r>
                        <a:rPr lang="en-IN" sz="2400" i="1">
                          <a:latin typeface="Cambria Math" panose="02040503050406030204" pitchFamily="18" charset="0"/>
                          <a:ea typeface="Cambria Math" panose="02040503050406030204" pitchFamily="18" charset="0"/>
                        </a:rPr>
                        <m:t>𝐾𝐿</m:t>
                      </m:r>
                      <m:r>
                        <a:rPr lang="en-IN" sz="2400" i="1">
                          <a:latin typeface="Cambria Math" panose="02040503050406030204" pitchFamily="18" charset="0"/>
                          <a:ea typeface="Cambria Math" panose="02040503050406030204" pitchFamily="18" charset="0"/>
                        </a:rPr>
                        <m:t>(</m:t>
                      </m:r>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d>
                        <m:dPr>
                          <m:begChr m:val="|"/>
                          <m:ctrlPr>
                            <a:rPr lang="en-IN" sz="2400" i="1">
                              <a:latin typeface="Cambria Math" panose="02040503050406030204" pitchFamily="18" charset="0"/>
                              <a:ea typeface="Cambria Math" panose="02040503050406030204" pitchFamily="18" charset="0"/>
                            </a:rPr>
                          </m:ctrlPr>
                        </m:dPr>
                        <m:e>
                          <m:sSub>
                            <m:sSubPr>
                              <m:ctrlPr>
                                <a:rPr lang="en-IN" sz="2400" i="1">
                                  <a:latin typeface="Cambria Math" panose="02040503050406030204" pitchFamily="18" charset="0"/>
                                  <a:ea typeface="Cambria Math" panose="02040503050406030204" pitchFamily="18" charset="0"/>
                                </a:rPr>
                              </m:ctrlPr>
                            </m:sSubPr>
                            <m:e>
                              <m:r>
                                <a:rPr lang="en-IN" sz="2400" i="1">
                                  <a:latin typeface="Cambria Math" panose="02040503050406030204" pitchFamily="18" charset="0"/>
                                  <a:ea typeface="Cambria Math" panose="02040503050406030204" pitchFamily="18" charset="0"/>
                                </a:rPr>
                                <m:t>𝑝</m:t>
                              </m:r>
                            </m:e>
                            <m:sub>
                              <m:r>
                                <a:rPr lang="en-IN" sz="2400" i="1">
                                  <a:latin typeface="Cambria Math" panose="02040503050406030204" pitchFamily="18" charset="0"/>
                                  <a:ea typeface="Cambria Math" panose="02040503050406030204" pitchFamily="18" charset="0"/>
                                </a:rPr>
                                <m:t>𝑧</m:t>
                              </m:r>
                            </m:sub>
                          </m:sSub>
                        </m:e>
                      </m:d>
                      <m:r>
                        <a:rPr lang="en-IN" sz="2400" b="0" i="1" smtClean="0">
                          <a:latin typeface="Cambria Math" panose="02040503050406030204" pitchFamily="18" charset="0"/>
                          <a:ea typeface="Cambria Math" panose="02040503050406030204" pitchFamily="18" charset="0"/>
                        </a:rPr>
                        <m:t>=</m:t>
                      </m:r>
                      <m:sSub>
                        <m:sSubPr>
                          <m:ctrlPr>
                            <a:rPr lang="en-IN" sz="2400" b="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𝑝</m:t>
                          </m:r>
                        </m:e>
                        <m:sub>
                          <m:r>
                            <a:rPr lang="en-IN" sz="2400" b="0" i="1" smtClean="0">
                              <a:latin typeface="Cambria Math" panose="02040503050406030204" pitchFamily="18" charset="0"/>
                              <a:ea typeface="Cambria Math" panose="02040503050406030204" pitchFamily="18" charset="0"/>
                            </a:rPr>
                            <m:t>𝑧</m:t>
                          </m:r>
                        </m:sub>
                      </m:sSub>
                      <m:r>
                        <a:rPr lang="en-IN" sz="2400" b="0" i="1" smtClean="0">
                          <a:latin typeface="Cambria Math" panose="02040503050406030204" pitchFamily="18" charset="0"/>
                          <a:ea typeface="Cambria Math" panose="02040503050406030204" pitchFamily="18" charset="0"/>
                        </a:rPr>
                        <m:t>=</m:t>
                      </m:r>
                      <m:r>
                        <a:rPr lang="en-IN" sz="2400" b="0" i="1" smtClean="0">
                          <a:latin typeface="Cambria Math" panose="02040503050406030204" pitchFamily="18" charset="0"/>
                          <a:ea typeface="Cambria Math" panose="02040503050406030204" pitchFamily="18" charset="0"/>
                        </a:rPr>
                        <m:t>𝑝</m:t>
                      </m:r>
                      <m:r>
                        <a:rPr lang="en-IN" sz="2400" b="0" i="1" smtClean="0">
                          <a:latin typeface="Cambria Math" panose="02040503050406030204" pitchFamily="18" charset="0"/>
                          <a:ea typeface="Cambria Math" panose="02040503050406030204" pitchFamily="18" charset="0"/>
                        </a:rPr>
                        <m:t>(</m:t>
                      </m:r>
                      <m:r>
                        <a:rPr lang="en-IN" sz="2400" b="1" i="1" smtClean="0">
                          <a:latin typeface="Cambria Math" panose="02040503050406030204" pitchFamily="18" charset="0"/>
                          <a:ea typeface="Cambria Math" panose="02040503050406030204" pitchFamily="18" charset="0"/>
                        </a:rPr>
                        <m:t>𝒁</m:t>
                      </m:r>
                      <m:r>
                        <a:rPr lang="en-IN" sz="2400" b="0" i="1" smtClean="0">
                          <a:latin typeface="Cambria Math" panose="02040503050406030204" pitchFamily="18" charset="0"/>
                          <a:ea typeface="Cambria Math" panose="02040503050406030204" pitchFamily="18" charset="0"/>
                        </a:rPr>
                        <m:t>|</m:t>
                      </m:r>
                      <m:r>
                        <a:rPr lang="en-IN" sz="2400" b="1" i="1" smtClean="0">
                          <a:latin typeface="Cambria Math" panose="02040503050406030204" pitchFamily="18" charset="0"/>
                          <a:ea typeface="Cambria Math" panose="02040503050406030204" pitchFamily="18" charset="0"/>
                        </a:rPr>
                        <m:t>𝑿</m:t>
                      </m:r>
                      <m:r>
                        <a:rPr lang="en-IN" sz="2400" b="0" i="1" smtClean="0">
                          <a:latin typeface="Cambria Math" panose="02040503050406030204" pitchFamily="18" charset="0"/>
                          <a:ea typeface="Cambria Math" panose="02040503050406030204" pitchFamily="18" charset="0"/>
                        </a:rPr>
                        <m:t>,</m:t>
                      </m:r>
                      <m:sSup>
                        <m:sSupPr>
                          <m:ctrlPr>
                            <a:rPr lang="en-IN" sz="2400" b="0" i="1" smtClean="0">
                              <a:latin typeface="Cambria Math" panose="02040503050406030204" pitchFamily="18" charset="0"/>
                              <a:ea typeface="Cambria Math" panose="02040503050406030204" pitchFamily="18" charset="0"/>
                            </a:rPr>
                          </m:ctrlPr>
                        </m:sSupPr>
                        <m:e>
                          <m:r>
                            <m:rPr>
                              <m:sty m:val="p"/>
                            </m:rPr>
                            <a:rPr lang="en-IN" sz="2400" b="0" i="0" smtClean="0">
                              <a:latin typeface="Cambria Math" panose="02040503050406030204" pitchFamily="18" charset="0"/>
                              <a:ea typeface="Cambria Math" panose="02040503050406030204" pitchFamily="18" charset="0"/>
                            </a:rPr>
                            <m:t>Θ</m:t>
                          </m:r>
                        </m:e>
                        <m:sup>
                          <m:r>
                            <m:rPr>
                              <m:sty m:val="p"/>
                            </m:rPr>
                            <a:rPr lang="en-IN" sz="2400" b="0" i="0" smtClean="0">
                              <a:latin typeface="Cambria Math" panose="02040503050406030204" pitchFamily="18" charset="0"/>
                              <a:ea typeface="Cambria Math" panose="02040503050406030204" pitchFamily="18" charset="0"/>
                            </a:rPr>
                            <m:t>old</m:t>
                          </m:r>
                        </m:sup>
                      </m:sSup>
                      <m:r>
                        <a:rPr lang="en-IN" sz="2400" b="0" i="1" smtClean="0">
                          <a:latin typeface="Cambria Math" panose="02040503050406030204" pitchFamily="18" charset="0"/>
                          <a:ea typeface="Cambria Math" panose="02040503050406030204" pitchFamily="18" charset="0"/>
                        </a:rPr>
                        <m:t>)</m:t>
                      </m:r>
                    </m:oMath>
                  </m:oMathPara>
                </a14:m>
                <a:br>
                  <a:rPr lang="en-IN" sz="2400" dirty="0">
                    <a:ea typeface="Cambria Math" panose="02040503050406030204" pitchFamily="18" charset="0"/>
                  </a:rPr>
                </a:br>
                <a:endParaRPr lang="en-IN" sz="2400" dirty="0"/>
              </a:p>
            </p:txBody>
          </p:sp>
        </mc:Choice>
        <mc:Fallback xmlns="">
          <p:sp>
            <p:nvSpPr>
              <p:cNvPr id="23" name="TextBox 22">
                <a:extLst>
                  <a:ext uri="{FF2B5EF4-FFF2-40B4-BE49-F238E27FC236}">
                    <a16:creationId xmlns:a16="http://schemas.microsoft.com/office/drawing/2014/main" id="{B66739F1-8623-4128-A19A-101E87AB1F97}"/>
                  </a:ext>
                </a:extLst>
              </p:cNvPr>
              <p:cNvSpPr txBox="1">
                <a:spLocks noRot="1" noChangeAspect="1" noMove="1" noResize="1" noEditPoints="1" noAdjustHandles="1" noChangeArrowheads="1" noChangeShapeType="1" noTextEdit="1"/>
              </p:cNvSpPr>
              <p:nvPr/>
            </p:nvSpPr>
            <p:spPr>
              <a:xfrm>
                <a:off x="1928291" y="2288814"/>
                <a:ext cx="8780289" cy="424347"/>
              </a:xfrm>
              <a:prstGeom prst="rect">
                <a:avLst/>
              </a:prstGeom>
              <a:blipFill>
                <a:blip r:embed="rId7"/>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4" name="Speech Bubble: Rectangle 23">
                <a:extLst>
                  <a:ext uri="{FF2B5EF4-FFF2-40B4-BE49-F238E27FC236}">
                    <a16:creationId xmlns:a16="http://schemas.microsoft.com/office/drawing/2014/main" id="{C8F10AAA-F54F-459A-B864-47EFB314A726}"/>
                  </a:ext>
                </a:extLst>
              </p:cNvPr>
              <p:cNvSpPr/>
              <p:nvPr/>
            </p:nvSpPr>
            <p:spPr>
              <a:xfrm>
                <a:off x="7459998" y="1599344"/>
                <a:ext cx="3224229" cy="590250"/>
              </a:xfrm>
              <a:prstGeom prst="wedgeRectCallout">
                <a:avLst>
                  <a:gd name="adj1" fmla="val -47211"/>
                  <a:gd name="adj2" fmla="val 78195"/>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Since </a:t>
                </a:r>
                <a14:m>
                  <m:oMath xmlns:m="http://schemas.openxmlformats.org/officeDocument/2006/math">
                    <m:r>
                      <m:rPr>
                        <m:sty m:val="p"/>
                      </m:rPr>
                      <a:rPr lang="en-IN" sz="1400" i="1" smtClean="0">
                        <a:solidFill>
                          <a:schemeClr val="tx1"/>
                        </a:solidFill>
                        <a:latin typeface="Cambria Math" panose="02040503050406030204" pitchFamily="18" charset="0"/>
                      </a:rPr>
                      <m:t>log</m:t>
                    </m:r>
                    <m:r>
                      <a:rPr lang="en-IN" sz="1400" i="1" smtClean="0">
                        <a:solidFill>
                          <a:schemeClr val="tx1"/>
                        </a:solidFill>
                        <a:latin typeface="Cambria Math" panose="02040503050406030204" pitchFamily="18" charset="0"/>
                      </a:rPr>
                      <m:t> </m:t>
                    </m:r>
                    <m:r>
                      <a:rPr lang="en-IN" sz="1400" i="1" smtClean="0">
                        <a:solidFill>
                          <a:schemeClr val="tx1"/>
                        </a:solidFill>
                        <a:latin typeface="Cambria Math" panose="02040503050406030204" pitchFamily="18" charset="0"/>
                      </a:rPr>
                      <m:t>𝑝</m:t>
                    </m:r>
                    <m:d>
                      <m:dPr>
                        <m:ctrlPr>
                          <a:rPr lang="en-IN" sz="1400" i="1">
                            <a:solidFill>
                              <a:schemeClr val="tx1"/>
                            </a:solidFill>
                            <a:latin typeface="Cambria Math" panose="02040503050406030204" pitchFamily="18" charset="0"/>
                          </a:rPr>
                        </m:ctrlPr>
                      </m:dPr>
                      <m:e>
                        <m:r>
                          <a:rPr lang="en-IN" sz="1400" b="1" i="1">
                            <a:solidFill>
                              <a:schemeClr val="tx1"/>
                            </a:solidFill>
                            <a:latin typeface="Cambria Math" panose="02040503050406030204" pitchFamily="18" charset="0"/>
                          </a:rPr>
                          <m:t>𝑿</m:t>
                        </m:r>
                      </m:e>
                      <m:e>
                        <m:r>
                          <m:rPr>
                            <m:sty m:val="p"/>
                          </m:rPr>
                          <a:rPr lang="en-IN" sz="1400">
                            <a:solidFill>
                              <a:schemeClr val="tx1"/>
                            </a:solidFill>
                            <a:latin typeface="Cambria Math" panose="02040503050406030204" pitchFamily="18" charset="0"/>
                          </a:rPr>
                          <m:t>Θ</m:t>
                        </m:r>
                      </m:e>
                    </m:d>
                    <m:r>
                      <a:rPr lang="en-IN" sz="1400" i="1">
                        <a:solidFill>
                          <a:schemeClr val="tx1"/>
                        </a:solidFill>
                        <a:latin typeface="Cambria Math" panose="02040503050406030204" pitchFamily="18" charset="0"/>
                      </a:rPr>
                      <m:t>= </m:t>
                    </m:r>
                    <m:r>
                      <a:rPr lang="en-IN" sz="1400" i="1">
                        <a:solidFill>
                          <a:schemeClr val="tx1"/>
                        </a:solidFill>
                        <a:latin typeface="Cambria Math" panose="02040503050406030204" pitchFamily="18" charset="0"/>
                        <a:ea typeface="Cambria Math" panose="02040503050406030204" pitchFamily="18" charset="0"/>
                      </a:rPr>
                      <m:t>ℒ</m:t>
                    </m:r>
                    <m:d>
                      <m:dPr>
                        <m:ctrlPr>
                          <a:rPr lang="en-IN" sz="1400" i="1">
                            <a:solidFill>
                              <a:schemeClr val="tx1"/>
                            </a:solidFill>
                            <a:latin typeface="Cambria Math" panose="02040503050406030204" pitchFamily="18" charset="0"/>
                            <a:ea typeface="Cambria Math" panose="02040503050406030204" pitchFamily="18" charset="0"/>
                          </a:rPr>
                        </m:ctrlPr>
                      </m:dPr>
                      <m:e>
                        <m:r>
                          <a:rPr lang="en-IN" sz="1400" i="1">
                            <a:solidFill>
                              <a:schemeClr val="tx1"/>
                            </a:solidFill>
                            <a:latin typeface="Cambria Math" panose="02040503050406030204" pitchFamily="18" charset="0"/>
                            <a:ea typeface="Cambria Math" panose="02040503050406030204" pitchFamily="18" charset="0"/>
                          </a:rPr>
                          <m:t>𝑞</m:t>
                        </m:r>
                        <m:r>
                          <a:rPr lang="en-IN" sz="1400" i="1">
                            <a:solidFill>
                              <a:schemeClr val="tx1"/>
                            </a:solidFill>
                            <a:latin typeface="Cambria Math" panose="02040503050406030204" pitchFamily="18" charset="0"/>
                            <a:ea typeface="Cambria Math" panose="02040503050406030204" pitchFamily="18" charset="0"/>
                          </a:rPr>
                          <m:t>,</m:t>
                        </m:r>
                        <m:r>
                          <m:rPr>
                            <m:sty m:val="p"/>
                          </m:rPr>
                          <a:rPr lang="en-IN" sz="1400">
                            <a:solidFill>
                              <a:schemeClr val="tx1"/>
                            </a:solidFill>
                            <a:latin typeface="Cambria Math" panose="02040503050406030204" pitchFamily="18" charset="0"/>
                            <a:ea typeface="Cambria Math" panose="02040503050406030204" pitchFamily="18" charset="0"/>
                          </a:rPr>
                          <m:t>Θ</m:t>
                        </m:r>
                      </m:e>
                    </m:d>
                    <m:r>
                      <a:rPr lang="en-IN" sz="1400" i="1">
                        <a:solidFill>
                          <a:schemeClr val="tx1"/>
                        </a:solidFill>
                        <a:latin typeface="Cambria Math" panose="02040503050406030204" pitchFamily="18" charset="0"/>
                        <a:ea typeface="Cambria Math" panose="02040503050406030204" pitchFamily="18" charset="0"/>
                      </a:rPr>
                      <m:t>+</m:t>
                    </m:r>
                    <m:r>
                      <a:rPr lang="en-IN" sz="1400" i="1">
                        <a:solidFill>
                          <a:schemeClr val="tx1"/>
                        </a:solidFill>
                        <a:latin typeface="Cambria Math" panose="02040503050406030204" pitchFamily="18" charset="0"/>
                        <a:ea typeface="Cambria Math" panose="02040503050406030204" pitchFamily="18" charset="0"/>
                      </a:rPr>
                      <m:t>𝐾𝐿</m:t>
                    </m:r>
                    <m:r>
                      <a:rPr lang="en-IN" sz="1400" i="1">
                        <a:solidFill>
                          <a:schemeClr val="tx1"/>
                        </a:solidFill>
                        <a:latin typeface="Cambria Math" panose="02040503050406030204" pitchFamily="18" charset="0"/>
                        <a:ea typeface="Cambria Math" panose="02040503050406030204" pitchFamily="18" charset="0"/>
                      </a:rPr>
                      <m:t>(</m:t>
                    </m:r>
                    <m:r>
                      <a:rPr lang="en-IN" sz="1400" i="1">
                        <a:solidFill>
                          <a:schemeClr val="tx1"/>
                        </a:solidFill>
                        <a:latin typeface="Cambria Math" panose="02040503050406030204" pitchFamily="18" charset="0"/>
                        <a:ea typeface="Cambria Math" panose="02040503050406030204" pitchFamily="18" charset="0"/>
                      </a:rPr>
                      <m:t>𝑞</m:t>
                    </m:r>
                    <m:r>
                      <a:rPr lang="en-IN" sz="1400" i="1">
                        <a:solidFill>
                          <a:schemeClr val="tx1"/>
                        </a:solidFill>
                        <a:latin typeface="Cambria Math" panose="02040503050406030204" pitchFamily="18" charset="0"/>
                        <a:ea typeface="Cambria Math" panose="02040503050406030204" pitchFamily="18" charset="0"/>
                      </a:rPr>
                      <m:t>||</m:t>
                    </m:r>
                    <m:sSub>
                      <m:sSubPr>
                        <m:ctrlPr>
                          <a:rPr lang="en-IN" sz="1400" i="1">
                            <a:solidFill>
                              <a:schemeClr val="tx1"/>
                            </a:solidFill>
                            <a:latin typeface="Cambria Math" panose="02040503050406030204" pitchFamily="18" charset="0"/>
                            <a:ea typeface="Cambria Math" panose="02040503050406030204" pitchFamily="18" charset="0"/>
                          </a:rPr>
                        </m:ctrlPr>
                      </m:sSubPr>
                      <m:e>
                        <m:r>
                          <a:rPr lang="en-IN" sz="1400" i="1">
                            <a:solidFill>
                              <a:schemeClr val="tx1"/>
                            </a:solidFill>
                            <a:latin typeface="Cambria Math" panose="02040503050406030204" pitchFamily="18" charset="0"/>
                            <a:ea typeface="Cambria Math" panose="02040503050406030204" pitchFamily="18" charset="0"/>
                          </a:rPr>
                          <m:t>𝑝</m:t>
                        </m:r>
                      </m:e>
                      <m:sub>
                        <m:r>
                          <a:rPr lang="en-IN" sz="1400" i="1">
                            <a:solidFill>
                              <a:schemeClr val="tx1"/>
                            </a:solidFill>
                            <a:latin typeface="Cambria Math" panose="02040503050406030204" pitchFamily="18" charset="0"/>
                            <a:ea typeface="Cambria Math" panose="02040503050406030204" pitchFamily="18" charset="0"/>
                          </a:rPr>
                          <m:t>𝑧</m:t>
                        </m:r>
                      </m:sub>
                    </m:sSub>
                    <m:r>
                      <a:rPr lang="en-IN" sz="1400" i="1">
                        <a:solidFill>
                          <a:schemeClr val="tx1"/>
                        </a:solidFill>
                        <a:latin typeface="Cambria Math" panose="02040503050406030204" pitchFamily="18" charset="0"/>
                        <a:ea typeface="Cambria Math" panose="02040503050406030204" pitchFamily="18" charset="0"/>
                      </a:rPr>
                      <m:t>)</m:t>
                    </m:r>
                  </m:oMath>
                </a14:m>
                <a:r>
                  <a:rPr lang="en-IN" sz="1400" dirty="0">
                    <a:solidFill>
                      <a:schemeClr val="tx1"/>
                    </a:solidFill>
                    <a:latin typeface="Abadi Extra Light" panose="020B0204020104020204" pitchFamily="34" charset="0"/>
                    <a:ea typeface="Cambria Math" panose="02040503050406030204" pitchFamily="18" charset="0"/>
                  </a:rPr>
                  <a:t> is constant when </a:t>
                </a:r>
                <a14:m>
                  <m:oMath xmlns:m="http://schemas.openxmlformats.org/officeDocument/2006/math">
                    <m:r>
                      <m:rPr>
                        <m:sty m:val="p"/>
                      </m:rPr>
                      <a:rPr lang="en-IN" sz="1400" dirty="0">
                        <a:solidFill>
                          <a:schemeClr val="tx1"/>
                        </a:solidFill>
                        <a:latin typeface="Cambria Math" panose="02040503050406030204" pitchFamily="18" charset="0"/>
                      </a:rPr>
                      <m:t>Θ</m:t>
                    </m:r>
                  </m:oMath>
                </a14:m>
                <a:r>
                  <a:rPr lang="en-IN" sz="1400" dirty="0">
                    <a:solidFill>
                      <a:schemeClr val="tx1"/>
                    </a:solidFill>
                    <a:latin typeface="Abadi Extra Light" panose="020B0204020104020204" pitchFamily="34" charset="0"/>
                  </a:rPr>
                  <a:t> is held fixed at </a:t>
                </a:r>
                <a14:m>
                  <m:oMath xmlns:m="http://schemas.openxmlformats.org/officeDocument/2006/math">
                    <m:sSup>
                      <m:sSupPr>
                        <m:ctrlPr>
                          <a:rPr lang="en-IN" sz="1400" i="1">
                            <a:solidFill>
                              <a:schemeClr val="tx1"/>
                            </a:solidFill>
                            <a:latin typeface="Cambria Math" panose="02040503050406030204" pitchFamily="18" charset="0"/>
                          </a:rPr>
                        </m:ctrlPr>
                      </m:sSupPr>
                      <m:e>
                        <m:r>
                          <m:rPr>
                            <m:sty m:val="p"/>
                          </m:rPr>
                          <a:rPr lang="en-IN" sz="1400" dirty="0">
                            <a:solidFill>
                              <a:schemeClr val="tx1"/>
                            </a:solidFill>
                            <a:latin typeface="Cambria Math" panose="02040503050406030204" pitchFamily="18" charset="0"/>
                          </a:rPr>
                          <m:t>Θ</m:t>
                        </m:r>
                      </m:e>
                      <m:sup>
                        <m:r>
                          <m:rPr>
                            <m:sty m:val="p"/>
                          </m:rPr>
                          <a:rPr lang="en-IN" sz="1400">
                            <a:solidFill>
                              <a:schemeClr val="tx1"/>
                            </a:solidFill>
                            <a:latin typeface="Cambria Math" panose="02040503050406030204" pitchFamily="18" charset="0"/>
                          </a:rPr>
                          <m:t>old</m:t>
                        </m:r>
                      </m:sup>
                    </m:sSup>
                  </m:oMath>
                </a14:m>
                <a:endParaRPr lang="en-IN" sz="1400" dirty="0">
                  <a:solidFill>
                    <a:schemeClr val="tx1"/>
                  </a:solidFill>
                </a:endParaRPr>
              </a:p>
            </p:txBody>
          </p:sp>
        </mc:Choice>
        <mc:Fallback xmlns="">
          <p:sp>
            <p:nvSpPr>
              <p:cNvPr id="24" name="Speech Bubble: Rectangle 23">
                <a:extLst>
                  <a:ext uri="{FF2B5EF4-FFF2-40B4-BE49-F238E27FC236}">
                    <a16:creationId xmlns:a16="http://schemas.microsoft.com/office/drawing/2014/main" id="{C8F10AAA-F54F-459A-B864-47EFB314A726}"/>
                  </a:ext>
                </a:extLst>
              </p:cNvPr>
              <p:cNvSpPr>
                <a:spLocks noRot="1" noChangeAspect="1" noMove="1" noResize="1" noEditPoints="1" noAdjustHandles="1" noChangeArrowheads="1" noChangeShapeType="1" noTextEdit="1"/>
              </p:cNvSpPr>
              <p:nvPr/>
            </p:nvSpPr>
            <p:spPr>
              <a:xfrm>
                <a:off x="7459998" y="1599344"/>
                <a:ext cx="3224229" cy="590250"/>
              </a:xfrm>
              <a:prstGeom prst="wedgeRectCallout">
                <a:avLst>
                  <a:gd name="adj1" fmla="val -47211"/>
                  <a:gd name="adj2" fmla="val 78195"/>
                </a:avLst>
              </a:prstGeom>
              <a:blipFill>
                <a:blip r:embed="rId8"/>
                <a:stretch>
                  <a:fillRect l="-376"/>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FE93C580-BCC2-427C-9342-DA5F512E4EE6}"/>
                  </a:ext>
                </a:extLst>
              </p:cNvPr>
              <p:cNvSpPr txBox="1"/>
              <p:nvPr/>
            </p:nvSpPr>
            <p:spPr>
              <a:xfrm>
                <a:off x="1284000" y="3463840"/>
                <a:ext cx="9703105" cy="9145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IN" sz="2400" b="0" i="1" smtClean="0">
                              <a:latin typeface="Cambria Math" panose="02040503050406030204" pitchFamily="18" charset="0"/>
                            </a:rPr>
                          </m:ctrlPr>
                        </m:sSupPr>
                        <m:e>
                          <m:r>
                            <m:rPr>
                              <m:sty m:val="p"/>
                            </m:rPr>
                            <a:rPr lang="en-IN" sz="2400" b="0" i="0" smtClean="0">
                              <a:latin typeface="Cambria Math" panose="02040503050406030204" pitchFamily="18" charset="0"/>
                            </a:rPr>
                            <m:t>Θ</m:t>
                          </m:r>
                        </m:e>
                        <m:sup>
                          <m:r>
                            <m:rPr>
                              <m:sty m:val="p"/>
                            </m:rPr>
                            <a:rPr lang="en-IN" sz="2400" b="0" i="0" smtClean="0">
                              <a:latin typeface="Cambria Math" panose="02040503050406030204" pitchFamily="18" charset="0"/>
                            </a:rPr>
                            <m:t>new</m:t>
                          </m:r>
                        </m:sup>
                      </m:sSup>
                      <m:r>
                        <a:rPr lang="en-IN" sz="2400" b="0" i="1" smtClean="0">
                          <a:latin typeface="Cambria Math" panose="02040503050406030204" pitchFamily="18" charset="0"/>
                        </a:rPr>
                        <m:t>= </m:t>
                      </m:r>
                      <m:sSub>
                        <m:sSubPr>
                          <m:ctrlPr>
                            <a:rPr lang="en-IN" sz="2400" b="0" i="1" smtClean="0">
                              <a:latin typeface="Cambria Math" panose="02040503050406030204" pitchFamily="18" charset="0"/>
                            </a:rPr>
                          </m:ctrlPr>
                        </m:sSubPr>
                        <m:e>
                          <m:r>
                            <m:rPr>
                              <m:sty m:val="p"/>
                            </m:rPr>
                            <a:rPr lang="en-IN" sz="2400" b="0" i="0" smtClean="0">
                              <a:latin typeface="Cambria Math" panose="02040503050406030204" pitchFamily="18" charset="0"/>
                            </a:rPr>
                            <m:t>argmax</m:t>
                          </m:r>
                        </m:e>
                        <m:sub>
                          <m:r>
                            <m:rPr>
                              <m:sty m:val="p"/>
                            </m:rPr>
                            <a:rPr lang="en-IN" sz="2400" b="0" i="0" smtClean="0">
                              <a:latin typeface="Cambria Math" panose="02040503050406030204" pitchFamily="18" charset="0"/>
                            </a:rPr>
                            <m:t>Θ</m:t>
                          </m:r>
                        </m:sub>
                      </m:sSub>
                      <m:r>
                        <a:rPr lang="en-IN" sz="2400" i="1">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acc>
                            <m:accPr>
                              <m:chr m:val="̂"/>
                              <m:ctrlPr>
                                <a:rPr lang="en-IN" sz="2400" i="1">
                                  <a:latin typeface="Cambria Math" panose="02040503050406030204" pitchFamily="18" charset="0"/>
                                </a:rPr>
                              </m:ctrlPr>
                            </m:accPr>
                            <m:e>
                              <m:r>
                                <a:rPr lang="en-IN" sz="2400" i="1">
                                  <a:latin typeface="Cambria Math" panose="02040503050406030204" pitchFamily="18" charset="0"/>
                                </a:rPr>
                                <m:t>𝑞</m:t>
                              </m:r>
                            </m:e>
                          </m:acc>
                          <m:r>
                            <a:rPr lang="en-IN" sz="2400" i="1">
                              <a:latin typeface="Cambria Math" panose="02040503050406030204" pitchFamily="18" charset="0"/>
                              <a:ea typeface="Cambria Math" panose="02040503050406030204" pitchFamily="18" charset="0"/>
                            </a:rPr>
                            <m:t>,</m:t>
                          </m:r>
                          <m:r>
                            <m:rPr>
                              <m:sty m:val="p"/>
                            </m:rPr>
                            <a:rPr lang="en-IN" sz="2400" b="0" i="0" smtClean="0">
                              <a:latin typeface="Cambria Math" panose="02040503050406030204" pitchFamily="18" charset="0"/>
                              <a:ea typeface="Cambria Math" panose="02040503050406030204" pitchFamily="18" charset="0"/>
                            </a:rPr>
                            <m:t>Θ</m:t>
                          </m:r>
                        </m:e>
                      </m:d>
                      <m:r>
                        <a:rPr lang="en-IN" sz="2400" b="0" i="1" smtClean="0">
                          <a:latin typeface="Cambria Math" panose="02040503050406030204" pitchFamily="18" charset="0"/>
                          <a:ea typeface="Cambria Math" panose="02040503050406030204" pitchFamily="18" charset="0"/>
                        </a:rPr>
                        <m:t>= </m:t>
                      </m:r>
                      <m:sSub>
                        <m:sSubPr>
                          <m:ctrlPr>
                            <a:rPr lang="en-IN" sz="2400" b="0" i="1" smtClean="0">
                              <a:latin typeface="Cambria Math" panose="02040503050406030204" pitchFamily="18" charset="0"/>
                              <a:ea typeface="Cambria Math" panose="02040503050406030204" pitchFamily="18" charset="0"/>
                            </a:rPr>
                          </m:ctrlPr>
                        </m:sSubPr>
                        <m:e>
                          <m:r>
                            <m:rPr>
                              <m:sty m:val="p"/>
                            </m:rPr>
                            <a:rPr lang="en-IN" sz="2400" b="0" i="0" smtClean="0">
                              <a:latin typeface="Cambria Math" panose="02040503050406030204" pitchFamily="18" charset="0"/>
                              <a:ea typeface="Cambria Math" panose="02040503050406030204" pitchFamily="18" charset="0"/>
                            </a:rPr>
                            <m:t>argmax</m:t>
                          </m:r>
                        </m:e>
                        <m:sub>
                          <m:r>
                            <m:rPr>
                              <m:sty m:val="p"/>
                            </m:rPr>
                            <a:rPr lang="en-IN" sz="2400" b="0" i="0" smtClean="0">
                              <a:latin typeface="Cambria Math" panose="02040503050406030204" pitchFamily="18" charset="0"/>
                              <a:ea typeface="Cambria Math" panose="02040503050406030204" pitchFamily="18" charset="0"/>
                            </a:rPr>
                            <m:t>Θ</m:t>
                          </m:r>
                        </m:sub>
                      </m:sSub>
                      <m:nary>
                        <m:naryPr>
                          <m:chr m:val="∑"/>
                          <m:supHide m:val="on"/>
                          <m:ctrlPr>
                            <a:rPr lang="en-IN" sz="2400" i="1">
                              <a:latin typeface="Cambria Math" panose="02040503050406030204" pitchFamily="18" charset="0"/>
                              <a:ea typeface="Cambria Math" panose="02040503050406030204" pitchFamily="18" charset="0"/>
                            </a:rPr>
                          </m:ctrlPr>
                        </m:naryPr>
                        <m:sub>
                          <m:r>
                            <m:rPr>
                              <m:brk m:alnAt="7"/>
                            </m:rPr>
                            <a:rPr lang="en-IN" sz="2400" i="1">
                              <a:latin typeface="Cambria Math" panose="02040503050406030204" pitchFamily="18" charset="0"/>
                              <a:ea typeface="Cambria Math" panose="02040503050406030204" pitchFamily="18" charset="0"/>
                            </a:rPr>
                            <m:t>𝑍</m:t>
                          </m:r>
                        </m:sub>
                        <m:sup/>
                        <m:e>
                          <m:r>
                            <a:rPr lang="en-IN" sz="2400" i="1">
                              <a:latin typeface="Cambria Math" panose="02040503050406030204" pitchFamily="18" charset="0"/>
                              <a:ea typeface="Cambria Math" panose="02040503050406030204" pitchFamily="18" charset="0"/>
                            </a:rPr>
                            <m:t>𝑝</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𝒁</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𝑿</m:t>
                          </m:r>
                          <m:r>
                            <a:rPr lang="en-IN" sz="2400" i="1">
                              <a:latin typeface="Cambria Math" panose="02040503050406030204" pitchFamily="18" charset="0"/>
                              <a:ea typeface="Cambria Math" panose="02040503050406030204" pitchFamily="18" charset="0"/>
                            </a:rPr>
                            <m:t>,</m:t>
                          </m:r>
                          <m:sSup>
                            <m:sSupPr>
                              <m:ctrlPr>
                                <a:rPr lang="en-IN" sz="2400" i="1">
                                  <a:latin typeface="Cambria Math" panose="02040503050406030204" pitchFamily="18" charset="0"/>
                                  <a:ea typeface="Cambria Math" panose="02040503050406030204" pitchFamily="18" charset="0"/>
                                </a:rPr>
                              </m:ctrlPr>
                            </m:sSupPr>
                            <m:e>
                              <m:r>
                                <m:rPr>
                                  <m:sty m:val="p"/>
                                </m:rPr>
                                <a:rPr lang="en-IN" sz="2400">
                                  <a:latin typeface="Cambria Math" panose="02040503050406030204" pitchFamily="18" charset="0"/>
                                  <a:ea typeface="Cambria Math" panose="02040503050406030204" pitchFamily="18" charset="0"/>
                                </a:rPr>
                                <m:t>Θ</m:t>
                              </m:r>
                            </m:e>
                            <m:sup>
                              <m:r>
                                <m:rPr>
                                  <m:sty m:val="p"/>
                                </m:rPr>
                                <a:rPr lang="en-IN" sz="2400">
                                  <a:latin typeface="Cambria Math" panose="02040503050406030204" pitchFamily="18" charset="0"/>
                                  <a:ea typeface="Cambria Math" panose="02040503050406030204" pitchFamily="18" charset="0"/>
                                </a:rPr>
                                <m:t>old</m:t>
                              </m:r>
                            </m:sup>
                          </m:sSup>
                          <m:r>
                            <a:rPr lang="en-IN" sz="2400" i="1">
                              <a:latin typeface="Cambria Math" panose="02040503050406030204" pitchFamily="18" charset="0"/>
                              <a:ea typeface="Cambria Math" panose="02040503050406030204" pitchFamily="18" charset="0"/>
                            </a:rPr>
                            <m:t>)</m:t>
                          </m:r>
                          <m:r>
                            <m:rPr>
                              <m:nor/>
                            </m:rPr>
                            <a:rPr lang="en-IN" sz="2400" dirty="0">
                              <a:ea typeface="Cambria Math" panose="02040503050406030204" pitchFamily="18" charset="0"/>
                            </a:rPr>
                            <m:t> </m:t>
                          </m:r>
                          <m:r>
                            <m:rPr>
                              <m:sty m:val="p"/>
                            </m:rPr>
                            <a:rPr lang="en-IN" sz="2400" i="1">
                              <a:latin typeface="Cambria Math" panose="02040503050406030204" pitchFamily="18" charset="0"/>
                              <a:ea typeface="Cambria Math" panose="02040503050406030204" pitchFamily="18" charset="0"/>
                            </a:rPr>
                            <m:t>log</m:t>
                          </m:r>
                          <m:d>
                            <m:dPr>
                              <m:begChr m:val="{"/>
                              <m:endChr m:val="}"/>
                              <m:ctrlPr>
                                <a:rPr lang="en-IN" sz="2400" i="1">
                                  <a:latin typeface="Cambria Math" panose="02040503050406030204" pitchFamily="18" charset="0"/>
                                  <a:ea typeface="Cambria Math" panose="02040503050406030204" pitchFamily="18" charset="0"/>
                                </a:rPr>
                              </m:ctrlPr>
                            </m:dPr>
                            <m:e>
                              <m:f>
                                <m:fPr>
                                  <m:ctrlPr>
                                    <a:rPr lang="en-IN" sz="2400" i="1">
                                      <a:latin typeface="Cambria Math" panose="02040503050406030204" pitchFamily="18" charset="0"/>
                                      <a:ea typeface="Cambria Math" panose="02040503050406030204" pitchFamily="18" charset="0"/>
                                    </a:rPr>
                                  </m:ctrlPr>
                                </m:fPr>
                                <m:num>
                                  <m:r>
                                    <a:rPr lang="en-IN" sz="2400" i="1">
                                      <a:latin typeface="Cambria Math" panose="02040503050406030204" pitchFamily="18" charset="0"/>
                                      <a:ea typeface="Cambria Math" panose="02040503050406030204" pitchFamily="18" charset="0"/>
                                    </a:rPr>
                                    <m:t>𝑝</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𝑿</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𝒁</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r>
                                    <a:rPr lang="en-IN" sz="2400" i="1">
                                      <a:latin typeface="Cambria Math" panose="02040503050406030204" pitchFamily="18" charset="0"/>
                                      <a:ea typeface="Cambria Math" panose="02040503050406030204" pitchFamily="18" charset="0"/>
                                    </a:rPr>
                                    <m:t>)</m:t>
                                  </m:r>
                                </m:num>
                                <m:den>
                                  <m:r>
                                    <a:rPr lang="en-IN" sz="2400" i="1">
                                      <a:latin typeface="Cambria Math" panose="02040503050406030204" pitchFamily="18" charset="0"/>
                                      <a:ea typeface="Cambria Math" panose="02040503050406030204" pitchFamily="18" charset="0"/>
                                    </a:rPr>
                                    <m:t>𝑝</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𝒁</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𝑿</m:t>
                                  </m:r>
                                  <m:r>
                                    <a:rPr lang="en-IN" sz="2400" i="1">
                                      <a:latin typeface="Cambria Math" panose="02040503050406030204" pitchFamily="18" charset="0"/>
                                      <a:ea typeface="Cambria Math" panose="02040503050406030204" pitchFamily="18" charset="0"/>
                                    </a:rPr>
                                    <m:t>,</m:t>
                                  </m:r>
                                  <m:sSup>
                                    <m:sSupPr>
                                      <m:ctrlPr>
                                        <a:rPr lang="en-IN" sz="2400" i="1">
                                          <a:latin typeface="Cambria Math" panose="02040503050406030204" pitchFamily="18" charset="0"/>
                                          <a:ea typeface="Cambria Math" panose="02040503050406030204" pitchFamily="18" charset="0"/>
                                        </a:rPr>
                                      </m:ctrlPr>
                                    </m:sSupPr>
                                    <m:e>
                                      <m:r>
                                        <m:rPr>
                                          <m:sty m:val="p"/>
                                        </m:rPr>
                                        <a:rPr lang="en-IN" sz="2400">
                                          <a:latin typeface="Cambria Math" panose="02040503050406030204" pitchFamily="18" charset="0"/>
                                          <a:ea typeface="Cambria Math" panose="02040503050406030204" pitchFamily="18" charset="0"/>
                                        </a:rPr>
                                        <m:t>Θ</m:t>
                                      </m:r>
                                    </m:e>
                                    <m:sup>
                                      <m:r>
                                        <m:rPr>
                                          <m:sty m:val="p"/>
                                        </m:rPr>
                                        <a:rPr lang="en-IN" sz="2400">
                                          <a:latin typeface="Cambria Math" panose="02040503050406030204" pitchFamily="18" charset="0"/>
                                          <a:ea typeface="Cambria Math" panose="02040503050406030204" pitchFamily="18" charset="0"/>
                                        </a:rPr>
                                        <m:t>old</m:t>
                                      </m:r>
                                    </m:sup>
                                  </m:sSup>
                                  <m:r>
                                    <a:rPr lang="en-IN" sz="2400" i="1">
                                      <a:latin typeface="Cambria Math" panose="02040503050406030204" pitchFamily="18" charset="0"/>
                                      <a:ea typeface="Cambria Math" panose="02040503050406030204" pitchFamily="18" charset="0"/>
                                    </a:rPr>
                                    <m:t>)</m:t>
                                  </m:r>
                                  <m:r>
                                    <m:rPr>
                                      <m:nor/>
                                    </m:rPr>
                                    <a:rPr lang="en-IN" sz="2400" dirty="0">
                                      <a:ea typeface="Cambria Math" panose="02040503050406030204" pitchFamily="18" charset="0"/>
                                    </a:rPr>
                                    <m:t> </m:t>
                                  </m:r>
                                </m:den>
                              </m:f>
                            </m:e>
                          </m:d>
                        </m:e>
                      </m:nary>
                    </m:oMath>
                  </m:oMathPara>
                </a14:m>
                <a:endParaRPr lang="en-IN" sz="2400" dirty="0"/>
              </a:p>
            </p:txBody>
          </p:sp>
        </mc:Choice>
        <mc:Fallback xmlns="">
          <p:sp>
            <p:nvSpPr>
              <p:cNvPr id="25" name="TextBox 24">
                <a:extLst>
                  <a:ext uri="{FF2B5EF4-FFF2-40B4-BE49-F238E27FC236}">
                    <a16:creationId xmlns:a16="http://schemas.microsoft.com/office/drawing/2014/main" id="{FE93C580-BCC2-427C-9342-DA5F512E4EE6}"/>
                  </a:ext>
                </a:extLst>
              </p:cNvPr>
              <p:cNvSpPr txBox="1">
                <a:spLocks noRot="1" noChangeAspect="1" noMove="1" noResize="1" noEditPoints="1" noAdjustHandles="1" noChangeArrowheads="1" noChangeShapeType="1" noTextEdit="1"/>
              </p:cNvSpPr>
              <p:nvPr/>
            </p:nvSpPr>
            <p:spPr>
              <a:xfrm>
                <a:off x="1284000" y="3463840"/>
                <a:ext cx="9703105" cy="914546"/>
              </a:xfrm>
              <a:prstGeom prst="rect">
                <a:avLst/>
              </a:prstGeom>
              <a:blipFill>
                <a:blip r:embed="rId9"/>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2519C00D-69C9-45F9-A1C5-CA0B9FACC6E9}"/>
                  </a:ext>
                </a:extLst>
              </p:cNvPr>
              <p:cNvSpPr txBox="1"/>
              <p:nvPr/>
            </p:nvSpPr>
            <p:spPr>
              <a:xfrm>
                <a:off x="4684822" y="4404821"/>
                <a:ext cx="5524269" cy="8942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N" sz="2400" b="0" i="1" smtClean="0">
                          <a:latin typeface="Cambria Math" panose="02040503050406030204" pitchFamily="18" charset="0"/>
                          <a:ea typeface="Cambria Math" panose="02040503050406030204" pitchFamily="18" charset="0"/>
                        </a:rPr>
                        <m:t>= </m:t>
                      </m:r>
                      <m:sSub>
                        <m:sSubPr>
                          <m:ctrlPr>
                            <a:rPr lang="en-IN" sz="2400" b="0" i="1" smtClean="0">
                              <a:latin typeface="Cambria Math" panose="02040503050406030204" pitchFamily="18" charset="0"/>
                              <a:ea typeface="Cambria Math" panose="02040503050406030204" pitchFamily="18" charset="0"/>
                            </a:rPr>
                          </m:ctrlPr>
                        </m:sSubPr>
                        <m:e>
                          <m:r>
                            <m:rPr>
                              <m:sty m:val="p"/>
                            </m:rPr>
                            <a:rPr lang="en-IN" sz="2400" b="0" i="0" smtClean="0">
                              <a:latin typeface="Cambria Math" panose="02040503050406030204" pitchFamily="18" charset="0"/>
                              <a:ea typeface="Cambria Math" panose="02040503050406030204" pitchFamily="18" charset="0"/>
                            </a:rPr>
                            <m:t>argmax</m:t>
                          </m:r>
                        </m:e>
                        <m:sub>
                          <m:r>
                            <m:rPr>
                              <m:sty m:val="p"/>
                            </m:rPr>
                            <a:rPr lang="en-IN" sz="2400" b="0" i="0" smtClean="0">
                              <a:latin typeface="Cambria Math" panose="02040503050406030204" pitchFamily="18" charset="0"/>
                              <a:ea typeface="Cambria Math" panose="02040503050406030204" pitchFamily="18" charset="0"/>
                            </a:rPr>
                            <m:t>Θ</m:t>
                          </m:r>
                        </m:sub>
                      </m:sSub>
                      <m:nary>
                        <m:naryPr>
                          <m:chr m:val="∑"/>
                          <m:supHide m:val="on"/>
                          <m:ctrlPr>
                            <a:rPr lang="en-IN" sz="2400" i="1">
                              <a:latin typeface="Cambria Math" panose="02040503050406030204" pitchFamily="18" charset="0"/>
                              <a:ea typeface="Cambria Math" panose="02040503050406030204" pitchFamily="18" charset="0"/>
                            </a:rPr>
                          </m:ctrlPr>
                        </m:naryPr>
                        <m:sub>
                          <m:r>
                            <m:rPr>
                              <m:brk m:alnAt="7"/>
                            </m:rPr>
                            <a:rPr lang="en-IN" sz="2400" i="1">
                              <a:latin typeface="Cambria Math" panose="02040503050406030204" pitchFamily="18" charset="0"/>
                              <a:ea typeface="Cambria Math" panose="02040503050406030204" pitchFamily="18" charset="0"/>
                            </a:rPr>
                            <m:t>𝑍</m:t>
                          </m:r>
                        </m:sub>
                        <m:sup/>
                        <m:e>
                          <m:r>
                            <a:rPr lang="en-IN" sz="2400" i="1">
                              <a:latin typeface="Cambria Math" panose="02040503050406030204" pitchFamily="18" charset="0"/>
                              <a:ea typeface="Cambria Math" panose="02040503050406030204" pitchFamily="18" charset="0"/>
                            </a:rPr>
                            <m:t>𝑝</m:t>
                          </m:r>
                          <m:d>
                            <m:dPr>
                              <m:ctrlPr>
                                <a:rPr lang="en-IN" sz="2400" i="1">
                                  <a:latin typeface="Cambria Math" panose="02040503050406030204" pitchFamily="18" charset="0"/>
                                  <a:ea typeface="Cambria Math" panose="02040503050406030204" pitchFamily="18" charset="0"/>
                                </a:rPr>
                              </m:ctrlPr>
                            </m:dPr>
                            <m:e>
                              <m:r>
                                <a:rPr lang="en-IN" sz="2400" b="1" i="1">
                                  <a:latin typeface="Cambria Math" panose="02040503050406030204" pitchFamily="18" charset="0"/>
                                  <a:ea typeface="Cambria Math" panose="02040503050406030204" pitchFamily="18" charset="0"/>
                                </a:rPr>
                                <m:t>𝒁</m:t>
                              </m:r>
                            </m:e>
                            <m:e>
                              <m:r>
                                <a:rPr lang="en-IN" sz="2400" b="1" i="1">
                                  <a:latin typeface="Cambria Math" panose="02040503050406030204" pitchFamily="18" charset="0"/>
                                  <a:ea typeface="Cambria Math" panose="02040503050406030204" pitchFamily="18" charset="0"/>
                                </a:rPr>
                                <m:t>𝑿</m:t>
                              </m:r>
                              <m:r>
                                <a:rPr lang="en-IN" sz="2400" i="1">
                                  <a:latin typeface="Cambria Math" panose="02040503050406030204" pitchFamily="18" charset="0"/>
                                  <a:ea typeface="Cambria Math" panose="02040503050406030204" pitchFamily="18" charset="0"/>
                                </a:rPr>
                                <m:t>,</m:t>
                              </m:r>
                              <m:sSup>
                                <m:sSupPr>
                                  <m:ctrlPr>
                                    <a:rPr lang="en-IN" sz="2400" i="1">
                                      <a:latin typeface="Cambria Math" panose="02040503050406030204" pitchFamily="18" charset="0"/>
                                      <a:ea typeface="Cambria Math" panose="02040503050406030204" pitchFamily="18" charset="0"/>
                                    </a:rPr>
                                  </m:ctrlPr>
                                </m:sSupPr>
                                <m:e>
                                  <m:r>
                                    <m:rPr>
                                      <m:sty m:val="p"/>
                                    </m:rPr>
                                    <a:rPr lang="en-IN" sz="2400">
                                      <a:latin typeface="Cambria Math" panose="02040503050406030204" pitchFamily="18" charset="0"/>
                                      <a:ea typeface="Cambria Math" panose="02040503050406030204" pitchFamily="18" charset="0"/>
                                    </a:rPr>
                                    <m:t>Θ</m:t>
                                  </m:r>
                                </m:e>
                                <m:sup>
                                  <m:r>
                                    <m:rPr>
                                      <m:sty m:val="p"/>
                                    </m:rPr>
                                    <a:rPr lang="en-IN" sz="2400">
                                      <a:latin typeface="Cambria Math" panose="02040503050406030204" pitchFamily="18" charset="0"/>
                                      <a:ea typeface="Cambria Math" panose="02040503050406030204" pitchFamily="18" charset="0"/>
                                    </a:rPr>
                                    <m:t>old</m:t>
                                  </m:r>
                                </m:sup>
                              </m:sSup>
                            </m:e>
                          </m:d>
                          <m:r>
                            <m:rPr>
                              <m:nor/>
                            </m:rPr>
                            <a:rPr lang="en-IN" sz="2400" dirty="0">
                              <a:ea typeface="Cambria Math" panose="02040503050406030204" pitchFamily="18" charset="0"/>
                            </a:rPr>
                            <m:t> </m:t>
                          </m:r>
                          <m:r>
                            <m:rPr>
                              <m:sty m:val="p"/>
                            </m:rPr>
                            <a:rPr lang="en-IN" sz="2400" i="1">
                              <a:latin typeface="Cambria Math" panose="02040503050406030204" pitchFamily="18" charset="0"/>
                              <a:ea typeface="Cambria Math" panose="02040503050406030204" pitchFamily="18" charset="0"/>
                            </a:rPr>
                            <m:t>log</m:t>
                          </m:r>
                          <m:r>
                            <a:rPr lang="en-IN" sz="2400" b="0" i="1" smtClean="0">
                              <a:latin typeface="Cambria Math" panose="02040503050406030204" pitchFamily="18" charset="0"/>
                              <a:ea typeface="Cambria Math" panose="02040503050406030204" pitchFamily="18" charset="0"/>
                            </a:rPr>
                            <m:t> </m:t>
                          </m:r>
                          <m:r>
                            <a:rPr lang="en-IN" sz="2400" i="1">
                              <a:latin typeface="Cambria Math" panose="02040503050406030204" pitchFamily="18" charset="0"/>
                              <a:ea typeface="Cambria Math" panose="02040503050406030204" pitchFamily="18" charset="0"/>
                            </a:rPr>
                            <m:t>𝑝</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𝑿</m:t>
                          </m:r>
                          <m:r>
                            <a:rPr lang="en-IN" sz="2400" i="1">
                              <a:latin typeface="Cambria Math" panose="02040503050406030204" pitchFamily="18" charset="0"/>
                              <a:ea typeface="Cambria Math" panose="02040503050406030204" pitchFamily="18" charset="0"/>
                            </a:rPr>
                            <m:t>,</m:t>
                          </m:r>
                          <m:r>
                            <a:rPr lang="en-IN" sz="2400" b="1" i="1">
                              <a:latin typeface="Cambria Math" panose="02040503050406030204" pitchFamily="18" charset="0"/>
                              <a:ea typeface="Cambria Math" panose="02040503050406030204" pitchFamily="18" charset="0"/>
                            </a:rPr>
                            <m:t>𝒁</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r>
                            <a:rPr lang="en-IN" sz="2400" i="1">
                              <a:latin typeface="Cambria Math" panose="02040503050406030204" pitchFamily="18" charset="0"/>
                              <a:ea typeface="Cambria Math" panose="02040503050406030204" pitchFamily="18" charset="0"/>
                            </a:rPr>
                            <m:t>)</m:t>
                          </m:r>
                        </m:e>
                      </m:nary>
                    </m:oMath>
                  </m:oMathPara>
                </a14:m>
                <a:endParaRPr lang="en-IN" sz="2400" dirty="0"/>
              </a:p>
            </p:txBody>
          </p:sp>
        </mc:Choice>
        <mc:Fallback xmlns="">
          <p:sp>
            <p:nvSpPr>
              <p:cNvPr id="26" name="TextBox 25">
                <a:extLst>
                  <a:ext uri="{FF2B5EF4-FFF2-40B4-BE49-F238E27FC236}">
                    <a16:creationId xmlns:a16="http://schemas.microsoft.com/office/drawing/2014/main" id="{2519C00D-69C9-45F9-A1C5-CA0B9FACC6E9}"/>
                  </a:ext>
                </a:extLst>
              </p:cNvPr>
              <p:cNvSpPr txBox="1">
                <a:spLocks noRot="1" noChangeAspect="1" noMove="1" noResize="1" noEditPoints="1" noAdjustHandles="1" noChangeArrowheads="1" noChangeShapeType="1" noTextEdit="1"/>
              </p:cNvSpPr>
              <p:nvPr/>
            </p:nvSpPr>
            <p:spPr>
              <a:xfrm>
                <a:off x="4684822" y="4404821"/>
                <a:ext cx="5524269" cy="894219"/>
              </a:xfrm>
              <a:prstGeom prst="rect">
                <a:avLst/>
              </a:prstGeom>
              <a:blipFill>
                <a:blip r:embed="rId10"/>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FCEA49C6-8A6A-49B7-8F30-77A2245BAE35}"/>
                  </a:ext>
                </a:extLst>
              </p:cNvPr>
              <p:cNvSpPr txBox="1"/>
              <p:nvPr/>
            </p:nvSpPr>
            <p:spPr>
              <a:xfrm>
                <a:off x="4684822" y="5280104"/>
                <a:ext cx="5322226" cy="57176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N" sz="2400" b="0" i="1" smtClean="0">
                          <a:latin typeface="Cambria Math" panose="02040503050406030204" pitchFamily="18" charset="0"/>
                          <a:ea typeface="Cambria Math" panose="02040503050406030204" pitchFamily="18" charset="0"/>
                        </a:rPr>
                        <m:t>= </m:t>
                      </m:r>
                      <m:sSub>
                        <m:sSubPr>
                          <m:ctrlPr>
                            <a:rPr lang="en-IN" sz="2400" b="0" i="1" smtClean="0">
                              <a:latin typeface="Cambria Math" panose="02040503050406030204" pitchFamily="18" charset="0"/>
                              <a:ea typeface="Cambria Math" panose="02040503050406030204" pitchFamily="18" charset="0"/>
                            </a:rPr>
                          </m:ctrlPr>
                        </m:sSubPr>
                        <m:e>
                          <m:r>
                            <m:rPr>
                              <m:sty m:val="p"/>
                            </m:rPr>
                            <a:rPr lang="en-IN" sz="2400" b="0" i="0" smtClean="0">
                              <a:latin typeface="Cambria Math" panose="02040503050406030204" pitchFamily="18" charset="0"/>
                              <a:ea typeface="Cambria Math" panose="02040503050406030204" pitchFamily="18" charset="0"/>
                            </a:rPr>
                            <m:t>argmax</m:t>
                          </m:r>
                        </m:e>
                        <m:sub>
                          <m:r>
                            <m:rPr>
                              <m:sty m:val="p"/>
                            </m:rPr>
                            <a:rPr lang="en-IN" sz="2400" b="0" i="0" smtClean="0">
                              <a:latin typeface="Cambria Math" panose="02040503050406030204" pitchFamily="18" charset="0"/>
                              <a:ea typeface="Cambria Math" panose="02040503050406030204" pitchFamily="18" charset="0"/>
                            </a:rPr>
                            <m:t>Θ</m:t>
                          </m:r>
                        </m:sub>
                      </m:sSub>
                      <m:r>
                        <a:rPr lang="en-IN" sz="2400" b="0" i="1" smtClean="0">
                          <a:latin typeface="Cambria Math" panose="02040503050406030204" pitchFamily="18" charset="0"/>
                          <a:ea typeface="Cambria Math" panose="02040503050406030204" pitchFamily="18" charset="0"/>
                        </a:rPr>
                        <m:t> </m:t>
                      </m:r>
                      <m:sSub>
                        <m:sSubPr>
                          <m:ctrlPr>
                            <a:rPr lang="en-IN" sz="2400" b="0" i="1" smtClean="0">
                              <a:solidFill>
                                <a:srgbClr val="FF0000"/>
                              </a:solidFill>
                              <a:latin typeface="Cambria Math" panose="02040503050406030204" pitchFamily="18" charset="0"/>
                              <a:ea typeface="Cambria Math" panose="02040503050406030204" pitchFamily="18" charset="0"/>
                            </a:rPr>
                          </m:ctrlPr>
                        </m:sSubPr>
                        <m:e>
                          <m:r>
                            <a:rPr lang="en-IN" sz="2400" b="0" i="1" smtClean="0">
                              <a:solidFill>
                                <a:srgbClr val="FF0000"/>
                              </a:solidFill>
                              <a:latin typeface="Cambria Math" panose="02040503050406030204" pitchFamily="18" charset="0"/>
                              <a:ea typeface="Cambria Math" panose="02040503050406030204" pitchFamily="18" charset="0"/>
                            </a:rPr>
                            <m:t>𝔼</m:t>
                          </m:r>
                        </m:e>
                        <m:sub>
                          <m:r>
                            <a:rPr lang="en-IN" sz="2400" b="0" i="1" smtClean="0">
                              <a:solidFill>
                                <a:srgbClr val="FF0000"/>
                              </a:solidFill>
                              <a:latin typeface="Cambria Math" panose="02040503050406030204" pitchFamily="18" charset="0"/>
                              <a:ea typeface="Cambria Math" panose="02040503050406030204" pitchFamily="18" charset="0"/>
                            </a:rPr>
                            <m:t>𝑝</m:t>
                          </m:r>
                          <m:d>
                            <m:dPr>
                              <m:ctrlPr>
                                <a:rPr lang="en-IN" sz="2400" i="1">
                                  <a:solidFill>
                                    <a:srgbClr val="FF0000"/>
                                  </a:solidFill>
                                  <a:latin typeface="Cambria Math" panose="02040503050406030204" pitchFamily="18" charset="0"/>
                                  <a:ea typeface="Cambria Math" panose="02040503050406030204" pitchFamily="18" charset="0"/>
                                </a:rPr>
                              </m:ctrlPr>
                            </m:dPr>
                            <m:e>
                              <m:r>
                                <a:rPr lang="en-IN" sz="2400" b="1" i="1">
                                  <a:solidFill>
                                    <a:srgbClr val="FF0000"/>
                                  </a:solidFill>
                                  <a:latin typeface="Cambria Math" panose="02040503050406030204" pitchFamily="18" charset="0"/>
                                  <a:ea typeface="Cambria Math" panose="02040503050406030204" pitchFamily="18" charset="0"/>
                                </a:rPr>
                                <m:t>𝒁</m:t>
                              </m:r>
                            </m:e>
                            <m:e>
                              <m:r>
                                <a:rPr lang="en-IN" sz="2400" b="1" i="1">
                                  <a:solidFill>
                                    <a:srgbClr val="FF0000"/>
                                  </a:solidFill>
                                  <a:latin typeface="Cambria Math" panose="02040503050406030204" pitchFamily="18" charset="0"/>
                                  <a:ea typeface="Cambria Math" panose="02040503050406030204" pitchFamily="18" charset="0"/>
                                </a:rPr>
                                <m:t>𝑿</m:t>
                              </m:r>
                              <m:r>
                                <a:rPr lang="en-IN" sz="2400" i="1">
                                  <a:solidFill>
                                    <a:srgbClr val="FF0000"/>
                                  </a:solidFill>
                                  <a:latin typeface="Cambria Math" panose="02040503050406030204" pitchFamily="18" charset="0"/>
                                  <a:ea typeface="Cambria Math" panose="02040503050406030204" pitchFamily="18" charset="0"/>
                                </a:rPr>
                                <m:t>,</m:t>
                              </m:r>
                              <m:sSup>
                                <m:sSupPr>
                                  <m:ctrlPr>
                                    <a:rPr lang="en-IN" sz="2400" i="1">
                                      <a:solidFill>
                                        <a:srgbClr val="FF0000"/>
                                      </a:solidFill>
                                      <a:latin typeface="Cambria Math" panose="02040503050406030204" pitchFamily="18" charset="0"/>
                                      <a:ea typeface="Cambria Math" panose="02040503050406030204" pitchFamily="18" charset="0"/>
                                    </a:rPr>
                                  </m:ctrlPr>
                                </m:sSupPr>
                                <m:e>
                                  <m:r>
                                    <m:rPr>
                                      <m:sty m:val="p"/>
                                    </m:rPr>
                                    <a:rPr lang="en-IN" sz="2400">
                                      <a:solidFill>
                                        <a:srgbClr val="FF0000"/>
                                      </a:solidFill>
                                      <a:latin typeface="Cambria Math" panose="02040503050406030204" pitchFamily="18" charset="0"/>
                                      <a:ea typeface="Cambria Math" panose="02040503050406030204" pitchFamily="18" charset="0"/>
                                    </a:rPr>
                                    <m:t>Θ</m:t>
                                  </m:r>
                                </m:e>
                                <m:sup>
                                  <m:r>
                                    <m:rPr>
                                      <m:sty m:val="p"/>
                                    </m:rPr>
                                    <a:rPr lang="en-IN" sz="2400">
                                      <a:solidFill>
                                        <a:srgbClr val="FF0000"/>
                                      </a:solidFill>
                                      <a:latin typeface="Cambria Math" panose="02040503050406030204" pitchFamily="18" charset="0"/>
                                      <a:ea typeface="Cambria Math" panose="02040503050406030204" pitchFamily="18" charset="0"/>
                                    </a:rPr>
                                    <m:t>old</m:t>
                                  </m:r>
                                </m:sup>
                              </m:sSup>
                            </m:e>
                          </m:d>
                        </m:sub>
                      </m:sSub>
                      <m:r>
                        <a:rPr lang="en-IN" sz="2400" b="0" i="1" smtClean="0">
                          <a:solidFill>
                            <a:srgbClr val="FF0000"/>
                          </a:solidFill>
                          <a:latin typeface="Cambria Math" panose="02040503050406030204" pitchFamily="18" charset="0"/>
                          <a:ea typeface="Cambria Math" panose="02040503050406030204" pitchFamily="18" charset="0"/>
                        </a:rPr>
                        <m:t>[</m:t>
                      </m:r>
                      <m:r>
                        <m:rPr>
                          <m:sty m:val="p"/>
                        </m:rPr>
                        <a:rPr lang="en-IN" sz="2400" i="1">
                          <a:solidFill>
                            <a:srgbClr val="FF0000"/>
                          </a:solidFill>
                          <a:latin typeface="Cambria Math" panose="02040503050406030204" pitchFamily="18" charset="0"/>
                          <a:ea typeface="Cambria Math" panose="02040503050406030204" pitchFamily="18" charset="0"/>
                        </a:rPr>
                        <m:t>log</m:t>
                      </m:r>
                      <m:r>
                        <a:rPr lang="en-IN" sz="2400" i="1">
                          <a:solidFill>
                            <a:srgbClr val="FF0000"/>
                          </a:solidFill>
                          <a:latin typeface="Cambria Math" panose="02040503050406030204" pitchFamily="18" charset="0"/>
                          <a:ea typeface="Cambria Math" panose="02040503050406030204" pitchFamily="18" charset="0"/>
                        </a:rPr>
                        <m:t> </m:t>
                      </m:r>
                      <m:r>
                        <a:rPr lang="en-IN" sz="2400" i="1">
                          <a:solidFill>
                            <a:srgbClr val="FF0000"/>
                          </a:solidFill>
                          <a:latin typeface="Cambria Math" panose="02040503050406030204" pitchFamily="18" charset="0"/>
                          <a:ea typeface="Cambria Math" panose="02040503050406030204" pitchFamily="18" charset="0"/>
                        </a:rPr>
                        <m:t>𝑝</m:t>
                      </m:r>
                      <m:r>
                        <a:rPr lang="en-IN" sz="2400" i="1">
                          <a:solidFill>
                            <a:srgbClr val="FF0000"/>
                          </a:solidFill>
                          <a:latin typeface="Cambria Math" panose="02040503050406030204" pitchFamily="18" charset="0"/>
                          <a:ea typeface="Cambria Math" panose="02040503050406030204" pitchFamily="18" charset="0"/>
                        </a:rPr>
                        <m:t>(</m:t>
                      </m:r>
                      <m:r>
                        <a:rPr lang="en-IN" sz="2400" b="1" i="1">
                          <a:solidFill>
                            <a:srgbClr val="FF0000"/>
                          </a:solidFill>
                          <a:latin typeface="Cambria Math" panose="02040503050406030204" pitchFamily="18" charset="0"/>
                          <a:ea typeface="Cambria Math" panose="02040503050406030204" pitchFamily="18" charset="0"/>
                        </a:rPr>
                        <m:t>𝑿</m:t>
                      </m:r>
                      <m:r>
                        <a:rPr lang="en-IN" sz="2400" i="1">
                          <a:solidFill>
                            <a:srgbClr val="FF0000"/>
                          </a:solidFill>
                          <a:latin typeface="Cambria Math" panose="02040503050406030204" pitchFamily="18" charset="0"/>
                          <a:ea typeface="Cambria Math" panose="02040503050406030204" pitchFamily="18" charset="0"/>
                        </a:rPr>
                        <m:t>,</m:t>
                      </m:r>
                      <m:r>
                        <a:rPr lang="en-IN" sz="2400" b="1" i="1">
                          <a:solidFill>
                            <a:srgbClr val="FF0000"/>
                          </a:solidFill>
                          <a:latin typeface="Cambria Math" panose="02040503050406030204" pitchFamily="18" charset="0"/>
                          <a:ea typeface="Cambria Math" panose="02040503050406030204" pitchFamily="18" charset="0"/>
                        </a:rPr>
                        <m:t>𝒁</m:t>
                      </m:r>
                      <m:r>
                        <a:rPr lang="en-IN" sz="2400" i="1">
                          <a:solidFill>
                            <a:srgbClr val="FF0000"/>
                          </a:solidFill>
                          <a:latin typeface="Cambria Math" panose="02040503050406030204" pitchFamily="18" charset="0"/>
                          <a:ea typeface="Cambria Math" panose="02040503050406030204" pitchFamily="18" charset="0"/>
                        </a:rPr>
                        <m:t>|</m:t>
                      </m:r>
                      <m:r>
                        <m:rPr>
                          <m:sty m:val="p"/>
                        </m:rPr>
                        <a:rPr lang="en-IN" sz="2400">
                          <a:solidFill>
                            <a:srgbClr val="FF0000"/>
                          </a:solidFill>
                          <a:latin typeface="Cambria Math" panose="02040503050406030204" pitchFamily="18" charset="0"/>
                          <a:ea typeface="Cambria Math" panose="02040503050406030204" pitchFamily="18" charset="0"/>
                        </a:rPr>
                        <m:t>Θ</m:t>
                      </m:r>
                      <m:r>
                        <a:rPr lang="en-IN" sz="2400" i="1">
                          <a:solidFill>
                            <a:srgbClr val="FF0000"/>
                          </a:solidFill>
                          <a:latin typeface="Cambria Math" panose="02040503050406030204" pitchFamily="18" charset="0"/>
                          <a:ea typeface="Cambria Math" panose="02040503050406030204" pitchFamily="18" charset="0"/>
                        </a:rPr>
                        <m:t>)</m:t>
                      </m:r>
                      <m:r>
                        <a:rPr lang="en-IN" sz="2400" b="0" i="1" smtClean="0">
                          <a:solidFill>
                            <a:srgbClr val="FF0000"/>
                          </a:solidFill>
                          <a:latin typeface="Cambria Math" panose="02040503050406030204" pitchFamily="18" charset="0"/>
                          <a:ea typeface="Cambria Math" panose="02040503050406030204" pitchFamily="18" charset="0"/>
                        </a:rPr>
                        <m:t>]</m:t>
                      </m:r>
                    </m:oMath>
                  </m:oMathPara>
                </a14:m>
                <a:endParaRPr lang="en-IN" sz="2400" dirty="0"/>
              </a:p>
            </p:txBody>
          </p:sp>
        </mc:Choice>
        <mc:Fallback xmlns="">
          <p:sp>
            <p:nvSpPr>
              <p:cNvPr id="27" name="TextBox 26">
                <a:extLst>
                  <a:ext uri="{FF2B5EF4-FFF2-40B4-BE49-F238E27FC236}">
                    <a16:creationId xmlns:a16="http://schemas.microsoft.com/office/drawing/2014/main" id="{FCEA49C6-8A6A-49B7-8F30-77A2245BAE35}"/>
                  </a:ext>
                </a:extLst>
              </p:cNvPr>
              <p:cNvSpPr txBox="1">
                <a:spLocks noRot="1" noChangeAspect="1" noMove="1" noResize="1" noEditPoints="1" noAdjustHandles="1" noChangeArrowheads="1" noChangeShapeType="1" noTextEdit="1"/>
              </p:cNvSpPr>
              <p:nvPr/>
            </p:nvSpPr>
            <p:spPr>
              <a:xfrm>
                <a:off x="4684822" y="5280104"/>
                <a:ext cx="5322226" cy="571760"/>
              </a:xfrm>
              <a:prstGeom prst="rect">
                <a:avLst/>
              </a:prstGeom>
              <a:blipFill>
                <a:blip r:embed="rId11"/>
                <a:stretch>
                  <a:fillRect l="-344" r="-1833" b="-1064"/>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8" name="Speech Bubble: Rectangle 27">
                <a:extLst>
                  <a:ext uri="{FF2B5EF4-FFF2-40B4-BE49-F238E27FC236}">
                    <a16:creationId xmlns:a16="http://schemas.microsoft.com/office/drawing/2014/main" id="{CFA2113F-F1C5-4FBA-8D3D-DB3696011828}"/>
                  </a:ext>
                </a:extLst>
              </p:cNvPr>
              <p:cNvSpPr/>
              <p:nvPr/>
            </p:nvSpPr>
            <p:spPr>
              <a:xfrm>
                <a:off x="569367" y="4404821"/>
                <a:ext cx="3515396" cy="1181517"/>
              </a:xfrm>
              <a:prstGeom prst="wedgeRectCallout">
                <a:avLst>
                  <a:gd name="adj1" fmla="val 67841"/>
                  <a:gd name="adj2" fmla="val 2590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Maximization of </a:t>
                </a:r>
                <a:r>
                  <a:rPr lang="en-IN" dirty="0">
                    <a:solidFill>
                      <a:srgbClr val="FF0000"/>
                    </a:solidFill>
                    <a:latin typeface="Abadi Extra Light" panose="020B0204020104020204" pitchFamily="34" charset="0"/>
                  </a:rPr>
                  <a:t>expected CLL</a:t>
                </a:r>
                <a:r>
                  <a:rPr lang="en-IN" dirty="0">
                    <a:solidFill>
                      <a:schemeClr val="tx1"/>
                    </a:solidFill>
                    <a:latin typeface="Abadi Extra Light" panose="020B0204020104020204" pitchFamily="34" charset="0"/>
                  </a:rPr>
                  <a:t> where the expectation is </a:t>
                </a:r>
                <a:r>
                  <a:rPr lang="en-IN" dirty="0" err="1">
                    <a:solidFill>
                      <a:schemeClr val="tx1"/>
                    </a:solidFill>
                    <a:latin typeface="Abadi Extra Light" panose="020B0204020104020204" pitchFamily="34" charset="0"/>
                  </a:rPr>
                  <a:t>w.r.t.</a:t>
                </a:r>
                <a:r>
                  <a:rPr lang="en-IN" dirty="0">
                    <a:solidFill>
                      <a:schemeClr val="tx1"/>
                    </a:solidFill>
                    <a:latin typeface="Abadi Extra Light" panose="020B0204020104020204" pitchFamily="34" charset="0"/>
                  </a:rPr>
                  <a:t> the posterior distribution of </a:t>
                </a:r>
                <a14:m>
                  <m:oMath xmlns:m="http://schemas.openxmlformats.org/officeDocument/2006/math">
                    <m:r>
                      <a:rPr lang="en-IN" i="1" dirty="0" smtClean="0">
                        <a:solidFill>
                          <a:schemeClr val="tx1"/>
                        </a:solidFill>
                        <a:latin typeface="Cambria Math" panose="02040503050406030204" pitchFamily="18" charset="0"/>
                      </a:rPr>
                      <m:t>𝑍</m:t>
                    </m:r>
                  </m:oMath>
                </a14:m>
                <a:r>
                  <a:rPr lang="en-IN" dirty="0">
                    <a:solidFill>
                      <a:schemeClr val="tx1"/>
                    </a:solidFill>
                    <a:latin typeface="Abadi Extra Light" panose="020B0204020104020204" pitchFamily="34" charset="0"/>
                  </a:rPr>
                  <a:t> given current parameters </a:t>
                </a:r>
                <a14:m>
                  <m:oMath xmlns:m="http://schemas.openxmlformats.org/officeDocument/2006/math">
                    <m:sSup>
                      <m:sSupPr>
                        <m:ctrlPr>
                          <a:rPr lang="en-IN" i="1">
                            <a:solidFill>
                              <a:schemeClr val="tx1"/>
                            </a:solidFill>
                            <a:latin typeface="Cambria Math" panose="02040503050406030204" pitchFamily="18" charset="0"/>
                            <a:ea typeface="Cambria Math" panose="02040503050406030204" pitchFamily="18" charset="0"/>
                          </a:rPr>
                        </m:ctrlPr>
                      </m:sSupPr>
                      <m:e>
                        <m:r>
                          <m:rPr>
                            <m:sty m:val="p"/>
                          </m:rPr>
                          <a:rPr lang="en-IN">
                            <a:solidFill>
                              <a:schemeClr val="tx1"/>
                            </a:solidFill>
                            <a:latin typeface="Cambria Math" panose="02040503050406030204" pitchFamily="18" charset="0"/>
                            <a:ea typeface="Cambria Math" panose="02040503050406030204" pitchFamily="18" charset="0"/>
                          </a:rPr>
                          <m:t>Θ</m:t>
                        </m:r>
                      </m:e>
                      <m:sup>
                        <m:r>
                          <m:rPr>
                            <m:sty m:val="p"/>
                          </m:rPr>
                          <a:rPr lang="en-IN">
                            <a:solidFill>
                              <a:schemeClr val="tx1"/>
                            </a:solidFill>
                            <a:latin typeface="Cambria Math" panose="02040503050406030204" pitchFamily="18" charset="0"/>
                            <a:ea typeface="Cambria Math" panose="02040503050406030204" pitchFamily="18" charset="0"/>
                          </a:rPr>
                          <m:t>old</m:t>
                        </m:r>
                      </m:sup>
                    </m:sSup>
                  </m:oMath>
                </a14:m>
                <a:endParaRPr lang="en-IN" dirty="0">
                  <a:solidFill>
                    <a:schemeClr val="tx1"/>
                  </a:solidFill>
                </a:endParaRPr>
              </a:p>
            </p:txBody>
          </p:sp>
        </mc:Choice>
        <mc:Fallback xmlns="">
          <p:sp>
            <p:nvSpPr>
              <p:cNvPr id="28" name="Speech Bubble: Rectangle 27">
                <a:extLst>
                  <a:ext uri="{FF2B5EF4-FFF2-40B4-BE49-F238E27FC236}">
                    <a16:creationId xmlns:a16="http://schemas.microsoft.com/office/drawing/2014/main" id="{CFA2113F-F1C5-4FBA-8D3D-DB3696011828}"/>
                  </a:ext>
                </a:extLst>
              </p:cNvPr>
              <p:cNvSpPr>
                <a:spLocks noRot="1" noChangeAspect="1" noMove="1" noResize="1" noEditPoints="1" noAdjustHandles="1" noChangeArrowheads="1" noChangeShapeType="1" noTextEdit="1"/>
              </p:cNvSpPr>
              <p:nvPr/>
            </p:nvSpPr>
            <p:spPr>
              <a:xfrm>
                <a:off x="569367" y="4404821"/>
                <a:ext cx="3515396" cy="1181517"/>
              </a:xfrm>
              <a:prstGeom prst="wedgeRectCallout">
                <a:avLst>
                  <a:gd name="adj1" fmla="val 67841"/>
                  <a:gd name="adj2" fmla="val 25902"/>
                </a:avLst>
              </a:prstGeom>
              <a:blipFill>
                <a:blip r:embed="rId12"/>
                <a:stretch>
                  <a:fillRect l="-1016" t="-3571" b="-7653"/>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9" name="Speech Bubble: Rectangle 28">
                <a:extLst>
                  <a:ext uri="{FF2B5EF4-FFF2-40B4-BE49-F238E27FC236}">
                    <a16:creationId xmlns:a16="http://schemas.microsoft.com/office/drawing/2014/main" id="{6DA55CF9-DBC2-4542-A4B2-25D2E2D1E5B9}"/>
                  </a:ext>
                </a:extLst>
              </p:cNvPr>
              <p:cNvSpPr/>
              <p:nvPr/>
            </p:nvSpPr>
            <p:spPr>
              <a:xfrm>
                <a:off x="9614806" y="2806458"/>
                <a:ext cx="2328228" cy="541164"/>
              </a:xfrm>
              <a:prstGeom prst="wedgeRectCallout">
                <a:avLst>
                  <a:gd name="adj1" fmla="val -38946"/>
                  <a:gd name="adj2" fmla="val -66946"/>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The posterior distribution of </a:t>
                </a:r>
                <a14:m>
                  <m:oMath xmlns:m="http://schemas.openxmlformats.org/officeDocument/2006/math">
                    <m:r>
                      <a:rPr lang="en-IN" sz="1400" i="1" dirty="0">
                        <a:solidFill>
                          <a:schemeClr val="tx1"/>
                        </a:solidFill>
                        <a:latin typeface="Cambria Math" panose="02040503050406030204" pitchFamily="18" charset="0"/>
                      </a:rPr>
                      <m:t>𝑍</m:t>
                    </m:r>
                  </m:oMath>
                </a14:m>
                <a:r>
                  <a:rPr lang="en-IN" sz="1400" dirty="0">
                    <a:solidFill>
                      <a:schemeClr val="tx1"/>
                    </a:solidFill>
                    <a:latin typeface="Abadi Extra Light" panose="020B0204020104020204" pitchFamily="34" charset="0"/>
                  </a:rPr>
                  <a:t> given current parameters </a:t>
                </a:r>
                <a14:m>
                  <m:oMath xmlns:m="http://schemas.openxmlformats.org/officeDocument/2006/math">
                    <m:sSup>
                      <m:sSupPr>
                        <m:ctrlPr>
                          <a:rPr lang="en-IN" sz="1400" i="1">
                            <a:solidFill>
                              <a:schemeClr val="tx1"/>
                            </a:solidFill>
                            <a:latin typeface="Cambria Math" panose="02040503050406030204" pitchFamily="18" charset="0"/>
                            <a:ea typeface="Cambria Math" panose="02040503050406030204" pitchFamily="18" charset="0"/>
                          </a:rPr>
                        </m:ctrlPr>
                      </m:sSupPr>
                      <m:e>
                        <m:r>
                          <m:rPr>
                            <m:sty m:val="p"/>
                          </m:rPr>
                          <a:rPr lang="en-IN" sz="1400">
                            <a:solidFill>
                              <a:schemeClr val="tx1"/>
                            </a:solidFill>
                            <a:latin typeface="Cambria Math" panose="02040503050406030204" pitchFamily="18" charset="0"/>
                            <a:ea typeface="Cambria Math" panose="02040503050406030204" pitchFamily="18" charset="0"/>
                          </a:rPr>
                          <m:t>Θ</m:t>
                        </m:r>
                      </m:e>
                      <m:sup>
                        <m:r>
                          <m:rPr>
                            <m:sty m:val="p"/>
                          </m:rPr>
                          <a:rPr lang="en-IN" sz="1400">
                            <a:solidFill>
                              <a:schemeClr val="tx1"/>
                            </a:solidFill>
                            <a:latin typeface="Cambria Math" panose="02040503050406030204" pitchFamily="18" charset="0"/>
                            <a:ea typeface="Cambria Math" panose="02040503050406030204" pitchFamily="18" charset="0"/>
                          </a:rPr>
                          <m:t>old</m:t>
                        </m:r>
                      </m:sup>
                    </m:sSup>
                  </m:oMath>
                </a14:m>
                <a:endParaRPr lang="en-IN" sz="1400" dirty="0">
                  <a:solidFill>
                    <a:schemeClr val="tx1"/>
                  </a:solidFill>
                  <a:latin typeface="Abadi Extra Light" panose="020B0204020104020204" pitchFamily="34" charset="0"/>
                </a:endParaRPr>
              </a:p>
            </p:txBody>
          </p:sp>
        </mc:Choice>
        <mc:Fallback xmlns="">
          <p:sp>
            <p:nvSpPr>
              <p:cNvPr id="29" name="Speech Bubble: Rectangle 28">
                <a:extLst>
                  <a:ext uri="{FF2B5EF4-FFF2-40B4-BE49-F238E27FC236}">
                    <a16:creationId xmlns:a16="http://schemas.microsoft.com/office/drawing/2014/main" id="{6DA55CF9-DBC2-4542-A4B2-25D2E2D1E5B9}"/>
                  </a:ext>
                </a:extLst>
              </p:cNvPr>
              <p:cNvSpPr>
                <a:spLocks noRot="1" noChangeAspect="1" noMove="1" noResize="1" noEditPoints="1" noAdjustHandles="1" noChangeArrowheads="1" noChangeShapeType="1" noTextEdit="1"/>
              </p:cNvSpPr>
              <p:nvPr/>
            </p:nvSpPr>
            <p:spPr>
              <a:xfrm>
                <a:off x="9614806" y="2806458"/>
                <a:ext cx="2328228" cy="541164"/>
              </a:xfrm>
              <a:prstGeom prst="wedgeRectCallout">
                <a:avLst>
                  <a:gd name="adj1" fmla="val -38946"/>
                  <a:gd name="adj2" fmla="val -66946"/>
                </a:avLst>
              </a:prstGeom>
              <a:blipFill>
                <a:blip r:embed="rId13"/>
                <a:stretch>
                  <a:fillRect l="-519" b="-6481"/>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F6115DDE-147D-4B6F-BFB5-291497B3FFED}"/>
                  </a:ext>
                </a:extLst>
              </p:cNvPr>
              <p:cNvSpPr txBox="1"/>
              <p:nvPr/>
            </p:nvSpPr>
            <p:spPr>
              <a:xfrm>
                <a:off x="4684822" y="5984211"/>
                <a:ext cx="3026598" cy="38574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N" sz="2400" b="0" i="1" smtClean="0">
                          <a:latin typeface="Cambria Math" panose="02040503050406030204" pitchFamily="18" charset="0"/>
                          <a:ea typeface="Cambria Math" panose="02040503050406030204" pitchFamily="18" charset="0"/>
                        </a:rPr>
                        <m:t>= </m:t>
                      </m:r>
                      <m:sSub>
                        <m:sSubPr>
                          <m:ctrlPr>
                            <a:rPr lang="en-IN" sz="2400" b="0" i="1" smtClean="0">
                              <a:latin typeface="Cambria Math" panose="02040503050406030204" pitchFamily="18" charset="0"/>
                              <a:ea typeface="Cambria Math" panose="02040503050406030204" pitchFamily="18" charset="0"/>
                            </a:rPr>
                          </m:ctrlPr>
                        </m:sSubPr>
                        <m:e>
                          <m:r>
                            <m:rPr>
                              <m:sty m:val="p"/>
                            </m:rPr>
                            <a:rPr lang="en-IN" sz="2400" b="0" i="0" smtClean="0">
                              <a:latin typeface="Cambria Math" panose="02040503050406030204" pitchFamily="18" charset="0"/>
                              <a:ea typeface="Cambria Math" panose="02040503050406030204" pitchFamily="18" charset="0"/>
                            </a:rPr>
                            <m:t>argmax</m:t>
                          </m:r>
                        </m:e>
                        <m:sub>
                          <m:r>
                            <m:rPr>
                              <m:sty m:val="p"/>
                            </m:rPr>
                            <a:rPr lang="en-IN" sz="2400" b="0" i="0" smtClean="0">
                              <a:latin typeface="Cambria Math" panose="02040503050406030204" pitchFamily="18" charset="0"/>
                              <a:ea typeface="Cambria Math" panose="02040503050406030204" pitchFamily="18" charset="0"/>
                            </a:rPr>
                            <m:t>Θ</m:t>
                          </m:r>
                        </m:sub>
                      </m:sSub>
                      <m:r>
                        <a:rPr lang="en-IN" sz="2400" b="0" i="1" smtClean="0">
                          <a:latin typeface="Cambria Math" panose="02040503050406030204" pitchFamily="18" charset="0"/>
                          <a:ea typeface="Cambria Math" panose="02040503050406030204" pitchFamily="18" charset="0"/>
                        </a:rPr>
                        <m:t> </m:t>
                      </m:r>
                      <m:r>
                        <a:rPr lang="en-IN" sz="2400" b="0" i="1" smtClean="0">
                          <a:solidFill>
                            <a:srgbClr val="FF0000"/>
                          </a:solidFill>
                          <a:latin typeface="Cambria Math" panose="02040503050406030204" pitchFamily="18" charset="0"/>
                          <a:ea typeface="Cambria Math" panose="02040503050406030204" pitchFamily="18" charset="0"/>
                        </a:rPr>
                        <m:t>𝒬</m:t>
                      </m:r>
                      <m:r>
                        <a:rPr lang="en-IN" sz="2400" b="0" i="1" smtClean="0">
                          <a:solidFill>
                            <a:srgbClr val="FF0000"/>
                          </a:solidFill>
                          <a:latin typeface="Cambria Math" panose="02040503050406030204" pitchFamily="18" charset="0"/>
                          <a:ea typeface="Cambria Math" panose="02040503050406030204" pitchFamily="18" charset="0"/>
                        </a:rPr>
                        <m:t>(</m:t>
                      </m:r>
                      <m:r>
                        <m:rPr>
                          <m:sty m:val="p"/>
                        </m:rPr>
                        <a:rPr lang="en-IN" sz="2400" b="0" i="0" smtClean="0">
                          <a:solidFill>
                            <a:srgbClr val="FF0000"/>
                          </a:solidFill>
                          <a:latin typeface="Cambria Math" panose="02040503050406030204" pitchFamily="18" charset="0"/>
                          <a:ea typeface="Cambria Math" panose="02040503050406030204" pitchFamily="18" charset="0"/>
                        </a:rPr>
                        <m:t>Θ</m:t>
                      </m:r>
                      <m:r>
                        <a:rPr lang="en-IN" sz="2400" b="0" i="1" smtClean="0">
                          <a:solidFill>
                            <a:srgbClr val="FF0000"/>
                          </a:solidFill>
                          <a:latin typeface="Cambria Math" panose="02040503050406030204" pitchFamily="18" charset="0"/>
                          <a:ea typeface="Cambria Math" panose="02040503050406030204" pitchFamily="18" charset="0"/>
                        </a:rPr>
                        <m:t>,</m:t>
                      </m:r>
                      <m:sSup>
                        <m:sSupPr>
                          <m:ctrlPr>
                            <a:rPr lang="en-IN" sz="2400" i="1">
                              <a:solidFill>
                                <a:srgbClr val="FF0000"/>
                              </a:solidFill>
                              <a:latin typeface="Cambria Math" panose="02040503050406030204" pitchFamily="18" charset="0"/>
                              <a:ea typeface="Cambria Math" panose="02040503050406030204" pitchFamily="18" charset="0"/>
                            </a:rPr>
                          </m:ctrlPr>
                        </m:sSupPr>
                        <m:e>
                          <m:r>
                            <m:rPr>
                              <m:sty m:val="p"/>
                            </m:rPr>
                            <a:rPr lang="en-IN" sz="2400">
                              <a:solidFill>
                                <a:srgbClr val="FF0000"/>
                              </a:solidFill>
                              <a:latin typeface="Cambria Math" panose="02040503050406030204" pitchFamily="18" charset="0"/>
                              <a:ea typeface="Cambria Math" panose="02040503050406030204" pitchFamily="18" charset="0"/>
                            </a:rPr>
                            <m:t>Θ</m:t>
                          </m:r>
                        </m:e>
                        <m:sup>
                          <m:r>
                            <m:rPr>
                              <m:sty m:val="p"/>
                            </m:rPr>
                            <a:rPr lang="en-IN" sz="2400">
                              <a:solidFill>
                                <a:srgbClr val="FF0000"/>
                              </a:solidFill>
                              <a:latin typeface="Cambria Math" panose="02040503050406030204" pitchFamily="18" charset="0"/>
                              <a:ea typeface="Cambria Math" panose="02040503050406030204" pitchFamily="18" charset="0"/>
                            </a:rPr>
                            <m:t>old</m:t>
                          </m:r>
                        </m:sup>
                      </m:sSup>
                      <m:r>
                        <a:rPr lang="en-IN" sz="2400" b="0" i="1" smtClean="0">
                          <a:solidFill>
                            <a:srgbClr val="FF0000"/>
                          </a:solidFill>
                          <a:latin typeface="Cambria Math" panose="02040503050406030204" pitchFamily="18" charset="0"/>
                          <a:ea typeface="Cambria Math" panose="02040503050406030204" pitchFamily="18" charset="0"/>
                        </a:rPr>
                        <m:t>)</m:t>
                      </m:r>
                    </m:oMath>
                  </m:oMathPara>
                </a14:m>
                <a:endParaRPr lang="en-IN" sz="2400" dirty="0"/>
              </a:p>
            </p:txBody>
          </p:sp>
        </mc:Choice>
        <mc:Fallback xmlns="">
          <p:sp>
            <p:nvSpPr>
              <p:cNvPr id="30" name="TextBox 29">
                <a:extLst>
                  <a:ext uri="{FF2B5EF4-FFF2-40B4-BE49-F238E27FC236}">
                    <a16:creationId xmlns:a16="http://schemas.microsoft.com/office/drawing/2014/main" id="{F6115DDE-147D-4B6F-BFB5-291497B3FFED}"/>
                  </a:ext>
                </a:extLst>
              </p:cNvPr>
              <p:cNvSpPr txBox="1">
                <a:spLocks noRot="1" noChangeAspect="1" noMove="1" noResize="1" noEditPoints="1" noAdjustHandles="1" noChangeArrowheads="1" noChangeShapeType="1" noTextEdit="1"/>
              </p:cNvSpPr>
              <p:nvPr/>
            </p:nvSpPr>
            <p:spPr>
              <a:xfrm>
                <a:off x="4684822" y="5984211"/>
                <a:ext cx="3026598" cy="385747"/>
              </a:xfrm>
              <a:prstGeom prst="rect">
                <a:avLst/>
              </a:prstGeom>
              <a:blipFill>
                <a:blip r:embed="rId14"/>
                <a:stretch>
                  <a:fillRect l="-605" t="-1587" r="-3226" b="-33333"/>
                </a:stretch>
              </a:blipFill>
            </p:spPr>
            <p:txBody>
              <a:bodyPr/>
              <a:lstStyle/>
              <a:p>
                <a:r>
                  <a:rPr lang="en-IN">
                    <a:noFill/>
                  </a:rPr>
                  <a:t> </a:t>
                </a:r>
              </a:p>
            </p:txBody>
          </p:sp>
        </mc:Fallback>
      </mc:AlternateContent>
      <p:sp>
        <p:nvSpPr>
          <p:cNvPr id="19" name="Oval 18">
            <a:extLst>
              <a:ext uri="{FF2B5EF4-FFF2-40B4-BE49-F238E27FC236}">
                <a16:creationId xmlns:a16="http://schemas.microsoft.com/office/drawing/2014/main" id="{7E90984F-6F6F-443B-8F5D-A89845EC3886}"/>
              </a:ext>
            </a:extLst>
          </p:cNvPr>
          <p:cNvSpPr/>
          <p:nvPr/>
        </p:nvSpPr>
        <p:spPr>
          <a:xfrm>
            <a:off x="8384146" y="4517990"/>
            <a:ext cx="1931831" cy="571760"/>
          </a:xfrm>
          <a:prstGeom prst="ellipse">
            <a:avLst/>
          </a:prstGeom>
          <a:solidFill>
            <a:schemeClr val="accent1">
              <a:alpha val="0"/>
            </a:schemeClr>
          </a:solidFill>
          <a:ln>
            <a:solidFill>
              <a:srgbClr val="B80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Speech Bubble: Rectangle 31">
            <a:extLst>
              <a:ext uri="{FF2B5EF4-FFF2-40B4-BE49-F238E27FC236}">
                <a16:creationId xmlns:a16="http://schemas.microsoft.com/office/drawing/2014/main" id="{33725284-8653-4221-B4BE-7D41D1FA00D7}"/>
              </a:ext>
            </a:extLst>
          </p:cNvPr>
          <p:cNvSpPr/>
          <p:nvPr/>
        </p:nvSpPr>
        <p:spPr>
          <a:xfrm>
            <a:off x="10170769" y="4988074"/>
            <a:ext cx="1931831" cy="541164"/>
          </a:xfrm>
          <a:prstGeom prst="wedgeRectCallout">
            <a:avLst>
              <a:gd name="adj1" fmla="val -38946"/>
              <a:gd name="adj2" fmla="val -66946"/>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b="1" dirty="0">
                <a:solidFill>
                  <a:srgbClr val="B806AB"/>
                </a:solidFill>
                <a:latin typeface="Abadi Extra Light" panose="020B0204020104020204" pitchFamily="34" charset="0"/>
              </a:rPr>
              <a:t>Complete-Data Log Likelihood (CLL)</a:t>
            </a:r>
          </a:p>
        </p:txBody>
      </p:sp>
      <p:pic>
        <p:nvPicPr>
          <p:cNvPr id="33" name="Picture 32">
            <a:extLst>
              <a:ext uri="{FF2B5EF4-FFF2-40B4-BE49-F238E27FC236}">
                <a16:creationId xmlns:a16="http://schemas.microsoft.com/office/drawing/2014/main" id="{9825C673-F890-43D5-BC57-80086FF18EFD}"/>
              </a:ext>
            </a:extLst>
          </p:cNvPr>
          <p:cNvPicPr>
            <a:picLocks noChangeAspect="1"/>
          </p:cNvPicPr>
          <p:nvPr/>
        </p:nvPicPr>
        <p:blipFill>
          <a:blip r:embed="rId15"/>
          <a:stretch>
            <a:fillRect/>
          </a:stretch>
        </p:blipFill>
        <p:spPr>
          <a:xfrm>
            <a:off x="10412751" y="416924"/>
            <a:ext cx="1004822" cy="965223"/>
          </a:xfrm>
          <a:prstGeom prst="rect">
            <a:avLst/>
          </a:prstGeom>
        </p:spPr>
      </p:pic>
      <mc:AlternateContent xmlns:mc="http://schemas.openxmlformats.org/markup-compatibility/2006" xmlns:a14="http://schemas.microsoft.com/office/drawing/2010/main">
        <mc:Choice Requires="a14">
          <p:sp>
            <p:nvSpPr>
              <p:cNvPr id="34" name="Speech Bubble: Rectangle 33">
                <a:extLst>
                  <a:ext uri="{FF2B5EF4-FFF2-40B4-BE49-F238E27FC236}">
                    <a16:creationId xmlns:a16="http://schemas.microsoft.com/office/drawing/2014/main" id="{CF712545-6D8C-4B50-8D80-FA726B5B1537}"/>
                  </a:ext>
                </a:extLst>
              </p:cNvPr>
              <p:cNvSpPr/>
              <p:nvPr/>
            </p:nvSpPr>
            <p:spPr>
              <a:xfrm>
                <a:off x="7364423" y="212543"/>
                <a:ext cx="3120662" cy="632773"/>
              </a:xfrm>
              <a:prstGeom prst="wedgeRectCallout">
                <a:avLst>
                  <a:gd name="adj1" fmla="val 57662"/>
                  <a:gd name="adj2" fmla="val 4362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14:m>
                  <m:oMath xmlns:m="http://schemas.openxmlformats.org/officeDocument/2006/math">
                    <m:r>
                      <m:rPr>
                        <m:sty m:val="p"/>
                      </m:rPr>
                      <a:rPr lang="en-IN" i="1" smtClean="0">
                        <a:solidFill>
                          <a:schemeClr val="tx1"/>
                        </a:solidFill>
                        <a:latin typeface="Cambria Math" panose="02040503050406030204" pitchFamily="18" charset="0"/>
                      </a:rPr>
                      <m:t>log</m:t>
                    </m:r>
                    <m:r>
                      <a:rPr lang="en-IN" i="1" smtClean="0">
                        <a:solidFill>
                          <a:schemeClr val="tx1"/>
                        </a:solidFill>
                        <a:latin typeface="Cambria Math" panose="02040503050406030204" pitchFamily="18" charset="0"/>
                      </a:rPr>
                      <m:t> </m:t>
                    </m:r>
                    <m:r>
                      <a:rPr lang="en-IN" i="1" smtClean="0">
                        <a:solidFill>
                          <a:schemeClr val="tx1"/>
                        </a:solidFill>
                        <a:latin typeface="Cambria Math" panose="02040503050406030204" pitchFamily="18" charset="0"/>
                      </a:rPr>
                      <m:t>𝑝</m:t>
                    </m:r>
                    <m:d>
                      <m:dPr>
                        <m:ctrlPr>
                          <a:rPr lang="en-IN" i="1">
                            <a:solidFill>
                              <a:schemeClr val="tx1"/>
                            </a:solidFill>
                            <a:latin typeface="Cambria Math" panose="02040503050406030204" pitchFamily="18" charset="0"/>
                          </a:rPr>
                        </m:ctrlPr>
                      </m:dPr>
                      <m:e>
                        <m:r>
                          <a:rPr lang="en-IN" b="1" i="1">
                            <a:solidFill>
                              <a:schemeClr val="tx1"/>
                            </a:solidFill>
                            <a:latin typeface="Cambria Math" panose="02040503050406030204" pitchFamily="18" charset="0"/>
                          </a:rPr>
                          <m:t>𝑿</m:t>
                        </m:r>
                      </m:e>
                      <m:e>
                        <m:r>
                          <m:rPr>
                            <m:sty m:val="p"/>
                          </m:rPr>
                          <a:rPr lang="en-IN">
                            <a:solidFill>
                              <a:schemeClr val="tx1"/>
                            </a:solidFill>
                            <a:latin typeface="Cambria Math" panose="02040503050406030204" pitchFamily="18" charset="0"/>
                          </a:rPr>
                          <m:t>Θ</m:t>
                        </m:r>
                      </m:e>
                    </m:d>
                  </m:oMath>
                </a14:m>
                <a:r>
                  <a:rPr lang="en-IN" dirty="0">
                    <a:solidFill>
                      <a:schemeClr val="tx1"/>
                    </a:solidFill>
                    <a:latin typeface="Abadi Extra Light" panose="020B0204020104020204" pitchFamily="34" charset="0"/>
                  </a:rPr>
                  <a:t> is called </a:t>
                </a:r>
                <a:r>
                  <a:rPr lang="en-IN" b="1" dirty="0">
                    <a:solidFill>
                      <a:srgbClr val="B806AB"/>
                    </a:solidFill>
                    <a:latin typeface="Abadi Extra Light" panose="020B0204020104020204" pitchFamily="34" charset="0"/>
                  </a:rPr>
                  <a:t>Incomplete-Data Log Likelihood (ILL)</a:t>
                </a:r>
              </a:p>
            </p:txBody>
          </p:sp>
        </mc:Choice>
        <mc:Fallback xmlns="">
          <p:sp>
            <p:nvSpPr>
              <p:cNvPr id="34" name="Speech Bubble: Rectangle 33">
                <a:extLst>
                  <a:ext uri="{FF2B5EF4-FFF2-40B4-BE49-F238E27FC236}">
                    <a16:creationId xmlns:a16="http://schemas.microsoft.com/office/drawing/2014/main" id="{CF712545-6D8C-4B50-8D80-FA726B5B1537}"/>
                  </a:ext>
                </a:extLst>
              </p:cNvPr>
              <p:cNvSpPr>
                <a:spLocks noRot="1" noChangeAspect="1" noMove="1" noResize="1" noEditPoints="1" noAdjustHandles="1" noChangeArrowheads="1" noChangeShapeType="1" noTextEdit="1"/>
              </p:cNvSpPr>
              <p:nvPr/>
            </p:nvSpPr>
            <p:spPr>
              <a:xfrm>
                <a:off x="7364423" y="212543"/>
                <a:ext cx="3120662" cy="632773"/>
              </a:xfrm>
              <a:prstGeom prst="wedgeRectCallout">
                <a:avLst>
                  <a:gd name="adj1" fmla="val 57662"/>
                  <a:gd name="adj2" fmla="val 43620"/>
                </a:avLst>
              </a:prstGeom>
              <a:blipFill>
                <a:blip r:embed="rId16"/>
                <a:stretch>
                  <a:fillRect l="-1252" t="-4673" b="-13084"/>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5" name="Speech Bubble: Rectangle 34">
                <a:extLst>
                  <a:ext uri="{FF2B5EF4-FFF2-40B4-BE49-F238E27FC236}">
                    <a16:creationId xmlns:a16="http://schemas.microsoft.com/office/drawing/2014/main" id="{FA501C90-907B-4D4F-AC77-2C2AC0864079}"/>
                  </a:ext>
                </a:extLst>
              </p:cNvPr>
              <p:cNvSpPr/>
              <p:nvPr/>
            </p:nvSpPr>
            <p:spPr>
              <a:xfrm>
                <a:off x="390379" y="5719811"/>
                <a:ext cx="3771969" cy="914546"/>
              </a:xfrm>
              <a:prstGeom prst="wedgeRectCallout">
                <a:avLst>
                  <a:gd name="adj1" fmla="val 40798"/>
                  <a:gd name="adj2" fmla="val -71682"/>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badi Extra Light" panose="020B0204020104020204" pitchFamily="34" charset="0"/>
                  </a:rPr>
                  <a:t>Much easier than maximizing ILL since CLL will have simple expressions (since it is akin to knowing </a:t>
                </a:r>
                <a14:m>
                  <m:oMath xmlns:m="http://schemas.openxmlformats.org/officeDocument/2006/math">
                    <m:r>
                      <a:rPr lang="en-IN" i="1" dirty="0" smtClean="0">
                        <a:solidFill>
                          <a:schemeClr val="tx1"/>
                        </a:solidFill>
                        <a:latin typeface="Cambria Math" panose="02040503050406030204" pitchFamily="18" charset="0"/>
                      </a:rPr>
                      <m:t>𝑍</m:t>
                    </m:r>
                  </m:oMath>
                </a14:m>
                <a:r>
                  <a:rPr lang="en-IN" dirty="0">
                    <a:solidFill>
                      <a:schemeClr val="tx1"/>
                    </a:solidFill>
                    <a:latin typeface="Abadi Extra Light" panose="020B0204020104020204" pitchFamily="34" charset="0"/>
                  </a:rPr>
                  <a:t>)</a:t>
                </a:r>
                <a:endParaRPr lang="en-IN" dirty="0">
                  <a:solidFill>
                    <a:schemeClr val="tx1"/>
                  </a:solidFill>
                </a:endParaRPr>
              </a:p>
            </p:txBody>
          </p:sp>
        </mc:Choice>
        <mc:Fallback xmlns="">
          <p:sp>
            <p:nvSpPr>
              <p:cNvPr id="35" name="Speech Bubble: Rectangle 34">
                <a:extLst>
                  <a:ext uri="{FF2B5EF4-FFF2-40B4-BE49-F238E27FC236}">
                    <a16:creationId xmlns:a16="http://schemas.microsoft.com/office/drawing/2014/main" id="{FA501C90-907B-4D4F-AC77-2C2AC0864079}"/>
                  </a:ext>
                </a:extLst>
              </p:cNvPr>
              <p:cNvSpPr>
                <a:spLocks noRot="1" noChangeAspect="1" noMove="1" noResize="1" noEditPoints="1" noAdjustHandles="1" noChangeArrowheads="1" noChangeShapeType="1" noTextEdit="1"/>
              </p:cNvSpPr>
              <p:nvPr/>
            </p:nvSpPr>
            <p:spPr>
              <a:xfrm>
                <a:off x="390379" y="5719811"/>
                <a:ext cx="3771969" cy="914546"/>
              </a:xfrm>
              <a:prstGeom prst="wedgeRectCallout">
                <a:avLst>
                  <a:gd name="adj1" fmla="val 40798"/>
                  <a:gd name="adj2" fmla="val -71682"/>
                </a:avLst>
              </a:prstGeom>
              <a:blipFill>
                <a:blip r:embed="rId17"/>
                <a:stretch>
                  <a:fillRect l="-1125" r="-1286" b="-6952"/>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 name="Speech Bubble: Rectangle 1">
                <a:extLst>
                  <a:ext uri="{FF2B5EF4-FFF2-40B4-BE49-F238E27FC236}">
                    <a16:creationId xmlns:a16="http://schemas.microsoft.com/office/drawing/2014/main" id="{AC0113AC-6F55-7B0D-8013-C8F0781F2213}"/>
                  </a:ext>
                </a:extLst>
              </p:cNvPr>
              <p:cNvSpPr/>
              <p:nvPr/>
            </p:nvSpPr>
            <p:spPr>
              <a:xfrm>
                <a:off x="4806723" y="169682"/>
                <a:ext cx="2341052" cy="865011"/>
              </a:xfrm>
              <a:prstGeom prst="wedgeRectCallout">
                <a:avLst>
                  <a:gd name="adj1" fmla="val 61091"/>
                  <a:gd name="adj2" fmla="val -6257"/>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b="1" dirty="0">
                    <a:solidFill>
                      <a:srgbClr val="B806AB"/>
                    </a:solidFill>
                    <a:latin typeface="Abadi Extra Light" panose="020B0204020104020204" pitchFamily="34" charset="0"/>
                  </a:rPr>
                  <a:t>Basically, log of marginal likelihood </a:t>
                </a:r>
                <a:r>
                  <a:rPr lang="en-IN" b="1" dirty="0" err="1">
                    <a:solidFill>
                      <a:srgbClr val="B806AB"/>
                    </a:solidFill>
                    <a:latin typeface="Abadi Extra Light" panose="020B0204020104020204" pitchFamily="34" charset="0"/>
                  </a:rPr>
                  <a:t>w.r.t.</a:t>
                </a:r>
                <a:r>
                  <a:rPr lang="en-IN" b="1" dirty="0">
                    <a:solidFill>
                      <a:srgbClr val="B806AB"/>
                    </a:solidFill>
                    <a:latin typeface="Abadi Extra Light" panose="020B0204020104020204" pitchFamily="34" charset="0"/>
                  </a:rPr>
                  <a:t> </a:t>
                </a:r>
                <a14:m>
                  <m:oMath xmlns:m="http://schemas.openxmlformats.org/officeDocument/2006/math">
                    <m:r>
                      <a:rPr lang="en-IN" b="1" i="0" smtClean="0">
                        <a:solidFill>
                          <a:srgbClr val="B806AB"/>
                        </a:solidFill>
                        <a:latin typeface="Cambria Math" panose="02040503050406030204" pitchFamily="18" charset="0"/>
                      </a:rPr>
                      <m:t>𝚯</m:t>
                    </m:r>
                  </m:oMath>
                </a14:m>
                <a:r>
                  <a:rPr lang="en-IN" b="1" dirty="0">
                    <a:solidFill>
                      <a:srgbClr val="B806AB"/>
                    </a:solidFill>
                    <a:latin typeface="Abadi Extra Light" panose="020B0204020104020204" pitchFamily="34" charset="0"/>
                  </a:rPr>
                  <a:t> with </a:t>
                </a:r>
                <a14:m>
                  <m:oMath xmlns:m="http://schemas.openxmlformats.org/officeDocument/2006/math">
                    <m:r>
                      <a:rPr lang="en-IN" b="1" i="1" dirty="0" smtClean="0">
                        <a:solidFill>
                          <a:srgbClr val="B806AB"/>
                        </a:solidFill>
                        <a:latin typeface="Cambria Math" panose="02040503050406030204" pitchFamily="18" charset="0"/>
                      </a:rPr>
                      <m:t>𝒁</m:t>
                    </m:r>
                  </m:oMath>
                </a14:m>
                <a:r>
                  <a:rPr lang="en-IN" b="1" dirty="0">
                    <a:solidFill>
                      <a:srgbClr val="B806AB"/>
                    </a:solidFill>
                    <a:latin typeface="Abadi Extra Light" panose="020B0204020104020204" pitchFamily="34" charset="0"/>
                  </a:rPr>
                  <a:t> integrated out</a:t>
                </a:r>
              </a:p>
            </p:txBody>
          </p:sp>
        </mc:Choice>
        <mc:Fallback xmlns="">
          <p:sp>
            <p:nvSpPr>
              <p:cNvPr id="2" name="Speech Bubble: Rectangle 1">
                <a:extLst>
                  <a:ext uri="{FF2B5EF4-FFF2-40B4-BE49-F238E27FC236}">
                    <a16:creationId xmlns:a16="http://schemas.microsoft.com/office/drawing/2014/main" id="{AC0113AC-6F55-7B0D-8013-C8F0781F2213}"/>
                  </a:ext>
                </a:extLst>
              </p:cNvPr>
              <p:cNvSpPr>
                <a:spLocks noRot="1" noChangeAspect="1" noMove="1" noResize="1" noEditPoints="1" noAdjustHandles="1" noChangeArrowheads="1" noChangeShapeType="1" noTextEdit="1"/>
              </p:cNvSpPr>
              <p:nvPr/>
            </p:nvSpPr>
            <p:spPr>
              <a:xfrm>
                <a:off x="4806723" y="169682"/>
                <a:ext cx="2341052" cy="865011"/>
              </a:xfrm>
              <a:prstGeom prst="wedgeRectCallout">
                <a:avLst>
                  <a:gd name="adj1" fmla="val 61091"/>
                  <a:gd name="adj2" fmla="val -6257"/>
                </a:avLst>
              </a:prstGeom>
              <a:blipFill>
                <a:blip r:embed="rId18"/>
                <a:stretch>
                  <a:fillRect l="-1848" t="-6207" b="-12414"/>
                </a:stretch>
              </a:blipFill>
              <a:ln w="19050">
                <a:solidFill>
                  <a:schemeClr val="accent2"/>
                </a:solidFill>
              </a:ln>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2655429962"/>
      </p:ext>
    </p:extLst>
  </p:cSld>
  <p:clrMapOvr>
    <a:masterClrMapping/>
  </p:clrMapOvr>
  <mc:AlternateContent xmlns:mc="http://schemas.openxmlformats.org/markup-compatibility/2006" xmlns:p14="http://schemas.microsoft.com/office/powerpoint/2010/main">
    <mc:Choice Requires="p14">
      <p:transition spd="slow" p14:dur="2000" advTm="492853"/>
    </mc:Choice>
    <mc:Fallback xmlns="">
      <p:transition spd="slow" advTm="4928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wipe(down)">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wipe(down)">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down)">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down)">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2">
                                            <p:txEl>
                                              <p:pRg st="4" end="4"/>
                                            </p:txEl>
                                          </p:spTgt>
                                        </p:tgtEl>
                                        <p:attrNameLst>
                                          <p:attrName>style.visibility</p:attrName>
                                        </p:attrNameLst>
                                      </p:cBhvr>
                                      <p:to>
                                        <p:strVal val="visible"/>
                                      </p:to>
                                    </p:set>
                                    <p:animEffect transition="in" filter="wipe(down)">
                                      <p:cBhvr>
                                        <p:cTn id="32" dur="500"/>
                                        <p:tgtEl>
                                          <p:spTgt spid="2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ipe(down)">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down)">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wipe(down)">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down)">
                                      <p:cBhvr>
                                        <p:cTn id="57" dur="500"/>
                                        <p:tgtEl>
                                          <p:spTgt spid="33"/>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wipe(down)">
                                      <p:cBhvr>
                                        <p:cTn id="60" dur="500"/>
                                        <p:tgtEl>
                                          <p:spTgt spid="3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wipe(down)">
                                      <p:cBhvr>
                                        <p:cTn id="65" dur="500"/>
                                        <p:tgtEl>
                                          <p:spTgt spid="2"/>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wipe(down)">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down)">
                                      <p:cBhvr>
                                        <p:cTn id="75" dur="5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wipe(down)">
                                      <p:cBhvr>
                                        <p:cTn id="80" dur="500"/>
                                        <p:tgtEl>
                                          <p:spTgt spid="35"/>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down)">
                                      <p:cBhvr>
                                        <p:cTn id="8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p"/>
      <p:bldP spid="23" grpId="0"/>
      <p:bldP spid="24" grpId="0" animBg="1"/>
      <p:bldP spid="25" grpId="0"/>
      <p:bldP spid="26" grpId="0"/>
      <p:bldP spid="27" grpId="0"/>
      <p:bldP spid="28" grpId="0" animBg="1"/>
      <p:bldP spid="29" grpId="0" animBg="1"/>
      <p:bldP spid="30" grpId="0"/>
      <p:bldP spid="19" grpId="0" animBg="1"/>
      <p:bldP spid="32" grpId="0" animBg="1"/>
      <p:bldP spid="34" grpId="0" animBg="1"/>
      <p:bldP spid="35" grpId="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7946-FC7F-477C-9867-0ED704A858E1}"/>
              </a:ext>
            </a:extLst>
          </p:cNvPr>
          <p:cNvSpPr>
            <a:spLocks noGrp="1"/>
          </p:cNvSpPr>
          <p:nvPr>
            <p:ph type="title"/>
          </p:nvPr>
        </p:nvSpPr>
        <p:spPr>
          <a:xfrm>
            <a:off x="265245" y="169682"/>
            <a:ext cx="11740617" cy="821500"/>
          </a:xfrm>
        </p:spPr>
        <p:txBody>
          <a:bodyPr>
            <a:normAutofit/>
          </a:bodyPr>
          <a:lstStyle/>
          <a:p>
            <a:r>
              <a:rPr lang="en-IN" dirty="0">
                <a:solidFill>
                  <a:srgbClr val="A33BC3"/>
                </a:solidFill>
              </a:rPr>
              <a:t>The Expectation-Maximization (EM) Algorithm</a:t>
            </a:r>
          </a:p>
        </p:txBody>
      </p:sp>
      <p:sp>
        <p:nvSpPr>
          <p:cNvPr id="39" name="Slide Number Placeholder 11">
            <a:extLst>
              <a:ext uri="{FF2B5EF4-FFF2-40B4-BE49-F238E27FC236}">
                <a16:creationId xmlns:a16="http://schemas.microsoft.com/office/drawing/2014/main" id="{35F7AD1F-F9D6-4D57-8CAA-F895FEBE23C8}"/>
              </a:ext>
            </a:extLst>
          </p:cNvPr>
          <p:cNvSpPr txBox="1">
            <a:spLocks/>
          </p:cNvSpPr>
          <p:nvPr/>
        </p:nvSpPr>
        <p:spPr>
          <a:xfrm>
            <a:off x="11323930" y="136939"/>
            <a:ext cx="60282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ED9D3-AF84-488D-8A6A-726D5349CDAB}" type="slidenum">
              <a:rPr lang="en-IN" sz="2800" smtClean="0">
                <a:solidFill>
                  <a:schemeClr val="bg1">
                    <a:lumMod val="65000"/>
                  </a:schemeClr>
                </a:solidFill>
              </a:rPr>
              <a:pPr/>
              <a:t>9</a:t>
            </a:fld>
            <a:endParaRPr lang="en-IN" sz="2800" dirty="0">
              <a:solidFill>
                <a:schemeClr val="bg1">
                  <a:lumMod val="65000"/>
                </a:schemeClr>
              </a:solidFill>
            </a:endParaRPr>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63B48E3D-E79C-4B87-8CE8-4AD44C6966F7}"/>
                  </a:ext>
                </a:extLst>
              </p:cNvPr>
              <p:cNvSpPr>
                <a:spLocks noGrp="1"/>
              </p:cNvSpPr>
              <p:nvPr>
                <p:ph idx="1"/>
              </p:nvPr>
            </p:nvSpPr>
            <p:spPr>
              <a:xfrm>
                <a:off x="265245" y="1130786"/>
                <a:ext cx="11740617" cy="5557532"/>
              </a:xfrm>
            </p:spPr>
            <p:txBody>
              <a:bodyPr>
                <a:noAutofit/>
              </a:bodyPr>
              <a:lstStyle/>
              <a:p>
                <a:pPr>
                  <a:buFont typeface="Wingdings" panose="05000000000000000000" pitchFamily="2" charset="2"/>
                  <a:buChar char="§"/>
                </a:pPr>
                <a:r>
                  <a:rPr lang="en-IN" sz="2400" dirty="0">
                    <a:latin typeface="Abadi Extra Light" panose="020B0204020104020204" pitchFamily="34" charset="0"/>
                    <a:ea typeface="Cambria Math" panose="02040503050406030204" pitchFamily="18" charset="0"/>
                  </a:rPr>
                  <a:t>ALT-OPT of </a:t>
                </a:r>
                <a14:m>
                  <m:oMath xmlns:m="http://schemas.openxmlformats.org/officeDocument/2006/math">
                    <m:r>
                      <a:rPr lang="en-IN" sz="2400" i="1" smtClean="0">
                        <a:latin typeface="Cambria Math" panose="02040503050406030204" pitchFamily="18" charset="0"/>
                        <a:ea typeface="Cambria Math" panose="02040503050406030204" pitchFamily="18" charset="0"/>
                      </a:rPr>
                      <m:t>ℒ</m:t>
                    </m:r>
                    <m:d>
                      <m:dPr>
                        <m:ctrlPr>
                          <a:rPr lang="en-IN" sz="2400" i="1">
                            <a:latin typeface="Cambria Math" panose="02040503050406030204" pitchFamily="18" charset="0"/>
                            <a:ea typeface="Cambria Math" panose="02040503050406030204" pitchFamily="18" charset="0"/>
                          </a:rPr>
                        </m:ctrlPr>
                      </m:dPr>
                      <m:e>
                        <m:r>
                          <a:rPr lang="en-IN" sz="2400" i="1">
                            <a:latin typeface="Cambria Math" panose="02040503050406030204" pitchFamily="18" charset="0"/>
                            <a:ea typeface="Cambria Math" panose="02040503050406030204" pitchFamily="18" charset="0"/>
                          </a:rPr>
                          <m:t>𝑞</m:t>
                        </m:r>
                        <m:r>
                          <a:rPr lang="en-IN" sz="2400" i="1">
                            <a:latin typeface="Cambria Math" panose="02040503050406030204" pitchFamily="18" charset="0"/>
                            <a:ea typeface="Cambria Math" panose="02040503050406030204" pitchFamily="18" charset="0"/>
                          </a:rPr>
                          <m:t>,</m:t>
                        </m:r>
                        <m:r>
                          <m:rPr>
                            <m:sty m:val="p"/>
                          </m:rPr>
                          <a:rPr lang="en-IN" sz="2400">
                            <a:latin typeface="Cambria Math" panose="02040503050406030204" pitchFamily="18" charset="0"/>
                            <a:ea typeface="Cambria Math" panose="02040503050406030204" pitchFamily="18" charset="0"/>
                          </a:rPr>
                          <m:t>Θ</m:t>
                        </m:r>
                      </m:e>
                    </m:d>
                  </m:oMath>
                </a14:m>
                <a:r>
                  <a:rPr lang="en-IN" sz="2400" dirty="0">
                    <a:latin typeface="Abadi Extra Light" panose="020B0204020104020204" pitchFamily="34" charset="0"/>
                  </a:rPr>
                  <a:t> </a:t>
                </a:r>
                <a:r>
                  <a:rPr lang="en-IN" sz="2400" dirty="0" err="1">
                    <a:latin typeface="Abadi Extra Light" panose="020B0204020104020204" pitchFamily="34" charset="0"/>
                  </a:rPr>
                  <a:t>w.r.t.</a:t>
                </a:r>
                <a:r>
                  <a:rPr lang="en-IN" sz="2400" dirty="0">
                    <a:latin typeface="Abadi Extra Light" panose="020B0204020104020204" pitchFamily="34" charset="0"/>
                  </a:rPr>
                  <a:t> </a:t>
                </a:r>
                <a14:m>
                  <m:oMath xmlns:m="http://schemas.openxmlformats.org/officeDocument/2006/math">
                    <m:r>
                      <a:rPr lang="en-IN" sz="2400" i="1" dirty="0" smtClean="0">
                        <a:latin typeface="Cambria Math" panose="02040503050406030204" pitchFamily="18" charset="0"/>
                      </a:rPr>
                      <m:t>𝑞</m:t>
                    </m:r>
                  </m:oMath>
                </a14:m>
                <a:r>
                  <a:rPr lang="en-IN" sz="2400" dirty="0">
                    <a:latin typeface="Abadi Extra Light" panose="020B0204020104020204" pitchFamily="34" charset="0"/>
                  </a:rPr>
                  <a:t> and </a:t>
                </a:r>
                <a14:m>
                  <m:oMath xmlns:m="http://schemas.openxmlformats.org/officeDocument/2006/math">
                    <m:r>
                      <m:rPr>
                        <m:sty m:val="p"/>
                      </m:rPr>
                      <a:rPr lang="en-IN" sz="2400" i="0" dirty="0" smtClean="0">
                        <a:latin typeface="Cambria Math" panose="02040503050406030204" pitchFamily="18" charset="0"/>
                      </a:rPr>
                      <m:t>Θ</m:t>
                    </m:r>
                  </m:oMath>
                </a14:m>
                <a:r>
                  <a:rPr lang="en-IN" sz="2400" dirty="0">
                    <a:latin typeface="Abadi Extra Light" panose="020B0204020104020204" pitchFamily="34" charset="0"/>
                  </a:rPr>
                  <a:t> gives the EM algorithm (Dempster, Laird, Rubin, 1977)</a:t>
                </a: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a:buFont typeface="Wingdings" panose="05000000000000000000" pitchFamily="2" charset="2"/>
                  <a:buChar char="§"/>
                </a:pPr>
                <a:endParaRPr lang="en-IN" sz="2400" dirty="0">
                  <a:latin typeface="Abadi Extra Light" panose="020B0204020104020204" pitchFamily="34" charset="0"/>
                </a:endParaRPr>
              </a:p>
              <a:p>
                <a:pPr marL="0" indent="0">
                  <a:buNone/>
                </a:pPr>
                <a:endParaRPr lang="en-IN" sz="2400" dirty="0">
                  <a:latin typeface="Abadi Extra Light" panose="020B0204020104020204" pitchFamily="34" charset="0"/>
                </a:endParaRPr>
              </a:p>
              <a:p>
                <a:pPr>
                  <a:buFont typeface="Wingdings" panose="05000000000000000000" pitchFamily="2" charset="2"/>
                  <a:buChar char="§"/>
                </a:pPr>
                <a:r>
                  <a:rPr lang="en-GB" sz="2400" dirty="0">
                    <a:latin typeface="Abadi Extra Light" panose="020B0204020104020204" pitchFamily="34" charset="0"/>
                  </a:rPr>
                  <a:t>Note: If we can take the MAP estimate </a:t>
                </a:r>
                <a14:m>
                  <m:oMath xmlns:m="http://schemas.openxmlformats.org/officeDocument/2006/math">
                    <m:sSub>
                      <m:sSubPr>
                        <m:ctrlPr>
                          <a:rPr lang="en-IN" sz="2400" b="0" i="1" smtClean="0">
                            <a:latin typeface="Cambria Math" panose="02040503050406030204" pitchFamily="18" charset="0"/>
                          </a:rPr>
                        </m:ctrlPr>
                      </m:sSubPr>
                      <m:e>
                        <m:acc>
                          <m:accPr>
                            <m:chr m:val="̂"/>
                            <m:ctrlPr>
                              <a:rPr lang="en-GB" sz="2400" i="1" smtClean="0">
                                <a:latin typeface="Cambria Math" panose="02040503050406030204" pitchFamily="18" charset="0"/>
                              </a:rPr>
                            </m:ctrlPr>
                          </m:accPr>
                          <m:e>
                            <m:r>
                              <a:rPr lang="en-IN" sz="2400" b="0" i="1" smtClean="0">
                                <a:latin typeface="Cambria Math" panose="02040503050406030204" pitchFamily="18" charset="0"/>
                              </a:rPr>
                              <m:t>𝑧</m:t>
                            </m:r>
                          </m:e>
                        </m:acc>
                      </m:e>
                      <m:sub>
                        <m:r>
                          <a:rPr lang="en-IN" sz="2400" b="0" i="1" smtClean="0">
                            <a:latin typeface="Cambria Math" panose="02040503050406030204" pitchFamily="18" charset="0"/>
                          </a:rPr>
                          <m:t>𝑛</m:t>
                        </m:r>
                      </m:sub>
                    </m:sSub>
                  </m:oMath>
                </a14:m>
                <a:r>
                  <a:rPr lang="en-GB" sz="2400" dirty="0">
                    <a:latin typeface="Abadi Extra Light" panose="020B0204020104020204" pitchFamily="34" charset="0"/>
                  </a:rPr>
                  <a:t> of </a:t>
                </a:r>
                <a14:m>
                  <m:oMath xmlns:m="http://schemas.openxmlformats.org/officeDocument/2006/math">
                    <m:sSub>
                      <m:sSubPr>
                        <m:ctrlPr>
                          <a:rPr lang="en-GB" sz="2400" i="1" dirty="0" smtClean="0">
                            <a:latin typeface="Cambria Math" panose="02040503050406030204" pitchFamily="18" charset="0"/>
                          </a:rPr>
                        </m:ctrlPr>
                      </m:sSubPr>
                      <m:e>
                        <m:r>
                          <a:rPr lang="en-GB" sz="2400" i="1" dirty="0" smtClean="0">
                            <a:latin typeface="Cambria Math" panose="02040503050406030204" pitchFamily="18" charset="0"/>
                          </a:rPr>
                          <m:t>𝑧</m:t>
                        </m:r>
                      </m:e>
                      <m:sub>
                        <m:r>
                          <a:rPr lang="en-GB" sz="2400" i="1" dirty="0" smtClean="0">
                            <a:latin typeface="Cambria Math" panose="02040503050406030204" pitchFamily="18" charset="0"/>
                          </a:rPr>
                          <m:t>𝑛</m:t>
                        </m:r>
                      </m:sub>
                    </m:sSub>
                  </m:oMath>
                </a14:m>
                <a:r>
                  <a:rPr lang="en-GB" sz="2400" dirty="0">
                    <a:latin typeface="Abadi Extra Light" panose="020B0204020104020204" pitchFamily="34" charset="0"/>
                  </a:rPr>
                  <a:t> (not full posterior) in Step 1 and maximize the CLL in Step 2 using that, i.e., do </a:t>
                </a:r>
                <a14:m>
                  <m:oMath xmlns:m="http://schemas.openxmlformats.org/officeDocument/2006/math">
                    <m:sSub>
                      <m:sSubPr>
                        <m:ctrlPr>
                          <a:rPr lang="en-IN" sz="2400" b="0" i="1" smtClean="0">
                            <a:solidFill>
                              <a:schemeClr val="tx1"/>
                            </a:solidFill>
                            <a:latin typeface="Cambria Math" panose="02040503050406030204" pitchFamily="18" charset="0"/>
                          </a:rPr>
                        </m:ctrlPr>
                      </m:sSubPr>
                      <m:e>
                        <m:r>
                          <m:rPr>
                            <m:sty m:val="p"/>
                          </m:rPr>
                          <a:rPr lang="en-IN" sz="2400" b="0" i="0" smtClean="0">
                            <a:solidFill>
                              <a:schemeClr val="tx1"/>
                            </a:solidFill>
                            <a:latin typeface="Cambria Math" panose="02040503050406030204" pitchFamily="18" charset="0"/>
                          </a:rPr>
                          <m:t>argmax</m:t>
                        </m:r>
                      </m:e>
                      <m:sub>
                        <m:r>
                          <m:rPr>
                            <m:sty m:val="p"/>
                          </m:rPr>
                          <a:rPr lang="en-IN" sz="2400" b="0" i="0" smtClean="0">
                            <a:solidFill>
                              <a:schemeClr val="tx1"/>
                            </a:solidFill>
                            <a:latin typeface="Cambria Math" panose="02040503050406030204" pitchFamily="18" charset="0"/>
                          </a:rPr>
                          <m:t>Θ</m:t>
                        </m:r>
                      </m:sub>
                    </m:sSub>
                    <m:nary>
                      <m:naryPr>
                        <m:chr m:val="∑"/>
                        <m:limLoc m:val="subSup"/>
                        <m:ctrlPr>
                          <a:rPr lang="en-IN" sz="2400" i="1">
                            <a:solidFill>
                              <a:schemeClr val="tx1"/>
                            </a:solidFill>
                            <a:latin typeface="Cambria Math" panose="02040503050406030204" pitchFamily="18" charset="0"/>
                          </a:rPr>
                        </m:ctrlPr>
                      </m:naryPr>
                      <m:sub>
                        <m:r>
                          <m:rPr>
                            <m:brk m:alnAt="25"/>
                          </m:rPr>
                          <a:rPr lang="en-IN" sz="2400" i="1">
                            <a:solidFill>
                              <a:schemeClr val="tx1"/>
                            </a:solidFill>
                            <a:latin typeface="Cambria Math" panose="02040503050406030204" pitchFamily="18" charset="0"/>
                          </a:rPr>
                          <m:t>𝑛</m:t>
                        </m:r>
                        <m:r>
                          <a:rPr lang="en-IN" sz="2400" i="1">
                            <a:solidFill>
                              <a:schemeClr val="tx1"/>
                            </a:solidFill>
                            <a:latin typeface="Cambria Math" panose="02040503050406030204" pitchFamily="18" charset="0"/>
                          </a:rPr>
                          <m:t>=1</m:t>
                        </m:r>
                      </m:sub>
                      <m:sup>
                        <m:r>
                          <a:rPr lang="en-IN" sz="2400" i="1">
                            <a:solidFill>
                              <a:schemeClr val="tx1"/>
                            </a:solidFill>
                            <a:latin typeface="Cambria Math" panose="02040503050406030204" pitchFamily="18" charset="0"/>
                          </a:rPr>
                          <m:t>𝑁</m:t>
                        </m:r>
                      </m:sup>
                      <m:e>
                        <m:d>
                          <m:dPr>
                            <m:begChr m:val="["/>
                            <m:endChr m:val="]"/>
                            <m:ctrlPr>
                              <a:rPr lang="en-IN" sz="2400" i="1">
                                <a:solidFill>
                                  <a:schemeClr val="tx1"/>
                                </a:solidFill>
                                <a:latin typeface="Cambria Math" panose="02040503050406030204" pitchFamily="18" charset="0"/>
                                <a:ea typeface="Cambria Math" panose="02040503050406030204" pitchFamily="18" charset="0"/>
                              </a:rPr>
                            </m:ctrlPr>
                          </m:dPr>
                          <m:e>
                            <m:r>
                              <m:rPr>
                                <m:sty m:val="p"/>
                              </m:rPr>
                              <a:rPr lang="en-IN" sz="2400" i="1">
                                <a:solidFill>
                                  <a:schemeClr val="tx1"/>
                                </a:solidFill>
                                <a:latin typeface="Cambria Math" panose="02040503050406030204" pitchFamily="18" charset="0"/>
                              </a:rPr>
                              <m:t>log</m:t>
                            </m:r>
                            <m:r>
                              <a:rPr lang="en-IN" sz="2400" i="1">
                                <a:solidFill>
                                  <a:schemeClr val="tx1"/>
                                </a:solidFill>
                                <a:latin typeface="Cambria Math" panose="02040503050406030204" pitchFamily="18" charset="0"/>
                              </a:rPr>
                              <m:t> </m:t>
                            </m:r>
                            <m:r>
                              <a:rPr lang="en-IN" sz="2400" i="1">
                                <a:solidFill>
                                  <a:schemeClr val="tx1"/>
                                </a:solidFill>
                                <a:latin typeface="Cambria Math" panose="02040503050406030204" pitchFamily="18" charset="0"/>
                              </a:rPr>
                              <m:t>𝑝</m:t>
                            </m:r>
                            <m:d>
                              <m:dPr>
                                <m:ctrlPr>
                                  <a:rPr lang="en-IN" sz="2400" i="1" smtClean="0">
                                    <a:solidFill>
                                      <a:schemeClr val="tx1"/>
                                    </a:solidFill>
                                    <a:latin typeface="Cambria Math" panose="02040503050406030204" pitchFamily="18" charset="0"/>
                                  </a:rPr>
                                </m:ctrlPr>
                              </m:dPr>
                              <m:e>
                                <m:sSub>
                                  <m:sSubPr>
                                    <m:ctrlPr>
                                      <a:rPr lang="en-IN" sz="2400" b="1" i="1">
                                        <a:solidFill>
                                          <a:schemeClr val="tx1"/>
                                        </a:solidFill>
                                        <a:latin typeface="Cambria Math" panose="02040503050406030204" pitchFamily="18" charset="0"/>
                                      </a:rPr>
                                    </m:ctrlPr>
                                  </m:sSubPr>
                                  <m:e>
                                    <m:r>
                                      <a:rPr lang="en-IN" sz="2400" b="1" i="1">
                                        <a:solidFill>
                                          <a:schemeClr val="tx1"/>
                                        </a:solidFill>
                                        <a:latin typeface="Cambria Math" panose="02040503050406030204" pitchFamily="18" charset="0"/>
                                      </a:rPr>
                                      <m:t>𝒙</m:t>
                                    </m:r>
                                  </m:e>
                                  <m:sub>
                                    <m:r>
                                      <a:rPr lang="en-IN" sz="2400" i="1">
                                        <a:solidFill>
                                          <a:schemeClr val="tx1"/>
                                        </a:solidFill>
                                        <a:latin typeface="Cambria Math" panose="02040503050406030204" pitchFamily="18" charset="0"/>
                                      </a:rPr>
                                      <m:t>𝑛</m:t>
                                    </m:r>
                                  </m:sub>
                                </m:sSub>
                                <m:r>
                                  <a:rPr lang="en-IN" sz="2400" b="1" i="1">
                                    <a:solidFill>
                                      <a:schemeClr val="tx1"/>
                                    </a:solidFill>
                                    <a:latin typeface="Cambria Math" panose="02040503050406030204" pitchFamily="18" charset="0"/>
                                  </a:rPr>
                                  <m:t>,</m:t>
                                </m:r>
                                <m:r>
                                  <a:rPr lang="en-IN" sz="2400" i="1" smtClean="0">
                                    <a:solidFill>
                                      <a:schemeClr val="tx1"/>
                                    </a:solidFill>
                                    <a:latin typeface="Cambria Math" panose="02040503050406030204" pitchFamily="18" charset="0"/>
                                  </a:rPr>
                                  <m:t> </m:t>
                                </m:r>
                                <m:sSup>
                                  <m:sSupPr>
                                    <m:ctrlPr>
                                      <a:rPr lang="en-IN" sz="2400" i="1" smtClean="0">
                                        <a:solidFill>
                                          <a:schemeClr val="tx1"/>
                                        </a:solidFill>
                                        <a:latin typeface="Cambria Math" panose="02040503050406030204" pitchFamily="18" charset="0"/>
                                      </a:rPr>
                                    </m:ctrlPr>
                                  </m:sSupPr>
                                  <m:e>
                                    <m:sSub>
                                      <m:sSubPr>
                                        <m:ctrlPr>
                                          <a:rPr lang="en-IN" sz="2400" i="1">
                                            <a:latin typeface="Cambria Math" panose="02040503050406030204" pitchFamily="18" charset="0"/>
                                          </a:rPr>
                                        </m:ctrlPr>
                                      </m:sSubPr>
                                      <m:e>
                                        <m:acc>
                                          <m:accPr>
                                            <m:chr m:val="̂"/>
                                            <m:ctrlPr>
                                              <a:rPr lang="en-GB" sz="2400" i="1">
                                                <a:latin typeface="Cambria Math" panose="02040503050406030204" pitchFamily="18" charset="0"/>
                                              </a:rPr>
                                            </m:ctrlPr>
                                          </m:accPr>
                                          <m:e>
                                            <m:r>
                                              <a:rPr lang="en-IN" sz="2400" i="1">
                                                <a:latin typeface="Cambria Math" panose="02040503050406030204" pitchFamily="18" charset="0"/>
                                              </a:rPr>
                                              <m:t>𝑧</m:t>
                                            </m:r>
                                          </m:e>
                                        </m:acc>
                                      </m:e>
                                      <m:sub>
                                        <m:r>
                                          <a:rPr lang="en-IN" sz="2400" i="1">
                                            <a:latin typeface="Cambria Math" panose="02040503050406030204" pitchFamily="18" charset="0"/>
                                          </a:rPr>
                                          <m:t>𝑛</m:t>
                                        </m:r>
                                      </m:sub>
                                    </m:sSub>
                                  </m:e>
                                  <m:sup>
                                    <m:r>
                                      <a:rPr lang="en-IN" sz="2400" b="0" i="1" smtClean="0">
                                        <a:solidFill>
                                          <a:schemeClr val="tx1"/>
                                        </a:solidFill>
                                        <a:latin typeface="Cambria Math" panose="02040503050406030204" pitchFamily="18" charset="0"/>
                                      </a:rPr>
                                      <m:t>(</m:t>
                                    </m:r>
                                    <m:r>
                                      <a:rPr lang="en-IN" sz="2400" b="0" i="1" smtClean="0">
                                        <a:solidFill>
                                          <a:schemeClr val="tx1"/>
                                        </a:solidFill>
                                        <a:latin typeface="Cambria Math" panose="02040503050406030204" pitchFamily="18" charset="0"/>
                                      </a:rPr>
                                      <m:t>𝑡</m:t>
                                    </m:r>
                                    <m:r>
                                      <a:rPr lang="en-IN" sz="2400" b="0" i="1" smtClean="0">
                                        <a:solidFill>
                                          <a:schemeClr val="tx1"/>
                                        </a:solidFill>
                                        <a:latin typeface="Cambria Math" panose="02040503050406030204" pitchFamily="18" charset="0"/>
                                      </a:rPr>
                                      <m:t>)</m:t>
                                    </m:r>
                                  </m:sup>
                                </m:sSup>
                              </m:e>
                              <m:e>
                                <m:r>
                                  <m:rPr>
                                    <m:sty m:val="p"/>
                                  </m:rPr>
                                  <a:rPr lang="en-IN" sz="2400">
                                    <a:solidFill>
                                      <a:schemeClr val="tx1"/>
                                    </a:solidFill>
                                    <a:latin typeface="Cambria Math" panose="02040503050406030204" pitchFamily="18" charset="0"/>
                                  </a:rPr>
                                  <m:t>Θ</m:t>
                                </m:r>
                              </m:e>
                            </m:d>
                          </m:e>
                        </m:d>
                      </m:e>
                    </m:nary>
                    <m:r>
                      <a:rPr lang="en-IN" sz="2400" i="1">
                        <a:solidFill>
                          <a:srgbClr val="0000FF"/>
                        </a:solidFill>
                        <a:latin typeface="Cambria Math" panose="02040503050406030204" pitchFamily="18" charset="0"/>
                      </a:rPr>
                      <m:t> </m:t>
                    </m:r>
                  </m:oMath>
                </a14:m>
                <a:r>
                  <a:rPr lang="en-GB" sz="2400" dirty="0">
                    <a:latin typeface="Abadi Extra Light" panose="020B0204020104020204" pitchFamily="34" charset="0"/>
                  </a:rPr>
                  <a:t> this will be ALT-OPT</a:t>
                </a:r>
                <a:br>
                  <a:rPr lang="en-IN" sz="2400" dirty="0">
                    <a:ea typeface="Cambria Math" panose="02040503050406030204" pitchFamily="18" charset="0"/>
                  </a:rPr>
                </a:br>
                <a:endParaRPr lang="en-IN" sz="2400" dirty="0">
                  <a:latin typeface="Abadi Extra Light" panose="020B0204020104020204" pitchFamily="34" charset="0"/>
                </a:endParaRPr>
              </a:p>
              <a:p>
                <a:pPr marL="0" indent="0">
                  <a:buNone/>
                </a:pPr>
                <a:endParaRPr lang="en-GB" sz="2600" dirty="0">
                  <a:latin typeface="Abadi Extra Light" panose="020B0204020104020204" pitchFamily="34" charset="0"/>
                </a:endParaRPr>
              </a:p>
              <a:p>
                <a:pPr marL="0" indent="0">
                  <a:buNone/>
                </a:pPr>
                <a:endParaRPr lang="en-GB" sz="800" dirty="0">
                  <a:latin typeface="Abadi Extra Light" panose="020B0204020104020204" pitchFamily="34" charset="0"/>
                </a:endParaRPr>
              </a:p>
            </p:txBody>
          </p:sp>
        </mc:Choice>
        <mc:Fallback xmlns="">
          <p:sp>
            <p:nvSpPr>
              <p:cNvPr id="7" name="Content Placeholder 2">
                <a:extLst>
                  <a:ext uri="{FF2B5EF4-FFF2-40B4-BE49-F238E27FC236}">
                    <a16:creationId xmlns:a16="http://schemas.microsoft.com/office/drawing/2014/main" id="{63B48E3D-E79C-4B87-8CE8-4AD44C6966F7}"/>
                  </a:ext>
                </a:extLst>
              </p:cNvPr>
              <p:cNvSpPr>
                <a:spLocks noGrp="1" noRot="1" noChangeAspect="1" noMove="1" noResize="1" noEditPoints="1" noAdjustHandles="1" noChangeArrowheads="1" noChangeShapeType="1" noTextEdit="1"/>
              </p:cNvSpPr>
              <p:nvPr>
                <p:ph idx="1"/>
              </p:nvPr>
            </p:nvSpPr>
            <p:spPr>
              <a:xfrm>
                <a:off x="265245" y="1130786"/>
                <a:ext cx="11740617" cy="5557532"/>
              </a:xfrm>
              <a:blipFill>
                <a:blip r:embed="rId5"/>
                <a:stretch>
                  <a:fillRect l="-727" t="-1645" r="-831"/>
                </a:stretch>
              </a:blipFill>
            </p:spPr>
            <p:txBody>
              <a:bodyPr/>
              <a:lstStyle/>
              <a:p>
                <a:r>
                  <a:rPr lang="en-IN">
                    <a:noFill/>
                  </a:rPr>
                  <a:t> </a:t>
                </a:r>
              </a:p>
            </p:txBody>
          </p:sp>
        </mc:Fallback>
      </mc:AlternateContent>
      <p:pic>
        <p:nvPicPr>
          <p:cNvPr id="8" name="Picture 2">
            <a:extLst>
              <a:ext uri="{FF2B5EF4-FFF2-40B4-BE49-F238E27FC236}">
                <a16:creationId xmlns:a16="http://schemas.microsoft.com/office/drawing/2014/main" id="{66876B03-2C59-4111-A87D-AA87369A22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1518" y="1602419"/>
            <a:ext cx="9658466" cy="406209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9" name="Speech Bubble: Rectangle 8">
                <a:extLst>
                  <a:ext uri="{FF2B5EF4-FFF2-40B4-BE49-F238E27FC236}">
                    <a16:creationId xmlns:a16="http://schemas.microsoft.com/office/drawing/2014/main" id="{AC7564FC-A1DF-4CCE-A8EC-75327F8A8D47}"/>
                  </a:ext>
                </a:extLst>
              </p:cNvPr>
              <p:cNvSpPr/>
              <p:nvPr/>
            </p:nvSpPr>
            <p:spPr>
              <a:xfrm>
                <a:off x="336500" y="2941621"/>
                <a:ext cx="1931790" cy="428857"/>
              </a:xfrm>
              <a:prstGeom prst="wedgeRectCallout">
                <a:avLst>
                  <a:gd name="adj1" fmla="val 59712"/>
                  <a:gd name="adj2" fmla="val 43898"/>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Conditional posterior of each latent variable </a:t>
                </a:r>
                <a14:m>
                  <m:oMath xmlns:m="http://schemas.openxmlformats.org/officeDocument/2006/math">
                    <m:sSub>
                      <m:sSubPr>
                        <m:ctrlPr>
                          <a:rPr lang="en-IN" sz="1400" b="0" i="1" smtClean="0">
                            <a:solidFill>
                              <a:schemeClr val="tx1"/>
                            </a:solidFill>
                            <a:latin typeface="Cambria Math" panose="02040503050406030204" pitchFamily="18" charset="0"/>
                          </a:rPr>
                        </m:ctrlPr>
                      </m:sSubPr>
                      <m:e>
                        <m:r>
                          <a:rPr lang="en-IN" sz="1400" b="0" i="1" smtClean="0">
                            <a:solidFill>
                              <a:schemeClr val="tx1"/>
                            </a:solidFill>
                            <a:latin typeface="Cambria Math" panose="02040503050406030204" pitchFamily="18" charset="0"/>
                          </a:rPr>
                          <m:t>𝑧</m:t>
                        </m:r>
                      </m:e>
                      <m:sub>
                        <m:r>
                          <a:rPr lang="en-IN" sz="1400" b="0" i="1" smtClean="0">
                            <a:solidFill>
                              <a:schemeClr val="tx1"/>
                            </a:solidFill>
                            <a:latin typeface="Cambria Math" panose="02040503050406030204" pitchFamily="18" charset="0"/>
                          </a:rPr>
                          <m:t>𝑛</m:t>
                        </m:r>
                      </m:sub>
                    </m:sSub>
                  </m:oMath>
                </a14:m>
                <a:endParaRPr lang="en-IN" sz="1400" dirty="0">
                  <a:solidFill>
                    <a:schemeClr val="tx1"/>
                  </a:solidFill>
                  <a:latin typeface="Abadi Extra Light" panose="020B0204020104020204" pitchFamily="34" charset="0"/>
                </a:endParaRPr>
              </a:p>
            </p:txBody>
          </p:sp>
        </mc:Choice>
        <mc:Fallback xmlns="">
          <p:sp>
            <p:nvSpPr>
              <p:cNvPr id="9" name="Speech Bubble: Rectangle 8">
                <a:extLst>
                  <a:ext uri="{FF2B5EF4-FFF2-40B4-BE49-F238E27FC236}">
                    <a16:creationId xmlns:a16="http://schemas.microsoft.com/office/drawing/2014/main" id="{AC7564FC-A1DF-4CCE-A8EC-75327F8A8D47}"/>
                  </a:ext>
                </a:extLst>
              </p:cNvPr>
              <p:cNvSpPr>
                <a:spLocks noRot="1" noChangeAspect="1" noMove="1" noResize="1" noEditPoints="1" noAdjustHandles="1" noChangeArrowheads="1" noChangeShapeType="1" noTextEdit="1"/>
              </p:cNvSpPr>
              <p:nvPr/>
            </p:nvSpPr>
            <p:spPr>
              <a:xfrm>
                <a:off x="336500" y="2941621"/>
                <a:ext cx="1931790" cy="428857"/>
              </a:xfrm>
              <a:prstGeom prst="wedgeRectCallout">
                <a:avLst>
                  <a:gd name="adj1" fmla="val 59712"/>
                  <a:gd name="adj2" fmla="val 43898"/>
                </a:avLst>
              </a:prstGeom>
              <a:blipFill>
                <a:blip r:embed="rId7"/>
                <a:stretch>
                  <a:fillRect l="-562" t="-12329" b="-21918"/>
                </a:stretch>
              </a:blipFill>
              <a:ln w="19050">
                <a:solidFill>
                  <a:schemeClr val="accent2"/>
                </a:solidFill>
              </a:ln>
            </p:spPr>
            <p:txBody>
              <a:bodyPr/>
              <a:lstStyle/>
              <a:p>
                <a:r>
                  <a:rPr lang="en-IN">
                    <a:noFill/>
                  </a:rPr>
                  <a:t> </a:t>
                </a:r>
              </a:p>
            </p:txBody>
          </p:sp>
        </mc:Fallback>
      </mc:AlternateContent>
      <p:sp>
        <p:nvSpPr>
          <p:cNvPr id="10" name="Speech Bubble: Rectangle 9">
            <a:extLst>
              <a:ext uri="{FF2B5EF4-FFF2-40B4-BE49-F238E27FC236}">
                <a16:creationId xmlns:a16="http://schemas.microsoft.com/office/drawing/2014/main" id="{61BDFB97-3941-4E94-BD15-554A6E7600C8}"/>
              </a:ext>
            </a:extLst>
          </p:cNvPr>
          <p:cNvSpPr/>
          <p:nvPr/>
        </p:nvSpPr>
        <p:spPr>
          <a:xfrm>
            <a:off x="223292" y="3480695"/>
            <a:ext cx="1931790" cy="428857"/>
          </a:xfrm>
          <a:prstGeom prst="wedgeRectCallout">
            <a:avLst>
              <a:gd name="adj1" fmla="val 56683"/>
              <a:gd name="adj2" fmla="val -3286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Latent variables also assumed </a:t>
            </a:r>
            <a:r>
              <a:rPr lang="en-IN" sz="1400" dirty="0" err="1">
                <a:solidFill>
                  <a:schemeClr val="tx1"/>
                </a:solidFill>
                <a:latin typeface="Abadi Extra Light" panose="020B0204020104020204" pitchFamily="34" charset="0"/>
              </a:rPr>
              <a:t>indep</a:t>
            </a:r>
            <a:r>
              <a:rPr lang="en-IN" sz="1400" dirty="0">
                <a:solidFill>
                  <a:schemeClr val="tx1"/>
                </a:solidFill>
                <a:latin typeface="Abadi Extra Light" panose="020B0204020104020204" pitchFamily="34" charset="0"/>
              </a:rPr>
              <a:t>. a priori</a:t>
            </a:r>
          </a:p>
        </p:txBody>
      </p:sp>
      <mc:AlternateContent xmlns:mc="http://schemas.openxmlformats.org/markup-compatibility/2006" xmlns:a14="http://schemas.microsoft.com/office/drawing/2010/main">
        <mc:Choice Requires="a14">
          <p:sp>
            <p:nvSpPr>
              <p:cNvPr id="11" name="Speech Bubble: Rectangle 10">
                <a:extLst>
                  <a:ext uri="{FF2B5EF4-FFF2-40B4-BE49-F238E27FC236}">
                    <a16:creationId xmlns:a16="http://schemas.microsoft.com/office/drawing/2014/main" id="{2EA155B1-E69A-4B4B-B143-A99E5156266B}"/>
                  </a:ext>
                </a:extLst>
              </p:cNvPr>
              <p:cNvSpPr/>
              <p:nvPr/>
            </p:nvSpPr>
            <p:spPr>
              <a:xfrm>
                <a:off x="9685325" y="3648860"/>
                <a:ext cx="2453571" cy="821500"/>
              </a:xfrm>
              <a:prstGeom prst="wedgeRectCallout">
                <a:avLst>
                  <a:gd name="adj1" fmla="val -40491"/>
                  <a:gd name="adj2" fmla="val 6332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Assuming the (expected) CLL </a:t>
                </a:r>
                <a14:m>
                  <m:oMath xmlns:m="http://schemas.openxmlformats.org/officeDocument/2006/math">
                    <m:sSub>
                      <m:sSubPr>
                        <m:ctrlPr>
                          <a:rPr lang="en-IN" sz="1400" i="1" smtClean="0">
                            <a:solidFill>
                              <a:schemeClr val="tx1"/>
                            </a:solidFill>
                            <a:latin typeface="Cambria Math" panose="02040503050406030204" pitchFamily="18" charset="0"/>
                            <a:ea typeface="Cambria Math" panose="02040503050406030204" pitchFamily="18" charset="0"/>
                          </a:rPr>
                        </m:ctrlPr>
                      </m:sSubPr>
                      <m:e>
                        <m:r>
                          <a:rPr lang="en-IN" sz="1400" i="1">
                            <a:solidFill>
                              <a:schemeClr val="tx1"/>
                            </a:solidFill>
                            <a:latin typeface="Cambria Math" panose="02040503050406030204" pitchFamily="18" charset="0"/>
                            <a:ea typeface="Cambria Math" panose="02040503050406030204" pitchFamily="18" charset="0"/>
                          </a:rPr>
                          <m:t>𝔼</m:t>
                        </m:r>
                      </m:e>
                      <m:sub>
                        <m:r>
                          <a:rPr lang="en-IN" sz="1400" i="1">
                            <a:solidFill>
                              <a:schemeClr val="tx1"/>
                            </a:solidFill>
                            <a:latin typeface="Cambria Math" panose="02040503050406030204" pitchFamily="18" charset="0"/>
                            <a:ea typeface="Cambria Math" panose="02040503050406030204" pitchFamily="18" charset="0"/>
                          </a:rPr>
                          <m:t>𝑝</m:t>
                        </m:r>
                        <m:d>
                          <m:dPr>
                            <m:ctrlPr>
                              <a:rPr lang="en-IN" sz="1400" i="1">
                                <a:solidFill>
                                  <a:schemeClr val="tx1"/>
                                </a:solidFill>
                                <a:latin typeface="Cambria Math" panose="02040503050406030204" pitchFamily="18" charset="0"/>
                                <a:ea typeface="Cambria Math" panose="02040503050406030204" pitchFamily="18" charset="0"/>
                              </a:rPr>
                            </m:ctrlPr>
                          </m:dPr>
                          <m:e>
                            <m:r>
                              <a:rPr lang="en-IN" sz="1400" b="1" i="1">
                                <a:solidFill>
                                  <a:schemeClr val="tx1"/>
                                </a:solidFill>
                                <a:latin typeface="Cambria Math" panose="02040503050406030204" pitchFamily="18" charset="0"/>
                                <a:ea typeface="Cambria Math" panose="02040503050406030204" pitchFamily="18" charset="0"/>
                              </a:rPr>
                              <m:t>𝒁</m:t>
                            </m:r>
                          </m:e>
                          <m:e>
                            <m:r>
                              <a:rPr lang="en-IN" sz="1400" b="1" i="1">
                                <a:solidFill>
                                  <a:schemeClr val="tx1"/>
                                </a:solidFill>
                                <a:latin typeface="Cambria Math" panose="02040503050406030204" pitchFamily="18" charset="0"/>
                                <a:ea typeface="Cambria Math" panose="02040503050406030204" pitchFamily="18" charset="0"/>
                              </a:rPr>
                              <m:t>𝑿</m:t>
                            </m:r>
                            <m:r>
                              <a:rPr lang="en-IN" sz="1400" i="1">
                                <a:solidFill>
                                  <a:schemeClr val="tx1"/>
                                </a:solidFill>
                                <a:latin typeface="Cambria Math" panose="02040503050406030204" pitchFamily="18" charset="0"/>
                                <a:ea typeface="Cambria Math" panose="02040503050406030204" pitchFamily="18" charset="0"/>
                              </a:rPr>
                              <m:t>,</m:t>
                            </m:r>
                            <m:sSup>
                              <m:sSupPr>
                                <m:ctrlPr>
                                  <a:rPr lang="en-IN" sz="1400" i="1">
                                    <a:solidFill>
                                      <a:schemeClr val="tx1"/>
                                    </a:solidFill>
                                    <a:latin typeface="Cambria Math" panose="02040503050406030204" pitchFamily="18" charset="0"/>
                                    <a:ea typeface="Cambria Math" panose="02040503050406030204" pitchFamily="18" charset="0"/>
                                  </a:rPr>
                                </m:ctrlPr>
                              </m:sSupPr>
                              <m:e>
                                <m:r>
                                  <m:rPr>
                                    <m:sty m:val="p"/>
                                  </m:rPr>
                                  <a:rPr lang="en-IN" sz="1400">
                                    <a:solidFill>
                                      <a:schemeClr val="tx1"/>
                                    </a:solidFill>
                                    <a:latin typeface="Cambria Math" panose="02040503050406030204" pitchFamily="18" charset="0"/>
                                    <a:ea typeface="Cambria Math" panose="02040503050406030204" pitchFamily="18" charset="0"/>
                                  </a:rPr>
                                  <m:t>Θ</m:t>
                                </m:r>
                              </m:e>
                              <m:sup>
                                <m:r>
                                  <m:rPr>
                                    <m:sty m:val="p"/>
                                  </m:rPr>
                                  <a:rPr lang="en-IN" sz="1400">
                                    <a:solidFill>
                                      <a:schemeClr val="tx1"/>
                                    </a:solidFill>
                                    <a:latin typeface="Cambria Math" panose="02040503050406030204" pitchFamily="18" charset="0"/>
                                    <a:ea typeface="Cambria Math" panose="02040503050406030204" pitchFamily="18" charset="0"/>
                                  </a:rPr>
                                  <m:t>old</m:t>
                                </m:r>
                              </m:sup>
                            </m:sSup>
                          </m:e>
                        </m:d>
                      </m:sub>
                    </m:sSub>
                    <m:r>
                      <a:rPr lang="en-IN" sz="1400" i="1">
                        <a:solidFill>
                          <a:schemeClr val="tx1"/>
                        </a:solidFill>
                        <a:latin typeface="Cambria Math" panose="02040503050406030204" pitchFamily="18" charset="0"/>
                        <a:ea typeface="Cambria Math" panose="02040503050406030204" pitchFamily="18" charset="0"/>
                      </a:rPr>
                      <m:t>[</m:t>
                    </m:r>
                    <m:r>
                      <m:rPr>
                        <m:sty m:val="p"/>
                      </m:rPr>
                      <a:rPr lang="en-IN" sz="1400" i="1">
                        <a:solidFill>
                          <a:schemeClr val="tx1"/>
                        </a:solidFill>
                        <a:latin typeface="Cambria Math" panose="02040503050406030204" pitchFamily="18" charset="0"/>
                        <a:ea typeface="Cambria Math" panose="02040503050406030204" pitchFamily="18" charset="0"/>
                      </a:rPr>
                      <m:t>log</m:t>
                    </m:r>
                    <m:r>
                      <a:rPr lang="en-IN" sz="1400" i="1">
                        <a:solidFill>
                          <a:schemeClr val="tx1"/>
                        </a:solidFill>
                        <a:latin typeface="Cambria Math" panose="02040503050406030204" pitchFamily="18" charset="0"/>
                        <a:ea typeface="Cambria Math" panose="02040503050406030204" pitchFamily="18" charset="0"/>
                      </a:rPr>
                      <m:t> </m:t>
                    </m:r>
                    <m:r>
                      <a:rPr lang="en-IN" sz="1400" i="1">
                        <a:solidFill>
                          <a:schemeClr val="tx1"/>
                        </a:solidFill>
                        <a:latin typeface="Cambria Math" panose="02040503050406030204" pitchFamily="18" charset="0"/>
                        <a:ea typeface="Cambria Math" panose="02040503050406030204" pitchFamily="18" charset="0"/>
                      </a:rPr>
                      <m:t>𝑝</m:t>
                    </m:r>
                    <m:r>
                      <a:rPr lang="en-IN" sz="1400" i="1">
                        <a:solidFill>
                          <a:schemeClr val="tx1"/>
                        </a:solidFill>
                        <a:latin typeface="Cambria Math" panose="02040503050406030204" pitchFamily="18" charset="0"/>
                        <a:ea typeface="Cambria Math" panose="02040503050406030204" pitchFamily="18" charset="0"/>
                      </a:rPr>
                      <m:t>(</m:t>
                    </m:r>
                    <m:r>
                      <a:rPr lang="en-IN" sz="1400" b="1" i="1">
                        <a:solidFill>
                          <a:schemeClr val="tx1"/>
                        </a:solidFill>
                        <a:latin typeface="Cambria Math" panose="02040503050406030204" pitchFamily="18" charset="0"/>
                        <a:ea typeface="Cambria Math" panose="02040503050406030204" pitchFamily="18" charset="0"/>
                      </a:rPr>
                      <m:t>𝑿</m:t>
                    </m:r>
                    <m:r>
                      <a:rPr lang="en-IN" sz="1400" i="1">
                        <a:solidFill>
                          <a:schemeClr val="tx1"/>
                        </a:solidFill>
                        <a:latin typeface="Cambria Math" panose="02040503050406030204" pitchFamily="18" charset="0"/>
                        <a:ea typeface="Cambria Math" panose="02040503050406030204" pitchFamily="18" charset="0"/>
                      </a:rPr>
                      <m:t>,</m:t>
                    </m:r>
                    <m:r>
                      <a:rPr lang="en-IN" sz="1400" b="1" i="1">
                        <a:solidFill>
                          <a:schemeClr val="tx1"/>
                        </a:solidFill>
                        <a:latin typeface="Cambria Math" panose="02040503050406030204" pitchFamily="18" charset="0"/>
                        <a:ea typeface="Cambria Math" panose="02040503050406030204" pitchFamily="18" charset="0"/>
                      </a:rPr>
                      <m:t>𝒁</m:t>
                    </m:r>
                    <m:r>
                      <a:rPr lang="en-IN" sz="1400" i="1">
                        <a:solidFill>
                          <a:schemeClr val="tx1"/>
                        </a:solidFill>
                        <a:latin typeface="Cambria Math" panose="02040503050406030204" pitchFamily="18" charset="0"/>
                        <a:ea typeface="Cambria Math" panose="02040503050406030204" pitchFamily="18" charset="0"/>
                      </a:rPr>
                      <m:t>|</m:t>
                    </m:r>
                    <m:r>
                      <m:rPr>
                        <m:sty m:val="p"/>
                      </m:rPr>
                      <a:rPr lang="en-IN" sz="1400">
                        <a:solidFill>
                          <a:schemeClr val="tx1"/>
                        </a:solidFill>
                        <a:latin typeface="Cambria Math" panose="02040503050406030204" pitchFamily="18" charset="0"/>
                        <a:ea typeface="Cambria Math" panose="02040503050406030204" pitchFamily="18" charset="0"/>
                      </a:rPr>
                      <m:t>Θ</m:t>
                    </m:r>
                    <m:r>
                      <a:rPr lang="en-IN" sz="1400" i="1">
                        <a:solidFill>
                          <a:schemeClr val="tx1"/>
                        </a:solidFill>
                        <a:latin typeface="Cambria Math" panose="02040503050406030204" pitchFamily="18" charset="0"/>
                        <a:ea typeface="Cambria Math" panose="02040503050406030204" pitchFamily="18" charset="0"/>
                      </a:rPr>
                      <m:t>)]</m:t>
                    </m:r>
                  </m:oMath>
                </a14:m>
                <a:r>
                  <a:rPr lang="en-IN" sz="1400" dirty="0">
                    <a:solidFill>
                      <a:schemeClr val="tx1"/>
                    </a:solidFill>
                    <a:latin typeface="Abadi Extra Light" panose="020B0204020104020204" pitchFamily="34" charset="0"/>
                  </a:rPr>
                  <a:t> factorizes over all observations</a:t>
                </a:r>
              </a:p>
            </p:txBody>
          </p:sp>
        </mc:Choice>
        <mc:Fallback xmlns="">
          <p:sp>
            <p:nvSpPr>
              <p:cNvPr id="11" name="Speech Bubble: Rectangle 10">
                <a:extLst>
                  <a:ext uri="{FF2B5EF4-FFF2-40B4-BE49-F238E27FC236}">
                    <a16:creationId xmlns:a16="http://schemas.microsoft.com/office/drawing/2014/main" id="{2EA155B1-E69A-4B4B-B143-A99E5156266B}"/>
                  </a:ext>
                </a:extLst>
              </p:cNvPr>
              <p:cNvSpPr>
                <a:spLocks noRot="1" noChangeAspect="1" noMove="1" noResize="1" noEditPoints="1" noAdjustHandles="1" noChangeArrowheads="1" noChangeShapeType="1" noTextEdit="1"/>
              </p:cNvSpPr>
              <p:nvPr/>
            </p:nvSpPr>
            <p:spPr>
              <a:xfrm>
                <a:off x="9685325" y="3648860"/>
                <a:ext cx="2453571" cy="821500"/>
              </a:xfrm>
              <a:prstGeom prst="wedgeRectCallout">
                <a:avLst>
                  <a:gd name="adj1" fmla="val -40491"/>
                  <a:gd name="adj2" fmla="val 63329"/>
                </a:avLst>
              </a:prstGeom>
              <a:blipFill>
                <a:blip r:embed="rId8"/>
                <a:stretch>
                  <a:fillRect l="-494" t="-1923"/>
                </a:stretch>
              </a:blipFill>
              <a:ln w="19050">
                <a:solidFill>
                  <a:schemeClr val="accent2"/>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2" name="Speech Bubble: Rectangle 11">
                <a:extLst>
                  <a:ext uri="{FF2B5EF4-FFF2-40B4-BE49-F238E27FC236}">
                    <a16:creationId xmlns:a16="http://schemas.microsoft.com/office/drawing/2014/main" id="{53FA526D-9628-4B6F-A6F0-8B668F8D6F45}"/>
                  </a:ext>
                </a:extLst>
              </p:cNvPr>
              <p:cNvSpPr/>
              <p:nvPr/>
            </p:nvSpPr>
            <p:spPr>
              <a:xfrm>
                <a:off x="3889201" y="1588179"/>
                <a:ext cx="4083099" cy="428857"/>
              </a:xfrm>
              <a:prstGeom prst="wedgeRectCallout">
                <a:avLst>
                  <a:gd name="adj1" fmla="val -55633"/>
                  <a:gd name="adj2" fmla="val 2342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rgbClr val="FF0000"/>
                    </a:solidFill>
                    <a:latin typeface="Abadi Extra Light" panose="020B0204020104020204" pitchFamily="34" charset="0"/>
                  </a:rPr>
                  <a:t>Primarily designed for doing point estimation of the parameters </a:t>
                </a:r>
                <a14:m>
                  <m:oMath xmlns:m="http://schemas.openxmlformats.org/officeDocument/2006/math">
                    <m:r>
                      <m:rPr>
                        <m:sty m:val="p"/>
                      </m:rPr>
                      <a:rPr lang="en-IN" sz="1400" b="0" i="0" smtClean="0">
                        <a:solidFill>
                          <a:srgbClr val="FF0000"/>
                        </a:solidFill>
                        <a:latin typeface="Cambria Math" panose="02040503050406030204" pitchFamily="18" charset="0"/>
                      </a:rPr>
                      <m:t>Θ</m:t>
                    </m:r>
                  </m:oMath>
                </a14:m>
                <a:r>
                  <a:rPr lang="en-IN" sz="1400" dirty="0">
                    <a:solidFill>
                      <a:srgbClr val="FF0000"/>
                    </a:solidFill>
                    <a:latin typeface="Abadi Extra Light" panose="020B0204020104020204" pitchFamily="34" charset="0"/>
                  </a:rPr>
                  <a:t> but also gives (CP of) latent variables </a:t>
                </a:r>
                <a14:m>
                  <m:oMath xmlns:m="http://schemas.openxmlformats.org/officeDocument/2006/math">
                    <m:sSub>
                      <m:sSubPr>
                        <m:ctrlPr>
                          <a:rPr lang="en-IN" sz="1400" b="0" i="1" smtClean="0">
                            <a:solidFill>
                              <a:srgbClr val="FF0000"/>
                            </a:solidFill>
                            <a:latin typeface="Cambria Math" panose="02040503050406030204" pitchFamily="18" charset="0"/>
                          </a:rPr>
                        </m:ctrlPr>
                      </m:sSubPr>
                      <m:e>
                        <m:r>
                          <a:rPr lang="en-IN" sz="1400" b="0" i="1" smtClean="0">
                            <a:solidFill>
                              <a:srgbClr val="FF0000"/>
                            </a:solidFill>
                            <a:latin typeface="Cambria Math" panose="02040503050406030204" pitchFamily="18" charset="0"/>
                          </a:rPr>
                          <m:t>𝑧</m:t>
                        </m:r>
                      </m:e>
                      <m:sub>
                        <m:r>
                          <a:rPr lang="en-IN" sz="1400" b="0" i="1" smtClean="0">
                            <a:solidFill>
                              <a:srgbClr val="FF0000"/>
                            </a:solidFill>
                            <a:latin typeface="Cambria Math" panose="02040503050406030204" pitchFamily="18" charset="0"/>
                          </a:rPr>
                          <m:t>𝑛</m:t>
                        </m:r>
                      </m:sub>
                    </m:sSub>
                  </m:oMath>
                </a14:m>
                <a:endParaRPr lang="en-IN" sz="1400" dirty="0">
                  <a:solidFill>
                    <a:srgbClr val="FF0000"/>
                  </a:solidFill>
                  <a:latin typeface="Abadi Extra Light" panose="020B0204020104020204" pitchFamily="34" charset="0"/>
                </a:endParaRPr>
              </a:p>
            </p:txBody>
          </p:sp>
        </mc:Choice>
        <mc:Fallback xmlns="">
          <p:sp>
            <p:nvSpPr>
              <p:cNvPr id="12" name="Speech Bubble: Rectangle 11">
                <a:extLst>
                  <a:ext uri="{FF2B5EF4-FFF2-40B4-BE49-F238E27FC236}">
                    <a16:creationId xmlns:a16="http://schemas.microsoft.com/office/drawing/2014/main" id="{53FA526D-9628-4B6F-A6F0-8B668F8D6F45}"/>
                  </a:ext>
                </a:extLst>
              </p:cNvPr>
              <p:cNvSpPr>
                <a:spLocks noRot="1" noChangeAspect="1" noMove="1" noResize="1" noEditPoints="1" noAdjustHandles="1" noChangeArrowheads="1" noChangeShapeType="1" noTextEdit="1"/>
              </p:cNvSpPr>
              <p:nvPr/>
            </p:nvSpPr>
            <p:spPr>
              <a:xfrm>
                <a:off x="3889201" y="1588179"/>
                <a:ext cx="4083099" cy="428857"/>
              </a:xfrm>
              <a:prstGeom prst="wedgeRectCallout">
                <a:avLst>
                  <a:gd name="adj1" fmla="val -55633"/>
                  <a:gd name="adj2" fmla="val 23429"/>
                </a:avLst>
              </a:prstGeom>
              <a:blipFill>
                <a:blip r:embed="rId9"/>
                <a:stretch>
                  <a:fillRect t="-12329" b="-21918"/>
                </a:stretch>
              </a:blipFill>
              <a:ln w="19050">
                <a:solidFill>
                  <a:schemeClr val="accent2"/>
                </a:solidFill>
              </a:ln>
            </p:spPr>
            <p:txBody>
              <a:bodyPr/>
              <a:lstStyle/>
              <a:p>
                <a:r>
                  <a:rPr lang="en-IN">
                    <a:noFill/>
                  </a:rPr>
                  <a:t> </a:t>
                </a:r>
              </a:p>
            </p:txBody>
          </p:sp>
        </mc:Fallback>
      </mc:AlternateContent>
      <p:pic>
        <p:nvPicPr>
          <p:cNvPr id="13" name="Picture 12">
            <a:extLst>
              <a:ext uri="{FF2B5EF4-FFF2-40B4-BE49-F238E27FC236}">
                <a16:creationId xmlns:a16="http://schemas.microsoft.com/office/drawing/2014/main" id="{D64AB6A3-6E18-445B-9F57-40C8103A6F07}"/>
              </a:ext>
            </a:extLst>
          </p:cNvPr>
          <p:cNvPicPr>
            <a:picLocks noChangeAspect="1"/>
          </p:cNvPicPr>
          <p:nvPr/>
        </p:nvPicPr>
        <p:blipFill>
          <a:blip r:embed="rId10"/>
          <a:stretch>
            <a:fillRect/>
          </a:stretch>
        </p:blipFill>
        <p:spPr>
          <a:xfrm>
            <a:off x="11090482" y="1806502"/>
            <a:ext cx="1004822" cy="965223"/>
          </a:xfrm>
          <a:prstGeom prst="rect">
            <a:avLst/>
          </a:prstGeom>
        </p:spPr>
      </p:pic>
      <mc:AlternateContent xmlns:mc="http://schemas.openxmlformats.org/markup-compatibility/2006" xmlns:a14="http://schemas.microsoft.com/office/drawing/2010/main">
        <mc:Choice Requires="a14">
          <p:sp>
            <p:nvSpPr>
              <p:cNvPr id="14" name="Speech Bubble: Rectangle 13">
                <a:extLst>
                  <a:ext uri="{FF2B5EF4-FFF2-40B4-BE49-F238E27FC236}">
                    <a16:creationId xmlns:a16="http://schemas.microsoft.com/office/drawing/2014/main" id="{9400D0FE-F5D8-47E6-A639-BC3F7652EEE5}"/>
                  </a:ext>
                </a:extLst>
              </p:cNvPr>
              <p:cNvSpPr/>
              <p:nvPr/>
            </p:nvSpPr>
            <p:spPr>
              <a:xfrm>
                <a:off x="8184524" y="1580546"/>
                <a:ext cx="2874719" cy="632773"/>
              </a:xfrm>
              <a:prstGeom prst="wedgeRectCallout">
                <a:avLst>
                  <a:gd name="adj1" fmla="val 57662"/>
                  <a:gd name="adj2" fmla="val 4362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a:solidFill>
                      <a:schemeClr val="tx1"/>
                    </a:solidFill>
                    <a:latin typeface="Abadi Extra Light" panose="020B0204020104020204" pitchFamily="34" charset="0"/>
                  </a:rPr>
                  <a:t>Usually computing CP + expected CLL is referred to as the </a:t>
                </a:r>
                <a:r>
                  <a:rPr lang="en-IN" sz="1400" dirty="0">
                    <a:solidFill>
                      <a:srgbClr val="0000FF"/>
                    </a:solidFill>
                    <a:latin typeface="Abadi Extra Light" panose="020B0204020104020204" pitchFamily="34" charset="0"/>
                  </a:rPr>
                  <a:t>E step</a:t>
                </a:r>
                <a:r>
                  <a:rPr lang="en-IN" sz="1400" dirty="0">
                    <a:solidFill>
                      <a:schemeClr val="tx1"/>
                    </a:solidFill>
                    <a:latin typeface="Abadi Extra Light" panose="020B0204020104020204" pitchFamily="34" charset="0"/>
                  </a:rPr>
                  <a:t>, and max. of exp-CLL </a:t>
                </a:r>
                <a:r>
                  <a:rPr lang="en-IN" sz="1400" dirty="0" err="1">
                    <a:solidFill>
                      <a:schemeClr val="tx1"/>
                    </a:solidFill>
                    <a:latin typeface="Abadi Extra Light" panose="020B0204020104020204" pitchFamily="34" charset="0"/>
                  </a:rPr>
                  <a:t>w.r.t.</a:t>
                </a:r>
                <a:r>
                  <a:rPr lang="en-IN" sz="1400" dirty="0">
                    <a:solidFill>
                      <a:schemeClr val="tx1"/>
                    </a:solidFill>
                    <a:latin typeface="Abadi Extra Light" panose="020B0204020104020204" pitchFamily="34" charset="0"/>
                  </a:rPr>
                  <a:t> </a:t>
                </a:r>
                <a14:m>
                  <m:oMath xmlns:m="http://schemas.openxmlformats.org/officeDocument/2006/math">
                    <m:r>
                      <m:rPr>
                        <m:sty m:val="p"/>
                      </m:rPr>
                      <a:rPr lang="en-IN" sz="1400" b="0" i="0" smtClean="0">
                        <a:solidFill>
                          <a:schemeClr val="tx1"/>
                        </a:solidFill>
                        <a:latin typeface="Cambria Math" panose="02040503050406030204" pitchFamily="18" charset="0"/>
                      </a:rPr>
                      <m:t>Θ</m:t>
                    </m:r>
                  </m:oMath>
                </a14:m>
                <a:r>
                  <a:rPr lang="en-IN" sz="1400" dirty="0">
                    <a:solidFill>
                      <a:schemeClr val="tx1"/>
                    </a:solidFill>
                    <a:latin typeface="Abadi Extra Light" panose="020B0204020104020204" pitchFamily="34" charset="0"/>
                  </a:rPr>
                  <a:t> as the </a:t>
                </a:r>
                <a:r>
                  <a:rPr lang="en-IN" sz="1400" dirty="0">
                    <a:solidFill>
                      <a:srgbClr val="0000FF"/>
                    </a:solidFill>
                    <a:latin typeface="Abadi Extra Light" panose="020B0204020104020204" pitchFamily="34" charset="0"/>
                  </a:rPr>
                  <a:t>M step</a:t>
                </a:r>
              </a:p>
            </p:txBody>
          </p:sp>
        </mc:Choice>
        <mc:Fallback xmlns="">
          <p:sp>
            <p:nvSpPr>
              <p:cNvPr id="14" name="Speech Bubble: Rectangle 13">
                <a:extLst>
                  <a:ext uri="{FF2B5EF4-FFF2-40B4-BE49-F238E27FC236}">
                    <a16:creationId xmlns:a16="http://schemas.microsoft.com/office/drawing/2014/main" id="{9400D0FE-F5D8-47E6-A639-BC3F7652EEE5}"/>
                  </a:ext>
                </a:extLst>
              </p:cNvPr>
              <p:cNvSpPr>
                <a:spLocks noRot="1" noChangeAspect="1" noMove="1" noResize="1" noEditPoints="1" noAdjustHandles="1" noChangeArrowheads="1" noChangeShapeType="1" noTextEdit="1"/>
              </p:cNvSpPr>
              <p:nvPr/>
            </p:nvSpPr>
            <p:spPr>
              <a:xfrm>
                <a:off x="8184524" y="1580546"/>
                <a:ext cx="2874719" cy="632773"/>
              </a:xfrm>
              <a:prstGeom prst="wedgeRectCallout">
                <a:avLst>
                  <a:gd name="adj1" fmla="val 57662"/>
                  <a:gd name="adj2" fmla="val 43620"/>
                </a:avLst>
              </a:prstGeom>
              <a:blipFill>
                <a:blip r:embed="rId11"/>
                <a:stretch>
                  <a:fillRect l="-389" t="-8411" b="-15888"/>
                </a:stretch>
              </a:blipFill>
              <a:ln w="19050">
                <a:solidFill>
                  <a:schemeClr val="accent2"/>
                </a:solidFill>
              </a:ln>
            </p:spPr>
            <p:txBody>
              <a:bodyPr/>
              <a:lstStyle/>
              <a:p>
                <a:r>
                  <a:rPr lang="en-IN">
                    <a:noFill/>
                  </a:rPr>
                  <a:t> </a:t>
                </a:r>
              </a:p>
            </p:txBody>
          </p:sp>
        </mc:Fallback>
      </mc:AlternateContent>
    </p:spTree>
    <p:custDataLst>
      <p:tags r:id="rId1"/>
    </p:custDataLst>
    <p:extLst>
      <p:ext uri="{BB962C8B-B14F-4D97-AF65-F5344CB8AC3E}">
        <p14:creationId xmlns:p14="http://schemas.microsoft.com/office/powerpoint/2010/main" val="557275723"/>
      </p:ext>
    </p:extLst>
  </p:cSld>
  <p:clrMapOvr>
    <a:masterClrMapping/>
  </p:clrMapOvr>
  <mc:AlternateContent xmlns:mc="http://schemas.openxmlformats.org/markup-compatibility/2006" xmlns:p14="http://schemas.microsoft.com/office/powerpoint/2010/main">
    <mc:Choice Requires="p14">
      <p:transition spd="slow" p14:dur="2000" advTm="439377"/>
    </mc:Choice>
    <mc:Fallback xmlns="">
      <p:transition spd="slow" advTm="4393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down)">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7">
                                            <p:txEl>
                                              <p:pRg st="10" end="10"/>
                                            </p:txEl>
                                          </p:spTgt>
                                        </p:tgtEl>
                                        <p:attrNameLst>
                                          <p:attrName>style.visibility</p:attrName>
                                        </p:attrNameLst>
                                      </p:cBhvr>
                                      <p:to>
                                        <p:strVal val="visible"/>
                                      </p:to>
                                    </p:set>
                                    <p:animEffect transition="in" filter="wipe(down)">
                                      <p:cBhvr>
                                        <p:cTn id="45"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6.5|1.7|14|18.6|15.1|11.4|60.6|17.9|27.1|52.6|24|25|11.7"/>
</p:tagLst>
</file>

<file path=ppt/tags/tag10.xml><?xml version="1.0" encoding="utf-8"?>
<p:tagLst xmlns:a="http://schemas.openxmlformats.org/drawingml/2006/main" xmlns:r="http://schemas.openxmlformats.org/officeDocument/2006/relationships" xmlns:p="http://schemas.openxmlformats.org/presentationml/2006/main">
  <p:tag name="TIMING" val="|3.5|16|9.2|23.9|19|17.9|32.7|7.7|17.5|17.2|6.4|1.2|11|2.1|0.9|0.8|0.7|0.8|9.8|31.7|22.3|8.6|45.6|2.1"/>
</p:tagLst>
</file>

<file path=ppt/tags/tag11.xml><?xml version="1.0" encoding="utf-8"?>
<p:tagLst xmlns:a="http://schemas.openxmlformats.org/drawingml/2006/main" xmlns:r="http://schemas.openxmlformats.org/officeDocument/2006/relationships" xmlns:p="http://schemas.openxmlformats.org/presentationml/2006/main">
  <p:tag name="TIMING" val="|13.8|9.8|2.1|20.2|6.4|6.7|14.8|24.3|11.9|13.5|1.7|12.2"/>
</p:tagLst>
</file>

<file path=ppt/tags/tag12.xml><?xml version="1.0" encoding="utf-8"?>
<p:tagLst xmlns:a="http://schemas.openxmlformats.org/drawingml/2006/main" xmlns:r="http://schemas.openxmlformats.org/officeDocument/2006/relationships" xmlns:p="http://schemas.openxmlformats.org/presentationml/2006/main">
  <p:tag name="TIMING" val="|2|12.8|14.4|30.8|26|17.5|25.4|18.5|7|14.2|1|37.5|16.6|9.6|58"/>
</p:tagLst>
</file>

<file path=ppt/tags/tag2.xml><?xml version="1.0" encoding="utf-8"?>
<p:tagLst xmlns:a="http://schemas.openxmlformats.org/drawingml/2006/main" xmlns:r="http://schemas.openxmlformats.org/officeDocument/2006/relationships" xmlns:p="http://schemas.openxmlformats.org/presentationml/2006/main">
  <p:tag name="TIMING" val="|3.3|18.4|15.2|21.3|53|20.2|0.1|65.2"/>
</p:tagLst>
</file>

<file path=ppt/tags/tag3.xml><?xml version="1.0" encoding="utf-8"?>
<p:tagLst xmlns:a="http://schemas.openxmlformats.org/drawingml/2006/main" xmlns:r="http://schemas.openxmlformats.org/officeDocument/2006/relationships" xmlns:p="http://schemas.openxmlformats.org/presentationml/2006/main">
  <p:tag name="TIMING" val="|4.2|6.3|30.5|32.3|24.4|58.7|51"/>
</p:tagLst>
</file>

<file path=ppt/tags/tag4.xml><?xml version="1.0" encoding="utf-8"?>
<p:tagLst xmlns:a="http://schemas.openxmlformats.org/drawingml/2006/main" xmlns:r="http://schemas.openxmlformats.org/officeDocument/2006/relationships" xmlns:p="http://schemas.openxmlformats.org/presentationml/2006/main">
  <p:tag name="TIMING" val="|6.1|10.2|20.5|10.2|10.2|37.4|15.9|38.1"/>
</p:tagLst>
</file>

<file path=ppt/tags/tag5.xml><?xml version="1.0" encoding="utf-8"?>
<p:tagLst xmlns:a="http://schemas.openxmlformats.org/drawingml/2006/main" xmlns:r="http://schemas.openxmlformats.org/officeDocument/2006/relationships" xmlns:p="http://schemas.openxmlformats.org/presentationml/2006/main">
  <p:tag name="TIMING" val="|8.7|16.8|39.5|11.4|12.1|14.9|12.3|22.8|15.5|69.3|22.3"/>
</p:tagLst>
</file>

<file path=ppt/tags/tag6.xml><?xml version="1.0" encoding="utf-8"?>
<p:tagLst xmlns:a="http://schemas.openxmlformats.org/drawingml/2006/main" xmlns:r="http://schemas.openxmlformats.org/officeDocument/2006/relationships" xmlns:p="http://schemas.openxmlformats.org/presentationml/2006/main">
  <p:tag name="TIMING" val="|7.7|28.8|39.8|12|12.8|23.8|1.2|11.2|17|18.4|26.2|41.6"/>
</p:tagLst>
</file>

<file path=ppt/tags/tag7.xml><?xml version="1.0" encoding="utf-8"?>
<p:tagLst xmlns:a="http://schemas.openxmlformats.org/drawingml/2006/main" xmlns:r="http://schemas.openxmlformats.org/officeDocument/2006/relationships" xmlns:p="http://schemas.openxmlformats.org/presentationml/2006/main">
  <p:tag name="TIMING" val="|19|16.5|34.5|111.5|2.9|2.1|10.5|54.7|50.1|6.8|32.5|31.4|25|6.7|46.4"/>
</p:tagLst>
</file>

<file path=ppt/tags/tag8.xml><?xml version="1.0" encoding="utf-8"?>
<p:tagLst xmlns:a="http://schemas.openxmlformats.org/drawingml/2006/main" xmlns:r="http://schemas.openxmlformats.org/officeDocument/2006/relationships" xmlns:p="http://schemas.openxmlformats.org/presentationml/2006/main">
  <p:tag name="TIMING" val="|3.9|20.6|192.4|6.3|33|17|28.7|56"/>
</p:tagLst>
</file>

<file path=ppt/tags/tag9.xml><?xml version="1.0" encoding="utf-8"?>
<p:tagLst xmlns:a="http://schemas.openxmlformats.org/drawingml/2006/main" xmlns:r="http://schemas.openxmlformats.org/officeDocument/2006/relationships" xmlns:p="http://schemas.openxmlformats.org/presentationml/2006/main">
  <p:tag name="TIMING" val="|6.7|10.8|19.4|62.1|1.4|1.4|50.2|51.2"/>
</p:tagLst>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E438CDBEF98540830FC7B1473B24FD" ma:contentTypeVersion="4" ma:contentTypeDescription="Create a new document." ma:contentTypeScope="" ma:versionID="1a80f3317f24b3ce93790176fa8976b7">
  <xsd:schema xmlns:xsd="http://www.w3.org/2001/XMLSchema" xmlns:xs="http://www.w3.org/2001/XMLSchema" xmlns:p="http://schemas.microsoft.com/office/2006/metadata/properties" xmlns:ns3="6f5e4ebc-8a67-4d1c-93f5-b4161f914fa8" targetNamespace="http://schemas.microsoft.com/office/2006/metadata/properties" ma:root="true" ma:fieldsID="cc1261d9f553eac1aed89d4386a8a0f7" ns3:_="">
    <xsd:import namespace="6f5e4ebc-8a67-4d1c-93f5-b4161f914fa8"/>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5e4ebc-8a67-4d1c-93f5-b4161f914f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7F0FA0-E997-4391-AB2D-D77B8F39C20E}">
  <ds:schemaRefs>
    <ds:schemaRef ds:uri="http://schemas.microsoft.com/sharepoint/v3/contenttype/forms"/>
  </ds:schemaRefs>
</ds:datastoreItem>
</file>

<file path=customXml/itemProps2.xml><?xml version="1.0" encoding="utf-8"?>
<ds:datastoreItem xmlns:ds="http://schemas.openxmlformats.org/officeDocument/2006/customXml" ds:itemID="{2740645F-B691-414A-9D54-D12C8CA8FC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5e4ebc-8a67-4d1c-93f5-b4161f914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631FFC2-7F55-4C43-BD51-402C1C6E8821}">
  <ds:schemaRefs>
    <ds:schemaRef ds:uri="http://schemas.microsoft.com/office/2006/documentManagement/types"/>
    <ds:schemaRef ds:uri="http://schemas.microsoft.com/office/2006/metadata/properties"/>
    <ds:schemaRef ds:uri="http://purl.org/dc/dcmitype/"/>
    <ds:schemaRef ds:uri="6f5e4ebc-8a67-4d1c-93f5-b4161f914fa8"/>
    <ds:schemaRef ds:uri="http://purl.org/dc/elements/1.1/"/>
    <ds:schemaRef ds:uri="http://www.w3.org/XML/1998/namespace"/>
    <ds:schemaRef ds:uri="http://schemas.openxmlformats.org/package/2006/metadata/core-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59957</TotalTime>
  <Words>1852</Words>
  <Application>Microsoft Office PowerPoint</Application>
  <PresentationFormat>Widescreen</PresentationFormat>
  <Paragraphs>284</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Abadi Extra Light</vt:lpstr>
      <vt:lpstr>Arial</vt:lpstr>
      <vt:lpstr>Calibri</vt:lpstr>
      <vt:lpstr>Calibri Light</vt:lpstr>
      <vt:lpstr>Cambria Math</vt:lpstr>
      <vt:lpstr>Garamond</vt:lpstr>
      <vt:lpstr>Wingdings</vt:lpstr>
      <vt:lpstr>Office Theme</vt:lpstr>
      <vt:lpstr>Latent Variable Models and EM Algorithm</vt:lpstr>
      <vt:lpstr>Hybrid Inference (posterior infer. + point est.)</vt:lpstr>
      <vt:lpstr>Nomenclature/Notation Alert</vt:lpstr>
      <vt:lpstr>  Inference/Parameter Estimation in Latent Variable Models using Expectation-Maximization (EM)</vt:lpstr>
      <vt:lpstr>Parameter Estimation in Latent Variable Models</vt:lpstr>
      <vt:lpstr>Why MLE/MAP of Params is Hard for LVMs?</vt:lpstr>
      <vt:lpstr>An Important Identity</vt:lpstr>
      <vt:lpstr>Maximizing L(q,Θ) </vt:lpstr>
      <vt:lpstr>The Expectation-Maximization (EM) Algorithm</vt:lpstr>
      <vt:lpstr>The Expected CLL</vt:lpstr>
      <vt:lpstr>PowerPoint Presentation</vt:lpstr>
      <vt:lpstr>EM vs Gradient-based Methods</vt:lpstr>
      <vt:lpstr>Some Applications of 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Piyush Rai</dc:creator>
  <cp:lastModifiedBy>Piyush Rai</cp:lastModifiedBy>
  <cp:revision>2843</cp:revision>
  <dcterms:created xsi:type="dcterms:W3CDTF">2020-07-07T20:42:16Z</dcterms:created>
  <dcterms:modified xsi:type="dcterms:W3CDTF">2025-02-13T11:12:45Z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0x01010025E438CDBEF98540830FC7B1473B24FD</vt:lpwstr>
  </property>
</Properties>
</file>