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sldIdLst>
    <p:sldId id="551" r:id="rId5"/>
    <p:sldId id="631" r:id="rId6"/>
    <p:sldId id="634" r:id="rId7"/>
    <p:sldId id="624" r:id="rId8"/>
    <p:sldId id="638" r:id="rId9"/>
    <p:sldId id="640" r:id="rId10"/>
    <p:sldId id="647" r:id="rId11"/>
    <p:sldId id="627" r:id="rId12"/>
    <p:sldId id="653" r:id="rId13"/>
    <p:sldId id="697" r:id="rId14"/>
    <p:sldId id="693" r:id="rId15"/>
    <p:sldId id="670" r:id="rId16"/>
    <p:sldId id="671" r:id="rId17"/>
    <p:sldId id="672" r:id="rId18"/>
    <p:sldId id="673" r:id="rId19"/>
    <p:sldId id="662" r:id="rId20"/>
    <p:sldId id="669" r:id="rId21"/>
    <p:sldId id="675" r:id="rId22"/>
    <p:sldId id="676" r:id="rId23"/>
    <p:sldId id="677" r:id="rId24"/>
    <p:sldId id="549" r:id="rId25"/>
    <p:sldId id="678" r:id="rId26"/>
    <p:sldId id="688" r:id="rId27"/>
    <p:sldId id="679" r:id="rId28"/>
    <p:sldId id="530" r:id="rId29"/>
    <p:sldId id="536" r:id="rId30"/>
    <p:sldId id="538" r:id="rId31"/>
    <p:sldId id="531" r:id="rId32"/>
    <p:sldId id="540" r:id="rId33"/>
    <p:sldId id="541" r:id="rId34"/>
    <p:sldId id="6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yush Rai" initials="PR" lastIdx="1" clrIdx="0">
    <p:extLst>
      <p:ext uri="{19B8F6BF-5375-455C-9EA6-DF929625EA0E}">
        <p15:presenceInfo xmlns:p15="http://schemas.microsoft.com/office/powerpoint/2012/main" userId="S-1-5-21-1815594393-203851566-323931515-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33BC3"/>
    <a:srgbClr val="935DFF"/>
    <a:srgbClr val="B466E0"/>
    <a:srgbClr val="8477E5"/>
    <a:srgbClr val="B18AD1"/>
    <a:srgbClr val="C366E0"/>
    <a:srgbClr val="E165D8"/>
    <a:srgbClr val="C275D1"/>
    <a:srgbClr val="CEB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87" d="100"/>
          <a:sy n="87" d="100"/>
        </p:scale>
        <p:origin x="5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079FB-1158-44A5-81BA-70742E8B8B87}" type="datetimeFigureOut">
              <a:rPr lang="en-IN" smtClean="0"/>
              <a:t>06-02-2025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C2274-7721-4180-95CA-BE03DFC6FB35}" type="slidenum">
              <a:rPr lang="en-IN" smtClean="0"/>
              <a:t>‹#›</a:t>
            </a:fld>
            <a:endParaRPr lang="en-IN"/>
          </a:p>
        </p:txBody>
      </p:sp>
    </p:spTree>
    <p:extLst>
      <p:ext uri="{BB962C8B-B14F-4D97-AF65-F5344CB8AC3E}">
        <p14:creationId xmlns:p14="http://schemas.microsoft.com/office/powerpoint/2010/main" val="333832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2E8B-E765-4F58-A257-0E1E2EC1E1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FB0D9F0-86A6-48DF-B30E-B84487765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67E9CD7-9DDA-4CF9-AA93-4DE94EF05F48}"/>
              </a:ext>
            </a:extLst>
          </p:cNvPr>
          <p:cNvSpPr>
            <a:spLocks noGrp="1"/>
          </p:cNvSpPr>
          <p:nvPr>
            <p:ph type="dt" sz="half" idx="10"/>
          </p:nvPr>
        </p:nvSpPr>
        <p:spPr/>
        <p:txBody>
          <a:bodyPr/>
          <a:lstStyle/>
          <a:p>
            <a:fld id="{66A9955A-2DC5-4511-A53D-598F496EDEEE}" type="datetime1">
              <a:rPr lang="en-IN" smtClean="0"/>
              <a:t>06-02-2025</a:t>
            </a:fld>
            <a:endParaRPr lang="en-IN"/>
          </a:p>
        </p:txBody>
      </p:sp>
      <p:sp>
        <p:nvSpPr>
          <p:cNvPr id="5" name="Footer Placeholder 4">
            <a:extLst>
              <a:ext uri="{FF2B5EF4-FFF2-40B4-BE49-F238E27FC236}">
                <a16:creationId xmlns:a16="http://schemas.microsoft.com/office/drawing/2014/main" id="{1C5422E9-1D05-4AD0-BFC0-2527F71217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BFB85C-0DA1-4C64-8F01-7A91FEF10534}"/>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72145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F842-6D8B-4C86-8F39-4F97C9A0899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B19E737-F70E-42FA-A4AC-876FA6F163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611A242-E710-4C98-92C7-184F6C186352}"/>
              </a:ext>
            </a:extLst>
          </p:cNvPr>
          <p:cNvSpPr>
            <a:spLocks noGrp="1"/>
          </p:cNvSpPr>
          <p:nvPr>
            <p:ph type="dt" sz="half" idx="10"/>
          </p:nvPr>
        </p:nvSpPr>
        <p:spPr/>
        <p:txBody>
          <a:bodyPr/>
          <a:lstStyle/>
          <a:p>
            <a:fld id="{C7CCAA5C-2D5F-4D58-9A50-D19B643441D4}" type="datetime1">
              <a:rPr lang="en-IN" smtClean="0"/>
              <a:t>06-02-2025</a:t>
            </a:fld>
            <a:endParaRPr lang="en-IN"/>
          </a:p>
        </p:txBody>
      </p:sp>
      <p:sp>
        <p:nvSpPr>
          <p:cNvPr id="5" name="Footer Placeholder 4">
            <a:extLst>
              <a:ext uri="{FF2B5EF4-FFF2-40B4-BE49-F238E27FC236}">
                <a16:creationId xmlns:a16="http://schemas.microsoft.com/office/drawing/2014/main" id="{84C3ABB8-F14F-4280-A105-4070853E67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F30805-AFD9-468A-8350-47B0059B70D1}"/>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118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CE3C8-84F1-4290-9648-5C9E9A2324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9CFA146-680D-4C44-80AE-61ACEA18EF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12229F1-7D33-4055-BCFB-C0B4E177D5C8}"/>
              </a:ext>
            </a:extLst>
          </p:cNvPr>
          <p:cNvSpPr>
            <a:spLocks noGrp="1"/>
          </p:cNvSpPr>
          <p:nvPr>
            <p:ph type="dt" sz="half" idx="10"/>
          </p:nvPr>
        </p:nvSpPr>
        <p:spPr/>
        <p:txBody>
          <a:bodyPr/>
          <a:lstStyle/>
          <a:p>
            <a:fld id="{24DF1576-788D-4E35-9930-DF0255718A2B}" type="datetime1">
              <a:rPr lang="en-IN" smtClean="0"/>
              <a:t>06-02-2025</a:t>
            </a:fld>
            <a:endParaRPr lang="en-IN"/>
          </a:p>
        </p:txBody>
      </p:sp>
      <p:sp>
        <p:nvSpPr>
          <p:cNvPr id="5" name="Footer Placeholder 4">
            <a:extLst>
              <a:ext uri="{FF2B5EF4-FFF2-40B4-BE49-F238E27FC236}">
                <a16:creationId xmlns:a16="http://schemas.microsoft.com/office/drawing/2014/main" id="{A958B88A-8C21-46C7-8EDF-2F9AEE5A2A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61208B-689D-4C89-B6D0-6D893F5C0C63}"/>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38470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BDEA5-031B-494A-B467-EFFEB2766D4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BAD22B5-97C1-4FAC-9285-AA741BFE1F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07785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027FE-0F44-497F-BF33-83303D147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96ABBA3-F0E8-4C36-916A-E54529F14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A16D18-BB11-4BFD-9E7A-8DFB408A75BB}"/>
              </a:ext>
            </a:extLst>
          </p:cNvPr>
          <p:cNvSpPr>
            <a:spLocks noGrp="1"/>
          </p:cNvSpPr>
          <p:nvPr>
            <p:ph type="dt" sz="half" idx="10"/>
          </p:nvPr>
        </p:nvSpPr>
        <p:spPr/>
        <p:txBody>
          <a:bodyPr/>
          <a:lstStyle/>
          <a:p>
            <a:fld id="{4CFD7B4F-85E2-411C-AFB6-1A374A5D39B8}" type="datetime1">
              <a:rPr lang="en-IN" smtClean="0"/>
              <a:t>06-02-2025</a:t>
            </a:fld>
            <a:endParaRPr lang="en-IN"/>
          </a:p>
        </p:txBody>
      </p:sp>
      <p:sp>
        <p:nvSpPr>
          <p:cNvPr id="5" name="Footer Placeholder 4">
            <a:extLst>
              <a:ext uri="{FF2B5EF4-FFF2-40B4-BE49-F238E27FC236}">
                <a16:creationId xmlns:a16="http://schemas.microsoft.com/office/drawing/2014/main" id="{8533F1CC-7685-4FAD-B5F7-982834C412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E65F9D9-79E8-4C23-9200-19A6857E3D87}"/>
              </a:ext>
            </a:extLst>
          </p:cNvPr>
          <p:cNvSpPr>
            <a:spLocks noGrp="1"/>
          </p:cNvSpPr>
          <p:nvPr>
            <p:ph type="sldNum" sz="quarter" idx="12"/>
          </p:nvPr>
        </p:nvSpPr>
        <p:spPr/>
        <p:txBody>
          <a:bodyPr/>
          <a:lstStyle/>
          <a:p>
            <a:fld id="{80FED9D3-AF84-488D-8A6A-726D5349CDAB}" type="slidenum">
              <a:rPr lang="en-IN" smtClean="0"/>
              <a:t>‹#›</a:t>
            </a:fld>
            <a:endParaRPr lang="en-IN" dirty="0"/>
          </a:p>
        </p:txBody>
      </p:sp>
    </p:spTree>
    <p:extLst>
      <p:ext uri="{BB962C8B-B14F-4D97-AF65-F5344CB8AC3E}">
        <p14:creationId xmlns:p14="http://schemas.microsoft.com/office/powerpoint/2010/main" val="161319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6550-E91F-4D00-83FE-94375199494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4E5A4F-9318-4630-A9C7-16E2FD6AF7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795E241-2474-417E-B544-69CF286112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3449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0B88-78D9-4019-8BFF-8F7C0DCD4F7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960B707-0551-48AD-BAF3-CE20FCE94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6066B9-A417-4624-91D6-6D6295C210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B5A6971-440D-4631-80F7-B3123104A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684CD4-B32C-429C-8FDB-C3993DE51C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2C11BC8-FB4C-4B9C-8A71-BB4D1F6A2DBB}"/>
              </a:ext>
            </a:extLst>
          </p:cNvPr>
          <p:cNvSpPr>
            <a:spLocks noGrp="1"/>
          </p:cNvSpPr>
          <p:nvPr>
            <p:ph type="dt" sz="half" idx="10"/>
          </p:nvPr>
        </p:nvSpPr>
        <p:spPr/>
        <p:txBody>
          <a:bodyPr/>
          <a:lstStyle/>
          <a:p>
            <a:fld id="{E1C471E0-72C8-4CC8-AE53-DCEAAFB58B8B}" type="datetime1">
              <a:rPr lang="en-IN" smtClean="0"/>
              <a:t>06-02-2025</a:t>
            </a:fld>
            <a:endParaRPr lang="en-IN"/>
          </a:p>
        </p:txBody>
      </p:sp>
      <p:sp>
        <p:nvSpPr>
          <p:cNvPr id="8" name="Footer Placeholder 7">
            <a:extLst>
              <a:ext uri="{FF2B5EF4-FFF2-40B4-BE49-F238E27FC236}">
                <a16:creationId xmlns:a16="http://schemas.microsoft.com/office/drawing/2014/main" id="{3783E117-C4A9-4FF3-9C91-FFD40695E55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B29C272-E75C-4778-96BF-8B2BC996BA08}"/>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416160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DEF5-DE48-45E6-AB10-8EDCE19D9B3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E021AE6-4821-4359-BA0A-71E21BF0BC09}"/>
              </a:ext>
            </a:extLst>
          </p:cNvPr>
          <p:cNvSpPr>
            <a:spLocks noGrp="1"/>
          </p:cNvSpPr>
          <p:nvPr>
            <p:ph type="dt" sz="half" idx="10"/>
          </p:nvPr>
        </p:nvSpPr>
        <p:spPr/>
        <p:txBody>
          <a:bodyPr/>
          <a:lstStyle/>
          <a:p>
            <a:fld id="{71899225-93B0-4D75-98A5-1AA74F5D545B}" type="datetime1">
              <a:rPr lang="en-IN" smtClean="0"/>
              <a:t>06-02-2025</a:t>
            </a:fld>
            <a:endParaRPr lang="en-IN"/>
          </a:p>
        </p:txBody>
      </p:sp>
      <p:sp>
        <p:nvSpPr>
          <p:cNvPr id="4" name="Footer Placeholder 3">
            <a:extLst>
              <a:ext uri="{FF2B5EF4-FFF2-40B4-BE49-F238E27FC236}">
                <a16:creationId xmlns:a16="http://schemas.microsoft.com/office/drawing/2014/main" id="{7C427195-022D-4F59-91AC-F6EF60F074F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ABCDE4F-8C95-4584-8FBF-AF73E2F5BF9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3878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937068-89ED-42F9-9A72-92111C5A53CC}"/>
              </a:ext>
            </a:extLst>
          </p:cNvPr>
          <p:cNvSpPr>
            <a:spLocks noGrp="1"/>
          </p:cNvSpPr>
          <p:nvPr>
            <p:ph type="dt" sz="half" idx="10"/>
          </p:nvPr>
        </p:nvSpPr>
        <p:spPr/>
        <p:txBody>
          <a:bodyPr/>
          <a:lstStyle/>
          <a:p>
            <a:fld id="{EA2F8A65-8968-44A1-8A19-3117F08B5A38}" type="datetime1">
              <a:rPr lang="en-IN" smtClean="0"/>
              <a:t>06-02-2025</a:t>
            </a:fld>
            <a:endParaRPr lang="en-IN"/>
          </a:p>
        </p:txBody>
      </p:sp>
      <p:sp>
        <p:nvSpPr>
          <p:cNvPr id="3" name="Footer Placeholder 2">
            <a:extLst>
              <a:ext uri="{FF2B5EF4-FFF2-40B4-BE49-F238E27FC236}">
                <a16:creationId xmlns:a16="http://schemas.microsoft.com/office/drawing/2014/main" id="{CFD62B2C-1FE1-496D-9296-45C99FB44B7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FBFDE75-9B7A-49B3-9B56-47588999928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17204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39A8-6449-4746-8F81-EF24B3122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688EEFD-9C86-41A8-9E20-FB51AE365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C7D5B7E-7597-4AD6-A029-CB20B9FBF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0E2B30-B4F2-4EC2-B501-40677FFA1103}"/>
              </a:ext>
            </a:extLst>
          </p:cNvPr>
          <p:cNvSpPr>
            <a:spLocks noGrp="1"/>
          </p:cNvSpPr>
          <p:nvPr>
            <p:ph type="dt" sz="half" idx="10"/>
          </p:nvPr>
        </p:nvSpPr>
        <p:spPr/>
        <p:txBody>
          <a:bodyPr/>
          <a:lstStyle/>
          <a:p>
            <a:fld id="{26D3029C-FE30-49AA-946C-8160924AD21C}" type="datetime1">
              <a:rPr lang="en-IN" smtClean="0"/>
              <a:t>06-02-2025</a:t>
            </a:fld>
            <a:endParaRPr lang="en-IN"/>
          </a:p>
        </p:txBody>
      </p:sp>
      <p:sp>
        <p:nvSpPr>
          <p:cNvPr id="6" name="Footer Placeholder 5">
            <a:extLst>
              <a:ext uri="{FF2B5EF4-FFF2-40B4-BE49-F238E27FC236}">
                <a16:creationId xmlns:a16="http://schemas.microsoft.com/office/drawing/2014/main" id="{EFD346B0-D5A7-4730-8667-0678E78485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B353FD6-F916-41FC-BA8C-069D6DA07BA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25853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521F-28F4-406E-9485-88EB85F4D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B4819DE-9E94-437E-8A68-6E165BAA9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C872149-A870-4DC0-8F9C-DDB1FD582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F4BED7-7934-4480-A6EE-DA8954235B6B}"/>
              </a:ext>
            </a:extLst>
          </p:cNvPr>
          <p:cNvSpPr>
            <a:spLocks noGrp="1"/>
          </p:cNvSpPr>
          <p:nvPr>
            <p:ph type="dt" sz="half" idx="10"/>
          </p:nvPr>
        </p:nvSpPr>
        <p:spPr/>
        <p:txBody>
          <a:bodyPr/>
          <a:lstStyle/>
          <a:p>
            <a:fld id="{9ECCF262-89E0-4714-A1CF-8A83C222FB9B}" type="datetime1">
              <a:rPr lang="en-IN" smtClean="0"/>
              <a:t>06-02-2025</a:t>
            </a:fld>
            <a:endParaRPr lang="en-IN"/>
          </a:p>
        </p:txBody>
      </p:sp>
      <p:sp>
        <p:nvSpPr>
          <p:cNvPr id="6" name="Footer Placeholder 5">
            <a:extLst>
              <a:ext uri="{FF2B5EF4-FFF2-40B4-BE49-F238E27FC236}">
                <a16:creationId xmlns:a16="http://schemas.microsoft.com/office/drawing/2014/main" id="{BC7CB16A-A6D8-4778-B7F0-21B6BFD28B0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254C42-23E8-4F2C-AC3E-A5BBDF4E66E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412317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B49AE5-850C-4D68-B1A0-D1411569DCF5}"/>
              </a:ext>
            </a:extLst>
          </p:cNvPr>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10741313" y="5372525"/>
            <a:ext cx="1224973" cy="1166387"/>
          </a:xfrm>
          <a:prstGeom prst="rect">
            <a:avLst/>
          </a:prstGeom>
        </p:spPr>
      </p:pic>
      <p:sp>
        <p:nvSpPr>
          <p:cNvPr id="9" name="TextBox 8">
            <a:extLst>
              <a:ext uri="{FF2B5EF4-FFF2-40B4-BE49-F238E27FC236}">
                <a16:creationId xmlns:a16="http://schemas.microsoft.com/office/drawing/2014/main" id="{17F7CEE4-2B80-48B3-9B66-3F5A2C62C75F}"/>
              </a:ext>
            </a:extLst>
          </p:cNvPr>
          <p:cNvSpPr txBox="1"/>
          <p:nvPr userDrawn="1"/>
        </p:nvSpPr>
        <p:spPr>
          <a:xfrm>
            <a:off x="10741313" y="6461552"/>
            <a:ext cx="1287532" cy="338554"/>
          </a:xfrm>
          <a:prstGeom prst="rect">
            <a:avLst/>
          </a:prstGeom>
          <a:noFill/>
        </p:spPr>
        <p:txBody>
          <a:bodyPr wrap="none" rtlCol="0">
            <a:spAutoFit/>
          </a:bodyPr>
          <a:lstStyle/>
          <a:p>
            <a:r>
              <a:rPr lang="en-IN" sz="1600" dirty="0">
                <a:solidFill>
                  <a:srgbClr val="A33BC3"/>
                </a:solidFill>
              </a:rPr>
              <a:t>CS772A: PML</a:t>
            </a:r>
          </a:p>
        </p:txBody>
      </p:sp>
      <p:sp>
        <p:nvSpPr>
          <p:cNvPr id="2" name="Title Placeholder 1">
            <a:extLst>
              <a:ext uri="{FF2B5EF4-FFF2-40B4-BE49-F238E27FC236}">
                <a16:creationId xmlns:a16="http://schemas.microsoft.com/office/drawing/2014/main" id="{D83DB4A9-B55E-4623-A2D9-A87B7B558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7CCFFDC-2115-4CD1-967C-545001D0D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339EF888-538C-4F90-BE4E-FDD77BCBC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76463-DA8A-478C-9FC8-00C83590963D}" type="datetime1">
              <a:rPr lang="en-IN" smtClean="0"/>
              <a:t>06-02-2025</a:t>
            </a:fld>
            <a:endParaRPr lang="en-IN"/>
          </a:p>
        </p:txBody>
      </p:sp>
      <p:sp>
        <p:nvSpPr>
          <p:cNvPr id="5" name="Footer Placeholder 4">
            <a:extLst>
              <a:ext uri="{FF2B5EF4-FFF2-40B4-BE49-F238E27FC236}">
                <a16:creationId xmlns:a16="http://schemas.microsoft.com/office/drawing/2014/main" id="{A65CDA8E-891B-4E76-B24D-670B7EB40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FF6AB6D-2CD0-4185-A303-317BFF965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ED9D3-AF84-488D-8A6A-726D5349CDAB}" type="slidenum">
              <a:rPr lang="en-IN" smtClean="0"/>
              <a:t>‹#›</a:t>
            </a:fld>
            <a:endParaRPr lang="en-IN" dirty="0"/>
          </a:p>
        </p:txBody>
      </p:sp>
    </p:spTree>
    <p:extLst>
      <p:ext uri="{BB962C8B-B14F-4D97-AF65-F5344CB8AC3E}">
        <p14:creationId xmlns:p14="http://schemas.microsoft.com/office/powerpoint/2010/main" val="159512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NUL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NUL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NULL"/><Relationship Id="rId5" Type="http://schemas.openxmlformats.org/officeDocument/2006/relationships/image" Target="NUL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slideLayout" Target="../slideLayouts/slideLayout2.xml"/><Relationship Id="rId16" Type="http://schemas.openxmlformats.org/officeDocument/2006/relationships/image" Target="NULL"/><Relationship Id="rId1" Type="http://schemas.openxmlformats.org/officeDocument/2006/relationships/tags" Target="../tags/tag18.xml"/><Relationship Id="rId6" Type="http://schemas.openxmlformats.org/officeDocument/2006/relationships/image" Target="NULL"/><Relationship Id="rId11" Type="http://schemas.openxmlformats.org/officeDocument/2006/relationships/image" Target="NULL"/><Relationship Id="rId15" Type="http://schemas.openxmlformats.org/officeDocument/2006/relationships/image" Target="../media/image3.png"/><Relationship Id="rId10"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0.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2.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3.png"/><Relationship Id="rId9" Type="http://schemas.openxmlformats.org/officeDocument/2006/relationships/image" Target="NUL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4.png"/><Relationship Id="rId5" Type="http://schemas.openxmlformats.org/officeDocument/2006/relationships/image" Target="NULL"/></Relationships>
</file>

<file path=ppt/slides/_rels/slide2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slideLayout" Target="../slideLayouts/slideLayout2.xml"/><Relationship Id="rId16" Type="http://schemas.openxmlformats.org/officeDocument/2006/relationships/image" Target="NULL"/><Relationship Id="rId1" Type="http://schemas.openxmlformats.org/officeDocument/2006/relationships/tags" Target="../tags/tag21.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 Id="rId1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5.png"/><Relationship Id="rId5" Type="http://schemas.openxmlformats.org/officeDocument/2006/relationships/image" Target="NULL"/></Relationships>
</file>

<file path=ppt/slides/_rels/slide2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NULL"/></Relationships>
</file>

<file path=ppt/slides/_rels/slide2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media/image28.png"/><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NULL"/><Relationship Id="rId1" Type="http://schemas.openxmlformats.org/officeDocument/2006/relationships/tags" Target="../tags/tag24.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2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s>
</file>

<file path=ppt/slides/_rels/slide2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NULL"/><Relationship Id="rId11" Type="http://schemas.openxmlformats.org/officeDocument/2006/relationships/image" Target="../media/image3.png"/><Relationship Id="rId10" Type="http://schemas.openxmlformats.org/officeDocument/2006/relationships/image" Target="NULL"/><Relationship Id="rId9" Type="http://schemas.openxmlformats.org/officeDocument/2006/relationships/image" Target="NULL"/></Relationships>
</file>

<file path=ppt/slides/_rels/slide2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slideLayout" Target="../slideLayouts/slideLayout2.xml"/><Relationship Id="rId16" Type="http://schemas.openxmlformats.org/officeDocument/2006/relationships/image" Target="NULL"/><Relationship Id="rId1" Type="http://schemas.openxmlformats.org/officeDocument/2006/relationships/tags" Target="../tags/tag28.xml"/><Relationship Id="rId6" Type="http://schemas.openxmlformats.org/officeDocument/2006/relationships/image" Target="NUL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3.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NULL"/><Relationship Id="rId10" Type="http://schemas.openxmlformats.org/officeDocument/2006/relationships/image" Target="../media/image3.png"/><Relationship Id="rId9" Type="http://schemas.openxmlformats.org/officeDocument/2006/relationships/image" Target="NULL"/></Relationships>
</file>

<file path=ppt/slides/_rels/slide3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32.png"/><Relationship Id="rId9"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30.png"/><Relationship Id="rId7"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5.xml.rels><?xml version="1.0" encoding="UTF-8" standalone="yes"?>
<Relationships xmlns="http://schemas.openxmlformats.org/package/2006/relationships"><Relationship Id="rId8" Type="http://schemas.openxmlformats.org/officeDocument/2006/relationships/image" Target="../media/image56.png"/><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4.png"/><Relationship Id="rId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emf"/><Relationship Id="rId7" Type="http://schemas.openxmlformats.org/officeDocument/2006/relationships/image" Target="NULL"/><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NULL"/><Relationship Id="rId11" Type="http://schemas.openxmlformats.org/officeDocument/2006/relationships/image" Target="../media/image61.png"/><Relationship Id="rId5" Type="http://schemas.openxmlformats.org/officeDocument/2006/relationships/image" Target="../media/image570.png"/><Relationship Id="rId10" Type="http://schemas.openxmlformats.org/officeDocument/2006/relationships/image" Target="NULL"/><Relationship Id="rId4" Type="http://schemas.openxmlformats.org/officeDocument/2006/relationships/image" Target="../media/image6.emf"/><Relationship Id="rId9"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Comparison_of_Gaussian_process_software"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18A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AC89-BE04-43C0-8DE4-613238CF2617}"/>
              </a:ext>
            </a:extLst>
          </p:cNvPr>
          <p:cNvSpPr>
            <a:spLocks noGrp="1"/>
          </p:cNvSpPr>
          <p:nvPr>
            <p:ph type="ctrTitle"/>
          </p:nvPr>
        </p:nvSpPr>
        <p:spPr>
          <a:xfrm>
            <a:off x="588135" y="2727731"/>
            <a:ext cx="10647218" cy="1608600"/>
          </a:xfrm>
        </p:spPr>
        <p:txBody>
          <a:bodyPr>
            <a:noAutofit/>
          </a:bodyPr>
          <a:lstStyle/>
          <a:p>
            <a:r>
              <a:rPr lang="en-IN" sz="5200" b="1" dirty="0">
                <a:solidFill>
                  <a:schemeClr val="bg1"/>
                </a:solidFill>
                <a:latin typeface="Garamond" panose="02020404030301010803" pitchFamily="18" charset="0"/>
                <a:cs typeface="Aldhabi" panose="020B0604020202020204" pitchFamily="2" charset="-78"/>
              </a:rPr>
              <a:t>GP (</a:t>
            </a:r>
            <a:r>
              <a:rPr lang="en-IN" sz="5200" b="1" dirty="0" err="1">
                <a:solidFill>
                  <a:schemeClr val="bg1"/>
                </a:solidFill>
                <a:latin typeface="Garamond" panose="02020404030301010803" pitchFamily="18" charset="0"/>
                <a:cs typeface="Aldhabi" panose="020B0604020202020204" pitchFamily="2" charset="-78"/>
              </a:rPr>
              <a:t>contd</a:t>
            </a:r>
            <a:r>
              <a:rPr lang="en-IN" sz="5200" b="1" dirty="0">
                <a:solidFill>
                  <a:schemeClr val="bg1"/>
                </a:solidFill>
                <a:latin typeface="Garamond" panose="02020404030301010803" pitchFamily="18" charset="0"/>
                <a:cs typeface="Aldhabi" panose="020B0604020202020204" pitchFamily="2" charset="-78"/>
              </a:rPr>
              <a:t>), Latent Variable Models and EM Algorithm</a:t>
            </a:r>
          </a:p>
        </p:txBody>
      </p:sp>
      <p:sp>
        <p:nvSpPr>
          <p:cNvPr id="3" name="Subtitle 2">
            <a:extLst>
              <a:ext uri="{FF2B5EF4-FFF2-40B4-BE49-F238E27FC236}">
                <a16:creationId xmlns:a16="http://schemas.microsoft.com/office/drawing/2014/main" id="{18A059B3-A292-45C9-BE13-9562DE36CC68}"/>
              </a:ext>
            </a:extLst>
          </p:cNvPr>
          <p:cNvSpPr>
            <a:spLocks noGrp="1"/>
          </p:cNvSpPr>
          <p:nvPr>
            <p:ph type="subTitle" idx="1"/>
          </p:nvPr>
        </p:nvSpPr>
        <p:spPr>
          <a:xfrm>
            <a:off x="2208982" y="4766362"/>
            <a:ext cx="7774033" cy="821886"/>
          </a:xfrm>
        </p:spPr>
        <p:txBody>
          <a:bodyPr>
            <a:noAutofit/>
          </a:bodyPr>
          <a:lstStyle/>
          <a:p>
            <a:r>
              <a:rPr lang="en-IN" sz="2700" dirty="0">
                <a:solidFill>
                  <a:schemeClr val="bg1"/>
                </a:solidFill>
                <a:latin typeface="Garamond" panose="02020404030301010803" pitchFamily="18" charset="0"/>
              </a:rPr>
              <a:t>CS772A: Probabilistic Machine Learning</a:t>
            </a:r>
          </a:p>
          <a:p>
            <a:r>
              <a:rPr lang="en-IN" sz="2700" dirty="0">
                <a:solidFill>
                  <a:schemeClr val="bg1"/>
                </a:solidFill>
                <a:latin typeface="Garamond" panose="02020404030301010803" pitchFamily="18" charset="0"/>
              </a:rPr>
              <a:t>Piyush Rai</a:t>
            </a:r>
          </a:p>
        </p:txBody>
      </p:sp>
    </p:spTree>
    <p:extLst>
      <p:ext uri="{BB962C8B-B14F-4D97-AF65-F5344CB8AC3E}">
        <p14:creationId xmlns:p14="http://schemas.microsoft.com/office/powerpoint/2010/main" val="2359304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5A9DF-2547-D847-D3BE-30FD27BF4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D09B6-5FD8-B39C-19C2-0F5889CE74C7}"/>
              </a:ext>
            </a:extLst>
          </p:cNvPr>
          <p:cNvSpPr>
            <a:spLocks noGrp="1"/>
          </p:cNvSpPr>
          <p:nvPr>
            <p:ph type="title"/>
          </p:nvPr>
        </p:nvSpPr>
        <p:spPr>
          <a:xfrm>
            <a:off x="265245" y="169682"/>
            <a:ext cx="11740617" cy="821500"/>
          </a:xfrm>
        </p:spPr>
        <p:txBody>
          <a:bodyPr>
            <a:normAutofit/>
          </a:bodyPr>
          <a:lstStyle/>
          <a:p>
            <a:r>
              <a:rPr lang="en-GB" dirty="0">
                <a:solidFill>
                  <a:srgbClr val="A33BC3"/>
                </a:solidFill>
              </a:rPr>
              <a:t>Conditional Posterior</a:t>
            </a:r>
            <a:endParaRPr lang="en-IN" dirty="0">
              <a:solidFill>
                <a:srgbClr val="A33BC3"/>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BC293E28-3CEE-26B0-D6AC-B6DC6F692B07}"/>
                  </a:ext>
                </a:extLst>
              </p:cNvPr>
              <p:cNvSpPr>
                <a:spLocks noGrp="1"/>
              </p:cNvSpPr>
              <p:nvPr>
                <p:ph idx="1"/>
              </p:nvPr>
            </p:nvSpPr>
            <p:spPr>
              <a:xfrm>
                <a:off x="265245" y="1130786"/>
                <a:ext cx="11740617" cy="5557532"/>
              </a:xfrm>
            </p:spPr>
            <p:txBody>
              <a:bodyPr>
                <a:noAutofit/>
              </a:bodyPr>
              <a:lstStyle/>
              <a:p>
                <a:pPr lvl="1">
                  <a:buFont typeface="Wingdings" panose="05000000000000000000" pitchFamily="2" charset="2"/>
                  <a:buChar char="§"/>
                </a:pPr>
                <a:endParaRPr lang="en-GB" sz="100" dirty="0">
                  <a:solidFill>
                    <a:srgbClr val="0000FF"/>
                  </a:solidFill>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Consider a model with </a:t>
                </a:r>
                <a14:m>
                  <m:oMath xmlns:m="http://schemas.openxmlformats.org/officeDocument/2006/math">
                    <m:r>
                      <a:rPr lang="en-GB" sz="2600" i="1" dirty="0" smtClean="0">
                        <a:latin typeface="Cambria Math" panose="02040503050406030204" pitchFamily="18" charset="0"/>
                      </a:rPr>
                      <m:t>𝐾</m:t>
                    </m:r>
                  </m:oMath>
                </a14:m>
                <a:r>
                  <a:rPr lang="en-GB" sz="2600" dirty="0">
                    <a:latin typeface="Abadi Extra Light" panose="020B0204020104020204" pitchFamily="34" charset="0"/>
                  </a:rPr>
                  <a:t> unknown params/</a:t>
                </a:r>
                <a:r>
                  <a:rPr lang="en-GB" sz="2600" dirty="0" err="1">
                    <a:latin typeface="Abadi Extra Light" panose="020B0204020104020204" pitchFamily="34" charset="0"/>
                  </a:rPr>
                  <a:t>hyperparams</a:t>
                </a:r>
                <a:r>
                  <a:rPr lang="en-GB" sz="2600" dirty="0">
                    <a:latin typeface="Abadi Extra Light" panose="020B0204020104020204" pitchFamily="34" charset="0"/>
                  </a:rPr>
                  <a:t> </a:t>
                </a:r>
                <a14:m>
                  <m:oMath xmlns:m="http://schemas.openxmlformats.org/officeDocument/2006/math">
                    <m:r>
                      <m:rPr>
                        <m:sty m:val="p"/>
                      </m:rPr>
                      <a:rPr lang="en-IN" sz="2600" b="0" i="0" smtClean="0">
                        <a:latin typeface="Cambria Math" panose="02040503050406030204" pitchFamily="18" charset="0"/>
                      </a:rPr>
                      <m:t>Θ</m:t>
                    </m:r>
                    <m:r>
                      <a:rPr lang="en-IN" sz="2600" b="0" i="1" smtClean="0">
                        <a:latin typeface="Cambria Math" panose="02040503050406030204" pitchFamily="18" charset="0"/>
                      </a:rPr>
                      <m:t>= </m:t>
                    </m:r>
                    <m:r>
                      <a:rPr lang="en-IN" sz="2600" b="0" i="0" smtClean="0">
                        <a:latin typeface="Cambria Math" panose="02040503050406030204" pitchFamily="18" charset="0"/>
                      </a:rPr>
                      <m:t>(</m:t>
                    </m:r>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𝜃</m:t>
                        </m:r>
                      </m:e>
                      <m:sub>
                        <m:r>
                          <a:rPr lang="en-IN" sz="2600" b="0" i="1" smtClean="0">
                            <a:latin typeface="Cambria Math" panose="02040503050406030204" pitchFamily="18" charset="0"/>
                          </a:rPr>
                          <m:t>1</m:t>
                        </m:r>
                      </m:sub>
                    </m:sSub>
                    <m:r>
                      <a:rPr lang="en-IN" sz="2600" b="0" i="1" smtClean="0">
                        <a:latin typeface="Cambria Math" panose="02040503050406030204" pitchFamily="18" charset="0"/>
                      </a:rPr>
                      <m:t>,</m:t>
                    </m:r>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𝜃</m:t>
                        </m:r>
                      </m:e>
                      <m:sub>
                        <m:r>
                          <a:rPr lang="en-IN" sz="2600" b="0" i="1" smtClean="0">
                            <a:latin typeface="Cambria Math" panose="02040503050406030204" pitchFamily="18" charset="0"/>
                          </a:rPr>
                          <m:t>2</m:t>
                        </m:r>
                      </m:sub>
                    </m:sSub>
                    <m:r>
                      <a:rPr lang="en-IN" sz="2600" b="0" i="1" smtClean="0">
                        <a:latin typeface="Cambria Math" panose="02040503050406030204" pitchFamily="18" charset="0"/>
                      </a:rPr>
                      <m:t>,…, </m:t>
                    </m:r>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𝜃</m:t>
                        </m:r>
                      </m:e>
                      <m:sub>
                        <m:r>
                          <a:rPr lang="en-IN" sz="2600" b="0" i="1" smtClean="0">
                            <a:latin typeface="Cambria Math" panose="02040503050406030204" pitchFamily="18" charset="0"/>
                          </a:rPr>
                          <m:t>𝐾</m:t>
                        </m:r>
                      </m:sub>
                    </m:sSub>
                    <m:r>
                      <a:rPr lang="en-IN" sz="2600" b="0" i="1" smtClean="0">
                        <a:latin typeface="Cambria Math" panose="02040503050406030204" pitchFamily="18" charset="0"/>
                      </a:rPr>
                      <m:t>)</m:t>
                    </m:r>
                  </m:oMath>
                </a14:m>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500"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We can however compute </a:t>
                </a:r>
                <a:r>
                  <a:rPr lang="en-GB" sz="2600" dirty="0">
                    <a:solidFill>
                      <a:srgbClr val="FF0000"/>
                    </a:solidFill>
                    <a:latin typeface="Abadi Extra Light" panose="020B0204020104020204" pitchFamily="34" charset="0"/>
                  </a:rPr>
                  <a:t>conditional posteriors (CP)</a:t>
                </a:r>
                <a:r>
                  <a:rPr lang="en-GB" sz="2600" dirty="0">
                    <a:solidFill>
                      <a:schemeClr val="tx1"/>
                    </a:solidFill>
                    <a:latin typeface="Abadi Extra Light" panose="020B0204020104020204" pitchFamily="34" charset="0"/>
                  </a:rPr>
                  <a:t>which for each </a:t>
                </a:r>
                <a14:m>
                  <m:oMath xmlns:m="http://schemas.openxmlformats.org/officeDocument/2006/math">
                    <m:sSub>
                      <m:sSubPr>
                        <m:ctrlPr>
                          <a:rPr lang="en-IN" sz="2600" b="0" i="1" smtClean="0">
                            <a:solidFill>
                              <a:schemeClr val="tx1"/>
                            </a:solidFill>
                            <a:latin typeface="Cambria Math" panose="02040503050406030204" pitchFamily="18" charset="0"/>
                          </a:rPr>
                        </m:ctrlPr>
                      </m:sSubPr>
                      <m:e>
                        <m:r>
                          <a:rPr lang="en-IN" sz="2600" b="0" i="1" smtClean="0">
                            <a:solidFill>
                              <a:schemeClr val="tx1"/>
                            </a:solidFill>
                            <a:latin typeface="Cambria Math" panose="02040503050406030204" pitchFamily="18" charset="0"/>
                          </a:rPr>
                          <m:t>𝜃</m:t>
                        </m:r>
                      </m:e>
                      <m:sub>
                        <m:r>
                          <a:rPr lang="en-IN" sz="2600" b="0" i="1" smtClean="0">
                            <a:solidFill>
                              <a:schemeClr val="tx1"/>
                            </a:solidFill>
                            <a:latin typeface="Cambria Math" panose="02040503050406030204" pitchFamily="18" charset="0"/>
                          </a:rPr>
                          <m:t>𝑖</m:t>
                        </m:r>
                      </m:sub>
                    </m:sSub>
                  </m:oMath>
                </a14:m>
                <a:r>
                  <a:rPr lang="en-GB" sz="2600" dirty="0">
                    <a:solidFill>
                      <a:schemeClr val="tx1"/>
                    </a:solidFill>
                    <a:latin typeface="Abadi Extra Light" panose="020B0204020104020204" pitchFamily="34" charset="0"/>
                  </a:rPr>
                  <a:t> looks like</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To compute each CP, look at the joint distribution </a:t>
                </a:r>
                <a14:m>
                  <m:oMath xmlns:m="http://schemas.openxmlformats.org/officeDocument/2006/math">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b="1" i="1">
                            <a:latin typeface="Cambria Math" panose="02040503050406030204" pitchFamily="18" charset="0"/>
                          </a:rPr>
                          <m:t>𝑿</m:t>
                        </m:r>
                        <m:r>
                          <a:rPr lang="en-IN" sz="2400" i="1">
                            <a:latin typeface="Cambria Math" panose="02040503050406030204" pitchFamily="18" charset="0"/>
                          </a:rPr>
                          <m:t>,</m:t>
                        </m:r>
                        <m:r>
                          <m:rPr>
                            <m:sty m:val="p"/>
                          </m:rPr>
                          <a:rPr lang="en-IN" sz="2400">
                            <a:latin typeface="Cambria Math" panose="02040503050406030204" pitchFamily="18" charset="0"/>
                          </a:rPr>
                          <m:t>Θ</m:t>
                        </m:r>
                      </m:e>
                    </m:d>
                  </m:oMath>
                </a14:m>
                <a:endParaRPr lang="en-GB" sz="2600"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CP of </a:t>
                </a:r>
                <a14:m>
                  <m:oMath xmlns:m="http://schemas.openxmlformats.org/officeDocument/2006/math">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𝜃</m:t>
                        </m:r>
                      </m:e>
                      <m:sub>
                        <m:r>
                          <a:rPr lang="en-IN" sz="2600" b="0" i="1" smtClean="0">
                            <a:latin typeface="Cambria Math" panose="02040503050406030204" pitchFamily="18" charset="0"/>
                          </a:rPr>
                          <m:t>𝑖</m:t>
                        </m:r>
                      </m:sub>
                    </m:sSub>
                  </m:oMath>
                </a14:m>
                <a:r>
                  <a:rPr lang="en-GB" sz="2600" dirty="0">
                    <a:latin typeface="Abadi Extra Light" panose="020B0204020104020204" pitchFamily="34" charset="0"/>
                  </a:rPr>
                  <a:t> will be proportional to the product of all the terms involving </a:t>
                </a:r>
                <a14:m>
                  <m:oMath xmlns:m="http://schemas.openxmlformats.org/officeDocument/2006/math">
                    <m:sSub>
                      <m:sSubPr>
                        <m:ctrlPr>
                          <a:rPr lang="en-IN" sz="2600" i="1">
                            <a:latin typeface="Cambria Math" panose="02040503050406030204" pitchFamily="18" charset="0"/>
                          </a:rPr>
                        </m:ctrlPr>
                      </m:sSubPr>
                      <m:e>
                        <m:r>
                          <a:rPr lang="en-IN" sz="2600" i="1">
                            <a:latin typeface="Cambria Math" panose="02040503050406030204" pitchFamily="18" charset="0"/>
                          </a:rPr>
                          <m:t>𝜃</m:t>
                        </m:r>
                      </m:e>
                      <m:sub>
                        <m:r>
                          <a:rPr lang="en-IN" sz="2600" i="1">
                            <a:latin typeface="Cambria Math" panose="02040503050406030204" pitchFamily="18" charset="0"/>
                          </a:rPr>
                          <m:t>𝑖</m:t>
                        </m:r>
                      </m:sub>
                    </m:sSub>
                  </m:oMath>
                </a14:m>
                <a:endParaRPr lang="en-GB" sz="2600" dirty="0">
                  <a:latin typeface="Abadi Extra Light" panose="020B0204020104020204" pitchFamily="34" charset="0"/>
                </a:endParaRPr>
              </a:p>
              <a:p>
                <a:pPr lvl="1">
                  <a:buFont typeface="Wingdings" panose="05000000000000000000" pitchFamily="2" charset="2"/>
                  <a:buChar char="§"/>
                </a:pPr>
                <a:r>
                  <a:rPr lang="en-GB" sz="2200" dirty="0">
                    <a:latin typeface="Abadi Extra Light" panose="020B0204020104020204" pitchFamily="34" charset="0"/>
                  </a:rPr>
                  <a:t>If those terms are conjugate to each other, it is called </a:t>
                </a:r>
                <a:r>
                  <a:rPr lang="en-GB" sz="2200" dirty="0">
                    <a:solidFill>
                      <a:srgbClr val="FF0000"/>
                    </a:solidFill>
                    <a:latin typeface="Abadi Extra Light" panose="020B0204020104020204" pitchFamily="34" charset="0"/>
                  </a:rPr>
                  <a:t>local conjugacy</a:t>
                </a:r>
                <a:r>
                  <a:rPr lang="en-GB" sz="2200" dirty="0">
                    <a:latin typeface="Abadi Extra Light" panose="020B0204020104020204" pitchFamily="34" charset="0"/>
                  </a:rPr>
                  <a:t>. CP is then easy to compute</a:t>
                </a:r>
              </a:p>
              <a:p>
                <a:pPr>
                  <a:buFont typeface="Wingdings" panose="05000000000000000000" pitchFamily="2" charset="2"/>
                  <a:buChar char="§"/>
                </a:pPr>
                <a:endParaRPr lang="en-GB" sz="5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Many algorithms for computing point estimate/full posterior use the CPs</a:t>
                </a:r>
              </a:p>
              <a:p>
                <a:pPr lvl="1">
                  <a:buFont typeface="Wingdings" panose="05000000000000000000" pitchFamily="2" charset="2"/>
                  <a:buChar char="§"/>
                </a:pPr>
                <a:r>
                  <a:rPr lang="en-GB" sz="1800" dirty="0">
                    <a:latin typeface="Abadi Extra Light" panose="020B0204020104020204" pitchFamily="34" charset="0"/>
                  </a:rPr>
                  <a:t>Expectation Maximization, Variational Inference , MCMC (especially Gibbs sampling)</a:t>
                </a:r>
              </a:p>
              <a:p>
                <a:pPr>
                  <a:buFont typeface="Wingdings" panose="05000000000000000000" pitchFamily="2" charset="2"/>
                  <a:buChar char="§"/>
                </a:pPr>
                <a:endParaRPr lang="en-GB" sz="26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BC293E28-3CEE-26B0-D6AC-B6DC6F692B07}"/>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b="-1864"/>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F51CB349-5A48-59C2-F472-95CE9D04FEDE}"/>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10</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85BF7B0-D9D1-2372-CB3F-0447EF7F803F}"/>
                  </a:ext>
                </a:extLst>
              </p:cNvPr>
              <p:cNvSpPr txBox="1"/>
              <p:nvPr/>
            </p:nvSpPr>
            <p:spPr>
              <a:xfrm>
                <a:off x="2528145" y="1818689"/>
                <a:ext cx="5927840" cy="709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000" i="1" smtClean="0">
                          <a:latin typeface="Cambria Math" panose="02040503050406030204" pitchFamily="18" charset="0"/>
                        </a:rPr>
                        <m:t>𝑝</m:t>
                      </m:r>
                      <m:d>
                        <m:dPr>
                          <m:ctrlPr>
                            <a:rPr lang="en-IN" sz="2000" i="1">
                              <a:latin typeface="Cambria Math" panose="02040503050406030204" pitchFamily="18" charset="0"/>
                            </a:rPr>
                          </m:ctrlPr>
                        </m:dPr>
                        <m:e>
                          <m:r>
                            <m:rPr>
                              <m:sty m:val="p"/>
                            </m:rPr>
                            <a:rPr lang="en-IN" sz="2000">
                              <a:latin typeface="Cambria Math" panose="02040503050406030204" pitchFamily="18" charset="0"/>
                            </a:rPr>
                            <m:t>Θ</m:t>
                          </m:r>
                        </m:e>
                        <m:e>
                          <m:r>
                            <a:rPr lang="en-IN" sz="2000" b="1" i="1">
                              <a:latin typeface="Cambria Math" panose="02040503050406030204" pitchFamily="18" charset="0"/>
                            </a:rPr>
                            <m:t>𝑿</m:t>
                          </m:r>
                        </m:e>
                      </m:d>
                      <m:r>
                        <a:rPr lang="en-IN" sz="2000" i="1">
                          <a:latin typeface="Cambria Math" panose="02040503050406030204" pitchFamily="18" charset="0"/>
                        </a:rPr>
                        <m:t>= </m:t>
                      </m:r>
                      <m:f>
                        <m:fPr>
                          <m:ctrlPr>
                            <a:rPr lang="en-IN" sz="2000" i="1">
                              <a:latin typeface="Cambria Math" panose="02040503050406030204" pitchFamily="18" charset="0"/>
                            </a:rPr>
                          </m:ctrlPr>
                        </m:fPr>
                        <m:num>
                          <m:r>
                            <a:rPr lang="en-IN" sz="2000" i="1">
                              <a:latin typeface="Cambria Math" panose="02040503050406030204" pitchFamily="18" charset="0"/>
                            </a:rPr>
                            <m:t>𝑝</m:t>
                          </m:r>
                          <m:d>
                            <m:dPr>
                              <m:ctrlPr>
                                <a:rPr lang="en-IN" sz="2000" i="1">
                                  <a:latin typeface="Cambria Math" panose="02040503050406030204" pitchFamily="18" charset="0"/>
                                </a:rPr>
                              </m:ctrlPr>
                            </m:dPr>
                            <m:e>
                              <m:r>
                                <m:rPr>
                                  <m:sty m:val="p"/>
                                </m:rPr>
                                <a:rPr lang="en-IN" sz="2000">
                                  <a:latin typeface="Cambria Math" panose="02040503050406030204" pitchFamily="18" charset="0"/>
                                </a:rPr>
                                <m:t>Θ</m:t>
                              </m:r>
                            </m:e>
                          </m:d>
                          <m:r>
                            <a:rPr lang="en-IN" sz="2000" i="1">
                              <a:latin typeface="Cambria Math" panose="02040503050406030204" pitchFamily="18" charset="0"/>
                            </a:rPr>
                            <m:t>𝑝</m:t>
                          </m:r>
                          <m:r>
                            <a:rPr lang="en-IN" sz="2000" i="1">
                              <a:latin typeface="Cambria Math" panose="02040503050406030204" pitchFamily="18" charset="0"/>
                            </a:rPr>
                            <m:t>(</m:t>
                          </m:r>
                          <m:r>
                            <a:rPr lang="en-IN" sz="2000" b="1" i="1">
                              <a:latin typeface="Cambria Math" panose="02040503050406030204" pitchFamily="18" charset="0"/>
                            </a:rPr>
                            <m:t>𝑿</m:t>
                          </m:r>
                          <m:r>
                            <a:rPr lang="en-IN" sz="2000" i="1">
                              <a:latin typeface="Cambria Math" panose="02040503050406030204" pitchFamily="18" charset="0"/>
                            </a:rPr>
                            <m:t>|</m:t>
                          </m:r>
                          <m:r>
                            <m:rPr>
                              <m:sty m:val="p"/>
                            </m:rPr>
                            <a:rPr lang="en-IN" sz="2000">
                              <a:latin typeface="Cambria Math" panose="02040503050406030204" pitchFamily="18" charset="0"/>
                            </a:rPr>
                            <m:t>Θ</m:t>
                          </m:r>
                          <m:r>
                            <a:rPr lang="en-IN" sz="2000" i="1">
                              <a:latin typeface="Cambria Math" panose="02040503050406030204" pitchFamily="18" charset="0"/>
                            </a:rPr>
                            <m:t>)</m:t>
                          </m:r>
                        </m:num>
                        <m:den>
                          <m:r>
                            <a:rPr lang="en-IN" sz="2000" i="1">
                              <a:latin typeface="Cambria Math" panose="02040503050406030204" pitchFamily="18" charset="0"/>
                            </a:rPr>
                            <m:t>𝑝</m:t>
                          </m:r>
                          <m:r>
                            <a:rPr lang="en-IN" sz="2000" i="1">
                              <a:latin typeface="Cambria Math" panose="02040503050406030204" pitchFamily="18" charset="0"/>
                            </a:rPr>
                            <m:t>(</m:t>
                          </m:r>
                          <m:r>
                            <a:rPr lang="en-IN" sz="2000" b="1" i="1">
                              <a:latin typeface="Cambria Math" panose="02040503050406030204" pitchFamily="18" charset="0"/>
                            </a:rPr>
                            <m:t>𝑿</m:t>
                          </m:r>
                          <m:r>
                            <a:rPr lang="en-IN" sz="2000" i="1">
                              <a:latin typeface="Cambria Math" panose="02040503050406030204" pitchFamily="18" charset="0"/>
                            </a:rPr>
                            <m:t>)</m:t>
                          </m:r>
                        </m:den>
                      </m:f>
                      <m:r>
                        <a:rPr lang="en-IN" sz="2000" b="0" i="1" smtClean="0">
                          <a:latin typeface="Cambria Math" panose="02040503050406030204" pitchFamily="18" charset="0"/>
                        </a:rPr>
                        <m:t>=</m:t>
                      </m:r>
                      <m:f>
                        <m:fPr>
                          <m:ctrlPr>
                            <a:rPr lang="en-IN" sz="2000" i="1" smtClean="0">
                              <a:latin typeface="Cambria Math" panose="02040503050406030204" pitchFamily="18" charset="0"/>
                            </a:rPr>
                          </m:ctrlPr>
                        </m:fPr>
                        <m:num>
                          <m:r>
                            <a:rPr lang="en-IN" sz="2000" i="1">
                              <a:latin typeface="Cambria Math" panose="02040503050406030204" pitchFamily="18" charset="0"/>
                            </a:rPr>
                            <m:t>𝑝</m:t>
                          </m:r>
                          <m:d>
                            <m:dPr>
                              <m:ctrlPr>
                                <a:rPr lang="en-IN" sz="2000" i="1">
                                  <a:latin typeface="Cambria Math" panose="02040503050406030204" pitchFamily="18" charset="0"/>
                                </a:rPr>
                              </m:ctrlPr>
                            </m:dPr>
                            <m:e>
                              <m:r>
                                <m:rPr>
                                  <m:sty m:val="p"/>
                                </m:rPr>
                                <a:rPr lang="en-IN" sz="2000">
                                  <a:latin typeface="Cambria Math" panose="02040503050406030204" pitchFamily="18" charset="0"/>
                                </a:rPr>
                                <m:t>Θ</m:t>
                              </m:r>
                            </m:e>
                          </m:d>
                          <m:r>
                            <a:rPr lang="en-IN" sz="2000" i="1">
                              <a:latin typeface="Cambria Math" panose="02040503050406030204" pitchFamily="18" charset="0"/>
                            </a:rPr>
                            <m:t>𝑝</m:t>
                          </m:r>
                          <m:r>
                            <a:rPr lang="en-IN" sz="2000" i="1">
                              <a:latin typeface="Cambria Math" panose="02040503050406030204" pitchFamily="18" charset="0"/>
                            </a:rPr>
                            <m:t>(</m:t>
                          </m:r>
                          <m:r>
                            <a:rPr lang="en-IN" sz="2000" b="1" i="1">
                              <a:latin typeface="Cambria Math" panose="02040503050406030204" pitchFamily="18" charset="0"/>
                            </a:rPr>
                            <m:t>𝑿</m:t>
                          </m:r>
                          <m:r>
                            <a:rPr lang="en-IN" sz="2000" i="1">
                              <a:latin typeface="Cambria Math" panose="02040503050406030204" pitchFamily="18" charset="0"/>
                            </a:rPr>
                            <m:t>|</m:t>
                          </m:r>
                          <m:r>
                            <m:rPr>
                              <m:sty m:val="p"/>
                            </m:rPr>
                            <a:rPr lang="en-IN" sz="2000">
                              <a:latin typeface="Cambria Math" panose="02040503050406030204" pitchFamily="18" charset="0"/>
                            </a:rPr>
                            <m:t>Θ</m:t>
                          </m:r>
                          <m:r>
                            <a:rPr lang="en-IN" sz="2000" i="1">
                              <a:latin typeface="Cambria Math" panose="02040503050406030204" pitchFamily="18" charset="0"/>
                            </a:rPr>
                            <m:t>)</m:t>
                          </m:r>
                        </m:num>
                        <m:den>
                          <m:nary>
                            <m:naryPr>
                              <m:limLoc m:val="undOvr"/>
                              <m:subHide m:val="on"/>
                              <m:supHide m:val="on"/>
                              <m:ctrlPr>
                                <a:rPr lang="en-IN" sz="2000" i="1" smtClean="0">
                                  <a:latin typeface="Cambria Math" panose="02040503050406030204" pitchFamily="18" charset="0"/>
                                </a:rPr>
                              </m:ctrlPr>
                            </m:naryPr>
                            <m:sub/>
                            <m:sup/>
                            <m:e>
                              <m:r>
                                <a:rPr lang="en-IN" sz="2000" i="1">
                                  <a:latin typeface="Cambria Math" panose="02040503050406030204" pitchFamily="18" charset="0"/>
                                </a:rPr>
                                <m:t>𝑝</m:t>
                              </m:r>
                              <m:d>
                                <m:dPr>
                                  <m:ctrlPr>
                                    <a:rPr lang="en-IN" sz="2000" i="1">
                                      <a:latin typeface="Cambria Math" panose="02040503050406030204" pitchFamily="18" charset="0"/>
                                    </a:rPr>
                                  </m:ctrlPr>
                                </m:dPr>
                                <m:e>
                                  <m:r>
                                    <m:rPr>
                                      <m:sty m:val="p"/>
                                    </m:rPr>
                                    <a:rPr lang="en-IN" sz="2000">
                                      <a:latin typeface="Cambria Math" panose="02040503050406030204" pitchFamily="18" charset="0"/>
                                    </a:rPr>
                                    <m:t>Θ</m:t>
                                  </m:r>
                                </m:e>
                              </m:d>
                              <m:r>
                                <a:rPr lang="en-IN" sz="2000" i="1">
                                  <a:latin typeface="Cambria Math" panose="02040503050406030204" pitchFamily="18" charset="0"/>
                                </a:rPr>
                                <m:t>𝑝</m:t>
                              </m:r>
                              <m:d>
                                <m:dPr>
                                  <m:ctrlPr>
                                    <a:rPr lang="en-IN" sz="2000" i="1">
                                      <a:latin typeface="Cambria Math" panose="02040503050406030204" pitchFamily="18" charset="0"/>
                                    </a:rPr>
                                  </m:ctrlPr>
                                </m:dPr>
                                <m:e>
                                  <m:r>
                                    <a:rPr lang="en-IN" sz="2000" b="1" i="1">
                                      <a:latin typeface="Cambria Math" panose="02040503050406030204" pitchFamily="18" charset="0"/>
                                    </a:rPr>
                                    <m:t>𝑿</m:t>
                                  </m:r>
                                </m:e>
                                <m:e>
                                  <m:r>
                                    <m:rPr>
                                      <m:sty m:val="p"/>
                                    </m:rPr>
                                    <a:rPr lang="en-IN" sz="2000">
                                      <a:latin typeface="Cambria Math" panose="02040503050406030204" pitchFamily="18" charset="0"/>
                                    </a:rPr>
                                    <m:t>Θ</m:t>
                                  </m:r>
                                </m:e>
                              </m:d>
                              <m:r>
                                <a:rPr lang="en-IN" sz="2000" b="0" i="1" smtClean="0">
                                  <a:latin typeface="Cambria Math" panose="02040503050406030204" pitchFamily="18" charset="0"/>
                                </a:rPr>
                                <m:t>𝑑</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𝜃</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𝑑</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𝜃</m:t>
                                  </m:r>
                                </m:e>
                                <m:sub>
                                  <m:r>
                                    <a:rPr lang="en-IN" sz="2000" b="0" i="1" smtClean="0">
                                      <a:latin typeface="Cambria Math" panose="02040503050406030204" pitchFamily="18" charset="0"/>
                                    </a:rPr>
                                    <m:t>2</m:t>
                                  </m:r>
                                </m:sub>
                              </m:sSub>
                              <m:r>
                                <a:rPr lang="en-IN" sz="2000" b="0" i="1" smtClean="0">
                                  <a:latin typeface="Cambria Math" panose="02040503050406030204" pitchFamily="18" charset="0"/>
                                </a:rPr>
                                <m:t>…</m:t>
                              </m:r>
                              <m:r>
                                <a:rPr lang="en-IN" sz="2000" b="0" i="1" smtClean="0">
                                  <a:latin typeface="Cambria Math" panose="02040503050406030204" pitchFamily="18" charset="0"/>
                                </a:rPr>
                                <m:t>𝑑</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𝜃</m:t>
                                  </m:r>
                                </m:e>
                                <m:sub>
                                  <m:r>
                                    <a:rPr lang="en-IN" sz="2000" b="0" i="1" smtClean="0">
                                      <a:latin typeface="Cambria Math" panose="02040503050406030204" pitchFamily="18" charset="0"/>
                                    </a:rPr>
                                    <m:t>𝐾</m:t>
                                  </m:r>
                                </m:sub>
                              </m:sSub>
                            </m:e>
                          </m:nary>
                        </m:den>
                      </m:f>
                    </m:oMath>
                  </m:oMathPara>
                </a14:m>
                <a:endParaRPr lang="en-IN" sz="2000" dirty="0"/>
              </a:p>
            </p:txBody>
          </p:sp>
        </mc:Choice>
        <mc:Fallback xmlns="">
          <p:sp>
            <p:nvSpPr>
              <p:cNvPr id="6" name="TextBox 5">
                <a:extLst>
                  <a:ext uri="{FF2B5EF4-FFF2-40B4-BE49-F238E27FC236}">
                    <a16:creationId xmlns:a16="http://schemas.microsoft.com/office/drawing/2014/main" id="{785BF7B0-D9D1-2372-CB3F-0447EF7F803F}"/>
                  </a:ext>
                </a:extLst>
              </p:cNvPr>
              <p:cNvSpPr txBox="1">
                <a:spLocks noRot="1" noChangeAspect="1" noMove="1" noResize="1" noEditPoints="1" noAdjustHandles="1" noChangeArrowheads="1" noChangeShapeType="1" noTextEdit="1"/>
              </p:cNvSpPr>
              <p:nvPr/>
            </p:nvSpPr>
            <p:spPr>
              <a:xfrm>
                <a:off x="2528145" y="1818689"/>
                <a:ext cx="5927840" cy="709105"/>
              </a:xfrm>
              <a:prstGeom prst="rect">
                <a:avLst/>
              </a:prstGeom>
              <a:blipFill>
                <a:blip r:embed="rId4"/>
                <a:stretch>
                  <a:fillRect/>
                </a:stretch>
              </a:blipFill>
            </p:spPr>
            <p:txBody>
              <a:bodyPr/>
              <a:lstStyle/>
              <a:p>
                <a:r>
                  <a:rPr lang="en-IN">
                    <a:noFill/>
                  </a:rPr>
                  <a:t> </a:t>
                </a:r>
              </a:p>
            </p:txBody>
          </p:sp>
        </mc:Fallback>
      </mc:AlternateContent>
      <p:sp>
        <p:nvSpPr>
          <p:cNvPr id="20" name="Speech Bubble: Rectangle 19">
            <a:extLst>
              <a:ext uri="{FF2B5EF4-FFF2-40B4-BE49-F238E27FC236}">
                <a16:creationId xmlns:a16="http://schemas.microsoft.com/office/drawing/2014/main" id="{1200E300-3034-7FDB-6BC3-EA19F3893E45}"/>
              </a:ext>
            </a:extLst>
          </p:cNvPr>
          <p:cNvSpPr/>
          <p:nvPr/>
        </p:nvSpPr>
        <p:spPr>
          <a:xfrm>
            <a:off x="8843742" y="1818689"/>
            <a:ext cx="2027937" cy="651910"/>
          </a:xfrm>
          <a:prstGeom prst="wedgeRectCallout">
            <a:avLst>
              <a:gd name="adj1" fmla="val -68782"/>
              <a:gd name="adj2" fmla="val 3465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Usually intractable integral so the full posterior can’t be computed exactly</a:t>
            </a:r>
            <a:endParaRPr lang="en-IN" sz="1400" dirty="0">
              <a:solidFill>
                <a:srgbClr val="0000FF"/>
              </a:solidFill>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F2BF96A-1431-FDE6-957F-F0F4822A79A5}"/>
                  </a:ext>
                </a:extLst>
              </p:cNvPr>
              <p:cNvSpPr txBox="1"/>
              <p:nvPr/>
            </p:nvSpPr>
            <p:spPr>
              <a:xfrm>
                <a:off x="801249" y="4183249"/>
                <a:ext cx="375602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𝑿</m:t>
                          </m:r>
                          <m:r>
                            <a:rPr lang="en-IN" sz="2400" b="0" i="1" smtClean="0">
                              <a:latin typeface="Cambria Math" panose="02040503050406030204" pitchFamily="18" charset="0"/>
                            </a:rPr>
                            <m:t>,</m:t>
                          </m:r>
                          <m:r>
                            <m:rPr>
                              <m:sty m:val="p"/>
                            </m:rPr>
                            <a:rPr lang="en-IN" sz="2400" b="0" i="0" smtClean="0">
                              <a:latin typeface="Cambria Math" panose="02040503050406030204" pitchFamily="18" charset="0"/>
                            </a:rPr>
                            <m:t>Θ</m:t>
                          </m:r>
                        </m:e>
                      </m:d>
                      <m:r>
                        <a:rPr lang="en-IN" sz="2400" b="0" i="1" smtClean="0">
                          <a:latin typeface="Cambria Math" panose="02040503050406030204" pitchFamily="18" charset="0"/>
                        </a:rPr>
                        <m:t>=</m:t>
                      </m:r>
                      <m:r>
                        <a:rPr lang="en-IN" sz="2400" b="0" i="1" smtClean="0">
                          <a:latin typeface="Cambria Math" panose="02040503050406030204" pitchFamily="18" charset="0"/>
                        </a:rPr>
                        <m:t>𝑝</m:t>
                      </m:r>
                      <m:r>
                        <a:rPr lang="en-IN" sz="2400" b="0" i="1" smtClean="0">
                          <a:latin typeface="Cambria Math" panose="02040503050406030204" pitchFamily="18" charset="0"/>
                        </a:rPr>
                        <m:t>(</m:t>
                      </m:r>
                      <m:r>
                        <a:rPr lang="en-IN" sz="2400" b="1" i="1">
                          <a:latin typeface="Cambria Math" panose="02040503050406030204" pitchFamily="18" charset="0"/>
                        </a:rPr>
                        <m:t>𝑿</m:t>
                      </m:r>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𝜃</m:t>
                          </m:r>
                        </m:e>
                        <m:sub>
                          <m:r>
                            <a:rPr lang="en-IN" sz="2400" i="1">
                              <a:latin typeface="Cambria Math" panose="02040503050406030204" pitchFamily="18" charset="0"/>
                            </a:rPr>
                            <m:t>1</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𝜃</m:t>
                          </m:r>
                        </m:e>
                        <m:sub>
                          <m:r>
                            <a:rPr lang="en-IN" sz="2400" i="1">
                              <a:latin typeface="Cambria Math" panose="02040503050406030204" pitchFamily="18" charset="0"/>
                            </a:rPr>
                            <m:t>2</m:t>
                          </m:r>
                        </m:sub>
                      </m:sSub>
                      <m:r>
                        <a:rPr lang="en-IN" sz="2400" i="1">
                          <a:latin typeface="Cambria Math" panose="02040503050406030204" pitchFamily="18" charset="0"/>
                        </a:rPr>
                        <m:t>,…, </m:t>
                      </m:r>
                      <m:sSub>
                        <m:sSubPr>
                          <m:ctrlPr>
                            <a:rPr lang="en-IN" sz="2400" i="1">
                              <a:latin typeface="Cambria Math" panose="02040503050406030204" pitchFamily="18" charset="0"/>
                            </a:rPr>
                          </m:ctrlPr>
                        </m:sSubPr>
                        <m:e>
                          <m:r>
                            <a:rPr lang="en-IN" sz="2400" i="1">
                              <a:latin typeface="Cambria Math" panose="02040503050406030204" pitchFamily="18" charset="0"/>
                            </a:rPr>
                            <m:t>𝜃</m:t>
                          </m:r>
                        </m:e>
                        <m:sub>
                          <m:r>
                            <a:rPr lang="en-IN" sz="2400" i="1">
                              <a:latin typeface="Cambria Math" panose="02040503050406030204" pitchFamily="18" charset="0"/>
                            </a:rPr>
                            <m:t>𝐾</m:t>
                          </m:r>
                        </m:sub>
                      </m:sSub>
                      <m:r>
                        <a:rPr lang="en-IN" sz="2400" b="0" i="1" smtClean="0">
                          <a:latin typeface="Cambria Math" panose="02040503050406030204" pitchFamily="18" charset="0"/>
                        </a:rPr>
                        <m:t>)</m:t>
                      </m:r>
                    </m:oMath>
                  </m:oMathPara>
                </a14:m>
                <a:endParaRPr lang="en-IN" sz="2400" dirty="0"/>
              </a:p>
            </p:txBody>
          </p:sp>
        </mc:Choice>
        <mc:Fallback xmlns="">
          <p:sp>
            <p:nvSpPr>
              <p:cNvPr id="3" name="TextBox 2">
                <a:extLst>
                  <a:ext uri="{FF2B5EF4-FFF2-40B4-BE49-F238E27FC236}">
                    <a16:creationId xmlns:a16="http://schemas.microsoft.com/office/drawing/2014/main" id="{BF2BF96A-1431-FDE6-957F-F0F4822A79A5}"/>
                  </a:ext>
                </a:extLst>
              </p:cNvPr>
              <p:cNvSpPr txBox="1">
                <a:spLocks noRot="1" noChangeAspect="1" noMove="1" noResize="1" noEditPoints="1" noAdjustHandles="1" noChangeArrowheads="1" noChangeShapeType="1" noTextEdit="1"/>
              </p:cNvSpPr>
              <p:nvPr/>
            </p:nvSpPr>
            <p:spPr>
              <a:xfrm>
                <a:off x="801249" y="4183249"/>
                <a:ext cx="3756028" cy="369332"/>
              </a:xfrm>
              <a:prstGeom prst="rect">
                <a:avLst/>
              </a:prstGeom>
              <a:blipFill>
                <a:blip r:embed="rId5"/>
                <a:stretch>
                  <a:fillRect l="-1459" r="-2431" b="-3442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2C3CC1D-CBF3-B6BC-591E-BD155B9ED4AA}"/>
                  </a:ext>
                </a:extLst>
              </p:cNvPr>
              <p:cNvSpPr txBox="1"/>
              <p:nvPr/>
            </p:nvSpPr>
            <p:spPr>
              <a:xfrm>
                <a:off x="4557277" y="4201047"/>
                <a:ext cx="7133556"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200" b="0" i="1" smtClean="0">
                          <a:latin typeface="Cambria Math" panose="02040503050406030204" pitchFamily="18" charset="0"/>
                        </a:rPr>
                        <m:t>=</m:t>
                      </m:r>
                      <m:r>
                        <a:rPr lang="en-IN" sz="2200" b="0" i="1" smtClean="0">
                          <a:latin typeface="Cambria Math" panose="02040503050406030204" pitchFamily="18" charset="0"/>
                        </a:rPr>
                        <m:t>𝑝</m:t>
                      </m:r>
                      <m:d>
                        <m:dPr>
                          <m:ctrlPr>
                            <a:rPr lang="en-IN" sz="2200" b="0" i="1" smtClean="0">
                              <a:latin typeface="Cambria Math" panose="02040503050406030204" pitchFamily="18" charset="0"/>
                            </a:rPr>
                          </m:ctrlPr>
                        </m:dPr>
                        <m:e>
                          <m:r>
                            <a:rPr lang="en-IN" sz="2200" b="1" i="1">
                              <a:latin typeface="Cambria Math" panose="02040503050406030204" pitchFamily="18" charset="0"/>
                            </a:rPr>
                            <m:t>𝑿</m:t>
                          </m:r>
                        </m:e>
                        <m:e>
                          <m:sSub>
                            <m:sSubPr>
                              <m:ctrlPr>
                                <a:rPr lang="en-IN" sz="2200" i="1">
                                  <a:latin typeface="Cambria Math" panose="02040503050406030204" pitchFamily="18" charset="0"/>
                                </a:rPr>
                              </m:ctrlPr>
                            </m:sSubPr>
                            <m:e>
                              <m:r>
                                <a:rPr lang="en-IN" sz="2200" i="1">
                                  <a:latin typeface="Cambria Math" panose="02040503050406030204" pitchFamily="18" charset="0"/>
                                </a:rPr>
                                <m:t>𝜃</m:t>
                              </m:r>
                            </m:e>
                            <m:sub>
                              <m:r>
                                <a:rPr lang="en-IN" sz="2200" i="1">
                                  <a:latin typeface="Cambria Math" panose="02040503050406030204" pitchFamily="18" charset="0"/>
                                </a:rPr>
                                <m:t>1</m:t>
                              </m:r>
                            </m:sub>
                          </m:sSub>
                          <m:r>
                            <a:rPr lang="en-IN" sz="2200" i="1">
                              <a:latin typeface="Cambria Math" panose="02040503050406030204" pitchFamily="18" charset="0"/>
                            </a:rPr>
                            <m:t>,</m:t>
                          </m:r>
                          <m:sSub>
                            <m:sSubPr>
                              <m:ctrlPr>
                                <a:rPr lang="en-IN" sz="2200" i="1">
                                  <a:latin typeface="Cambria Math" panose="02040503050406030204" pitchFamily="18" charset="0"/>
                                </a:rPr>
                              </m:ctrlPr>
                            </m:sSubPr>
                            <m:e>
                              <m:r>
                                <a:rPr lang="en-IN" sz="2200" i="1">
                                  <a:latin typeface="Cambria Math" panose="02040503050406030204" pitchFamily="18" charset="0"/>
                                </a:rPr>
                                <m:t>𝜃</m:t>
                              </m:r>
                            </m:e>
                            <m:sub>
                              <m:r>
                                <a:rPr lang="en-IN" sz="2200" i="1">
                                  <a:latin typeface="Cambria Math" panose="02040503050406030204" pitchFamily="18" charset="0"/>
                                </a:rPr>
                                <m:t>2</m:t>
                              </m:r>
                            </m:sub>
                          </m:sSub>
                          <m:r>
                            <a:rPr lang="en-IN" sz="2200" i="1">
                              <a:latin typeface="Cambria Math" panose="02040503050406030204" pitchFamily="18" charset="0"/>
                            </a:rPr>
                            <m:t>,…, </m:t>
                          </m:r>
                          <m:sSub>
                            <m:sSubPr>
                              <m:ctrlPr>
                                <a:rPr lang="en-IN" sz="2200" i="1">
                                  <a:latin typeface="Cambria Math" panose="02040503050406030204" pitchFamily="18" charset="0"/>
                                </a:rPr>
                              </m:ctrlPr>
                            </m:sSubPr>
                            <m:e>
                              <m:r>
                                <a:rPr lang="en-IN" sz="2200" i="1">
                                  <a:latin typeface="Cambria Math" panose="02040503050406030204" pitchFamily="18" charset="0"/>
                                </a:rPr>
                                <m:t>𝜃</m:t>
                              </m:r>
                            </m:e>
                            <m:sub>
                              <m:r>
                                <a:rPr lang="en-IN" sz="2200" i="1">
                                  <a:latin typeface="Cambria Math" panose="02040503050406030204" pitchFamily="18" charset="0"/>
                                </a:rPr>
                                <m:t>𝐾</m:t>
                              </m:r>
                            </m:sub>
                          </m:sSub>
                        </m:e>
                      </m:d>
                      <m:r>
                        <a:rPr lang="en-IN" sz="2200" b="0" i="1" smtClean="0">
                          <a:latin typeface="Cambria Math" panose="02040503050406030204" pitchFamily="18" charset="0"/>
                        </a:rPr>
                        <m:t>𝑝</m:t>
                      </m:r>
                      <m:d>
                        <m:dPr>
                          <m:endChr m:val="|"/>
                          <m:ctrlPr>
                            <a:rPr lang="en-IN" sz="2200" b="0" i="1" smtClean="0">
                              <a:latin typeface="Cambria Math" panose="02040503050406030204" pitchFamily="18" charset="0"/>
                            </a:rPr>
                          </m:ctrlPr>
                        </m:dPr>
                        <m:e>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𝜃</m:t>
                              </m:r>
                            </m:e>
                            <m:sub>
                              <m:r>
                                <a:rPr lang="en-IN" sz="2200" b="0" i="1" smtClean="0">
                                  <a:latin typeface="Cambria Math" panose="02040503050406030204" pitchFamily="18" charset="0"/>
                                </a:rPr>
                                <m:t>1</m:t>
                              </m:r>
                            </m:sub>
                          </m:sSub>
                        </m:e>
                      </m:d>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𝜃</m:t>
                          </m:r>
                        </m:e>
                        <m:sub>
                          <m:r>
                            <a:rPr lang="en-IN" sz="2200" b="0" i="1" smtClean="0">
                              <a:latin typeface="Cambria Math" panose="02040503050406030204" pitchFamily="18" charset="0"/>
                            </a:rPr>
                            <m:t>2</m:t>
                          </m:r>
                        </m:sub>
                      </m:sSub>
                      <m:r>
                        <a:rPr lang="en-IN" sz="2200" b="0" i="1" smtClean="0">
                          <a:latin typeface="Cambria Math" panose="02040503050406030204" pitchFamily="18" charset="0"/>
                        </a:rPr>
                        <m:t>,…, </m:t>
                      </m:r>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𝜃</m:t>
                          </m:r>
                        </m:e>
                        <m:sub>
                          <m:r>
                            <a:rPr lang="en-IN" sz="2200" b="0" i="1" smtClean="0">
                              <a:latin typeface="Cambria Math" panose="02040503050406030204" pitchFamily="18" charset="0"/>
                            </a:rPr>
                            <m:t>𝐾</m:t>
                          </m:r>
                        </m:sub>
                      </m:sSub>
                      <m:r>
                        <a:rPr lang="en-IN" sz="2200" b="0" i="1" smtClean="0">
                          <a:latin typeface="Cambria Math" panose="02040503050406030204" pitchFamily="18" charset="0"/>
                        </a:rPr>
                        <m:t>)</m:t>
                      </m:r>
                      <m:r>
                        <a:rPr lang="en-IN" sz="2200" b="0" i="1" smtClean="0">
                          <a:latin typeface="Cambria Math" panose="02040503050406030204" pitchFamily="18" charset="0"/>
                        </a:rPr>
                        <m:t>𝑝</m:t>
                      </m:r>
                      <m:r>
                        <a:rPr lang="en-IN" sz="2200" b="0" i="1" smtClean="0">
                          <a:latin typeface="Cambria Math" panose="02040503050406030204" pitchFamily="18" charset="0"/>
                        </a:rPr>
                        <m:t>(</m:t>
                      </m:r>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𝜃</m:t>
                          </m:r>
                        </m:e>
                        <m:sub>
                          <m:r>
                            <a:rPr lang="en-IN" sz="2200" b="0" i="1" smtClean="0">
                              <a:latin typeface="Cambria Math" panose="02040503050406030204" pitchFamily="18" charset="0"/>
                            </a:rPr>
                            <m:t>2</m:t>
                          </m:r>
                        </m:sub>
                      </m:sSub>
                      <m:d>
                        <m:dPr>
                          <m:begChr m:val="|"/>
                          <m:ctrlPr>
                            <a:rPr lang="en-IN" sz="2200" b="0" i="1" smtClean="0">
                              <a:latin typeface="Cambria Math" panose="02040503050406030204" pitchFamily="18" charset="0"/>
                            </a:rPr>
                          </m:ctrlPr>
                        </m:dPr>
                        <m:e>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𝜃</m:t>
                              </m:r>
                            </m:e>
                            <m:sub>
                              <m:r>
                                <a:rPr lang="en-IN" sz="2200" b="0" i="1" smtClean="0">
                                  <a:latin typeface="Cambria Math" panose="02040503050406030204" pitchFamily="18" charset="0"/>
                                </a:rPr>
                                <m:t>3</m:t>
                              </m:r>
                            </m:sub>
                          </m:sSub>
                          <m:r>
                            <a:rPr lang="en-IN" sz="2200" b="0" i="1" smtClean="0">
                              <a:latin typeface="Cambria Math" panose="02040503050406030204" pitchFamily="18" charset="0"/>
                            </a:rPr>
                            <m:t>,…, </m:t>
                          </m:r>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𝜃</m:t>
                              </m:r>
                            </m:e>
                            <m:sub>
                              <m:r>
                                <a:rPr lang="en-IN" sz="2200" b="0" i="1" smtClean="0">
                                  <a:latin typeface="Cambria Math" panose="02040503050406030204" pitchFamily="18" charset="0"/>
                                </a:rPr>
                                <m:t>𝐾</m:t>
                              </m:r>
                            </m:sub>
                          </m:sSub>
                        </m:e>
                      </m:d>
                      <m:r>
                        <a:rPr lang="en-IN" sz="2200" b="0" i="1" smtClean="0">
                          <a:latin typeface="Cambria Math" panose="02040503050406030204" pitchFamily="18" charset="0"/>
                        </a:rPr>
                        <m:t>…</m:t>
                      </m:r>
                      <m:r>
                        <a:rPr lang="en-IN" sz="2200" b="0" i="1" smtClean="0">
                          <a:latin typeface="Cambria Math" panose="02040503050406030204" pitchFamily="18" charset="0"/>
                        </a:rPr>
                        <m:t>𝑝</m:t>
                      </m:r>
                      <m:r>
                        <a:rPr lang="en-IN" sz="2200" b="0" i="1" smtClean="0">
                          <a:latin typeface="Cambria Math" panose="02040503050406030204" pitchFamily="18" charset="0"/>
                        </a:rPr>
                        <m:t>(</m:t>
                      </m:r>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𝜃</m:t>
                          </m:r>
                        </m:e>
                        <m:sub>
                          <m:r>
                            <a:rPr lang="en-IN" sz="2200" b="0" i="1" smtClean="0">
                              <a:latin typeface="Cambria Math" panose="02040503050406030204" pitchFamily="18" charset="0"/>
                            </a:rPr>
                            <m:t>𝐾</m:t>
                          </m:r>
                        </m:sub>
                      </m:sSub>
                      <m:r>
                        <a:rPr lang="en-IN" sz="2200" b="0" i="1" smtClean="0">
                          <a:latin typeface="Cambria Math" panose="02040503050406030204" pitchFamily="18" charset="0"/>
                        </a:rPr>
                        <m:t>)</m:t>
                      </m:r>
                    </m:oMath>
                  </m:oMathPara>
                </a14:m>
                <a:endParaRPr lang="en-IN" sz="2200" dirty="0"/>
              </a:p>
            </p:txBody>
          </p:sp>
        </mc:Choice>
        <mc:Fallback xmlns="">
          <p:sp>
            <p:nvSpPr>
              <p:cNvPr id="5" name="TextBox 4">
                <a:extLst>
                  <a:ext uri="{FF2B5EF4-FFF2-40B4-BE49-F238E27FC236}">
                    <a16:creationId xmlns:a16="http://schemas.microsoft.com/office/drawing/2014/main" id="{92C3CC1D-CBF3-B6BC-591E-BD155B9ED4AA}"/>
                  </a:ext>
                </a:extLst>
              </p:cNvPr>
              <p:cNvSpPr txBox="1">
                <a:spLocks noRot="1" noChangeAspect="1" noMove="1" noResize="1" noEditPoints="1" noAdjustHandles="1" noChangeArrowheads="1" noChangeShapeType="1" noTextEdit="1"/>
              </p:cNvSpPr>
              <p:nvPr/>
            </p:nvSpPr>
            <p:spPr>
              <a:xfrm>
                <a:off x="4557277" y="4201047"/>
                <a:ext cx="7133556" cy="338554"/>
              </a:xfrm>
              <a:prstGeom prst="rect">
                <a:avLst/>
              </a:prstGeom>
              <a:blipFill>
                <a:blip r:embed="rId6"/>
                <a:stretch>
                  <a:fillRect r="-855" b="-3392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6B586D3-466E-D884-8368-C55B719005FF}"/>
                  </a:ext>
                </a:extLst>
              </p:cNvPr>
              <p:cNvSpPr txBox="1"/>
              <p:nvPr/>
            </p:nvSpPr>
            <p:spPr>
              <a:xfrm>
                <a:off x="3564379" y="3142013"/>
                <a:ext cx="468820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𝑝</m:t>
                      </m:r>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𝜃</m:t>
                          </m:r>
                        </m:e>
                        <m:sub>
                          <m:r>
                            <a:rPr lang="en-IN" sz="2800" b="0" i="1" smtClean="0">
                              <a:latin typeface="Cambria Math" panose="02040503050406030204" pitchFamily="18" charset="0"/>
                            </a:rPr>
                            <m:t>𝑖</m:t>
                          </m:r>
                        </m:sub>
                      </m:sSub>
                      <m:r>
                        <a:rPr lang="en-IN" sz="2800" b="0" i="1" smtClean="0">
                          <a:latin typeface="Cambria Math" panose="02040503050406030204" pitchFamily="18" charset="0"/>
                        </a:rPr>
                        <m:t>|</m:t>
                      </m:r>
                      <m:r>
                        <m:rPr>
                          <m:sty m:val="p"/>
                        </m:rPr>
                        <a:rPr lang="en-IN" sz="2800" b="0" i="1" smtClean="0">
                          <a:solidFill>
                            <a:srgbClr val="0000FF"/>
                          </a:solidFill>
                          <a:latin typeface="Cambria Math" panose="02040503050406030204" pitchFamily="18" charset="0"/>
                        </a:rPr>
                        <m:t>whatever</m:t>
                      </m:r>
                      <m:r>
                        <a:rPr lang="en-IN" sz="2800" b="0" i="1" smtClean="0">
                          <a:solidFill>
                            <a:srgbClr val="0000FF"/>
                          </a:solidFill>
                          <a:latin typeface="Cambria Math" panose="02040503050406030204" pitchFamily="18" charset="0"/>
                        </a:rPr>
                        <m:t> </m:t>
                      </m:r>
                      <m:sSub>
                        <m:sSubPr>
                          <m:ctrlPr>
                            <a:rPr lang="en-IN" sz="2800" b="0" i="1" smtClean="0">
                              <a:solidFill>
                                <a:srgbClr val="0000FF"/>
                              </a:solidFill>
                              <a:latin typeface="Cambria Math" panose="02040503050406030204" pitchFamily="18" charset="0"/>
                            </a:rPr>
                          </m:ctrlPr>
                        </m:sSubPr>
                        <m:e>
                          <m:r>
                            <a:rPr lang="en-IN" sz="2800" b="0" i="1" smtClean="0">
                              <a:solidFill>
                                <a:srgbClr val="0000FF"/>
                              </a:solidFill>
                              <a:latin typeface="Cambria Math" panose="02040503050406030204" pitchFamily="18" charset="0"/>
                            </a:rPr>
                            <m:t>𝜃</m:t>
                          </m:r>
                        </m:e>
                        <m:sub>
                          <m:r>
                            <a:rPr lang="en-IN" sz="2800" b="0" i="1" smtClean="0">
                              <a:solidFill>
                                <a:srgbClr val="0000FF"/>
                              </a:solidFill>
                              <a:latin typeface="Cambria Math" panose="02040503050406030204" pitchFamily="18" charset="0"/>
                            </a:rPr>
                            <m:t>𝑖</m:t>
                          </m:r>
                        </m:sub>
                      </m:sSub>
                      <m:r>
                        <a:rPr lang="en-IN" sz="2800" b="0" i="1" smtClean="0">
                          <a:solidFill>
                            <a:srgbClr val="0000FF"/>
                          </a:solidFill>
                          <a:latin typeface="Cambria Math" panose="02040503050406030204" pitchFamily="18" charset="0"/>
                        </a:rPr>
                        <m:t> </m:t>
                      </m:r>
                      <m:r>
                        <m:rPr>
                          <m:sty m:val="p"/>
                        </m:rPr>
                        <a:rPr lang="en-IN" sz="2800" b="0" i="1" smtClean="0">
                          <a:solidFill>
                            <a:srgbClr val="0000FF"/>
                          </a:solidFill>
                          <a:latin typeface="Cambria Math" panose="02040503050406030204" pitchFamily="18" charset="0"/>
                        </a:rPr>
                        <m:t>depends</m:t>
                      </m:r>
                      <m:r>
                        <a:rPr lang="en-IN" sz="2800" b="0" i="1" smtClean="0">
                          <a:solidFill>
                            <a:srgbClr val="0000FF"/>
                          </a:solidFill>
                          <a:latin typeface="Cambria Math" panose="02040503050406030204" pitchFamily="18" charset="0"/>
                        </a:rPr>
                        <m:t> </m:t>
                      </m:r>
                      <m:r>
                        <m:rPr>
                          <m:sty m:val="p"/>
                        </m:rPr>
                        <a:rPr lang="en-IN" sz="2800" b="0" i="1" smtClean="0">
                          <a:solidFill>
                            <a:srgbClr val="0000FF"/>
                          </a:solidFill>
                          <a:latin typeface="Cambria Math" panose="02040503050406030204" pitchFamily="18" charset="0"/>
                        </a:rPr>
                        <m:t>on</m:t>
                      </m:r>
                      <m:r>
                        <a:rPr lang="en-IN" sz="2800" b="0" i="1" smtClean="0">
                          <a:latin typeface="Cambria Math" panose="02040503050406030204" pitchFamily="18" charset="0"/>
                        </a:rPr>
                        <m:t>)</m:t>
                      </m:r>
                    </m:oMath>
                  </m:oMathPara>
                </a14:m>
                <a:endParaRPr lang="en-IN" sz="2800" dirty="0"/>
              </a:p>
            </p:txBody>
          </p:sp>
        </mc:Choice>
        <mc:Fallback xmlns="">
          <p:sp>
            <p:nvSpPr>
              <p:cNvPr id="7" name="TextBox 6">
                <a:extLst>
                  <a:ext uri="{FF2B5EF4-FFF2-40B4-BE49-F238E27FC236}">
                    <a16:creationId xmlns:a16="http://schemas.microsoft.com/office/drawing/2014/main" id="{16B586D3-466E-D884-8368-C55B719005FF}"/>
                  </a:ext>
                </a:extLst>
              </p:cNvPr>
              <p:cNvSpPr txBox="1">
                <a:spLocks noRot="1" noChangeAspect="1" noMove="1" noResize="1" noEditPoints="1" noAdjustHandles="1" noChangeArrowheads="1" noChangeShapeType="1" noTextEdit="1"/>
              </p:cNvSpPr>
              <p:nvPr/>
            </p:nvSpPr>
            <p:spPr>
              <a:xfrm>
                <a:off x="3564379" y="3142013"/>
                <a:ext cx="4688206" cy="430887"/>
              </a:xfrm>
              <a:prstGeom prst="rect">
                <a:avLst/>
              </a:prstGeom>
              <a:blipFill>
                <a:blip r:embed="rId7"/>
                <a:stretch>
                  <a:fillRect/>
                </a:stretch>
              </a:blipFill>
            </p:spPr>
            <p:txBody>
              <a:bodyPr/>
              <a:lstStyle/>
              <a:p>
                <a:r>
                  <a:rPr lang="en-IN">
                    <a:noFill/>
                  </a:rPr>
                  <a:t> </a:t>
                </a:r>
              </a:p>
            </p:txBody>
          </p:sp>
        </mc:Fallback>
      </mc:AlternateContent>
      <p:sp>
        <p:nvSpPr>
          <p:cNvPr id="8" name="Speech Bubble: Rectangle 7">
            <a:extLst>
              <a:ext uri="{FF2B5EF4-FFF2-40B4-BE49-F238E27FC236}">
                <a16:creationId xmlns:a16="http://schemas.microsoft.com/office/drawing/2014/main" id="{8E5D3759-C8C7-2800-3B33-B186E1C477D9}"/>
              </a:ext>
            </a:extLst>
          </p:cNvPr>
          <p:cNvSpPr/>
          <p:nvPr/>
        </p:nvSpPr>
        <p:spPr>
          <a:xfrm>
            <a:off x="1073552" y="1899936"/>
            <a:ext cx="1186689" cy="301378"/>
          </a:xfrm>
          <a:prstGeom prst="wedgeRectCallout">
            <a:avLst>
              <a:gd name="adj1" fmla="val 69591"/>
              <a:gd name="adj2" fmla="val 3465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Joint posterior</a:t>
            </a:r>
            <a:endParaRPr lang="en-IN" sz="1400" dirty="0">
              <a:solidFill>
                <a:srgbClr val="0000FF"/>
              </a:solidFill>
              <a:latin typeface="Abadi Extra Light" panose="020B0204020104020204" pitchFamily="34" charset="0"/>
            </a:endParaRPr>
          </a:p>
        </p:txBody>
      </p:sp>
      <p:sp>
        <p:nvSpPr>
          <p:cNvPr id="9" name="Speech Bubble: Rectangle 8">
            <a:extLst>
              <a:ext uri="{FF2B5EF4-FFF2-40B4-BE49-F238E27FC236}">
                <a16:creationId xmlns:a16="http://schemas.microsoft.com/office/drawing/2014/main" id="{0493F280-76A0-C000-F859-A9DDBA6435BA}"/>
              </a:ext>
            </a:extLst>
          </p:cNvPr>
          <p:cNvSpPr/>
          <p:nvPr/>
        </p:nvSpPr>
        <p:spPr>
          <a:xfrm>
            <a:off x="8534926" y="3158502"/>
            <a:ext cx="2674697" cy="651910"/>
          </a:xfrm>
          <a:prstGeom prst="wedgeRectCallout">
            <a:avLst>
              <a:gd name="adj1" fmla="val -67484"/>
              <a:gd name="adj2" fmla="val 376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Can be data and/or other params/</a:t>
            </a:r>
            <a:r>
              <a:rPr lang="en-IN" sz="1400" dirty="0" err="1">
                <a:solidFill>
                  <a:schemeClr val="tx1"/>
                </a:solidFill>
                <a:latin typeface="Abadi Extra Light" panose="020B0204020104020204" pitchFamily="34" charset="0"/>
              </a:rPr>
              <a:t>hyperparams</a:t>
            </a:r>
            <a:r>
              <a:rPr lang="en-IN" sz="1400" dirty="0">
                <a:solidFill>
                  <a:schemeClr val="tx1"/>
                </a:solidFill>
                <a:latin typeface="Abadi Extra Light" panose="020B0204020104020204" pitchFamily="34" charset="0"/>
              </a:rPr>
              <a:t> given their </a:t>
            </a:r>
            <a:r>
              <a:rPr lang="en-IN" sz="1400" dirty="0">
                <a:solidFill>
                  <a:srgbClr val="0000FF"/>
                </a:solidFill>
                <a:latin typeface="Abadi Extra Light" panose="020B0204020104020204" pitchFamily="34" charset="0"/>
              </a:rPr>
              <a:t>fixed values (or current estimates)</a:t>
            </a:r>
          </a:p>
        </p:txBody>
      </p:sp>
    </p:spTree>
    <p:custDataLst>
      <p:tags r:id="rId1"/>
    </p:custDataLst>
    <p:extLst>
      <p:ext uri="{BB962C8B-B14F-4D97-AF65-F5344CB8AC3E}">
        <p14:creationId xmlns:p14="http://schemas.microsoft.com/office/powerpoint/2010/main" val="2908329960"/>
      </p:ext>
    </p:extLst>
  </p:cSld>
  <p:clrMapOvr>
    <a:masterClrMapping/>
  </p:clrMapOvr>
  <mc:AlternateContent xmlns:mc="http://schemas.openxmlformats.org/markup-compatibility/2006" xmlns:p14="http://schemas.microsoft.com/office/powerpoint/2010/main">
    <mc:Choice Requires="p14">
      <p:transition spd="slow" p14:dur="2000" advTm="263486"/>
    </mc:Choice>
    <mc:Fallback xmlns="">
      <p:transition spd="slow" advTm="2634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down)">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wipe(down)">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xEl>
                                              <p:pRg st="13" end="13"/>
                                            </p:txEl>
                                          </p:spTgt>
                                        </p:tgtEl>
                                        <p:attrNameLst>
                                          <p:attrName>style.visibility</p:attrName>
                                        </p:attrNameLst>
                                      </p:cBhvr>
                                      <p:to>
                                        <p:strVal val="visible"/>
                                      </p:to>
                                    </p:set>
                                    <p:animEffect transition="in" filter="wipe(down)">
                                      <p:cBhvr>
                                        <p:cTn id="67" dur="500"/>
                                        <p:tgtEl>
                                          <p:spTgt spid="4">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14" end="14"/>
                                            </p:txEl>
                                          </p:spTgt>
                                        </p:tgtEl>
                                        <p:attrNameLst>
                                          <p:attrName>style.visibility</p:attrName>
                                        </p:attrNameLst>
                                      </p:cBhvr>
                                      <p:to>
                                        <p:strVal val="visible"/>
                                      </p:to>
                                    </p:set>
                                    <p:animEffect transition="in" filter="wipe(down)">
                                      <p:cBhvr>
                                        <p:cTn id="72"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3" grpId="0"/>
      <p:bldP spid="5" grpId="0"/>
      <p:bldP spid="7" grpId="0"/>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5B14C-D404-B5B6-C0E3-B77AA4815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633A2-6445-C993-702B-E9045D196A4B}"/>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Latent Variable Models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D1DE7264-7215-FE17-D5E8-D44DEF7220F2}"/>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Application 1: Can use latent variables to learn latent properties/features of data, e.g.,</a:t>
                </a:r>
              </a:p>
              <a:p>
                <a:pPr lvl="1">
                  <a:buFont typeface="Wingdings" panose="05000000000000000000" pitchFamily="2" charset="2"/>
                  <a:buChar char="§"/>
                </a:pPr>
                <a:r>
                  <a:rPr lang="en-GB" sz="2200" dirty="0">
                    <a:latin typeface="Abadi Extra Light" panose="020B0204020104020204" pitchFamily="34" charset="0"/>
                  </a:rPr>
                  <a:t>Cluster assignment of each observation (in mixture models)</a:t>
                </a:r>
              </a:p>
              <a:p>
                <a:pPr lvl="1">
                  <a:buFont typeface="Wingdings" panose="05000000000000000000" pitchFamily="2" charset="2"/>
                  <a:buChar char="§"/>
                </a:pPr>
                <a:r>
                  <a:rPr lang="en-GB" sz="2200" dirty="0">
                    <a:latin typeface="Abadi Extra Light" panose="020B0204020104020204" pitchFamily="34" charset="0"/>
                  </a:rPr>
                  <a:t>Low-dim rep. or “code” of each observation (e.g., prob. PCA, variational autoencoders, etc)</a:t>
                </a: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In such apps, latent variables (</a:t>
                </a:r>
                <a14:m>
                  <m:oMath xmlns:m="http://schemas.openxmlformats.org/officeDocument/2006/math">
                    <m:sSub>
                      <m:sSubPr>
                        <m:ctrlPr>
                          <a:rPr lang="en-IN" sz="2600" b="0" i="1" smtClean="0">
                            <a:latin typeface="Cambria Math" panose="02040503050406030204" pitchFamily="18" charset="0"/>
                          </a:rPr>
                        </m:ctrlPr>
                      </m:sSubPr>
                      <m:e>
                        <m:r>
                          <a:rPr lang="en-IN" sz="2600" b="1" i="1" smtClean="0">
                            <a:latin typeface="Cambria Math" panose="02040503050406030204" pitchFamily="18" charset="0"/>
                          </a:rPr>
                          <m:t>𝒛</m:t>
                        </m:r>
                      </m:e>
                      <m:sub>
                        <m:r>
                          <a:rPr lang="en-IN" sz="2600" b="0" i="1" smtClean="0">
                            <a:latin typeface="Cambria Math" panose="02040503050406030204" pitchFamily="18" charset="0"/>
                          </a:rPr>
                          <m:t>𝑛</m:t>
                        </m:r>
                      </m:sub>
                    </m:sSub>
                  </m:oMath>
                </a14:m>
                <a:r>
                  <a:rPr lang="en-GB" sz="2600" dirty="0">
                    <a:latin typeface="Abadi Extra Light" panose="020B0204020104020204" pitchFamily="34" charset="0"/>
                  </a:rPr>
                  <a:t>’s) are called </a:t>
                </a:r>
                <a:r>
                  <a:rPr lang="en-GB" sz="2600" dirty="0">
                    <a:solidFill>
                      <a:srgbClr val="0000FF"/>
                    </a:solidFill>
                    <a:latin typeface="Abadi Extra Light" panose="020B0204020104020204" pitchFamily="34" charset="0"/>
                  </a:rPr>
                  <a:t>“local variables”</a:t>
                </a:r>
                <a:r>
                  <a:rPr lang="en-GB" sz="2600" dirty="0">
                    <a:latin typeface="Abadi Extra Light" panose="020B0204020104020204" pitchFamily="34" charset="0"/>
                  </a:rPr>
                  <a:t> (specific to individual obs.)and other unknown parameters/</a:t>
                </a:r>
                <a:r>
                  <a:rPr lang="en-GB" sz="2600" dirty="0" err="1">
                    <a:latin typeface="Abadi Extra Light" panose="020B0204020104020204" pitchFamily="34" charset="0"/>
                  </a:rPr>
                  <a:t>hyperparams</a:t>
                </a:r>
                <a:r>
                  <a:rPr lang="en-GB" sz="2600" dirty="0">
                    <a:latin typeface="Abadi Extra Light" panose="020B0204020104020204" pitchFamily="34" charset="0"/>
                  </a:rPr>
                  <a:t> (</a:t>
                </a:r>
                <a14:m>
                  <m:oMath xmlns:m="http://schemas.openxmlformats.org/officeDocument/2006/math">
                    <m:r>
                      <a:rPr lang="en-GB" sz="2600" i="1" dirty="0" smtClean="0">
                        <a:latin typeface="Cambria Math" panose="02040503050406030204" pitchFamily="18" charset="0"/>
                      </a:rPr>
                      <m:t>𝜃</m:t>
                    </m:r>
                    <m:r>
                      <a:rPr lang="en-GB" sz="2600" i="1" dirty="0" smtClean="0">
                        <a:latin typeface="Cambria Math" panose="02040503050406030204" pitchFamily="18" charset="0"/>
                      </a:rPr>
                      <m:t>, </m:t>
                    </m:r>
                    <m:r>
                      <a:rPr lang="en-IN" sz="2600" b="0" i="1" dirty="0" smtClean="0">
                        <a:latin typeface="Cambria Math" panose="02040503050406030204" pitchFamily="18" charset="0"/>
                      </a:rPr>
                      <m:t>𝜙</m:t>
                    </m:r>
                    <m:r>
                      <a:rPr lang="en-GB" sz="2600" i="1" dirty="0" smtClean="0">
                        <a:latin typeface="Cambria Math" panose="02040503050406030204" pitchFamily="18" charset="0"/>
                      </a:rPr>
                      <m:t> </m:t>
                    </m:r>
                  </m:oMath>
                </a14:m>
                <a:r>
                  <a:rPr lang="en-GB" sz="2600" dirty="0">
                    <a:latin typeface="Abadi Extra Light" panose="020B0204020104020204" pitchFamily="34" charset="0"/>
                  </a:rPr>
                  <a:t>above) are called </a:t>
                </a:r>
                <a:r>
                  <a:rPr lang="en-GB" sz="2600" dirty="0">
                    <a:solidFill>
                      <a:srgbClr val="0000FF"/>
                    </a:solidFill>
                    <a:latin typeface="Abadi Extra Light" panose="020B0204020104020204" pitchFamily="34" charset="0"/>
                  </a:rPr>
                  <a:t>“global var”</a:t>
                </a:r>
              </a:p>
              <a:p>
                <a:pPr>
                  <a:buFont typeface="Wingdings" panose="05000000000000000000" pitchFamily="2" charset="2"/>
                  <a:buChar char="§"/>
                </a:pPr>
                <a:endParaRPr lang="en-GB" sz="2600" dirty="0">
                  <a:latin typeface="Abadi Extra Light" panose="020B0204020104020204" pitchFamily="34" charset="0"/>
                </a:endParaRPr>
              </a:p>
              <a:p>
                <a:pPr marL="457200" lvl="1" indent="0">
                  <a:buNone/>
                </a:pPr>
                <a:endParaRPr lang="en-GB" sz="2200" dirty="0">
                  <a:latin typeface="Abadi Extra Light" panose="020B0204020104020204" pitchFamily="34" charset="0"/>
                </a:endParaRPr>
              </a:p>
              <a:p>
                <a:pPr marL="0" indent="0">
                  <a:buNone/>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D1DE7264-7215-FE17-D5E8-D44DEF7220F2}"/>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b="-2632"/>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CCA6E9B7-CA1F-939D-8EAA-C3CB455E76DF}"/>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11</a:t>
            </a:fld>
            <a:endParaRPr lang="en-IN" sz="2800" dirty="0">
              <a:solidFill>
                <a:schemeClr val="bg1">
                  <a:lumMod val="65000"/>
                </a:schemeClr>
              </a:solidFill>
            </a:endParaRPr>
          </a:p>
        </p:txBody>
      </p:sp>
      <p:sp>
        <p:nvSpPr>
          <p:cNvPr id="5" name="Rectangle 4">
            <a:extLst>
              <a:ext uri="{FF2B5EF4-FFF2-40B4-BE49-F238E27FC236}">
                <a16:creationId xmlns:a16="http://schemas.microsoft.com/office/drawing/2014/main" id="{D6303450-B2D8-569A-DB8E-162B60C3D898}"/>
              </a:ext>
            </a:extLst>
          </p:cNvPr>
          <p:cNvSpPr/>
          <p:nvPr/>
        </p:nvSpPr>
        <p:spPr>
          <a:xfrm>
            <a:off x="5120005" y="3974182"/>
            <a:ext cx="3808602" cy="164424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B0C02AE4-7A9D-FF85-4A2E-9CC7CE35A0AB}"/>
              </a:ext>
            </a:extLst>
          </p:cNvPr>
          <p:cNvSpPr/>
          <p:nvPr/>
        </p:nvSpPr>
        <p:spPr>
          <a:xfrm>
            <a:off x="7573990" y="4354970"/>
            <a:ext cx="847288" cy="844909"/>
          </a:xfrm>
          <a:prstGeom prst="ellipse">
            <a:avLst/>
          </a:prstGeom>
          <a:solidFill>
            <a:srgbClr val="E7E6E6">
              <a:lumMod val="75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1A660046-CB81-7D16-A334-C3D896526386}"/>
              </a:ext>
            </a:extLst>
          </p:cNvPr>
          <p:cNvSpPr/>
          <p:nvPr/>
        </p:nvSpPr>
        <p:spPr>
          <a:xfrm>
            <a:off x="5621744" y="4354970"/>
            <a:ext cx="847288" cy="844909"/>
          </a:xfrm>
          <a:prstGeom prst="ellipse">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C036FD8F-8F2C-DCDD-121A-3EE5E9522149}"/>
              </a:ext>
            </a:extLst>
          </p:cNvPr>
          <p:cNvCxnSpPr>
            <a:stCxn id="7" idx="6"/>
            <a:endCxn id="6" idx="2"/>
          </p:cNvCxnSpPr>
          <p:nvPr/>
        </p:nvCxnSpPr>
        <p:spPr>
          <a:xfrm>
            <a:off x="6469032" y="4777425"/>
            <a:ext cx="1104958" cy="0"/>
          </a:xfrm>
          <a:prstGeom prst="straightConnector1">
            <a:avLst/>
          </a:prstGeom>
          <a:noFill/>
          <a:ln w="38100" cap="flat" cmpd="sng" algn="ctr">
            <a:solidFill>
              <a:sysClr val="windowText" lastClr="000000"/>
            </a:solidFill>
            <a:prstDash val="solid"/>
            <a:miter lim="800000"/>
            <a:tailEnd type="triangle"/>
          </a:ln>
          <a:effectLst/>
        </p:spPr>
      </p:cxnSp>
      <p:sp>
        <p:nvSpPr>
          <p:cNvPr id="9" name="Oval 8">
            <a:extLst>
              <a:ext uri="{FF2B5EF4-FFF2-40B4-BE49-F238E27FC236}">
                <a16:creationId xmlns:a16="http://schemas.microsoft.com/office/drawing/2014/main" id="{7DF2DBBB-3247-002A-0A52-E56DA2727672}"/>
              </a:ext>
            </a:extLst>
          </p:cNvPr>
          <p:cNvSpPr/>
          <p:nvPr/>
        </p:nvSpPr>
        <p:spPr>
          <a:xfrm>
            <a:off x="3669498" y="4354970"/>
            <a:ext cx="847288" cy="844909"/>
          </a:xfrm>
          <a:prstGeom prst="ellipse">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F9EC0D8C-94F9-0480-1970-5EC9A13FE683}"/>
              </a:ext>
            </a:extLst>
          </p:cNvPr>
          <p:cNvCxnSpPr>
            <a:stCxn id="9" idx="6"/>
          </p:cNvCxnSpPr>
          <p:nvPr/>
        </p:nvCxnSpPr>
        <p:spPr>
          <a:xfrm>
            <a:off x="4516786" y="4777425"/>
            <a:ext cx="1104958" cy="0"/>
          </a:xfrm>
          <a:prstGeom prst="straightConnector1">
            <a:avLst/>
          </a:prstGeom>
          <a:noFill/>
          <a:ln w="38100" cap="flat" cmpd="sng" algn="ctr">
            <a:solidFill>
              <a:sysClr val="windowText" lastClr="000000"/>
            </a:solidFill>
            <a:prstDash val="solid"/>
            <a:miter lim="800000"/>
            <a:tailEnd type="triangle"/>
          </a:ln>
          <a:effectLst/>
        </p:spPr>
      </p:cxnSp>
      <p:sp>
        <p:nvSpPr>
          <p:cNvPr id="11" name="Oval 10">
            <a:extLst>
              <a:ext uri="{FF2B5EF4-FFF2-40B4-BE49-F238E27FC236}">
                <a16:creationId xmlns:a16="http://schemas.microsoft.com/office/drawing/2014/main" id="{24F22F53-AA08-A545-1884-752908546AAE}"/>
              </a:ext>
            </a:extLst>
          </p:cNvPr>
          <p:cNvSpPr/>
          <p:nvPr/>
        </p:nvSpPr>
        <p:spPr>
          <a:xfrm>
            <a:off x="7578579" y="2913252"/>
            <a:ext cx="847288" cy="844909"/>
          </a:xfrm>
          <a:prstGeom prst="ellipse">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89166165-2302-F324-A16C-2DAA1807E327}"/>
              </a:ext>
            </a:extLst>
          </p:cNvPr>
          <p:cNvCxnSpPr>
            <a:cxnSpLocks/>
            <a:stCxn id="11" idx="4"/>
            <a:endCxn id="6" idx="0"/>
          </p:cNvCxnSpPr>
          <p:nvPr/>
        </p:nvCxnSpPr>
        <p:spPr>
          <a:xfrm flipH="1">
            <a:off x="7997634" y="3758161"/>
            <a:ext cx="4589" cy="596809"/>
          </a:xfrm>
          <a:prstGeom prst="straightConnector1">
            <a:avLst/>
          </a:prstGeom>
          <a:noFill/>
          <a:ln w="3810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9CEC048-46C1-DFAD-1601-23B5440D01DA}"/>
                  </a:ext>
                </a:extLst>
              </p:cNvPr>
              <p:cNvSpPr txBox="1"/>
              <p:nvPr/>
            </p:nvSpPr>
            <p:spPr>
              <a:xfrm>
                <a:off x="7739033" y="4386948"/>
                <a:ext cx="683328" cy="61555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IN" sz="4000" b="1" i="1" u="none" strike="noStrike" kern="0" cap="none" spc="0" normalizeH="0" baseline="0" noProof="0" smtClean="0">
                              <a:ln>
                                <a:noFill/>
                              </a:ln>
                              <a:solidFill>
                                <a:prstClr val="black"/>
                              </a:solidFill>
                              <a:effectLst/>
                              <a:uLnTx/>
                              <a:uFillTx/>
                              <a:latin typeface="Cambria Math" panose="02040503050406030204" pitchFamily="18" charset="0"/>
                            </a:rPr>
                            <m:t>𝒙</m:t>
                          </m:r>
                        </m:e>
                        <m:sub>
                          <m: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t>𝑛</m:t>
                          </m:r>
                        </m:sub>
                      </m:sSub>
                    </m:oMath>
                  </m:oMathPara>
                </a14:m>
                <a:endParaRPr kumimoji="0" lang="en-IN" sz="4000" b="0" i="0" u="none" strike="noStrike" kern="0" cap="none" spc="0" normalizeH="0" baseline="0" noProof="0" dirty="0">
                  <a:ln>
                    <a:noFill/>
                  </a:ln>
                  <a:solidFill>
                    <a:prstClr val="black"/>
                  </a:solidFill>
                  <a:effectLst/>
                  <a:uLnTx/>
                  <a:uFillTx/>
                </a:endParaRPr>
              </a:p>
            </p:txBody>
          </p:sp>
        </mc:Choice>
        <mc:Fallback xmlns="">
          <p:sp>
            <p:nvSpPr>
              <p:cNvPr id="13" name="TextBox 12">
                <a:extLst>
                  <a:ext uri="{FF2B5EF4-FFF2-40B4-BE49-F238E27FC236}">
                    <a16:creationId xmlns:a16="http://schemas.microsoft.com/office/drawing/2014/main" id="{19CEC048-46C1-DFAD-1601-23B5440D01DA}"/>
                  </a:ext>
                </a:extLst>
              </p:cNvPr>
              <p:cNvSpPr txBox="1">
                <a:spLocks noRot="1" noChangeAspect="1" noMove="1" noResize="1" noEditPoints="1" noAdjustHandles="1" noChangeArrowheads="1" noChangeShapeType="1" noTextEdit="1"/>
              </p:cNvSpPr>
              <p:nvPr/>
            </p:nvSpPr>
            <p:spPr>
              <a:xfrm>
                <a:off x="7739033" y="4386948"/>
                <a:ext cx="683328" cy="615553"/>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AC57777-C7A0-19BC-94FB-C89D3DD90CF8}"/>
                  </a:ext>
                </a:extLst>
              </p:cNvPr>
              <p:cNvSpPr txBox="1"/>
              <p:nvPr/>
            </p:nvSpPr>
            <p:spPr>
              <a:xfrm>
                <a:off x="5815270" y="4405077"/>
                <a:ext cx="651269" cy="61555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IN" sz="4000" b="1" i="1" u="none" strike="noStrike" kern="0" cap="none" spc="0" normalizeH="0" baseline="0" noProof="0" smtClean="0">
                              <a:ln>
                                <a:noFill/>
                              </a:ln>
                              <a:solidFill>
                                <a:prstClr val="black"/>
                              </a:solidFill>
                              <a:effectLst/>
                              <a:uLnTx/>
                              <a:uFillTx/>
                              <a:latin typeface="Cambria Math" panose="02040503050406030204" pitchFamily="18" charset="0"/>
                            </a:rPr>
                            <m:t>𝒛</m:t>
                          </m:r>
                        </m:e>
                        <m:sub>
                          <m: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t>𝑛</m:t>
                          </m:r>
                        </m:sub>
                      </m:sSub>
                    </m:oMath>
                  </m:oMathPara>
                </a14:m>
                <a:endParaRPr kumimoji="0" lang="en-IN" sz="4000" b="0" i="0" u="none" strike="noStrike" kern="0" cap="none" spc="0" normalizeH="0" baseline="0" noProof="0" dirty="0">
                  <a:ln>
                    <a:noFill/>
                  </a:ln>
                  <a:solidFill>
                    <a:prstClr val="black"/>
                  </a:solidFill>
                  <a:effectLst/>
                  <a:uLnTx/>
                  <a:uFillTx/>
                </a:endParaRPr>
              </a:p>
            </p:txBody>
          </p:sp>
        </mc:Choice>
        <mc:Fallback xmlns="">
          <p:sp>
            <p:nvSpPr>
              <p:cNvPr id="14" name="TextBox 13">
                <a:extLst>
                  <a:ext uri="{FF2B5EF4-FFF2-40B4-BE49-F238E27FC236}">
                    <a16:creationId xmlns:a16="http://schemas.microsoft.com/office/drawing/2014/main" id="{1AC57777-C7A0-19BC-94FB-C89D3DD90CF8}"/>
                  </a:ext>
                </a:extLst>
              </p:cNvPr>
              <p:cNvSpPr txBox="1">
                <a:spLocks noRot="1" noChangeAspect="1" noMove="1" noResize="1" noEditPoints="1" noAdjustHandles="1" noChangeArrowheads="1" noChangeShapeType="1" noTextEdit="1"/>
              </p:cNvSpPr>
              <p:nvPr/>
            </p:nvSpPr>
            <p:spPr>
              <a:xfrm>
                <a:off x="5815270" y="4405077"/>
                <a:ext cx="651269" cy="615553"/>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D2968A7-F636-03A5-D0F9-EABA7F6E46A6}"/>
                  </a:ext>
                </a:extLst>
              </p:cNvPr>
              <p:cNvSpPr txBox="1"/>
              <p:nvPr/>
            </p:nvSpPr>
            <p:spPr>
              <a:xfrm>
                <a:off x="7772412" y="3024439"/>
                <a:ext cx="418961" cy="61555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t>𝜃</m:t>
                      </m:r>
                    </m:oMath>
                  </m:oMathPara>
                </a14:m>
                <a:endParaRPr kumimoji="0" lang="en-IN" sz="4000" b="0" i="0" u="none" strike="noStrike" kern="0" cap="none" spc="0" normalizeH="0" baseline="0" noProof="0" dirty="0">
                  <a:ln>
                    <a:noFill/>
                  </a:ln>
                  <a:solidFill>
                    <a:prstClr val="black"/>
                  </a:solidFill>
                  <a:effectLst/>
                  <a:uLnTx/>
                  <a:uFillTx/>
                </a:endParaRPr>
              </a:p>
            </p:txBody>
          </p:sp>
        </mc:Choice>
        <mc:Fallback xmlns="">
          <p:sp>
            <p:nvSpPr>
              <p:cNvPr id="15" name="TextBox 14">
                <a:extLst>
                  <a:ext uri="{FF2B5EF4-FFF2-40B4-BE49-F238E27FC236}">
                    <a16:creationId xmlns:a16="http://schemas.microsoft.com/office/drawing/2014/main" id="{AD2968A7-F636-03A5-D0F9-EABA7F6E46A6}"/>
                  </a:ext>
                </a:extLst>
              </p:cNvPr>
              <p:cNvSpPr txBox="1">
                <a:spLocks noRot="1" noChangeAspect="1" noMove="1" noResize="1" noEditPoints="1" noAdjustHandles="1" noChangeArrowheads="1" noChangeShapeType="1" noTextEdit="1"/>
              </p:cNvSpPr>
              <p:nvPr/>
            </p:nvSpPr>
            <p:spPr>
              <a:xfrm>
                <a:off x="7772412" y="3024439"/>
                <a:ext cx="418961" cy="615553"/>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5BA46A7-1814-6572-1489-43A71BF112D1}"/>
                  </a:ext>
                </a:extLst>
              </p:cNvPr>
              <p:cNvSpPr txBox="1"/>
              <p:nvPr/>
            </p:nvSpPr>
            <p:spPr>
              <a:xfrm>
                <a:off x="3835665" y="4405077"/>
                <a:ext cx="477503" cy="61555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t>𝜙</m:t>
                      </m:r>
                    </m:oMath>
                  </m:oMathPara>
                </a14:m>
                <a:endParaRPr kumimoji="0" lang="en-IN" sz="4000" b="0" i="0" u="none" strike="noStrike" kern="0" cap="none" spc="0" normalizeH="0" baseline="0" noProof="0" dirty="0">
                  <a:ln>
                    <a:noFill/>
                  </a:ln>
                  <a:solidFill>
                    <a:prstClr val="black"/>
                  </a:solidFill>
                  <a:effectLst/>
                  <a:uLnTx/>
                  <a:uFillTx/>
                </a:endParaRPr>
              </a:p>
            </p:txBody>
          </p:sp>
        </mc:Choice>
        <mc:Fallback xmlns="">
          <p:sp>
            <p:nvSpPr>
              <p:cNvPr id="16" name="TextBox 15">
                <a:extLst>
                  <a:ext uri="{FF2B5EF4-FFF2-40B4-BE49-F238E27FC236}">
                    <a16:creationId xmlns:a16="http://schemas.microsoft.com/office/drawing/2014/main" id="{55BA46A7-1814-6572-1489-43A71BF112D1}"/>
                  </a:ext>
                </a:extLst>
              </p:cNvPr>
              <p:cNvSpPr txBox="1">
                <a:spLocks noRot="1" noChangeAspect="1" noMove="1" noResize="1" noEditPoints="1" noAdjustHandles="1" noChangeArrowheads="1" noChangeShapeType="1" noTextEdit="1"/>
              </p:cNvSpPr>
              <p:nvPr/>
            </p:nvSpPr>
            <p:spPr>
              <a:xfrm>
                <a:off x="3835665" y="4405077"/>
                <a:ext cx="477503" cy="615553"/>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B216041-4184-4536-C2EF-F7CA134146F6}"/>
                  </a:ext>
                </a:extLst>
              </p:cNvPr>
              <p:cNvSpPr txBox="1"/>
              <p:nvPr/>
            </p:nvSpPr>
            <p:spPr>
              <a:xfrm>
                <a:off x="8591411" y="5226589"/>
                <a:ext cx="353430" cy="430887"/>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2800" b="0" i="1" u="none" strike="noStrike" kern="0" cap="none" spc="0" normalizeH="0" baseline="0" noProof="0" smtClean="0">
                          <a:ln>
                            <a:noFill/>
                          </a:ln>
                          <a:solidFill>
                            <a:prstClr val="black"/>
                          </a:solidFill>
                          <a:effectLst/>
                          <a:uLnTx/>
                          <a:uFillTx/>
                          <a:latin typeface="Cambria Math" panose="02040503050406030204" pitchFamily="18" charset="0"/>
                        </a:rPr>
                        <m:t>𝑁</m:t>
                      </m:r>
                    </m:oMath>
                  </m:oMathPara>
                </a14:m>
                <a:endParaRPr kumimoji="0" lang="en-IN" sz="2800" b="0" i="0" u="none" strike="noStrike" kern="0" cap="none" spc="0" normalizeH="0" baseline="0" noProof="0" dirty="0">
                  <a:ln>
                    <a:noFill/>
                  </a:ln>
                  <a:solidFill>
                    <a:prstClr val="black"/>
                  </a:solidFill>
                  <a:effectLst/>
                  <a:uLnTx/>
                  <a:uFillTx/>
                </a:endParaRPr>
              </a:p>
            </p:txBody>
          </p:sp>
        </mc:Choice>
        <mc:Fallback xmlns="">
          <p:sp>
            <p:nvSpPr>
              <p:cNvPr id="17" name="TextBox 16">
                <a:extLst>
                  <a:ext uri="{FF2B5EF4-FFF2-40B4-BE49-F238E27FC236}">
                    <a16:creationId xmlns:a16="http://schemas.microsoft.com/office/drawing/2014/main" id="{6B216041-4184-4536-C2EF-F7CA134146F6}"/>
                  </a:ext>
                </a:extLst>
              </p:cNvPr>
              <p:cNvSpPr txBox="1">
                <a:spLocks noRot="1" noChangeAspect="1" noMove="1" noResize="1" noEditPoints="1" noAdjustHandles="1" noChangeArrowheads="1" noChangeShapeType="1" noTextEdit="1"/>
              </p:cNvSpPr>
              <p:nvPr/>
            </p:nvSpPr>
            <p:spPr>
              <a:xfrm>
                <a:off x="8591411" y="5226589"/>
                <a:ext cx="353430" cy="430887"/>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AD15430-9D80-80C6-AAB1-B36DDF4705B3}"/>
                  </a:ext>
                </a:extLst>
              </p:cNvPr>
              <p:cNvSpPr txBox="1"/>
              <p:nvPr/>
            </p:nvSpPr>
            <p:spPr>
              <a:xfrm>
                <a:off x="1529922" y="3133186"/>
                <a:ext cx="5796587" cy="276999"/>
              </a:xfrm>
              <a:prstGeom prst="rect">
                <a:avLst/>
              </a:prstGeom>
              <a:noFill/>
            </p:spPr>
            <p:txBody>
              <a:bodyPr wrap="none" lIns="0" tIns="0" rIns="0" bIns="0" rtlCol="0">
                <a:spAutoFit/>
              </a:bodyPr>
              <a:lstStyle/>
              <a:p>
                <a14:m>
                  <m:oMath xmlns:m="http://schemas.openxmlformats.org/officeDocument/2006/math">
                    <m:r>
                      <a:rPr lang="en-IN" b="0" i="1" smtClean="0">
                        <a:latin typeface="Cambria Math" panose="02040503050406030204" pitchFamily="18" charset="0"/>
                      </a:rPr>
                      <m:t>𝑝</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1" i="1" smtClean="0">
                                <a:latin typeface="Cambria Math" panose="02040503050406030204" pitchFamily="18" charset="0"/>
                              </a:rPr>
                              <m:t>𝒛</m:t>
                            </m:r>
                          </m:e>
                          <m:sub>
                            <m:r>
                              <a:rPr lang="en-IN" b="0" i="1" smtClean="0">
                                <a:latin typeface="Cambria Math" panose="02040503050406030204" pitchFamily="18" charset="0"/>
                              </a:rPr>
                              <m:t>𝑛</m:t>
                            </m:r>
                          </m:sub>
                        </m:sSub>
                      </m:e>
                      <m:e>
                        <m:r>
                          <a:rPr lang="en-IN" b="0" i="1" smtClean="0">
                            <a:latin typeface="Cambria Math" panose="02040503050406030204" pitchFamily="18" charset="0"/>
                          </a:rPr>
                          <m:t>𝜙</m:t>
                        </m:r>
                      </m:e>
                    </m:d>
                    <m:r>
                      <a:rPr lang="en-IN" b="0" i="1" smtClean="0">
                        <a:latin typeface="Cambria Math" panose="02040503050406030204" pitchFamily="18" charset="0"/>
                      </a:rPr>
                      <m:t>:</m:t>
                    </m:r>
                  </m:oMath>
                </a14:m>
                <a:r>
                  <a:rPr lang="en-IN" dirty="0"/>
                  <a:t> </a:t>
                </a:r>
                <a:r>
                  <a:rPr lang="en-IN" dirty="0">
                    <a:latin typeface="Abadi Extra Light" panose="020B0204020104020204" pitchFamily="34" charset="0"/>
                  </a:rPr>
                  <a:t>A suitable prior distribution based on the nature of </a:t>
                </a:r>
                <a14:m>
                  <m:oMath xmlns:m="http://schemas.openxmlformats.org/officeDocument/2006/math">
                    <m:sSub>
                      <m:sSubPr>
                        <m:ctrlPr>
                          <a:rPr lang="en-IN" i="1" dirty="0" smtClean="0">
                            <a:latin typeface="Cambria Math" panose="02040503050406030204" pitchFamily="18" charset="0"/>
                          </a:rPr>
                        </m:ctrlPr>
                      </m:sSubPr>
                      <m:e>
                        <m:r>
                          <a:rPr lang="en-IN" b="1" i="1" dirty="0" smtClean="0">
                            <a:latin typeface="Cambria Math" panose="02040503050406030204" pitchFamily="18" charset="0"/>
                          </a:rPr>
                          <m:t>𝒛</m:t>
                        </m:r>
                      </m:e>
                      <m:sub>
                        <m:r>
                          <a:rPr lang="en-IN" i="1" dirty="0" smtClean="0">
                            <a:latin typeface="Cambria Math" panose="02040503050406030204" pitchFamily="18" charset="0"/>
                          </a:rPr>
                          <m:t>𝑛</m:t>
                        </m:r>
                      </m:sub>
                    </m:sSub>
                  </m:oMath>
                </a14:m>
                <a:endParaRPr lang="en-IN" dirty="0">
                  <a:latin typeface="Abadi Extra Light" panose="020B0204020104020204" pitchFamily="34" charset="0"/>
                </a:endParaRPr>
              </a:p>
            </p:txBody>
          </p:sp>
        </mc:Choice>
        <mc:Fallback xmlns="">
          <p:sp>
            <p:nvSpPr>
              <p:cNvPr id="18" name="TextBox 17">
                <a:extLst>
                  <a:ext uri="{FF2B5EF4-FFF2-40B4-BE49-F238E27FC236}">
                    <a16:creationId xmlns:a16="http://schemas.microsoft.com/office/drawing/2014/main" id="{0AD15430-9D80-80C6-AAB1-B36DDF4705B3}"/>
                  </a:ext>
                </a:extLst>
              </p:cNvPr>
              <p:cNvSpPr txBox="1">
                <a:spLocks noRot="1" noChangeAspect="1" noMove="1" noResize="1" noEditPoints="1" noAdjustHandles="1" noChangeArrowheads="1" noChangeShapeType="1" noTextEdit="1"/>
              </p:cNvSpPr>
              <p:nvPr/>
            </p:nvSpPr>
            <p:spPr>
              <a:xfrm>
                <a:off x="1529922" y="3133186"/>
                <a:ext cx="5796587" cy="276999"/>
              </a:xfrm>
              <a:prstGeom prst="rect">
                <a:avLst/>
              </a:prstGeom>
              <a:blipFill>
                <a:blip r:embed="rId9"/>
                <a:stretch>
                  <a:fillRect l="-1472" t="-31111" b="-4888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E4FF9D8-A388-108C-84FA-EF1252E006A5}"/>
                  </a:ext>
                </a:extLst>
              </p:cNvPr>
              <p:cNvSpPr txBox="1"/>
              <p:nvPr/>
            </p:nvSpPr>
            <p:spPr>
              <a:xfrm>
                <a:off x="1493934" y="3441394"/>
                <a:ext cx="5612627"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𝑝</m:t>
                    </m:r>
                    <m:d>
                      <m:dPr>
                        <m:ctrlP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ctrlPr>
                      </m:dPr>
                      <m:e>
                        <m:sSub>
                          <m:sSubPr>
                            <m:ctrlP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IN" sz="1800" b="1" i="1" u="none" strike="noStrike" kern="0" cap="none" spc="0" normalizeH="0" baseline="0" noProof="0" smtClean="0">
                                <a:ln>
                                  <a:noFill/>
                                </a:ln>
                                <a:solidFill>
                                  <a:prstClr val="black"/>
                                </a:solidFill>
                                <a:effectLst/>
                                <a:uLnTx/>
                                <a:uFillTx/>
                                <a:latin typeface="Cambria Math" panose="02040503050406030204" pitchFamily="18" charset="0"/>
                              </a:rPr>
                              <m:t>𝒙</m:t>
                            </m:r>
                          </m:e>
                          <m:sub>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𝑛</m:t>
                            </m:r>
                          </m:sub>
                        </m:sSub>
                      </m:e>
                      <m:e>
                        <m:sSub>
                          <m:sSubPr>
                            <m:ctrlP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IN" sz="1800" b="1" i="1" u="none" strike="noStrike" kern="0" cap="none" spc="0" normalizeH="0" baseline="0" noProof="0" smtClean="0">
                                <a:ln>
                                  <a:noFill/>
                                </a:ln>
                                <a:solidFill>
                                  <a:prstClr val="black"/>
                                </a:solidFill>
                                <a:effectLst/>
                                <a:uLnTx/>
                                <a:uFillTx/>
                                <a:latin typeface="Cambria Math" panose="02040503050406030204" pitchFamily="18" charset="0"/>
                              </a:rPr>
                              <m:t>𝒛</m:t>
                            </m:r>
                          </m:e>
                          <m:sub>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𝑛</m:t>
                            </m:r>
                          </m:sub>
                        </m:sSub>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𝜃</m:t>
                        </m:r>
                      </m:e>
                    </m:d>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m:t>
                    </m:r>
                  </m:oMath>
                </a14:m>
                <a:r>
                  <a:rPr kumimoji="0" lang="en-IN" sz="1800" b="0" i="0" u="none" strike="noStrike" kern="0" cap="none" spc="0" normalizeH="0" baseline="0" noProof="0" dirty="0">
                    <a:ln>
                      <a:noFill/>
                    </a:ln>
                    <a:solidFill>
                      <a:prstClr val="black"/>
                    </a:solidFill>
                    <a:effectLst/>
                    <a:uLnTx/>
                    <a:uFillTx/>
                  </a:rPr>
                  <a:t> </a:t>
                </a:r>
                <a:r>
                  <a:rPr kumimoji="0" lang="en-IN" sz="1800" b="0" i="0" u="none" strike="noStrike" kern="0" cap="none" spc="0" normalizeH="0" baseline="0" noProof="0" dirty="0">
                    <a:ln>
                      <a:noFill/>
                    </a:ln>
                    <a:solidFill>
                      <a:prstClr val="black"/>
                    </a:solidFill>
                    <a:effectLst/>
                    <a:uLnTx/>
                    <a:uFillTx/>
                    <a:latin typeface="Abadi Extra Light" panose="020B0204020104020204" pitchFamily="34" charset="0"/>
                  </a:rPr>
                  <a:t>A suitable likelihood based on the nature of </a:t>
                </a:r>
                <a14:m>
                  <m:oMath xmlns:m="http://schemas.openxmlformats.org/officeDocument/2006/math">
                    <m:sSub>
                      <m:sSubPr>
                        <m:ctrlPr>
                          <a:rPr kumimoji="0" lang="en-IN" sz="1800" b="0" i="1" u="none" strike="noStrike" kern="0" cap="none" spc="0" normalizeH="0" baseline="0" noProof="0" dirty="0" smtClean="0">
                            <a:ln>
                              <a:noFill/>
                            </a:ln>
                            <a:solidFill>
                              <a:prstClr val="black"/>
                            </a:solidFill>
                            <a:effectLst/>
                            <a:uLnTx/>
                            <a:uFillTx/>
                            <a:latin typeface="Cambria Math" panose="02040503050406030204" pitchFamily="18" charset="0"/>
                          </a:rPr>
                        </m:ctrlPr>
                      </m:sSubPr>
                      <m:e>
                        <m:r>
                          <a:rPr kumimoji="0" lang="en-IN" sz="1800" b="1" i="1" u="none" strike="noStrike" kern="0" cap="none" spc="0" normalizeH="0" baseline="0" noProof="0" dirty="0" smtClean="0">
                            <a:ln>
                              <a:noFill/>
                            </a:ln>
                            <a:solidFill>
                              <a:prstClr val="black"/>
                            </a:solidFill>
                            <a:effectLst/>
                            <a:uLnTx/>
                            <a:uFillTx/>
                            <a:latin typeface="Cambria Math" panose="02040503050406030204" pitchFamily="18" charset="0"/>
                          </a:rPr>
                          <m:t>𝒙</m:t>
                        </m:r>
                      </m:e>
                      <m:sub>
                        <m:r>
                          <a:rPr kumimoji="0" lang="en-IN" sz="1800" b="0" i="1" u="none" strike="noStrike" kern="0" cap="none" spc="0" normalizeH="0" baseline="0" noProof="0" dirty="0" smtClean="0">
                            <a:ln>
                              <a:noFill/>
                            </a:ln>
                            <a:solidFill>
                              <a:prstClr val="black"/>
                            </a:solidFill>
                            <a:effectLst/>
                            <a:uLnTx/>
                            <a:uFillTx/>
                            <a:latin typeface="Cambria Math" panose="02040503050406030204" pitchFamily="18" charset="0"/>
                          </a:rPr>
                          <m:t>𝑛</m:t>
                        </m:r>
                      </m:sub>
                    </m:sSub>
                  </m:oMath>
                </a14:m>
                <a:r>
                  <a:rPr kumimoji="0" lang="en-IN" sz="1800" b="0" i="0" u="none" strike="noStrike" kern="0" cap="none" spc="0" normalizeH="0" baseline="0" noProof="0" dirty="0">
                    <a:ln>
                      <a:noFill/>
                    </a:ln>
                    <a:solidFill>
                      <a:prstClr val="black"/>
                    </a:solidFill>
                    <a:effectLst/>
                    <a:uLnTx/>
                    <a:uFillTx/>
                  </a:rPr>
                  <a:t> </a:t>
                </a:r>
              </a:p>
            </p:txBody>
          </p:sp>
        </mc:Choice>
        <mc:Fallback xmlns="">
          <p:sp>
            <p:nvSpPr>
              <p:cNvPr id="19" name="TextBox 18">
                <a:extLst>
                  <a:ext uri="{FF2B5EF4-FFF2-40B4-BE49-F238E27FC236}">
                    <a16:creationId xmlns:a16="http://schemas.microsoft.com/office/drawing/2014/main" id="{5E4FF9D8-A388-108C-84FA-EF1252E006A5}"/>
                  </a:ext>
                </a:extLst>
              </p:cNvPr>
              <p:cNvSpPr txBox="1">
                <a:spLocks noRot="1" noChangeAspect="1" noMove="1" noResize="1" noEditPoints="1" noAdjustHandles="1" noChangeArrowheads="1" noChangeShapeType="1" noTextEdit="1"/>
              </p:cNvSpPr>
              <p:nvPr/>
            </p:nvSpPr>
            <p:spPr>
              <a:xfrm>
                <a:off x="1493934" y="3441394"/>
                <a:ext cx="5612627" cy="276999"/>
              </a:xfrm>
              <a:prstGeom prst="rect">
                <a:avLst/>
              </a:prstGeom>
              <a:blipFill>
                <a:blip r:embed="rId10"/>
                <a:stretch>
                  <a:fillRect l="-1520" t="-31111" b="-48889"/>
                </a:stretch>
              </a:blipFill>
            </p:spPr>
            <p:txBody>
              <a:bodyPr/>
              <a:lstStyle/>
              <a:p>
                <a:r>
                  <a:rPr lang="en-IN">
                    <a:noFill/>
                  </a:rPr>
                  <a:t> </a:t>
                </a:r>
              </a:p>
            </p:txBody>
          </p:sp>
        </mc:Fallback>
      </mc:AlternateContent>
      <p:sp>
        <p:nvSpPr>
          <p:cNvPr id="47" name="TextBox 46">
            <a:extLst>
              <a:ext uri="{FF2B5EF4-FFF2-40B4-BE49-F238E27FC236}">
                <a16:creationId xmlns:a16="http://schemas.microsoft.com/office/drawing/2014/main" id="{D03E6940-460B-5875-FFD4-8134E9A7CCF2}"/>
              </a:ext>
            </a:extLst>
          </p:cNvPr>
          <p:cNvSpPr txBox="1"/>
          <p:nvPr/>
        </p:nvSpPr>
        <p:spPr>
          <a:xfrm>
            <a:off x="4708256" y="2443880"/>
            <a:ext cx="3122201" cy="369332"/>
          </a:xfrm>
          <a:prstGeom prst="rect">
            <a:avLst/>
          </a:prstGeom>
          <a:noFill/>
        </p:spPr>
        <p:txBody>
          <a:bodyPr wrap="none" rtlCol="0">
            <a:spAutoFit/>
          </a:bodyPr>
          <a:lstStyle/>
          <a:p>
            <a:r>
              <a:rPr lang="en-IN" dirty="0"/>
              <a:t>Plate notation of a generic LVM</a:t>
            </a:r>
          </a:p>
        </p:txBody>
      </p:sp>
    </p:spTree>
    <p:custDataLst>
      <p:tags r:id="rId1"/>
    </p:custDataLst>
    <p:extLst>
      <p:ext uri="{BB962C8B-B14F-4D97-AF65-F5344CB8AC3E}">
        <p14:creationId xmlns:p14="http://schemas.microsoft.com/office/powerpoint/2010/main" val="473392825"/>
      </p:ext>
    </p:extLst>
  </p:cSld>
  <p:clrMapOvr>
    <a:masterClrMapping/>
  </p:clrMapOvr>
  <mc:AlternateContent xmlns:mc="http://schemas.openxmlformats.org/markup-compatibility/2006" xmlns:p14="http://schemas.microsoft.com/office/powerpoint/2010/main">
    <mc:Choice Requires="p14">
      <p:transition spd="slow" p14:dur="2000" advTm="240870"/>
    </mc:Choice>
    <mc:Fallback xmlns="">
      <p:transition spd="slow" advTm="240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00"/>
                                        <p:tgtEl>
                                          <p:spTgt spid="4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2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par>
                                <p:cTn id="38" presetID="22" presetClass="entr" presetSubtype="4"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par>
                                <p:cTn id="44" presetID="22" presetClass="entr" presetSubtype="4"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500"/>
                                        <p:tgtEl>
                                          <p:spTgt spid="16"/>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down)">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4">
                                            <p:txEl>
                                              <p:pRg st="12" end="12"/>
                                            </p:txEl>
                                          </p:spTgt>
                                        </p:tgtEl>
                                        <p:attrNameLst>
                                          <p:attrName>style.visibility</p:attrName>
                                        </p:attrNameLst>
                                      </p:cBhvr>
                                      <p:to>
                                        <p:strVal val="visible"/>
                                      </p:to>
                                    </p:set>
                                    <p:animEffect transition="in" filter="wipe(down)">
                                      <p:cBhvr>
                                        <p:cTn id="76"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6" grpId="0" animBg="1"/>
      <p:bldP spid="7" grpId="0" animBg="1"/>
      <p:bldP spid="9" grpId="0" animBg="1"/>
      <p:bldP spid="11" grpId="0" animBg="1"/>
      <p:bldP spid="13" grpId="0"/>
      <p:bldP spid="14" grpId="0"/>
      <p:bldP spid="15" grpId="0"/>
      <p:bldP spid="16" grpId="0"/>
      <p:bldP spid="17" grpId="0"/>
      <p:bldP spid="18" grpId="0"/>
      <p:bldP spid="19"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Latent Variable Models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Application 2: Sometimes, </a:t>
                </a:r>
                <a:r>
                  <a:rPr lang="en-GB" sz="2600" u="sng" dirty="0">
                    <a:latin typeface="Abadi Extra Light" panose="020B0204020104020204" pitchFamily="34" charset="0"/>
                  </a:rPr>
                  <a:t>augmenting</a:t>
                </a:r>
                <a:r>
                  <a:rPr lang="en-GB" sz="2600" dirty="0">
                    <a:latin typeface="Abadi Extra Light" panose="020B0204020104020204" pitchFamily="34" charset="0"/>
                  </a:rPr>
                  <a:t> a model by latent variables simplifies inference</a:t>
                </a:r>
              </a:p>
              <a:p>
                <a:pPr lvl="1">
                  <a:buFont typeface="Wingdings" panose="05000000000000000000" pitchFamily="2" charset="2"/>
                  <a:buChar char="§"/>
                </a:pPr>
                <a:r>
                  <a:rPr lang="en-GB" dirty="0">
                    <a:latin typeface="Abadi Extra Light" panose="020B0204020104020204" pitchFamily="34" charset="0"/>
                  </a:rPr>
                  <a:t>These latent variables aren’t part of the original model definition</a:t>
                </a:r>
                <a:endParaRPr lang="en-GB" sz="1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Some of the popular examples of such augmentation include</a:t>
                </a:r>
              </a:p>
              <a:p>
                <a:pPr lvl="1">
                  <a:buFont typeface="Wingdings" panose="05000000000000000000" pitchFamily="2" charset="2"/>
                  <a:buChar char="§"/>
                </a:pPr>
                <a:r>
                  <a:rPr lang="en-GB" dirty="0">
                    <a:latin typeface="Abadi Extra Light" panose="020B0204020104020204" pitchFamily="34" charset="0"/>
                  </a:rPr>
                  <a:t>In </a:t>
                </a:r>
                <a:r>
                  <a:rPr lang="en-GB" dirty="0" err="1">
                    <a:latin typeface="Abadi Extra Light" panose="020B0204020104020204" pitchFamily="34" charset="0"/>
                  </a:rPr>
                  <a:t>Probit</a:t>
                </a:r>
                <a:r>
                  <a:rPr lang="en-GB" dirty="0">
                    <a:latin typeface="Abadi Extra Light" panose="020B0204020104020204" pitchFamily="34" charset="0"/>
                  </a:rPr>
                  <a:t> regression for binary classification, we can model each label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𝑛</m:t>
                        </m:r>
                      </m:sub>
                    </m:sSub>
                    <m:r>
                      <a:rPr lang="en-IN" b="0" i="1" smtClean="0">
                        <a:latin typeface="Cambria Math" panose="02040503050406030204" pitchFamily="18" charset="0"/>
                      </a:rPr>
                      <m:t>∈{0,1}</m:t>
                    </m:r>
                  </m:oMath>
                </a14:m>
                <a:r>
                  <a:rPr lang="en-GB" dirty="0">
                    <a:latin typeface="Abadi Extra Light" panose="020B0204020104020204" pitchFamily="34" charset="0"/>
                  </a:rPr>
                  <a:t> as </a:t>
                </a:r>
              </a:p>
              <a:p>
                <a:pPr lvl="1">
                  <a:buFont typeface="Wingdings" panose="05000000000000000000" pitchFamily="2" charset="2"/>
                  <a:buChar char="§"/>
                </a:pPr>
                <a:endParaRPr lang="en-GB" dirty="0">
                  <a:latin typeface="Abadi Extra Light" panose="020B0204020104020204" pitchFamily="34" charset="0"/>
                </a:endParaRPr>
              </a:p>
              <a:p>
                <a:pPr marL="457200" lvl="1" indent="0">
                  <a:buNone/>
                </a:pPr>
                <a:endParaRPr lang="en-GB" sz="2200" dirty="0">
                  <a:latin typeface="Abadi Extra Light" panose="020B0204020104020204" pitchFamily="34" charset="0"/>
                </a:endParaRPr>
              </a:p>
              <a:p>
                <a:pPr marL="457200" lvl="1" indent="0">
                  <a:buNone/>
                </a:pPr>
                <a:r>
                  <a:rPr lang="en-GB" sz="2200" dirty="0">
                    <a:latin typeface="Abadi Extra Light" panose="020B0204020104020204" pitchFamily="34" charset="0"/>
                  </a:rPr>
                  <a:t>.. and use EM etc, to infer the unknowns </a:t>
                </a:r>
                <a14:m>
                  <m:oMath xmlns:m="http://schemas.openxmlformats.org/officeDocument/2006/math">
                    <m:r>
                      <a:rPr lang="en-GB" sz="2200" b="1" i="1" dirty="0" smtClean="0">
                        <a:latin typeface="Cambria Math" panose="02040503050406030204" pitchFamily="18" charset="0"/>
                      </a:rPr>
                      <m:t>𝒘</m:t>
                    </m:r>
                  </m:oMath>
                </a14:m>
                <a:r>
                  <a:rPr lang="en-GB" sz="2200" dirty="0">
                    <a:latin typeface="Abadi Extra Light" panose="020B0204020104020204" pitchFamily="34" charset="0"/>
                  </a:rPr>
                  <a:t> and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𝑧</m:t>
                        </m:r>
                      </m:e>
                      <m:sub>
                        <m:r>
                          <a:rPr lang="en-IN" i="1">
                            <a:latin typeface="Cambria Math" panose="02040503050406030204" pitchFamily="18" charset="0"/>
                          </a:rPr>
                          <m:t>𝑛</m:t>
                        </m:r>
                      </m:sub>
                    </m:sSub>
                  </m:oMath>
                </a14:m>
                <a:r>
                  <a:rPr lang="en-GB" sz="2200" dirty="0">
                    <a:latin typeface="Abadi Extra Light" panose="020B0204020104020204" pitchFamily="34" charset="0"/>
                  </a:rPr>
                  <a:t>’s (PML-2, Sec 15.4)</a:t>
                </a:r>
              </a:p>
              <a:p>
                <a:pPr marL="457200" lvl="1" indent="0">
                  <a:buNone/>
                </a:pPr>
                <a:endParaRPr lang="en-GB" sz="100"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Many </a:t>
                </a:r>
                <a:r>
                  <a:rPr lang="en-GB" dirty="0">
                    <a:solidFill>
                      <a:srgbClr val="0000FF"/>
                    </a:solidFill>
                    <a:latin typeface="Abadi Extra Light" panose="020B0204020104020204" pitchFamily="34" charset="0"/>
                  </a:rPr>
                  <a:t>sparse priors</a:t>
                </a:r>
                <a:r>
                  <a:rPr lang="en-GB" dirty="0">
                    <a:latin typeface="Abadi Extra Light" panose="020B0204020104020204" pitchFamily="34" charset="0"/>
                  </a:rPr>
                  <a:t> on weights can be thought of as Gaussian “scale-mixtures”</a:t>
                </a: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marL="457200" lvl="1" indent="0">
                  <a:buNone/>
                </a:pPr>
                <a:r>
                  <a:rPr lang="en-GB" dirty="0">
                    <a:latin typeface="Abadi Extra Light" panose="020B0204020104020204" pitchFamily="34" charset="0"/>
                  </a:rPr>
                  <a:t>  .. where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𝜏</m:t>
                        </m:r>
                      </m:e>
                      <m:sub>
                        <m:r>
                          <a:rPr lang="en-IN" b="0" i="1" smtClean="0">
                            <a:latin typeface="Cambria Math" panose="02040503050406030204" pitchFamily="18" charset="0"/>
                          </a:rPr>
                          <m:t>𝑑</m:t>
                        </m:r>
                      </m:sub>
                    </m:sSub>
                  </m:oMath>
                </a14:m>
                <a:r>
                  <a:rPr lang="en-GB" dirty="0">
                    <a:latin typeface="Abadi Extra Light" panose="020B0204020104020204" pitchFamily="34" charset="0"/>
                  </a:rPr>
                  <a:t>’s are latent vars. Can use EM to infer </a:t>
                </a:r>
                <a14:m>
                  <m:oMath xmlns:m="http://schemas.openxmlformats.org/officeDocument/2006/math">
                    <m:r>
                      <a:rPr lang="en-GB" b="1" i="1" dirty="0" smtClean="0">
                        <a:latin typeface="Cambria Math" panose="02040503050406030204" pitchFamily="18" charset="0"/>
                      </a:rPr>
                      <m:t>𝒘</m:t>
                    </m:r>
                  </m:oMath>
                </a14:m>
                <a:r>
                  <a:rPr lang="en-GB" dirty="0">
                    <a:latin typeface="Abadi Extra Light" panose="020B0204020104020204" pitchFamily="34" charset="0"/>
                  </a:rPr>
                  <a:t>, </a:t>
                </a:r>
                <a14:m>
                  <m:oMath xmlns:m="http://schemas.openxmlformats.org/officeDocument/2006/math">
                    <m:r>
                      <a:rPr lang="en-GB" i="1" dirty="0" smtClean="0">
                        <a:latin typeface="Cambria Math" panose="02040503050406030204" pitchFamily="18" charset="0"/>
                      </a:rPr>
                      <m:t>𝜏</m:t>
                    </m:r>
                  </m:oMath>
                </a14:m>
                <a:r>
                  <a:rPr lang="en-GB" dirty="0">
                    <a:latin typeface="Abadi Extra Light" panose="020B0204020104020204" pitchFamily="34" charset="0"/>
                  </a:rPr>
                  <a:t> (MLAPP 13.4.4 - EM for LASSO)</a:t>
                </a:r>
              </a:p>
              <a:p>
                <a:pPr>
                  <a:buFont typeface="Wingdings" panose="05000000000000000000" pitchFamily="2" charset="2"/>
                  <a:buChar char="§"/>
                </a:pPr>
                <a:r>
                  <a:rPr lang="en-GB" sz="2600" dirty="0">
                    <a:latin typeface="Abadi Extra Light" panose="020B0204020104020204" pitchFamily="34" charset="0"/>
                  </a:rPr>
                  <a:t>Such augmentations can often make a non-conjugate model a </a:t>
                </a:r>
                <a:r>
                  <a:rPr lang="en-GB" sz="2600" dirty="0">
                    <a:solidFill>
                      <a:srgbClr val="0000FF"/>
                    </a:solidFill>
                    <a:latin typeface="Abadi Extra Light" panose="020B0204020104020204" pitchFamily="34" charset="0"/>
                  </a:rPr>
                  <a:t>locally conjugate</a:t>
                </a:r>
                <a:r>
                  <a:rPr lang="en-GB" sz="2600" dirty="0">
                    <a:latin typeface="Abadi Extra Light" panose="020B0204020104020204" pitchFamily="34" charset="0"/>
                  </a:rPr>
                  <a:t> one</a:t>
                </a:r>
              </a:p>
              <a:p>
                <a:pPr lvl="1">
                  <a:buFont typeface="Wingdings" panose="05000000000000000000" pitchFamily="2" charset="2"/>
                  <a:buChar char="§"/>
                </a:pPr>
                <a:r>
                  <a:rPr lang="en-GB" sz="2200" dirty="0">
                    <a:latin typeface="Abadi Extra Light" panose="020B0204020104020204" pitchFamily="34" charset="0"/>
                  </a:rPr>
                  <a:t>Conditional posteriors of the unknowns often have closed form in such cases</a:t>
                </a:r>
              </a:p>
              <a:p>
                <a:pPr lvl="1">
                  <a:buFont typeface="Wingdings" panose="05000000000000000000" pitchFamily="2" charset="2"/>
                  <a:buChar char="§"/>
                </a:pPr>
                <a:endParaRPr lang="en-GB" sz="2200" dirty="0">
                  <a:latin typeface="Abadi Extra Light" panose="020B0204020104020204" pitchFamily="34" charset="0"/>
                </a:endParaRPr>
              </a:p>
              <a:p>
                <a:pPr marL="457200" lvl="1" indent="0">
                  <a:buNone/>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marL="457200" lvl="1" indent="0">
                  <a:buNone/>
                </a:pPr>
                <a:endParaRPr lang="en-GB" sz="2200" dirty="0">
                  <a:latin typeface="Abadi Extra Light" panose="020B0204020104020204" pitchFamily="34" charset="0"/>
                </a:endParaRPr>
              </a:p>
              <a:p>
                <a:pPr marL="0" indent="0">
                  <a:buNone/>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12</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35064F5-95EF-48C4-82B7-ADE19D02AE22}"/>
                  </a:ext>
                </a:extLst>
              </p:cNvPr>
              <p:cNvSpPr txBox="1"/>
              <p:nvPr/>
            </p:nvSpPr>
            <p:spPr>
              <a:xfrm>
                <a:off x="1258910" y="3042479"/>
                <a:ext cx="20637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𝑛</m:t>
                          </m:r>
                        </m:sub>
                      </m:sSub>
                      <m:r>
                        <a:rPr lang="en-IN" sz="2400" b="0" i="1" smtClean="0">
                          <a:latin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𝕀</m:t>
                      </m:r>
                      <m:r>
                        <a:rPr lang="en-IN" sz="2400" b="0" i="1" smtClean="0">
                          <a:latin typeface="Cambria Math" panose="02040503050406030204" pitchFamily="18" charset="0"/>
                          <a:ea typeface="Cambria Math" panose="02040503050406030204" pitchFamily="18" charset="0"/>
                        </a:rPr>
                        <m:t>[</m:t>
                      </m:r>
                      <m:sSub>
                        <m:sSubPr>
                          <m:ctrlPr>
                            <a:rPr lang="en-IN" sz="2400" b="0" i="1" smtClean="0">
                              <a:latin typeface="Cambria Math" panose="02040503050406030204" pitchFamily="18" charset="0"/>
                              <a:ea typeface="Cambria Math" panose="02040503050406030204" pitchFamily="18" charset="0"/>
                            </a:rPr>
                          </m:ctrlPr>
                        </m:sSubPr>
                        <m:e>
                          <m:r>
                            <a:rPr lang="en-IN" sz="2400" b="0" i="1" smtClean="0">
                              <a:latin typeface="Cambria Math" panose="02040503050406030204" pitchFamily="18" charset="0"/>
                              <a:ea typeface="Cambria Math" panose="02040503050406030204" pitchFamily="18" charset="0"/>
                            </a:rPr>
                            <m:t>𝑧</m:t>
                          </m:r>
                        </m:e>
                        <m:sub>
                          <m:r>
                            <a:rPr lang="en-IN" sz="2400" b="0" i="1" smtClean="0">
                              <a:latin typeface="Cambria Math" panose="02040503050406030204" pitchFamily="18" charset="0"/>
                              <a:ea typeface="Cambria Math" panose="02040503050406030204" pitchFamily="18" charset="0"/>
                            </a:rPr>
                            <m:t>𝑛</m:t>
                          </m:r>
                        </m:sub>
                      </m:sSub>
                      <m:r>
                        <a:rPr lang="en-IN" sz="2400" b="0" i="1" smtClean="0">
                          <a:latin typeface="Cambria Math" panose="02040503050406030204" pitchFamily="18" charset="0"/>
                          <a:ea typeface="Cambria Math" panose="02040503050406030204" pitchFamily="18" charset="0"/>
                        </a:rPr>
                        <m:t>&gt;0]</m:t>
                      </m:r>
                    </m:oMath>
                  </m:oMathPara>
                </a14:m>
                <a:endParaRPr lang="en-IN" sz="2400" dirty="0"/>
              </a:p>
            </p:txBody>
          </p:sp>
        </mc:Choice>
        <mc:Fallback xmlns="">
          <p:sp>
            <p:nvSpPr>
              <p:cNvPr id="3" name="TextBox 2">
                <a:extLst>
                  <a:ext uri="{FF2B5EF4-FFF2-40B4-BE49-F238E27FC236}">
                    <a16:creationId xmlns:a16="http://schemas.microsoft.com/office/drawing/2014/main" id="{E35064F5-95EF-48C4-82B7-ADE19D02AE22}"/>
                  </a:ext>
                </a:extLst>
              </p:cNvPr>
              <p:cNvSpPr txBox="1">
                <a:spLocks noRot="1" noChangeAspect="1" noMove="1" noResize="1" noEditPoints="1" noAdjustHandles="1" noChangeArrowheads="1" noChangeShapeType="1" noTextEdit="1"/>
              </p:cNvSpPr>
              <p:nvPr/>
            </p:nvSpPr>
            <p:spPr>
              <a:xfrm>
                <a:off x="1258910" y="3042479"/>
                <a:ext cx="2063770" cy="369332"/>
              </a:xfrm>
              <a:prstGeom prst="rect">
                <a:avLst/>
              </a:prstGeom>
              <a:blipFill>
                <a:blip r:embed="rId6"/>
                <a:stretch>
                  <a:fillRect l="-3254" r="-5030" b="-3442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AAC1396-C1CA-43C9-9D89-74D4A946B176}"/>
                  </a:ext>
                </a:extLst>
              </p:cNvPr>
              <p:cNvSpPr txBox="1"/>
              <p:nvPr/>
            </p:nvSpPr>
            <p:spPr>
              <a:xfrm>
                <a:off x="3769917" y="2996312"/>
                <a:ext cx="7427226" cy="461665"/>
              </a:xfrm>
              <a:prstGeom prst="rect">
                <a:avLst/>
              </a:prstGeom>
              <a:noFill/>
            </p:spPr>
            <p:txBody>
              <a:bodyPr wrap="none" rtlCol="0">
                <a:spAutoFit/>
              </a:bodyPr>
              <a:lstStyle/>
              <a:p>
                <a:r>
                  <a:rPr lang="en-IN" sz="2400" dirty="0">
                    <a:latin typeface="Abadi Extra Light" panose="020B0204020104020204" pitchFamily="34" charset="0"/>
                  </a:rPr>
                  <a:t>where       </a:t>
                </a:r>
                <a14:m>
                  <m:oMath xmlns:m="http://schemas.openxmlformats.org/officeDocument/2006/math">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𝑧</m:t>
                        </m:r>
                      </m:e>
                      <m:sub>
                        <m:r>
                          <a:rPr lang="en-IN" sz="2400" b="0" i="1" smtClean="0">
                            <a:latin typeface="Cambria Math" panose="02040503050406030204" pitchFamily="18" charset="0"/>
                          </a:rPr>
                          <m:t>𝑛</m:t>
                        </m:r>
                      </m:sub>
                    </m:sSub>
                    <m:r>
                      <a:rPr lang="en-IN" sz="2400" b="0" i="1" smtClean="0">
                        <a:latin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𝒩</m:t>
                    </m:r>
                    <m:r>
                      <a:rPr lang="en-IN" sz="2400" b="0" i="1" smtClean="0">
                        <a:latin typeface="Cambria Math" panose="02040503050406030204" pitchFamily="18" charset="0"/>
                        <a:ea typeface="Cambria Math" panose="02040503050406030204" pitchFamily="18" charset="0"/>
                      </a:rPr>
                      <m:t>(</m:t>
                    </m:r>
                    <m:sSup>
                      <m:sSupPr>
                        <m:ctrlPr>
                          <a:rPr lang="en-IN" sz="2400" b="0" i="1" smtClean="0">
                            <a:latin typeface="Cambria Math" panose="02040503050406030204" pitchFamily="18" charset="0"/>
                            <a:ea typeface="Cambria Math" panose="02040503050406030204" pitchFamily="18" charset="0"/>
                          </a:rPr>
                        </m:ctrlPr>
                      </m:sSupPr>
                      <m:e>
                        <m:r>
                          <a:rPr lang="en-IN" sz="2400" b="1" i="1" smtClean="0">
                            <a:latin typeface="Cambria Math" panose="02040503050406030204" pitchFamily="18" charset="0"/>
                            <a:ea typeface="Cambria Math" panose="02040503050406030204" pitchFamily="18" charset="0"/>
                          </a:rPr>
                          <m:t>𝒘</m:t>
                        </m:r>
                      </m:e>
                      <m:sup>
                        <m:r>
                          <a:rPr lang="en-IN" sz="2400" b="0" i="1" smtClean="0">
                            <a:latin typeface="Cambria Math" panose="02040503050406030204" pitchFamily="18" charset="0"/>
                            <a:ea typeface="Cambria Math" panose="02040503050406030204" pitchFamily="18" charset="0"/>
                          </a:rPr>
                          <m:t>⊤</m:t>
                        </m:r>
                      </m:sup>
                    </m:sSup>
                    <m:sSub>
                      <m:sSubPr>
                        <m:ctrlPr>
                          <a:rPr lang="en-IN" sz="2400" b="0" i="1" smtClean="0">
                            <a:latin typeface="Cambria Math" panose="02040503050406030204" pitchFamily="18" charset="0"/>
                            <a:ea typeface="Cambria Math" panose="02040503050406030204" pitchFamily="18" charset="0"/>
                          </a:rPr>
                        </m:ctrlPr>
                      </m:sSubPr>
                      <m:e>
                        <m:r>
                          <a:rPr lang="en-IN" sz="2400" b="1" i="1" smtClean="0">
                            <a:latin typeface="Cambria Math" panose="02040503050406030204" pitchFamily="18" charset="0"/>
                            <a:ea typeface="Cambria Math" panose="02040503050406030204" pitchFamily="18" charset="0"/>
                          </a:rPr>
                          <m:t>𝒙</m:t>
                        </m:r>
                      </m:e>
                      <m:sub>
                        <m:r>
                          <a:rPr lang="en-IN" sz="2400" b="0" i="1" smtClean="0">
                            <a:latin typeface="Cambria Math" panose="02040503050406030204" pitchFamily="18" charset="0"/>
                            <a:ea typeface="Cambria Math" panose="02040503050406030204" pitchFamily="18" charset="0"/>
                          </a:rPr>
                          <m:t>𝑛</m:t>
                        </m:r>
                      </m:sub>
                    </m:sSub>
                    <m:r>
                      <a:rPr lang="en-IN" sz="2400" b="0" i="1" smtClean="0">
                        <a:latin typeface="Cambria Math" panose="02040503050406030204" pitchFamily="18" charset="0"/>
                        <a:ea typeface="Cambria Math" panose="02040503050406030204" pitchFamily="18" charset="0"/>
                      </a:rPr>
                      <m:t>,1)</m:t>
                    </m:r>
                  </m:oMath>
                </a14:m>
                <a:r>
                  <a:rPr lang="en-IN" dirty="0"/>
                  <a:t>   </a:t>
                </a:r>
                <a:r>
                  <a:rPr lang="en-IN" sz="2400" dirty="0">
                    <a:latin typeface="Abadi Extra Light" panose="020B0204020104020204" pitchFamily="34" charset="0"/>
                  </a:rPr>
                  <a:t>is an auxiliary latent variable </a:t>
                </a:r>
              </a:p>
            </p:txBody>
          </p:sp>
        </mc:Choice>
        <mc:Fallback xmlns="">
          <p:sp>
            <p:nvSpPr>
              <p:cNvPr id="18" name="TextBox 17">
                <a:extLst>
                  <a:ext uri="{FF2B5EF4-FFF2-40B4-BE49-F238E27FC236}">
                    <a16:creationId xmlns:a16="http://schemas.microsoft.com/office/drawing/2014/main" id="{2AAC1396-C1CA-43C9-9D89-74D4A946B176}"/>
                  </a:ext>
                </a:extLst>
              </p:cNvPr>
              <p:cNvSpPr txBox="1">
                <a:spLocks noRot="1" noChangeAspect="1" noMove="1" noResize="1" noEditPoints="1" noAdjustHandles="1" noChangeArrowheads="1" noChangeShapeType="1" noTextEdit="1"/>
              </p:cNvSpPr>
              <p:nvPr/>
            </p:nvSpPr>
            <p:spPr>
              <a:xfrm>
                <a:off x="3769917" y="2996312"/>
                <a:ext cx="7427226" cy="461665"/>
              </a:xfrm>
              <a:prstGeom prst="rect">
                <a:avLst/>
              </a:prstGeom>
              <a:blipFill>
                <a:blip r:embed="rId7"/>
                <a:stretch>
                  <a:fillRect l="-1231" t="-10667" r="-246" b="-30667"/>
                </a:stretch>
              </a:blipFill>
            </p:spPr>
            <p:txBody>
              <a:bodyPr/>
              <a:lstStyle/>
              <a:p>
                <a:r>
                  <a:rPr lang="en-IN">
                    <a:noFill/>
                  </a:rPr>
                  <a:t> </a:t>
                </a:r>
              </a:p>
            </p:txBody>
          </p:sp>
        </mc:Fallback>
      </mc:AlternateContent>
      <p:pic>
        <p:nvPicPr>
          <p:cNvPr id="1026" name="Picture 2">
            <a:extLst>
              <a:ext uri="{FF2B5EF4-FFF2-40B4-BE49-F238E27FC236}">
                <a16:creationId xmlns:a16="http://schemas.microsoft.com/office/drawing/2014/main" id="{47DB7048-D229-41E4-8993-D5610589E3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797" y="4537120"/>
            <a:ext cx="8957256" cy="72777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53658490"/>
      </p:ext>
    </p:extLst>
  </p:cSld>
  <p:clrMapOvr>
    <a:masterClrMapping/>
  </p:clrMapOvr>
  <mc:AlternateContent xmlns:mc="http://schemas.openxmlformats.org/markup-compatibility/2006" xmlns:p14="http://schemas.microsoft.com/office/powerpoint/2010/main">
    <mc:Choice Requires="p14">
      <p:transition spd="slow" p14:dur="2000" advTm="335097"/>
    </mc:Choice>
    <mc:Fallback xmlns="">
      <p:transition spd="slow" advTm="3350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down)">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wipe(down)">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wipe(down)">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animEffect transition="in" filter="wipe(down)">
                                      <p:cBhvr>
                                        <p:cTn id="57" dur="500"/>
                                        <p:tgtEl>
                                          <p:spTgt spid="4">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13" end="13"/>
                                            </p:txEl>
                                          </p:spTgt>
                                        </p:tgtEl>
                                        <p:attrNameLst>
                                          <p:attrName>style.visibility</p:attrName>
                                        </p:attrNameLst>
                                      </p:cBhvr>
                                      <p:to>
                                        <p:strVal val="visible"/>
                                      </p:to>
                                    </p:set>
                                    <p:animEffect transition="in" filter="wipe(down)">
                                      <p:cBhvr>
                                        <p:cTn id="6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Nomenclature/Notation Alert</a:t>
            </a: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Why call some unknowns as </a:t>
            </a:r>
            <a:r>
              <a:rPr lang="en-GB" sz="2600" dirty="0">
                <a:solidFill>
                  <a:srgbClr val="FF0000"/>
                </a:solidFill>
                <a:latin typeface="Abadi Extra Light" panose="020B0204020104020204" pitchFamily="34" charset="0"/>
              </a:rPr>
              <a:t>parameters</a:t>
            </a:r>
            <a:r>
              <a:rPr lang="en-GB" sz="2600" dirty="0">
                <a:latin typeface="Abadi Extra Light" panose="020B0204020104020204" pitchFamily="34" charset="0"/>
              </a:rPr>
              <a:t> and others as </a:t>
            </a:r>
            <a:r>
              <a:rPr lang="en-GB" sz="2600" dirty="0">
                <a:solidFill>
                  <a:srgbClr val="0000FF"/>
                </a:solidFill>
                <a:latin typeface="Abadi Extra Light" panose="020B0204020104020204" pitchFamily="34" charset="0"/>
              </a:rPr>
              <a:t>latent variables</a:t>
            </a:r>
            <a:r>
              <a:rPr lang="en-GB" sz="2600" dirty="0">
                <a:latin typeface="Abadi Extra Light" panose="020B0204020104020204" pitchFamily="34" charset="0"/>
              </a:rPr>
              <a:t>?</a:t>
            </a:r>
          </a:p>
          <a:p>
            <a:pPr marL="0" indent="0">
              <a:buNone/>
            </a:pPr>
            <a:endParaRPr lang="en-GB" sz="1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Well, no specific reason. Sort of a convention adopted by some algorithms</a:t>
            </a:r>
          </a:p>
          <a:p>
            <a:pPr lvl="1">
              <a:buFont typeface="Wingdings" panose="05000000000000000000" pitchFamily="2" charset="2"/>
              <a:buChar char="§"/>
            </a:pPr>
            <a:r>
              <a:rPr lang="en-GB" dirty="0">
                <a:latin typeface="Abadi Extra Light" panose="020B0204020104020204" pitchFamily="34" charset="0"/>
              </a:rPr>
              <a:t>EM: Unknowns estimated in E step referred to as latent vars; those in M step as params</a:t>
            </a:r>
          </a:p>
          <a:p>
            <a:pPr lvl="1">
              <a:buFont typeface="Wingdings" panose="05000000000000000000" pitchFamily="2" charset="2"/>
              <a:buChar char="§"/>
            </a:pPr>
            <a:r>
              <a:rPr lang="en-GB" dirty="0">
                <a:latin typeface="Abadi Extra Light" panose="020B0204020104020204" pitchFamily="34" charset="0"/>
              </a:rPr>
              <a:t>Usually: </a:t>
            </a:r>
            <a:r>
              <a:rPr lang="en-GB" dirty="0">
                <a:solidFill>
                  <a:srgbClr val="0000FF"/>
                </a:solidFill>
                <a:latin typeface="Abadi Extra Light" panose="020B0204020104020204" pitchFamily="34" charset="0"/>
              </a:rPr>
              <a:t>Latent vars – (Conditional) posterior computed</a:t>
            </a:r>
            <a:r>
              <a:rPr lang="en-GB" dirty="0">
                <a:latin typeface="Abadi Extra Light" panose="020B0204020104020204" pitchFamily="34" charset="0"/>
              </a:rPr>
              <a:t>; </a:t>
            </a:r>
            <a:r>
              <a:rPr lang="en-GB" dirty="0">
                <a:solidFill>
                  <a:srgbClr val="FF0000"/>
                </a:solidFill>
                <a:latin typeface="Abadi Extra Light" panose="020B0204020104020204" pitchFamily="34" charset="0"/>
              </a:rPr>
              <a:t>parameters – point estimation</a:t>
            </a:r>
          </a:p>
          <a:p>
            <a:pPr marL="457200" lvl="1" indent="0">
              <a:buNone/>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Some algos won’t make such distinction and will infer posterior over all unknowns</a:t>
            </a: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Sometimes the “global” or “local” unknown distinction makes it clear</a:t>
            </a:r>
          </a:p>
          <a:p>
            <a:pPr lvl="1">
              <a:buFont typeface="Wingdings" panose="05000000000000000000" pitchFamily="2" charset="2"/>
              <a:buChar char="§"/>
            </a:pPr>
            <a:r>
              <a:rPr lang="en-GB" sz="2200" dirty="0">
                <a:latin typeface="Abadi Extra Light" panose="020B0204020104020204" pitchFamily="34" charset="0"/>
              </a:rPr>
              <a:t>Local variables = latent variables, global variables = parameters</a:t>
            </a: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But remember that this nomenclature isn’t really cast in stone, no need to be confused so long as you are clear as to what the role of each unknown is, and how we want to estimate it (posterior or point estimate) and using what type of inference algorithm</a:t>
            </a: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marL="457200" lvl="1" indent="0">
              <a:buNone/>
            </a:pPr>
            <a:endParaRPr lang="en-GB" sz="2200" dirty="0">
              <a:latin typeface="Abadi Extra Light" panose="020B0204020104020204" pitchFamily="34" charset="0"/>
            </a:endParaRPr>
          </a:p>
          <a:p>
            <a:pPr marL="0" indent="0">
              <a:buNone/>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13</a:t>
            </a:fld>
            <a:endParaRPr lang="en-IN" sz="2800" dirty="0">
              <a:solidFill>
                <a:schemeClr val="bg1">
                  <a:lumMod val="65000"/>
                </a:schemeClr>
              </a:solidFill>
            </a:endParaRPr>
          </a:p>
        </p:txBody>
      </p:sp>
    </p:spTree>
    <p:custDataLst>
      <p:tags r:id="rId1"/>
    </p:custDataLst>
    <p:extLst>
      <p:ext uri="{BB962C8B-B14F-4D97-AF65-F5344CB8AC3E}">
        <p14:creationId xmlns:p14="http://schemas.microsoft.com/office/powerpoint/2010/main" val="1531815977"/>
      </p:ext>
    </p:extLst>
  </p:cSld>
  <p:clrMapOvr>
    <a:masterClrMapping/>
  </p:clrMapOvr>
  <mc:AlternateContent xmlns:mc="http://schemas.openxmlformats.org/markup-compatibility/2006" xmlns:p14="http://schemas.microsoft.com/office/powerpoint/2010/main">
    <mc:Choice Requires="p14">
      <p:transition spd="slow" p14:dur="2000" advTm="216838"/>
    </mc:Choice>
    <mc:Fallback xmlns="">
      <p:transition spd="slow" advTm="2168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down)">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Effect transition="in" filter="wipe(down)">
                                      <p:cBhvr>
                                        <p:cTn id="4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rgbClr val="A33BC3"/>
                </a:solidFill>
              </a:rPr>
              <a:t>Hybrid Inference (posterior infer. + point est.)</a:t>
            </a:r>
            <a:endParaRPr lang="en-IN" dirty="0">
              <a:solidFill>
                <a:srgbClr val="A33BC3"/>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In many models, we infer posterior on some unknowns and do point est. for others</a:t>
            </a:r>
          </a:p>
          <a:p>
            <a:pPr marL="0" indent="0">
              <a:buNone/>
            </a:pPr>
            <a:endParaRPr lang="en-GB" sz="5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We have already seen MLE-II for </a:t>
            </a:r>
            <a:r>
              <a:rPr lang="en-GB" sz="2600" dirty="0" err="1">
                <a:latin typeface="Abadi Extra Light" panose="020B0204020104020204" pitchFamily="34" charset="0"/>
              </a:rPr>
              <a:t>lin</a:t>
            </a:r>
            <a:r>
              <a:rPr lang="en-GB" sz="2600" dirty="0">
                <a:latin typeface="Abadi Extra Light" panose="020B0204020104020204" pitchFamily="34" charset="0"/>
              </a:rPr>
              <a:t> reg. which alternates between</a:t>
            </a:r>
          </a:p>
          <a:p>
            <a:pPr lvl="1">
              <a:buFont typeface="Wingdings" panose="05000000000000000000" pitchFamily="2" charset="2"/>
              <a:buChar char="§"/>
            </a:pPr>
            <a:r>
              <a:rPr lang="en-GB" dirty="0">
                <a:latin typeface="Abadi Extra Light" panose="020B0204020104020204" pitchFamily="34" charset="0"/>
              </a:rPr>
              <a:t>Inferring CP over the main parameter given the point estimates of </a:t>
            </a:r>
            <a:r>
              <a:rPr lang="en-GB" dirty="0" err="1">
                <a:latin typeface="Abadi Extra Light" panose="020B0204020104020204" pitchFamily="34" charset="0"/>
              </a:rPr>
              <a:t>hyperparams</a:t>
            </a:r>
            <a:endParaRPr lang="en-GB"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Maximizing the marginal </a:t>
            </a:r>
            <a:r>
              <a:rPr lang="en-GB" dirty="0" err="1">
                <a:latin typeface="Abadi Extra Light" panose="020B0204020104020204" pitchFamily="34" charset="0"/>
              </a:rPr>
              <a:t>lik</a:t>
            </a:r>
            <a:r>
              <a:rPr lang="en-GB" dirty="0">
                <a:latin typeface="Abadi Extra Light" panose="020B0204020104020204" pitchFamily="34" charset="0"/>
              </a:rPr>
              <a:t>. to do point estimation for </a:t>
            </a:r>
            <a:r>
              <a:rPr lang="en-GB" dirty="0" err="1">
                <a:latin typeface="Abadi Extra Light" panose="020B0204020104020204" pitchFamily="34" charset="0"/>
              </a:rPr>
              <a:t>hyperparams</a:t>
            </a:r>
            <a:endParaRPr lang="en-GB" dirty="0">
              <a:latin typeface="Abadi Extra Light" panose="020B0204020104020204" pitchFamily="34" charset="0"/>
            </a:endParaRPr>
          </a:p>
          <a:p>
            <a:pPr marL="457200" lvl="1" indent="0">
              <a:buNone/>
            </a:pPr>
            <a:endParaRPr lang="en-GB" sz="5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The Expectation-Maximization algorithm (will see today) also does something similar</a:t>
            </a:r>
          </a:p>
          <a:p>
            <a:pPr lvl="1">
              <a:buFont typeface="Wingdings" panose="05000000000000000000" pitchFamily="2" charset="2"/>
              <a:buChar char="§"/>
            </a:pPr>
            <a:r>
              <a:rPr lang="en-GB" sz="2200" dirty="0">
                <a:latin typeface="Abadi Extra Light" panose="020B0204020104020204" pitchFamily="34" charset="0"/>
              </a:rPr>
              <a:t>In E step, the CP of latent variables is inferred, given </a:t>
            </a:r>
            <a:r>
              <a:rPr lang="en-GB" sz="2200" u="sng" dirty="0">
                <a:latin typeface="Abadi Extra Light" panose="020B0204020104020204" pitchFamily="34" charset="0"/>
              </a:rPr>
              <a:t>current</a:t>
            </a:r>
            <a:r>
              <a:rPr lang="en-GB" sz="2200" dirty="0">
                <a:latin typeface="Abadi Extra Light" panose="020B0204020104020204" pitchFamily="34" charset="0"/>
              </a:rPr>
              <a:t> point-</a:t>
            </a:r>
            <a:r>
              <a:rPr lang="en-GB" sz="2200" dirty="0" err="1">
                <a:latin typeface="Abadi Extra Light" panose="020B0204020104020204" pitchFamily="34" charset="0"/>
              </a:rPr>
              <a:t>est</a:t>
            </a:r>
            <a:r>
              <a:rPr lang="en-GB" sz="2200" dirty="0">
                <a:latin typeface="Abadi Extra Light" panose="020B0204020104020204" pitchFamily="34" charset="0"/>
              </a:rPr>
              <a:t> of params</a:t>
            </a:r>
          </a:p>
          <a:p>
            <a:pPr lvl="1">
              <a:buFont typeface="Wingdings" panose="05000000000000000000" pitchFamily="2" charset="2"/>
              <a:buChar char="§"/>
            </a:pPr>
            <a:r>
              <a:rPr lang="en-GB" sz="2200" dirty="0">
                <a:latin typeface="Abadi Extra Light" panose="020B0204020104020204" pitchFamily="34" charset="0"/>
              </a:rPr>
              <a:t>M step maximizes </a:t>
            </a:r>
            <a:r>
              <a:rPr lang="en-GB" sz="2200" dirty="0">
                <a:solidFill>
                  <a:srgbClr val="FF0000"/>
                </a:solidFill>
                <a:latin typeface="Abadi Extra Light" panose="020B0204020104020204" pitchFamily="34" charset="0"/>
              </a:rPr>
              <a:t>expected complete data log-</a:t>
            </a:r>
            <a:r>
              <a:rPr lang="en-GB" sz="2200" dirty="0" err="1">
                <a:solidFill>
                  <a:srgbClr val="FF0000"/>
                </a:solidFill>
                <a:latin typeface="Abadi Extra Light" panose="020B0204020104020204" pitchFamily="34" charset="0"/>
              </a:rPr>
              <a:t>lik</a:t>
            </a:r>
            <a:r>
              <a:rPr lang="en-GB" sz="2200" dirty="0">
                <a:latin typeface="Abadi Extra Light" panose="020B0204020104020204" pitchFamily="34" charset="0"/>
              </a:rPr>
              <a:t>. to get point estimates of params</a:t>
            </a:r>
          </a:p>
          <a:p>
            <a:pPr lvl="1">
              <a:buFont typeface="Wingdings" panose="05000000000000000000" pitchFamily="2" charset="2"/>
              <a:buChar char="§"/>
            </a:pPr>
            <a:endParaRPr lang="en-GB" sz="5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If we can’t (due to computational or other reasons) infer posterior over all unknowns, how to decide which variables to infer posterior on, and for which to do point-</a:t>
            </a:r>
            <a:r>
              <a:rPr lang="en-GB" sz="2600" dirty="0" err="1">
                <a:latin typeface="Abadi Extra Light" panose="020B0204020104020204" pitchFamily="34" charset="0"/>
              </a:rPr>
              <a:t>est</a:t>
            </a:r>
            <a:r>
              <a:rPr lang="en-GB" sz="2600" dirty="0">
                <a:latin typeface="Abadi Extra Light" panose="020B0204020104020204" pitchFamily="34" charset="0"/>
              </a:rPr>
              <a:t>?</a:t>
            </a:r>
          </a:p>
          <a:p>
            <a:pPr marL="0" indent="0">
              <a:buNone/>
            </a:pPr>
            <a:endParaRPr lang="en-GB" sz="5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Usual approach: Infer </a:t>
            </a:r>
            <a:r>
              <a:rPr lang="en-GB" sz="2600" dirty="0">
                <a:solidFill>
                  <a:srgbClr val="0000FF"/>
                </a:solidFill>
                <a:latin typeface="Abadi Extra Light" panose="020B0204020104020204" pitchFamily="34" charset="0"/>
              </a:rPr>
              <a:t>posterior over local vars</a:t>
            </a:r>
            <a:r>
              <a:rPr lang="en-GB" sz="2600" dirty="0">
                <a:latin typeface="Abadi Extra Light" panose="020B0204020104020204" pitchFamily="34" charset="0"/>
              </a:rPr>
              <a:t> and </a:t>
            </a:r>
            <a:r>
              <a:rPr lang="en-GB" sz="2600" dirty="0">
                <a:solidFill>
                  <a:srgbClr val="0000FF"/>
                </a:solidFill>
                <a:latin typeface="Abadi Extra Light" panose="020B0204020104020204" pitchFamily="34" charset="0"/>
              </a:rPr>
              <a:t>point estimates for global vars</a:t>
            </a:r>
          </a:p>
          <a:p>
            <a:pPr lvl="1">
              <a:buFont typeface="Wingdings" panose="05000000000000000000" pitchFamily="2" charset="2"/>
              <a:buChar char="§"/>
            </a:pPr>
            <a:r>
              <a:rPr lang="en-GB" sz="2200" dirty="0">
                <a:latin typeface="Abadi Extra Light" panose="020B0204020104020204" pitchFamily="34" charset="0"/>
              </a:rPr>
              <a:t>Reason: We typically have plenty of data to reliably estimate the global variables so it is okay even if we just do point estimation for those</a:t>
            </a:r>
          </a:p>
          <a:p>
            <a:pPr marL="0" indent="0">
              <a:buNone/>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14</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5" name="Speech Bubble: Rectangle 4">
                <a:extLst>
                  <a:ext uri="{FF2B5EF4-FFF2-40B4-BE49-F238E27FC236}">
                    <a16:creationId xmlns:a16="http://schemas.microsoft.com/office/drawing/2014/main" id="{A9533581-ABC8-4287-A776-2A48C30D09D8}"/>
                  </a:ext>
                </a:extLst>
              </p:cNvPr>
              <p:cNvSpPr/>
              <p:nvPr/>
            </p:nvSpPr>
            <p:spPr>
              <a:xfrm>
                <a:off x="9331757" y="2601408"/>
                <a:ext cx="2674105" cy="351614"/>
              </a:xfrm>
              <a:prstGeom prst="wedgeRectCallout">
                <a:avLst>
                  <a:gd name="adj1" fmla="val -57718"/>
                  <a:gd name="adj2" fmla="val 5762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d>
                        <m:dPr>
                          <m:begChr m:val="{"/>
                          <m:endChr m:val="}"/>
                          <m:ctrlPr>
                            <a:rPr lang="en-IN" sz="1400" b="0" i="1" smtClean="0">
                              <a:solidFill>
                                <a:schemeClr val="tx1"/>
                              </a:solidFill>
                              <a:latin typeface="Cambria Math" panose="02040503050406030204" pitchFamily="18" charset="0"/>
                            </a:rPr>
                          </m:ctrlPr>
                        </m:dPr>
                        <m:e>
                          <m:acc>
                            <m:accPr>
                              <m:chr m:val="̂"/>
                              <m:ctrlPr>
                                <a:rPr lang="en-IN" sz="1400" b="0" i="1" smtClean="0">
                                  <a:solidFill>
                                    <a:schemeClr val="tx1"/>
                                  </a:solidFill>
                                  <a:latin typeface="Cambria Math" panose="02040503050406030204" pitchFamily="18" charset="0"/>
                                </a:rPr>
                              </m:ctrlPr>
                            </m:accPr>
                            <m:e>
                              <m:r>
                                <a:rPr lang="en-IN" sz="1400" b="0" i="1" smtClean="0">
                                  <a:solidFill>
                                    <a:schemeClr val="tx1"/>
                                  </a:solidFill>
                                  <a:latin typeface="Cambria Math" panose="02040503050406030204" pitchFamily="18" charset="0"/>
                                </a:rPr>
                                <m:t>𝜆</m:t>
                              </m:r>
                            </m:e>
                          </m:acc>
                          <m:r>
                            <a:rPr lang="en-IN" sz="1400" b="0" i="1" smtClean="0">
                              <a:solidFill>
                                <a:schemeClr val="tx1"/>
                              </a:solidFill>
                              <a:latin typeface="Cambria Math" panose="02040503050406030204" pitchFamily="18" charset="0"/>
                            </a:rPr>
                            <m:t>,</m:t>
                          </m:r>
                          <m:acc>
                            <m:accPr>
                              <m:chr m:val="̂"/>
                              <m:ctrlPr>
                                <a:rPr lang="en-IN" sz="1400" i="1">
                                  <a:solidFill>
                                    <a:schemeClr val="tx1"/>
                                  </a:solidFill>
                                  <a:latin typeface="Cambria Math" panose="02040503050406030204" pitchFamily="18" charset="0"/>
                                </a:rPr>
                              </m:ctrlPr>
                            </m:accPr>
                            <m:e>
                              <m:r>
                                <a:rPr lang="en-IN" sz="1400" b="0" i="1" smtClean="0">
                                  <a:solidFill>
                                    <a:schemeClr val="tx1"/>
                                  </a:solidFill>
                                  <a:latin typeface="Cambria Math" panose="02040503050406030204" pitchFamily="18" charset="0"/>
                                </a:rPr>
                                <m:t>𝛽</m:t>
                              </m:r>
                            </m:e>
                          </m:acc>
                        </m:e>
                      </m:d>
                      <m:r>
                        <a:rPr lang="en-IN" sz="1400" b="0" i="1" smtClean="0">
                          <a:solidFill>
                            <a:schemeClr val="tx1"/>
                          </a:solidFill>
                          <a:latin typeface="Cambria Math" panose="02040503050406030204" pitchFamily="18" charset="0"/>
                        </a:rPr>
                        <m:t>= </m:t>
                      </m:r>
                      <m:sSub>
                        <m:sSubPr>
                          <m:ctrlPr>
                            <a:rPr lang="en-IN" sz="1400" b="0" i="1" smtClean="0">
                              <a:solidFill>
                                <a:schemeClr val="tx1"/>
                              </a:solidFill>
                              <a:latin typeface="Cambria Math" panose="02040503050406030204" pitchFamily="18" charset="0"/>
                            </a:rPr>
                          </m:ctrlPr>
                        </m:sSubPr>
                        <m:e>
                          <m:r>
                            <m:rPr>
                              <m:sty m:val="p"/>
                            </m:rPr>
                            <a:rPr lang="en-IN" sz="1400" b="0" i="0" smtClean="0">
                              <a:solidFill>
                                <a:schemeClr val="tx1"/>
                              </a:solidFill>
                              <a:latin typeface="Cambria Math" panose="02040503050406030204" pitchFamily="18" charset="0"/>
                            </a:rPr>
                            <m:t>argmax</m:t>
                          </m:r>
                        </m:e>
                        <m:sub>
                          <m:r>
                            <a:rPr lang="en-IN" sz="1400" b="0" i="1" smtClean="0">
                              <a:solidFill>
                                <a:schemeClr val="tx1"/>
                              </a:solidFill>
                              <a:latin typeface="Cambria Math" panose="02040503050406030204" pitchFamily="18" charset="0"/>
                            </a:rPr>
                            <m:t>𝜆</m:t>
                          </m:r>
                          <m:r>
                            <a:rPr lang="en-IN" sz="1400" b="0" i="1" smtClean="0">
                              <a:solidFill>
                                <a:schemeClr val="tx1"/>
                              </a:solidFill>
                              <a:latin typeface="Cambria Math" panose="02040503050406030204" pitchFamily="18" charset="0"/>
                            </a:rPr>
                            <m:t>,</m:t>
                          </m:r>
                          <m:r>
                            <a:rPr lang="en-IN" sz="1400" b="0" i="1" smtClean="0">
                              <a:solidFill>
                                <a:schemeClr val="tx1"/>
                              </a:solidFill>
                              <a:latin typeface="Cambria Math" panose="02040503050406030204" pitchFamily="18" charset="0"/>
                            </a:rPr>
                            <m:t>𝛽</m:t>
                          </m:r>
                        </m:sub>
                      </m:sSub>
                      <m:r>
                        <a:rPr lang="en-IN" sz="1400" b="0" i="1" smtClean="0">
                          <a:solidFill>
                            <a:schemeClr val="tx1"/>
                          </a:solidFill>
                          <a:latin typeface="Cambria Math" panose="02040503050406030204" pitchFamily="18" charset="0"/>
                        </a:rPr>
                        <m:t> </m:t>
                      </m:r>
                      <m:r>
                        <a:rPr lang="en-IN" sz="1400" b="0" i="1" smtClean="0">
                          <a:solidFill>
                            <a:schemeClr val="tx1"/>
                          </a:solidFill>
                          <a:latin typeface="Cambria Math" panose="02040503050406030204" pitchFamily="18" charset="0"/>
                        </a:rPr>
                        <m:t>𝑝</m:t>
                      </m:r>
                      <m:r>
                        <a:rPr lang="en-IN" sz="1400" b="0" i="1" smtClean="0">
                          <a:solidFill>
                            <a:schemeClr val="tx1"/>
                          </a:solidFill>
                          <a:latin typeface="Cambria Math" panose="02040503050406030204" pitchFamily="18" charset="0"/>
                        </a:rPr>
                        <m:t>(</m:t>
                      </m:r>
                      <m:r>
                        <a:rPr lang="en-IN" sz="1400" b="1" i="1" smtClean="0">
                          <a:solidFill>
                            <a:schemeClr val="tx1"/>
                          </a:solidFill>
                          <a:latin typeface="Cambria Math" panose="02040503050406030204" pitchFamily="18" charset="0"/>
                        </a:rPr>
                        <m:t>𝒚</m:t>
                      </m:r>
                      <m:r>
                        <a:rPr lang="en-IN" sz="1400" b="0" i="1" smtClean="0">
                          <a:solidFill>
                            <a:schemeClr val="tx1"/>
                          </a:solidFill>
                          <a:latin typeface="Cambria Math" panose="02040503050406030204" pitchFamily="18" charset="0"/>
                        </a:rPr>
                        <m:t>|</m:t>
                      </m:r>
                      <m:r>
                        <a:rPr lang="en-IN" sz="1400" b="1" i="1" smtClean="0">
                          <a:solidFill>
                            <a:schemeClr val="tx1"/>
                          </a:solidFill>
                          <a:latin typeface="Cambria Math" panose="02040503050406030204" pitchFamily="18" charset="0"/>
                        </a:rPr>
                        <m:t>𝑿</m:t>
                      </m:r>
                      <m:r>
                        <a:rPr lang="en-IN" sz="1400" b="0" i="1" smtClean="0">
                          <a:solidFill>
                            <a:schemeClr val="tx1"/>
                          </a:solidFill>
                          <a:latin typeface="Cambria Math" panose="02040503050406030204" pitchFamily="18" charset="0"/>
                        </a:rPr>
                        <m:t>,</m:t>
                      </m:r>
                      <m:r>
                        <a:rPr lang="en-IN" sz="1400" b="0" i="1" smtClean="0">
                          <a:solidFill>
                            <a:schemeClr val="tx1"/>
                          </a:solidFill>
                          <a:latin typeface="Cambria Math" panose="02040503050406030204" pitchFamily="18" charset="0"/>
                        </a:rPr>
                        <m:t>𝜆</m:t>
                      </m:r>
                      <m:r>
                        <a:rPr lang="en-IN" sz="1400" b="0" i="1" smtClean="0">
                          <a:solidFill>
                            <a:schemeClr val="tx1"/>
                          </a:solidFill>
                          <a:latin typeface="Cambria Math" panose="02040503050406030204" pitchFamily="18" charset="0"/>
                        </a:rPr>
                        <m:t>, </m:t>
                      </m:r>
                      <m:r>
                        <a:rPr lang="en-IN" sz="1400" b="0" i="1" smtClean="0">
                          <a:solidFill>
                            <a:schemeClr val="tx1"/>
                          </a:solidFill>
                          <a:latin typeface="Cambria Math" panose="02040503050406030204" pitchFamily="18" charset="0"/>
                        </a:rPr>
                        <m:t>𝛽</m:t>
                      </m:r>
                      <m:r>
                        <a:rPr lang="en-IN" sz="1400" b="0" i="1" smtClean="0">
                          <a:solidFill>
                            <a:schemeClr val="tx1"/>
                          </a:solidFill>
                          <a:latin typeface="Cambria Math" panose="02040503050406030204" pitchFamily="18" charset="0"/>
                        </a:rPr>
                        <m:t>)</m:t>
                      </m:r>
                    </m:oMath>
                  </m:oMathPara>
                </a14:m>
                <a:endParaRPr lang="en-IN" sz="1400" dirty="0">
                  <a:solidFill>
                    <a:schemeClr val="tx1"/>
                  </a:solidFill>
                  <a:latin typeface="Abadi Extra Light" panose="020B0204020104020204" pitchFamily="34" charset="0"/>
                </a:endParaRPr>
              </a:p>
            </p:txBody>
          </p:sp>
        </mc:Choice>
        <mc:Fallback xmlns="">
          <p:sp>
            <p:nvSpPr>
              <p:cNvPr id="5" name="Speech Bubble: Rectangle 4">
                <a:extLst>
                  <a:ext uri="{FF2B5EF4-FFF2-40B4-BE49-F238E27FC236}">
                    <a16:creationId xmlns:a16="http://schemas.microsoft.com/office/drawing/2014/main" id="{A9533581-ABC8-4287-A776-2A48C30D09D8}"/>
                  </a:ext>
                </a:extLst>
              </p:cNvPr>
              <p:cNvSpPr>
                <a:spLocks noRot="1" noChangeAspect="1" noMove="1" noResize="1" noEditPoints="1" noAdjustHandles="1" noChangeArrowheads="1" noChangeShapeType="1" noTextEdit="1"/>
              </p:cNvSpPr>
              <p:nvPr/>
            </p:nvSpPr>
            <p:spPr>
              <a:xfrm>
                <a:off x="9331757" y="2601408"/>
                <a:ext cx="2674105" cy="351614"/>
              </a:xfrm>
              <a:prstGeom prst="wedgeRectCallout">
                <a:avLst>
                  <a:gd name="adj1" fmla="val -57718"/>
                  <a:gd name="adj2" fmla="val 57622"/>
                </a:avLst>
              </a:prstGeom>
              <a:blipFill>
                <a:blip r:embed="rId3"/>
                <a:stretch>
                  <a:fillRect/>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Speech Bubble: Rectangle 5">
                <a:extLst>
                  <a:ext uri="{FF2B5EF4-FFF2-40B4-BE49-F238E27FC236}">
                    <a16:creationId xmlns:a16="http://schemas.microsoft.com/office/drawing/2014/main" id="{7D8A5669-64D3-424D-88FA-AB06AB909E35}"/>
                  </a:ext>
                </a:extLst>
              </p:cNvPr>
              <p:cNvSpPr/>
              <p:nvPr/>
            </p:nvSpPr>
            <p:spPr>
              <a:xfrm>
                <a:off x="9671226" y="1915012"/>
                <a:ext cx="1954116" cy="351614"/>
              </a:xfrm>
              <a:prstGeom prst="wedgeRectCallout">
                <a:avLst>
                  <a:gd name="adj1" fmla="val -57718"/>
                  <a:gd name="adj2" fmla="val 5762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0" dirty="0">
                    <a:solidFill>
                      <a:schemeClr val="tx1"/>
                    </a:solidFill>
                  </a:rPr>
                  <a:t>CP of </a:t>
                </a:r>
                <a14:m>
                  <m:oMath xmlns:m="http://schemas.openxmlformats.org/officeDocument/2006/math">
                    <m:r>
                      <a:rPr lang="en-IN" sz="1400" b="0" i="1" smtClean="0">
                        <a:solidFill>
                          <a:schemeClr val="tx1"/>
                        </a:solidFill>
                        <a:latin typeface="Cambria Math" panose="02040503050406030204" pitchFamily="18" charset="0"/>
                      </a:rPr>
                      <m:t>𝑤</m:t>
                    </m:r>
                  </m:oMath>
                </a14:m>
                <a:r>
                  <a:rPr lang="en-IN" sz="1400" b="0" dirty="0">
                    <a:solidFill>
                      <a:schemeClr val="tx1"/>
                    </a:solidFill>
                  </a:rPr>
                  <a:t>:  </a:t>
                </a:r>
                <a14:m>
                  <m:oMath xmlns:m="http://schemas.openxmlformats.org/officeDocument/2006/math">
                    <m:r>
                      <a:rPr lang="en-IN" sz="1400" b="0" i="1" smtClean="0">
                        <a:solidFill>
                          <a:schemeClr val="tx1"/>
                        </a:solidFill>
                        <a:latin typeface="Cambria Math" panose="02040503050406030204" pitchFamily="18" charset="0"/>
                      </a:rPr>
                      <m:t>𝑝</m:t>
                    </m:r>
                    <m:r>
                      <a:rPr lang="en-IN" sz="1400" b="0" i="1" smtClean="0">
                        <a:solidFill>
                          <a:schemeClr val="tx1"/>
                        </a:solidFill>
                        <a:latin typeface="Cambria Math" panose="02040503050406030204" pitchFamily="18" charset="0"/>
                      </a:rPr>
                      <m:t>(</m:t>
                    </m:r>
                    <m:r>
                      <a:rPr lang="en-IN" sz="1400" b="1" i="1" smtClean="0">
                        <a:solidFill>
                          <a:schemeClr val="tx1"/>
                        </a:solidFill>
                        <a:latin typeface="Cambria Math" panose="02040503050406030204" pitchFamily="18" charset="0"/>
                      </a:rPr>
                      <m:t>𝒘</m:t>
                    </m:r>
                    <m:r>
                      <a:rPr lang="en-IN" sz="1400" b="0" i="1" smtClean="0">
                        <a:solidFill>
                          <a:schemeClr val="tx1"/>
                        </a:solidFill>
                        <a:latin typeface="Cambria Math" panose="02040503050406030204" pitchFamily="18" charset="0"/>
                      </a:rPr>
                      <m:t>|</m:t>
                    </m:r>
                    <m:r>
                      <a:rPr lang="en-IN" sz="1400" b="1" i="1" smtClean="0">
                        <a:solidFill>
                          <a:schemeClr val="tx1"/>
                        </a:solidFill>
                        <a:latin typeface="Cambria Math" panose="02040503050406030204" pitchFamily="18" charset="0"/>
                      </a:rPr>
                      <m:t>𝑿</m:t>
                    </m:r>
                    <m:r>
                      <a:rPr lang="en-IN" sz="1400" b="0" i="1" smtClean="0">
                        <a:solidFill>
                          <a:schemeClr val="tx1"/>
                        </a:solidFill>
                        <a:latin typeface="Cambria Math" panose="02040503050406030204" pitchFamily="18" charset="0"/>
                      </a:rPr>
                      <m:t>,</m:t>
                    </m:r>
                    <m:r>
                      <a:rPr lang="en-IN" sz="1400" b="1" i="1" smtClean="0">
                        <a:solidFill>
                          <a:schemeClr val="tx1"/>
                        </a:solidFill>
                        <a:latin typeface="Cambria Math" panose="02040503050406030204" pitchFamily="18" charset="0"/>
                      </a:rPr>
                      <m:t>𝒚</m:t>
                    </m:r>
                    <m:r>
                      <a:rPr lang="en-IN" sz="1400" b="0" i="1" smtClean="0">
                        <a:solidFill>
                          <a:schemeClr val="tx1"/>
                        </a:solidFill>
                        <a:latin typeface="Cambria Math" panose="02040503050406030204" pitchFamily="18" charset="0"/>
                      </a:rPr>
                      <m:t>,</m:t>
                    </m:r>
                    <m:acc>
                      <m:accPr>
                        <m:chr m:val="̂"/>
                        <m:ctrlPr>
                          <a:rPr lang="en-IN" sz="1400" i="1">
                            <a:solidFill>
                              <a:schemeClr val="tx1"/>
                            </a:solidFill>
                            <a:latin typeface="Cambria Math" panose="02040503050406030204" pitchFamily="18" charset="0"/>
                          </a:rPr>
                        </m:ctrlPr>
                      </m:accPr>
                      <m:e>
                        <m:r>
                          <a:rPr lang="en-IN" sz="1400" i="1">
                            <a:solidFill>
                              <a:schemeClr val="tx1"/>
                            </a:solidFill>
                            <a:latin typeface="Cambria Math" panose="02040503050406030204" pitchFamily="18" charset="0"/>
                          </a:rPr>
                          <m:t>𝜆</m:t>
                        </m:r>
                      </m:e>
                    </m:acc>
                    <m:r>
                      <a:rPr lang="en-IN" sz="1400" i="1">
                        <a:solidFill>
                          <a:schemeClr val="tx1"/>
                        </a:solidFill>
                        <a:latin typeface="Cambria Math" panose="02040503050406030204" pitchFamily="18" charset="0"/>
                      </a:rPr>
                      <m:t>,</m:t>
                    </m:r>
                    <m:acc>
                      <m:accPr>
                        <m:chr m:val="̂"/>
                        <m:ctrlPr>
                          <a:rPr lang="en-IN" sz="1400" i="1">
                            <a:solidFill>
                              <a:schemeClr val="tx1"/>
                            </a:solidFill>
                            <a:latin typeface="Cambria Math" panose="02040503050406030204" pitchFamily="18" charset="0"/>
                          </a:rPr>
                        </m:ctrlPr>
                      </m:accPr>
                      <m:e>
                        <m:r>
                          <a:rPr lang="en-IN" sz="1400" i="1">
                            <a:solidFill>
                              <a:schemeClr val="tx1"/>
                            </a:solidFill>
                            <a:latin typeface="Cambria Math" panose="02040503050406030204" pitchFamily="18" charset="0"/>
                          </a:rPr>
                          <m:t>𝛽</m:t>
                        </m:r>
                      </m:e>
                    </m:acc>
                    <m:r>
                      <a:rPr lang="en-IN" sz="1400" b="0" i="1" smtClean="0">
                        <a:solidFill>
                          <a:schemeClr val="tx1"/>
                        </a:solidFill>
                        <a:latin typeface="Cambria Math" panose="02040503050406030204" pitchFamily="18" charset="0"/>
                      </a:rPr>
                      <m:t>)</m:t>
                    </m:r>
                  </m:oMath>
                </a14:m>
                <a:endParaRPr lang="en-IN" sz="1400" dirty="0">
                  <a:solidFill>
                    <a:schemeClr val="tx1"/>
                  </a:solidFill>
                  <a:latin typeface="Abadi Extra Light" panose="020B0204020104020204" pitchFamily="34" charset="0"/>
                </a:endParaRPr>
              </a:p>
            </p:txBody>
          </p:sp>
        </mc:Choice>
        <mc:Fallback xmlns="">
          <p:sp>
            <p:nvSpPr>
              <p:cNvPr id="6" name="Speech Bubble: Rectangle 5">
                <a:extLst>
                  <a:ext uri="{FF2B5EF4-FFF2-40B4-BE49-F238E27FC236}">
                    <a16:creationId xmlns:a16="http://schemas.microsoft.com/office/drawing/2014/main" id="{7D8A5669-64D3-424D-88FA-AB06AB909E35}"/>
                  </a:ext>
                </a:extLst>
              </p:cNvPr>
              <p:cNvSpPr>
                <a:spLocks noRot="1" noChangeAspect="1" noMove="1" noResize="1" noEditPoints="1" noAdjustHandles="1" noChangeArrowheads="1" noChangeShapeType="1" noTextEdit="1"/>
              </p:cNvSpPr>
              <p:nvPr/>
            </p:nvSpPr>
            <p:spPr>
              <a:xfrm>
                <a:off x="9671226" y="1915012"/>
                <a:ext cx="1954116" cy="351614"/>
              </a:xfrm>
              <a:prstGeom prst="wedgeRectCallout">
                <a:avLst>
                  <a:gd name="adj1" fmla="val -57718"/>
                  <a:gd name="adj2" fmla="val 57622"/>
                </a:avLst>
              </a:prstGeom>
              <a:blipFill>
                <a:blip r:embed="rId4"/>
                <a:stretch>
                  <a:fillRect r="-845"/>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717125316"/>
      </p:ext>
    </p:extLst>
  </p:cSld>
  <p:clrMapOvr>
    <a:masterClrMapping/>
  </p:clrMapOvr>
  <mc:AlternateContent xmlns:mc="http://schemas.openxmlformats.org/markup-compatibility/2006" xmlns:p14="http://schemas.microsoft.com/office/powerpoint/2010/main">
    <mc:Choice Requires="p14">
      <p:transition spd="slow" p14:dur="2000" advTm="382070"/>
    </mc:Choice>
    <mc:Fallback xmlns="">
      <p:transition spd="slow" advTm="3820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wipe(down)">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animEffect transition="in" filter="wipe(down)">
                                      <p:cBhvr>
                                        <p:cTn id="57" dur="500"/>
                                        <p:tgtEl>
                                          <p:spTgt spid="4">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13" end="13"/>
                                            </p:txEl>
                                          </p:spTgt>
                                        </p:tgtEl>
                                        <p:attrNameLst>
                                          <p:attrName>style.visibility</p:attrName>
                                        </p:attrNameLst>
                                      </p:cBhvr>
                                      <p:to>
                                        <p:strVal val="visible"/>
                                      </p:to>
                                    </p:set>
                                    <p:animEffect transition="in" filter="wipe(down)">
                                      <p:cBhvr>
                                        <p:cTn id="6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1244039" y="2243180"/>
            <a:ext cx="9110575" cy="1993969"/>
          </a:xfrm>
        </p:spPr>
        <p:txBody>
          <a:bodyPr>
            <a:normAutofit/>
          </a:bodyPr>
          <a:lstStyle/>
          <a:p>
            <a:pPr algn="ctr"/>
            <a:r>
              <a:rPr lang="en-GB" dirty="0">
                <a:solidFill>
                  <a:schemeClr val="tx1">
                    <a:lumMod val="65000"/>
                    <a:lumOff val="35000"/>
                  </a:schemeClr>
                </a:solidFill>
              </a:rPr>
              <a:t>  </a:t>
            </a:r>
            <a:r>
              <a:rPr lang="en-GB" dirty="0">
                <a:solidFill>
                  <a:srgbClr val="A33BC3"/>
                </a:solidFill>
              </a:rPr>
              <a:t>Inference/Parameter Estimation in Latent Variable Models using Expectation-Maximization (EM)</a:t>
            </a:r>
            <a:endParaRPr lang="en-IN" dirty="0">
              <a:solidFill>
                <a:srgbClr val="A33BC3"/>
              </a:solidFill>
            </a:endParaRP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15</a:t>
            </a:fld>
            <a:endParaRPr lang="en-IN" sz="2800" dirty="0">
              <a:solidFill>
                <a:schemeClr val="bg1">
                  <a:lumMod val="65000"/>
                </a:schemeClr>
              </a:solidFill>
            </a:endParaRPr>
          </a:p>
        </p:txBody>
      </p:sp>
    </p:spTree>
    <p:custDataLst>
      <p:tags r:id="rId1"/>
    </p:custDataLst>
    <p:extLst>
      <p:ext uri="{BB962C8B-B14F-4D97-AF65-F5344CB8AC3E}">
        <p14:creationId xmlns:p14="http://schemas.microsoft.com/office/powerpoint/2010/main" val="3458844951"/>
      </p:ext>
    </p:extLst>
  </p:cSld>
  <p:clrMapOvr>
    <a:masterClrMapping/>
  </p:clrMapOvr>
  <mc:AlternateContent xmlns:mc="http://schemas.openxmlformats.org/markup-compatibility/2006" xmlns:p14="http://schemas.microsoft.com/office/powerpoint/2010/main">
    <mc:Choice Requires="p14">
      <p:transition spd="slow" p14:dur="2000" advTm="10203"/>
    </mc:Choice>
    <mc:Fallback xmlns="">
      <p:transition spd="slow" advTm="1020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Parameter Estimation in Latent Variable Models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Assume each observation </a:t>
                </a:r>
                <a14:m>
                  <m:oMath xmlns:m="http://schemas.openxmlformats.org/officeDocument/2006/math">
                    <m:sSub>
                      <m:sSubPr>
                        <m:ctrlPr>
                          <a:rPr lang="en-IN" b="0" i="1" dirty="0" smtClean="0">
                            <a:latin typeface="Cambria Math" panose="02040503050406030204" pitchFamily="18" charset="0"/>
                          </a:rPr>
                        </m:ctrlPr>
                      </m:sSubPr>
                      <m:e>
                        <m:r>
                          <a:rPr lang="en-GB" b="1" i="1" dirty="0" smtClean="0">
                            <a:latin typeface="Cambria Math" panose="02040503050406030204" pitchFamily="18" charset="0"/>
                          </a:rPr>
                          <m:t>𝒙</m:t>
                        </m:r>
                      </m:e>
                      <m:sub>
                        <m:r>
                          <a:rPr lang="en-GB" i="1" dirty="0" smtClean="0">
                            <a:latin typeface="Cambria Math" panose="02040503050406030204" pitchFamily="18" charset="0"/>
                          </a:rPr>
                          <m:t>𝑛</m:t>
                        </m:r>
                      </m:sub>
                    </m:sSub>
                  </m:oMath>
                </a14:m>
                <a:r>
                  <a:rPr lang="en-GB" dirty="0">
                    <a:latin typeface="Abadi Extra Light" panose="020B0204020104020204" pitchFamily="34" charset="0"/>
                  </a:rPr>
                  <a:t> to be associated with a “local” latent variable </a:t>
                </a:r>
                <a14:m>
                  <m:oMath xmlns:m="http://schemas.openxmlformats.org/officeDocument/2006/math">
                    <m:sSub>
                      <m:sSubPr>
                        <m:ctrlPr>
                          <a:rPr lang="en-IN" b="0" i="1" dirty="0" smtClean="0">
                            <a:latin typeface="Cambria Math" panose="02040503050406030204" pitchFamily="18" charset="0"/>
                          </a:rPr>
                        </m:ctrlPr>
                      </m:sSubPr>
                      <m:e>
                        <m:r>
                          <a:rPr lang="en-GB" b="1" i="1" dirty="0" smtClean="0">
                            <a:latin typeface="Cambria Math" panose="02040503050406030204" pitchFamily="18" charset="0"/>
                          </a:rPr>
                          <m:t>𝒛</m:t>
                        </m:r>
                      </m:e>
                      <m:sub>
                        <m:r>
                          <a:rPr lang="en-GB" i="1" dirty="0" smtClean="0">
                            <a:latin typeface="Cambria Math" panose="02040503050406030204" pitchFamily="18" charset="0"/>
                          </a:rPr>
                          <m:t>𝑛</m:t>
                        </m:r>
                      </m:sub>
                    </m:sSub>
                  </m:oMath>
                </a14:m>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Although we can do fully Bayesian inference for all the unknowns, suppose we only want a point estimate of the “global” parameters </a:t>
                </a:r>
                <a14:m>
                  <m:oMath xmlns:m="http://schemas.openxmlformats.org/officeDocument/2006/math">
                    <m:r>
                      <m:rPr>
                        <m:sty m:val="p"/>
                      </m:rPr>
                      <a:rPr lang="en-GB" i="0" dirty="0" smtClean="0">
                        <a:latin typeface="Cambria Math" panose="02040503050406030204" pitchFamily="18" charset="0"/>
                      </a:rPr>
                      <m:t>Θ</m:t>
                    </m:r>
                    <m:r>
                      <a:rPr lang="en-GB" i="1" dirty="0" smtClean="0">
                        <a:latin typeface="Cambria Math" panose="02040503050406030204" pitchFamily="18" charset="0"/>
                      </a:rPr>
                      <m:t> = (</m:t>
                    </m:r>
                    <m:r>
                      <a:rPr lang="en-GB" i="1" dirty="0" smtClean="0">
                        <a:latin typeface="Cambria Math" panose="02040503050406030204" pitchFamily="18" charset="0"/>
                      </a:rPr>
                      <m:t>𝜃</m:t>
                    </m:r>
                    <m:r>
                      <a:rPr lang="en-GB" i="1" dirty="0" smtClean="0">
                        <a:latin typeface="Cambria Math" panose="02040503050406030204" pitchFamily="18" charset="0"/>
                      </a:rPr>
                      <m:t>, </m:t>
                    </m:r>
                    <m:r>
                      <a:rPr lang="en-IN" b="0" i="1" dirty="0" smtClean="0">
                        <a:latin typeface="Cambria Math" panose="02040503050406030204" pitchFamily="18" charset="0"/>
                      </a:rPr>
                      <m:t>𝜙</m:t>
                    </m:r>
                    <m:r>
                      <a:rPr lang="en-GB" i="1" dirty="0" smtClean="0">
                        <a:latin typeface="Cambria Math" panose="02040503050406030204" pitchFamily="18" charset="0"/>
                      </a:rPr>
                      <m:t>)</m:t>
                    </m:r>
                  </m:oMath>
                </a14:m>
                <a:r>
                  <a:rPr lang="en-GB" dirty="0">
                    <a:latin typeface="Abadi Extra Light" panose="020B0204020104020204" pitchFamily="34" charset="0"/>
                  </a:rPr>
                  <a:t> via MLE/MAP</a:t>
                </a:r>
              </a:p>
              <a:p>
                <a:pPr>
                  <a:buFont typeface="Wingdings" panose="05000000000000000000" pitchFamily="2" charset="2"/>
                  <a:buChar char="§"/>
                </a:pPr>
                <a:r>
                  <a:rPr lang="en-GB" dirty="0">
                    <a:latin typeface="Abadi Extra Light" panose="020B0204020104020204" pitchFamily="34" charset="0"/>
                  </a:rPr>
                  <a:t>Such MLE/MAP problems in LVMs are difficult to solve in a “clean” way</a:t>
                </a:r>
              </a:p>
              <a:p>
                <a:pPr lvl="1">
                  <a:buFont typeface="Wingdings" panose="05000000000000000000" pitchFamily="2" charset="2"/>
                  <a:buChar char="§"/>
                </a:pPr>
                <a:r>
                  <a:rPr lang="en-GB" dirty="0">
                    <a:latin typeface="Abadi Extra Light" panose="020B0204020104020204" pitchFamily="34" charset="0"/>
                  </a:rPr>
                  <a:t>Would typically re	quire </a:t>
                </a:r>
                <a:r>
                  <a:rPr lang="en-GB" dirty="0">
                    <a:solidFill>
                      <a:srgbClr val="FF0000"/>
                    </a:solidFill>
                    <a:latin typeface="Abadi Extra Light" panose="020B0204020104020204" pitchFamily="34" charset="0"/>
                  </a:rPr>
                  <a:t>gradient based methods</a:t>
                </a:r>
                <a:r>
                  <a:rPr lang="en-GB" dirty="0">
                    <a:latin typeface="Abadi Extra Light" panose="020B0204020104020204" pitchFamily="34" charset="0"/>
                  </a:rPr>
                  <a:t> with no closed form updates for </a:t>
                </a:r>
                <a14:m>
                  <m:oMath xmlns:m="http://schemas.openxmlformats.org/officeDocument/2006/math">
                    <m:r>
                      <m:rPr>
                        <m:sty m:val="p"/>
                      </m:rPr>
                      <a:rPr lang="en-IN" b="0" i="0" smtClean="0">
                        <a:latin typeface="Cambria Math" panose="02040503050406030204" pitchFamily="18" charset="0"/>
                      </a:rPr>
                      <m:t>Θ</m:t>
                    </m:r>
                  </m:oMath>
                </a14:m>
                <a:endParaRPr lang="en-GB"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However,</a:t>
                </a:r>
                <a:r>
                  <a:rPr lang="en-GB" dirty="0">
                    <a:solidFill>
                      <a:srgbClr val="FF0000"/>
                    </a:solidFill>
                    <a:latin typeface="Abadi Extra Light" panose="020B0204020104020204" pitchFamily="34" charset="0"/>
                  </a:rPr>
                  <a:t> EM</a:t>
                </a:r>
                <a:r>
                  <a:rPr lang="en-GB" dirty="0">
                    <a:latin typeface="Abadi Extra Light" panose="020B0204020104020204" pitchFamily="34" charset="0"/>
                  </a:rPr>
                  <a:t> gives a clean way to obtain closed form updates for </a:t>
                </a:r>
                <a14:m>
                  <m:oMath xmlns:m="http://schemas.openxmlformats.org/officeDocument/2006/math">
                    <m:r>
                      <m:rPr>
                        <m:sty m:val="p"/>
                      </m:rPr>
                      <a:rPr lang="en-IN" b="0" i="0" smtClean="0">
                        <a:latin typeface="Cambria Math" panose="02040503050406030204" pitchFamily="18" charset="0"/>
                      </a:rPr>
                      <m:t>Θ</m:t>
                    </m:r>
                  </m:oMath>
                </a14:m>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935" t="-1864" r="-312" b="-1096"/>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16</a:t>
            </a:fld>
            <a:endParaRPr lang="en-IN" sz="2800" dirty="0">
              <a:solidFill>
                <a:schemeClr val="bg1">
                  <a:lumMod val="65000"/>
                </a:schemeClr>
              </a:solidFill>
            </a:endParaRPr>
          </a:p>
        </p:txBody>
      </p:sp>
      <p:sp>
        <p:nvSpPr>
          <p:cNvPr id="14" name="Rectangle 13">
            <a:extLst>
              <a:ext uri="{FF2B5EF4-FFF2-40B4-BE49-F238E27FC236}">
                <a16:creationId xmlns:a16="http://schemas.microsoft.com/office/drawing/2014/main" id="{4724F583-F0E7-4568-8ACD-DC58BCC91E21}"/>
              </a:ext>
            </a:extLst>
          </p:cNvPr>
          <p:cNvSpPr/>
          <p:nvPr/>
        </p:nvSpPr>
        <p:spPr>
          <a:xfrm>
            <a:off x="4708631" y="2697031"/>
            <a:ext cx="3808602" cy="164424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6BE1D07F-CD30-4C54-A56E-9A5B8CE121D9}"/>
              </a:ext>
            </a:extLst>
          </p:cNvPr>
          <p:cNvSpPr/>
          <p:nvPr/>
        </p:nvSpPr>
        <p:spPr>
          <a:xfrm>
            <a:off x="7162616" y="3077819"/>
            <a:ext cx="847288" cy="844909"/>
          </a:xfrm>
          <a:prstGeom prst="ellipse">
            <a:avLst/>
          </a:prstGeom>
          <a:solidFill>
            <a:srgbClr val="E7E6E6">
              <a:lumMod val="75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CFED1F9-2F10-4619-8583-292BAEF267CB}"/>
              </a:ext>
            </a:extLst>
          </p:cNvPr>
          <p:cNvSpPr/>
          <p:nvPr/>
        </p:nvSpPr>
        <p:spPr>
          <a:xfrm>
            <a:off x="5210370" y="3077819"/>
            <a:ext cx="847288" cy="844909"/>
          </a:xfrm>
          <a:prstGeom prst="ellipse">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Arrow Connector 16">
            <a:extLst>
              <a:ext uri="{FF2B5EF4-FFF2-40B4-BE49-F238E27FC236}">
                <a16:creationId xmlns:a16="http://schemas.microsoft.com/office/drawing/2014/main" id="{08299889-DF33-4A00-89C0-91428879987D}"/>
              </a:ext>
            </a:extLst>
          </p:cNvPr>
          <p:cNvCxnSpPr>
            <a:stCxn id="16" idx="6"/>
            <a:endCxn id="15" idx="2"/>
          </p:cNvCxnSpPr>
          <p:nvPr/>
        </p:nvCxnSpPr>
        <p:spPr>
          <a:xfrm>
            <a:off x="6057658" y="3500274"/>
            <a:ext cx="1104958" cy="0"/>
          </a:xfrm>
          <a:prstGeom prst="straightConnector1">
            <a:avLst/>
          </a:prstGeom>
          <a:noFill/>
          <a:ln w="38100" cap="flat" cmpd="sng" algn="ctr">
            <a:solidFill>
              <a:sysClr val="windowText" lastClr="000000"/>
            </a:solidFill>
            <a:prstDash val="solid"/>
            <a:miter lim="800000"/>
            <a:tailEnd type="triangle"/>
          </a:ln>
          <a:effectLst/>
        </p:spPr>
      </p:cxnSp>
      <p:sp>
        <p:nvSpPr>
          <p:cNvPr id="18" name="Oval 17">
            <a:extLst>
              <a:ext uri="{FF2B5EF4-FFF2-40B4-BE49-F238E27FC236}">
                <a16:creationId xmlns:a16="http://schemas.microsoft.com/office/drawing/2014/main" id="{9D372821-3180-4342-95DB-6D413EEA8A4E}"/>
              </a:ext>
            </a:extLst>
          </p:cNvPr>
          <p:cNvSpPr/>
          <p:nvPr/>
        </p:nvSpPr>
        <p:spPr>
          <a:xfrm>
            <a:off x="3258124" y="3077819"/>
            <a:ext cx="847288" cy="844909"/>
          </a:xfrm>
          <a:prstGeom prst="ellipse">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Arrow Connector 18">
            <a:extLst>
              <a:ext uri="{FF2B5EF4-FFF2-40B4-BE49-F238E27FC236}">
                <a16:creationId xmlns:a16="http://schemas.microsoft.com/office/drawing/2014/main" id="{44F49D61-9DB7-410F-AA7A-85E82F67A05E}"/>
              </a:ext>
            </a:extLst>
          </p:cNvPr>
          <p:cNvCxnSpPr>
            <a:stCxn id="18" idx="6"/>
          </p:cNvCxnSpPr>
          <p:nvPr/>
        </p:nvCxnSpPr>
        <p:spPr>
          <a:xfrm>
            <a:off x="4105412" y="3500274"/>
            <a:ext cx="1104958" cy="0"/>
          </a:xfrm>
          <a:prstGeom prst="straightConnector1">
            <a:avLst/>
          </a:prstGeom>
          <a:noFill/>
          <a:ln w="38100" cap="flat" cmpd="sng" algn="ctr">
            <a:solidFill>
              <a:sysClr val="windowText" lastClr="000000"/>
            </a:solidFill>
            <a:prstDash val="solid"/>
            <a:miter lim="800000"/>
            <a:tailEnd type="triangle"/>
          </a:ln>
          <a:effectLst/>
        </p:spPr>
      </p:cxnSp>
      <p:sp>
        <p:nvSpPr>
          <p:cNvPr id="20" name="Oval 19">
            <a:extLst>
              <a:ext uri="{FF2B5EF4-FFF2-40B4-BE49-F238E27FC236}">
                <a16:creationId xmlns:a16="http://schemas.microsoft.com/office/drawing/2014/main" id="{42843B7D-0C0E-4303-9B0D-841355F46559}"/>
              </a:ext>
            </a:extLst>
          </p:cNvPr>
          <p:cNvSpPr/>
          <p:nvPr/>
        </p:nvSpPr>
        <p:spPr>
          <a:xfrm>
            <a:off x="7167205" y="1636101"/>
            <a:ext cx="847288" cy="844909"/>
          </a:xfrm>
          <a:prstGeom prst="ellipse">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Arrow Connector 20">
            <a:extLst>
              <a:ext uri="{FF2B5EF4-FFF2-40B4-BE49-F238E27FC236}">
                <a16:creationId xmlns:a16="http://schemas.microsoft.com/office/drawing/2014/main" id="{25A624FD-CA22-418C-955F-67B4049F1B86}"/>
              </a:ext>
            </a:extLst>
          </p:cNvPr>
          <p:cNvCxnSpPr>
            <a:cxnSpLocks/>
            <a:stCxn id="20" idx="4"/>
            <a:endCxn id="15" idx="0"/>
          </p:cNvCxnSpPr>
          <p:nvPr/>
        </p:nvCxnSpPr>
        <p:spPr>
          <a:xfrm flipH="1">
            <a:off x="7586260" y="2481010"/>
            <a:ext cx="4589" cy="596809"/>
          </a:xfrm>
          <a:prstGeom prst="straightConnector1">
            <a:avLst/>
          </a:prstGeom>
          <a:noFill/>
          <a:ln w="3810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6959728-8721-4E13-A93F-BBCEE3A42C3A}"/>
                  </a:ext>
                </a:extLst>
              </p:cNvPr>
              <p:cNvSpPr txBox="1"/>
              <p:nvPr/>
            </p:nvSpPr>
            <p:spPr>
              <a:xfrm>
                <a:off x="7327659" y="3109797"/>
                <a:ext cx="683328" cy="61555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IN" sz="4000" b="1" i="1" u="none" strike="noStrike" kern="0" cap="none" spc="0" normalizeH="0" baseline="0" noProof="0" smtClean="0">
                              <a:ln>
                                <a:noFill/>
                              </a:ln>
                              <a:solidFill>
                                <a:prstClr val="black"/>
                              </a:solidFill>
                              <a:effectLst/>
                              <a:uLnTx/>
                              <a:uFillTx/>
                              <a:latin typeface="Cambria Math" panose="02040503050406030204" pitchFamily="18" charset="0"/>
                            </a:rPr>
                            <m:t>𝒙</m:t>
                          </m:r>
                        </m:e>
                        <m:sub>
                          <m: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t>𝑛</m:t>
                          </m:r>
                        </m:sub>
                      </m:sSub>
                    </m:oMath>
                  </m:oMathPara>
                </a14:m>
                <a:endParaRPr kumimoji="0" lang="en-IN" sz="4000" b="0" i="0" u="none" strike="noStrike" kern="0" cap="none" spc="0" normalizeH="0" baseline="0" noProof="0" dirty="0">
                  <a:ln>
                    <a:noFill/>
                  </a:ln>
                  <a:solidFill>
                    <a:prstClr val="black"/>
                  </a:solidFill>
                  <a:effectLst/>
                  <a:uLnTx/>
                  <a:uFillTx/>
                </a:endParaRPr>
              </a:p>
            </p:txBody>
          </p:sp>
        </mc:Choice>
        <mc:Fallback xmlns="">
          <p:sp>
            <p:nvSpPr>
              <p:cNvPr id="22" name="TextBox 21">
                <a:extLst>
                  <a:ext uri="{FF2B5EF4-FFF2-40B4-BE49-F238E27FC236}">
                    <a16:creationId xmlns:a16="http://schemas.microsoft.com/office/drawing/2014/main" id="{16959728-8721-4E13-A93F-BBCEE3A42C3A}"/>
                  </a:ext>
                </a:extLst>
              </p:cNvPr>
              <p:cNvSpPr txBox="1">
                <a:spLocks noRot="1" noChangeAspect="1" noMove="1" noResize="1" noEditPoints="1" noAdjustHandles="1" noChangeArrowheads="1" noChangeShapeType="1" noTextEdit="1"/>
              </p:cNvSpPr>
              <p:nvPr/>
            </p:nvSpPr>
            <p:spPr>
              <a:xfrm>
                <a:off x="7327659" y="3109797"/>
                <a:ext cx="683328" cy="615553"/>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6C5D0BF-256A-4873-A7EE-28FAC0EDA3AA}"/>
                  </a:ext>
                </a:extLst>
              </p:cNvPr>
              <p:cNvSpPr txBox="1"/>
              <p:nvPr/>
            </p:nvSpPr>
            <p:spPr>
              <a:xfrm>
                <a:off x="5403896" y="3127926"/>
                <a:ext cx="651269" cy="61555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IN" sz="4000" b="1" i="1" u="none" strike="noStrike" kern="0" cap="none" spc="0" normalizeH="0" baseline="0" noProof="0" smtClean="0">
                              <a:ln>
                                <a:noFill/>
                              </a:ln>
                              <a:solidFill>
                                <a:prstClr val="black"/>
                              </a:solidFill>
                              <a:effectLst/>
                              <a:uLnTx/>
                              <a:uFillTx/>
                              <a:latin typeface="Cambria Math" panose="02040503050406030204" pitchFamily="18" charset="0"/>
                            </a:rPr>
                            <m:t>𝒛</m:t>
                          </m:r>
                        </m:e>
                        <m:sub>
                          <m: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t>𝑛</m:t>
                          </m:r>
                        </m:sub>
                      </m:sSub>
                    </m:oMath>
                  </m:oMathPara>
                </a14:m>
                <a:endParaRPr kumimoji="0" lang="en-IN" sz="4000" b="0" i="0" u="none" strike="noStrike" kern="0" cap="none" spc="0" normalizeH="0" baseline="0" noProof="0" dirty="0">
                  <a:ln>
                    <a:noFill/>
                  </a:ln>
                  <a:solidFill>
                    <a:prstClr val="black"/>
                  </a:solidFill>
                  <a:effectLst/>
                  <a:uLnTx/>
                  <a:uFillTx/>
                </a:endParaRPr>
              </a:p>
            </p:txBody>
          </p:sp>
        </mc:Choice>
        <mc:Fallback xmlns="">
          <p:sp>
            <p:nvSpPr>
              <p:cNvPr id="23" name="TextBox 22">
                <a:extLst>
                  <a:ext uri="{FF2B5EF4-FFF2-40B4-BE49-F238E27FC236}">
                    <a16:creationId xmlns:a16="http://schemas.microsoft.com/office/drawing/2014/main" id="{96C5D0BF-256A-4873-A7EE-28FAC0EDA3AA}"/>
                  </a:ext>
                </a:extLst>
              </p:cNvPr>
              <p:cNvSpPr txBox="1">
                <a:spLocks noRot="1" noChangeAspect="1" noMove="1" noResize="1" noEditPoints="1" noAdjustHandles="1" noChangeArrowheads="1" noChangeShapeType="1" noTextEdit="1"/>
              </p:cNvSpPr>
              <p:nvPr/>
            </p:nvSpPr>
            <p:spPr>
              <a:xfrm>
                <a:off x="5403896" y="3127926"/>
                <a:ext cx="651269" cy="615553"/>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ECA10E9-1D34-4A83-B676-AC2451C19699}"/>
                  </a:ext>
                </a:extLst>
              </p:cNvPr>
              <p:cNvSpPr txBox="1"/>
              <p:nvPr/>
            </p:nvSpPr>
            <p:spPr>
              <a:xfrm>
                <a:off x="7361038" y="1747288"/>
                <a:ext cx="418961" cy="61555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t>𝜃</m:t>
                      </m:r>
                    </m:oMath>
                  </m:oMathPara>
                </a14:m>
                <a:endParaRPr kumimoji="0" lang="en-IN" sz="4000" b="0" i="0" u="none" strike="noStrike" kern="0" cap="none" spc="0" normalizeH="0" baseline="0" noProof="0" dirty="0">
                  <a:ln>
                    <a:noFill/>
                  </a:ln>
                  <a:solidFill>
                    <a:prstClr val="black"/>
                  </a:solidFill>
                  <a:effectLst/>
                  <a:uLnTx/>
                  <a:uFillTx/>
                </a:endParaRPr>
              </a:p>
            </p:txBody>
          </p:sp>
        </mc:Choice>
        <mc:Fallback xmlns="">
          <p:sp>
            <p:nvSpPr>
              <p:cNvPr id="24" name="TextBox 23">
                <a:extLst>
                  <a:ext uri="{FF2B5EF4-FFF2-40B4-BE49-F238E27FC236}">
                    <a16:creationId xmlns:a16="http://schemas.microsoft.com/office/drawing/2014/main" id="{DECA10E9-1D34-4A83-B676-AC2451C19699}"/>
                  </a:ext>
                </a:extLst>
              </p:cNvPr>
              <p:cNvSpPr txBox="1">
                <a:spLocks noRot="1" noChangeAspect="1" noMove="1" noResize="1" noEditPoints="1" noAdjustHandles="1" noChangeArrowheads="1" noChangeShapeType="1" noTextEdit="1"/>
              </p:cNvSpPr>
              <p:nvPr/>
            </p:nvSpPr>
            <p:spPr>
              <a:xfrm>
                <a:off x="7361038" y="1747288"/>
                <a:ext cx="418961" cy="615553"/>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89C4F1E-9C0B-44DA-A32F-49DA47AFD47C}"/>
                  </a:ext>
                </a:extLst>
              </p:cNvPr>
              <p:cNvSpPr txBox="1"/>
              <p:nvPr/>
            </p:nvSpPr>
            <p:spPr>
              <a:xfrm>
                <a:off x="3424291" y="3127926"/>
                <a:ext cx="477503" cy="61555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t>𝜙</m:t>
                      </m:r>
                    </m:oMath>
                  </m:oMathPara>
                </a14:m>
                <a:endParaRPr kumimoji="0" lang="en-IN" sz="4000" b="0" i="0" u="none" strike="noStrike" kern="0" cap="none" spc="0" normalizeH="0" baseline="0" noProof="0" dirty="0">
                  <a:ln>
                    <a:noFill/>
                  </a:ln>
                  <a:solidFill>
                    <a:prstClr val="black"/>
                  </a:solidFill>
                  <a:effectLst/>
                  <a:uLnTx/>
                  <a:uFillTx/>
                </a:endParaRPr>
              </a:p>
            </p:txBody>
          </p:sp>
        </mc:Choice>
        <mc:Fallback xmlns="">
          <p:sp>
            <p:nvSpPr>
              <p:cNvPr id="25" name="TextBox 24">
                <a:extLst>
                  <a:ext uri="{FF2B5EF4-FFF2-40B4-BE49-F238E27FC236}">
                    <a16:creationId xmlns:a16="http://schemas.microsoft.com/office/drawing/2014/main" id="{A89C4F1E-9C0B-44DA-A32F-49DA47AFD47C}"/>
                  </a:ext>
                </a:extLst>
              </p:cNvPr>
              <p:cNvSpPr txBox="1">
                <a:spLocks noRot="1" noChangeAspect="1" noMove="1" noResize="1" noEditPoints="1" noAdjustHandles="1" noChangeArrowheads="1" noChangeShapeType="1" noTextEdit="1"/>
              </p:cNvSpPr>
              <p:nvPr/>
            </p:nvSpPr>
            <p:spPr>
              <a:xfrm>
                <a:off x="3424291" y="3127926"/>
                <a:ext cx="477503" cy="615553"/>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B2270FD-1724-4C08-84C9-1523786BF597}"/>
                  </a:ext>
                </a:extLst>
              </p:cNvPr>
              <p:cNvSpPr txBox="1"/>
              <p:nvPr/>
            </p:nvSpPr>
            <p:spPr>
              <a:xfrm>
                <a:off x="8180037" y="3949438"/>
                <a:ext cx="353430" cy="430887"/>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2800" b="0" i="1" u="none" strike="noStrike" kern="0" cap="none" spc="0" normalizeH="0" baseline="0" noProof="0" smtClean="0">
                          <a:ln>
                            <a:noFill/>
                          </a:ln>
                          <a:solidFill>
                            <a:prstClr val="black"/>
                          </a:solidFill>
                          <a:effectLst/>
                          <a:uLnTx/>
                          <a:uFillTx/>
                          <a:latin typeface="Cambria Math" panose="02040503050406030204" pitchFamily="18" charset="0"/>
                        </a:rPr>
                        <m:t>𝑁</m:t>
                      </m:r>
                    </m:oMath>
                  </m:oMathPara>
                </a14:m>
                <a:endParaRPr kumimoji="0" lang="en-IN" sz="2800" b="0" i="0" u="none" strike="noStrike" kern="0" cap="none" spc="0" normalizeH="0" baseline="0" noProof="0" dirty="0">
                  <a:ln>
                    <a:noFill/>
                  </a:ln>
                  <a:solidFill>
                    <a:prstClr val="black"/>
                  </a:solidFill>
                  <a:effectLst/>
                  <a:uLnTx/>
                  <a:uFillTx/>
                </a:endParaRPr>
              </a:p>
            </p:txBody>
          </p:sp>
        </mc:Choice>
        <mc:Fallback xmlns="">
          <p:sp>
            <p:nvSpPr>
              <p:cNvPr id="26" name="TextBox 25">
                <a:extLst>
                  <a:ext uri="{FF2B5EF4-FFF2-40B4-BE49-F238E27FC236}">
                    <a16:creationId xmlns:a16="http://schemas.microsoft.com/office/drawing/2014/main" id="{4B2270FD-1724-4C08-84C9-1523786BF597}"/>
                  </a:ext>
                </a:extLst>
              </p:cNvPr>
              <p:cNvSpPr txBox="1">
                <a:spLocks noRot="1" noChangeAspect="1" noMove="1" noResize="1" noEditPoints="1" noAdjustHandles="1" noChangeArrowheads="1" noChangeShapeType="1" noTextEdit="1"/>
              </p:cNvSpPr>
              <p:nvPr/>
            </p:nvSpPr>
            <p:spPr>
              <a:xfrm>
                <a:off x="8180037" y="3949438"/>
                <a:ext cx="353430" cy="430887"/>
              </a:xfrm>
              <a:prstGeom prst="rect">
                <a:avLst/>
              </a:prstGeom>
              <a:blipFill>
                <a:blip r:embed="rId10"/>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FEC8BE6-42FE-491B-B623-49FAEE3CC01E}"/>
                  </a:ext>
                </a:extLst>
              </p:cNvPr>
              <p:cNvSpPr txBox="1"/>
              <p:nvPr/>
            </p:nvSpPr>
            <p:spPr>
              <a:xfrm>
                <a:off x="1118548" y="1856035"/>
                <a:ext cx="5796587" cy="276999"/>
              </a:xfrm>
              <a:prstGeom prst="rect">
                <a:avLst/>
              </a:prstGeom>
              <a:noFill/>
            </p:spPr>
            <p:txBody>
              <a:bodyPr wrap="none" lIns="0" tIns="0" rIns="0" bIns="0" rtlCol="0">
                <a:spAutoFit/>
              </a:bodyPr>
              <a:lstStyle/>
              <a:p>
                <a14:m>
                  <m:oMath xmlns:m="http://schemas.openxmlformats.org/officeDocument/2006/math">
                    <m:r>
                      <a:rPr lang="en-IN" b="0" i="1" smtClean="0">
                        <a:latin typeface="Cambria Math" panose="02040503050406030204" pitchFamily="18" charset="0"/>
                      </a:rPr>
                      <m:t>𝑝</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1" i="1" smtClean="0">
                                <a:latin typeface="Cambria Math" panose="02040503050406030204" pitchFamily="18" charset="0"/>
                              </a:rPr>
                              <m:t>𝒛</m:t>
                            </m:r>
                          </m:e>
                          <m:sub>
                            <m:r>
                              <a:rPr lang="en-IN" b="0" i="1" smtClean="0">
                                <a:latin typeface="Cambria Math" panose="02040503050406030204" pitchFamily="18" charset="0"/>
                              </a:rPr>
                              <m:t>𝑛</m:t>
                            </m:r>
                          </m:sub>
                        </m:sSub>
                      </m:e>
                      <m:e>
                        <m:r>
                          <a:rPr lang="en-IN" b="0" i="1" smtClean="0">
                            <a:latin typeface="Cambria Math" panose="02040503050406030204" pitchFamily="18" charset="0"/>
                          </a:rPr>
                          <m:t>𝜙</m:t>
                        </m:r>
                      </m:e>
                    </m:d>
                    <m:r>
                      <a:rPr lang="en-IN" b="0" i="1" smtClean="0">
                        <a:latin typeface="Cambria Math" panose="02040503050406030204" pitchFamily="18" charset="0"/>
                      </a:rPr>
                      <m:t>:</m:t>
                    </m:r>
                  </m:oMath>
                </a14:m>
                <a:r>
                  <a:rPr lang="en-IN" dirty="0"/>
                  <a:t> </a:t>
                </a:r>
                <a:r>
                  <a:rPr lang="en-IN" dirty="0">
                    <a:latin typeface="Abadi Extra Light" panose="020B0204020104020204" pitchFamily="34" charset="0"/>
                  </a:rPr>
                  <a:t>A suitable prior distribution based on the nature of </a:t>
                </a:r>
                <a14:m>
                  <m:oMath xmlns:m="http://schemas.openxmlformats.org/officeDocument/2006/math">
                    <m:sSub>
                      <m:sSubPr>
                        <m:ctrlPr>
                          <a:rPr lang="en-IN" i="1" dirty="0" smtClean="0">
                            <a:latin typeface="Cambria Math" panose="02040503050406030204" pitchFamily="18" charset="0"/>
                          </a:rPr>
                        </m:ctrlPr>
                      </m:sSubPr>
                      <m:e>
                        <m:r>
                          <a:rPr lang="en-IN" b="1" i="1" dirty="0" smtClean="0">
                            <a:latin typeface="Cambria Math" panose="02040503050406030204" pitchFamily="18" charset="0"/>
                          </a:rPr>
                          <m:t>𝒛</m:t>
                        </m:r>
                      </m:e>
                      <m:sub>
                        <m:r>
                          <a:rPr lang="en-IN" i="1" dirty="0" smtClean="0">
                            <a:latin typeface="Cambria Math" panose="02040503050406030204" pitchFamily="18" charset="0"/>
                          </a:rPr>
                          <m:t>𝑛</m:t>
                        </m:r>
                      </m:sub>
                    </m:sSub>
                  </m:oMath>
                </a14:m>
                <a:endParaRPr lang="en-IN" dirty="0">
                  <a:latin typeface="Abadi Extra Light" panose="020B0204020104020204" pitchFamily="34" charset="0"/>
                </a:endParaRPr>
              </a:p>
            </p:txBody>
          </p:sp>
        </mc:Choice>
        <mc:Fallback xmlns="">
          <p:sp>
            <p:nvSpPr>
              <p:cNvPr id="27" name="TextBox 26">
                <a:extLst>
                  <a:ext uri="{FF2B5EF4-FFF2-40B4-BE49-F238E27FC236}">
                    <a16:creationId xmlns:a16="http://schemas.microsoft.com/office/drawing/2014/main" id="{6FEC8BE6-42FE-491B-B623-49FAEE3CC01E}"/>
                  </a:ext>
                </a:extLst>
              </p:cNvPr>
              <p:cNvSpPr txBox="1">
                <a:spLocks noRot="1" noChangeAspect="1" noMove="1" noResize="1" noEditPoints="1" noAdjustHandles="1" noChangeArrowheads="1" noChangeShapeType="1" noTextEdit="1"/>
              </p:cNvSpPr>
              <p:nvPr/>
            </p:nvSpPr>
            <p:spPr>
              <a:xfrm>
                <a:off x="1118548" y="1856035"/>
                <a:ext cx="5796587" cy="276999"/>
              </a:xfrm>
              <a:prstGeom prst="rect">
                <a:avLst/>
              </a:prstGeom>
              <a:blipFill>
                <a:blip r:embed="rId11"/>
                <a:stretch>
                  <a:fillRect l="-1472" t="-30435" b="-4782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48FEAC4-9FF8-4BE4-8C54-CDA97FEF92AC}"/>
                  </a:ext>
                </a:extLst>
              </p:cNvPr>
              <p:cNvSpPr txBox="1"/>
              <p:nvPr/>
            </p:nvSpPr>
            <p:spPr>
              <a:xfrm>
                <a:off x="1082560" y="2164243"/>
                <a:ext cx="5612627"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𝑝</m:t>
                    </m:r>
                    <m:d>
                      <m:dPr>
                        <m:ctrlP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ctrlPr>
                      </m:dPr>
                      <m:e>
                        <m:sSub>
                          <m:sSubPr>
                            <m:ctrlP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IN" sz="1800" b="1" i="1" u="none" strike="noStrike" kern="0" cap="none" spc="0" normalizeH="0" baseline="0" noProof="0" smtClean="0">
                                <a:ln>
                                  <a:noFill/>
                                </a:ln>
                                <a:solidFill>
                                  <a:prstClr val="black"/>
                                </a:solidFill>
                                <a:effectLst/>
                                <a:uLnTx/>
                                <a:uFillTx/>
                                <a:latin typeface="Cambria Math" panose="02040503050406030204" pitchFamily="18" charset="0"/>
                              </a:rPr>
                              <m:t>𝒙</m:t>
                            </m:r>
                          </m:e>
                          <m:sub>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𝑛</m:t>
                            </m:r>
                          </m:sub>
                        </m:sSub>
                      </m:e>
                      <m:e>
                        <m:sSub>
                          <m:sSubPr>
                            <m:ctrlP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IN" sz="1800" b="1" i="1" u="none" strike="noStrike" kern="0" cap="none" spc="0" normalizeH="0" baseline="0" noProof="0" smtClean="0">
                                <a:ln>
                                  <a:noFill/>
                                </a:ln>
                                <a:solidFill>
                                  <a:prstClr val="black"/>
                                </a:solidFill>
                                <a:effectLst/>
                                <a:uLnTx/>
                                <a:uFillTx/>
                                <a:latin typeface="Cambria Math" panose="02040503050406030204" pitchFamily="18" charset="0"/>
                              </a:rPr>
                              <m:t>𝒛</m:t>
                            </m:r>
                          </m:e>
                          <m:sub>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𝑛</m:t>
                            </m:r>
                          </m:sub>
                        </m:sSub>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𝜃</m:t>
                        </m:r>
                      </m:e>
                    </m:d>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m:t>
                    </m:r>
                  </m:oMath>
                </a14:m>
                <a:r>
                  <a:rPr kumimoji="0" lang="en-IN" sz="1800" b="0" i="0" u="none" strike="noStrike" kern="0" cap="none" spc="0" normalizeH="0" baseline="0" noProof="0" dirty="0">
                    <a:ln>
                      <a:noFill/>
                    </a:ln>
                    <a:solidFill>
                      <a:prstClr val="black"/>
                    </a:solidFill>
                    <a:effectLst/>
                    <a:uLnTx/>
                    <a:uFillTx/>
                  </a:rPr>
                  <a:t> </a:t>
                </a:r>
                <a:r>
                  <a:rPr kumimoji="0" lang="en-IN" sz="1800" b="0" i="0" u="none" strike="noStrike" kern="0" cap="none" spc="0" normalizeH="0" baseline="0" noProof="0" dirty="0">
                    <a:ln>
                      <a:noFill/>
                    </a:ln>
                    <a:solidFill>
                      <a:prstClr val="black"/>
                    </a:solidFill>
                    <a:effectLst/>
                    <a:uLnTx/>
                    <a:uFillTx/>
                    <a:latin typeface="Abadi Extra Light" panose="020B0204020104020204" pitchFamily="34" charset="0"/>
                  </a:rPr>
                  <a:t>A suitable likelihood based on the nature of </a:t>
                </a:r>
                <a14:m>
                  <m:oMath xmlns:m="http://schemas.openxmlformats.org/officeDocument/2006/math">
                    <m:sSub>
                      <m:sSubPr>
                        <m:ctrlPr>
                          <a:rPr kumimoji="0" lang="en-IN" sz="1800" b="0" i="1" u="none" strike="noStrike" kern="0" cap="none" spc="0" normalizeH="0" baseline="0" noProof="0" dirty="0" smtClean="0">
                            <a:ln>
                              <a:noFill/>
                            </a:ln>
                            <a:solidFill>
                              <a:prstClr val="black"/>
                            </a:solidFill>
                            <a:effectLst/>
                            <a:uLnTx/>
                            <a:uFillTx/>
                            <a:latin typeface="Cambria Math" panose="02040503050406030204" pitchFamily="18" charset="0"/>
                          </a:rPr>
                        </m:ctrlPr>
                      </m:sSubPr>
                      <m:e>
                        <m:r>
                          <a:rPr kumimoji="0" lang="en-IN" sz="1800" b="1" i="1" u="none" strike="noStrike" kern="0" cap="none" spc="0" normalizeH="0" baseline="0" noProof="0" dirty="0" smtClean="0">
                            <a:ln>
                              <a:noFill/>
                            </a:ln>
                            <a:solidFill>
                              <a:prstClr val="black"/>
                            </a:solidFill>
                            <a:effectLst/>
                            <a:uLnTx/>
                            <a:uFillTx/>
                            <a:latin typeface="Cambria Math" panose="02040503050406030204" pitchFamily="18" charset="0"/>
                          </a:rPr>
                          <m:t>𝒙</m:t>
                        </m:r>
                      </m:e>
                      <m:sub>
                        <m:r>
                          <a:rPr kumimoji="0" lang="en-IN" sz="1800" b="0" i="1" u="none" strike="noStrike" kern="0" cap="none" spc="0" normalizeH="0" baseline="0" noProof="0" dirty="0" smtClean="0">
                            <a:ln>
                              <a:noFill/>
                            </a:ln>
                            <a:solidFill>
                              <a:prstClr val="black"/>
                            </a:solidFill>
                            <a:effectLst/>
                            <a:uLnTx/>
                            <a:uFillTx/>
                            <a:latin typeface="Cambria Math" panose="02040503050406030204" pitchFamily="18" charset="0"/>
                          </a:rPr>
                          <m:t>𝑛</m:t>
                        </m:r>
                      </m:sub>
                    </m:sSub>
                  </m:oMath>
                </a14:m>
                <a:r>
                  <a:rPr kumimoji="0" lang="en-IN" sz="1800" b="0" i="0" u="none" strike="noStrike" kern="0" cap="none" spc="0" normalizeH="0" baseline="0" noProof="0" dirty="0">
                    <a:ln>
                      <a:noFill/>
                    </a:ln>
                    <a:solidFill>
                      <a:prstClr val="black"/>
                    </a:solidFill>
                    <a:effectLst/>
                    <a:uLnTx/>
                    <a:uFillTx/>
                  </a:rPr>
                  <a:t> </a:t>
                </a:r>
              </a:p>
            </p:txBody>
          </p:sp>
        </mc:Choice>
        <mc:Fallback xmlns="">
          <p:sp>
            <p:nvSpPr>
              <p:cNvPr id="28" name="TextBox 27">
                <a:extLst>
                  <a:ext uri="{FF2B5EF4-FFF2-40B4-BE49-F238E27FC236}">
                    <a16:creationId xmlns:a16="http://schemas.microsoft.com/office/drawing/2014/main" id="{B48FEAC4-9FF8-4BE4-8C54-CDA97FEF92AC}"/>
                  </a:ext>
                </a:extLst>
              </p:cNvPr>
              <p:cNvSpPr txBox="1">
                <a:spLocks noRot="1" noChangeAspect="1" noMove="1" noResize="1" noEditPoints="1" noAdjustHandles="1" noChangeArrowheads="1" noChangeShapeType="1" noTextEdit="1"/>
              </p:cNvSpPr>
              <p:nvPr/>
            </p:nvSpPr>
            <p:spPr>
              <a:xfrm>
                <a:off x="1082560" y="2164243"/>
                <a:ext cx="5612627" cy="276999"/>
              </a:xfrm>
              <a:prstGeom prst="rect">
                <a:avLst/>
              </a:prstGeom>
              <a:blipFill>
                <a:blip r:embed="rId12"/>
                <a:stretch>
                  <a:fillRect l="-1522" t="-31111" b="-51111"/>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572629470"/>
      </p:ext>
    </p:extLst>
  </p:cSld>
  <p:clrMapOvr>
    <a:masterClrMapping/>
  </p:clrMapOvr>
  <mc:AlternateContent xmlns:mc="http://schemas.openxmlformats.org/markup-compatibility/2006" xmlns:p14="http://schemas.microsoft.com/office/powerpoint/2010/main">
    <mc:Choice Requires="p14">
      <p:transition spd="slow" p14:dur="2000" advTm="184887"/>
    </mc:Choice>
    <mc:Fallback xmlns="">
      <p:transition spd="slow" advTm="1848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8">
                                            <p:txEl>
                                              <p:pRg st="0" end="0"/>
                                            </p:txEl>
                                          </p:spTgt>
                                        </p:tgtEl>
                                        <p:attrNameLst>
                                          <p:attrName>style.visibility</p:attrName>
                                        </p:attrNameLst>
                                      </p:cBhvr>
                                      <p:to>
                                        <p:strVal val="visible"/>
                                      </p:to>
                                    </p:set>
                                    <p:animEffect transition="in" filter="wipe(down)">
                                      <p:cBhvr>
                                        <p:cTn id="58" dur="500"/>
                                        <p:tgtEl>
                                          <p:spTgt spid="28">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wipe(down)">
                                      <p:cBhvr>
                                        <p:cTn id="63" dur="500"/>
                                        <p:tgtEl>
                                          <p:spTgt spid="4">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Effect transition="in" filter="wipe(down)">
                                      <p:cBhvr>
                                        <p:cTn id="68" dur="500"/>
                                        <p:tgtEl>
                                          <p:spTgt spid="4">
                                            <p:txEl>
                                              <p:pRg st="8" end="8"/>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4">
                                            <p:txEl>
                                              <p:pRg st="9" end="9"/>
                                            </p:txEl>
                                          </p:spTgt>
                                        </p:tgtEl>
                                        <p:attrNameLst>
                                          <p:attrName>style.visibility</p:attrName>
                                        </p:attrNameLst>
                                      </p:cBhvr>
                                      <p:to>
                                        <p:strVal val="visible"/>
                                      </p:to>
                                    </p:set>
                                    <p:animEffect transition="in" filter="wipe(down)">
                                      <p:cBhvr>
                                        <p:cTn id="73" dur="500"/>
                                        <p:tgtEl>
                                          <p:spTgt spid="4">
                                            <p:txEl>
                                              <p:pRg st="9" end="9"/>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
                                            <p:txEl>
                                              <p:pRg st="10" end="10"/>
                                            </p:txEl>
                                          </p:spTgt>
                                        </p:tgtEl>
                                        <p:attrNameLst>
                                          <p:attrName>style.visibility</p:attrName>
                                        </p:attrNameLst>
                                      </p:cBhvr>
                                      <p:to>
                                        <p:strVal val="visible"/>
                                      </p:to>
                                    </p:set>
                                    <p:animEffect transition="in" filter="wipe(down)">
                                      <p:cBhvr>
                                        <p:cTn id="78"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4" grpId="0" animBg="1"/>
      <p:bldP spid="15" grpId="0" animBg="1"/>
      <p:bldP spid="16" grpId="0" animBg="1"/>
      <p:bldP spid="18" grpId="0" animBg="1"/>
      <p:bldP spid="20" grpId="0" animBg="1"/>
      <p:bldP spid="22" grpId="0"/>
      <p:bldP spid="23" grpId="0"/>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Why MLE/MAP of Params is Hard for LVMs?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Suppose we want to estimate </a:t>
                </a:r>
                <a14:m>
                  <m:oMath xmlns:m="http://schemas.openxmlformats.org/officeDocument/2006/math">
                    <m:r>
                      <m:rPr>
                        <m:sty m:val="p"/>
                      </m:rPr>
                      <a:rPr lang="en-GB" sz="2400" dirty="0">
                        <a:latin typeface="Cambria Math" panose="02040503050406030204" pitchFamily="18" charset="0"/>
                      </a:rPr>
                      <m:t>Θ</m:t>
                    </m:r>
                    <m:r>
                      <a:rPr lang="en-GB" sz="2400" i="1" dirty="0">
                        <a:latin typeface="Cambria Math" panose="02040503050406030204" pitchFamily="18" charset="0"/>
                      </a:rPr>
                      <m:t> = (</m:t>
                    </m:r>
                    <m:r>
                      <a:rPr lang="en-GB" sz="2400" i="1" dirty="0">
                        <a:latin typeface="Cambria Math" panose="02040503050406030204" pitchFamily="18" charset="0"/>
                      </a:rPr>
                      <m:t>𝜃</m:t>
                    </m:r>
                    <m:r>
                      <a:rPr lang="en-GB" sz="2400" i="1" dirty="0">
                        <a:latin typeface="Cambria Math" panose="02040503050406030204" pitchFamily="18" charset="0"/>
                      </a:rPr>
                      <m:t>, </m:t>
                    </m:r>
                    <m:r>
                      <a:rPr lang="en-IN" sz="2400" i="1" dirty="0">
                        <a:latin typeface="Cambria Math" panose="02040503050406030204" pitchFamily="18" charset="0"/>
                      </a:rPr>
                      <m:t>𝜙</m:t>
                    </m:r>
                    <m:r>
                      <a:rPr lang="en-GB" sz="2400" i="1" dirty="0">
                        <a:latin typeface="Cambria Math" panose="02040503050406030204" pitchFamily="18" charset="0"/>
                      </a:rPr>
                      <m:t>)</m:t>
                    </m:r>
                  </m:oMath>
                </a14:m>
                <a:r>
                  <a:rPr lang="en-GB" sz="2600" dirty="0">
                    <a:latin typeface="Abadi Extra Light" panose="020B0204020104020204" pitchFamily="34" charset="0"/>
                  </a:rPr>
                  <a:t> via MLE. If we knew </a:t>
                </a:r>
                <a14:m>
                  <m:oMath xmlns:m="http://schemas.openxmlformats.org/officeDocument/2006/math">
                    <m:sSub>
                      <m:sSubPr>
                        <m:ctrlPr>
                          <a:rPr lang="en-IN" sz="2600" b="0" i="1" smtClean="0">
                            <a:latin typeface="Cambria Math" panose="02040503050406030204" pitchFamily="18" charset="0"/>
                          </a:rPr>
                        </m:ctrlPr>
                      </m:sSubPr>
                      <m:e>
                        <m:r>
                          <a:rPr lang="en-IN" sz="2600" b="1" i="1" smtClean="0">
                            <a:latin typeface="Cambria Math" panose="02040503050406030204" pitchFamily="18" charset="0"/>
                          </a:rPr>
                          <m:t>𝒛</m:t>
                        </m:r>
                      </m:e>
                      <m:sub>
                        <m:r>
                          <a:rPr lang="en-IN" sz="2600" b="0" i="1" smtClean="0">
                            <a:latin typeface="Cambria Math" panose="02040503050406030204" pitchFamily="18" charset="0"/>
                          </a:rPr>
                          <m:t>𝑛</m:t>
                        </m:r>
                      </m:sub>
                    </m:sSub>
                  </m:oMath>
                </a14:m>
                <a:r>
                  <a:rPr lang="en-GB" sz="2600" dirty="0">
                    <a:latin typeface="Abadi Extra Light" panose="020B0204020104020204" pitchFamily="34" charset="0"/>
                  </a:rPr>
                  <a:t>, we could solve</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Easy. Usually closed form if </a:t>
                </a:r>
                <a14:m>
                  <m:oMath xmlns:m="http://schemas.openxmlformats.org/officeDocument/2006/math">
                    <m:r>
                      <a:rPr lang="en-IN" sz="2600" b="0" i="1" smtClean="0">
                        <a:latin typeface="Cambria Math" panose="02040503050406030204" pitchFamily="18" charset="0"/>
                      </a:rPr>
                      <m:t>𝑝</m:t>
                    </m:r>
                    <m:d>
                      <m:dPr>
                        <m:ctrlPr>
                          <a:rPr lang="en-IN" sz="2600" b="0" i="1" smtClean="0">
                            <a:latin typeface="Cambria Math" panose="02040503050406030204" pitchFamily="18" charset="0"/>
                          </a:rPr>
                        </m:ctrlPr>
                      </m:dPr>
                      <m:e>
                        <m:sSub>
                          <m:sSubPr>
                            <m:ctrlPr>
                              <a:rPr lang="en-IN" sz="2600" b="0" i="1" smtClean="0">
                                <a:latin typeface="Cambria Math" panose="02040503050406030204" pitchFamily="18" charset="0"/>
                              </a:rPr>
                            </m:ctrlPr>
                          </m:sSubPr>
                          <m:e>
                            <m:r>
                              <a:rPr lang="en-IN" sz="2600" b="1" i="1" smtClean="0">
                                <a:latin typeface="Cambria Math" panose="02040503050406030204" pitchFamily="18" charset="0"/>
                              </a:rPr>
                              <m:t>𝒛</m:t>
                            </m:r>
                          </m:e>
                          <m:sub>
                            <m:r>
                              <a:rPr lang="en-IN" sz="2600" b="0" i="1" smtClean="0">
                                <a:latin typeface="Cambria Math" panose="02040503050406030204" pitchFamily="18" charset="0"/>
                              </a:rPr>
                              <m:t>𝑛</m:t>
                            </m:r>
                          </m:sub>
                        </m:sSub>
                      </m:e>
                      <m:e>
                        <m:r>
                          <a:rPr lang="en-IN" sz="2600" b="0" i="1" smtClean="0">
                            <a:latin typeface="Cambria Math" panose="02040503050406030204" pitchFamily="18" charset="0"/>
                          </a:rPr>
                          <m:t>𝜙</m:t>
                        </m:r>
                      </m:e>
                    </m:d>
                  </m:oMath>
                </a14:m>
                <a:r>
                  <a:rPr lang="en-GB" sz="2600" dirty="0">
                    <a:latin typeface="Abadi Extra Light" panose="020B0204020104020204" pitchFamily="34" charset="0"/>
                  </a:rPr>
                  <a:t> and </a:t>
                </a:r>
                <a14:m>
                  <m:oMath xmlns:m="http://schemas.openxmlformats.org/officeDocument/2006/math">
                    <m:r>
                      <a:rPr lang="en-IN" i="1" kern="0">
                        <a:solidFill>
                          <a:prstClr val="black"/>
                        </a:solidFill>
                        <a:latin typeface="Cambria Math" panose="02040503050406030204" pitchFamily="18" charset="0"/>
                      </a:rPr>
                      <m:t>𝑝</m:t>
                    </m:r>
                    <m:d>
                      <m:dPr>
                        <m:ctrlPr>
                          <a:rPr lang="en-IN" i="1" kern="0">
                            <a:solidFill>
                              <a:prstClr val="black"/>
                            </a:solidFill>
                            <a:latin typeface="Cambria Math" panose="02040503050406030204" pitchFamily="18" charset="0"/>
                          </a:rPr>
                        </m:ctrlPr>
                      </m:dPr>
                      <m:e>
                        <m:sSub>
                          <m:sSubPr>
                            <m:ctrlPr>
                              <a:rPr lang="en-IN" i="1" kern="0">
                                <a:solidFill>
                                  <a:prstClr val="black"/>
                                </a:solidFill>
                                <a:latin typeface="Cambria Math" panose="02040503050406030204" pitchFamily="18" charset="0"/>
                              </a:rPr>
                            </m:ctrlPr>
                          </m:sSubPr>
                          <m:e>
                            <m:r>
                              <a:rPr lang="en-IN" b="1" i="1" kern="0">
                                <a:solidFill>
                                  <a:prstClr val="black"/>
                                </a:solidFill>
                                <a:latin typeface="Cambria Math" panose="02040503050406030204" pitchFamily="18" charset="0"/>
                              </a:rPr>
                              <m:t>𝒙</m:t>
                            </m:r>
                          </m:e>
                          <m:sub>
                            <m:r>
                              <a:rPr lang="en-IN" i="1" kern="0">
                                <a:solidFill>
                                  <a:prstClr val="black"/>
                                </a:solidFill>
                                <a:latin typeface="Cambria Math" panose="02040503050406030204" pitchFamily="18" charset="0"/>
                              </a:rPr>
                              <m:t>𝑛</m:t>
                            </m:r>
                          </m:sub>
                        </m:sSub>
                      </m:e>
                      <m:e>
                        <m:sSub>
                          <m:sSubPr>
                            <m:ctrlPr>
                              <a:rPr lang="en-IN" i="1" kern="0">
                                <a:solidFill>
                                  <a:prstClr val="black"/>
                                </a:solidFill>
                                <a:latin typeface="Cambria Math" panose="02040503050406030204" pitchFamily="18" charset="0"/>
                              </a:rPr>
                            </m:ctrlPr>
                          </m:sSubPr>
                          <m:e>
                            <m:r>
                              <a:rPr lang="en-IN" b="1" i="1" kern="0">
                                <a:solidFill>
                                  <a:prstClr val="black"/>
                                </a:solidFill>
                                <a:latin typeface="Cambria Math" panose="02040503050406030204" pitchFamily="18" charset="0"/>
                              </a:rPr>
                              <m:t>𝒛</m:t>
                            </m:r>
                          </m:e>
                          <m:sub>
                            <m:r>
                              <a:rPr lang="en-IN" i="1" kern="0">
                                <a:solidFill>
                                  <a:prstClr val="black"/>
                                </a:solidFill>
                                <a:latin typeface="Cambria Math" panose="02040503050406030204" pitchFamily="18" charset="0"/>
                              </a:rPr>
                              <m:t>𝑛</m:t>
                            </m:r>
                          </m:sub>
                        </m:sSub>
                        <m:r>
                          <a:rPr lang="en-IN" i="1" kern="0">
                            <a:solidFill>
                              <a:prstClr val="black"/>
                            </a:solidFill>
                            <a:latin typeface="Cambria Math" panose="02040503050406030204" pitchFamily="18" charset="0"/>
                          </a:rPr>
                          <m:t>,</m:t>
                        </m:r>
                        <m:r>
                          <a:rPr lang="en-IN" i="1" kern="0">
                            <a:solidFill>
                              <a:prstClr val="black"/>
                            </a:solidFill>
                            <a:latin typeface="Cambria Math" panose="02040503050406030204" pitchFamily="18" charset="0"/>
                          </a:rPr>
                          <m:t>𝜃</m:t>
                        </m:r>
                      </m:e>
                    </m:d>
                  </m:oMath>
                </a14:m>
                <a:r>
                  <a:rPr lang="en-GB" sz="2600" dirty="0">
                    <a:latin typeface="Abadi Extra Light" panose="020B0204020104020204" pitchFamily="34" charset="0"/>
                  </a:rPr>
                  <a:t> have simple forms</a:t>
                </a: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However, since in LVMs, </a:t>
                </a:r>
                <a14:m>
                  <m:oMath xmlns:m="http://schemas.openxmlformats.org/officeDocument/2006/math">
                    <m:sSub>
                      <m:sSubPr>
                        <m:ctrlPr>
                          <a:rPr lang="en-IN" sz="2600" b="0" i="1" smtClean="0">
                            <a:latin typeface="Cambria Math" panose="02040503050406030204" pitchFamily="18" charset="0"/>
                          </a:rPr>
                        </m:ctrlPr>
                      </m:sSubPr>
                      <m:e>
                        <m:r>
                          <a:rPr lang="en-IN" sz="2600" b="1" i="1" smtClean="0">
                            <a:latin typeface="Cambria Math" panose="02040503050406030204" pitchFamily="18" charset="0"/>
                          </a:rPr>
                          <m:t>𝒛</m:t>
                        </m:r>
                      </m:e>
                      <m:sub>
                        <m:r>
                          <a:rPr lang="en-IN" sz="2600" b="0" i="1" smtClean="0">
                            <a:latin typeface="Cambria Math" panose="02040503050406030204" pitchFamily="18" charset="0"/>
                          </a:rPr>
                          <m:t>𝑛</m:t>
                        </m:r>
                      </m:sub>
                    </m:sSub>
                  </m:oMath>
                </a14:m>
                <a:r>
                  <a:rPr lang="en-GB" sz="2600" dirty="0">
                    <a:latin typeface="Abadi Extra Light" panose="020B0204020104020204" pitchFamily="34" charset="0"/>
                  </a:rPr>
                  <a:t> is hidden, the MLE problem for </a:t>
                </a:r>
                <a14:m>
                  <m:oMath xmlns:m="http://schemas.openxmlformats.org/officeDocument/2006/math">
                    <m:r>
                      <m:rPr>
                        <m:sty m:val="p"/>
                      </m:rPr>
                      <a:rPr lang="en-GB" sz="2600" dirty="0">
                        <a:latin typeface="Cambria Math" panose="02040503050406030204" pitchFamily="18" charset="0"/>
                      </a:rPr>
                      <m:t>Θ</m:t>
                    </m:r>
                  </m:oMath>
                </a14:m>
                <a:r>
                  <a:rPr lang="en-GB" sz="2600" dirty="0">
                    <a:latin typeface="Abadi Extra Light" panose="020B0204020104020204" pitchFamily="34" charset="0"/>
                  </a:rPr>
                  <a:t> will be the following</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14:m>
                  <m:oMath xmlns:m="http://schemas.openxmlformats.org/officeDocument/2006/math">
                    <m:r>
                      <m:rPr>
                        <m:sty m:val="p"/>
                      </m:rPr>
                      <a:rPr lang="en-IN" sz="2600" b="0" i="1" dirty="0" smtClean="0">
                        <a:solidFill>
                          <a:schemeClr val="tx1"/>
                        </a:solidFill>
                        <a:latin typeface="Cambria Math" panose="02040503050406030204" pitchFamily="18" charset="0"/>
                      </a:rPr>
                      <m:t>log</m:t>
                    </m:r>
                    <m:r>
                      <a:rPr lang="en-IN" sz="2600" b="0" i="1" dirty="0" smtClean="0">
                        <a:solidFill>
                          <a:schemeClr val="tx1"/>
                        </a:solidFill>
                        <a:latin typeface="Cambria Math" panose="02040503050406030204" pitchFamily="18" charset="0"/>
                      </a:rPr>
                      <m:t>⁡</m:t>
                    </m:r>
                    <m:r>
                      <a:rPr lang="en-GB" sz="2600" b="0" i="1" dirty="0" smtClean="0">
                        <a:solidFill>
                          <a:schemeClr val="tx1"/>
                        </a:solidFill>
                        <a:latin typeface="Cambria Math" panose="02040503050406030204" pitchFamily="18" charset="0"/>
                      </a:rPr>
                      <m:t>𝑝</m:t>
                    </m:r>
                    <m:r>
                      <a:rPr lang="en-GB" sz="2600" b="0" i="1" dirty="0" smtClean="0">
                        <a:solidFill>
                          <a:schemeClr val="tx1"/>
                        </a:solidFill>
                        <a:latin typeface="Cambria Math" panose="02040503050406030204" pitchFamily="18" charset="0"/>
                      </a:rPr>
                      <m:t>(</m:t>
                    </m:r>
                    <m:sSub>
                      <m:sSubPr>
                        <m:ctrlPr>
                          <a:rPr lang="en-IN" sz="2600" b="0" i="1" dirty="0" err="1">
                            <a:solidFill>
                              <a:schemeClr val="tx1"/>
                            </a:solidFill>
                            <a:latin typeface="Cambria Math" panose="02040503050406030204" pitchFamily="18" charset="0"/>
                          </a:rPr>
                        </m:ctrlPr>
                      </m:sSubPr>
                      <m:e>
                        <m:r>
                          <a:rPr lang="en-GB" sz="2600" b="1" i="1" dirty="0" smtClean="0">
                            <a:solidFill>
                              <a:schemeClr val="tx1"/>
                            </a:solidFill>
                            <a:latin typeface="Cambria Math" panose="02040503050406030204" pitchFamily="18" charset="0"/>
                          </a:rPr>
                          <m:t>𝒙</m:t>
                        </m:r>
                      </m:e>
                      <m:sub>
                        <m:r>
                          <a:rPr lang="en-GB" sz="2600" b="0" i="1" dirty="0" err="1">
                            <a:solidFill>
                              <a:schemeClr val="tx1"/>
                            </a:solidFill>
                            <a:latin typeface="Cambria Math" panose="02040503050406030204" pitchFamily="18" charset="0"/>
                          </a:rPr>
                          <m:t>𝑛</m:t>
                        </m:r>
                      </m:sub>
                    </m:sSub>
                    <m:r>
                      <a:rPr lang="en-GB" sz="2600" b="0" i="1" dirty="0" smtClean="0">
                        <a:solidFill>
                          <a:schemeClr val="tx1"/>
                        </a:solidFill>
                        <a:latin typeface="Cambria Math" panose="02040503050406030204" pitchFamily="18" charset="0"/>
                      </a:rPr>
                      <m:t>|</m:t>
                    </m:r>
                    <m:r>
                      <m:rPr>
                        <m:sty m:val="p"/>
                      </m:rPr>
                      <a:rPr lang="en-GB" sz="2600" b="0" i="0" dirty="0" smtClean="0">
                        <a:solidFill>
                          <a:schemeClr val="tx1"/>
                        </a:solidFill>
                        <a:latin typeface="Cambria Math" panose="02040503050406030204" pitchFamily="18" charset="0"/>
                      </a:rPr>
                      <m:t>Θ</m:t>
                    </m:r>
                    <m:r>
                      <a:rPr lang="en-GB" sz="2600" b="0" i="1" dirty="0" smtClean="0">
                        <a:solidFill>
                          <a:schemeClr val="tx1"/>
                        </a:solidFill>
                        <a:latin typeface="Cambria Math" panose="02040503050406030204" pitchFamily="18" charset="0"/>
                      </a:rPr>
                      <m:t>)</m:t>
                    </m:r>
                    <m:r>
                      <a:rPr lang="en-IN" sz="2600" i="1" dirty="0">
                        <a:solidFill>
                          <a:schemeClr val="tx1"/>
                        </a:solidFill>
                        <a:latin typeface="Cambria Math" panose="02040503050406030204" pitchFamily="18" charset="0"/>
                      </a:rPr>
                      <m:t> </m:t>
                    </m:r>
                  </m:oMath>
                </a14:m>
                <a:r>
                  <a:rPr lang="en-IN" sz="2600" dirty="0">
                    <a:solidFill>
                      <a:schemeClr val="tx1"/>
                    </a:solidFill>
                    <a:latin typeface="Abadi Extra Light" panose="020B0204020104020204" pitchFamily="34" charset="0"/>
                  </a:rPr>
                  <a:t>will not have a simple expression since </a:t>
                </a:r>
                <a14:m>
                  <m:oMath xmlns:m="http://schemas.openxmlformats.org/officeDocument/2006/math">
                    <m:r>
                      <a:rPr lang="en-GB" sz="2600" b="0" i="1" dirty="0" smtClean="0">
                        <a:solidFill>
                          <a:schemeClr val="tx1"/>
                        </a:solidFill>
                        <a:latin typeface="Cambria Math" panose="02040503050406030204" pitchFamily="18" charset="0"/>
                      </a:rPr>
                      <m:t>𝑝</m:t>
                    </m:r>
                    <m:r>
                      <a:rPr lang="en-GB" sz="2600" b="0" i="1" dirty="0" smtClean="0">
                        <a:solidFill>
                          <a:schemeClr val="tx1"/>
                        </a:solidFill>
                        <a:latin typeface="Cambria Math" panose="02040503050406030204" pitchFamily="18" charset="0"/>
                      </a:rPr>
                      <m:t>(</m:t>
                    </m:r>
                    <m:sSub>
                      <m:sSubPr>
                        <m:ctrlPr>
                          <a:rPr lang="en-IN" sz="2600" i="1" dirty="0" smtClean="0">
                            <a:solidFill>
                              <a:schemeClr val="tx1"/>
                            </a:solidFill>
                            <a:latin typeface="Cambria Math" panose="02040503050406030204" pitchFamily="18" charset="0"/>
                          </a:rPr>
                        </m:ctrlPr>
                      </m:sSubPr>
                      <m:e>
                        <m:r>
                          <a:rPr lang="en-GB" sz="2600" b="0" i="1" dirty="0" err="1" smtClean="0">
                            <a:solidFill>
                              <a:schemeClr val="tx1"/>
                            </a:solidFill>
                            <a:latin typeface="Cambria Math" panose="02040503050406030204" pitchFamily="18" charset="0"/>
                          </a:rPr>
                          <m:t>𝑥</m:t>
                        </m:r>
                      </m:e>
                      <m:sub>
                        <m:r>
                          <a:rPr lang="en-GB" sz="2600" b="0" i="1" dirty="0" err="1" smtClean="0">
                            <a:solidFill>
                              <a:schemeClr val="tx1"/>
                            </a:solidFill>
                            <a:latin typeface="Cambria Math" panose="02040503050406030204" pitchFamily="18" charset="0"/>
                          </a:rPr>
                          <m:t>𝑛</m:t>
                        </m:r>
                      </m:sub>
                    </m:sSub>
                    <m:r>
                      <a:rPr lang="en-GB" sz="2600" b="0" i="1" dirty="0" err="1" smtClean="0">
                        <a:solidFill>
                          <a:schemeClr val="tx1"/>
                        </a:solidFill>
                        <a:latin typeface="Cambria Math" panose="02040503050406030204" pitchFamily="18" charset="0"/>
                      </a:rPr>
                      <m:t>|</m:t>
                    </m:r>
                    <m:r>
                      <m:rPr>
                        <m:sty m:val="p"/>
                      </m:rPr>
                      <a:rPr lang="en-GB" sz="2600" b="0" i="0" dirty="0" err="1" smtClean="0">
                        <a:solidFill>
                          <a:schemeClr val="tx1"/>
                        </a:solidFill>
                        <a:latin typeface="Cambria Math" panose="02040503050406030204" pitchFamily="18" charset="0"/>
                      </a:rPr>
                      <m:t>Θ</m:t>
                    </m:r>
                    <m:r>
                      <a:rPr lang="en-GB" sz="2600" b="0" i="1" dirty="0" smtClean="0">
                        <a:solidFill>
                          <a:schemeClr val="tx1"/>
                        </a:solidFill>
                        <a:latin typeface="Cambria Math" panose="02040503050406030204" pitchFamily="18" charset="0"/>
                      </a:rPr>
                      <m:t>)</m:t>
                    </m:r>
                  </m:oMath>
                </a14:m>
                <a:r>
                  <a:rPr lang="en-GB" sz="2600" dirty="0">
                    <a:solidFill>
                      <a:schemeClr val="tx1"/>
                    </a:solidFill>
                    <a:latin typeface="Abadi Extra Light" panose="020B0204020104020204" pitchFamily="34" charset="0"/>
                  </a:rPr>
                  <a:t> </a:t>
                </a:r>
                <a:r>
                  <a:rPr lang="en-IN" sz="2600" dirty="0">
                    <a:solidFill>
                      <a:schemeClr val="tx1"/>
                    </a:solidFill>
                    <a:latin typeface="Abadi Extra Light" panose="020B0204020104020204" pitchFamily="34" charset="0"/>
                  </a:rPr>
                  <a:t>requires sum/integral</a:t>
                </a:r>
                <a:endParaRPr lang="en-GB" sz="2600" dirty="0">
                  <a:solidFill>
                    <a:schemeClr val="tx1"/>
                  </a:solidFill>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r>
                  <a:rPr lang="en-IN" sz="2600" dirty="0">
                    <a:solidFill>
                      <a:srgbClr val="FF0000"/>
                    </a:solidFill>
                    <a:latin typeface="Abadi Extra Light" panose="020B0204020104020204" pitchFamily="34" charset="0"/>
                  </a:rPr>
                  <a:t>MLE now becomes difficult (basically MLE-II now)</a:t>
                </a:r>
                <a:r>
                  <a:rPr lang="en-IN" sz="2600" dirty="0">
                    <a:solidFill>
                      <a:schemeClr val="tx1"/>
                    </a:solidFill>
                    <a:latin typeface="Abadi Extra Light" panose="020B0204020104020204" pitchFamily="34" charset="0"/>
                  </a:rPr>
                  <a:t>, no closed form expression for </a:t>
                </a:r>
                <a14:m>
                  <m:oMath xmlns:m="http://schemas.openxmlformats.org/officeDocument/2006/math">
                    <m:r>
                      <m:rPr>
                        <m:sty m:val="p"/>
                      </m:rPr>
                      <a:rPr lang="en-IN" sz="2600" b="0" i="0" smtClean="0">
                        <a:solidFill>
                          <a:schemeClr val="tx1"/>
                        </a:solidFill>
                        <a:latin typeface="Cambria Math" panose="02040503050406030204" pitchFamily="18" charset="0"/>
                      </a:rPr>
                      <m:t>Θ</m:t>
                    </m:r>
                  </m:oMath>
                </a14:m>
                <a:r>
                  <a:rPr lang="en-GB" sz="2600" dirty="0">
                    <a:solidFill>
                      <a:schemeClr val="tx1"/>
                    </a:solidFill>
                    <a:latin typeface="Abadi Extra Light" panose="020B0204020104020204" pitchFamily="34" charset="0"/>
                  </a:rPr>
                  <a:t>.</a:t>
                </a:r>
              </a:p>
              <a:p>
                <a:pPr marL="0" indent="0">
                  <a:buNone/>
                </a:pPr>
                <a:endParaRPr lang="en-GB" sz="100" dirty="0">
                  <a:solidFill>
                    <a:schemeClr val="tx1"/>
                  </a:solidFill>
                  <a:latin typeface="Abadi Extra Light" panose="020B0204020104020204" pitchFamily="34" charset="0"/>
                </a:endParaRPr>
              </a:p>
              <a:p>
                <a:pPr>
                  <a:buFont typeface="Wingdings" panose="05000000000000000000" pitchFamily="2" charset="2"/>
                  <a:buChar char="§"/>
                </a:pPr>
                <a:r>
                  <a:rPr lang="en-IN" sz="2600" dirty="0">
                    <a:solidFill>
                      <a:schemeClr val="tx1"/>
                    </a:solidFill>
                    <a:latin typeface="Abadi Extra Light" panose="020B0204020104020204" pitchFamily="34" charset="0"/>
                  </a:rPr>
                  <a:t>Can we maximize some other quantity instead of </a:t>
                </a:r>
                <a14:m>
                  <m:oMath xmlns:m="http://schemas.openxmlformats.org/officeDocument/2006/math">
                    <m:r>
                      <m:rPr>
                        <m:sty m:val="p"/>
                      </m:rPr>
                      <a:rPr lang="en-IN" sz="2600" b="0" i="1" dirty="0" smtClean="0">
                        <a:solidFill>
                          <a:schemeClr val="tx1"/>
                        </a:solidFill>
                        <a:latin typeface="Cambria Math" panose="02040503050406030204" pitchFamily="18" charset="0"/>
                      </a:rPr>
                      <m:t>log</m:t>
                    </m:r>
                    <m:r>
                      <a:rPr lang="en-IN" sz="2600" b="0" i="1" dirty="0" smtClean="0">
                        <a:solidFill>
                          <a:schemeClr val="tx1"/>
                        </a:solidFill>
                        <a:latin typeface="Cambria Math" panose="02040503050406030204" pitchFamily="18" charset="0"/>
                      </a:rPr>
                      <m:t>⁡</m:t>
                    </m:r>
                    <m:r>
                      <a:rPr lang="en-GB" sz="2600" b="0" i="1" dirty="0" smtClean="0">
                        <a:solidFill>
                          <a:schemeClr val="tx1"/>
                        </a:solidFill>
                        <a:latin typeface="Cambria Math" panose="02040503050406030204" pitchFamily="18" charset="0"/>
                      </a:rPr>
                      <m:t>𝑝</m:t>
                    </m:r>
                    <m:r>
                      <a:rPr lang="en-GB" sz="2600" b="0" i="1" dirty="0" smtClean="0">
                        <a:solidFill>
                          <a:schemeClr val="tx1"/>
                        </a:solidFill>
                        <a:latin typeface="Cambria Math" panose="02040503050406030204" pitchFamily="18" charset="0"/>
                      </a:rPr>
                      <m:t>(</m:t>
                    </m:r>
                    <m:sSub>
                      <m:sSubPr>
                        <m:ctrlPr>
                          <a:rPr lang="en-IN" sz="2600" i="1" dirty="0" err="1">
                            <a:solidFill>
                              <a:schemeClr val="tx1"/>
                            </a:solidFill>
                            <a:latin typeface="Cambria Math" panose="02040503050406030204" pitchFamily="18" charset="0"/>
                          </a:rPr>
                        </m:ctrlPr>
                      </m:sSubPr>
                      <m:e>
                        <m:r>
                          <a:rPr lang="en-GB" sz="2600" b="0" i="1" dirty="0" smtClean="0">
                            <a:solidFill>
                              <a:schemeClr val="tx1"/>
                            </a:solidFill>
                            <a:latin typeface="Cambria Math" panose="02040503050406030204" pitchFamily="18" charset="0"/>
                          </a:rPr>
                          <m:t>𝑥</m:t>
                        </m:r>
                      </m:e>
                      <m:sub>
                        <m:r>
                          <a:rPr lang="en-GB" sz="2600" b="0" i="1" dirty="0" err="1">
                            <a:solidFill>
                              <a:schemeClr val="tx1"/>
                            </a:solidFill>
                            <a:latin typeface="Cambria Math" panose="02040503050406030204" pitchFamily="18" charset="0"/>
                          </a:rPr>
                          <m:t>𝑛</m:t>
                        </m:r>
                      </m:sub>
                    </m:sSub>
                    <m:r>
                      <a:rPr lang="en-GB" sz="2600" b="0" i="1" dirty="0" smtClean="0">
                        <a:solidFill>
                          <a:schemeClr val="tx1"/>
                        </a:solidFill>
                        <a:latin typeface="Cambria Math" panose="02040503050406030204" pitchFamily="18" charset="0"/>
                      </a:rPr>
                      <m:t>|</m:t>
                    </m:r>
                    <m:r>
                      <m:rPr>
                        <m:sty m:val="p"/>
                      </m:rPr>
                      <a:rPr lang="en-GB" sz="2600" b="0" i="0" dirty="0" smtClean="0">
                        <a:solidFill>
                          <a:schemeClr val="tx1"/>
                        </a:solidFill>
                        <a:latin typeface="Cambria Math" panose="02040503050406030204" pitchFamily="18" charset="0"/>
                      </a:rPr>
                      <m:t>Θ</m:t>
                    </m:r>
                    <m:r>
                      <a:rPr lang="en-GB" sz="2600" b="0" i="1" dirty="0" smtClean="0">
                        <a:solidFill>
                          <a:schemeClr val="tx1"/>
                        </a:solidFill>
                        <a:latin typeface="Cambria Math" panose="02040503050406030204" pitchFamily="18" charset="0"/>
                      </a:rPr>
                      <m:t>)</m:t>
                    </m:r>
                    <m:r>
                      <a:rPr lang="en-IN" sz="2600" b="0" i="1" dirty="0">
                        <a:solidFill>
                          <a:schemeClr val="tx1"/>
                        </a:solidFill>
                        <a:latin typeface="Cambria Math" panose="02040503050406030204" pitchFamily="18" charset="0"/>
                      </a:rPr>
                      <m:t> </m:t>
                    </m:r>
                  </m:oMath>
                </a14:m>
                <a:r>
                  <a:rPr lang="en-GB" sz="2600" dirty="0">
                    <a:latin typeface="Abadi Extra Light" panose="020B0204020104020204" pitchFamily="34" charset="0"/>
                  </a:rPr>
                  <a:t>for this MLE?</a:t>
                </a: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b="-219"/>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17</a:t>
            </a:fld>
            <a:endParaRPr lang="en-IN" sz="2800" dirty="0">
              <a:solidFill>
                <a:schemeClr val="bg1">
                  <a:lumMod val="65000"/>
                </a:schemeClr>
              </a:solidFill>
            </a:endParaRPr>
          </a:p>
        </p:txBody>
      </p:sp>
      <p:pic>
        <p:nvPicPr>
          <p:cNvPr id="2050" name="Picture 2">
            <a:extLst>
              <a:ext uri="{FF2B5EF4-FFF2-40B4-BE49-F238E27FC236}">
                <a16:creationId xmlns:a16="http://schemas.microsoft.com/office/drawing/2014/main" id="{9521BCC1-FAAE-445B-ACE8-084CB73DE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158" y="1562637"/>
            <a:ext cx="9684913" cy="846169"/>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5">
            <a:extLst>
              <a:ext uri="{FF2B5EF4-FFF2-40B4-BE49-F238E27FC236}">
                <a16:creationId xmlns:a16="http://schemas.microsoft.com/office/drawing/2014/main" id="{6A537B59-BF4F-4CB0-BAB7-DE09EBFE8B1A}"/>
              </a:ext>
            </a:extLst>
          </p:cNvPr>
          <p:cNvSpPr/>
          <p:nvPr/>
        </p:nvSpPr>
        <p:spPr>
          <a:xfrm>
            <a:off x="10258022" y="2165897"/>
            <a:ext cx="1886755" cy="433092"/>
          </a:xfrm>
          <a:prstGeom prst="wedgeRectCallout">
            <a:avLst>
              <a:gd name="adj1" fmla="val -55974"/>
              <a:gd name="adj2" fmla="val 4019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In particular, if they are exp-fam distributions</a:t>
            </a:r>
          </a:p>
        </p:txBody>
      </p:sp>
      <p:pic>
        <p:nvPicPr>
          <p:cNvPr id="2052" name="Picture 4">
            <a:extLst>
              <a:ext uri="{FF2B5EF4-FFF2-40B4-BE49-F238E27FC236}">
                <a16:creationId xmlns:a16="http://schemas.microsoft.com/office/drawing/2014/main" id="{90D18BE3-9241-4047-84F9-AB47803115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5231" y="3502486"/>
            <a:ext cx="6410527" cy="8141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AAD4F1E-3189-4917-80D7-8FF73C5C0AB1}"/>
              </a:ext>
            </a:extLst>
          </p:cNvPr>
          <p:cNvPicPr>
            <a:picLocks noChangeAspect="1"/>
          </p:cNvPicPr>
          <p:nvPr/>
        </p:nvPicPr>
        <p:blipFill>
          <a:blip r:embed="rId6"/>
          <a:stretch>
            <a:fillRect/>
          </a:stretch>
        </p:blipFill>
        <p:spPr>
          <a:xfrm>
            <a:off x="1545466" y="4756650"/>
            <a:ext cx="9079605" cy="709074"/>
          </a:xfrm>
          <a:prstGeom prst="rect">
            <a:avLst/>
          </a:prstGeom>
        </p:spPr>
      </p:pic>
      <p:sp>
        <p:nvSpPr>
          <p:cNvPr id="9" name="Speech Bubble: Rectangle 8">
            <a:extLst>
              <a:ext uri="{FF2B5EF4-FFF2-40B4-BE49-F238E27FC236}">
                <a16:creationId xmlns:a16="http://schemas.microsoft.com/office/drawing/2014/main" id="{F76AC650-F18B-4C95-B65F-92CE00C32284}"/>
              </a:ext>
            </a:extLst>
          </p:cNvPr>
          <p:cNvSpPr/>
          <p:nvPr/>
        </p:nvSpPr>
        <p:spPr>
          <a:xfrm>
            <a:off x="10715223" y="1512959"/>
            <a:ext cx="1429554" cy="413077"/>
          </a:xfrm>
          <a:prstGeom prst="wedgeRectCallout">
            <a:avLst>
              <a:gd name="adj1" fmla="val -57423"/>
              <a:gd name="adj2" fmla="val 2536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solidFill>
                  <a:srgbClr val="009900"/>
                </a:solidFill>
                <a:latin typeface="Abadi Extra Light" panose="020B0204020104020204" pitchFamily="34" charset="0"/>
              </a:rPr>
              <a:t>Easy to solve</a:t>
            </a:r>
          </a:p>
        </p:txBody>
      </p:sp>
      <mc:AlternateContent xmlns:mc="http://schemas.openxmlformats.org/markup-compatibility/2006" xmlns:a14="http://schemas.microsoft.com/office/drawing/2010/main">
        <mc:Choice Requires="a14">
          <p:sp>
            <p:nvSpPr>
              <p:cNvPr id="5" name="Speech Bubble: Rectangle 4">
                <a:extLst>
                  <a:ext uri="{FF2B5EF4-FFF2-40B4-BE49-F238E27FC236}">
                    <a16:creationId xmlns:a16="http://schemas.microsoft.com/office/drawing/2014/main" id="{79BEDAEA-6940-B30E-6F47-722F67387F5A}"/>
                  </a:ext>
                </a:extLst>
              </p:cNvPr>
              <p:cNvSpPr/>
              <p:nvPr/>
            </p:nvSpPr>
            <p:spPr>
              <a:xfrm>
                <a:off x="64396" y="3429000"/>
                <a:ext cx="2170089" cy="757925"/>
              </a:xfrm>
              <a:prstGeom prst="wedgeRectCallout">
                <a:avLst>
                  <a:gd name="adj1" fmla="val -147"/>
                  <a:gd name="adj2" fmla="val 7157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Basically, the </a:t>
                </a:r>
                <a:r>
                  <a:rPr lang="en-IN" dirty="0">
                    <a:solidFill>
                      <a:srgbClr val="FF0000"/>
                    </a:solidFill>
                    <a:latin typeface="Abadi Extra Light" panose="020B0204020104020204" pitchFamily="34" charset="0"/>
                  </a:rPr>
                  <a:t>marginal likelihood</a:t>
                </a:r>
                <a:r>
                  <a:rPr lang="en-IN" dirty="0">
                    <a:solidFill>
                      <a:schemeClr val="tx1"/>
                    </a:solidFill>
                    <a:latin typeface="Abadi Extra Light" panose="020B0204020104020204" pitchFamily="34" charset="0"/>
                  </a:rPr>
                  <a:t> after integrating out </a:t>
                </a:r>
                <a14:m>
                  <m:oMath xmlns:m="http://schemas.openxmlformats.org/officeDocument/2006/math">
                    <m:sSub>
                      <m:sSubPr>
                        <m:ctrlPr>
                          <a:rPr lang="en-IN"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𝑧</m:t>
                        </m:r>
                      </m:e>
                      <m:sub>
                        <m:r>
                          <a:rPr lang="en-IN" b="0" i="1" smtClean="0">
                            <a:solidFill>
                              <a:schemeClr val="tx1"/>
                            </a:solidFill>
                            <a:latin typeface="Cambria Math" panose="02040503050406030204" pitchFamily="18" charset="0"/>
                          </a:rPr>
                          <m:t>𝑛</m:t>
                        </m:r>
                      </m:sub>
                    </m:sSub>
                  </m:oMath>
                </a14:m>
                <a:endParaRPr lang="en-IN" dirty="0">
                  <a:solidFill>
                    <a:schemeClr val="tx1"/>
                  </a:solidFill>
                  <a:latin typeface="Abadi Extra Light" panose="020B0204020104020204" pitchFamily="34" charset="0"/>
                </a:endParaRPr>
              </a:p>
            </p:txBody>
          </p:sp>
        </mc:Choice>
        <mc:Fallback xmlns="">
          <p:sp>
            <p:nvSpPr>
              <p:cNvPr id="5" name="Speech Bubble: Rectangle 4">
                <a:extLst>
                  <a:ext uri="{FF2B5EF4-FFF2-40B4-BE49-F238E27FC236}">
                    <a16:creationId xmlns:a16="http://schemas.microsoft.com/office/drawing/2014/main" id="{79BEDAEA-6940-B30E-6F47-722F67387F5A}"/>
                  </a:ext>
                </a:extLst>
              </p:cNvPr>
              <p:cNvSpPr>
                <a:spLocks noRot="1" noChangeAspect="1" noMove="1" noResize="1" noEditPoints="1" noAdjustHandles="1" noChangeArrowheads="1" noChangeShapeType="1" noTextEdit="1"/>
              </p:cNvSpPr>
              <p:nvPr/>
            </p:nvSpPr>
            <p:spPr>
              <a:xfrm>
                <a:off x="64396" y="3429000"/>
                <a:ext cx="2170089" cy="757925"/>
              </a:xfrm>
              <a:prstGeom prst="wedgeRectCallout">
                <a:avLst>
                  <a:gd name="adj1" fmla="val -147"/>
                  <a:gd name="adj2" fmla="val 71572"/>
                </a:avLst>
              </a:prstGeom>
              <a:blipFill>
                <a:blip r:embed="rId7"/>
                <a:stretch>
                  <a:fillRect l="-2228" t="-11613" r="-2786"/>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163641582"/>
      </p:ext>
    </p:extLst>
  </p:cSld>
  <p:clrMapOvr>
    <a:masterClrMapping/>
  </p:clrMapOvr>
  <mc:AlternateContent xmlns:mc="http://schemas.openxmlformats.org/markup-compatibility/2006" xmlns:p14="http://schemas.microsoft.com/office/powerpoint/2010/main">
    <mc:Choice Requires="p14">
      <p:transition spd="slow" p14:dur="2000" advTm="281273"/>
    </mc:Choice>
    <mc:Fallback xmlns="">
      <p:transition spd="slow" advTm="2812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52"/>
                                        </p:tgtEl>
                                        <p:attrNameLst>
                                          <p:attrName>style.visibility</p:attrName>
                                        </p:attrNameLst>
                                      </p:cBhvr>
                                      <p:to>
                                        <p:strVal val="visible"/>
                                      </p:to>
                                    </p:set>
                                    <p:animEffect transition="in" filter="wipe(down)">
                                      <p:cBhvr>
                                        <p:cTn id="37" dur="500"/>
                                        <p:tgtEl>
                                          <p:spTgt spid="20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down)">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wipe(down)">
                                      <p:cBhvr>
                                        <p:cTn id="57" dur="500"/>
                                        <p:tgtEl>
                                          <p:spTgt spid="4">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13" end="13"/>
                                            </p:txEl>
                                          </p:spTgt>
                                        </p:tgtEl>
                                        <p:attrNameLst>
                                          <p:attrName>style.visibility</p:attrName>
                                        </p:attrNameLst>
                                      </p:cBhvr>
                                      <p:to>
                                        <p:strVal val="visible"/>
                                      </p:to>
                                    </p:set>
                                    <p:animEffect transition="in" filter="wipe(down)">
                                      <p:cBhvr>
                                        <p:cTn id="6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9"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An Important Identity</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600" dirty="0">
                    <a:latin typeface="Abadi Extra Light" panose="020B0204020104020204" pitchFamily="34" charset="0"/>
                  </a:rPr>
                  <a:t>Assume </a:t>
                </a:r>
                <a14:m>
                  <m:oMath xmlns:m="http://schemas.openxmlformats.org/officeDocument/2006/math">
                    <m:sSub>
                      <m:sSubPr>
                        <m:ctrlPr>
                          <a:rPr lang="en-IN" sz="2600" i="1" dirty="0" smtClean="0">
                            <a:latin typeface="Cambria Math" panose="02040503050406030204" pitchFamily="18" charset="0"/>
                          </a:rPr>
                        </m:ctrlPr>
                      </m:sSubPr>
                      <m:e>
                        <m:r>
                          <a:rPr lang="en-IN" sz="2600" i="1" dirty="0" smtClean="0">
                            <a:latin typeface="Cambria Math" panose="02040503050406030204" pitchFamily="18" charset="0"/>
                          </a:rPr>
                          <m:t>𝑝</m:t>
                        </m:r>
                      </m:e>
                      <m:sub>
                        <m:r>
                          <a:rPr lang="en-IN" sz="2600" i="1" dirty="0" smtClean="0">
                            <a:latin typeface="Cambria Math" panose="02040503050406030204" pitchFamily="18" charset="0"/>
                          </a:rPr>
                          <m:t>𝑧</m:t>
                        </m:r>
                      </m:sub>
                    </m:sSub>
                    <m:r>
                      <a:rPr lang="en-IN" sz="2600" i="1" dirty="0">
                        <a:latin typeface="Cambria Math" panose="02040503050406030204" pitchFamily="18" charset="0"/>
                      </a:rPr>
                      <m:t> </m:t>
                    </m:r>
                    <m:r>
                      <a:rPr lang="en-IN" sz="2600" i="1" dirty="0" smtClean="0">
                        <a:latin typeface="Cambria Math" panose="02040503050406030204" pitchFamily="18" charset="0"/>
                      </a:rPr>
                      <m:t>=</m:t>
                    </m:r>
                    <m:r>
                      <a:rPr lang="en-IN" sz="2600" i="1" dirty="0">
                        <a:latin typeface="Cambria Math" panose="02040503050406030204" pitchFamily="18" charset="0"/>
                      </a:rPr>
                      <m:t> </m:t>
                    </m:r>
                    <m:r>
                      <a:rPr lang="en-IN" sz="2600" i="1" dirty="0" smtClean="0">
                        <a:latin typeface="Cambria Math" panose="02040503050406030204" pitchFamily="18" charset="0"/>
                      </a:rPr>
                      <m:t>𝑝</m:t>
                    </m:r>
                    <m:r>
                      <a:rPr lang="en-IN" sz="2600" i="1" dirty="0" smtClean="0">
                        <a:latin typeface="Cambria Math" panose="02040503050406030204" pitchFamily="18" charset="0"/>
                      </a:rPr>
                      <m:t>(</m:t>
                    </m:r>
                    <m:r>
                      <a:rPr lang="en-IN" sz="2600" b="1" i="1" dirty="0" smtClean="0">
                        <a:latin typeface="Cambria Math" panose="02040503050406030204" pitchFamily="18" charset="0"/>
                      </a:rPr>
                      <m:t>𝒁</m:t>
                    </m:r>
                    <m:r>
                      <a:rPr lang="en-IN" sz="2600" i="1" dirty="0" smtClean="0">
                        <a:latin typeface="Cambria Math" panose="02040503050406030204" pitchFamily="18" charset="0"/>
                      </a:rPr>
                      <m:t>|</m:t>
                    </m:r>
                    <m:r>
                      <a:rPr lang="en-IN" sz="2600" b="1" i="1" dirty="0" smtClean="0">
                        <a:latin typeface="Cambria Math" panose="02040503050406030204" pitchFamily="18" charset="0"/>
                      </a:rPr>
                      <m:t>𝑿</m:t>
                    </m:r>
                    <m:r>
                      <a:rPr lang="en-IN" sz="2600" i="1" dirty="0" smtClean="0">
                        <a:latin typeface="Cambria Math" panose="02040503050406030204" pitchFamily="18" charset="0"/>
                      </a:rPr>
                      <m:t>,</m:t>
                    </m:r>
                    <m:r>
                      <m:rPr>
                        <m:sty m:val="p"/>
                      </m:rPr>
                      <a:rPr lang="en-IN" sz="2600" i="0" dirty="0" smtClean="0">
                        <a:latin typeface="Cambria Math" panose="02040503050406030204" pitchFamily="18" charset="0"/>
                      </a:rPr>
                      <m:t>Θ</m:t>
                    </m:r>
                    <m:r>
                      <a:rPr lang="en-IN" sz="2600" i="1" dirty="0" smtClean="0">
                        <a:latin typeface="Cambria Math" panose="02040503050406030204" pitchFamily="18" charset="0"/>
                      </a:rPr>
                      <m:t>)</m:t>
                    </m:r>
                  </m:oMath>
                </a14:m>
                <a:r>
                  <a:rPr lang="en-IN" sz="2600" dirty="0">
                    <a:latin typeface="Abadi Extra Light" panose="020B0204020104020204" pitchFamily="34" charset="0"/>
                  </a:rPr>
                  <a:t> and </a:t>
                </a:r>
                <a14:m>
                  <m:oMath xmlns:m="http://schemas.openxmlformats.org/officeDocument/2006/math">
                    <m:r>
                      <a:rPr lang="en-IN" sz="2600" i="1" dirty="0" smtClean="0">
                        <a:latin typeface="Cambria Math" panose="02040503050406030204" pitchFamily="18" charset="0"/>
                      </a:rPr>
                      <m:t>𝑞</m:t>
                    </m:r>
                    <m:r>
                      <a:rPr lang="en-IN" sz="2600" i="1" dirty="0" smtClean="0">
                        <a:latin typeface="Cambria Math" panose="02040503050406030204" pitchFamily="18" charset="0"/>
                      </a:rPr>
                      <m:t>(</m:t>
                    </m:r>
                    <m:r>
                      <a:rPr lang="en-IN" sz="2600" b="1" i="1" dirty="0" smtClean="0">
                        <a:latin typeface="Cambria Math" panose="02040503050406030204" pitchFamily="18" charset="0"/>
                      </a:rPr>
                      <m:t>𝒁</m:t>
                    </m:r>
                    <m:r>
                      <a:rPr lang="en-IN" sz="2600" i="1" dirty="0" smtClean="0">
                        <a:latin typeface="Cambria Math" panose="02040503050406030204" pitchFamily="18" charset="0"/>
                      </a:rPr>
                      <m:t>)</m:t>
                    </m:r>
                  </m:oMath>
                </a14:m>
                <a:r>
                  <a:rPr lang="en-IN" sz="2600" dirty="0">
                    <a:latin typeface="Abadi Extra Light" panose="020B0204020104020204" pitchFamily="34" charset="0"/>
                  </a:rPr>
                  <a:t> to be some prob distribution over </a:t>
                </a:r>
                <a14:m>
                  <m:oMath xmlns:m="http://schemas.openxmlformats.org/officeDocument/2006/math">
                    <m:r>
                      <a:rPr lang="en-IN" sz="2600" b="1" i="1" dirty="0" smtClean="0">
                        <a:latin typeface="Cambria Math" panose="02040503050406030204" pitchFamily="18" charset="0"/>
                      </a:rPr>
                      <m:t>𝒁</m:t>
                    </m:r>
                    <m:r>
                      <a:rPr lang="en-IN" sz="2600" b="1" i="0" dirty="0" smtClean="0">
                        <a:latin typeface="Cambria Math" panose="02040503050406030204" pitchFamily="18" charset="0"/>
                      </a:rPr>
                      <m:t>,</m:t>
                    </m:r>
                  </m:oMath>
                </a14:m>
                <a:r>
                  <a:rPr lang="en-IN" sz="2600" b="1" dirty="0">
                    <a:latin typeface="Abadi Extra Light" panose="020B0204020104020204" pitchFamily="34" charset="0"/>
                  </a:rPr>
                  <a:t> </a:t>
                </a:r>
                <a:r>
                  <a:rPr lang="en-IN" sz="2600" dirty="0">
                    <a:latin typeface="Abadi Extra Light" panose="020B0204020104020204" pitchFamily="34" charset="0"/>
                  </a:rPr>
                  <a:t>then</a:t>
                </a: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1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In the above </a:t>
                </a:r>
                <a14:m>
                  <m:oMath xmlns:m="http://schemas.openxmlformats.org/officeDocument/2006/math">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r>
                      <a:rPr lang="en-IN" sz="2400" b="0" i="1" smtClean="0">
                        <a:latin typeface="Cambria Math" panose="02040503050406030204" pitchFamily="18" charset="0"/>
                        <a:ea typeface="Cambria Math" panose="02040503050406030204" pitchFamily="18" charset="0"/>
                      </a:rPr>
                      <m:t>= </m:t>
                    </m:r>
                    <m:nary>
                      <m:naryPr>
                        <m:chr m:val="∑"/>
                        <m:supHide m:val="on"/>
                        <m:ctrlPr>
                          <a:rPr lang="en-IN" sz="2400" b="0" i="1" smtClean="0">
                            <a:latin typeface="Cambria Math" panose="02040503050406030204" pitchFamily="18" charset="0"/>
                            <a:ea typeface="Cambria Math" panose="02040503050406030204" pitchFamily="18" charset="0"/>
                          </a:rPr>
                        </m:ctrlPr>
                      </m:naryPr>
                      <m:sub>
                        <m:r>
                          <m:rPr>
                            <m:brk m:alnAt="7"/>
                          </m:rPr>
                          <a:rPr lang="en-IN" sz="2400" b="0" i="1" smtClean="0">
                            <a:latin typeface="Cambria Math" panose="02040503050406030204" pitchFamily="18" charset="0"/>
                            <a:ea typeface="Cambria Math" panose="02040503050406030204" pitchFamily="18" charset="0"/>
                          </a:rPr>
                          <m:t>𝑍</m:t>
                        </m:r>
                      </m:sub>
                      <m:sup/>
                      <m:e>
                        <m:r>
                          <a:rPr lang="en-IN" sz="2400" b="0" i="1" smtClean="0">
                            <a:latin typeface="Cambria Math" panose="02040503050406030204" pitchFamily="18" charset="0"/>
                            <a:ea typeface="Cambria Math" panose="02040503050406030204" pitchFamily="18" charset="0"/>
                          </a:rPr>
                          <m:t>𝑞</m:t>
                        </m:r>
                        <m:d>
                          <m:dPr>
                            <m:ctrlPr>
                              <a:rPr lang="en-IN" sz="2400" b="0" i="1" smtClean="0">
                                <a:latin typeface="Cambria Math" panose="02040503050406030204" pitchFamily="18" charset="0"/>
                                <a:ea typeface="Cambria Math" panose="02040503050406030204" pitchFamily="18" charset="0"/>
                              </a:rPr>
                            </m:ctrlPr>
                          </m:dPr>
                          <m:e>
                            <m:r>
                              <a:rPr lang="en-IN" sz="2400" b="0" i="1" smtClean="0">
                                <a:latin typeface="Cambria Math" panose="02040503050406030204" pitchFamily="18" charset="0"/>
                                <a:ea typeface="Cambria Math" panose="02040503050406030204" pitchFamily="18" charset="0"/>
                              </a:rPr>
                              <m:t>𝑍</m:t>
                            </m:r>
                          </m:e>
                        </m:d>
                        <m:r>
                          <m:rPr>
                            <m:sty m:val="p"/>
                          </m:rPr>
                          <a:rPr lang="en-IN" sz="2400" b="0" i="1" smtClean="0">
                            <a:latin typeface="Cambria Math" panose="02040503050406030204" pitchFamily="18" charset="0"/>
                            <a:ea typeface="Cambria Math" panose="02040503050406030204" pitchFamily="18" charset="0"/>
                          </a:rPr>
                          <m:t>log</m:t>
                        </m:r>
                        <m:d>
                          <m:dPr>
                            <m:begChr m:val="{"/>
                            <m:endChr m:val="}"/>
                            <m:ctrlPr>
                              <a:rPr lang="en-IN" sz="2400" b="0" i="1" smtClean="0">
                                <a:latin typeface="Cambria Math" panose="02040503050406030204" pitchFamily="18" charset="0"/>
                                <a:ea typeface="Cambria Math" panose="02040503050406030204" pitchFamily="18" charset="0"/>
                              </a:rPr>
                            </m:ctrlPr>
                          </m:dPr>
                          <m:e>
                            <m:f>
                              <m:fPr>
                                <m:ctrlPr>
                                  <a:rPr lang="en-IN" sz="2400" b="0" i="1" smtClean="0">
                                    <a:latin typeface="Cambria Math" panose="02040503050406030204" pitchFamily="18" charset="0"/>
                                    <a:ea typeface="Cambria Math" panose="02040503050406030204" pitchFamily="18" charset="0"/>
                                  </a:rPr>
                                </m:ctrlPr>
                              </m:fPr>
                              <m:num>
                                <m:r>
                                  <a:rPr lang="en-IN" sz="2400" b="0" i="1" smtClean="0">
                                    <a:latin typeface="Cambria Math" panose="02040503050406030204" pitchFamily="18" charset="0"/>
                                    <a:ea typeface="Cambria Math" panose="02040503050406030204" pitchFamily="18" charset="0"/>
                                  </a:rPr>
                                  <m:t>𝑝</m:t>
                                </m:r>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𝑋</m:t>
                                </m:r>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𝑍</m:t>
                                </m:r>
                                <m:r>
                                  <a:rPr lang="en-IN" sz="2400" b="0" i="1" smtClean="0">
                                    <a:latin typeface="Cambria Math" panose="02040503050406030204" pitchFamily="18" charset="0"/>
                                    <a:ea typeface="Cambria Math" panose="02040503050406030204" pitchFamily="18" charset="0"/>
                                  </a:rPr>
                                  <m:t>|</m:t>
                                </m:r>
                                <m:r>
                                  <m:rPr>
                                    <m:sty m:val="p"/>
                                  </m:rPr>
                                  <a:rPr lang="en-IN" sz="2400" b="0" i="0" smtClean="0">
                                    <a:latin typeface="Cambria Math" panose="02040503050406030204" pitchFamily="18" charset="0"/>
                                    <a:ea typeface="Cambria Math" panose="02040503050406030204" pitchFamily="18" charset="0"/>
                                  </a:rPr>
                                  <m:t>Θ</m:t>
                                </m:r>
                                <m:r>
                                  <a:rPr lang="en-IN" sz="2400" b="0" i="1" smtClean="0">
                                    <a:latin typeface="Cambria Math" panose="02040503050406030204" pitchFamily="18" charset="0"/>
                                    <a:ea typeface="Cambria Math" panose="02040503050406030204" pitchFamily="18" charset="0"/>
                                  </a:rPr>
                                  <m:t>)</m:t>
                                </m:r>
                              </m:num>
                              <m:den>
                                <m:r>
                                  <a:rPr lang="en-IN" sz="2400" b="0" i="1" smtClean="0">
                                    <a:latin typeface="Cambria Math" panose="02040503050406030204" pitchFamily="18" charset="0"/>
                                    <a:ea typeface="Cambria Math" panose="02040503050406030204" pitchFamily="18" charset="0"/>
                                  </a:rPr>
                                  <m:t>𝑞</m:t>
                                </m:r>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𝑍</m:t>
                                </m:r>
                                <m:r>
                                  <a:rPr lang="en-IN" sz="2400" b="0" i="1" smtClean="0">
                                    <a:latin typeface="Cambria Math" panose="02040503050406030204" pitchFamily="18" charset="0"/>
                                    <a:ea typeface="Cambria Math" panose="02040503050406030204" pitchFamily="18" charset="0"/>
                                  </a:rPr>
                                  <m:t>)</m:t>
                                </m:r>
                              </m:den>
                            </m:f>
                          </m:e>
                        </m:d>
                      </m:e>
                    </m:nary>
                  </m:oMath>
                </a14:m>
                <a:r>
                  <a:rPr lang="en-IN" sz="2600" dirty="0">
                    <a:latin typeface="Abadi Extra Light" panose="020B0204020104020204" pitchFamily="34" charset="0"/>
                  </a:rPr>
                  <a:t> </a:t>
                </a:r>
              </a:p>
              <a:p>
                <a:pPr>
                  <a:buFont typeface="Wingdings" panose="05000000000000000000" pitchFamily="2" charset="2"/>
                  <a:buChar char="§"/>
                </a:pPr>
                <a:endParaRPr lang="en-IN" sz="5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 </a:t>
                </a:r>
                <a14:m>
                  <m:oMath xmlns:m="http://schemas.openxmlformats.org/officeDocument/2006/math">
                    <m:r>
                      <a:rPr lang="en-IN" sz="2400" i="1">
                        <a:latin typeface="Cambria Math" panose="02040503050406030204" pitchFamily="18" charset="0"/>
                        <a:ea typeface="Cambria Math" panose="02040503050406030204" pitchFamily="18" charset="0"/>
                      </a:rPr>
                      <m:t>𝐾𝐿</m:t>
                    </m:r>
                    <m:r>
                      <a:rPr lang="en-IN" sz="2400" i="1">
                        <a:latin typeface="Cambria Math" panose="02040503050406030204" pitchFamily="18" charset="0"/>
                        <a:ea typeface="Cambria Math" panose="02040503050406030204" pitchFamily="18" charset="0"/>
                      </a:rPr>
                      <m:t>(</m:t>
                    </m:r>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d>
                      <m:dPr>
                        <m:begChr m:val="|"/>
                        <m:ctrlPr>
                          <a:rPr lang="en-IN" sz="2400" i="1">
                            <a:latin typeface="Cambria Math" panose="02040503050406030204" pitchFamily="18" charset="0"/>
                            <a:ea typeface="Cambria Math" panose="02040503050406030204" pitchFamily="18" charset="0"/>
                          </a:rPr>
                        </m:ctrlPr>
                      </m:dPr>
                      <m:e>
                        <m:sSub>
                          <m:sSubPr>
                            <m:ctrlPr>
                              <a:rPr lang="en-IN" sz="2400" i="1">
                                <a:latin typeface="Cambria Math" panose="02040503050406030204" pitchFamily="18" charset="0"/>
                                <a:ea typeface="Cambria Math" panose="02040503050406030204" pitchFamily="18" charset="0"/>
                              </a:rPr>
                            </m:ctrlPr>
                          </m:sSubPr>
                          <m:e>
                            <m:r>
                              <a:rPr lang="en-IN" sz="2400" i="1">
                                <a:latin typeface="Cambria Math" panose="02040503050406030204" pitchFamily="18" charset="0"/>
                                <a:ea typeface="Cambria Math" panose="02040503050406030204" pitchFamily="18" charset="0"/>
                              </a:rPr>
                              <m:t>𝑝</m:t>
                            </m:r>
                          </m:e>
                          <m:sub>
                            <m:r>
                              <a:rPr lang="en-IN" sz="2400" i="1">
                                <a:latin typeface="Cambria Math" panose="02040503050406030204" pitchFamily="18" charset="0"/>
                                <a:ea typeface="Cambria Math" panose="02040503050406030204" pitchFamily="18" charset="0"/>
                              </a:rPr>
                              <m:t>𝑧</m:t>
                            </m:r>
                          </m:sub>
                        </m:sSub>
                      </m:e>
                    </m:d>
                    <m:r>
                      <a:rPr lang="en-IN" sz="2400" b="0" i="1" smtClean="0">
                        <a:latin typeface="Cambria Math" panose="02040503050406030204" pitchFamily="18" charset="0"/>
                        <a:ea typeface="Cambria Math" panose="02040503050406030204" pitchFamily="18" charset="0"/>
                      </a:rPr>
                      <m:t>=−</m:t>
                    </m:r>
                    <m:nary>
                      <m:naryPr>
                        <m:chr m:val="∑"/>
                        <m:supHide m:val="on"/>
                        <m:ctrlPr>
                          <a:rPr lang="en-IN" sz="2400" i="1">
                            <a:latin typeface="Cambria Math" panose="02040503050406030204" pitchFamily="18" charset="0"/>
                            <a:ea typeface="Cambria Math" panose="02040503050406030204" pitchFamily="18" charset="0"/>
                          </a:rPr>
                        </m:ctrlPr>
                      </m:naryPr>
                      <m:sub>
                        <m:r>
                          <m:rPr>
                            <m:brk m:alnAt="7"/>
                          </m:rPr>
                          <a:rPr lang="en-IN" sz="2400" i="1">
                            <a:latin typeface="Cambria Math" panose="02040503050406030204" pitchFamily="18" charset="0"/>
                            <a:ea typeface="Cambria Math" panose="02040503050406030204" pitchFamily="18" charset="0"/>
                          </a:rPr>
                          <m:t>𝑍</m:t>
                        </m:r>
                      </m:sub>
                      <m:sup/>
                      <m:e>
                        <m:r>
                          <a:rPr lang="en-IN" sz="2400" i="1">
                            <a:latin typeface="Cambria Math" panose="02040503050406030204" pitchFamily="18" charset="0"/>
                            <a:ea typeface="Cambria Math" panose="02040503050406030204" pitchFamily="18" charset="0"/>
                          </a:rPr>
                          <m:t>𝑞</m:t>
                        </m:r>
                        <m:d>
                          <m:dPr>
                            <m:ctrlPr>
                              <a:rPr lang="en-IN" sz="2400" i="1">
                                <a:latin typeface="Cambria Math" panose="02040503050406030204" pitchFamily="18" charset="0"/>
                                <a:ea typeface="Cambria Math" panose="02040503050406030204" pitchFamily="18" charset="0"/>
                              </a:rPr>
                            </m:ctrlPr>
                          </m:dPr>
                          <m:e>
                            <m:r>
                              <a:rPr lang="en-IN" sz="2400" b="1" i="1">
                                <a:latin typeface="Cambria Math" panose="02040503050406030204" pitchFamily="18" charset="0"/>
                                <a:ea typeface="Cambria Math" panose="02040503050406030204" pitchFamily="18" charset="0"/>
                              </a:rPr>
                              <m:t>𝒁</m:t>
                            </m:r>
                          </m:e>
                        </m:d>
                        <m:r>
                          <m:rPr>
                            <m:sty m:val="p"/>
                          </m:rPr>
                          <a:rPr lang="en-IN" sz="2400" i="1">
                            <a:latin typeface="Cambria Math" panose="02040503050406030204" pitchFamily="18" charset="0"/>
                            <a:ea typeface="Cambria Math" panose="02040503050406030204" pitchFamily="18" charset="0"/>
                          </a:rPr>
                          <m:t>log</m:t>
                        </m:r>
                        <m:d>
                          <m:dPr>
                            <m:begChr m:val="{"/>
                            <m:endChr m:val="}"/>
                            <m:ctrlPr>
                              <a:rPr lang="en-IN" sz="2400" i="1">
                                <a:latin typeface="Cambria Math" panose="02040503050406030204" pitchFamily="18" charset="0"/>
                                <a:ea typeface="Cambria Math" panose="02040503050406030204" pitchFamily="18" charset="0"/>
                              </a:rPr>
                            </m:ctrlPr>
                          </m:dPr>
                          <m:e>
                            <m:f>
                              <m:fPr>
                                <m:ctrlPr>
                                  <a:rPr lang="en-IN" sz="2400" i="1">
                                    <a:latin typeface="Cambria Math" panose="02040503050406030204" pitchFamily="18" charset="0"/>
                                    <a:ea typeface="Cambria Math" panose="02040503050406030204" pitchFamily="18" charset="0"/>
                                  </a:rPr>
                                </m:ctrlPr>
                              </m:fPr>
                              <m:num>
                                <m:r>
                                  <a:rPr lang="en-IN" sz="2400" i="1">
                                    <a:latin typeface="Cambria Math" panose="02040503050406030204" pitchFamily="18" charset="0"/>
                                    <a:ea typeface="Cambria Math" panose="02040503050406030204" pitchFamily="18" charset="0"/>
                                  </a:rPr>
                                  <m:t>𝑝</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𝒁</m:t>
                                </m:r>
                                <m:r>
                                  <a:rPr lang="en-IN" sz="2400" i="1">
                                    <a:latin typeface="Cambria Math" panose="02040503050406030204" pitchFamily="18" charset="0"/>
                                    <a:ea typeface="Cambria Math" panose="02040503050406030204" pitchFamily="18" charset="0"/>
                                  </a:rPr>
                                  <m:t>|</m:t>
                                </m:r>
                                <m:r>
                                  <a:rPr lang="en-IN" sz="2400" b="1" i="1" smtClean="0">
                                    <a:latin typeface="Cambria Math" panose="02040503050406030204" pitchFamily="18" charset="0"/>
                                    <a:ea typeface="Cambria Math" panose="02040503050406030204" pitchFamily="18" charset="0"/>
                                  </a:rPr>
                                  <m:t>𝑿</m:t>
                                </m:r>
                                <m:r>
                                  <a:rPr lang="en-IN" sz="2400" b="0" i="1" smtClean="0">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r>
                                  <a:rPr lang="en-IN" sz="2400" i="1">
                                    <a:latin typeface="Cambria Math" panose="02040503050406030204" pitchFamily="18" charset="0"/>
                                    <a:ea typeface="Cambria Math" panose="02040503050406030204" pitchFamily="18" charset="0"/>
                                  </a:rPr>
                                  <m:t>)</m:t>
                                </m:r>
                              </m:num>
                              <m:den>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𝒁</m:t>
                                </m:r>
                                <m:r>
                                  <a:rPr lang="en-IN" sz="2400" i="1">
                                    <a:latin typeface="Cambria Math" panose="02040503050406030204" pitchFamily="18" charset="0"/>
                                    <a:ea typeface="Cambria Math" panose="02040503050406030204" pitchFamily="18" charset="0"/>
                                  </a:rPr>
                                  <m:t>)</m:t>
                                </m:r>
                              </m:den>
                            </m:f>
                          </m:e>
                        </m:d>
                      </m:e>
                    </m:nary>
                  </m:oMath>
                </a14:m>
                <a:endParaRPr lang="en-IN" sz="2400" dirty="0">
                  <a:ea typeface="Cambria Math" panose="02040503050406030204" pitchFamily="18" charset="0"/>
                </a:endParaRPr>
              </a:p>
              <a:p>
                <a:pPr>
                  <a:buFont typeface="Wingdings" panose="05000000000000000000" pitchFamily="2" charset="2"/>
                  <a:buChar char="§"/>
                </a:pPr>
                <a:endParaRPr lang="en-IN" sz="500" dirty="0">
                  <a:ea typeface="Cambria Math" panose="02040503050406030204" pitchFamily="18" charset="0"/>
                </a:endParaRPr>
              </a:p>
              <a:p>
                <a:pPr>
                  <a:buFont typeface="Wingdings" panose="05000000000000000000" pitchFamily="2" charset="2"/>
                  <a:buChar char="§"/>
                </a:pPr>
                <a:r>
                  <a:rPr lang="en-IN" sz="2400" dirty="0">
                    <a:latin typeface="Abadi Extra Light" panose="020B0204020104020204" pitchFamily="34" charset="0"/>
                    <a:ea typeface="Cambria Math" panose="02040503050406030204" pitchFamily="18" charset="0"/>
                  </a:rPr>
                  <a:t>KL is always non-negative, so </a:t>
                </a:r>
                <a14:m>
                  <m:oMath xmlns:m="http://schemas.openxmlformats.org/officeDocument/2006/math">
                    <m:r>
                      <m:rPr>
                        <m:sty m:val="p"/>
                      </m:rPr>
                      <a:rPr lang="en-IN" sz="2400" i="1">
                        <a:latin typeface="Cambria Math" panose="02040503050406030204" pitchFamily="18" charset="0"/>
                      </a:rPr>
                      <m:t>log</m:t>
                    </m:r>
                    <m:r>
                      <a:rPr lang="en-IN" sz="2400" i="1">
                        <a:latin typeface="Cambria Math" panose="02040503050406030204" pitchFamily="18" charset="0"/>
                      </a:rPr>
                      <m:t> </m:t>
                    </m:r>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b="1" i="1">
                            <a:latin typeface="Cambria Math" panose="02040503050406030204" pitchFamily="18" charset="0"/>
                          </a:rPr>
                          <m:t>𝑿</m:t>
                        </m:r>
                      </m:e>
                      <m:e>
                        <m:r>
                          <m:rPr>
                            <m:sty m:val="p"/>
                          </m:rPr>
                          <a:rPr lang="en-IN" sz="2400">
                            <a:latin typeface="Cambria Math" panose="02040503050406030204" pitchFamily="18" charset="0"/>
                          </a:rPr>
                          <m:t>Θ</m:t>
                        </m:r>
                      </m:e>
                    </m:d>
                    <m:r>
                      <a:rPr lang="en-IN" sz="2400" b="0" i="1" smtClean="0">
                        <a:latin typeface="Cambria Math" panose="02040503050406030204" pitchFamily="18" charset="0"/>
                      </a:rPr>
                      <m:t>≥</m:t>
                    </m:r>
                  </m:oMath>
                </a14:m>
                <a:r>
                  <a:rPr lang="en-IN" sz="2400" dirty="0">
                    <a:ea typeface="Cambria Math" panose="02040503050406030204" pitchFamily="18" charset="0"/>
                  </a:rPr>
                  <a:t> </a:t>
                </a:r>
                <a14:m>
                  <m:oMath xmlns:m="http://schemas.openxmlformats.org/officeDocument/2006/math">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oMath>
                </a14:m>
                <a:endParaRPr lang="en-IN" sz="2400" dirty="0">
                  <a:ea typeface="Cambria Math" panose="02040503050406030204" pitchFamily="18" charset="0"/>
                </a:endParaRPr>
              </a:p>
              <a:p>
                <a:pPr marL="0" indent="0">
                  <a:buNone/>
                </a:pPr>
                <a:endParaRPr lang="en-IN" sz="500" dirty="0">
                  <a:ea typeface="Cambria Math" panose="02040503050406030204" pitchFamily="18" charset="0"/>
                </a:endParaRPr>
              </a:p>
              <a:p>
                <a:pPr>
                  <a:buFont typeface="Wingdings" panose="05000000000000000000" pitchFamily="2" charset="2"/>
                  <a:buChar char="§"/>
                </a:pPr>
                <a:r>
                  <a:rPr lang="en-IN" sz="2400" dirty="0">
                    <a:latin typeface="Abadi Extra Light" panose="020B0204020104020204" pitchFamily="34" charset="0"/>
                    <a:ea typeface="Cambria Math" panose="02040503050406030204" pitchFamily="18" charset="0"/>
                  </a:rPr>
                  <a:t>Thus </a:t>
                </a:r>
                <a14:m>
                  <m:oMath xmlns:m="http://schemas.openxmlformats.org/officeDocument/2006/math">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oMath>
                </a14:m>
                <a:r>
                  <a:rPr lang="en-IN" sz="2400" dirty="0">
                    <a:ea typeface="Cambria Math" panose="02040503050406030204" pitchFamily="18" charset="0"/>
                  </a:rPr>
                  <a:t> </a:t>
                </a:r>
                <a:r>
                  <a:rPr lang="en-IN" sz="2400" dirty="0">
                    <a:latin typeface="Abadi Extra Light" panose="020B0204020104020204" pitchFamily="34" charset="0"/>
                    <a:ea typeface="Cambria Math" panose="02040503050406030204" pitchFamily="18" charset="0"/>
                  </a:rPr>
                  <a:t>is a </a:t>
                </a:r>
                <a:r>
                  <a:rPr lang="en-IN" sz="2400" dirty="0">
                    <a:solidFill>
                      <a:srgbClr val="0000FF"/>
                    </a:solidFill>
                    <a:latin typeface="Abadi Extra Light" panose="020B0204020104020204" pitchFamily="34" charset="0"/>
                    <a:ea typeface="Cambria Math" panose="02040503050406030204" pitchFamily="18" charset="0"/>
                  </a:rPr>
                  <a:t>lower-bound </a:t>
                </a:r>
                <a:r>
                  <a:rPr lang="en-IN" sz="2400" dirty="0">
                    <a:latin typeface="Abadi Extra Light" panose="020B0204020104020204" pitchFamily="34" charset="0"/>
                    <a:ea typeface="Cambria Math" panose="02040503050406030204" pitchFamily="18" charset="0"/>
                  </a:rPr>
                  <a:t>on</a:t>
                </a:r>
                <a:r>
                  <a:rPr lang="en-IN" sz="2400" dirty="0">
                    <a:solidFill>
                      <a:srgbClr val="0000FF"/>
                    </a:solidFill>
                    <a:latin typeface="Abadi Extra Light" panose="020B0204020104020204" pitchFamily="34" charset="0"/>
                    <a:ea typeface="Cambria Math" panose="02040503050406030204" pitchFamily="18" charset="0"/>
                  </a:rPr>
                  <a:t> </a:t>
                </a:r>
                <a14:m>
                  <m:oMath xmlns:m="http://schemas.openxmlformats.org/officeDocument/2006/math">
                    <m:r>
                      <m:rPr>
                        <m:sty m:val="p"/>
                      </m:rPr>
                      <a:rPr lang="en-IN" sz="2400" i="1">
                        <a:latin typeface="Cambria Math" panose="02040503050406030204" pitchFamily="18" charset="0"/>
                      </a:rPr>
                      <m:t>log</m:t>
                    </m:r>
                    <m:r>
                      <a:rPr lang="en-IN" sz="2400" i="1">
                        <a:latin typeface="Cambria Math" panose="02040503050406030204" pitchFamily="18" charset="0"/>
                      </a:rPr>
                      <m:t> </m:t>
                    </m:r>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b="1" i="1">
                            <a:latin typeface="Cambria Math" panose="02040503050406030204" pitchFamily="18" charset="0"/>
                          </a:rPr>
                          <m:t>𝑿</m:t>
                        </m:r>
                      </m:e>
                      <m:e>
                        <m:r>
                          <m:rPr>
                            <m:sty m:val="p"/>
                          </m:rPr>
                          <a:rPr lang="en-IN" sz="2400">
                            <a:latin typeface="Cambria Math" panose="02040503050406030204" pitchFamily="18" charset="0"/>
                          </a:rPr>
                          <m:t>Θ</m:t>
                        </m:r>
                      </m:e>
                    </m:d>
                  </m:oMath>
                </a14:m>
                <a:endParaRPr lang="en-IN" sz="2400" dirty="0">
                  <a:ea typeface="Cambria Math" panose="02040503050406030204" pitchFamily="18" charset="0"/>
                </a:endParaRPr>
              </a:p>
              <a:p>
                <a:pPr marL="0" indent="0">
                  <a:buNone/>
                </a:pPr>
                <a:endParaRPr lang="en-IN" sz="500" dirty="0">
                  <a:ea typeface="Cambria Math" panose="02040503050406030204" pitchFamily="18" charset="0"/>
                </a:endParaRPr>
              </a:p>
              <a:p>
                <a:pPr>
                  <a:buFont typeface="Wingdings" panose="05000000000000000000" pitchFamily="2" charset="2"/>
                  <a:buChar char="§"/>
                </a:pPr>
                <a:r>
                  <a:rPr lang="en-IN" sz="2600" dirty="0">
                    <a:latin typeface="Abadi Extra Light" panose="020B0204020104020204" pitchFamily="34" charset="0"/>
                  </a:rPr>
                  <a:t>Thus if we maximize </a:t>
                </a:r>
                <a14:m>
                  <m:oMath xmlns:m="http://schemas.openxmlformats.org/officeDocument/2006/math">
                    <m:r>
                      <a:rPr lang="en-IN" sz="2600" i="1">
                        <a:latin typeface="Cambria Math" panose="02040503050406030204" pitchFamily="18" charset="0"/>
                        <a:ea typeface="Cambria Math" panose="02040503050406030204" pitchFamily="18" charset="0"/>
                      </a:rPr>
                      <m:t>ℒ</m:t>
                    </m:r>
                    <m:d>
                      <m:dPr>
                        <m:ctrlPr>
                          <a:rPr lang="en-IN" sz="2600" i="1">
                            <a:latin typeface="Cambria Math" panose="02040503050406030204" pitchFamily="18" charset="0"/>
                            <a:ea typeface="Cambria Math" panose="02040503050406030204" pitchFamily="18" charset="0"/>
                          </a:rPr>
                        </m:ctrlPr>
                      </m:dPr>
                      <m:e>
                        <m:r>
                          <a:rPr lang="en-IN" sz="2600" i="1">
                            <a:latin typeface="Cambria Math" panose="02040503050406030204" pitchFamily="18" charset="0"/>
                            <a:ea typeface="Cambria Math" panose="02040503050406030204" pitchFamily="18" charset="0"/>
                          </a:rPr>
                          <m:t>𝑞</m:t>
                        </m:r>
                        <m:r>
                          <a:rPr lang="en-IN" sz="2600" i="1">
                            <a:latin typeface="Cambria Math" panose="02040503050406030204" pitchFamily="18" charset="0"/>
                            <a:ea typeface="Cambria Math" panose="02040503050406030204" pitchFamily="18" charset="0"/>
                          </a:rPr>
                          <m:t>,</m:t>
                        </m:r>
                        <m:r>
                          <m:rPr>
                            <m:sty m:val="p"/>
                          </m:rPr>
                          <a:rPr lang="en-IN" sz="2600">
                            <a:latin typeface="Cambria Math" panose="02040503050406030204" pitchFamily="18" charset="0"/>
                            <a:ea typeface="Cambria Math" panose="02040503050406030204" pitchFamily="18" charset="0"/>
                          </a:rPr>
                          <m:t>Θ</m:t>
                        </m:r>
                      </m:e>
                    </m:d>
                  </m:oMath>
                </a14:m>
                <a:r>
                  <a:rPr lang="en-IN" sz="2600" dirty="0">
                    <a:latin typeface="Abadi Extra Light" panose="020B0204020104020204" pitchFamily="34" charset="0"/>
                  </a:rPr>
                  <a:t>, it will also improve </a:t>
                </a:r>
                <a14:m>
                  <m:oMath xmlns:m="http://schemas.openxmlformats.org/officeDocument/2006/math">
                    <m:r>
                      <m:rPr>
                        <m:sty m:val="p"/>
                      </m:rPr>
                      <a:rPr lang="en-IN" sz="2600" i="1">
                        <a:latin typeface="Cambria Math" panose="02040503050406030204" pitchFamily="18" charset="0"/>
                      </a:rPr>
                      <m:t>log</m:t>
                    </m:r>
                    <m:r>
                      <a:rPr lang="en-IN" sz="2600" i="1">
                        <a:latin typeface="Cambria Math" panose="02040503050406030204" pitchFamily="18" charset="0"/>
                      </a:rPr>
                      <m:t> </m:t>
                    </m:r>
                    <m:r>
                      <a:rPr lang="en-IN" sz="2600" i="1">
                        <a:latin typeface="Cambria Math" panose="02040503050406030204" pitchFamily="18" charset="0"/>
                      </a:rPr>
                      <m:t>𝑝</m:t>
                    </m:r>
                    <m:d>
                      <m:dPr>
                        <m:ctrlPr>
                          <a:rPr lang="en-IN" sz="2600" i="1">
                            <a:latin typeface="Cambria Math" panose="02040503050406030204" pitchFamily="18" charset="0"/>
                          </a:rPr>
                        </m:ctrlPr>
                      </m:dPr>
                      <m:e>
                        <m:r>
                          <a:rPr lang="en-IN" sz="2600" b="1" i="1">
                            <a:latin typeface="Cambria Math" panose="02040503050406030204" pitchFamily="18" charset="0"/>
                          </a:rPr>
                          <m:t>𝑿</m:t>
                        </m:r>
                      </m:e>
                      <m:e>
                        <m:r>
                          <m:rPr>
                            <m:sty m:val="p"/>
                          </m:rPr>
                          <a:rPr lang="en-IN" sz="2600">
                            <a:latin typeface="Cambria Math" panose="02040503050406030204" pitchFamily="18" charset="0"/>
                          </a:rPr>
                          <m:t>Θ</m:t>
                        </m:r>
                      </m:e>
                    </m:d>
                  </m:oMath>
                </a14:m>
                <a:endParaRPr lang="en-IN" sz="2600" dirty="0">
                  <a:ea typeface="Cambria Math" panose="02040503050406030204" pitchFamily="18" charset="0"/>
                </a:endParaRPr>
              </a:p>
              <a:p>
                <a:pPr marL="0" indent="0">
                  <a:buNone/>
                </a:pPr>
                <a:endParaRPr lang="en-IN" sz="500" dirty="0">
                  <a:ea typeface="Cambria Math" panose="02040503050406030204" pitchFamily="18" charset="0"/>
                </a:endParaRPr>
              </a:p>
              <a:p>
                <a:pPr>
                  <a:buFont typeface="Wingdings" panose="05000000000000000000" pitchFamily="2" charset="2"/>
                  <a:buChar char="§"/>
                </a:pPr>
                <a:r>
                  <a:rPr lang="en-GB" sz="2400" dirty="0">
                    <a:ea typeface="Cambria Math" panose="02040503050406030204" pitchFamily="18" charset="0"/>
                  </a:rPr>
                  <a:t> </a:t>
                </a:r>
                <a:r>
                  <a:rPr lang="en-GB" sz="2600" dirty="0">
                    <a:latin typeface="Abadi Extra Light" panose="020B0204020104020204" pitchFamily="34" charset="0"/>
                    <a:ea typeface="Cambria Math" panose="02040503050406030204" pitchFamily="18" charset="0"/>
                  </a:rPr>
                  <a:t>Also, as we’ll see, it’s easier to maximize </a:t>
                </a:r>
                <a14:m>
                  <m:oMath xmlns:m="http://schemas.openxmlformats.org/officeDocument/2006/math">
                    <m:r>
                      <a:rPr lang="en-IN" sz="2800" i="1" smtClean="0">
                        <a:latin typeface="Cambria Math" panose="02040503050406030204" pitchFamily="18" charset="0"/>
                        <a:ea typeface="Cambria Math" panose="02040503050406030204" pitchFamily="18" charset="0"/>
                      </a:rPr>
                      <m:t>ℒ</m:t>
                    </m:r>
                    <m:d>
                      <m:dPr>
                        <m:ctrlPr>
                          <a:rPr lang="en-IN" sz="2800" i="1">
                            <a:latin typeface="Cambria Math" panose="02040503050406030204" pitchFamily="18" charset="0"/>
                            <a:ea typeface="Cambria Math" panose="02040503050406030204" pitchFamily="18" charset="0"/>
                          </a:rPr>
                        </m:ctrlPr>
                      </m:dPr>
                      <m:e>
                        <m:r>
                          <a:rPr lang="en-IN" sz="2800" i="1">
                            <a:latin typeface="Cambria Math" panose="02040503050406030204" pitchFamily="18" charset="0"/>
                            <a:ea typeface="Cambria Math" panose="02040503050406030204" pitchFamily="18" charset="0"/>
                          </a:rPr>
                          <m:t>𝑞</m:t>
                        </m:r>
                        <m:r>
                          <a:rPr lang="en-IN" sz="2800" i="1">
                            <a:latin typeface="Cambria Math" panose="02040503050406030204" pitchFamily="18" charset="0"/>
                            <a:ea typeface="Cambria Math" panose="02040503050406030204" pitchFamily="18" charset="0"/>
                          </a:rPr>
                          <m:t>,</m:t>
                        </m:r>
                        <m:r>
                          <m:rPr>
                            <m:sty m:val="p"/>
                          </m:rPr>
                          <a:rPr lang="en-IN" sz="2800">
                            <a:latin typeface="Cambria Math" panose="02040503050406030204" pitchFamily="18" charset="0"/>
                            <a:ea typeface="Cambria Math" panose="02040503050406030204" pitchFamily="18" charset="0"/>
                          </a:rPr>
                          <m:t>Θ</m:t>
                        </m:r>
                      </m:e>
                    </m:d>
                  </m:oMath>
                </a14:m>
                <a:endParaRPr lang="en-IN" sz="2600" dirty="0">
                  <a:latin typeface="Abadi Extra Light" panose="020B0204020104020204" pitchFamily="34" charset="0"/>
                  <a:ea typeface="Cambria Math" panose="02040503050406030204" pitchFamily="18" charset="0"/>
                </a:endParaRPr>
              </a:p>
              <a:p>
                <a:pPr>
                  <a:buFont typeface="Wingdings" panose="05000000000000000000" pitchFamily="2" charset="2"/>
                  <a:buChar char="§"/>
                </a:pPr>
                <a:endParaRPr lang="en-IN" sz="2600" dirty="0">
                  <a:latin typeface="Abadi Extra Light" panose="020B0204020104020204" pitchFamily="34" charset="0"/>
                </a:endParaRPr>
              </a:p>
              <a:p>
                <a:pPr marL="0" indent="0">
                  <a:buNone/>
                </a:pPr>
                <a:r>
                  <a:rPr lang="en-GB" dirty="0">
                    <a:latin typeface="Abadi Extra Light" panose="020B0204020104020204" pitchFamily="34" charset="0"/>
                  </a:rPr>
                  <a:t> </a:t>
                </a:r>
                <a:endParaRPr lang="en-GB" sz="2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831" t="-1645"/>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18</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5A25970-4879-4303-8984-CD876785C004}"/>
                  </a:ext>
                </a:extLst>
              </p:cNvPr>
              <p:cNvSpPr txBox="1"/>
              <p:nvPr/>
            </p:nvSpPr>
            <p:spPr>
              <a:xfrm>
                <a:off x="2813029" y="1699580"/>
                <a:ext cx="5317481" cy="4309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IN" sz="2800" i="1" smtClean="0">
                          <a:latin typeface="Cambria Math" panose="02040503050406030204" pitchFamily="18" charset="0"/>
                        </a:rPr>
                        <m:t>log</m:t>
                      </m:r>
                      <m:r>
                        <a:rPr lang="en-IN" sz="2800" i="1" smtClean="0">
                          <a:latin typeface="Cambria Math" panose="02040503050406030204" pitchFamily="18" charset="0"/>
                        </a:rPr>
                        <m:t> </m:t>
                      </m:r>
                      <m:r>
                        <a:rPr lang="en-IN" sz="2800" i="1" smtClean="0">
                          <a:latin typeface="Cambria Math" panose="02040503050406030204" pitchFamily="18" charset="0"/>
                        </a:rPr>
                        <m:t>𝑝</m:t>
                      </m:r>
                      <m:d>
                        <m:dPr>
                          <m:ctrlPr>
                            <a:rPr lang="en-IN" sz="2800" i="1">
                              <a:latin typeface="Cambria Math" panose="02040503050406030204" pitchFamily="18" charset="0"/>
                            </a:rPr>
                          </m:ctrlPr>
                        </m:dPr>
                        <m:e>
                          <m:r>
                            <a:rPr lang="en-IN" sz="2800" b="1" i="1">
                              <a:latin typeface="Cambria Math" panose="02040503050406030204" pitchFamily="18" charset="0"/>
                            </a:rPr>
                            <m:t>𝑿</m:t>
                          </m:r>
                        </m:e>
                        <m:e>
                          <m:r>
                            <m:rPr>
                              <m:sty m:val="p"/>
                            </m:rPr>
                            <a:rPr lang="en-IN" sz="2800">
                              <a:latin typeface="Cambria Math" panose="02040503050406030204" pitchFamily="18" charset="0"/>
                            </a:rPr>
                            <m:t>Θ</m:t>
                          </m:r>
                        </m:e>
                      </m:d>
                      <m:r>
                        <a:rPr lang="en-IN" sz="2800" b="0" i="1" smtClean="0">
                          <a:latin typeface="Cambria Math" panose="02040503050406030204" pitchFamily="18" charset="0"/>
                        </a:rPr>
                        <m:t>= </m:t>
                      </m:r>
                      <m:r>
                        <a:rPr lang="en-IN" sz="2800" b="0" i="1" smtClean="0">
                          <a:latin typeface="Cambria Math" panose="02040503050406030204" pitchFamily="18" charset="0"/>
                          <a:ea typeface="Cambria Math" panose="02040503050406030204" pitchFamily="18" charset="0"/>
                        </a:rPr>
                        <m:t>ℒ</m:t>
                      </m:r>
                      <m:d>
                        <m:dPr>
                          <m:ctrlPr>
                            <a:rPr lang="en-IN" sz="2800" b="0" i="1" smtClean="0">
                              <a:latin typeface="Cambria Math" panose="02040503050406030204" pitchFamily="18" charset="0"/>
                              <a:ea typeface="Cambria Math" panose="02040503050406030204" pitchFamily="18" charset="0"/>
                            </a:rPr>
                          </m:ctrlPr>
                        </m:dPr>
                        <m:e>
                          <m:r>
                            <a:rPr lang="en-IN" sz="2800" b="0" i="1" smtClean="0">
                              <a:latin typeface="Cambria Math" panose="02040503050406030204" pitchFamily="18" charset="0"/>
                              <a:ea typeface="Cambria Math" panose="02040503050406030204" pitchFamily="18" charset="0"/>
                            </a:rPr>
                            <m:t>𝑞</m:t>
                          </m:r>
                          <m:r>
                            <a:rPr lang="en-IN" sz="2800" b="0" i="1" smtClean="0">
                              <a:latin typeface="Cambria Math" panose="02040503050406030204" pitchFamily="18" charset="0"/>
                              <a:ea typeface="Cambria Math" panose="02040503050406030204" pitchFamily="18" charset="0"/>
                            </a:rPr>
                            <m:t>,</m:t>
                          </m:r>
                          <m:r>
                            <m:rPr>
                              <m:sty m:val="p"/>
                            </m:rPr>
                            <a:rPr lang="en-IN" sz="2800" b="0" i="0" smtClean="0">
                              <a:latin typeface="Cambria Math" panose="02040503050406030204" pitchFamily="18" charset="0"/>
                              <a:ea typeface="Cambria Math" panose="02040503050406030204" pitchFamily="18" charset="0"/>
                            </a:rPr>
                            <m:t>Θ</m:t>
                          </m:r>
                        </m:e>
                      </m:d>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𝐾𝐿</m:t>
                      </m:r>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𝑞</m:t>
                      </m:r>
                      <m:r>
                        <a:rPr lang="en-IN" sz="2800" b="0" i="1" smtClean="0">
                          <a:latin typeface="Cambria Math" panose="02040503050406030204" pitchFamily="18" charset="0"/>
                          <a:ea typeface="Cambria Math" panose="02040503050406030204" pitchFamily="18" charset="0"/>
                        </a:rPr>
                        <m:t>||</m:t>
                      </m:r>
                      <m:sSub>
                        <m:sSubPr>
                          <m:ctrlPr>
                            <a:rPr lang="en-IN" sz="2800" b="0" i="1" smtClean="0">
                              <a:latin typeface="Cambria Math" panose="02040503050406030204" pitchFamily="18" charset="0"/>
                              <a:ea typeface="Cambria Math" panose="02040503050406030204" pitchFamily="18" charset="0"/>
                            </a:rPr>
                          </m:ctrlPr>
                        </m:sSubPr>
                        <m:e>
                          <m:r>
                            <a:rPr lang="en-IN" sz="2800" b="0" i="1" smtClean="0">
                              <a:latin typeface="Cambria Math" panose="02040503050406030204" pitchFamily="18" charset="0"/>
                              <a:ea typeface="Cambria Math" panose="02040503050406030204" pitchFamily="18" charset="0"/>
                            </a:rPr>
                            <m:t>𝑝</m:t>
                          </m:r>
                        </m:e>
                        <m:sub>
                          <m:r>
                            <a:rPr lang="en-IN" sz="2800" b="0" i="1" smtClean="0">
                              <a:latin typeface="Cambria Math" panose="02040503050406030204" pitchFamily="18" charset="0"/>
                              <a:ea typeface="Cambria Math" panose="02040503050406030204" pitchFamily="18" charset="0"/>
                            </a:rPr>
                            <m:t>𝑧</m:t>
                          </m:r>
                        </m:sub>
                      </m:sSub>
                      <m:r>
                        <a:rPr lang="en-IN" sz="2800" b="0" i="1" smtClean="0">
                          <a:latin typeface="Cambria Math" panose="02040503050406030204" pitchFamily="18" charset="0"/>
                          <a:ea typeface="Cambria Math" panose="02040503050406030204" pitchFamily="18" charset="0"/>
                        </a:rPr>
                        <m:t>)</m:t>
                      </m:r>
                    </m:oMath>
                  </m:oMathPara>
                </a14:m>
                <a:br>
                  <a:rPr lang="en-IN" sz="2800" b="0" dirty="0">
                    <a:ea typeface="Cambria Math" panose="02040503050406030204" pitchFamily="18" charset="0"/>
                  </a:rPr>
                </a:br>
                <a:endParaRPr lang="en-IN" sz="2800" dirty="0"/>
              </a:p>
            </p:txBody>
          </p:sp>
        </mc:Choice>
        <mc:Fallback xmlns="">
          <p:sp>
            <p:nvSpPr>
              <p:cNvPr id="5" name="TextBox 4">
                <a:extLst>
                  <a:ext uri="{FF2B5EF4-FFF2-40B4-BE49-F238E27FC236}">
                    <a16:creationId xmlns:a16="http://schemas.microsoft.com/office/drawing/2014/main" id="{35A25970-4879-4303-8984-CD876785C004}"/>
                  </a:ext>
                </a:extLst>
              </p:cNvPr>
              <p:cNvSpPr txBox="1">
                <a:spLocks noRot="1" noChangeAspect="1" noMove="1" noResize="1" noEditPoints="1" noAdjustHandles="1" noChangeArrowheads="1" noChangeShapeType="1" noTextEdit="1"/>
              </p:cNvSpPr>
              <p:nvPr/>
            </p:nvSpPr>
            <p:spPr>
              <a:xfrm>
                <a:off x="2813029" y="1699580"/>
                <a:ext cx="5317481" cy="430952"/>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Speech Bubble: Rectangle 5">
                <a:extLst>
                  <a:ext uri="{FF2B5EF4-FFF2-40B4-BE49-F238E27FC236}">
                    <a16:creationId xmlns:a16="http://schemas.microsoft.com/office/drawing/2014/main" id="{E8963CD3-8EB3-4F01-97D8-D0700197AB11}"/>
                  </a:ext>
                </a:extLst>
              </p:cNvPr>
              <p:cNvSpPr/>
              <p:nvPr/>
            </p:nvSpPr>
            <p:spPr>
              <a:xfrm>
                <a:off x="511134" y="1862198"/>
                <a:ext cx="1886755" cy="413077"/>
              </a:xfrm>
              <a:prstGeom prst="wedgeRectCallout">
                <a:avLst>
                  <a:gd name="adj1" fmla="val 43027"/>
                  <a:gd name="adj2" fmla="val 8304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Assume </a:t>
                </a:r>
                <a14:m>
                  <m:oMath xmlns:m="http://schemas.openxmlformats.org/officeDocument/2006/math">
                    <m:r>
                      <a:rPr lang="en-IN" b="1" i="1" dirty="0" smtClean="0">
                        <a:solidFill>
                          <a:schemeClr val="tx1"/>
                        </a:solidFill>
                        <a:latin typeface="Cambria Math" panose="02040503050406030204" pitchFamily="18" charset="0"/>
                      </a:rPr>
                      <m:t>𝒁</m:t>
                    </m:r>
                  </m:oMath>
                </a14:m>
                <a:r>
                  <a:rPr lang="en-IN" dirty="0">
                    <a:solidFill>
                      <a:schemeClr val="tx1"/>
                    </a:solidFill>
                    <a:latin typeface="Abadi Extra Light" panose="020B0204020104020204" pitchFamily="34" charset="0"/>
                  </a:rPr>
                  <a:t> discrete</a:t>
                </a:r>
              </a:p>
            </p:txBody>
          </p:sp>
        </mc:Choice>
        <mc:Fallback xmlns="">
          <p:sp>
            <p:nvSpPr>
              <p:cNvPr id="6" name="Speech Bubble: Rectangle 5">
                <a:extLst>
                  <a:ext uri="{FF2B5EF4-FFF2-40B4-BE49-F238E27FC236}">
                    <a16:creationId xmlns:a16="http://schemas.microsoft.com/office/drawing/2014/main" id="{E8963CD3-8EB3-4F01-97D8-D0700197AB11}"/>
                  </a:ext>
                </a:extLst>
              </p:cNvPr>
              <p:cNvSpPr>
                <a:spLocks noRot="1" noChangeAspect="1" noMove="1" noResize="1" noEditPoints="1" noAdjustHandles="1" noChangeArrowheads="1" noChangeShapeType="1" noTextEdit="1"/>
              </p:cNvSpPr>
              <p:nvPr/>
            </p:nvSpPr>
            <p:spPr>
              <a:xfrm>
                <a:off x="511134" y="1862198"/>
                <a:ext cx="1886755" cy="413077"/>
              </a:xfrm>
              <a:prstGeom prst="wedgeRectCallout">
                <a:avLst>
                  <a:gd name="adj1" fmla="val 43027"/>
                  <a:gd name="adj2" fmla="val 83045"/>
                </a:avLst>
              </a:prstGeom>
              <a:blipFill>
                <a:blip r:embed="rId7"/>
                <a:stretch>
                  <a:fillRect l="-2564" r="-641"/>
                </a:stretch>
              </a:blipFill>
              <a:ln w="19050">
                <a:solidFill>
                  <a:schemeClr val="accent2"/>
                </a:solidFill>
              </a:ln>
            </p:spPr>
            <p:txBody>
              <a:bodyPr/>
              <a:lstStyle/>
              <a:p>
                <a:r>
                  <a:rPr lang="en-IN">
                    <a:noFill/>
                  </a:rPr>
                  <a:t> </a:t>
                </a:r>
              </a:p>
            </p:txBody>
          </p:sp>
        </mc:Fallback>
      </mc:AlternateContent>
      <p:pic>
        <p:nvPicPr>
          <p:cNvPr id="3" name="Picture 2">
            <a:extLst>
              <a:ext uri="{FF2B5EF4-FFF2-40B4-BE49-F238E27FC236}">
                <a16:creationId xmlns:a16="http://schemas.microsoft.com/office/drawing/2014/main" id="{04EDC427-080E-488E-9563-41F1AB64E491}"/>
              </a:ext>
            </a:extLst>
          </p:cNvPr>
          <p:cNvPicPr>
            <a:picLocks noChangeAspect="1"/>
          </p:cNvPicPr>
          <p:nvPr/>
        </p:nvPicPr>
        <p:blipFill>
          <a:blip r:embed="rId8"/>
          <a:stretch>
            <a:fillRect/>
          </a:stretch>
        </p:blipFill>
        <p:spPr>
          <a:xfrm>
            <a:off x="7321757" y="2420018"/>
            <a:ext cx="4475291" cy="2738402"/>
          </a:xfrm>
          <a:prstGeom prst="rect">
            <a:avLst/>
          </a:prstGeom>
        </p:spPr>
      </p:pic>
      <p:sp>
        <p:nvSpPr>
          <p:cNvPr id="8" name="Speech Bubble: Rectangle 7">
            <a:extLst>
              <a:ext uri="{FF2B5EF4-FFF2-40B4-BE49-F238E27FC236}">
                <a16:creationId xmlns:a16="http://schemas.microsoft.com/office/drawing/2014/main" id="{7AA2004A-8174-41AE-B23C-C22957815E3E}"/>
              </a:ext>
            </a:extLst>
          </p:cNvPr>
          <p:cNvSpPr/>
          <p:nvPr/>
        </p:nvSpPr>
        <p:spPr>
          <a:xfrm>
            <a:off x="8435593" y="1655660"/>
            <a:ext cx="1886755" cy="413077"/>
          </a:xfrm>
          <a:prstGeom prst="wedgeRectCallout">
            <a:avLst>
              <a:gd name="adj1" fmla="val -65847"/>
              <a:gd name="adj2" fmla="val 1757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Verify the identity</a:t>
            </a:r>
          </a:p>
        </p:txBody>
      </p:sp>
    </p:spTree>
    <p:custDataLst>
      <p:tags r:id="rId1"/>
    </p:custDataLst>
    <p:extLst>
      <p:ext uri="{BB962C8B-B14F-4D97-AF65-F5344CB8AC3E}">
        <p14:creationId xmlns:p14="http://schemas.microsoft.com/office/powerpoint/2010/main" val="267344648"/>
      </p:ext>
    </p:extLst>
  </p:cSld>
  <p:clrMapOvr>
    <a:masterClrMapping/>
  </p:clrMapOvr>
  <mc:AlternateContent xmlns:mc="http://schemas.openxmlformats.org/markup-compatibility/2006" xmlns:p14="http://schemas.microsoft.com/office/powerpoint/2010/main">
    <mc:Choice Requires="p14">
      <p:transition spd="slow" p14:dur="2000" advTm="243540"/>
    </mc:Choice>
    <mc:Fallback xmlns="">
      <p:transition spd="slow" advTm="2435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down)">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wipe(down)">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wipe(down)">
                                      <p:cBhvr>
                                        <p:cTn id="57" dur="500"/>
                                        <p:tgtEl>
                                          <p:spTgt spid="4">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15" end="15"/>
                                            </p:txEl>
                                          </p:spTgt>
                                        </p:tgtEl>
                                        <p:attrNameLst>
                                          <p:attrName>style.visibility</p:attrName>
                                        </p:attrNameLst>
                                      </p:cBhvr>
                                      <p:to>
                                        <p:strVal val="visible"/>
                                      </p:to>
                                    </p:set>
                                    <p:animEffect transition="in" filter="wipe(down)">
                                      <p:cBhvr>
                                        <p:cTn id="62"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19</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20" name="Title 1">
                <a:extLst>
                  <a:ext uri="{FF2B5EF4-FFF2-40B4-BE49-F238E27FC236}">
                    <a16:creationId xmlns:a16="http://schemas.microsoft.com/office/drawing/2014/main" id="{4FDD0BAA-2197-43F1-BA81-C1252B1043B5}"/>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Maximizing </a:t>
                </a:r>
                <a14:m>
                  <m:oMath xmlns:m="http://schemas.openxmlformats.org/officeDocument/2006/math">
                    <m:r>
                      <a:rPr lang="en-IN" sz="4400" i="1" smtClean="0">
                        <a:solidFill>
                          <a:srgbClr val="A33BC3"/>
                        </a:solidFill>
                        <a:latin typeface="Cambria Math" panose="02040503050406030204" pitchFamily="18" charset="0"/>
                        <a:ea typeface="Cambria Math" panose="02040503050406030204" pitchFamily="18" charset="0"/>
                      </a:rPr>
                      <m:t>ℒ</m:t>
                    </m:r>
                    <m:d>
                      <m:dPr>
                        <m:ctrlPr>
                          <a:rPr lang="en-IN" sz="4400" i="1">
                            <a:solidFill>
                              <a:srgbClr val="A33BC3"/>
                            </a:solidFill>
                            <a:latin typeface="Cambria Math" panose="02040503050406030204" pitchFamily="18" charset="0"/>
                            <a:ea typeface="Cambria Math" panose="02040503050406030204" pitchFamily="18" charset="0"/>
                          </a:rPr>
                        </m:ctrlPr>
                      </m:dPr>
                      <m:e>
                        <m:r>
                          <a:rPr lang="en-IN" sz="4400" i="1">
                            <a:solidFill>
                              <a:srgbClr val="A33BC3"/>
                            </a:solidFill>
                            <a:latin typeface="Cambria Math" panose="02040503050406030204" pitchFamily="18" charset="0"/>
                            <a:ea typeface="Cambria Math" panose="02040503050406030204" pitchFamily="18" charset="0"/>
                          </a:rPr>
                          <m:t>𝑞</m:t>
                        </m:r>
                        <m:r>
                          <a:rPr lang="en-IN" sz="4400" i="1">
                            <a:solidFill>
                              <a:srgbClr val="A33BC3"/>
                            </a:solidFill>
                            <a:latin typeface="Cambria Math" panose="02040503050406030204" pitchFamily="18" charset="0"/>
                            <a:ea typeface="Cambria Math" panose="02040503050406030204" pitchFamily="18" charset="0"/>
                          </a:rPr>
                          <m:t>,</m:t>
                        </m:r>
                        <m:r>
                          <m:rPr>
                            <m:sty m:val="p"/>
                          </m:rPr>
                          <a:rPr lang="en-IN" sz="4400">
                            <a:solidFill>
                              <a:srgbClr val="A33BC3"/>
                            </a:solidFill>
                            <a:latin typeface="Cambria Math" panose="02040503050406030204" pitchFamily="18" charset="0"/>
                            <a:ea typeface="Cambria Math" panose="02040503050406030204" pitchFamily="18" charset="0"/>
                          </a:rPr>
                          <m:t>Θ</m:t>
                        </m:r>
                      </m:e>
                    </m:d>
                  </m:oMath>
                </a14:m>
                <a:r>
                  <a:rPr lang="en-IN" dirty="0">
                    <a:solidFill>
                      <a:srgbClr val="A33BC3"/>
                    </a:solidFill>
                  </a:rPr>
                  <a:t> </a:t>
                </a:r>
              </a:p>
            </p:txBody>
          </p:sp>
        </mc:Choice>
        <mc:Fallback xmlns="">
          <p:sp>
            <p:nvSpPr>
              <p:cNvPr id="20" name="Title 1">
                <a:extLst>
                  <a:ext uri="{FF2B5EF4-FFF2-40B4-BE49-F238E27FC236}">
                    <a16:creationId xmlns:a16="http://schemas.microsoft.com/office/drawing/2014/main" id="{4FDD0BAA-2197-43F1-BA81-C1252B1043B5}"/>
                  </a:ext>
                </a:extLst>
              </p:cNvPr>
              <p:cNvSpPr>
                <a:spLocks noGrp="1" noRot="1" noChangeAspect="1" noMove="1" noResize="1" noEditPoints="1" noAdjustHandles="1" noChangeArrowheads="1" noChangeShapeType="1" noTextEdit="1"/>
              </p:cNvSpPr>
              <p:nvPr>
                <p:ph type="title"/>
              </p:nvPr>
            </p:nvSpPr>
            <p:spPr>
              <a:xfrm>
                <a:off x="265245" y="169682"/>
                <a:ext cx="11740617" cy="821500"/>
              </a:xfrm>
              <a:blipFill>
                <a:blip r:embed="rId3"/>
                <a:stretch>
                  <a:fillRect l="-2130" t="-15556" b="-27407"/>
                </a:stretch>
              </a:blipFill>
            </p:spPr>
            <p:txBody>
              <a:bodyPr/>
              <a:lstStyle/>
              <a:p>
                <a:r>
                  <a:rPr lang="en-IN">
                    <a:noFill/>
                  </a:rPr>
                  <a:t> </a:t>
                </a:r>
              </a:p>
            </p:txBody>
          </p:sp>
        </mc:Fallback>
      </mc:AlternateContent>
      <p:sp>
        <p:nvSpPr>
          <p:cNvPr id="21" name="Slide Number Placeholder 11">
            <a:extLst>
              <a:ext uri="{FF2B5EF4-FFF2-40B4-BE49-F238E27FC236}">
                <a16:creationId xmlns:a16="http://schemas.microsoft.com/office/drawing/2014/main" id="{A9805645-9E76-4195-AF7D-C271845D5237}"/>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accent2">
                    <a:lumMod val="40000"/>
                    <a:lumOff val="60000"/>
                  </a:schemeClr>
                </a:solidFill>
              </a:rPr>
              <a:pPr/>
              <a:t>19</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97447913-1853-4C07-ACEE-432BE3BE0136}"/>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14:m>
                  <m:oMath xmlns:m="http://schemas.openxmlformats.org/officeDocument/2006/math">
                    <m:r>
                      <a:rPr lang="en-IN" sz="2400" i="1" smtClean="0">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oMath>
                </a14:m>
                <a:r>
                  <a:rPr lang="en-IN" sz="2400" dirty="0">
                    <a:latin typeface="Abadi Extra Light" panose="020B0204020104020204" pitchFamily="34" charset="0"/>
                  </a:rPr>
                  <a:t> depends on </a:t>
                </a:r>
                <a14:m>
                  <m:oMath xmlns:m="http://schemas.openxmlformats.org/officeDocument/2006/math">
                    <m:r>
                      <a:rPr lang="en-IN" sz="2400" i="1" dirty="0" smtClean="0">
                        <a:latin typeface="Cambria Math" panose="02040503050406030204" pitchFamily="18" charset="0"/>
                      </a:rPr>
                      <m:t>𝑞</m:t>
                    </m:r>
                  </m:oMath>
                </a14:m>
                <a:r>
                  <a:rPr lang="en-IN" sz="2400" dirty="0">
                    <a:latin typeface="Abadi Extra Light" panose="020B0204020104020204" pitchFamily="34" charset="0"/>
                  </a:rPr>
                  <a:t> and </a:t>
                </a:r>
                <a14:m>
                  <m:oMath xmlns:m="http://schemas.openxmlformats.org/officeDocument/2006/math">
                    <m:r>
                      <m:rPr>
                        <m:sty m:val="p"/>
                      </m:rPr>
                      <a:rPr lang="en-IN" sz="2400" i="0" dirty="0" smtClean="0">
                        <a:latin typeface="Cambria Math" panose="02040503050406030204" pitchFamily="18" charset="0"/>
                      </a:rPr>
                      <m:t>Θ</m:t>
                    </m:r>
                  </m:oMath>
                </a14:m>
                <a:r>
                  <a:rPr lang="en-IN" sz="2400" dirty="0">
                    <a:latin typeface="Abadi Extra Light" panose="020B0204020104020204" pitchFamily="34" charset="0"/>
                  </a:rPr>
                  <a:t>. We’ll use ALT-OPT to maximize it</a:t>
                </a:r>
              </a:p>
              <a:p>
                <a:pPr>
                  <a:buFont typeface="Wingdings" panose="05000000000000000000" pitchFamily="2" charset="2"/>
                  <a:buChar char="§"/>
                </a:pPr>
                <a:r>
                  <a:rPr lang="en-IN" sz="2400" dirty="0">
                    <a:latin typeface="Abadi Extra Light" panose="020B0204020104020204" pitchFamily="34" charset="0"/>
                  </a:rPr>
                  <a:t>Let’s maximize </a:t>
                </a:r>
                <a14:m>
                  <m:oMath xmlns:m="http://schemas.openxmlformats.org/officeDocument/2006/math">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oMath>
                </a14:m>
                <a:r>
                  <a:rPr lang="en-IN" sz="2400" dirty="0">
                    <a:latin typeface="Abadi Extra Light" panose="020B0204020104020204" pitchFamily="34" charset="0"/>
                  </a:rPr>
                  <a:t> </a:t>
                </a:r>
                <a:r>
                  <a:rPr lang="en-IN" sz="2400" dirty="0" err="1">
                    <a:latin typeface="Abadi Extra Light" panose="020B0204020104020204" pitchFamily="34" charset="0"/>
                  </a:rPr>
                  <a:t>w.r.t.</a:t>
                </a:r>
                <a:r>
                  <a:rPr lang="en-IN" sz="2400" dirty="0">
                    <a:latin typeface="Abadi Extra Light" panose="020B0204020104020204" pitchFamily="34" charset="0"/>
                  </a:rPr>
                  <a:t> </a:t>
                </a:r>
                <a14:m>
                  <m:oMath xmlns:m="http://schemas.openxmlformats.org/officeDocument/2006/math">
                    <m:r>
                      <a:rPr lang="en-IN" sz="2400" i="1" dirty="0" smtClean="0">
                        <a:latin typeface="Cambria Math" panose="02040503050406030204" pitchFamily="18" charset="0"/>
                      </a:rPr>
                      <m:t>𝑞</m:t>
                    </m:r>
                  </m:oMath>
                </a14:m>
                <a:r>
                  <a:rPr lang="en-IN" sz="2400" dirty="0">
                    <a:latin typeface="Abadi Extra Light" panose="020B0204020104020204" pitchFamily="34" charset="0"/>
                  </a:rPr>
                  <a:t> with </a:t>
                </a:r>
                <a14:m>
                  <m:oMath xmlns:m="http://schemas.openxmlformats.org/officeDocument/2006/math">
                    <m:r>
                      <m:rPr>
                        <m:sty m:val="p"/>
                      </m:rPr>
                      <a:rPr lang="en-IN" sz="2400" dirty="0">
                        <a:latin typeface="Cambria Math" panose="02040503050406030204" pitchFamily="18" charset="0"/>
                      </a:rPr>
                      <m:t>Θ</m:t>
                    </m:r>
                  </m:oMath>
                </a14:m>
                <a:r>
                  <a:rPr lang="en-IN" sz="2400" dirty="0">
                    <a:latin typeface="Abadi Extra Light" panose="020B0204020104020204" pitchFamily="34" charset="0"/>
                  </a:rPr>
                  <a:t> fixed at some </a:t>
                </a:r>
                <a14:m>
                  <m:oMath xmlns:m="http://schemas.openxmlformats.org/officeDocument/2006/math">
                    <m:sSup>
                      <m:sSupPr>
                        <m:ctrlPr>
                          <a:rPr lang="en-IN" sz="2400" i="1" smtClean="0">
                            <a:latin typeface="Cambria Math" panose="02040503050406030204" pitchFamily="18" charset="0"/>
                          </a:rPr>
                        </m:ctrlPr>
                      </m:sSupPr>
                      <m:e>
                        <m:r>
                          <m:rPr>
                            <m:sty m:val="p"/>
                          </m:rPr>
                          <a:rPr lang="en-IN" sz="2400" dirty="0">
                            <a:latin typeface="Cambria Math" panose="02040503050406030204" pitchFamily="18" charset="0"/>
                          </a:rPr>
                          <m:t>Θ</m:t>
                        </m:r>
                      </m:e>
                      <m:sup>
                        <m:r>
                          <m:rPr>
                            <m:sty m:val="p"/>
                          </m:rPr>
                          <a:rPr lang="en-IN" sz="2400" b="0" i="0" smtClean="0">
                            <a:latin typeface="Cambria Math" panose="02040503050406030204" pitchFamily="18" charset="0"/>
                          </a:rPr>
                          <m:t>old</m:t>
                        </m:r>
                      </m:sup>
                    </m:sSup>
                  </m:oMath>
                </a14:m>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r>
                  <a:rPr lang="en-IN" sz="2400" dirty="0">
                    <a:latin typeface="Abadi Extra Light" panose="020B0204020104020204" pitchFamily="34" charset="0"/>
                  </a:rPr>
                  <a:t>Now let’s maximize </a:t>
                </a:r>
                <a14:m>
                  <m:oMath xmlns:m="http://schemas.openxmlformats.org/officeDocument/2006/math">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oMath>
                </a14:m>
                <a:r>
                  <a:rPr lang="en-IN" sz="2400" dirty="0">
                    <a:latin typeface="Abadi Extra Light" panose="020B0204020104020204" pitchFamily="34" charset="0"/>
                  </a:rPr>
                  <a:t> </a:t>
                </a:r>
                <a:r>
                  <a:rPr lang="en-IN" sz="2400" dirty="0" err="1">
                    <a:latin typeface="Abadi Extra Light" panose="020B0204020104020204" pitchFamily="34" charset="0"/>
                  </a:rPr>
                  <a:t>w.r.t.</a:t>
                </a:r>
                <a:r>
                  <a:rPr lang="en-IN" sz="2400" dirty="0">
                    <a:latin typeface="Abadi Extra Light" panose="020B0204020104020204" pitchFamily="34" charset="0"/>
                  </a:rPr>
                  <a:t> </a:t>
                </a:r>
                <a14:m>
                  <m:oMath xmlns:m="http://schemas.openxmlformats.org/officeDocument/2006/math">
                    <m:r>
                      <m:rPr>
                        <m:sty m:val="p"/>
                      </m:rPr>
                      <a:rPr lang="en-IN" sz="2400" dirty="0">
                        <a:latin typeface="Cambria Math" panose="02040503050406030204" pitchFamily="18" charset="0"/>
                      </a:rPr>
                      <m:t>Θ</m:t>
                    </m:r>
                  </m:oMath>
                </a14:m>
                <a:r>
                  <a:rPr lang="en-IN" sz="2400" dirty="0">
                    <a:latin typeface="Abadi Extra Light" panose="020B0204020104020204" pitchFamily="34" charset="0"/>
                  </a:rPr>
                  <a:t> with </a:t>
                </a:r>
                <a14:m>
                  <m:oMath xmlns:m="http://schemas.openxmlformats.org/officeDocument/2006/math">
                    <m:r>
                      <a:rPr lang="en-IN" sz="2400" i="1" dirty="0" smtClean="0">
                        <a:latin typeface="Cambria Math" panose="02040503050406030204" pitchFamily="18" charset="0"/>
                      </a:rPr>
                      <m:t>𝑞</m:t>
                    </m:r>
                  </m:oMath>
                </a14:m>
                <a:r>
                  <a:rPr lang="en-IN" sz="2400" dirty="0">
                    <a:latin typeface="Abadi Extra Light" panose="020B0204020104020204" pitchFamily="34" charset="0"/>
                  </a:rPr>
                  <a:t> fixed at </a:t>
                </a:r>
                <a14:m>
                  <m:oMath xmlns:m="http://schemas.openxmlformats.org/officeDocument/2006/math">
                    <m:acc>
                      <m:accPr>
                        <m:chr m:val="̂"/>
                        <m:ctrlPr>
                          <a:rPr lang="en-IN" sz="2400" i="1">
                            <a:latin typeface="Cambria Math" panose="02040503050406030204" pitchFamily="18" charset="0"/>
                          </a:rPr>
                        </m:ctrlPr>
                      </m:accPr>
                      <m:e>
                        <m:r>
                          <a:rPr lang="en-IN" sz="2400" i="1">
                            <a:latin typeface="Cambria Math" panose="02040503050406030204" pitchFamily="18" charset="0"/>
                          </a:rPr>
                          <m:t>𝑞</m:t>
                        </m:r>
                      </m:e>
                    </m:acc>
                    <m:r>
                      <a:rPr lang="en-IN" sz="2400" b="0" i="1" smtClean="0">
                        <a:latin typeface="Cambria Math" panose="02040503050406030204" pitchFamily="18" charset="0"/>
                      </a:rPr>
                      <m:t>=</m:t>
                    </m:r>
                    <m:sSub>
                      <m:sSubPr>
                        <m:ctrlPr>
                          <a:rPr lang="en-IN" sz="2400" i="1">
                            <a:latin typeface="Cambria Math" panose="02040503050406030204" pitchFamily="18" charset="0"/>
                            <a:ea typeface="Cambria Math" panose="02040503050406030204" pitchFamily="18" charset="0"/>
                          </a:rPr>
                        </m:ctrlPr>
                      </m:sSubPr>
                      <m:e>
                        <m:r>
                          <a:rPr lang="en-IN" sz="2400" i="1">
                            <a:latin typeface="Cambria Math" panose="02040503050406030204" pitchFamily="18" charset="0"/>
                            <a:ea typeface="Cambria Math" panose="02040503050406030204" pitchFamily="18" charset="0"/>
                          </a:rPr>
                          <m:t>𝑝</m:t>
                        </m:r>
                      </m:e>
                      <m:sub>
                        <m:r>
                          <a:rPr lang="en-IN" sz="2400" i="1">
                            <a:latin typeface="Cambria Math" panose="02040503050406030204" pitchFamily="18" charset="0"/>
                            <a:ea typeface="Cambria Math" panose="02040503050406030204" pitchFamily="18" charset="0"/>
                          </a:rPr>
                          <m:t>𝑧</m:t>
                        </m:r>
                      </m:sub>
                    </m:sSub>
                    <m:r>
                      <a:rPr lang="en-IN" sz="2400" i="1">
                        <a:latin typeface="Cambria Math" panose="02040503050406030204" pitchFamily="18" charset="0"/>
                        <a:ea typeface="Cambria Math" panose="02040503050406030204" pitchFamily="18" charset="0"/>
                      </a:rPr>
                      <m:t>=</m:t>
                    </m:r>
                    <m:r>
                      <a:rPr lang="en-IN" sz="2400" i="1">
                        <a:latin typeface="Cambria Math" panose="02040503050406030204" pitchFamily="18" charset="0"/>
                        <a:ea typeface="Cambria Math" panose="02040503050406030204" pitchFamily="18" charset="0"/>
                      </a:rPr>
                      <m:t>𝑝</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𝒁</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𝑿</m:t>
                    </m:r>
                    <m:r>
                      <a:rPr lang="en-IN" sz="2400" i="1">
                        <a:latin typeface="Cambria Math" panose="02040503050406030204" pitchFamily="18" charset="0"/>
                        <a:ea typeface="Cambria Math" panose="02040503050406030204" pitchFamily="18" charset="0"/>
                      </a:rPr>
                      <m:t>,</m:t>
                    </m:r>
                    <m:sSup>
                      <m:sSupPr>
                        <m:ctrlPr>
                          <a:rPr lang="en-IN" sz="2400" i="1">
                            <a:latin typeface="Cambria Math" panose="02040503050406030204" pitchFamily="18" charset="0"/>
                            <a:ea typeface="Cambria Math" panose="02040503050406030204" pitchFamily="18" charset="0"/>
                          </a:rPr>
                        </m:ctrlPr>
                      </m:sSupPr>
                      <m:e>
                        <m:r>
                          <m:rPr>
                            <m:sty m:val="p"/>
                          </m:rPr>
                          <a:rPr lang="en-IN" sz="2400">
                            <a:latin typeface="Cambria Math" panose="02040503050406030204" pitchFamily="18" charset="0"/>
                            <a:ea typeface="Cambria Math" panose="02040503050406030204" pitchFamily="18" charset="0"/>
                          </a:rPr>
                          <m:t>Θ</m:t>
                        </m:r>
                      </m:e>
                      <m:sup>
                        <m:r>
                          <m:rPr>
                            <m:sty m:val="p"/>
                          </m:rPr>
                          <a:rPr lang="en-IN" sz="2400">
                            <a:latin typeface="Cambria Math" panose="02040503050406030204" pitchFamily="18" charset="0"/>
                            <a:ea typeface="Cambria Math" panose="02040503050406030204" pitchFamily="18" charset="0"/>
                          </a:rPr>
                          <m:t>old</m:t>
                        </m:r>
                      </m:sup>
                    </m:sSup>
                    <m:r>
                      <a:rPr lang="en-IN" sz="2400" i="1">
                        <a:latin typeface="Cambria Math" panose="02040503050406030204" pitchFamily="18" charset="0"/>
                        <a:ea typeface="Cambria Math" panose="02040503050406030204" pitchFamily="18" charset="0"/>
                      </a:rPr>
                      <m:t>)</m:t>
                    </m:r>
                  </m:oMath>
                </a14:m>
                <a:br>
                  <a:rPr lang="en-IN" sz="2400" dirty="0">
                    <a:ea typeface="Cambria Math" panose="02040503050406030204" pitchFamily="18" charset="0"/>
                  </a:rPr>
                </a:br>
                <a:endParaRPr lang="en-IN" sz="24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22" name="Content Placeholder 2">
                <a:extLst>
                  <a:ext uri="{FF2B5EF4-FFF2-40B4-BE49-F238E27FC236}">
                    <a16:creationId xmlns:a16="http://schemas.microsoft.com/office/drawing/2014/main" id="{97447913-1853-4C07-ACEE-432BE3BE0136}"/>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6"/>
                <a:stretch>
                  <a:fillRect l="-727" t="-164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66739F1-8623-4128-A19A-101E87AB1F97}"/>
                  </a:ext>
                </a:extLst>
              </p:cNvPr>
              <p:cNvSpPr txBox="1"/>
              <p:nvPr/>
            </p:nvSpPr>
            <p:spPr>
              <a:xfrm>
                <a:off x="1928291" y="2288814"/>
                <a:ext cx="8780289" cy="424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IN" sz="2400" b="0" i="1" smtClean="0">
                              <a:latin typeface="Cambria Math" panose="02040503050406030204" pitchFamily="18" charset="0"/>
                            </a:rPr>
                          </m:ctrlPr>
                        </m:accPr>
                        <m:e>
                          <m:r>
                            <a:rPr lang="en-IN" sz="2400" b="0" i="1" smtClean="0">
                              <a:latin typeface="Cambria Math" panose="02040503050406030204" pitchFamily="18" charset="0"/>
                            </a:rPr>
                            <m:t>𝑞</m:t>
                          </m:r>
                        </m:e>
                      </m:acc>
                      <m:r>
                        <a:rPr lang="en-IN" sz="2400" b="0" i="1" smtClean="0">
                          <a:latin typeface="Cambria Math" panose="02040503050406030204" pitchFamily="18" charset="0"/>
                        </a:rPr>
                        <m:t>= </m:t>
                      </m:r>
                      <m:sSub>
                        <m:sSubPr>
                          <m:ctrlPr>
                            <a:rPr lang="en-IN" sz="2400" b="0" i="1" smtClean="0">
                              <a:latin typeface="Cambria Math" panose="02040503050406030204" pitchFamily="18" charset="0"/>
                            </a:rPr>
                          </m:ctrlPr>
                        </m:sSubPr>
                        <m:e>
                          <m:r>
                            <m:rPr>
                              <m:sty m:val="p"/>
                            </m:rPr>
                            <a:rPr lang="en-IN" sz="2400" b="0" i="0" smtClean="0">
                              <a:latin typeface="Cambria Math" panose="02040503050406030204" pitchFamily="18" charset="0"/>
                            </a:rPr>
                            <m:t>argmax</m:t>
                          </m:r>
                        </m:e>
                        <m:sub>
                          <m:r>
                            <a:rPr lang="en-IN" sz="2400" b="0" i="1" smtClean="0">
                              <a:latin typeface="Cambria Math" panose="02040503050406030204" pitchFamily="18" charset="0"/>
                            </a:rPr>
                            <m:t>𝑞</m:t>
                          </m:r>
                        </m:sub>
                      </m:sSub>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sSup>
                            <m:sSupPr>
                              <m:ctrlPr>
                                <a:rPr lang="en-IN" sz="2400" b="0" i="1" smtClean="0">
                                  <a:latin typeface="Cambria Math" panose="02040503050406030204" pitchFamily="18" charset="0"/>
                                  <a:ea typeface="Cambria Math" panose="02040503050406030204" pitchFamily="18" charset="0"/>
                                </a:rPr>
                              </m:ctrlPr>
                            </m:sSupPr>
                            <m:e>
                              <m:r>
                                <m:rPr>
                                  <m:sty m:val="p"/>
                                </m:rPr>
                                <a:rPr lang="en-IN" sz="2400">
                                  <a:latin typeface="Cambria Math" panose="02040503050406030204" pitchFamily="18" charset="0"/>
                                  <a:ea typeface="Cambria Math" panose="02040503050406030204" pitchFamily="18" charset="0"/>
                                </a:rPr>
                                <m:t>Θ</m:t>
                              </m:r>
                            </m:e>
                            <m:sup>
                              <m:r>
                                <m:rPr>
                                  <m:sty m:val="p"/>
                                </m:rPr>
                                <a:rPr lang="en-IN" sz="2400" b="0" i="0" smtClean="0">
                                  <a:latin typeface="Cambria Math" panose="02040503050406030204" pitchFamily="18" charset="0"/>
                                  <a:ea typeface="Cambria Math" panose="02040503050406030204" pitchFamily="18" charset="0"/>
                                </a:rPr>
                                <m:t>old</m:t>
                              </m:r>
                            </m:sup>
                          </m:sSup>
                        </m:e>
                      </m:d>
                      <m:r>
                        <a:rPr lang="en-IN" sz="2400" b="0" i="1" smtClean="0">
                          <a:latin typeface="Cambria Math" panose="02040503050406030204" pitchFamily="18" charset="0"/>
                          <a:ea typeface="Cambria Math" panose="02040503050406030204" pitchFamily="18" charset="0"/>
                        </a:rPr>
                        <m:t>= </m:t>
                      </m:r>
                      <m:sSub>
                        <m:sSubPr>
                          <m:ctrlPr>
                            <a:rPr lang="en-IN" sz="2400" b="0" i="1" smtClean="0">
                              <a:latin typeface="Cambria Math" panose="02040503050406030204" pitchFamily="18" charset="0"/>
                              <a:ea typeface="Cambria Math" panose="02040503050406030204" pitchFamily="18" charset="0"/>
                            </a:rPr>
                          </m:ctrlPr>
                        </m:sSubPr>
                        <m:e>
                          <m:r>
                            <m:rPr>
                              <m:sty m:val="p"/>
                            </m:rPr>
                            <a:rPr lang="en-IN" sz="2400" b="0" i="0" smtClean="0">
                              <a:latin typeface="Cambria Math" panose="02040503050406030204" pitchFamily="18" charset="0"/>
                              <a:ea typeface="Cambria Math" panose="02040503050406030204" pitchFamily="18" charset="0"/>
                            </a:rPr>
                            <m:t>argmin</m:t>
                          </m:r>
                        </m:e>
                        <m:sub>
                          <m:r>
                            <a:rPr lang="en-IN" sz="2400" b="0" i="1" smtClean="0">
                              <a:latin typeface="Cambria Math" panose="02040503050406030204" pitchFamily="18" charset="0"/>
                              <a:ea typeface="Cambria Math" panose="02040503050406030204" pitchFamily="18" charset="0"/>
                            </a:rPr>
                            <m:t>𝑞</m:t>
                          </m:r>
                        </m:sub>
                      </m:sSub>
                      <m:r>
                        <a:rPr lang="en-IN" sz="2400" i="1">
                          <a:latin typeface="Cambria Math" panose="02040503050406030204" pitchFamily="18" charset="0"/>
                          <a:ea typeface="Cambria Math" panose="02040503050406030204" pitchFamily="18" charset="0"/>
                        </a:rPr>
                        <m:t>𝐾𝐿</m:t>
                      </m:r>
                      <m:r>
                        <a:rPr lang="en-IN" sz="2400" i="1">
                          <a:latin typeface="Cambria Math" panose="02040503050406030204" pitchFamily="18" charset="0"/>
                          <a:ea typeface="Cambria Math" panose="02040503050406030204" pitchFamily="18" charset="0"/>
                        </a:rPr>
                        <m:t>(</m:t>
                      </m:r>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d>
                        <m:dPr>
                          <m:begChr m:val="|"/>
                          <m:ctrlPr>
                            <a:rPr lang="en-IN" sz="2400" i="1">
                              <a:latin typeface="Cambria Math" panose="02040503050406030204" pitchFamily="18" charset="0"/>
                              <a:ea typeface="Cambria Math" panose="02040503050406030204" pitchFamily="18" charset="0"/>
                            </a:rPr>
                          </m:ctrlPr>
                        </m:dPr>
                        <m:e>
                          <m:sSub>
                            <m:sSubPr>
                              <m:ctrlPr>
                                <a:rPr lang="en-IN" sz="2400" i="1">
                                  <a:latin typeface="Cambria Math" panose="02040503050406030204" pitchFamily="18" charset="0"/>
                                  <a:ea typeface="Cambria Math" panose="02040503050406030204" pitchFamily="18" charset="0"/>
                                </a:rPr>
                              </m:ctrlPr>
                            </m:sSubPr>
                            <m:e>
                              <m:r>
                                <a:rPr lang="en-IN" sz="2400" i="1">
                                  <a:latin typeface="Cambria Math" panose="02040503050406030204" pitchFamily="18" charset="0"/>
                                  <a:ea typeface="Cambria Math" panose="02040503050406030204" pitchFamily="18" charset="0"/>
                                </a:rPr>
                                <m:t>𝑝</m:t>
                              </m:r>
                            </m:e>
                            <m:sub>
                              <m:r>
                                <a:rPr lang="en-IN" sz="2400" i="1">
                                  <a:latin typeface="Cambria Math" panose="02040503050406030204" pitchFamily="18" charset="0"/>
                                  <a:ea typeface="Cambria Math" panose="02040503050406030204" pitchFamily="18" charset="0"/>
                                </a:rPr>
                                <m:t>𝑧</m:t>
                              </m:r>
                            </m:sub>
                          </m:sSub>
                        </m:e>
                      </m:d>
                      <m:r>
                        <a:rPr lang="en-IN" sz="2400" b="0" i="1" smtClean="0">
                          <a:latin typeface="Cambria Math" panose="02040503050406030204" pitchFamily="18" charset="0"/>
                          <a:ea typeface="Cambria Math" panose="02040503050406030204" pitchFamily="18" charset="0"/>
                        </a:rPr>
                        <m:t>=</m:t>
                      </m:r>
                      <m:sSub>
                        <m:sSubPr>
                          <m:ctrlPr>
                            <a:rPr lang="en-IN" sz="2400" b="0" i="1" smtClean="0">
                              <a:latin typeface="Cambria Math" panose="02040503050406030204" pitchFamily="18" charset="0"/>
                              <a:ea typeface="Cambria Math" panose="02040503050406030204" pitchFamily="18" charset="0"/>
                            </a:rPr>
                          </m:ctrlPr>
                        </m:sSubPr>
                        <m:e>
                          <m:r>
                            <a:rPr lang="en-IN" sz="2400" b="0" i="1" smtClean="0">
                              <a:latin typeface="Cambria Math" panose="02040503050406030204" pitchFamily="18" charset="0"/>
                              <a:ea typeface="Cambria Math" panose="02040503050406030204" pitchFamily="18" charset="0"/>
                            </a:rPr>
                            <m:t>𝑝</m:t>
                          </m:r>
                        </m:e>
                        <m:sub>
                          <m:r>
                            <a:rPr lang="en-IN" sz="2400" b="0" i="1" smtClean="0">
                              <a:latin typeface="Cambria Math" panose="02040503050406030204" pitchFamily="18" charset="0"/>
                              <a:ea typeface="Cambria Math" panose="02040503050406030204" pitchFamily="18" charset="0"/>
                            </a:rPr>
                            <m:t>𝑧</m:t>
                          </m:r>
                        </m:sub>
                      </m:sSub>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𝑝</m:t>
                      </m:r>
                      <m:r>
                        <a:rPr lang="en-IN" sz="2400" b="0" i="1" smtClean="0">
                          <a:latin typeface="Cambria Math" panose="02040503050406030204" pitchFamily="18" charset="0"/>
                          <a:ea typeface="Cambria Math" panose="02040503050406030204" pitchFamily="18" charset="0"/>
                        </a:rPr>
                        <m:t>(</m:t>
                      </m:r>
                      <m:r>
                        <a:rPr lang="en-IN" sz="2400" b="1" i="1" smtClean="0">
                          <a:latin typeface="Cambria Math" panose="02040503050406030204" pitchFamily="18" charset="0"/>
                          <a:ea typeface="Cambria Math" panose="02040503050406030204" pitchFamily="18" charset="0"/>
                        </a:rPr>
                        <m:t>𝒁</m:t>
                      </m:r>
                      <m:r>
                        <a:rPr lang="en-IN" sz="2400" b="0" i="1" smtClean="0">
                          <a:latin typeface="Cambria Math" panose="02040503050406030204" pitchFamily="18" charset="0"/>
                          <a:ea typeface="Cambria Math" panose="02040503050406030204" pitchFamily="18" charset="0"/>
                        </a:rPr>
                        <m:t>|</m:t>
                      </m:r>
                      <m:r>
                        <a:rPr lang="en-IN" sz="2400" b="1" i="1" smtClean="0">
                          <a:latin typeface="Cambria Math" panose="02040503050406030204" pitchFamily="18" charset="0"/>
                          <a:ea typeface="Cambria Math" panose="02040503050406030204" pitchFamily="18" charset="0"/>
                        </a:rPr>
                        <m:t>𝑿</m:t>
                      </m:r>
                      <m:r>
                        <a:rPr lang="en-IN" sz="2400" b="0" i="1" smtClean="0">
                          <a:latin typeface="Cambria Math" panose="02040503050406030204" pitchFamily="18" charset="0"/>
                          <a:ea typeface="Cambria Math" panose="02040503050406030204" pitchFamily="18" charset="0"/>
                        </a:rPr>
                        <m:t>,</m:t>
                      </m:r>
                      <m:sSup>
                        <m:sSupPr>
                          <m:ctrlPr>
                            <a:rPr lang="en-IN" sz="2400" b="0" i="1" smtClean="0">
                              <a:latin typeface="Cambria Math" panose="02040503050406030204" pitchFamily="18" charset="0"/>
                              <a:ea typeface="Cambria Math" panose="02040503050406030204" pitchFamily="18" charset="0"/>
                            </a:rPr>
                          </m:ctrlPr>
                        </m:sSupPr>
                        <m:e>
                          <m:r>
                            <m:rPr>
                              <m:sty m:val="p"/>
                            </m:rPr>
                            <a:rPr lang="en-IN" sz="2400" b="0" i="0" smtClean="0">
                              <a:latin typeface="Cambria Math" panose="02040503050406030204" pitchFamily="18" charset="0"/>
                              <a:ea typeface="Cambria Math" panose="02040503050406030204" pitchFamily="18" charset="0"/>
                            </a:rPr>
                            <m:t>Θ</m:t>
                          </m:r>
                        </m:e>
                        <m:sup>
                          <m:r>
                            <m:rPr>
                              <m:sty m:val="p"/>
                            </m:rPr>
                            <a:rPr lang="en-IN" sz="2400" b="0" i="0" smtClean="0">
                              <a:latin typeface="Cambria Math" panose="02040503050406030204" pitchFamily="18" charset="0"/>
                              <a:ea typeface="Cambria Math" panose="02040503050406030204" pitchFamily="18" charset="0"/>
                            </a:rPr>
                            <m:t>old</m:t>
                          </m:r>
                        </m:sup>
                      </m:sSup>
                      <m:r>
                        <a:rPr lang="en-IN" sz="2400" b="0" i="1" smtClean="0">
                          <a:latin typeface="Cambria Math" panose="02040503050406030204" pitchFamily="18" charset="0"/>
                          <a:ea typeface="Cambria Math" panose="02040503050406030204" pitchFamily="18" charset="0"/>
                        </a:rPr>
                        <m:t>)</m:t>
                      </m:r>
                    </m:oMath>
                  </m:oMathPara>
                </a14:m>
                <a:br>
                  <a:rPr lang="en-IN" sz="2400" dirty="0">
                    <a:ea typeface="Cambria Math" panose="02040503050406030204" pitchFamily="18" charset="0"/>
                  </a:rPr>
                </a:br>
                <a:endParaRPr lang="en-IN" sz="2400" dirty="0"/>
              </a:p>
            </p:txBody>
          </p:sp>
        </mc:Choice>
        <mc:Fallback xmlns="">
          <p:sp>
            <p:nvSpPr>
              <p:cNvPr id="23" name="TextBox 22">
                <a:extLst>
                  <a:ext uri="{FF2B5EF4-FFF2-40B4-BE49-F238E27FC236}">
                    <a16:creationId xmlns:a16="http://schemas.microsoft.com/office/drawing/2014/main" id="{B66739F1-8623-4128-A19A-101E87AB1F97}"/>
                  </a:ext>
                </a:extLst>
              </p:cNvPr>
              <p:cNvSpPr txBox="1">
                <a:spLocks noRot="1" noChangeAspect="1" noMove="1" noResize="1" noEditPoints="1" noAdjustHandles="1" noChangeArrowheads="1" noChangeShapeType="1" noTextEdit="1"/>
              </p:cNvSpPr>
              <p:nvPr/>
            </p:nvSpPr>
            <p:spPr>
              <a:xfrm>
                <a:off x="1928291" y="2288814"/>
                <a:ext cx="8780289" cy="424347"/>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4" name="Speech Bubble: Rectangle 23">
                <a:extLst>
                  <a:ext uri="{FF2B5EF4-FFF2-40B4-BE49-F238E27FC236}">
                    <a16:creationId xmlns:a16="http://schemas.microsoft.com/office/drawing/2014/main" id="{C8F10AAA-F54F-459A-B864-47EFB314A726}"/>
                  </a:ext>
                </a:extLst>
              </p:cNvPr>
              <p:cNvSpPr/>
              <p:nvPr/>
            </p:nvSpPr>
            <p:spPr>
              <a:xfrm>
                <a:off x="7459998" y="1599344"/>
                <a:ext cx="3224229" cy="590250"/>
              </a:xfrm>
              <a:prstGeom prst="wedgeRectCallout">
                <a:avLst>
                  <a:gd name="adj1" fmla="val -47211"/>
                  <a:gd name="adj2" fmla="val 7819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Since </a:t>
                </a:r>
                <a14:m>
                  <m:oMath xmlns:m="http://schemas.openxmlformats.org/officeDocument/2006/math">
                    <m:r>
                      <m:rPr>
                        <m:sty m:val="p"/>
                      </m:rPr>
                      <a:rPr lang="en-IN" sz="1400" i="1" smtClean="0">
                        <a:solidFill>
                          <a:schemeClr val="tx1"/>
                        </a:solidFill>
                        <a:latin typeface="Cambria Math" panose="02040503050406030204" pitchFamily="18" charset="0"/>
                      </a:rPr>
                      <m:t>log</m:t>
                    </m:r>
                    <m:r>
                      <a:rPr lang="en-IN" sz="1400" i="1" smtClean="0">
                        <a:solidFill>
                          <a:schemeClr val="tx1"/>
                        </a:solidFill>
                        <a:latin typeface="Cambria Math" panose="02040503050406030204" pitchFamily="18" charset="0"/>
                      </a:rPr>
                      <m:t> </m:t>
                    </m:r>
                    <m:r>
                      <a:rPr lang="en-IN" sz="1400" i="1" smtClean="0">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b="1" i="1">
                            <a:solidFill>
                              <a:schemeClr val="tx1"/>
                            </a:solidFill>
                            <a:latin typeface="Cambria Math" panose="02040503050406030204" pitchFamily="18" charset="0"/>
                          </a:rPr>
                          <m:t>𝑿</m:t>
                        </m:r>
                      </m:e>
                      <m:e>
                        <m:r>
                          <m:rPr>
                            <m:sty m:val="p"/>
                          </m:rPr>
                          <a:rPr lang="en-IN" sz="1400">
                            <a:solidFill>
                              <a:schemeClr val="tx1"/>
                            </a:solidFill>
                            <a:latin typeface="Cambria Math" panose="02040503050406030204" pitchFamily="18" charset="0"/>
                          </a:rPr>
                          <m:t>Θ</m:t>
                        </m:r>
                      </m:e>
                    </m:d>
                    <m:r>
                      <a:rPr lang="en-IN" sz="1400" i="1">
                        <a:solidFill>
                          <a:schemeClr val="tx1"/>
                        </a:solidFill>
                        <a:latin typeface="Cambria Math" panose="02040503050406030204" pitchFamily="18" charset="0"/>
                      </a:rPr>
                      <m:t>= </m:t>
                    </m:r>
                    <m:r>
                      <a:rPr lang="en-IN" sz="1400" i="1">
                        <a:solidFill>
                          <a:schemeClr val="tx1"/>
                        </a:solidFill>
                        <a:latin typeface="Cambria Math" panose="02040503050406030204" pitchFamily="18" charset="0"/>
                        <a:ea typeface="Cambria Math" panose="02040503050406030204" pitchFamily="18" charset="0"/>
                      </a:rPr>
                      <m:t>ℒ</m:t>
                    </m:r>
                    <m:d>
                      <m:dPr>
                        <m:ctrlPr>
                          <a:rPr lang="en-IN" sz="1400" i="1">
                            <a:solidFill>
                              <a:schemeClr val="tx1"/>
                            </a:solidFill>
                            <a:latin typeface="Cambria Math" panose="02040503050406030204" pitchFamily="18" charset="0"/>
                            <a:ea typeface="Cambria Math" panose="02040503050406030204" pitchFamily="18" charset="0"/>
                          </a:rPr>
                        </m:ctrlPr>
                      </m:dPr>
                      <m:e>
                        <m:r>
                          <a:rPr lang="en-IN" sz="1400" i="1">
                            <a:solidFill>
                              <a:schemeClr val="tx1"/>
                            </a:solidFill>
                            <a:latin typeface="Cambria Math" panose="02040503050406030204" pitchFamily="18" charset="0"/>
                            <a:ea typeface="Cambria Math" panose="02040503050406030204" pitchFamily="18" charset="0"/>
                          </a:rPr>
                          <m:t>𝑞</m:t>
                        </m:r>
                        <m:r>
                          <a:rPr lang="en-IN" sz="1400" i="1">
                            <a:solidFill>
                              <a:schemeClr val="tx1"/>
                            </a:solidFill>
                            <a:latin typeface="Cambria Math" panose="02040503050406030204" pitchFamily="18" charset="0"/>
                            <a:ea typeface="Cambria Math" panose="02040503050406030204" pitchFamily="18" charset="0"/>
                          </a:rPr>
                          <m:t>,</m:t>
                        </m:r>
                        <m:r>
                          <m:rPr>
                            <m:sty m:val="p"/>
                          </m:rPr>
                          <a:rPr lang="en-IN" sz="1400">
                            <a:solidFill>
                              <a:schemeClr val="tx1"/>
                            </a:solidFill>
                            <a:latin typeface="Cambria Math" panose="02040503050406030204" pitchFamily="18" charset="0"/>
                            <a:ea typeface="Cambria Math" panose="02040503050406030204" pitchFamily="18" charset="0"/>
                          </a:rPr>
                          <m:t>Θ</m:t>
                        </m:r>
                      </m:e>
                    </m:d>
                    <m:r>
                      <a:rPr lang="en-IN" sz="1400" i="1">
                        <a:solidFill>
                          <a:schemeClr val="tx1"/>
                        </a:solidFill>
                        <a:latin typeface="Cambria Math" panose="02040503050406030204" pitchFamily="18" charset="0"/>
                        <a:ea typeface="Cambria Math" panose="02040503050406030204" pitchFamily="18" charset="0"/>
                      </a:rPr>
                      <m:t>+</m:t>
                    </m:r>
                    <m:r>
                      <a:rPr lang="en-IN" sz="1400" i="1">
                        <a:solidFill>
                          <a:schemeClr val="tx1"/>
                        </a:solidFill>
                        <a:latin typeface="Cambria Math" panose="02040503050406030204" pitchFamily="18" charset="0"/>
                        <a:ea typeface="Cambria Math" panose="02040503050406030204" pitchFamily="18" charset="0"/>
                      </a:rPr>
                      <m:t>𝐾𝐿</m:t>
                    </m:r>
                    <m:r>
                      <a:rPr lang="en-IN" sz="1400" i="1">
                        <a:solidFill>
                          <a:schemeClr val="tx1"/>
                        </a:solidFill>
                        <a:latin typeface="Cambria Math" panose="02040503050406030204" pitchFamily="18" charset="0"/>
                        <a:ea typeface="Cambria Math" panose="02040503050406030204" pitchFamily="18" charset="0"/>
                      </a:rPr>
                      <m:t>(</m:t>
                    </m:r>
                    <m:r>
                      <a:rPr lang="en-IN" sz="1400" i="1">
                        <a:solidFill>
                          <a:schemeClr val="tx1"/>
                        </a:solidFill>
                        <a:latin typeface="Cambria Math" panose="02040503050406030204" pitchFamily="18" charset="0"/>
                        <a:ea typeface="Cambria Math" panose="02040503050406030204" pitchFamily="18" charset="0"/>
                      </a:rPr>
                      <m:t>𝑞</m:t>
                    </m:r>
                    <m:r>
                      <a:rPr lang="en-IN" sz="1400" i="1">
                        <a:solidFill>
                          <a:schemeClr val="tx1"/>
                        </a:solidFill>
                        <a:latin typeface="Cambria Math" panose="02040503050406030204" pitchFamily="18" charset="0"/>
                        <a:ea typeface="Cambria Math" panose="02040503050406030204" pitchFamily="18" charset="0"/>
                      </a:rPr>
                      <m:t>||</m:t>
                    </m:r>
                    <m:sSub>
                      <m:sSubPr>
                        <m:ctrlPr>
                          <a:rPr lang="en-IN" sz="1400" i="1">
                            <a:solidFill>
                              <a:schemeClr val="tx1"/>
                            </a:solidFill>
                            <a:latin typeface="Cambria Math" panose="02040503050406030204" pitchFamily="18" charset="0"/>
                            <a:ea typeface="Cambria Math" panose="02040503050406030204" pitchFamily="18" charset="0"/>
                          </a:rPr>
                        </m:ctrlPr>
                      </m:sSubPr>
                      <m:e>
                        <m:r>
                          <a:rPr lang="en-IN" sz="1400" i="1">
                            <a:solidFill>
                              <a:schemeClr val="tx1"/>
                            </a:solidFill>
                            <a:latin typeface="Cambria Math" panose="02040503050406030204" pitchFamily="18" charset="0"/>
                            <a:ea typeface="Cambria Math" panose="02040503050406030204" pitchFamily="18" charset="0"/>
                          </a:rPr>
                          <m:t>𝑝</m:t>
                        </m:r>
                      </m:e>
                      <m:sub>
                        <m:r>
                          <a:rPr lang="en-IN" sz="1400" i="1">
                            <a:solidFill>
                              <a:schemeClr val="tx1"/>
                            </a:solidFill>
                            <a:latin typeface="Cambria Math" panose="02040503050406030204" pitchFamily="18" charset="0"/>
                            <a:ea typeface="Cambria Math" panose="02040503050406030204" pitchFamily="18" charset="0"/>
                          </a:rPr>
                          <m:t>𝑧</m:t>
                        </m:r>
                      </m:sub>
                    </m:sSub>
                    <m:r>
                      <a:rPr lang="en-IN" sz="1400" i="1">
                        <a:solidFill>
                          <a:schemeClr val="tx1"/>
                        </a:solidFill>
                        <a:latin typeface="Cambria Math" panose="02040503050406030204" pitchFamily="18" charset="0"/>
                        <a:ea typeface="Cambria Math" panose="02040503050406030204" pitchFamily="18" charset="0"/>
                      </a:rPr>
                      <m:t>)</m:t>
                    </m:r>
                  </m:oMath>
                </a14:m>
                <a:r>
                  <a:rPr lang="en-IN" sz="1400" dirty="0">
                    <a:solidFill>
                      <a:schemeClr val="tx1"/>
                    </a:solidFill>
                    <a:latin typeface="Abadi Extra Light" panose="020B0204020104020204" pitchFamily="34" charset="0"/>
                    <a:ea typeface="Cambria Math" panose="02040503050406030204" pitchFamily="18" charset="0"/>
                  </a:rPr>
                  <a:t> is constant when </a:t>
                </a:r>
                <a14:m>
                  <m:oMath xmlns:m="http://schemas.openxmlformats.org/officeDocument/2006/math">
                    <m:r>
                      <m:rPr>
                        <m:sty m:val="p"/>
                      </m:rPr>
                      <a:rPr lang="en-IN" sz="1400" dirty="0">
                        <a:solidFill>
                          <a:schemeClr val="tx1"/>
                        </a:solidFill>
                        <a:latin typeface="Cambria Math" panose="02040503050406030204" pitchFamily="18" charset="0"/>
                      </a:rPr>
                      <m:t>Θ</m:t>
                    </m:r>
                  </m:oMath>
                </a14:m>
                <a:r>
                  <a:rPr lang="en-IN" sz="1400" dirty="0">
                    <a:solidFill>
                      <a:schemeClr val="tx1"/>
                    </a:solidFill>
                    <a:latin typeface="Abadi Extra Light" panose="020B0204020104020204" pitchFamily="34" charset="0"/>
                  </a:rPr>
                  <a:t> is held fixed at </a:t>
                </a:r>
                <a14:m>
                  <m:oMath xmlns:m="http://schemas.openxmlformats.org/officeDocument/2006/math">
                    <m:sSup>
                      <m:sSupPr>
                        <m:ctrlPr>
                          <a:rPr lang="en-IN" sz="1400" i="1">
                            <a:solidFill>
                              <a:schemeClr val="tx1"/>
                            </a:solidFill>
                            <a:latin typeface="Cambria Math" panose="02040503050406030204" pitchFamily="18" charset="0"/>
                          </a:rPr>
                        </m:ctrlPr>
                      </m:sSupPr>
                      <m:e>
                        <m:r>
                          <m:rPr>
                            <m:sty m:val="p"/>
                          </m:rPr>
                          <a:rPr lang="en-IN" sz="1400" dirty="0">
                            <a:solidFill>
                              <a:schemeClr val="tx1"/>
                            </a:solidFill>
                            <a:latin typeface="Cambria Math" panose="02040503050406030204" pitchFamily="18" charset="0"/>
                          </a:rPr>
                          <m:t>Θ</m:t>
                        </m:r>
                      </m:e>
                      <m:sup>
                        <m:r>
                          <m:rPr>
                            <m:sty m:val="p"/>
                          </m:rPr>
                          <a:rPr lang="en-IN" sz="1400">
                            <a:solidFill>
                              <a:schemeClr val="tx1"/>
                            </a:solidFill>
                            <a:latin typeface="Cambria Math" panose="02040503050406030204" pitchFamily="18" charset="0"/>
                          </a:rPr>
                          <m:t>old</m:t>
                        </m:r>
                      </m:sup>
                    </m:sSup>
                  </m:oMath>
                </a14:m>
                <a:endParaRPr lang="en-IN" sz="1400" dirty="0">
                  <a:solidFill>
                    <a:schemeClr val="tx1"/>
                  </a:solidFill>
                </a:endParaRPr>
              </a:p>
            </p:txBody>
          </p:sp>
        </mc:Choice>
        <mc:Fallback xmlns="">
          <p:sp>
            <p:nvSpPr>
              <p:cNvPr id="24" name="Speech Bubble: Rectangle 23">
                <a:extLst>
                  <a:ext uri="{FF2B5EF4-FFF2-40B4-BE49-F238E27FC236}">
                    <a16:creationId xmlns:a16="http://schemas.microsoft.com/office/drawing/2014/main" id="{C8F10AAA-F54F-459A-B864-47EFB314A726}"/>
                  </a:ext>
                </a:extLst>
              </p:cNvPr>
              <p:cNvSpPr>
                <a:spLocks noRot="1" noChangeAspect="1" noMove="1" noResize="1" noEditPoints="1" noAdjustHandles="1" noChangeArrowheads="1" noChangeShapeType="1" noTextEdit="1"/>
              </p:cNvSpPr>
              <p:nvPr/>
            </p:nvSpPr>
            <p:spPr>
              <a:xfrm>
                <a:off x="7459998" y="1599344"/>
                <a:ext cx="3224229" cy="590250"/>
              </a:xfrm>
              <a:prstGeom prst="wedgeRectCallout">
                <a:avLst>
                  <a:gd name="adj1" fmla="val -47211"/>
                  <a:gd name="adj2" fmla="val 78195"/>
                </a:avLst>
              </a:prstGeom>
              <a:blipFill>
                <a:blip r:embed="rId8"/>
                <a:stretch>
                  <a:fillRect l="-376"/>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E93C580-BCC2-427C-9342-DA5F512E4EE6}"/>
                  </a:ext>
                </a:extLst>
              </p:cNvPr>
              <p:cNvSpPr txBox="1"/>
              <p:nvPr/>
            </p:nvSpPr>
            <p:spPr>
              <a:xfrm>
                <a:off x="1284000" y="3463840"/>
                <a:ext cx="9703105" cy="914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2400" b="0" i="1" smtClean="0">
                              <a:latin typeface="Cambria Math" panose="02040503050406030204" pitchFamily="18" charset="0"/>
                            </a:rPr>
                          </m:ctrlPr>
                        </m:sSupPr>
                        <m:e>
                          <m:r>
                            <m:rPr>
                              <m:sty m:val="p"/>
                            </m:rPr>
                            <a:rPr lang="en-IN" sz="2400" b="0" i="0" smtClean="0">
                              <a:latin typeface="Cambria Math" panose="02040503050406030204" pitchFamily="18" charset="0"/>
                            </a:rPr>
                            <m:t>Θ</m:t>
                          </m:r>
                        </m:e>
                        <m:sup>
                          <m:r>
                            <m:rPr>
                              <m:sty m:val="p"/>
                            </m:rPr>
                            <a:rPr lang="en-IN" sz="2400" b="0" i="0" smtClean="0">
                              <a:latin typeface="Cambria Math" panose="02040503050406030204" pitchFamily="18" charset="0"/>
                            </a:rPr>
                            <m:t>new</m:t>
                          </m:r>
                        </m:sup>
                      </m:sSup>
                      <m:r>
                        <a:rPr lang="en-IN" sz="2400" b="0" i="1" smtClean="0">
                          <a:latin typeface="Cambria Math" panose="02040503050406030204" pitchFamily="18" charset="0"/>
                        </a:rPr>
                        <m:t>= </m:t>
                      </m:r>
                      <m:sSub>
                        <m:sSubPr>
                          <m:ctrlPr>
                            <a:rPr lang="en-IN" sz="2400" b="0" i="1" smtClean="0">
                              <a:latin typeface="Cambria Math" panose="02040503050406030204" pitchFamily="18" charset="0"/>
                            </a:rPr>
                          </m:ctrlPr>
                        </m:sSubPr>
                        <m:e>
                          <m:r>
                            <m:rPr>
                              <m:sty m:val="p"/>
                            </m:rPr>
                            <a:rPr lang="en-IN" sz="2400" b="0" i="0" smtClean="0">
                              <a:latin typeface="Cambria Math" panose="02040503050406030204" pitchFamily="18" charset="0"/>
                            </a:rPr>
                            <m:t>argmax</m:t>
                          </m:r>
                        </m:e>
                        <m:sub>
                          <m:r>
                            <m:rPr>
                              <m:sty m:val="p"/>
                            </m:rPr>
                            <a:rPr lang="en-IN" sz="2400" b="0" i="0" smtClean="0">
                              <a:latin typeface="Cambria Math" panose="02040503050406030204" pitchFamily="18" charset="0"/>
                            </a:rPr>
                            <m:t>Θ</m:t>
                          </m:r>
                        </m:sub>
                      </m:sSub>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acc>
                            <m:accPr>
                              <m:chr m:val="̂"/>
                              <m:ctrlPr>
                                <a:rPr lang="en-IN" sz="2400" i="1">
                                  <a:latin typeface="Cambria Math" panose="02040503050406030204" pitchFamily="18" charset="0"/>
                                </a:rPr>
                              </m:ctrlPr>
                            </m:accPr>
                            <m:e>
                              <m:r>
                                <a:rPr lang="en-IN" sz="2400" i="1">
                                  <a:latin typeface="Cambria Math" panose="02040503050406030204" pitchFamily="18" charset="0"/>
                                </a:rPr>
                                <m:t>𝑞</m:t>
                              </m:r>
                            </m:e>
                          </m:acc>
                          <m:r>
                            <a:rPr lang="en-IN" sz="2400" i="1">
                              <a:latin typeface="Cambria Math" panose="02040503050406030204" pitchFamily="18" charset="0"/>
                              <a:ea typeface="Cambria Math" panose="02040503050406030204" pitchFamily="18" charset="0"/>
                            </a:rPr>
                            <m:t>,</m:t>
                          </m:r>
                          <m:r>
                            <m:rPr>
                              <m:sty m:val="p"/>
                            </m:rPr>
                            <a:rPr lang="en-IN" sz="2400" b="0" i="0" smtClean="0">
                              <a:latin typeface="Cambria Math" panose="02040503050406030204" pitchFamily="18" charset="0"/>
                              <a:ea typeface="Cambria Math" panose="02040503050406030204" pitchFamily="18" charset="0"/>
                            </a:rPr>
                            <m:t>Θ</m:t>
                          </m:r>
                        </m:e>
                      </m:d>
                      <m:r>
                        <a:rPr lang="en-IN" sz="2400" b="0" i="1" smtClean="0">
                          <a:latin typeface="Cambria Math" panose="02040503050406030204" pitchFamily="18" charset="0"/>
                          <a:ea typeface="Cambria Math" panose="02040503050406030204" pitchFamily="18" charset="0"/>
                        </a:rPr>
                        <m:t>= </m:t>
                      </m:r>
                      <m:sSub>
                        <m:sSubPr>
                          <m:ctrlPr>
                            <a:rPr lang="en-IN" sz="2400" b="0" i="1" smtClean="0">
                              <a:latin typeface="Cambria Math" panose="02040503050406030204" pitchFamily="18" charset="0"/>
                              <a:ea typeface="Cambria Math" panose="02040503050406030204" pitchFamily="18" charset="0"/>
                            </a:rPr>
                          </m:ctrlPr>
                        </m:sSubPr>
                        <m:e>
                          <m:r>
                            <m:rPr>
                              <m:sty m:val="p"/>
                            </m:rPr>
                            <a:rPr lang="en-IN" sz="2400" b="0" i="0" smtClean="0">
                              <a:latin typeface="Cambria Math" panose="02040503050406030204" pitchFamily="18" charset="0"/>
                              <a:ea typeface="Cambria Math" panose="02040503050406030204" pitchFamily="18" charset="0"/>
                            </a:rPr>
                            <m:t>argmax</m:t>
                          </m:r>
                        </m:e>
                        <m:sub>
                          <m:r>
                            <m:rPr>
                              <m:sty m:val="p"/>
                            </m:rPr>
                            <a:rPr lang="en-IN" sz="2400" b="0" i="0" smtClean="0">
                              <a:latin typeface="Cambria Math" panose="02040503050406030204" pitchFamily="18" charset="0"/>
                              <a:ea typeface="Cambria Math" panose="02040503050406030204" pitchFamily="18" charset="0"/>
                            </a:rPr>
                            <m:t>Θ</m:t>
                          </m:r>
                        </m:sub>
                      </m:sSub>
                      <m:nary>
                        <m:naryPr>
                          <m:chr m:val="∑"/>
                          <m:supHide m:val="on"/>
                          <m:ctrlPr>
                            <a:rPr lang="en-IN" sz="2400" i="1">
                              <a:latin typeface="Cambria Math" panose="02040503050406030204" pitchFamily="18" charset="0"/>
                              <a:ea typeface="Cambria Math" panose="02040503050406030204" pitchFamily="18" charset="0"/>
                            </a:rPr>
                          </m:ctrlPr>
                        </m:naryPr>
                        <m:sub>
                          <m:r>
                            <m:rPr>
                              <m:brk m:alnAt="7"/>
                            </m:rPr>
                            <a:rPr lang="en-IN" sz="2400" i="1">
                              <a:latin typeface="Cambria Math" panose="02040503050406030204" pitchFamily="18" charset="0"/>
                              <a:ea typeface="Cambria Math" panose="02040503050406030204" pitchFamily="18" charset="0"/>
                            </a:rPr>
                            <m:t>𝑍</m:t>
                          </m:r>
                        </m:sub>
                        <m:sup/>
                        <m:e>
                          <m:r>
                            <a:rPr lang="en-IN" sz="2400" i="1">
                              <a:latin typeface="Cambria Math" panose="02040503050406030204" pitchFamily="18" charset="0"/>
                              <a:ea typeface="Cambria Math" panose="02040503050406030204" pitchFamily="18" charset="0"/>
                            </a:rPr>
                            <m:t>𝑝</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𝒁</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𝑿</m:t>
                          </m:r>
                          <m:r>
                            <a:rPr lang="en-IN" sz="2400" i="1">
                              <a:latin typeface="Cambria Math" panose="02040503050406030204" pitchFamily="18" charset="0"/>
                              <a:ea typeface="Cambria Math" panose="02040503050406030204" pitchFamily="18" charset="0"/>
                            </a:rPr>
                            <m:t>,</m:t>
                          </m:r>
                          <m:sSup>
                            <m:sSupPr>
                              <m:ctrlPr>
                                <a:rPr lang="en-IN" sz="2400" i="1">
                                  <a:latin typeface="Cambria Math" panose="02040503050406030204" pitchFamily="18" charset="0"/>
                                  <a:ea typeface="Cambria Math" panose="02040503050406030204" pitchFamily="18" charset="0"/>
                                </a:rPr>
                              </m:ctrlPr>
                            </m:sSupPr>
                            <m:e>
                              <m:r>
                                <m:rPr>
                                  <m:sty m:val="p"/>
                                </m:rPr>
                                <a:rPr lang="en-IN" sz="2400">
                                  <a:latin typeface="Cambria Math" panose="02040503050406030204" pitchFamily="18" charset="0"/>
                                  <a:ea typeface="Cambria Math" panose="02040503050406030204" pitchFamily="18" charset="0"/>
                                </a:rPr>
                                <m:t>Θ</m:t>
                              </m:r>
                            </m:e>
                            <m:sup>
                              <m:r>
                                <m:rPr>
                                  <m:sty m:val="p"/>
                                </m:rPr>
                                <a:rPr lang="en-IN" sz="2400">
                                  <a:latin typeface="Cambria Math" panose="02040503050406030204" pitchFamily="18" charset="0"/>
                                  <a:ea typeface="Cambria Math" panose="02040503050406030204" pitchFamily="18" charset="0"/>
                                </a:rPr>
                                <m:t>old</m:t>
                              </m:r>
                            </m:sup>
                          </m:sSup>
                          <m:r>
                            <a:rPr lang="en-IN" sz="2400" i="1">
                              <a:latin typeface="Cambria Math" panose="02040503050406030204" pitchFamily="18" charset="0"/>
                              <a:ea typeface="Cambria Math" panose="02040503050406030204" pitchFamily="18" charset="0"/>
                            </a:rPr>
                            <m:t>)</m:t>
                          </m:r>
                          <m:r>
                            <m:rPr>
                              <m:nor/>
                            </m:rPr>
                            <a:rPr lang="en-IN" sz="2400" dirty="0">
                              <a:ea typeface="Cambria Math" panose="02040503050406030204" pitchFamily="18" charset="0"/>
                            </a:rPr>
                            <m:t> </m:t>
                          </m:r>
                          <m:r>
                            <m:rPr>
                              <m:sty m:val="p"/>
                            </m:rPr>
                            <a:rPr lang="en-IN" sz="2400" i="1">
                              <a:latin typeface="Cambria Math" panose="02040503050406030204" pitchFamily="18" charset="0"/>
                              <a:ea typeface="Cambria Math" panose="02040503050406030204" pitchFamily="18" charset="0"/>
                            </a:rPr>
                            <m:t>log</m:t>
                          </m:r>
                          <m:d>
                            <m:dPr>
                              <m:begChr m:val="{"/>
                              <m:endChr m:val="}"/>
                              <m:ctrlPr>
                                <a:rPr lang="en-IN" sz="2400" i="1">
                                  <a:latin typeface="Cambria Math" panose="02040503050406030204" pitchFamily="18" charset="0"/>
                                  <a:ea typeface="Cambria Math" panose="02040503050406030204" pitchFamily="18" charset="0"/>
                                </a:rPr>
                              </m:ctrlPr>
                            </m:dPr>
                            <m:e>
                              <m:f>
                                <m:fPr>
                                  <m:ctrlPr>
                                    <a:rPr lang="en-IN" sz="2400" i="1">
                                      <a:latin typeface="Cambria Math" panose="02040503050406030204" pitchFamily="18" charset="0"/>
                                      <a:ea typeface="Cambria Math" panose="02040503050406030204" pitchFamily="18" charset="0"/>
                                    </a:rPr>
                                  </m:ctrlPr>
                                </m:fPr>
                                <m:num>
                                  <m:r>
                                    <a:rPr lang="en-IN" sz="2400" i="1">
                                      <a:latin typeface="Cambria Math" panose="02040503050406030204" pitchFamily="18" charset="0"/>
                                      <a:ea typeface="Cambria Math" panose="02040503050406030204" pitchFamily="18" charset="0"/>
                                    </a:rPr>
                                    <m:t>𝑝</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𝑿</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𝒁</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r>
                                    <a:rPr lang="en-IN" sz="2400" i="1">
                                      <a:latin typeface="Cambria Math" panose="02040503050406030204" pitchFamily="18" charset="0"/>
                                      <a:ea typeface="Cambria Math" panose="02040503050406030204" pitchFamily="18" charset="0"/>
                                    </a:rPr>
                                    <m:t>)</m:t>
                                  </m:r>
                                </m:num>
                                <m:den>
                                  <m:r>
                                    <a:rPr lang="en-IN" sz="2400" i="1">
                                      <a:latin typeface="Cambria Math" panose="02040503050406030204" pitchFamily="18" charset="0"/>
                                      <a:ea typeface="Cambria Math" panose="02040503050406030204" pitchFamily="18" charset="0"/>
                                    </a:rPr>
                                    <m:t>𝑝</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𝒁</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𝑿</m:t>
                                  </m:r>
                                  <m:r>
                                    <a:rPr lang="en-IN" sz="2400" i="1">
                                      <a:latin typeface="Cambria Math" panose="02040503050406030204" pitchFamily="18" charset="0"/>
                                      <a:ea typeface="Cambria Math" panose="02040503050406030204" pitchFamily="18" charset="0"/>
                                    </a:rPr>
                                    <m:t>,</m:t>
                                  </m:r>
                                  <m:sSup>
                                    <m:sSupPr>
                                      <m:ctrlPr>
                                        <a:rPr lang="en-IN" sz="2400" i="1">
                                          <a:latin typeface="Cambria Math" panose="02040503050406030204" pitchFamily="18" charset="0"/>
                                          <a:ea typeface="Cambria Math" panose="02040503050406030204" pitchFamily="18" charset="0"/>
                                        </a:rPr>
                                      </m:ctrlPr>
                                    </m:sSupPr>
                                    <m:e>
                                      <m:r>
                                        <m:rPr>
                                          <m:sty m:val="p"/>
                                        </m:rPr>
                                        <a:rPr lang="en-IN" sz="2400">
                                          <a:latin typeface="Cambria Math" panose="02040503050406030204" pitchFamily="18" charset="0"/>
                                          <a:ea typeface="Cambria Math" panose="02040503050406030204" pitchFamily="18" charset="0"/>
                                        </a:rPr>
                                        <m:t>Θ</m:t>
                                      </m:r>
                                    </m:e>
                                    <m:sup>
                                      <m:r>
                                        <m:rPr>
                                          <m:sty m:val="p"/>
                                        </m:rPr>
                                        <a:rPr lang="en-IN" sz="2400">
                                          <a:latin typeface="Cambria Math" panose="02040503050406030204" pitchFamily="18" charset="0"/>
                                          <a:ea typeface="Cambria Math" panose="02040503050406030204" pitchFamily="18" charset="0"/>
                                        </a:rPr>
                                        <m:t>old</m:t>
                                      </m:r>
                                    </m:sup>
                                  </m:sSup>
                                  <m:r>
                                    <a:rPr lang="en-IN" sz="2400" i="1">
                                      <a:latin typeface="Cambria Math" panose="02040503050406030204" pitchFamily="18" charset="0"/>
                                      <a:ea typeface="Cambria Math" panose="02040503050406030204" pitchFamily="18" charset="0"/>
                                    </a:rPr>
                                    <m:t>)</m:t>
                                  </m:r>
                                  <m:r>
                                    <m:rPr>
                                      <m:nor/>
                                    </m:rPr>
                                    <a:rPr lang="en-IN" sz="2400" dirty="0">
                                      <a:ea typeface="Cambria Math" panose="02040503050406030204" pitchFamily="18" charset="0"/>
                                    </a:rPr>
                                    <m:t> </m:t>
                                  </m:r>
                                </m:den>
                              </m:f>
                            </m:e>
                          </m:d>
                        </m:e>
                      </m:nary>
                    </m:oMath>
                  </m:oMathPara>
                </a14:m>
                <a:endParaRPr lang="en-IN" sz="2400" dirty="0"/>
              </a:p>
            </p:txBody>
          </p:sp>
        </mc:Choice>
        <mc:Fallback xmlns="">
          <p:sp>
            <p:nvSpPr>
              <p:cNvPr id="25" name="TextBox 24">
                <a:extLst>
                  <a:ext uri="{FF2B5EF4-FFF2-40B4-BE49-F238E27FC236}">
                    <a16:creationId xmlns:a16="http://schemas.microsoft.com/office/drawing/2014/main" id="{FE93C580-BCC2-427C-9342-DA5F512E4EE6}"/>
                  </a:ext>
                </a:extLst>
              </p:cNvPr>
              <p:cNvSpPr txBox="1">
                <a:spLocks noRot="1" noChangeAspect="1" noMove="1" noResize="1" noEditPoints="1" noAdjustHandles="1" noChangeArrowheads="1" noChangeShapeType="1" noTextEdit="1"/>
              </p:cNvSpPr>
              <p:nvPr/>
            </p:nvSpPr>
            <p:spPr>
              <a:xfrm>
                <a:off x="1284000" y="3463840"/>
                <a:ext cx="9703105" cy="914546"/>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519C00D-69C9-45F9-A1C5-CA0B9FACC6E9}"/>
                  </a:ext>
                </a:extLst>
              </p:cNvPr>
              <p:cNvSpPr txBox="1"/>
              <p:nvPr/>
            </p:nvSpPr>
            <p:spPr>
              <a:xfrm>
                <a:off x="4684822" y="4404821"/>
                <a:ext cx="5524269" cy="894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ea typeface="Cambria Math" panose="02040503050406030204" pitchFamily="18" charset="0"/>
                        </a:rPr>
                        <m:t>= </m:t>
                      </m:r>
                      <m:sSub>
                        <m:sSubPr>
                          <m:ctrlPr>
                            <a:rPr lang="en-IN" sz="2400" b="0" i="1" smtClean="0">
                              <a:latin typeface="Cambria Math" panose="02040503050406030204" pitchFamily="18" charset="0"/>
                              <a:ea typeface="Cambria Math" panose="02040503050406030204" pitchFamily="18" charset="0"/>
                            </a:rPr>
                          </m:ctrlPr>
                        </m:sSubPr>
                        <m:e>
                          <m:r>
                            <m:rPr>
                              <m:sty m:val="p"/>
                            </m:rPr>
                            <a:rPr lang="en-IN" sz="2400" b="0" i="0" smtClean="0">
                              <a:latin typeface="Cambria Math" panose="02040503050406030204" pitchFamily="18" charset="0"/>
                              <a:ea typeface="Cambria Math" panose="02040503050406030204" pitchFamily="18" charset="0"/>
                            </a:rPr>
                            <m:t>argmax</m:t>
                          </m:r>
                        </m:e>
                        <m:sub>
                          <m:r>
                            <m:rPr>
                              <m:sty m:val="p"/>
                            </m:rPr>
                            <a:rPr lang="en-IN" sz="2400" b="0" i="0" smtClean="0">
                              <a:latin typeface="Cambria Math" panose="02040503050406030204" pitchFamily="18" charset="0"/>
                              <a:ea typeface="Cambria Math" panose="02040503050406030204" pitchFamily="18" charset="0"/>
                            </a:rPr>
                            <m:t>Θ</m:t>
                          </m:r>
                        </m:sub>
                      </m:sSub>
                      <m:nary>
                        <m:naryPr>
                          <m:chr m:val="∑"/>
                          <m:supHide m:val="on"/>
                          <m:ctrlPr>
                            <a:rPr lang="en-IN" sz="2400" i="1">
                              <a:latin typeface="Cambria Math" panose="02040503050406030204" pitchFamily="18" charset="0"/>
                              <a:ea typeface="Cambria Math" panose="02040503050406030204" pitchFamily="18" charset="0"/>
                            </a:rPr>
                          </m:ctrlPr>
                        </m:naryPr>
                        <m:sub>
                          <m:r>
                            <m:rPr>
                              <m:brk m:alnAt="7"/>
                            </m:rPr>
                            <a:rPr lang="en-IN" sz="2400" i="1">
                              <a:latin typeface="Cambria Math" panose="02040503050406030204" pitchFamily="18" charset="0"/>
                              <a:ea typeface="Cambria Math" panose="02040503050406030204" pitchFamily="18" charset="0"/>
                            </a:rPr>
                            <m:t>𝑍</m:t>
                          </m:r>
                        </m:sub>
                        <m:sup/>
                        <m:e>
                          <m:r>
                            <a:rPr lang="en-IN" sz="2400" i="1">
                              <a:latin typeface="Cambria Math" panose="02040503050406030204" pitchFamily="18" charset="0"/>
                              <a:ea typeface="Cambria Math" panose="02040503050406030204" pitchFamily="18" charset="0"/>
                            </a:rPr>
                            <m:t>𝑝</m:t>
                          </m:r>
                          <m:d>
                            <m:dPr>
                              <m:ctrlPr>
                                <a:rPr lang="en-IN" sz="2400" i="1">
                                  <a:latin typeface="Cambria Math" panose="02040503050406030204" pitchFamily="18" charset="0"/>
                                  <a:ea typeface="Cambria Math" panose="02040503050406030204" pitchFamily="18" charset="0"/>
                                </a:rPr>
                              </m:ctrlPr>
                            </m:dPr>
                            <m:e>
                              <m:r>
                                <a:rPr lang="en-IN" sz="2400" b="1" i="1">
                                  <a:latin typeface="Cambria Math" panose="02040503050406030204" pitchFamily="18" charset="0"/>
                                  <a:ea typeface="Cambria Math" panose="02040503050406030204" pitchFamily="18" charset="0"/>
                                </a:rPr>
                                <m:t>𝒁</m:t>
                              </m:r>
                            </m:e>
                            <m:e>
                              <m:r>
                                <a:rPr lang="en-IN" sz="2400" b="1" i="1">
                                  <a:latin typeface="Cambria Math" panose="02040503050406030204" pitchFamily="18" charset="0"/>
                                  <a:ea typeface="Cambria Math" panose="02040503050406030204" pitchFamily="18" charset="0"/>
                                </a:rPr>
                                <m:t>𝑿</m:t>
                              </m:r>
                              <m:r>
                                <a:rPr lang="en-IN" sz="2400" i="1">
                                  <a:latin typeface="Cambria Math" panose="02040503050406030204" pitchFamily="18" charset="0"/>
                                  <a:ea typeface="Cambria Math" panose="02040503050406030204" pitchFamily="18" charset="0"/>
                                </a:rPr>
                                <m:t>,</m:t>
                              </m:r>
                              <m:sSup>
                                <m:sSupPr>
                                  <m:ctrlPr>
                                    <a:rPr lang="en-IN" sz="2400" i="1">
                                      <a:latin typeface="Cambria Math" panose="02040503050406030204" pitchFamily="18" charset="0"/>
                                      <a:ea typeface="Cambria Math" panose="02040503050406030204" pitchFamily="18" charset="0"/>
                                    </a:rPr>
                                  </m:ctrlPr>
                                </m:sSupPr>
                                <m:e>
                                  <m:r>
                                    <m:rPr>
                                      <m:sty m:val="p"/>
                                    </m:rPr>
                                    <a:rPr lang="en-IN" sz="2400">
                                      <a:latin typeface="Cambria Math" panose="02040503050406030204" pitchFamily="18" charset="0"/>
                                      <a:ea typeface="Cambria Math" panose="02040503050406030204" pitchFamily="18" charset="0"/>
                                    </a:rPr>
                                    <m:t>Θ</m:t>
                                  </m:r>
                                </m:e>
                                <m:sup>
                                  <m:r>
                                    <m:rPr>
                                      <m:sty m:val="p"/>
                                    </m:rPr>
                                    <a:rPr lang="en-IN" sz="2400">
                                      <a:latin typeface="Cambria Math" panose="02040503050406030204" pitchFamily="18" charset="0"/>
                                      <a:ea typeface="Cambria Math" panose="02040503050406030204" pitchFamily="18" charset="0"/>
                                    </a:rPr>
                                    <m:t>old</m:t>
                                  </m:r>
                                </m:sup>
                              </m:sSup>
                            </m:e>
                          </m:d>
                          <m:r>
                            <m:rPr>
                              <m:nor/>
                            </m:rPr>
                            <a:rPr lang="en-IN" sz="2400" dirty="0">
                              <a:ea typeface="Cambria Math" panose="02040503050406030204" pitchFamily="18" charset="0"/>
                            </a:rPr>
                            <m:t> </m:t>
                          </m:r>
                          <m:r>
                            <m:rPr>
                              <m:sty m:val="p"/>
                            </m:rPr>
                            <a:rPr lang="en-IN" sz="2400" i="1">
                              <a:latin typeface="Cambria Math" panose="02040503050406030204" pitchFamily="18" charset="0"/>
                              <a:ea typeface="Cambria Math" panose="02040503050406030204" pitchFamily="18" charset="0"/>
                            </a:rPr>
                            <m:t>log</m:t>
                          </m:r>
                          <m:r>
                            <a:rPr lang="en-IN" sz="2400" b="0" i="1" smtClean="0">
                              <a:latin typeface="Cambria Math" panose="02040503050406030204" pitchFamily="18" charset="0"/>
                              <a:ea typeface="Cambria Math" panose="02040503050406030204" pitchFamily="18" charset="0"/>
                            </a:rPr>
                            <m:t> </m:t>
                          </m:r>
                          <m:r>
                            <a:rPr lang="en-IN" sz="2400" i="1">
                              <a:latin typeface="Cambria Math" panose="02040503050406030204" pitchFamily="18" charset="0"/>
                              <a:ea typeface="Cambria Math" panose="02040503050406030204" pitchFamily="18" charset="0"/>
                            </a:rPr>
                            <m:t>𝑝</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𝑿</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𝒁</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r>
                            <a:rPr lang="en-IN" sz="2400" i="1">
                              <a:latin typeface="Cambria Math" panose="02040503050406030204" pitchFamily="18" charset="0"/>
                              <a:ea typeface="Cambria Math" panose="02040503050406030204" pitchFamily="18" charset="0"/>
                            </a:rPr>
                            <m:t>)</m:t>
                          </m:r>
                        </m:e>
                      </m:nary>
                    </m:oMath>
                  </m:oMathPara>
                </a14:m>
                <a:endParaRPr lang="en-IN" sz="2400" dirty="0"/>
              </a:p>
            </p:txBody>
          </p:sp>
        </mc:Choice>
        <mc:Fallback xmlns="">
          <p:sp>
            <p:nvSpPr>
              <p:cNvPr id="26" name="TextBox 25">
                <a:extLst>
                  <a:ext uri="{FF2B5EF4-FFF2-40B4-BE49-F238E27FC236}">
                    <a16:creationId xmlns:a16="http://schemas.microsoft.com/office/drawing/2014/main" id="{2519C00D-69C9-45F9-A1C5-CA0B9FACC6E9}"/>
                  </a:ext>
                </a:extLst>
              </p:cNvPr>
              <p:cNvSpPr txBox="1">
                <a:spLocks noRot="1" noChangeAspect="1" noMove="1" noResize="1" noEditPoints="1" noAdjustHandles="1" noChangeArrowheads="1" noChangeShapeType="1" noTextEdit="1"/>
              </p:cNvSpPr>
              <p:nvPr/>
            </p:nvSpPr>
            <p:spPr>
              <a:xfrm>
                <a:off x="4684822" y="4404821"/>
                <a:ext cx="5524269" cy="894219"/>
              </a:xfrm>
              <a:prstGeom prst="rect">
                <a:avLst/>
              </a:prstGeom>
              <a:blipFill>
                <a:blip r:embed="rId10"/>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CEA49C6-8A6A-49B7-8F30-77A2245BAE35}"/>
                  </a:ext>
                </a:extLst>
              </p:cNvPr>
              <p:cNvSpPr txBox="1"/>
              <p:nvPr/>
            </p:nvSpPr>
            <p:spPr>
              <a:xfrm>
                <a:off x="4684822" y="5280104"/>
                <a:ext cx="5322226" cy="5717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ea typeface="Cambria Math" panose="02040503050406030204" pitchFamily="18" charset="0"/>
                        </a:rPr>
                        <m:t>= </m:t>
                      </m:r>
                      <m:sSub>
                        <m:sSubPr>
                          <m:ctrlPr>
                            <a:rPr lang="en-IN" sz="2400" b="0" i="1" smtClean="0">
                              <a:latin typeface="Cambria Math" panose="02040503050406030204" pitchFamily="18" charset="0"/>
                              <a:ea typeface="Cambria Math" panose="02040503050406030204" pitchFamily="18" charset="0"/>
                            </a:rPr>
                          </m:ctrlPr>
                        </m:sSubPr>
                        <m:e>
                          <m:r>
                            <m:rPr>
                              <m:sty m:val="p"/>
                            </m:rPr>
                            <a:rPr lang="en-IN" sz="2400" b="0" i="0" smtClean="0">
                              <a:latin typeface="Cambria Math" panose="02040503050406030204" pitchFamily="18" charset="0"/>
                              <a:ea typeface="Cambria Math" panose="02040503050406030204" pitchFamily="18" charset="0"/>
                            </a:rPr>
                            <m:t>argmax</m:t>
                          </m:r>
                        </m:e>
                        <m:sub>
                          <m:r>
                            <m:rPr>
                              <m:sty m:val="p"/>
                            </m:rPr>
                            <a:rPr lang="en-IN" sz="2400" b="0" i="0" smtClean="0">
                              <a:latin typeface="Cambria Math" panose="02040503050406030204" pitchFamily="18" charset="0"/>
                              <a:ea typeface="Cambria Math" panose="02040503050406030204" pitchFamily="18" charset="0"/>
                            </a:rPr>
                            <m:t>Θ</m:t>
                          </m:r>
                        </m:sub>
                      </m:sSub>
                      <m:r>
                        <a:rPr lang="en-IN" sz="2400" b="0" i="1" smtClean="0">
                          <a:latin typeface="Cambria Math" panose="02040503050406030204" pitchFamily="18" charset="0"/>
                          <a:ea typeface="Cambria Math" panose="02040503050406030204" pitchFamily="18" charset="0"/>
                        </a:rPr>
                        <m:t> </m:t>
                      </m:r>
                      <m:sSub>
                        <m:sSubPr>
                          <m:ctrlPr>
                            <a:rPr lang="en-IN" sz="2400" b="0" i="1" smtClean="0">
                              <a:solidFill>
                                <a:srgbClr val="FF0000"/>
                              </a:solidFill>
                              <a:latin typeface="Cambria Math" panose="02040503050406030204" pitchFamily="18" charset="0"/>
                              <a:ea typeface="Cambria Math" panose="02040503050406030204" pitchFamily="18" charset="0"/>
                            </a:rPr>
                          </m:ctrlPr>
                        </m:sSubPr>
                        <m:e>
                          <m:r>
                            <a:rPr lang="en-IN" sz="2400" b="0" i="1" smtClean="0">
                              <a:solidFill>
                                <a:srgbClr val="FF0000"/>
                              </a:solidFill>
                              <a:latin typeface="Cambria Math" panose="02040503050406030204" pitchFamily="18" charset="0"/>
                              <a:ea typeface="Cambria Math" panose="02040503050406030204" pitchFamily="18" charset="0"/>
                            </a:rPr>
                            <m:t>𝔼</m:t>
                          </m:r>
                        </m:e>
                        <m:sub>
                          <m:r>
                            <a:rPr lang="en-IN" sz="2400" b="0" i="1" smtClean="0">
                              <a:solidFill>
                                <a:srgbClr val="FF0000"/>
                              </a:solidFill>
                              <a:latin typeface="Cambria Math" panose="02040503050406030204" pitchFamily="18" charset="0"/>
                              <a:ea typeface="Cambria Math" panose="02040503050406030204" pitchFamily="18" charset="0"/>
                            </a:rPr>
                            <m:t>𝑝</m:t>
                          </m:r>
                          <m:d>
                            <m:dPr>
                              <m:ctrlPr>
                                <a:rPr lang="en-IN" sz="2400" i="1">
                                  <a:solidFill>
                                    <a:srgbClr val="FF0000"/>
                                  </a:solidFill>
                                  <a:latin typeface="Cambria Math" panose="02040503050406030204" pitchFamily="18" charset="0"/>
                                  <a:ea typeface="Cambria Math" panose="02040503050406030204" pitchFamily="18" charset="0"/>
                                </a:rPr>
                              </m:ctrlPr>
                            </m:dPr>
                            <m:e>
                              <m:r>
                                <a:rPr lang="en-IN" sz="2400" b="1" i="1">
                                  <a:solidFill>
                                    <a:srgbClr val="FF0000"/>
                                  </a:solidFill>
                                  <a:latin typeface="Cambria Math" panose="02040503050406030204" pitchFamily="18" charset="0"/>
                                  <a:ea typeface="Cambria Math" panose="02040503050406030204" pitchFamily="18" charset="0"/>
                                </a:rPr>
                                <m:t>𝒁</m:t>
                              </m:r>
                            </m:e>
                            <m:e>
                              <m:r>
                                <a:rPr lang="en-IN" sz="2400" b="1" i="1">
                                  <a:solidFill>
                                    <a:srgbClr val="FF0000"/>
                                  </a:solidFill>
                                  <a:latin typeface="Cambria Math" panose="02040503050406030204" pitchFamily="18" charset="0"/>
                                  <a:ea typeface="Cambria Math" panose="02040503050406030204" pitchFamily="18" charset="0"/>
                                </a:rPr>
                                <m:t>𝑿</m:t>
                              </m:r>
                              <m:r>
                                <a:rPr lang="en-IN" sz="2400" i="1">
                                  <a:solidFill>
                                    <a:srgbClr val="FF0000"/>
                                  </a:solidFill>
                                  <a:latin typeface="Cambria Math" panose="02040503050406030204" pitchFamily="18" charset="0"/>
                                  <a:ea typeface="Cambria Math" panose="02040503050406030204" pitchFamily="18" charset="0"/>
                                </a:rPr>
                                <m:t>,</m:t>
                              </m:r>
                              <m:sSup>
                                <m:sSupPr>
                                  <m:ctrlPr>
                                    <a:rPr lang="en-IN" sz="2400" i="1">
                                      <a:solidFill>
                                        <a:srgbClr val="FF0000"/>
                                      </a:solidFill>
                                      <a:latin typeface="Cambria Math" panose="02040503050406030204" pitchFamily="18" charset="0"/>
                                      <a:ea typeface="Cambria Math" panose="02040503050406030204" pitchFamily="18" charset="0"/>
                                    </a:rPr>
                                  </m:ctrlPr>
                                </m:sSupPr>
                                <m:e>
                                  <m:r>
                                    <m:rPr>
                                      <m:sty m:val="p"/>
                                    </m:rPr>
                                    <a:rPr lang="en-IN" sz="2400">
                                      <a:solidFill>
                                        <a:srgbClr val="FF0000"/>
                                      </a:solidFill>
                                      <a:latin typeface="Cambria Math" panose="02040503050406030204" pitchFamily="18" charset="0"/>
                                      <a:ea typeface="Cambria Math" panose="02040503050406030204" pitchFamily="18" charset="0"/>
                                    </a:rPr>
                                    <m:t>Θ</m:t>
                                  </m:r>
                                </m:e>
                                <m:sup>
                                  <m:r>
                                    <m:rPr>
                                      <m:sty m:val="p"/>
                                    </m:rPr>
                                    <a:rPr lang="en-IN" sz="2400">
                                      <a:solidFill>
                                        <a:srgbClr val="FF0000"/>
                                      </a:solidFill>
                                      <a:latin typeface="Cambria Math" panose="02040503050406030204" pitchFamily="18" charset="0"/>
                                      <a:ea typeface="Cambria Math" panose="02040503050406030204" pitchFamily="18" charset="0"/>
                                    </a:rPr>
                                    <m:t>old</m:t>
                                  </m:r>
                                </m:sup>
                              </m:sSup>
                            </m:e>
                          </m:d>
                        </m:sub>
                      </m:sSub>
                      <m:r>
                        <a:rPr lang="en-IN" sz="2400" b="0" i="1" smtClean="0">
                          <a:solidFill>
                            <a:srgbClr val="FF0000"/>
                          </a:solidFill>
                          <a:latin typeface="Cambria Math" panose="02040503050406030204" pitchFamily="18" charset="0"/>
                          <a:ea typeface="Cambria Math" panose="02040503050406030204" pitchFamily="18" charset="0"/>
                        </a:rPr>
                        <m:t>[</m:t>
                      </m:r>
                      <m:r>
                        <m:rPr>
                          <m:sty m:val="p"/>
                        </m:rPr>
                        <a:rPr lang="en-IN" sz="2400" i="1">
                          <a:solidFill>
                            <a:srgbClr val="FF0000"/>
                          </a:solidFill>
                          <a:latin typeface="Cambria Math" panose="02040503050406030204" pitchFamily="18" charset="0"/>
                          <a:ea typeface="Cambria Math" panose="02040503050406030204" pitchFamily="18" charset="0"/>
                        </a:rPr>
                        <m:t>log</m:t>
                      </m:r>
                      <m:r>
                        <a:rPr lang="en-IN" sz="2400" i="1">
                          <a:solidFill>
                            <a:srgbClr val="FF0000"/>
                          </a:solidFill>
                          <a:latin typeface="Cambria Math" panose="02040503050406030204" pitchFamily="18" charset="0"/>
                          <a:ea typeface="Cambria Math" panose="02040503050406030204" pitchFamily="18" charset="0"/>
                        </a:rPr>
                        <m:t> </m:t>
                      </m:r>
                      <m:r>
                        <a:rPr lang="en-IN" sz="2400" i="1">
                          <a:solidFill>
                            <a:srgbClr val="FF0000"/>
                          </a:solidFill>
                          <a:latin typeface="Cambria Math" panose="02040503050406030204" pitchFamily="18" charset="0"/>
                          <a:ea typeface="Cambria Math" panose="02040503050406030204" pitchFamily="18" charset="0"/>
                        </a:rPr>
                        <m:t>𝑝</m:t>
                      </m:r>
                      <m:r>
                        <a:rPr lang="en-IN" sz="2400" i="1">
                          <a:solidFill>
                            <a:srgbClr val="FF0000"/>
                          </a:solidFill>
                          <a:latin typeface="Cambria Math" panose="02040503050406030204" pitchFamily="18" charset="0"/>
                          <a:ea typeface="Cambria Math" panose="02040503050406030204" pitchFamily="18" charset="0"/>
                        </a:rPr>
                        <m:t>(</m:t>
                      </m:r>
                      <m:r>
                        <a:rPr lang="en-IN" sz="2400" b="1" i="1">
                          <a:solidFill>
                            <a:srgbClr val="FF0000"/>
                          </a:solidFill>
                          <a:latin typeface="Cambria Math" panose="02040503050406030204" pitchFamily="18" charset="0"/>
                          <a:ea typeface="Cambria Math" panose="02040503050406030204" pitchFamily="18" charset="0"/>
                        </a:rPr>
                        <m:t>𝑿</m:t>
                      </m:r>
                      <m:r>
                        <a:rPr lang="en-IN" sz="2400" i="1">
                          <a:solidFill>
                            <a:srgbClr val="FF0000"/>
                          </a:solidFill>
                          <a:latin typeface="Cambria Math" panose="02040503050406030204" pitchFamily="18" charset="0"/>
                          <a:ea typeface="Cambria Math" panose="02040503050406030204" pitchFamily="18" charset="0"/>
                        </a:rPr>
                        <m:t>,</m:t>
                      </m:r>
                      <m:r>
                        <a:rPr lang="en-IN" sz="2400" b="1" i="1">
                          <a:solidFill>
                            <a:srgbClr val="FF0000"/>
                          </a:solidFill>
                          <a:latin typeface="Cambria Math" panose="02040503050406030204" pitchFamily="18" charset="0"/>
                          <a:ea typeface="Cambria Math" panose="02040503050406030204" pitchFamily="18" charset="0"/>
                        </a:rPr>
                        <m:t>𝒁</m:t>
                      </m:r>
                      <m:r>
                        <a:rPr lang="en-IN" sz="2400" i="1">
                          <a:solidFill>
                            <a:srgbClr val="FF0000"/>
                          </a:solidFill>
                          <a:latin typeface="Cambria Math" panose="02040503050406030204" pitchFamily="18" charset="0"/>
                          <a:ea typeface="Cambria Math" panose="02040503050406030204" pitchFamily="18" charset="0"/>
                        </a:rPr>
                        <m:t>|</m:t>
                      </m:r>
                      <m:r>
                        <m:rPr>
                          <m:sty m:val="p"/>
                        </m:rPr>
                        <a:rPr lang="en-IN" sz="2400">
                          <a:solidFill>
                            <a:srgbClr val="FF0000"/>
                          </a:solidFill>
                          <a:latin typeface="Cambria Math" panose="02040503050406030204" pitchFamily="18" charset="0"/>
                          <a:ea typeface="Cambria Math" panose="02040503050406030204" pitchFamily="18" charset="0"/>
                        </a:rPr>
                        <m:t>Θ</m:t>
                      </m:r>
                      <m:r>
                        <a:rPr lang="en-IN" sz="2400" i="1">
                          <a:solidFill>
                            <a:srgbClr val="FF0000"/>
                          </a:solidFill>
                          <a:latin typeface="Cambria Math" panose="02040503050406030204" pitchFamily="18" charset="0"/>
                          <a:ea typeface="Cambria Math" panose="02040503050406030204" pitchFamily="18" charset="0"/>
                        </a:rPr>
                        <m:t>)</m:t>
                      </m:r>
                      <m:r>
                        <a:rPr lang="en-IN" sz="2400" b="0" i="1" smtClean="0">
                          <a:solidFill>
                            <a:srgbClr val="FF0000"/>
                          </a:solidFill>
                          <a:latin typeface="Cambria Math" panose="02040503050406030204" pitchFamily="18" charset="0"/>
                          <a:ea typeface="Cambria Math" panose="02040503050406030204" pitchFamily="18" charset="0"/>
                        </a:rPr>
                        <m:t>]</m:t>
                      </m:r>
                    </m:oMath>
                  </m:oMathPara>
                </a14:m>
                <a:endParaRPr lang="en-IN" sz="2400" dirty="0"/>
              </a:p>
            </p:txBody>
          </p:sp>
        </mc:Choice>
        <mc:Fallback xmlns="">
          <p:sp>
            <p:nvSpPr>
              <p:cNvPr id="27" name="TextBox 26">
                <a:extLst>
                  <a:ext uri="{FF2B5EF4-FFF2-40B4-BE49-F238E27FC236}">
                    <a16:creationId xmlns:a16="http://schemas.microsoft.com/office/drawing/2014/main" id="{FCEA49C6-8A6A-49B7-8F30-77A2245BAE35}"/>
                  </a:ext>
                </a:extLst>
              </p:cNvPr>
              <p:cNvSpPr txBox="1">
                <a:spLocks noRot="1" noChangeAspect="1" noMove="1" noResize="1" noEditPoints="1" noAdjustHandles="1" noChangeArrowheads="1" noChangeShapeType="1" noTextEdit="1"/>
              </p:cNvSpPr>
              <p:nvPr/>
            </p:nvSpPr>
            <p:spPr>
              <a:xfrm>
                <a:off x="4684822" y="5280104"/>
                <a:ext cx="5322226" cy="571760"/>
              </a:xfrm>
              <a:prstGeom prst="rect">
                <a:avLst/>
              </a:prstGeom>
              <a:blipFill>
                <a:blip r:embed="rId11"/>
                <a:stretch>
                  <a:fillRect l="-344" r="-1833" b="-106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Speech Bubble: Rectangle 27">
                <a:extLst>
                  <a:ext uri="{FF2B5EF4-FFF2-40B4-BE49-F238E27FC236}">
                    <a16:creationId xmlns:a16="http://schemas.microsoft.com/office/drawing/2014/main" id="{CFA2113F-F1C5-4FBA-8D3D-DB3696011828}"/>
                  </a:ext>
                </a:extLst>
              </p:cNvPr>
              <p:cNvSpPr/>
              <p:nvPr/>
            </p:nvSpPr>
            <p:spPr>
              <a:xfrm>
                <a:off x="569367" y="4404821"/>
                <a:ext cx="3515396" cy="1181517"/>
              </a:xfrm>
              <a:prstGeom prst="wedgeRectCallout">
                <a:avLst>
                  <a:gd name="adj1" fmla="val 67841"/>
                  <a:gd name="adj2" fmla="val 2590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Maximization of </a:t>
                </a:r>
                <a:r>
                  <a:rPr lang="en-IN" dirty="0">
                    <a:solidFill>
                      <a:srgbClr val="FF0000"/>
                    </a:solidFill>
                    <a:latin typeface="Abadi Extra Light" panose="020B0204020104020204" pitchFamily="34" charset="0"/>
                  </a:rPr>
                  <a:t>expected CLL</a:t>
                </a:r>
                <a:r>
                  <a:rPr lang="en-IN" dirty="0">
                    <a:solidFill>
                      <a:schemeClr val="tx1"/>
                    </a:solidFill>
                    <a:latin typeface="Abadi Extra Light" panose="020B0204020104020204" pitchFamily="34" charset="0"/>
                  </a:rPr>
                  <a:t> where the expectation is </a:t>
                </a:r>
                <a:r>
                  <a:rPr lang="en-IN" dirty="0" err="1">
                    <a:solidFill>
                      <a:schemeClr val="tx1"/>
                    </a:solidFill>
                    <a:latin typeface="Abadi Extra Light" panose="020B0204020104020204" pitchFamily="34" charset="0"/>
                  </a:rPr>
                  <a:t>w.r.t.</a:t>
                </a:r>
                <a:r>
                  <a:rPr lang="en-IN" dirty="0">
                    <a:solidFill>
                      <a:schemeClr val="tx1"/>
                    </a:solidFill>
                    <a:latin typeface="Abadi Extra Light" panose="020B0204020104020204" pitchFamily="34" charset="0"/>
                  </a:rPr>
                  <a:t> the posterior distribution of </a:t>
                </a:r>
                <a14:m>
                  <m:oMath xmlns:m="http://schemas.openxmlformats.org/officeDocument/2006/math">
                    <m:r>
                      <a:rPr lang="en-IN" i="1" dirty="0" smtClean="0">
                        <a:solidFill>
                          <a:schemeClr val="tx1"/>
                        </a:solidFill>
                        <a:latin typeface="Cambria Math" panose="02040503050406030204" pitchFamily="18" charset="0"/>
                      </a:rPr>
                      <m:t>𝑍</m:t>
                    </m:r>
                  </m:oMath>
                </a14:m>
                <a:r>
                  <a:rPr lang="en-IN" dirty="0">
                    <a:solidFill>
                      <a:schemeClr val="tx1"/>
                    </a:solidFill>
                    <a:latin typeface="Abadi Extra Light" panose="020B0204020104020204" pitchFamily="34" charset="0"/>
                  </a:rPr>
                  <a:t> given current parameters </a:t>
                </a:r>
                <a14:m>
                  <m:oMath xmlns:m="http://schemas.openxmlformats.org/officeDocument/2006/math">
                    <m:sSup>
                      <m:sSupPr>
                        <m:ctrlPr>
                          <a:rPr lang="en-IN" i="1">
                            <a:solidFill>
                              <a:schemeClr val="tx1"/>
                            </a:solidFill>
                            <a:latin typeface="Cambria Math" panose="02040503050406030204" pitchFamily="18" charset="0"/>
                            <a:ea typeface="Cambria Math" panose="02040503050406030204" pitchFamily="18" charset="0"/>
                          </a:rPr>
                        </m:ctrlPr>
                      </m:sSupPr>
                      <m:e>
                        <m:r>
                          <m:rPr>
                            <m:sty m:val="p"/>
                          </m:rPr>
                          <a:rPr lang="en-IN">
                            <a:solidFill>
                              <a:schemeClr val="tx1"/>
                            </a:solidFill>
                            <a:latin typeface="Cambria Math" panose="02040503050406030204" pitchFamily="18" charset="0"/>
                            <a:ea typeface="Cambria Math" panose="02040503050406030204" pitchFamily="18" charset="0"/>
                          </a:rPr>
                          <m:t>Θ</m:t>
                        </m:r>
                      </m:e>
                      <m:sup>
                        <m:r>
                          <m:rPr>
                            <m:sty m:val="p"/>
                          </m:rPr>
                          <a:rPr lang="en-IN">
                            <a:solidFill>
                              <a:schemeClr val="tx1"/>
                            </a:solidFill>
                            <a:latin typeface="Cambria Math" panose="02040503050406030204" pitchFamily="18" charset="0"/>
                            <a:ea typeface="Cambria Math" panose="02040503050406030204" pitchFamily="18" charset="0"/>
                          </a:rPr>
                          <m:t>old</m:t>
                        </m:r>
                      </m:sup>
                    </m:sSup>
                  </m:oMath>
                </a14:m>
                <a:endParaRPr lang="en-IN" dirty="0">
                  <a:solidFill>
                    <a:schemeClr val="tx1"/>
                  </a:solidFill>
                </a:endParaRPr>
              </a:p>
            </p:txBody>
          </p:sp>
        </mc:Choice>
        <mc:Fallback xmlns="">
          <p:sp>
            <p:nvSpPr>
              <p:cNvPr id="28" name="Speech Bubble: Rectangle 27">
                <a:extLst>
                  <a:ext uri="{FF2B5EF4-FFF2-40B4-BE49-F238E27FC236}">
                    <a16:creationId xmlns:a16="http://schemas.microsoft.com/office/drawing/2014/main" id="{CFA2113F-F1C5-4FBA-8D3D-DB3696011828}"/>
                  </a:ext>
                </a:extLst>
              </p:cNvPr>
              <p:cNvSpPr>
                <a:spLocks noRot="1" noChangeAspect="1" noMove="1" noResize="1" noEditPoints="1" noAdjustHandles="1" noChangeArrowheads="1" noChangeShapeType="1" noTextEdit="1"/>
              </p:cNvSpPr>
              <p:nvPr/>
            </p:nvSpPr>
            <p:spPr>
              <a:xfrm>
                <a:off x="569367" y="4404821"/>
                <a:ext cx="3515396" cy="1181517"/>
              </a:xfrm>
              <a:prstGeom prst="wedgeRectCallout">
                <a:avLst>
                  <a:gd name="adj1" fmla="val 67841"/>
                  <a:gd name="adj2" fmla="val 25902"/>
                </a:avLst>
              </a:prstGeom>
              <a:blipFill>
                <a:blip r:embed="rId12"/>
                <a:stretch>
                  <a:fillRect l="-1016" t="-3571" b="-7653"/>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9" name="Speech Bubble: Rectangle 28">
                <a:extLst>
                  <a:ext uri="{FF2B5EF4-FFF2-40B4-BE49-F238E27FC236}">
                    <a16:creationId xmlns:a16="http://schemas.microsoft.com/office/drawing/2014/main" id="{6DA55CF9-DBC2-4542-A4B2-25D2E2D1E5B9}"/>
                  </a:ext>
                </a:extLst>
              </p:cNvPr>
              <p:cNvSpPr/>
              <p:nvPr/>
            </p:nvSpPr>
            <p:spPr>
              <a:xfrm>
                <a:off x="9614806" y="2806458"/>
                <a:ext cx="2328228" cy="541164"/>
              </a:xfrm>
              <a:prstGeom prst="wedgeRectCallout">
                <a:avLst>
                  <a:gd name="adj1" fmla="val -38946"/>
                  <a:gd name="adj2" fmla="val -6694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The posterior distribution of </a:t>
                </a:r>
                <a14:m>
                  <m:oMath xmlns:m="http://schemas.openxmlformats.org/officeDocument/2006/math">
                    <m:r>
                      <a:rPr lang="en-IN" sz="1400" i="1" dirty="0">
                        <a:solidFill>
                          <a:schemeClr val="tx1"/>
                        </a:solidFill>
                        <a:latin typeface="Cambria Math" panose="02040503050406030204" pitchFamily="18" charset="0"/>
                      </a:rPr>
                      <m:t>𝑍</m:t>
                    </m:r>
                  </m:oMath>
                </a14:m>
                <a:r>
                  <a:rPr lang="en-IN" sz="1400" dirty="0">
                    <a:solidFill>
                      <a:schemeClr val="tx1"/>
                    </a:solidFill>
                    <a:latin typeface="Abadi Extra Light" panose="020B0204020104020204" pitchFamily="34" charset="0"/>
                  </a:rPr>
                  <a:t> given current parameters </a:t>
                </a:r>
                <a14:m>
                  <m:oMath xmlns:m="http://schemas.openxmlformats.org/officeDocument/2006/math">
                    <m:sSup>
                      <m:sSupPr>
                        <m:ctrlPr>
                          <a:rPr lang="en-IN" sz="1400" i="1">
                            <a:solidFill>
                              <a:schemeClr val="tx1"/>
                            </a:solidFill>
                            <a:latin typeface="Cambria Math" panose="02040503050406030204" pitchFamily="18" charset="0"/>
                            <a:ea typeface="Cambria Math" panose="02040503050406030204" pitchFamily="18" charset="0"/>
                          </a:rPr>
                        </m:ctrlPr>
                      </m:sSupPr>
                      <m:e>
                        <m:r>
                          <m:rPr>
                            <m:sty m:val="p"/>
                          </m:rPr>
                          <a:rPr lang="en-IN" sz="1400">
                            <a:solidFill>
                              <a:schemeClr val="tx1"/>
                            </a:solidFill>
                            <a:latin typeface="Cambria Math" panose="02040503050406030204" pitchFamily="18" charset="0"/>
                            <a:ea typeface="Cambria Math" panose="02040503050406030204" pitchFamily="18" charset="0"/>
                          </a:rPr>
                          <m:t>Θ</m:t>
                        </m:r>
                      </m:e>
                      <m:sup>
                        <m:r>
                          <m:rPr>
                            <m:sty m:val="p"/>
                          </m:rPr>
                          <a:rPr lang="en-IN" sz="1400">
                            <a:solidFill>
                              <a:schemeClr val="tx1"/>
                            </a:solidFill>
                            <a:latin typeface="Cambria Math" panose="02040503050406030204" pitchFamily="18" charset="0"/>
                            <a:ea typeface="Cambria Math" panose="02040503050406030204" pitchFamily="18" charset="0"/>
                          </a:rPr>
                          <m:t>old</m:t>
                        </m:r>
                      </m:sup>
                    </m:sSup>
                  </m:oMath>
                </a14:m>
                <a:endParaRPr lang="en-IN" sz="1400" dirty="0">
                  <a:solidFill>
                    <a:schemeClr val="tx1"/>
                  </a:solidFill>
                  <a:latin typeface="Abadi Extra Light" panose="020B0204020104020204" pitchFamily="34" charset="0"/>
                </a:endParaRPr>
              </a:p>
            </p:txBody>
          </p:sp>
        </mc:Choice>
        <mc:Fallback xmlns="">
          <p:sp>
            <p:nvSpPr>
              <p:cNvPr id="29" name="Speech Bubble: Rectangle 28">
                <a:extLst>
                  <a:ext uri="{FF2B5EF4-FFF2-40B4-BE49-F238E27FC236}">
                    <a16:creationId xmlns:a16="http://schemas.microsoft.com/office/drawing/2014/main" id="{6DA55CF9-DBC2-4542-A4B2-25D2E2D1E5B9}"/>
                  </a:ext>
                </a:extLst>
              </p:cNvPr>
              <p:cNvSpPr>
                <a:spLocks noRot="1" noChangeAspect="1" noMove="1" noResize="1" noEditPoints="1" noAdjustHandles="1" noChangeArrowheads="1" noChangeShapeType="1" noTextEdit="1"/>
              </p:cNvSpPr>
              <p:nvPr/>
            </p:nvSpPr>
            <p:spPr>
              <a:xfrm>
                <a:off x="9614806" y="2806458"/>
                <a:ext cx="2328228" cy="541164"/>
              </a:xfrm>
              <a:prstGeom prst="wedgeRectCallout">
                <a:avLst>
                  <a:gd name="adj1" fmla="val -38946"/>
                  <a:gd name="adj2" fmla="val -66946"/>
                </a:avLst>
              </a:prstGeom>
              <a:blipFill>
                <a:blip r:embed="rId13"/>
                <a:stretch>
                  <a:fillRect l="-519" b="-6481"/>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6115DDE-147D-4B6F-BFB5-291497B3FFED}"/>
                  </a:ext>
                </a:extLst>
              </p:cNvPr>
              <p:cNvSpPr txBox="1"/>
              <p:nvPr/>
            </p:nvSpPr>
            <p:spPr>
              <a:xfrm>
                <a:off x="4684822" y="5984211"/>
                <a:ext cx="3026598" cy="385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ea typeface="Cambria Math" panose="02040503050406030204" pitchFamily="18" charset="0"/>
                        </a:rPr>
                        <m:t>= </m:t>
                      </m:r>
                      <m:sSub>
                        <m:sSubPr>
                          <m:ctrlPr>
                            <a:rPr lang="en-IN" sz="2400" b="0" i="1" smtClean="0">
                              <a:latin typeface="Cambria Math" panose="02040503050406030204" pitchFamily="18" charset="0"/>
                              <a:ea typeface="Cambria Math" panose="02040503050406030204" pitchFamily="18" charset="0"/>
                            </a:rPr>
                          </m:ctrlPr>
                        </m:sSubPr>
                        <m:e>
                          <m:r>
                            <m:rPr>
                              <m:sty m:val="p"/>
                            </m:rPr>
                            <a:rPr lang="en-IN" sz="2400" b="0" i="0" smtClean="0">
                              <a:latin typeface="Cambria Math" panose="02040503050406030204" pitchFamily="18" charset="0"/>
                              <a:ea typeface="Cambria Math" panose="02040503050406030204" pitchFamily="18" charset="0"/>
                            </a:rPr>
                            <m:t>argmax</m:t>
                          </m:r>
                        </m:e>
                        <m:sub>
                          <m:r>
                            <m:rPr>
                              <m:sty m:val="p"/>
                            </m:rPr>
                            <a:rPr lang="en-IN" sz="2400" b="0" i="0" smtClean="0">
                              <a:latin typeface="Cambria Math" panose="02040503050406030204" pitchFamily="18" charset="0"/>
                              <a:ea typeface="Cambria Math" panose="02040503050406030204" pitchFamily="18" charset="0"/>
                            </a:rPr>
                            <m:t>Θ</m:t>
                          </m:r>
                        </m:sub>
                      </m:sSub>
                      <m:r>
                        <a:rPr lang="en-IN" sz="2400" b="0" i="1" smtClean="0">
                          <a:latin typeface="Cambria Math" panose="02040503050406030204" pitchFamily="18" charset="0"/>
                          <a:ea typeface="Cambria Math" panose="02040503050406030204" pitchFamily="18" charset="0"/>
                        </a:rPr>
                        <m:t> </m:t>
                      </m:r>
                      <m:r>
                        <a:rPr lang="en-IN" sz="2400" b="0" i="1" smtClean="0">
                          <a:solidFill>
                            <a:srgbClr val="FF0000"/>
                          </a:solidFill>
                          <a:latin typeface="Cambria Math" panose="02040503050406030204" pitchFamily="18" charset="0"/>
                          <a:ea typeface="Cambria Math" panose="02040503050406030204" pitchFamily="18" charset="0"/>
                        </a:rPr>
                        <m:t>𝒬</m:t>
                      </m:r>
                      <m:r>
                        <a:rPr lang="en-IN" sz="2400" b="0" i="1" smtClean="0">
                          <a:solidFill>
                            <a:srgbClr val="FF0000"/>
                          </a:solidFill>
                          <a:latin typeface="Cambria Math" panose="02040503050406030204" pitchFamily="18" charset="0"/>
                          <a:ea typeface="Cambria Math" panose="02040503050406030204" pitchFamily="18" charset="0"/>
                        </a:rPr>
                        <m:t>(</m:t>
                      </m:r>
                      <m:r>
                        <m:rPr>
                          <m:sty m:val="p"/>
                        </m:rPr>
                        <a:rPr lang="en-IN" sz="2400" b="0" i="0" smtClean="0">
                          <a:solidFill>
                            <a:srgbClr val="FF0000"/>
                          </a:solidFill>
                          <a:latin typeface="Cambria Math" panose="02040503050406030204" pitchFamily="18" charset="0"/>
                          <a:ea typeface="Cambria Math" panose="02040503050406030204" pitchFamily="18" charset="0"/>
                        </a:rPr>
                        <m:t>Θ</m:t>
                      </m:r>
                      <m:r>
                        <a:rPr lang="en-IN" sz="2400" b="0" i="1" smtClean="0">
                          <a:solidFill>
                            <a:srgbClr val="FF0000"/>
                          </a:solidFill>
                          <a:latin typeface="Cambria Math" panose="02040503050406030204" pitchFamily="18" charset="0"/>
                          <a:ea typeface="Cambria Math" panose="02040503050406030204" pitchFamily="18" charset="0"/>
                        </a:rPr>
                        <m:t>,</m:t>
                      </m:r>
                      <m:sSup>
                        <m:sSupPr>
                          <m:ctrlPr>
                            <a:rPr lang="en-IN" sz="2400" i="1">
                              <a:solidFill>
                                <a:srgbClr val="FF0000"/>
                              </a:solidFill>
                              <a:latin typeface="Cambria Math" panose="02040503050406030204" pitchFamily="18" charset="0"/>
                              <a:ea typeface="Cambria Math" panose="02040503050406030204" pitchFamily="18" charset="0"/>
                            </a:rPr>
                          </m:ctrlPr>
                        </m:sSupPr>
                        <m:e>
                          <m:r>
                            <m:rPr>
                              <m:sty m:val="p"/>
                            </m:rPr>
                            <a:rPr lang="en-IN" sz="2400">
                              <a:solidFill>
                                <a:srgbClr val="FF0000"/>
                              </a:solidFill>
                              <a:latin typeface="Cambria Math" panose="02040503050406030204" pitchFamily="18" charset="0"/>
                              <a:ea typeface="Cambria Math" panose="02040503050406030204" pitchFamily="18" charset="0"/>
                            </a:rPr>
                            <m:t>Θ</m:t>
                          </m:r>
                        </m:e>
                        <m:sup>
                          <m:r>
                            <m:rPr>
                              <m:sty m:val="p"/>
                            </m:rPr>
                            <a:rPr lang="en-IN" sz="2400">
                              <a:solidFill>
                                <a:srgbClr val="FF0000"/>
                              </a:solidFill>
                              <a:latin typeface="Cambria Math" panose="02040503050406030204" pitchFamily="18" charset="0"/>
                              <a:ea typeface="Cambria Math" panose="02040503050406030204" pitchFamily="18" charset="0"/>
                            </a:rPr>
                            <m:t>old</m:t>
                          </m:r>
                        </m:sup>
                      </m:sSup>
                      <m:r>
                        <a:rPr lang="en-IN" sz="2400" b="0" i="1" smtClean="0">
                          <a:solidFill>
                            <a:srgbClr val="FF0000"/>
                          </a:solidFill>
                          <a:latin typeface="Cambria Math" panose="02040503050406030204" pitchFamily="18" charset="0"/>
                          <a:ea typeface="Cambria Math" panose="02040503050406030204" pitchFamily="18" charset="0"/>
                        </a:rPr>
                        <m:t>)</m:t>
                      </m:r>
                    </m:oMath>
                  </m:oMathPara>
                </a14:m>
                <a:endParaRPr lang="en-IN" sz="2400" dirty="0"/>
              </a:p>
            </p:txBody>
          </p:sp>
        </mc:Choice>
        <mc:Fallback xmlns="">
          <p:sp>
            <p:nvSpPr>
              <p:cNvPr id="30" name="TextBox 29">
                <a:extLst>
                  <a:ext uri="{FF2B5EF4-FFF2-40B4-BE49-F238E27FC236}">
                    <a16:creationId xmlns:a16="http://schemas.microsoft.com/office/drawing/2014/main" id="{F6115DDE-147D-4B6F-BFB5-291497B3FFED}"/>
                  </a:ext>
                </a:extLst>
              </p:cNvPr>
              <p:cNvSpPr txBox="1">
                <a:spLocks noRot="1" noChangeAspect="1" noMove="1" noResize="1" noEditPoints="1" noAdjustHandles="1" noChangeArrowheads="1" noChangeShapeType="1" noTextEdit="1"/>
              </p:cNvSpPr>
              <p:nvPr/>
            </p:nvSpPr>
            <p:spPr>
              <a:xfrm>
                <a:off x="4684822" y="5984211"/>
                <a:ext cx="3026598" cy="385747"/>
              </a:xfrm>
              <a:prstGeom prst="rect">
                <a:avLst/>
              </a:prstGeom>
              <a:blipFill>
                <a:blip r:embed="rId14"/>
                <a:stretch>
                  <a:fillRect l="-605" t="-1587" r="-3226" b="-33333"/>
                </a:stretch>
              </a:blipFill>
            </p:spPr>
            <p:txBody>
              <a:bodyPr/>
              <a:lstStyle/>
              <a:p>
                <a:r>
                  <a:rPr lang="en-IN">
                    <a:noFill/>
                  </a:rPr>
                  <a:t> </a:t>
                </a:r>
              </a:p>
            </p:txBody>
          </p:sp>
        </mc:Fallback>
      </mc:AlternateContent>
      <p:sp>
        <p:nvSpPr>
          <p:cNvPr id="19" name="Oval 18">
            <a:extLst>
              <a:ext uri="{FF2B5EF4-FFF2-40B4-BE49-F238E27FC236}">
                <a16:creationId xmlns:a16="http://schemas.microsoft.com/office/drawing/2014/main" id="{7E90984F-6F6F-443B-8F5D-A89845EC3886}"/>
              </a:ext>
            </a:extLst>
          </p:cNvPr>
          <p:cNvSpPr/>
          <p:nvPr/>
        </p:nvSpPr>
        <p:spPr>
          <a:xfrm>
            <a:off x="8384146" y="4517990"/>
            <a:ext cx="1931831" cy="571760"/>
          </a:xfrm>
          <a:prstGeom prst="ellipse">
            <a:avLst/>
          </a:prstGeom>
          <a:solidFill>
            <a:schemeClr val="accent1">
              <a:alpha val="0"/>
            </a:schemeClr>
          </a:solidFill>
          <a:ln>
            <a:solidFill>
              <a:srgbClr val="B80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Speech Bubble: Rectangle 31">
            <a:extLst>
              <a:ext uri="{FF2B5EF4-FFF2-40B4-BE49-F238E27FC236}">
                <a16:creationId xmlns:a16="http://schemas.microsoft.com/office/drawing/2014/main" id="{33725284-8653-4221-B4BE-7D41D1FA00D7}"/>
              </a:ext>
            </a:extLst>
          </p:cNvPr>
          <p:cNvSpPr/>
          <p:nvPr/>
        </p:nvSpPr>
        <p:spPr>
          <a:xfrm>
            <a:off x="10170769" y="4988074"/>
            <a:ext cx="1931831" cy="541164"/>
          </a:xfrm>
          <a:prstGeom prst="wedgeRectCallout">
            <a:avLst>
              <a:gd name="adj1" fmla="val -38946"/>
              <a:gd name="adj2" fmla="val -6694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solidFill>
                  <a:srgbClr val="B806AB"/>
                </a:solidFill>
                <a:latin typeface="Abadi Extra Light" panose="020B0204020104020204" pitchFamily="34" charset="0"/>
              </a:rPr>
              <a:t>Complete-Data Log Likelihood (CLL)</a:t>
            </a:r>
          </a:p>
        </p:txBody>
      </p:sp>
      <p:pic>
        <p:nvPicPr>
          <p:cNvPr id="33" name="Picture 32">
            <a:extLst>
              <a:ext uri="{FF2B5EF4-FFF2-40B4-BE49-F238E27FC236}">
                <a16:creationId xmlns:a16="http://schemas.microsoft.com/office/drawing/2014/main" id="{9825C673-F890-43D5-BC57-80086FF18EFD}"/>
              </a:ext>
            </a:extLst>
          </p:cNvPr>
          <p:cNvPicPr>
            <a:picLocks noChangeAspect="1"/>
          </p:cNvPicPr>
          <p:nvPr/>
        </p:nvPicPr>
        <p:blipFill>
          <a:blip r:embed="rId15"/>
          <a:stretch>
            <a:fillRect/>
          </a:stretch>
        </p:blipFill>
        <p:spPr>
          <a:xfrm>
            <a:off x="10412751" y="416924"/>
            <a:ext cx="1004822" cy="965223"/>
          </a:xfrm>
          <a:prstGeom prst="rect">
            <a:avLst/>
          </a:prstGeom>
        </p:spPr>
      </p:pic>
      <mc:AlternateContent xmlns:mc="http://schemas.openxmlformats.org/markup-compatibility/2006" xmlns:a14="http://schemas.microsoft.com/office/drawing/2010/main">
        <mc:Choice Requires="a14">
          <p:sp>
            <p:nvSpPr>
              <p:cNvPr id="34" name="Speech Bubble: Rectangle 33">
                <a:extLst>
                  <a:ext uri="{FF2B5EF4-FFF2-40B4-BE49-F238E27FC236}">
                    <a16:creationId xmlns:a16="http://schemas.microsoft.com/office/drawing/2014/main" id="{CF712545-6D8C-4B50-8D80-FA726B5B1537}"/>
                  </a:ext>
                </a:extLst>
              </p:cNvPr>
              <p:cNvSpPr/>
              <p:nvPr/>
            </p:nvSpPr>
            <p:spPr>
              <a:xfrm>
                <a:off x="7364423" y="212543"/>
                <a:ext cx="3120662" cy="632773"/>
              </a:xfrm>
              <a:prstGeom prst="wedgeRectCallout">
                <a:avLst>
                  <a:gd name="adj1" fmla="val 57662"/>
                  <a:gd name="adj2" fmla="val 4362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m:rPr>
                        <m:sty m:val="p"/>
                      </m:rPr>
                      <a:rPr lang="en-IN" i="1" smtClean="0">
                        <a:solidFill>
                          <a:schemeClr val="tx1"/>
                        </a:solidFill>
                        <a:latin typeface="Cambria Math" panose="02040503050406030204" pitchFamily="18" charset="0"/>
                      </a:rPr>
                      <m:t>log</m:t>
                    </m:r>
                    <m:r>
                      <a:rPr lang="en-IN" i="1" smtClean="0">
                        <a:solidFill>
                          <a:schemeClr val="tx1"/>
                        </a:solidFill>
                        <a:latin typeface="Cambria Math" panose="02040503050406030204" pitchFamily="18" charset="0"/>
                      </a:rPr>
                      <m:t> </m:t>
                    </m:r>
                    <m:r>
                      <a:rPr lang="en-IN" i="1" smtClean="0">
                        <a:solidFill>
                          <a:schemeClr val="tx1"/>
                        </a:solidFill>
                        <a:latin typeface="Cambria Math" panose="02040503050406030204" pitchFamily="18" charset="0"/>
                      </a:rPr>
                      <m:t>𝑝</m:t>
                    </m:r>
                    <m:d>
                      <m:dPr>
                        <m:ctrlPr>
                          <a:rPr lang="en-IN" i="1">
                            <a:solidFill>
                              <a:schemeClr val="tx1"/>
                            </a:solidFill>
                            <a:latin typeface="Cambria Math" panose="02040503050406030204" pitchFamily="18" charset="0"/>
                          </a:rPr>
                        </m:ctrlPr>
                      </m:dPr>
                      <m:e>
                        <m:r>
                          <a:rPr lang="en-IN" b="1" i="1">
                            <a:solidFill>
                              <a:schemeClr val="tx1"/>
                            </a:solidFill>
                            <a:latin typeface="Cambria Math" panose="02040503050406030204" pitchFamily="18" charset="0"/>
                          </a:rPr>
                          <m:t>𝑿</m:t>
                        </m:r>
                      </m:e>
                      <m:e>
                        <m:r>
                          <m:rPr>
                            <m:sty m:val="p"/>
                          </m:rPr>
                          <a:rPr lang="en-IN">
                            <a:solidFill>
                              <a:schemeClr val="tx1"/>
                            </a:solidFill>
                            <a:latin typeface="Cambria Math" panose="02040503050406030204" pitchFamily="18" charset="0"/>
                          </a:rPr>
                          <m:t>Θ</m:t>
                        </m:r>
                      </m:e>
                    </m:d>
                  </m:oMath>
                </a14:m>
                <a:r>
                  <a:rPr lang="en-IN" dirty="0">
                    <a:solidFill>
                      <a:schemeClr val="tx1"/>
                    </a:solidFill>
                    <a:latin typeface="Abadi Extra Light" panose="020B0204020104020204" pitchFamily="34" charset="0"/>
                  </a:rPr>
                  <a:t> is called </a:t>
                </a:r>
                <a:r>
                  <a:rPr lang="en-IN" b="1" dirty="0">
                    <a:solidFill>
                      <a:srgbClr val="B806AB"/>
                    </a:solidFill>
                    <a:latin typeface="Abadi Extra Light" panose="020B0204020104020204" pitchFamily="34" charset="0"/>
                  </a:rPr>
                  <a:t>Incomplete-Data Log Likelihood (ILL)</a:t>
                </a:r>
              </a:p>
            </p:txBody>
          </p:sp>
        </mc:Choice>
        <mc:Fallback xmlns="">
          <p:sp>
            <p:nvSpPr>
              <p:cNvPr id="34" name="Speech Bubble: Rectangle 33">
                <a:extLst>
                  <a:ext uri="{FF2B5EF4-FFF2-40B4-BE49-F238E27FC236}">
                    <a16:creationId xmlns:a16="http://schemas.microsoft.com/office/drawing/2014/main" id="{CF712545-6D8C-4B50-8D80-FA726B5B1537}"/>
                  </a:ext>
                </a:extLst>
              </p:cNvPr>
              <p:cNvSpPr>
                <a:spLocks noRot="1" noChangeAspect="1" noMove="1" noResize="1" noEditPoints="1" noAdjustHandles="1" noChangeArrowheads="1" noChangeShapeType="1" noTextEdit="1"/>
              </p:cNvSpPr>
              <p:nvPr/>
            </p:nvSpPr>
            <p:spPr>
              <a:xfrm>
                <a:off x="7364423" y="212543"/>
                <a:ext cx="3120662" cy="632773"/>
              </a:xfrm>
              <a:prstGeom prst="wedgeRectCallout">
                <a:avLst>
                  <a:gd name="adj1" fmla="val 57662"/>
                  <a:gd name="adj2" fmla="val 43620"/>
                </a:avLst>
              </a:prstGeom>
              <a:blipFill>
                <a:blip r:embed="rId16"/>
                <a:stretch>
                  <a:fillRect l="-1252" t="-4673" b="-13084"/>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5" name="Speech Bubble: Rectangle 34">
                <a:extLst>
                  <a:ext uri="{FF2B5EF4-FFF2-40B4-BE49-F238E27FC236}">
                    <a16:creationId xmlns:a16="http://schemas.microsoft.com/office/drawing/2014/main" id="{FA501C90-907B-4D4F-AC77-2C2AC0864079}"/>
                  </a:ext>
                </a:extLst>
              </p:cNvPr>
              <p:cNvSpPr/>
              <p:nvPr/>
            </p:nvSpPr>
            <p:spPr>
              <a:xfrm>
                <a:off x="390379" y="5719811"/>
                <a:ext cx="3771969" cy="914546"/>
              </a:xfrm>
              <a:prstGeom prst="wedgeRectCallout">
                <a:avLst>
                  <a:gd name="adj1" fmla="val 40798"/>
                  <a:gd name="adj2" fmla="val -7168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Much easier than maximizing ILL since CLL will have simple expressions (since it is akin to knowing </a:t>
                </a:r>
                <a14:m>
                  <m:oMath xmlns:m="http://schemas.openxmlformats.org/officeDocument/2006/math">
                    <m:r>
                      <a:rPr lang="en-IN" i="1" dirty="0" smtClean="0">
                        <a:solidFill>
                          <a:schemeClr val="tx1"/>
                        </a:solidFill>
                        <a:latin typeface="Cambria Math" panose="02040503050406030204" pitchFamily="18" charset="0"/>
                      </a:rPr>
                      <m:t>𝑍</m:t>
                    </m:r>
                  </m:oMath>
                </a14:m>
                <a:r>
                  <a:rPr lang="en-IN" dirty="0">
                    <a:solidFill>
                      <a:schemeClr val="tx1"/>
                    </a:solidFill>
                    <a:latin typeface="Abadi Extra Light" panose="020B0204020104020204" pitchFamily="34" charset="0"/>
                  </a:rPr>
                  <a:t>)</a:t>
                </a:r>
                <a:endParaRPr lang="en-IN" dirty="0">
                  <a:solidFill>
                    <a:schemeClr val="tx1"/>
                  </a:solidFill>
                </a:endParaRPr>
              </a:p>
            </p:txBody>
          </p:sp>
        </mc:Choice>
        <mc:Fallback xmlns="">
          <p:sp>
            <p:nvSpPr>
              <p:cNvPr id="35" name="Speech Bubble: Rectangle 34">
                <a:extLst>
                  <a:ext uri="{FF2B5EF4-FFF2-40B4-BE49-F238E27FC236}">
                    <a16:creationId xmlns:a16="http://schemas.microsoft.com/office/drawing/2014/main" id="{FA501C90-907B-4D4F-AC77-2C2AC0864079}"/>
                  </a:ext>
                </a:extLst>
              </p:cNvPr>
              <p:cNvSpPr>
                <a:spLocks noRot="1" noChangeAspect="1" noMove="1" noResize="1" noEditPoints="1" noAdjustHandles="1" noChangeArrowheads="1" noChangeShapeType="1" noTextEdit="1"/>
              </p:cNvSpPr>
              <p:nvPr/>
            </p:nvSpPr>
            <p:spPr>
              <a:xfrm>
                <a:off x="390379" y="5719811"/>
                <a:ext cx="3771969" cy="914546"/>
              </a:xfrm>
              <a:prstGeom prst="wedgeRectCallout">
                <a:avLst>
                  <a:gd name="adj1" fmla="val 40798"/>
                  <a:gd name="adj2" fmla="val -71682"/>
                </a:avLst>
              </a:prstGeom>
              <a:blipFill>
                <a:blip r:embed="rId17"/>
                <a:stretch>
                  <a:fillRect l="-1125" r="-1286" b="-6952"/>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 name="Speech Bubble: Rectangle 1">
                <a:extLst>
                  <a:ext uri="{FF2B5EF4-FFF2-40B4-BE49-F238E27FC236}">
                    <a16:creationId xmlns:a16="http://schemas.microsoft.com/office/drawing/2014/main" id="{AC0113AC-6F55-7B0D-8013-C8F0781F2213}"/>
                  </a:ext>
                </a:extLst>
              </p:cNvPr>
              <p:cNvSpPr/>
              <p:nvPr/>
            </p:nvSpPr>
            <p:spPr>
              <a:xfrm>
                <a:off x="4806723" y="169682"/>
                <a:ext cx="2341052" cy="865011"/>
              </a:xfrm>
              <a:prstGeom prst="wedgeRectCallout">
                <a:avLst>
                  <a:gd name="adj1" fmla="val 61091"/>
                  <a:gd name="adj2" fmla="val -625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solidFill>
                      <a:srgbClr val="B806AB"/>
                    </a:solidFill>
                    <a:latin typeface="Abadi Extra Light" panose="020B0204020104020204" pitchFamily="34" charset="0"/>
                  </a:rPr>
                  <a:t>Basically, log of marginal likelihood </a:t>
                </a:r>
                <a:r>
                  <a:rPr lang="en-IN" b="1" dirty="0" err="1">
                    <a:solidFill>
                      <a:srgbClr val="B806AB"/>
                    </a:solidFill>
                    <a:latin typeface="Abadi Extra Light" panose="020B0204020104020204" pitchFamily="34" charset="0"/>
                  </a:rPr>
                  <a:t>w.r.t.</a:t>
                </a:r>
                <a:r>
                  <a:rPr lang="en-IN" b="1" dirty="0">
                    <a:solidFill>
                      <a:srgbClr val="B806AB"/>
                    </a:solidFill>
                    <a:latin typeface="Abadi Extra Light" panose="020B0204020104020204" pitchFamily="34" charset="0"/>
                  </a:rPr>
                  <a:t> </a:t>
                </a:r>
                <a14:m>
                  <m:oMath xmlns:m="http://schemas.openxmlformats.org/officeDocument/2006/math">
                    <m:r>
                      <a:rPr lang="en-IN" b="1" i="0" smtClean="0">
                        <a:solidFill>
                          <a:srgbClr val="B806AB"/>
                        </a:solidFill>
                        <a:latin typeface="Cambria Math" panose="02040503050406030204" pitchFamily="18" charset="0"/>
                      </a:rPr>
                      <m:t>𝚯</m:t>
                    </m:r>
                  </m:oMath>
                </a14:m>
                <a:r>
                  <a:rPr lang="en-IN" b="1" dirty="0">
                    <a:solidFill>
                      <a:srgbClr val="B806AB"/>
                    </a:solidFill>
                    <a:latin typeface="Abadi Extra Light" panose="020B0204020104020204" pitchFamily="34" charset="0"/>
                  </a:rPr>
                  <a:t> with </a:t>
                </a:r>
                <a14:m>
                  <m:oMath xmlns:m="http://schemas.openxmlformats.org/officeDocument/2006/math">
                    <m:r>
                      <a:rPr lang="en-IN" b="1" i="1" dirty="0" smtClean="0">
                        <a:solidFill>
                          <a:srgbClr val="B806AB"/>
                        </a:solidFill>
                        <a:latin typeface="Cambria Math" panose="02040503050406030204" pitchFamily="18" charset="0"/>
                      </a:rPr>
                      <m:t>𝒁</m:t>
                    </m:r>
                  </m:oMath>
                </a14:m>
                <a:r>
                  <a:rPr lang="en-IN" b="1" dirty="0">
                    <a:solidFill>
                      <a:srgbClr val="B806AB"/>
                    </a:solidFill>
                    <a:latin typeface="Abadi Extra Light" panose="020B0204020104020204" pitchFamily="34" charset="0"/>
                  </a:rPr>
                  <a:t> integrated out</a:t>
                </a:r>
              </a:p>
            </p:txBody>
          </p:sp>
        </mc:Choice>
        <mc:Fallback xmlns="">
          <p:sp>
            <p:nvSpPr>
              <p:cNvPr id="2" name="Speech Bubble: Rectangle 1">
                <a:extLst>
                  <a:ext uri="{FF2B5EF4-FFF2-40B4-BE49-F238E27FC236}">
                    <a16:creationId xmlns:a16="http://schemas.microsoft.com/office/drawing/2014/main" id="{AC0113AC-6F55-7B0D-8013-C8F0781F2213}"/>
                  </a:ext>
                </a:extLst>
              </p:cNvPr>
              <p:cNvSpPr>
                <a:spLocks noRot="1" noChangeAspect="1" noMove="1" noResize="1" noEditPoints="1" noAdjustHandles="1" noChangeArrowheads="1" noChangeShapeType="1" noTextEdit="1"/>
              </p:cNvSpPr>
              <p:nvPr/>
            </p:nvSpPr>
            <p:spPr>
              <a:xfrm>
                <a:off x="4806723" y="169682"/>
                <a:ext cx="2341052" cy="865011"/>
              </a:xfrm>
              <a:prstGeom prst="wedgeRectCallout">
                <a:avLst>
                  <a:gd name="adj1" fmla="val 61091"/>
                  <a:gd name="adj2" fmla="val -6257"/>
                </a:avLst>
              </a:prstGeom>
              <a:blipFill>
                <a:blip r:embed="rId18"/>
                <a:stretch>
                  <a:fillRect l="-1848" t="-6207" b="-12414"/>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655429962"/>
      </p:ext>
    </p:extLst>
  </p:cSld>
  <p:clrMapOvr>
    <a:masterClrMapping/>
  </p:clrMapOvr>
  <mc:AlternateContent xmlns:mc="http://schemas.openxmlformats.org/markup-compatibility/2006" xmlns:p14="http://schemas.microsoft.com/office/powerpoint/2010/main">
    <mc:Choice Requires="p14">
      <p:transition spd="slow" p14:dur="2000" advTm="492853"/>
    </mc:Choice>
    <mc:Fallback xmlns="">
      <p:transition spd="slow" advTm="4928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down)">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wipe(down)">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00"/>
                                        <p:tgtEl>
                                          <p:spTgt spid="3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down)">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down)">
                                      <p:cBhvr>
                                        <p:cTn id="65" dur="5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down)">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down)">
                                      <p:cBhvr>
                                        <p:cTn id="8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P spid="23" grpId="0"/>
      <p:bldP spid="24" grpId="0" animBg="1"/>
      <p:bldP spid="25" grpId="0"/>
      <p:bldP spid="26" grpId="0"/>
      <p:bldP spid="27" grpId="0"/>
      <p:bldP spid="28" grpId="0" animBg="1"/>
      <p:bldP spid="29" grpId="0" animBg="1"/>
      <p:bldP spid="30" grpId="0"/>
      <p:bldP spid="19" grpId="0" animBg="1"/>
      <p:bldP spid="32" grpId="0" animBg="1"/>
      <p:bldP spid="34" grpId="0" animBg="1"/>
      <p:bldP spid="35"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GP Prediction with Gaussian Likelihood</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600" dirty="0">
                    <a:latin typeface="Abadi Extra Light" panose="020B0204020104020204" pitchFamily="34" charset="0"/>
                  </a:rPr>
                  <a:t>In general, the PPD when using GP is defined as</a:t>
                </a:r>
              </a:p>
              <a:p>
                <a:pPr marL="0" indent="0">
                  <a:buNone/>
                </a:pPr>
                <a:endParaRPr lang="en-IN" sz="10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For Gaussian likelihood (and fixed </a:t>
                </a:r>
                <a:r>
                  <a:rPr lang="en-IN" sz="2600" dirty="0" err="1">
                    <a:latin typeface="Abadi Extra Light" panose="020B0204020104020204" pitchFamily="34" charset="0"/>
                  </a:rPr>
                  <a:t>hyperparams</a:t>
                </a:r>
                <a:r>
                  <a:rPr lang="en-IN" sz="2600" dirty="0">
                    <a:latin typeface="Abadi Extra Light" panose="020B0204020104020204" pitchFamily="34" charset="0"/>
                  </a:rPr>
                  <a:t>), we don’t need to do above integral</a:t>
                </a:r>
              </a:p>
              <a:p>
                <a:pPr>
                  <a:buFont typeface="Wingdings" panose="05000000000000000000" pitchFamily="2" charset="2"/>
                  <a:buChar char="§"/>
                </a:pPr>
                <a:r>
                  <a:rPr lang="en-IN" sz="2600" dirty="0">
                    <a:latin typeface="Abadi Extra Light" panose="020B0204020104020204" pitchFamily="34" charset="0"/>
                  </a:rPr>
                  <a:t>Reason: The marginal likelihood is Gaussian</a:t>
                </a: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1000" dirty="0">
                  <a:latin typeface="Abadi Extra Light" panose="020B0204020104020204" pitchFamily="34" charset="0"/>
                </a:endParaRPr>
              </a:p>
              <a:p>
                <a:pPr>
                  <a:buFont typeface="Wingdings" panose="05000000000000000000" pitchFamily="2" charset="2"/>
                  <a:buChar char="§"/>
                </a:pPr>
                <a14:m>
                  <m:oMath xmlns:m="http://schemas.openxmlformats.org/officeDocument/2006/math">
                    <m:r>
                      <a:rPr lang="en-IN" sz="2400" i="1">
                        <a:latin typeface="Cambria Math" panose="02040503050406030204" pitchFamily="18" charset="0"/>
                      </a:rPr>
                      <m:t>𝑝</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𝑦</m:t>
                            </m:r>
                          </m:e>
                          <m:sub>
                            <m:r>
                              <a:rPr lang="en-IN" sz="2400" i="1">
                                <a:latin typeface="Cambria Math" panose="02040503050406030204" pitchFamily="18" charset="0"/>
                              </a:rPr>
                              <m:t>∗</m:t>
                            </m:r>
                          </m:sub>
                        </m:sSub>
                      </m:e>
                      <m:e>
                        <m:r>
                          <a:rPr lang="en-IN" sz="2400" b="1" i="1">
                            <a:latin typeface="Cambria Math" panose="02040503050406030204" pitchFamily="18" charset="0"/>
                          </a:rPr>
                          <m:t>𝒚</m:t>
                        </m:r>
                      </m:e>
                    </m:d>
                    <m:r>
                      <a:rPr lang="en-IN" sz="2400" i="1">
                        <a:latin typeface="Cambria Math" panose="02040503050406030204" pitchFamily="18" charset="0"/>
                      </a:rPr>
                      <m:t> </m:t>
                    </m:r>
                  </m:oMath>
                </a14:m>
                <a:r>
                  <a:rPr lang="en-IN" sz="2600" dirty="0">
                    <a:latin typeface="Abadi Extra Light" panose="020B0204020104020204" pitchFamily="34" charset="0"/>
                  </a:rPr>
                  <a:t>is almost identical to </a:t>
                </a:r>
                <a14:m>
                  <m:oMath xmlns:m="http://schemas.openxmlformats.org/officeDocument/2006/math">
                    <m:r>
                      <a:rPr lang="en-IN" sz="2600" i="1">
                        <a:latin typeface="Cambria Math" panose="02040503050406030204" pitchFamily="18" charset="0"/>
                      </a:rPr>
                      <m:t>𝑝</m:t>
                    </m:r>
                    <m:d>
                      <m:dPr>
                        <m:ctrlPr>
                          <a:rPr lang="en-IN" sz="2600" i="1">
                            <a:latin typeface="Cambria Math" panose="02040503050406030204" pitchFamily="18" charset="0"/>
                          </a:rPr>
                        </m:ctrlPr>
                      </m:dPr>
                      <m:e>
                        <m:sSub>
                          <m:sSubPr>
                            <m:ctrlPr>
                              <a:rPr lang="en-IN" sz="2600" i="1">
                                <a:latin typeface="Cambria Math" panose="02040503050406030204" pitchFamily="18" charset="0"/>
                              </a:rPr>
                            </m:ctrlPr>
                          </m:sSubPr>
                          <m:e>
                            <m:r>
                              <a:rPr lang="en-IN" sz="2600" i="1">
                                <a:latin typeface="Cambria Math" panose="02040503050406030204" pitchFamily="18" charset="0"/>
                              </a:rPr>
                              <m:t>𝑓</m:t>
                            </m:r>
                          </m:e>
                          <m:sub>
                            <m:r>
                              <a:rPr lang="en-IN" sz="2600" i="1">
                                <a:latin typeface="Cambria Math" panose="02040503050406030204" pitchFamily="18" charset="0"/>
                              </a:rPr>
                              <m:t>∗</m:t>
                            </m:r>
                          </m:sub>
                        </m:sSub>
                      </m:e>
                      <m:e>
                        <m:r>
                          <a:rPr lang="en-IN" sz="2600" b="1" i="0">
                            <a:latin typeface="Cambria Math" panose="02040503050406030204" pitchFamily="18" charset="0"/>
                          </a:rPr>
                          <m:t>𝐟</m:t>
                        </m:r>
                      </m:e>
                    </m:d>
                  </m:oMath>
                </a14:m>
                <a:r>
                  <a:rPr lang="en-IN" sz="2600" dirty="0">
                    <a:latin typeface="Abadi Extra Light" panose="020B0204020104020204" pitchFamily="34" charset="0"/>
                  </a:rPr>
                  <a:t> with </a:t>
                </a:r>
                <a14:m>
                  <m:oMath xmlns:m="http://schemas.openxmlformats.org/officeDocument/2006/math">
                    <m:r>
                      <a:rPr lang="en-IN" sz="2600" b="1">
                        <a:latin typeface="Cambria Math" panose="02040503050406030204" pitchFamily="18" charset="0"/>
                        <a:ea typeface="Cambria Math" panose="02040503050406030204" pitchFamily="18" charset="0"/>
                      </a:rPr>
                      <m:t>𝐊</m:t>
                    </m:r>
                  </m:oMath>
                </a14:m>
                <a:r>
                  <a:rPr lang="en-IN" sz="2600" dirty="0">
                    <a:latin typeface="Abadi Extra Light" panose="020B0204020104020204" pitchFamily="34" charset="0"/>
                  </a:rPr>
                  <a:t> replaced by </a:t>
                </a:r>
                <a14:m>
                  <m:oMath xmlns:m="http://schemas.openxmlformats.org/officeDocument/2006/math">
                    <m:sSub>
                      <m:sSubPr>
                        <m:ctrlPr>
                          <a:rPr lang="en-IN" sz="2600" b="1" i="1">
                            <a:latin typeface="Cambria Math" panose="02040503050406030204" pitchFamily="18" charset="0"/>
                            <a:ea typeface="Cambria Math" panose="02040503050406030204" pitchFamily="18" charset="0"/>
                          </a:rPr>
                        </m:ctrlPr>
                      </m:sSubPr>
                      <m:e>
                        <m:r>
                          <a:rPr lang="en-IN" sz="2600" b="1">
                            <a:latin typeface="Cambria Math" panose="02040503050406030204" pitchFamily="18" charset="0"/>
                            <a:ea typeface="Cambria Math" panose="02040503050406030204" pitchFamily="18" charset="0"/>
                          </a:rPr>
                          <m:t>𝐂</m:t>
                        </m:r>
                      </m:e>
                      <m:sub>
                        <m:r>
                          <m:rPr>
                            <m:sty m:val="p"/>
                          </m:rPr>
                          <a:rPr lang="en-IN" sz="2600">
                            <a:latin typeface="Cambria Math" panose="02040503050406030204" pitchFamily="18" charset="0"/>
                            <a:ea typeface="Cambria Math" panose="02040503050406030204" pitchFamily="18" charset="0"/>
                          </a:rPr>
                          <m:t>N</m:t>
                        </m:r>
                      </m:sub>
                    </m:sSub>
                  </m:oMath>
                </a14:m>
                <a:r>
                  <a:rPr lang="en-IN" sz="2600" dirty="0">
                    <a:latin typeface="Abadi Extra Light" panose="020B0204020104020204" pitchFamily="34" charset="0"/>
                  </a:rPr>
                  <a:t> + extra </a:t>
                </a:r>
                <a14:m>
                  <m:oMath xmlns:m="http://schemas.openxmlformats.org/officeDocument/2006/math">
                    <m:sSup>
                      <m:sSupPr>
                        <m:ctrlPr>
                          <a:rPr lang="en-IN" sz="2600" i="1">
                            <a:latin typeface="Cambria Math" panose="02040503050406030204" pitchFamily="18" charset="0"/>
                          </a:rPr>
                        </m:ctrlPr>
                      </m:sSupPr>
                      <m:e>
                        <m:r>
                          <a:rPr lang="en-IN" sz="2600" i="1">
                            <a:latin typeface="Cambria Math" panose="02040503050406030204" pitchFamily="18" charset="0"/>
                          </a:rPr>
                          <m:t>𝛽</m:t>
                        </m:r>
                      </m:e>
                      <m:sup>
                        <m:r>
                          <a:rPr lang="en-IN" sz="2600" i="1">
                            <a:latin typeface="Cambria Math" panose="02040503050406030204" pitchFamily="18" charset="0"/>
                          </a:rPr>
                          <m:t>−1</m:t>
                        </m:r>
                      </m:sup>
                    </m:sSup>
                  </m:oMath>
                </a14:m>
                <a:r>
                  <a:rPr lang="en-IN" sz="2600" dirty="0">
                    <a:latin typeface="Abadi Extra Light" panose="020B0204020104020204" pitchFamily="34" charset="0"/>
                  </a:rPr>
                  <a:t> noise variance </a:t>
                </a: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500" dirty="0"/>
              </a:p>
              <a:p>
                <a:pPr marL="0" indent="0">
                  <a:buNone/>
                </a:pPr>
                <a:endParaRPr lang="en-GB" sz="1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r="-1558"/>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2</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A74575E-86C6-35EF-8934-F7B38BB2D7E1}"/>
                  </a:ext>
                </a:extLst>
              </p:cNvPr>
              <p:cNvSpPr txBox="1"/>
              <p:nvPr/>
            </p:nvSpPr>
            <p:spPr>
              <a:xfrm>
                <a:off x="2664118" y="1659907"/>
                <a:ext cx="6028638"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i="1">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m:t>
                              </m:r>
                            </m:sub>
                          </m:sSub>
                        </m:e>
                        <m:e>
                          <m:r>
                            <a:rPr lang="en-IN" sz="2800" b="1" i="1">
                              <a:latin typeface="Cambria Math" panose="02040503050406030204" pitchFamily="18" charset="0"/>
                            </a:rPr>
                            <m:t>𝒚</m:t>
                          </m:r>
                        </m:e>
                      </m:d>
                      <m:r>
                        <a:rPr lang="en-IN" sz="2800" b="0" i="1" smtClean="0">
                          <a:solidFill>
                            <a:schemeClr val="tx1"/>
                          </a:solidFill>
                          <a:latin typeface="Cambria Math" panose="02040503050406030204" pitchFamily="18" charset="0"/>
                        </a:rPr>
                        <m:t>=∫</m:t>
                      </m:r>
                      <m:r>
                        <a:rPr lang="en-IN" sz="2800" b="0" i="1" smtClean="0">
                          <a:solidFill>
                            <a:schemeClr val="tx1"/>
                          </a:solidFill>
                          <a:latin typeface="Cambria Math" panose="02040503050406030204" pitchFamily="18" charset="0"/>
                        </a:rPr>
                        <m:t>𝑝</m:t>
                      </m:r>
                      <m:d>
                        <m:dPr>
                          <m:ctrlPr>
                            <a:rPr lang="en-IN" sz="2800" b="0" i="1" smtClean="0">
                              <a:solidFill>
                                <a:schemeClr val="tx1"/>
                              </a:solidFill>
                              <a:latin typeface="Cambria Math" panose="02040503050406030204" pitchFamily="18" charset="0"/>
                            </a:rPr>
                          </m:ctrlPr>
                        </m:dPr>
                        <m:e>
                          <m:sSub>
                            <m:sSubPr>
                              <m:ctrlPr>
                                <a:rPr lang="en-IN" sz="2800" b="0" i="1" smtClean="0">
                                  <a:solidFill>
                                    <a:schemeClr val="tx1"/>
                                  </a:solidFill>
                                  <a:latin typeface="Cambria Math" panose="02040503050406030204" pitchFamily="18" charset="0"/>
                                </a:rPr>
                              </m:ctrlPr>
                            </m:sSubPr>
                            <m:e>
                              <m:r>
                                <a:rPr lang="en-IN" sz="2800" b="0" i="1" smtClean="0">
                                  <a:solidFill>
                                    <a:schemeClr val="tx1"/>
                                  </a:solidFill>
                                  <a:latin typeface="Cambria Math" panose="02040503050406030204" pitchFamily="18" charset="0"/>
                                </a:rPr>
                                <m:t>𝑦</m:t>
                              </m:r>
                            </m:e>
                            <m:sub>
                              <m:r>
                                <a:rPr lang="en-IN" sz="2800" b="0" i="1" smtClean="0">
                                  <a:solidFill>
                                    <a:schemeClr val="tx1"/>
                                  </a:solidFill>
                                  <a:latin typeface="Cambria Math" panose="02040503050406030204" pitchFamily="18" charset="0"/>
                                </a:rPr>
                                <m:t>∗</m:t>
                              </m:r>
                            </m:sub>
                          </m:sSub>
                        </m:e>
                        <m:e>
                          <m:sSub>
                            <m:sSubPr>
                              <m:ctrlPr>
                                <a:rPr lang="en-IN" sz="2800" b="0" i="1" smtClean="0">
                                  <a:solidFill>
                                    <a:schemeClr val="tx1"/>
                                  </a:solidFill>
                                  <a:latin typeface="Cambria Math" panose="02040503050406030204" pitchFamily="18" charset="0"/>
                                </a:rPr>
                              </m:ctrlPr>
                            </m:sSubPr>
                            <m:e>
                              <m:r>
                                <a:rPr lang="en-IN" sz="2800" b="0" i="1" smtClean="0">
                                  <a:solidFill>
                                    <a:schemeClr val="tx1"/>
                                  </a:solidFill>
                                  <a:latin typeface="Cambria Math" panose="02040503050406030204" pitchFamily="18" charset="0"/>
                                </a:rPr>
                                <m:t>𝑓</m:t>
                              </m:r>
                            </m:e>
                            <m:sub>
                              <m:r>
                                <a:rPr lang="en-IN" sz="2800" b="0" i="1" smtClean="0">
                                  <a:solidFill>
                                    <a:schemeClr val="tx1"/>
                                  </a:solidFill>
                                  <a:latin typeface="Cambria Math" panose="02040503050406030204" pitchFamily="18" charset="0"/>
                                </a:rPr>
                                <m:t>∗</m:t>
                              </m:r>
                            </m:sub>
                          </m:sSub>
                        </m:e>
                      </m:d>
                      <m:r>
                        <a:rPr lang="en-IN" sz="2800" i="1" smtClean="0">
                          <a:solidFill>
                            <a:srgbClr val="00B050"/>
                          </a:solidFill>
                          <a:latin typeface="Cambria Math" panose="02040503050406030204" pitchFamily="18" charset="0"/>
                        </a:rPr>
                        <m:t>𝑝</m:t>
                      </m:r>
                      <m:d>
                        <m:dPr>
                          <m:ctrlPr>
                            <a:rPr lang="en-IN" sz="2800" i="1">
                              <a:solidFill>
                                <a:srgbClr val="00B050"/>
                              </a:solidFill>
                              <a:latin typeface="Cambria Math" panose="02040503050406030204" pitchFamily="18" charset="0"/>
                            </a:rPr>
                          </m:ctrlPr>
                        </m:dPr>
                        <m:e>
                          <m:sSub>
                            <m:sSubPr>
                              <m:ctrlPr>
                                <a:rPr lang="en-IN" sz="2800" i="1">
                                  <a:solidFill>
                                    <a:srgbClr val="00B050"/>
                                  </a:solidFill>
                                  <a:latin typeface="Cambria Math" panose="02040503050406030204" pitchFamily="18" charset="0"/>
                                </a:rPr>
                              </m:ctrlPr>
                            </m:sSubPr>
                            <m:e>
                              <m:r>
                                <a:rPr lang="en-IN" sz="2800" i="1">
                                  <a:solidFill>
                                    <a:srgbClr val="00B050"/>
                                  </a:solidFill>
                                  <a:latin typeface="Cambria Math" panose="02040503050406030204" pitchFamily="18" charset="0"/>
                                </a:rPr>
                                <m:t>𝑓</m:t>
                              </m:r>
                            </m:e>
                            <m:sub>
                              <m:r>
                                <a:rPr lang="en-IN" sz="2800" i="1">
                                  <a:solidFill>
                                    <a:srgbClr val="00B050"/>
                                  </a:solidFill>
                                  <a:latin typeface="Cambria Math" panose="02040503050406030204" pitchFamily="18" charset="0"/>
                                </a:rPr>
                                <m:t>∗</m:t>
                              </m:r>
                            </m:sub>
                          </m:sSub>
                        </m:e>
                        <m:e>
                          <m:r>
                            <a:rPr lang="en-IN" sz="2800" b="1" i="0">
                              <a:solidFill>
                                <a:srgbClr val="00B050"/>
                              </a:solidFill>
                              <a:latin typeface="Cambria Math" panose="02040503050406030204" pitchFamily="18" charset="0"/>
                            </a:rPr>
                            <m:t>𝐟</m:t>
                          </m:r>
                        </m:e>
                      </m:d>
                      <m:r>
                        <a:rPr lang="en-IN" sz="2800" i="1" smtClean="0">
                          <a:solidFill>
                            <a:srgbClr val="0000FF"/>
                          </a:solidFill>
                          <a:latin typeface="Cambria Math" panose="02040503050406030204" pitchFamily="18" charset="0"/>
                        </a:rPr>
                        <m:t>𝑝</m:t>
                      </m:r>
                      <m:d>
                        <m:dPr>
                          <m:ctrlPr>
                            <a:rPr lang="en-IN" sz="2800" i="1">
                              <a:solidFill>
                                <a:srgbClr val="0000FF"/>
                              </a:solidFill>
                              <a:latin typeface="Cambria Math" panose="02040503050406030204" pitchFamily="18" charset="0"/>
                            </a:rPr>
                          </m:ctrlPr>
                        </m:dPr>
                        <m:e>
                          <m:r>
                            <a:rPr lang="en-IN" sz="2800" b="1" i="0">
                              <a:solidFill>
                                <a:srgbClr val="0000FF"/>
                              </a:solidFill>
                              <a:latin typeface="Cambria Math" panose="02040503050406030204" pitchFamily="18" charset="0"/>
                            </a:rPr>
                            <m:t>𝐟</m:t>
                          </m:r>
                        </m:e>
                        <m:e>
                          <m:r>
                            <a:rPr lang="en-IN" sz="2800" b="1" i="1">
                              <a:solidFill>
                                <a:srgbClr val="0000FF"/>
                              </a:solidFill>
                              <a:latin typeface="Cambria Math" panose="02040503050406030204" pitchFamily="18" charset="0"/>
                            </a:rPr>
                            <m:t>𝒚</m:t>
                          </m:r>
                        </m:e>
                      </m:d>
                      <m:r>
                        <a:rPr lang="en-IN" sz="2800" i="1">
                          <a:latin typeface="Cambria Math" panose="02040503050406030204" pitchFamily="18" charset="0"/>
                        </a:rPr>
                        <m:t>𝑑</m:t>
                      </m:r>
                      <m:r>
                        <a:rPr lang="en-IN" sz="2800" b="1" i="0">
                          <a:latin typeface="Cambria Math" panose="02040503050406030204" pitchFamily="18" charset="0"/>
                        </a:rPr>
                        <m:t>𝐟</m:t>
                      </m:r>
                      <m:r>
                        <a:rPr lang="en-IN" sz="2800" b="0" i="1" smtClean="0">
                          <a:solidFill>
                            <a:schemeClr val="tx1"/>
                          </a:solidFill>
                          <a:latin typeface="Cambria Math" panose="02040503050406030204" pitchFamily="18" charset="0"/>
                        </a:rPr>
                        <m:t>𝑑</m:t>
                      </m:r>
                      <m:sSub>
                        <m:sSubPr>
                          <m:ctrlPr>
                            <a:rPr lang="en-IN" sz="2800" i="1">
                              <a:solidFill>
                                <a:schemeClr val="tx1"/>
                              </a:solidFill>
                              <a:latin typeface="Cambria Math" panose="02040503050406030204" pitchFamily="18" charset="0"/>
                            </a:rPr>
                          </m:ctrlPr>
                        </m:sSubPr>
                        <m:e>
                          <m:r>
                            <a:rPr lang="en-IN" sz="2800" i="1">
                              <a:solidFill>
                                <a:schemeClr val="tx1"/>
                              </a:solidFill>
                              <a:latin typeface="Cambria Math" panose="02040503050406030204" pitchFamily="18" charset="0"/>
                            </a:rPr>
                            <m:t>𝑓</m:t>
                          </m:r>
                        </m:e>
                        <m:sub>
                          <m:r>
                            <a:rPr lang="en-IN" sz="2800" i="1">
                              <a:solidFill>
                                <a:schemeClr val="tx1"/>
                              </a:solidFill>
                              <a:latin typeface="Cambria Math" panose="02040503050406030204" pitchFamily="18" charset="0"/>
                            </a:rPr>
                            <m:t>∗</m:t>
                          </m:r>
                        </m:sub>
                      </m:sSub>
                    </m:oMath>
                  </m:oMathPara>
                </a14:m>
                <a:endParaRPr lang="en-IN" sz="2800" dirty="0">
                  <a:solidFill>
                    <a:schemeClr val="tx1"/>
                  </a:solidFill>
                </a:endParaRPr>
              </a:p>
            </p:txBody>
          </p:sp>
        </mc:Choice>
        <mc:Fallback xmlns="">
          <p:sp>
            <p:nvSpPr>
              <p:cNvPr id="16" name="TextBox 15">
                <a:extLst>
                  <a:ext uri="{FF2B5EF4-FFF2-40B4-BE49-F238E27FC236}">
                    <a16:creationId xmlns:a16="http://schemas.microsoft.com/office/drawing/2014/main" id="{5A74575E-86C6-35EF-8934-F7B38BB2D7E1}"/>
                  </a:ext>
                </a:extLst>
              </p:cNvPr>
              <p:cNvSpPr txBox="1">
                <a:spLocks noRot="1" noChangeAspect="1" noMove="1" noResize="1" noEditPoints="1" noAdjustHandles="1" noChangeArrowheads="1" noChangeShapeType="1" noTextEdit="1"/>
              </p:cNvSpPr>
              <p:nvPr/>
            </p:nvSpPr>
            <p:spPr>
              <a:xfrm>
                <a:off x="2664118" y="1659907"/>
                <a:ext cx="6028638" cy="447238"/>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D44A063-00D2-00C4-968E-689DF3F5EBDE}"/>
                  </a:ext>
                </a:extLst>
              </p:cNvPr>
              <p:cNvSpPr txBox="1"/>
              <p:nvPr/>
            </p:nvSpPr>
            <p:spPr>
              <a:xfrm>
                <a:off x="2399013" y="3917173"/>
                <a:ext cx="3697615"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r>
                            <a:rPr lang="en-IN" sz="2800" b="1" i="1" smtClean="0">
                              <a:latin typeface="Cambria Math" panose="02040503050406030204" pitchFamily="18" charset="0"/>
                            </a:rPr>
                            <m:t>𝒚</m:t>
                          </m:r>
                        </m:e>
                      </m:d>
                      <m:r>
                        <a:rPr lang="en-IN" sz="2800" b="0" i="1" smtClean="0">
                          <a:latin typeface="Cambria Math" panose="02040503050406030204" pitchFamily="18" charset="0"/>
                        </a:rPr>
                        <m:t>=∫</m:t>
                      </m:r>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r>
                            <a:rPr lang="en-IN" sz="2800" b="1" i="1" smtClean="0">
                              <a:latin typeface="Cambria Math" panose="02040503050406030204" pitchFamily="18" charset="0"/>
                            </a:rPr>
                            <m:t>𝒚</m:t>
                          </m:r>
                        </m:e>
                        <m:e>
                          <m:r>
                            <a:rPr lang="en-IN" sz="2800" b="1" i="0" smtClean="0">
                              <a:latin typeface="Cambria Math" panose="02040503050406030204" pitchFamily="18" charset="0"/>
                            </a:rPr>
                            <m:t>𝐟</m:t>
                          </m:r>
                        </m:e>
                      </m:d>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r>
                            <a:rPr lang="en-IN" sz="2800" b="1" i="0" smtClean="0">
                              <a:latin typeface="Cambria Math" panose="02040503050406030204" pitchFamily="18" charset="0"/>
                            </a:rPr>
                            <m:t>𝐟</m:t>
                          </m:r>
                        </m:e>
                      </m:d>
                      <m:r>
                        <a:rPr lang="en-IN" sz="2800" b="0" i="1" smtClean="0">
                          <a:latin typeface="Cambria Math" panose="02040503050406030204" pitchFamily="18" charset="0"/>
                        </a:rPr>
                        <m:t>𝑑</m:t>
                      </m:r>
                      <m:r>
                        <a:rPr lang="en-IN" sz="2800" b="1" i="1" smtClean="0">
                          <a:latin typeface="Cambria Math" panose="02040503050406030204" pitchFamily="18" charset="0"/>
                        </a:rPr>
                        <m:t>𝒇</m:t>
                      </m:r>
                    </m:oMath>
                  </m:oMathPara>
                </a14:m>
                <a:endParaRPr lang="en-IN" sz="2800" dirty="0"/>
              </a:p>
            </p:txBody>
          </p:sp>
        </mc:Choice>
        <mc:Fallback xmlns="">
          <p:sp>
            <p:nvSpPr>
              <p:cNvPr id="19" name="TextBox 18">
                <a:extLst>
                  <a:ext uri="{FF2B5EF4-FFF2-40B4-BE49-F238E27FC236}">
                    <a16:creationId xmlns:a16="http://schemas.microsoft.com/office/drawing/2014/main" id="{3D44A063-00D2-00C4-968E-689DF3F5EBDE}"/>
                  </a:ext>
                </a:extLst>
              </p:cNvPr>
              <p:cNvSpPr txBox="1">
                <a:spLocks noRot="1" noChangeAspect="1" noMove="1" noResize="1" noEditPoints="1" noAdjustHandles="1" noChangeArrowheads="1" noChangeShapeType="1" noTextEdit="1"/>
              </p:cNvSpPr>
              <p:nvPr/>
            </p:nvSpPr>
            <p:spPr>
              <a:xfrm>
                <a:off x="2399013" y="3917173"/>
                <a:ext cx="3697615" cy="447238"/>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A54F1D6-75A9-5065-1066-55A7E23AF81B}"/>
                  </a:ext>
                </a:extLst>
              </p:cNvPr>
              <p:cNvSpPr txBox="1"/>
              <p:nvPr/>
            </p:nvSpPr>
            <p:spPr>
              <a:xfrm>
                <a:off x="6131422" y="3917173"/>
                <a:ext cx="56243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1" i="1">
                          <a:latin typeface="Cambria Math" panose="02040503050406030204" pitchFamily="18" charset="0"/>
                        </a:rPr>
                        <m:t>=</m:t>
                      </m:r>
                      <m:r>
                        <a:rPr lang="en-IN" sz="2800" i="1">
                          <a:latin typeface="Cambria Math" panose="02040503050406030204" pitchFamily="18" charset="0"/>
                          <a:ea typeface="Cambria Math" panose="02040503050406030204" pitchFamily="18" charset="0"/>
                        </a:rPr>
                        <m:t>𝒩</m:t>
                      </m:r>
                      <m:d>
                        <m:dPr>
                          <m:ctrlPr>
                            <a:rPr lang="en-IN" sz="2800" i="1">
                              <a:latin typeface="Cambria Math" panose="02040503050406030204" pitchFamily="18" charset="0"/>
                              <a:ea typeface="Cambria Math" panose="02040503050406030204" pitchFamily="18" charset="0"/>
                            </a:rPr>
                          </m:ctrlPr>
                        </m:dPr>
                        <m:e>
                          <m:r>
                            <a:rPr lang="en-IN" sz="2800" b="1" i="1">
                              <a:latin typeface="Cambria Math" panose="02040503050406030204" pitchFamily="18" charset="0"/>
                              <a:ea typeface="Cambria Math" panose="02040503050406030204" pitchFamily="18" charset="0"/>
                            </a:rPr>
                            <m:t>𝒚</m:t>
                          </m:r>
                        </m:e>
                        <m:e>
                          <m:r>
                            <a:rPr lang="en-IN" sz="2800" b="1">
                              <a:latin typeface="Cambria Math" panose="02040503050406030204" pitchFamily="18" charset="0"/>
                              <a:ea typeface="Cambria Math" panose="02040503050406030204" pitchFamily="18" charset="0"/>
                            </a:rPr>
                            <m:t>𝟎</m:t>
                          </m:r>
                          <m:r>
                            <a:rPr lang="en-IN" sz="2800" i="1">
                              <a:latin typeface="Cambria Math" panose="02040503050406030204" pitchFamily="18" charset="0"/>
                              <a:ea typeface="Cambria Math" panose="02040503050406030204" pitchFamily="18" charset="0"/>
                            </a:rPr>
                            <m:t>,</m:t>
                          </m:r>
                          <m:r>
                            <a:rPr lang="en-IN" sz="2800" b="1">
                              <a:solidFill>
                                <a:srgbClr val="A33BC3"/>
                              </a:solidFill>
                              <a:latin typeface="Cambria Math" panose="02040503050406030204" pitchFamily="18" charset="0"/>
                              <a:ea typeface="Cambria Math" panose="02040503050406030204" pitchFamily="18" charset="0"/>
                            </a:rPr>
                            <m:t>𝐊</m:t>
                          </m:r>
                          <m:r>
                            <a:rPr lang="en-IN" sz="2800" b="1">
                              <a:solidFill>
                                <a:srgbClr val="A33BC3"/>
                              </a:solidFill>
                              <a:latin typeface="Cambria Math" panose="02040503050406030204" pitchFamily="18" charset="0"/>
                              <a:ea typeface="Cambria Math" panose="02040503050406030204" pitchFamily="18" charset="0"/>
                            </a:rPr>
                            <m:t>+</m:t>
                          </m:r>
                          <m:sSup>
                            <m:sSupPr>
                              <m:ctrlPr>
                                <a:rPr lang="en-IN" sz="2800" i="1">
                                  <a:solidFill>
                                    <a:srgbClr val="A33BC3"/>
                                  </a:solidFill>
                                  <a:latin typeface="Cambria Math" panose="02040503050406030204" pitchFamily="18" charset="0"/>
                                  <a:ea typeface="Cambria Math" panose="02040503050406030204" pitchFamily="18" charset="0"/>
                                </a:rPr>
                              </m:ctrlPr>
                            </m:sSupPr>
                            <m:e>
                              <m:r>
                                <a:rPr lang="en-IN" sz="2800" i="1">
                                  <a:solidFill>
                                    <a:srgbClr val="A33BC3"/>
                                  </a:solidFill>
                                  <a:latin typeface="Cambria Math" panose="02040503050406030204" pitchFamily="18" charset="0"/>
                                  <a:ea typeface="Cambria Math" panose="02040503050406030204" pitchFamily="18" charset="0"/>
                                </a:rPr>
                                <m:t>𝛽</m:t>
                              </m:r>
                            </m:e>
                            <m:sup>
                              <m:r>
                                <a:rPr lang="en-IN" sz="2800" i="1">
                                  <a:solidFill>
                                    <a:srgbClr val="A33BC3"/>
                                  </a:solidFill>
                                  <a:latin typeface="Cambria Math" panose="02040503050406030204" pitchFamily="18" charset="0"/>
                                  <a:ea typeface="Cambria Math" panose="02040503050406030204" pitchFamily="18" charset="0"/>
                                </a:rPr>
                                <m:t>−1</m:t>
                              </m:r>
                            </m:sup>
                          </m:sSup>
                          <m:sSub>
                            <m:sSubPr>
                              <m:ctrlPr>
                                <a:rPr lang="en-IN" sz="2800" b="1" i="1">
                                  <a:solidFill>
                                    <a:srgbClr val="A33BC3"/>
                                  </a:solidFill>
                                  <a:latin typeface="Cambria Math" panose="02040503050406030204" pitchFamily="18" charset="0"/>
                                  <a:ea typeface="Cambria Math" panose="02040503050406030204" pitchFamily="18" charset="0"/>
                                </a:rPr>
                              </m:ctrlPr>
                            </m:sSubPr>
                            <m:e>
                              <m:r>
                                <a:rPr lang="en-IN" sz="2800" b="1">
                                  <a:solidFill>
                                    <a:srgbClr val="A33BC3"/>
                                  </a:solidFill>
                                  <a:latin typeface="Cambria Math" panose="02040503050406030204" pitchFamily="18" charset="0"/>
                                  <a:ea typeface="Cambria Math" panose="02040503050406030204" pitchFamily="18" charset="0"/>
                                </a:rPr>
                                <m:t>𝐈</m:t>
                              </m:r>
                            </m:e>
                            <m:sub>
                              <m:r>
                                <a:rPr lang="en-IN" sz="2800" b="1" i="1">
                                  <a:solidFill>
                                    <a:srgbClr val="A33BC3"/>
                                  </a:solidFill>
                                  <a:latin typeface="Cambria Math" panose="02040503050406030204" pitchFamily="18" charset="0"/>
                                  <a:ea typeface="Cambria Math" panose="02040503050406030204" pitchFamily="18" charset="0"/>
                                </a:rPr>
                                <m:t>𝑵</m:t>
                              </m:r>
                            </m:sub>
                          </m:sSub>
                        </m:e>
                      </m:d>
                      <m:r>
                        <a:rPr lang="en-IN" sz="2800" b="1" i="1">
                          <a:latin typeface="Cambria Math" panose="02040503050406030204" pitchFamily="18" charset="0"/>
                          <a:ea typeface="Cambria Math" panose="02040503050406030204" pitchFamily="18" charset="0"/>
                        </a:rPr>
                        <m:t>=</m:t>
                      </m:r>
                      <m:r>
                        <a:rPr lang="en-IN" sz="2800" i="1">
                          <a:latin typeface="Cambria Math" panose="02040503050406030204" pitchFamily="18" charset="0"/>
                          <a:ea typeface="Cambria Math" panose="02040503050406030204" pitchFamily="18" charset="0"/>
                        </a:rPr>
                        <m:t>𝒩</m:t>
                      </m:r>
                      <m:d>
                        <m:dPr>
                          <m:ctrlPr>
                            <a:rPr lang="en-IN" sz="2800" i="1">
                              <a:latin typeface="Cambria Math" panose="02040503050406030204" pitchFamily="18" charset="0"/>
                              <a:ea typeface="Cambria Math" panose="02040503050406030204" pitchFamily="18" charset="0"/>
                            </a:rPr>
                          </m:ctrlPr>
                        </m:dPr>
                        <m:e>
                          <m:r>
                            <a:rPr lang="en-IN" sz="2800" b="1" i="1">
                              <a:latin typeface="Cambria Math" panose="02040503050406030204" pitchFamily="18" charset="0"/>
                              <a:ea typeface="Cambria Math" panose="02040503050406030204" pitchFamily="18" charset="0"/>
                            </a:rPr>
                            <m:t>𝒚</m:t>
                          </m:r>
                        </m:e>
                        <m:e>
                          <m:r>
                            <a:rPr lang="en-IN" sz="2800" b="1">
                              <a:latin typeface="Cambria Math" panose="02040503050406030204" pitchFamily="18" charset="0"/>
                              <a:ea typeface="Cambria Math" panose="02040503050406030204" pitchFamily="18" charset="0"/>
                            </a:rPr>
                            <m:t>𝟎</m:t>
                          </m:r>
                          <m:r>
                            <a:rPr lang="en-IN" sz="2800" i="1">
                              <a:latin typeface="Cambria Math" panose="02040503050406030204" pitchFamily="18" charset="0"/>
                              <a:ea typeface="Cambria Math" panose="02040503050406030204" pitchFamily="18" charset="0"/>
                            </a:rPr>
                            <m:t>,</m:t>
                          </m:r>
                          <m:sSub>
                            <m:sSubPr>
                              <m:ctrlPr>
                                <a:rPr lang="en-IN" sz="2800" b="1" i="1">
                                  <a:solidFill>
                                    <a:srgbClr val="A33BC3"/>
                                  </a:solidFill>
                                  <a:latin typeface="Cambria Math" panose="02040503050406030204" pitchFamily="18" charset="0"/>
                                  <a:ea typeface="Cambria Math" panose="02040503050406030204" pitchFamily="18" charset="0"/>
                                </a:rPr>
                              </m:ctrlPr>
                            </m:sSubPr>
                            <m:e>
                              <m:r>
                                <a:rPr lang="en-IN" sz="2800" b="1">
                                  <a:solidFill>
                                    <a:srgbClr val="A33BC3"/>
                                  </a:solidFill>
                                  <a:latin typeface="Cambria Math" panose="02040503050406030204" pitchFamily="18" charset="0"/>
                                  <a:ea typeface="Cambria Math" panose="02040503050406030204" pitchFamily="18" charset="0"/>
                                </a:rPr>
                                <m:t>𝐂</m:t>
                              </m:r>
                            </m:e>
                            <m:sub>
                              <m:r>
                                <m:rPr>
                                  <m:sty m:val="p"/>
                                </m:rPr>
                                <a:rPr lang="en-IN" sz="2800">
                                  <a:solidFill>
                                    <a:srgbClr val="A33BC3"/>
                                  </a:solidFill>
                                  <a:latin typeface="Cambria Math" panose="02040503050406030204" pitchFamily="18" charset="0"/>
                                  <a:ea typeface="Cambria Math" panose="02040503050406030204" pitchFamily="18" charset="0"/>
                                </a:rPr>
                                <m:t>N</m:t>
                              </m:r>
                            </m:sub>
                          </m:sSub>
                        </m:e>
                      </m:d>
                    </m:oMath>
                  </m:oMathPara>
                </a14:m>
                <a:endParaRPr lang="en-IN" sz="2800" dirty="0"/>
              </a:p>
            </p:txBody>
          </p:sp>
        </mc:Choice>
        <mc:Fallback xmlns="">
          <p:sp>
            <p:nvSpPr>
              <p:cNvPr id="20" name="TextBox 19">
                <a:extLst>
                  <a:ext uri="{FF2B5EF4-FFF2-40B4-BE49-F238E27FC236}">
                    <a16:creationId xmlns:a16="http://schemas.microsoft.com/office/drawing/2014/main" id="{CA54F1D6-75A9-5065-1066-55A7E23AF81B}"/>
                  </a:ext>
                </a:extLst>
              </p:cNvPr>
              <p:cNvSpPr txBox="1">
                <a:spLocks noRot="1" noChangeAspect="1" noMove="1" noResize="1" noEditPoints="1" noAdjustHandles="1" noChangeArrowheads="1" noChangeShapeType="1" noTextEdit="1"/>
              </p:cNvSpPr>
              <p:nvPr/>
            </p:nvSpPr>
            <p:spPr>
              <a:xfrm>
                <a:off x="6131422" y="3917173"/>
                <a:ext cx="5624360" cy="430887"/>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2879712-8E73-03BC-AC2E-081834DF0E2F}"/>
                  </a:ext>
                </a:extLst>
              </p:cNvPr>
              <p:cNvSpPr txBox="1"/>
              <p:nvPr/>
            </p:nvSpPr>
            <p:spPr>
              <a:xfrm>
                <a:off x="1988429" y="4461555"/>
                <a:ext cx="7438960" cy="8639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d>
                            <m:dPr>
                              <m:begChr m:val="["/>
                              <m:endChr m:val="]"/>
                              <m:ctrlPr>
                                <a:rPr lang="en-IN" sz="2800" i="1">
                                  <a:latin typeface="Cambria Math" panose="02040503050406030204" pitchFamily="18" charset="0"/>
                                </a:rPr>
                              </m:ctrlPr>
                            </m:dPr>
                            <m:e>
                              <m:eqArr>
                                <m:eqArrPr>
                                  <m:ctrlPr>
                                    <a:rPr lang="en-IN" sz="2800" b="1" i="1" smtClean="0">
                                      <a:latin typeface="Cambria Math" panose="02040503050406030204" pitchFamily="18" charset="0"/>
                                    </a:rPr>
                                  </m:ctrlPr>
                                </m:eqArrPr>
                                <m:e>
                                  <m:r>
                                    <a:rPr lang="en-IN" sz="2800" b="1" i="1" smtClean="0">
                                      <a:latin typeface="Cambria Math" panose="02040503050406030204" pitchFamily="18" charset="0"/>
                                    </a:rPr>
                                    <m:t>𝒚</m:t>
                                  </m:r>
                                </m:e>
                                <m:e>
                                  <m:sSub>
                                    <m:sSubPr>
                                      <m:ctrlPr>
                                        <a:rPr lang="en-IN" sz="2800" b="1"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1" i="1" smtClean="0">
                                          <a:latin typeface="Cambria Math" panose="02040503050406030204" pitchFamily="18" charset="0"/>
                                        </a:rPr>
                                        <m:t>∗</m:t>
                                      </m:r>
                                    </m:sub>
                                  </m:sSub>
                                </m:e>
                              </m:eqArr>
                            </m:e>
                          </m:d>
                        </m:e>
                      </m:d>
                      <m:r>
                        <a:rPr lang="en-IN" sz="2800" b="0" i="1" smtClean="0">
                          <a:latin typeface="Cambria Math" panose="02040503050406030204" pitchFamily="18" charset="0"/>
                        </a:rPr>
                        <m:t>= </m:t>
                      </m:r>
                      <m:r>
                        <a:rPr lang="en-IN" sz="2800" b="0" i="1" smtClean="0">
                          <a:latin typeface="Cambria Math" panose="02040503050406030204" pitchFamily="18" charset="0"/>
                          <a:ea typeface="Cambria Math" panose="02040503050406030204" pitchFamily="18" charset="0"/>
                        </a:rPr>
                        <m:t>𝒩</m:t>
                      </m:r>
                      <m:d>
                        <m:dPr>
                          <m:ctrlPr>
                            <a:rPr lang="en-IN" sz="2800" b="0" i="1" smtClean="0">
                              <a:latin typeface="Cambria Math" panose="02040503050406030204" pitchFamily="18" charset="0"/>
                              <a:ea typeface="Cambria Math" panose="02040503050406030204" pitchFamily="18" charset="0"/>
                            </a:rPr>
                          </m:ctrlPr>
                        </m:dPr>
                        <m:e>
                          <m:d>
                            <m:dPr>
                              <m:begChr m:val="["/>
                              <m:endChr m:val="]"/>
                              <m:ctrlPr>
                                <a:rPr lang="en-IN" sz="2800" i="1">
                                  <a:latin typeface="Cambria Math" panose="02040503050406030204" pitchFamily="18" charset="0"/>
                                </a:rPr>
                              </m:ctrlPr>
                            </m:dPr>
                            <m:e>
                              <m:eqArr>
                                <m:eqArrPr>
                                  <m:ctrlPr>
                                    <a:rPr lang="en-IN" sz="2800" b="1" i="1">
                                      <a:latin typeface="Cambria Math" panose="02040503050406030204" pitchFamily="18" charset="0"/>
                                    </a:rPr>
                                  </m:ctrlPr>
                                </m:eqArrPr>
                                <m:e>
                                  <m:r>
                                    <a:rPr lang="en-IN" sz="2800" b="1" i="1" smtClean="0">
                                      <a:latin typeface="Cambria Math" panose="02040503050406030204" pitchFamily="18" charset="0"/>
                                    </a:rPr>
                                    <m:t>𝒚</m:t>
                                  </m:r>
                                </m:e>
                                <m:e>
                                  <m:sSub>
                                    <m:sSubPr>
                                      <m:ctrlPr>
                                        <a:rPr lang="en-IN" sz="2800" b="1" i="1">
                                          <a:latin typeface="Cambria Math" panose="02040503050406030204" pitchFamily="18" charset="0"/>
                                        </a:rPr>
                                      </m:ctrlPr>
                                    </m:sSubPr>
                                    <m:e>
                                      <m:r>
                                        <a:rPr lang="en-IN" sz="2800" b="0" i="1" smtClean="0">
                                          <a:latin typeface="Cambria Math" panose="02040503050406030204" pitchFamily="18" charset="0"/>
                                        </a:rPr>
                                        <m:t>𝑦</m:t>
                                      </m:r>
                                    </m:e>
                                    <m:sub>
                                      <m:r>
                                        <a:rPr lang="en-IN" sz="2800" b="1" i="1">
                                          <a:latin typeface="Cambria Math" panose="02040503050406030204" pitchFamily="18" charset="0"/>
                                        </a:rPr>
                                        <m:t>∗</m:t>
                                      </m:r>
                                    </m:sub>
                                  </m:sSub>
                                </m:e>
                              </m:eqArr>
                            </m:e>
                          </m:d>
                          <m:r>
                            <a:rPr lang="en-IN" sz="2800" b="0" i="1" smtClean="0">
                              <a:latin typeface="Cambria Math" panose="02040503050406030204" pitchFamily="18" charset="0"/>
                            </a:rPr>
                            <m:t>|</m:t>
                          </m:r>
                          <m:d>
                            <m:dPr>
                              <m:begChr m:val="["/>
                              <m:endChr m:val="]"/>
                              <m:ctrlPr>
                                <a:rPr lang="en-IN" sz="2800" i="1">
                                  <a:latin typeface="Cambria Math" panose="02040503050406030204" pitchFamily="18" charset="0"/>
                                </a:rPr>
                              </m:ctrlPr>
                            </m:dPr>
                            <m:e>
                              <m:eqArr>
                                <m:eqArrPr>
                                  <m:ctrlPr>
                                    <a:rPr lang="en-IN" sz="2800" b="1" i="1" smtClean="0">
                                      <a:latin typeface="Cambria Math" panose="02040503050406030204" pitchFamily="18" charset="0"/>
                                    </a:rPr>
                                  </m:ctrlPr>
                                </m:eqArrPr>
                                <m:e>
                                  <m:r>
                                    <a:rPr lang="en-IN" sz="2800" b="1" i="1" smtClean="0">
                                      <a:latin typeface="Cambria Math" panose="02040503050406030204" pitchFamily="18" charset="0"/>
                                    </a:rPr>
                                    <m:t>𝟎</m:t>
                                  </m:r>
                                </m:e>
                                <m:e>
                                  <m:r>
                                    <a:rPr lang="en-IN" sz="2800" b="0" i="1" smtClean="0">
                                      <a:latin typeface="Cambria Math" panose="02040503050406030204" pitchFamily="18" charset="0"/>
                                    </a:rPr>
                                    <m:t>0</m:t>
                                  </m:r>
                                </m:e>
                              </m:eqArr>
                            </m:e>
                          </m:d>
                          <m:r>
                            <a:rPr lang="en-IN" sz="2800" b="0" i="1" smtClean="0">
                              <a:latin typeface="Cambria Math" panose="02040503050406030204" pitchFamily="18" charset="0"/>
                            </a:rPr>
                            <m:t>,</m:t>
                          </m:r>
                          <m:d>
                            <m:dPr>
                              <m:begChr m:val="["/>
                              <m:endChr m:val="]"/>
                              <m:ctrlPr>
                                <a:rPr lang="en-IN" sz="2800" i="1">
                                  <a:latin typeface="Cambria Math" panose="02040503050406030204" pitchFamily="18" charset="0"/>
                                </a:rPr>
                              </m:ctrlPr>
                            </m:dPr>
                            <m:e>
                              <m:m>
                                <m:mPr>
                                  <m:mcs>
                                    <m:mc>
                                      <m:mcPr>
                                        <m:count m:val="2"/>
                                        <m:mcJc m:val="center"/>
                                      </m:mcPr>
                                    </m:mc>
                                  </m:mcs>
                                  <m:ctrlPr>
                                    <a:rPr lang="en-IN" sz="2800" i="1">
                                      <a:latin typeface="Cambria Math" panose="02040503050406030204" pitchFamily="18" charset="0"/>
                                    </a:rPr>
                                  </m:ctrlPr>
                                </m:mPr>
                                <m:mr>
                                  <m:e>
                                    <m:sSub>
                                      <m:sSubPr>
                                        <m:ctrlPr>
                                          <a:rPr lang="en-IN" sz="2800" b="1" i="1">
                                            <a:latin typeface="Cambria Math" panose="02040503050406030204" pitchFamily="18" charset="0"/>
                                            <a:ea typeface="Cambria Math" panose="02040503050406030204" pitchFamily="18" charset="0"/>
                                          </a:rPr>
                                        </m:ctrlPr>
                                      </m:sSubPr>
                                      <m:e>
                                        <m:r>
                                          <a:rPr lang="en-IN" sz="2800" b="1">
                                            <a:latin typeface="Cambria Math" panose="02040503050406030204" pitchFamily="18" charset="0"/>
                                            <a:ea typeface="Cambria Math" panose="02040503050406030204" pitchFamily="18" charset="0"/>
                                          </a:rPr>
                                          <m:t>𝐂</m:t>
                                        </m:r>
                                      </m:e>
                                      <m:sub>
                                        <m:r>
                                          <m:rPr>
                                            <m:sty m:val="p"/>
                                          </m:rPr>
                                          <a:rPr lang="en-IN" sz="2800">
                                            <a:latin typeface="Cambria Math" panose="02040503050406030204" pitchFamily="18" charset="0"/>
                                            <a:ea typeface="Cambria Math" panose="02040503050406030204" pitchFamily="18" charset="0"/>
                                          </a:rPr>
                                          <m:t>N</m:t>
                                        </m:r>
                                      </m:sub>
                                    </m:sSub>
                                  </m:e>
                                  <m:e>
                                    <m:sSub>
                                      <m:sSubPr>
                                        <m:ctrlPr>
                                          <a:rPr lang="en-IN" sz="2800" i="1">
                                            <a:latin typeface="Cambria Math" panose="02040503050406030204" pitchFamily="18" charset="0"/>
                                          </a:rPr>
                                        </m:ctrlPr>
                                      </m:sSubPr>
                                      <m:e>
                                        <m:r>
                                          <a:rPr lang="en-IN" sz="2800" b="1">
                                            <a:latin typeface="Cambria Math" panose="02040503050406030204" pitchFamily="18" charset="0"/>
                                          </a:rPr>
                                          <m:t>𝐤</m:t>
                                        </m:r>
                                      </m:e>
                                      <m:sub>
                                        <m:r>
                                          <a:rPr lang="en-IN" sz="2800" i="1">
                                            <a:latin typeface="Cambria Math" panose="02040503050406030204" pitchFamily="18" charset="0"/>
                                          </a:rPr>
                                          <m:t>∗</m:t>
                                        </m:r>
                                      </m:sub>
                                    </m:sSub>
                                  </m:e>
                                </m:mr>
                                <m:mr>
                                  <m:e>
                                    <m:sSubSup>
                                      <m:sSubSupPr>
                                        <m:ctrlPr>
                                          <a:rPr lang="en-IN" sz="2800" i="1">
                                            <a:latin typeface="Cambria Math" panose="02040503050406030204" pitchFamily="18" charset="0"/>
                                          </a:rPr>
                                        </m:ctrlPr>
                                      </m:sSubSupPr>
                                      <m:e>
                                        <m:r>
                                          <a:rPr lang="en-IN" sz="2800" b="1">
                                            <a:latin typeface="Cambria Math" panose="02040503050406030204" pitchFamily="18" charset="0"/>
                                          </a:rPr>
                                          <m:t>𝐤</m:t>
                                        </m:r>
                                      </m:e>
                                      <m:sub>
                                        <m:r>
                                          <a:rPr lang="en-IN" sz="2800" i="1">
                                            <a:latin typeface="Cambria Math" panose="02040503050406030204" pitchFamily="18" charset="0"/>
                                          </a:rPr>
                                          <m:t>∗</m:t>
                                        </m:r>
                                      </m:sub>
                                      <m:sup>
                                        <m:r>
                                          <a:rPr lang="en-IN" sz="2800" i="1">
                                            <a:latin typeface="Cambria Math" panose="02040503050406030204" pitchFamily="18" charset="0"/>
                                          </a:rPr>
                                          <m:t>⊤</m:t>
                                        </m:r>
                                      </m:sup>
                                    </m:sSubSup>
                                  </m:e>
                                  <m:e>
                                    <m:r>
                                      <a:rPr lang="en-IN" sz="2800" i="1">
                                        <a:latin typeface="Cambria Math" panose="02040503050406030204" pitchFamily="18" charset="0"/>
                                      </a:rPr>
                                      <m:t>𝜅</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𝑥</m:t>
                                            </m:r>
                                          </m:e>
                                          <m:sub>
                                            <m:r>
                                              <a:rPr lang="en-IN" sz="2800" i="1">
                                                <a:latin typeface="Cambria Math" panose="02040503050406030204" pitchFamily="18" charset="0"/>
                                              </a:rPr>
                                              <m:t>∗</m:t>
                                            </m:r>
                                          </m:sub>
                                        </m:sSub>
                                        <m:r>
                                          <a:rPr lang="en-IN" sz="2800" i="1">
                                            <a:latin typeface="Cambria Math" panose="02040503050406030204" pitchFamily="18" charset="0"/>
                                          </a:rPr>
                                          <m:t>,</m:t>
                                        </m:r>
                                        <m:sSub>
                                          <m:sSubPr>
                                            <m:ctrlPr>
                                              <a:rPr lang="en-IN" sz="2800" i="1">
                                                <a:latin typeface="Cambria Math" panose="02040503050406030204" pitchFamily="18" charset="0"/>
                                              </a:rPr>
                                            </m:ctrlPr>
                                          </m:sSubPr>
                                          <m:e>
                                            <m:r>
                                              <a:rPr lang="en-IN" sz="2800" i="1">
                                                <a:latin typeface="Cambria Math" panose="02040503050406030204" pitchFamily="18" charset="0"/>
                                              </a:rPr>
                                              <m:t>𝑥</m:t>
                                            </m:r>
                                          </m:e>
                                          <m:sub>
                                            <m:r>
                                              <a:rPr lang="en-IN" sz="2800" i="1">
                                                <a:latin typeface="Cambria Math" panose="02040503050406030204" pitchFamily="18" charset="0"/>
                                              </a:rPr>
                                              <m:t>∗</m:t>
                                            </m:r>
                                          </m:sub>
                                        </m:sSub>
                                      </m:e>
                                    </m:d>
                                    <m:r>
                                      <a:rPr lang="en-IN" sz="2800" b="0" i="1" smtClean="0">
                                        <a:latin typeface="Cambria Math" panose="02040503050406030204" pitchFamily="18" charset="0"/>
                                      </a:rPr>
                                      <m:t>+</m:t>
                                    </m:r>
                                    <m:sSup>
                                      <m:sSupPr>
                                        <m:ctrlPr>
                                          <a:rPr lang="en-IN" sz="2800" b="0" i="1" smtClean="0">
                                            <a:latin typeface="Cambria Math" panose="02040503050406030204" pitchFamily="18" charset="0"/>
                                          </a:rPr>
                                        </m:ctrlPr>
                                      </m:sSupPr>
                                      <m:e>
                                        <m:r>
                                          <a:rPr lang="en-IN" sz="2800" b="0" i="1" smtClean="0">
                                            <a:latin typeface="Cambria Math" panose="02040503050406030204" pitchFamily="18" charset="0"/>
                                          </a:rPr>
                                          <m:t>𝛽</m:t>
                                        </m:r>
                                      </m:e>
                                      <m:sup>
                                        <m:r>
                                          <a:rPr lang="en-IN" sz="2800" b="0" i="1" smtClean="0">
                                            <a:latin typeface="Cambria Math" panose="02040503050406030204" pitchFamily="18" charset="0"/>
                                          </a:rPr>
                                          <m:t>−1</m:t>
                                        </m:r>
                                      </m:sup>
                                    </m:sSup>
                                  </m:e>
                                </m:mr>
                              </m:m>
                            </m:e>
                          </m:d>
                        </m:e>
                      </m:d>
                    </m:oMath>
                  </m:oMathPara>
                </a14:m>
                <a:endParaRPr lang="en-IN" sz="2800" b="0" dirty="0"/>
              </a:p>
            </p:txBody>
          </p:sp>
        </mc:Choice>
        <mc:Fallback xmlns="">
          <p:sp>
            <p:nvSpPr>
              <p:cNvPr id="21" name="TextBox 20">
                <a:extLst>
                  <a:ext uri="{FF2B5EF4-FFF2-40B4-BE49-F238E27FC236}">
                    <a16:creationId xmlns:a16="http://schemas.microsoft.com/office/drawing/2014/main" id="{62879712-8E73-03BC-AC2E-081834DF0E2F}"/>
                  </a:ext>
                </a:extLst>
              </p:cNvPr>
              <p:cNvSpPr txBox="1">
                <a:spLocks noRot="1" noChangeAspect="1" noMove="1" noResize="1" noEditPoints="1" noAdjustHandles="1" noChangeArrowheads="1" noChangeShapeType="1" noTextEdit="1"/>
              </p:cNvSpPr>
              <p:nvPr/>
            </p:nvSpPr>
            <p:spPr>
              <a:xfrm>
                <a:off x="1988429" y="4461555"/>
                <a:ext cx="7438960" cy="863954"/>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4F0B699-3878-AE6C-30C9-D65DC0E0C6EC}"/>
                  </a:ext>
                </a:extLst>
              </p:cNvPr>
              <p:cNvSpPr txBox="1"/>
              <p:nvPr/>
            </p:nvSpPr>
            <p:spPr>
              <a:xfrm>
                <a:off x="2162160" y="3389142"/>
                <a:ext cx="373871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𝑝</m:t>
                      </m:r>
                      <m:r>
                        <a:rPr lang="en-IN" sz="2800" b="0" i="1" smtClean="0">
                          <a:latin typeface="Cambria Math" panose="02040503050406030204" pitchFamily="18" charset="0"/>
                        </a:rPr>
                        <m:t>(</m:t>
                      </m:r>
                      <m:r>
                        <a:rPr lang="en-IN" sz="2800" b="1" i="1" smtClean="0">
                          <a:latin typeface="Cambria Math" panose="02040503050406030204" pitchFamily="18" charset="0"/>
                        </a:rPr>
                        <m:t>𝒚</m:t>
                      </m:r>
                      <m:d>
                        <m:dPr>
                          <m:begChr m:val="|"/>
                          <m:ctrlPr>
                            <a:rPr lang="en-IN" sz="2800" b="0" i="1" smtClean="0">
                              <a:latin typeface="Cambria Math" panose="02040503050406030204" pitchFamily="18" charset="0"/>
                            </a:rPr>
                          </m:ctrlPr>
                        </m:dPr>
                        <m:e>
                          <m:r>
                            <a:rPr lang="en-IN" sz="2800" b="1" i="0" smtClean="0">
                              <a:latin typeface="Cambria Math" panose="02040503050406030204" pitchFamily="18" charset="0"/>
                            </a:rPr>
                            <m:t>𝐟</m:t>
                          </m:r>
                        </m:e>
                      </m:d>
                      <m:r>
                        <a:rPr lang="en-IN" sz="2800" b="0" i="1" smtClean="0">
                          <a:latin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𝒩</m:t>
                      </m:r>
                      <m:r>
                        <a:rPr lang="en-IN" sz="2800" b="0" i="1" smtClean="0">
                          <a:latin typeface="Cambria Math" panose="02040503050406030204" pitchFamily="18" charset="0"/>
                          <a:ea typeface="Cambria Math" panose="02040503050406030204" pitchFamily="18" charset="0"/>
                        </a:rPr>
                        <m:t>(</m:t>
                      </m:r>
                      <m:r>
                        <a:rPr lang="en-IN" sz="2800" b="1" i="1" smtClean="0">
                          <a:latin typeface="Cambria Math" panose="02040503050406030204" pitchFamily="18" charset="0"/>
                          <a:ea typeface="Cambria Math" panose="02040503050406030204" pitchFamily="18" charset="0"/>
                        </a:rPr>
                        <m:t>𝒚</m:t>
                      </m:r>
                      <m:r>
                        <a:rPr lang="en-IN" sz="2800" b="0" i="1" smtClean="0">
                          <a:latin typeface="Cambria Math" panose="02040503050406030204" pitchFamily="18" charset="0"/>
                          <a:ea typeface="Cambria Math" panose="02040503050406030204" pitchFamily="18" charset="0"/>
                        </a:rPr>
                        <m:t>|</m:t>
                      </m:r>
                      <m:r>
                        <a:rPr lang="en-IN" sz="2800" b="1" i="0" smtClean="0">
                          <a:latin typeface="Cambria Math" panose="02040503050406030204" pitchFamily="18" charset="0"/>
                        </a:rPr>
                        <m:t>𝐟</m:t>
                      </m:r>
                      <m:r>
                        <a:rPr lang="en-IN" sz="2800" b="0" i="1" smtClean="0">
                          <a:latin typeface="Cambria Math" panose="02040503050406030204" pitchFamily="18" charset="0"/>
                        </a:rPr>
                        <m:t>,</m:t>
                      </m:r>
                      <m:sSup>
                        <m:sSupPr>
                          <m:ctrlPr>
                            <a:rPr lang="en-IN" sz="2800" i="1">
                              <a:latin typeface="Cambria Math" panose="02040503050406030204" pitchFamily="18" charset="0"/>
                            </a:rPr>
                          </m:ctrlPr>
                        </m:sSupPr>
                        <m:e>
                          <m:r>
                            <a:rPr lang="en-IN" sz="2800" i="1">
                              <a:latin typeface="Cambria Math" panose="02040503050406030204" pitchFamily="18" charset="0"/>
                            </a:rPr>
                            <m:t>𝛽</m:t>
                          </m:r>
                        </m:e>
                        <m:sup>
                          <m:r>
                            <a:rPr lang="en-IN" sz="2800" i="1">
                              <a:latin typeface="Cambria Math" panose="02040503050406030204" pitchFamily="18" charset="0"/>
                            </a:rPr>
                            <m:t>−1</m:t>
                          </m:r>
                        </m:sup>
                      </m:sSup>
                      <m:sSub>
                        <m:sSubPr>
                          <m:ctrlPr>
                            <a:rPr lang="en-IN" sz="2800" b="1" i="1" smtClean="0">
                              <a:latin typeface="Cambria Math" panose="02040503050406030204" pitchFamily="18" charset="0"/>
                            </a:rPr>
                          </m:ctrlPr>
                        </m:sSubPr>
                        <m:e>
                          <m:r>
                            <a:rPr lang="en-IN" sz="2800" b="1" i="0" smtClean="0">
                              <a:latin typeface="Cambria Math" panose="02040503050406030204" pitchFamily="18" charset="0"/>
                            </a:rPr>
                            <m:t>𝐈</m:t>
                          </m:r>
                        </m:e>
                        <m:sub>
                          <m:r>
                            <a:rPr lang="en-IN" sz="2800" b="0" i="1" smtClean="0">
                              <a:latin typeface="Cambria Math" panose="02040503050406030204" pitchFamily="18" charset="0"/>
                            </a:rPr>
                            <m:t>𝑁</m:t>
                          </m:r>
                        </m:sub>
                      </m:sSub>
                      <m:r>
                        <a:rPr lang="en-IN" sz="2800" b="0" i="1" smtClean="0">
                          <a:latin typeface="Cambria Math" panose="02040503050406030204" pitchFamily="18" charset="0"/>
                        </a:rPr>
                        <m:t>)</m:t>
                      </m:r>
                    </m:oMath>
                  </m:oMathPara>
                </a14:m>
                <a:endParaRPr lang="en-IN" sz="2800" dirty="0"/>
              </a:p>
            </p:txBody>
          </p:sp>
        </mc:Choice>
        <mc:Fallback xmlns="">
          <p:sp>
            <p:nvSpPr>
              <p:cNvPr id="27" name="TextBox 26">
                <a:extLst>
                  <a:ext uri="{FF2B5EF4-FFF2-40B4-BE49-F238E27FC236}">
                    <a16:creationId xmlns:a16="http://schemas.microsoft.com/office/drawing/2014/main" id="{94F0B699-3878-AE6C-30C9-D65DC0E0C6EC}"/>
                  </a:ext>
                </a:extLst>
              </p:cNvPr>
              <p:cNvSpPr txBox="1">
                <a:spLocks noRot="1" noChangeAspect="1" noMove="1" noResize="1" noEditPoints="1" noAdjustHandles="1" noChangeArrowheads="1" noChangeShapeType="1" noTextEdit="1"/>
              </p:cNvSpPr>
              <p:nvPr/>
            </p:nvSpPr>
            <p:spPr>
              <a:xfrm>
                <a:off x="2162160" y="3389142"/>
                <a:ext cx="3738716" cy="430887"/>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5D6A773-DC74-ABB0-C8D3-A47B59752295}"/>
                  </a:ext>
                </a:extLst>
              </p:cNvPr>
              <p:cNvSpPr txBox="1"/>
              <p:nvPr/>
            </p:nvSpPr>
            <p:spPr>
              <a:xfrm>
                <a:off x="6670642" y="3346682"/>
                <a:ext cx="261289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IN" sz="2800" dirty="0">
                          <a:latin typeface="Abadi Extra Light" panose="020B0204020104020204" pitchFamily="34" charset="0"/>
                        </a:rPr>
                        <m:t>𝑝</m:t>
                      </m:r>
                      <m:r>
                        <m:rPr>
                          <m:nor/>
                        </m:rPr>
                        <a:rPr lang="en-IN" sz="2800" dirty="0">
                          <a:latin typeface="Abadi Extra Light" panose="020B0204020104020204" pitchFamily="34" charset="0"/>
                        </a:rPr>
                        <m:t>(</m:t>
                      </m:r>
                      <m:r>
                        <m:rPr>
                          <m:nor/>
                        </m:rPr>
                        <a:rPr lang="en-IN" sz="2800" dirty="0">
                          <a:latin typeface="Abadi Extra Light" panose="020B0204020104020204" pitchFamily="34" charset="0"/>
                        </a:rPr>
                        <m:t>𝐟</m:t>
                      </m:r>
                      <m:r>
                        <m:rPr>
                          <m:nor/>
                        </m:rPr>
                        <a:rPr lang="en-IN" sz="2800" dirty="0">
                          <a:latin typeface="Abadi Extra Light" panose="020B0204020104020204" pitchFamily="34" charset="0"/>
                        </a:rPr>
                        <m:t>)= </m:t>
                      </m:r>
                      <m:r>
                        <m:rPr>
                          <m:nor/>
                        </m:rPr>
                        <a:rPr lang="en-IN" sz="2800" dirty="0">
                          <a:latin typeface="Abadi Extra Light" panose="020B0204020104020204" pitchFamily="34" charset="0"/>
                        </a:rPr>
                        <m:t>𝒩</m:t>
                      </m:r>
                      <m:r>
                        <m:rPr>
                          <m:nor/>
                        </m:rPr>
                        <a:rPr lang="en-IN" sz="2800" dirty="0">
                          <a:latin typeface="Abadi Extra Light" panose="020B0204020104020204" pitchFamily="34" charset="0"/>
                        </a:rPr>
                        <m:t>(</m:t>
                      </m:r>
                      <m:r>
                        <m:rPr>
                          <m:nor/>
                        </m:rPr>
                        <a:rPr lang="en-IN" sz="2800" dirty="0">
                          <a:latin typeface="Abadi Extra Light" panose="020B0204020104020204" pitchFamily="34" charset="0"/>
                        </a:rPr>
                        <m:t>𝐟</m:t>
                      </m:r>
                      <m:r>
                        <m:rPr>
                          <m:nor/>
                        </m:rPr>
                        <a:rPr lang="en-IN" sz="2800" dirty="0">
                          <a:latin typeface="Abadi Extra Light" panose="020B0204020104020204" pitchFamily="34" charset="0"/>
                        </a:rPr>
                        <m:t>|</m:t>
                      </m:r>
                      <m:r>
                        <a:rPr lang="en-IN" sz="2800" b="1">
                          <a:latin typeface="Cambria Math" panose="02040503050406030204" pitchFamily="18" charset="0"/>
                          <a:ea typeface="Cambria Math" panose="02040503050406030204" pitchFamily="18" charset="0"/>
                        </a:rPr>
                        <m:t>𝟎</m:t>
                      </m:r>
                      <m:r>
                        <m:rPr>
                          <m:nor/>
                        </m:rPr>
                        <a:rPr lang="en-IN" sz="2800" dirty="0">
                          <a:latin typeface="Abadi Extra Light" panose="020B0204020104020204" pitchFamily="34" charset="0"/>
                        </a:rPr>
                        <m:t>,</m:t>
                      </m:r>
                      <m:r>
                        <m:rPr>
                          <m:nor/>
                        </m:rPr>
                        <a:rPr lang="en-IN" sz="2800" dirty="0">
                          <a:latin typeface="Abadi Extra Light" panose="020B0204020104020204" pitchFamily="34" charset="0"/>
                        </a:rPr>
                        <m:t>𝐊</m:t>
                      </m:r>
                      <m:r>
                        <m:rPr>
                          <m:nor/>
                        </m:rPr>
                        <a:rPr lang="en-IN" sz="2800" dirty="0">
                          <a:latin typeface="Abadi Extra Light" panose="020B0204020104020204" pitchFamily="34" charset="0"/>
                        </a:rPr>
                        <m:t>)</m:t>
                      </m:r>
                    </m:oMath>
                  </m:oMathPara>
                </a14:m>
                <a:endParaRPr lang="en-IN" sz="2800" dirty="0">
                  <a:latin typeface="Abadi Extra Light" panose="020B0204020104020204" pitchFamily="34" charset="0"/>
                </a:endParaRPr>
              </a:p>
            </p:txBody>
          </p:sp>
        </mc:Choice>
        <mc:Fallback xmlns="">
          <p:sp>
            <p:nvSpPr>
              <p:cNvPr id="28" name="TextBox 27">
                <a:extLst>
                  <a:ext uri="{FF2B5EF4-FFF2-40B4-BE49-F238E27FC236}">
                    <a16:creationId xmlns:a16="http://schemas.microsoft.com/office/drawing/2014/main" id="{95D6A773-DC74-ABB0-C8D3-A47B59752295}"/>
                  </a:ext>
                </a:extLst>
              </p:cNvPr>
              <p:cNvSpPr txBox="1">
                <a:spLocks noRot="1" noChangeAspect="1" noMove="1" noResize="1" noEditPoints="1" noAdjustHandles="1" noChangeArrowheads="1" noChangeShapeType="1" noTextEdit="1"/>
              </p:cNvSpPr>
              <p:nvPr/>
            </p:nvSpPr>
            <p:spPr>
              <a:xfrm>
                <a:off x="6670642" y="3346682"/>
                <a:ext cx="2612895" cy="430887"/>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1" name="Speech Bubble: Rectangle 30">
                <a:extLst>
                  <a:ext uri="{FF2B5EF4-FFF2-40B4-BE49-F238E27FC236}">
                    <a16:creationId xmlns:a16="http://schemas.microsoft.com/office/drawing/2014/main" id="{5FE5E162-06AF-682A-F4B6-15AE1483AB7B}"/>
                  </a:ext>
                </a:extLst>
              </p:cNvPr>
              <p:cNvSpPr/>
              <p:nvPr/>
            </p:nvSpPr>
            <p:spPr>
              <a:xfrm>
                <a:off x="265245" y="3340914"/>
                <a:ext cx="1702922" cy="512139"/>
              </a:xfrm>
              <a:prstGeom prst="wedgeRectCallout">
                <a:avLst>
                  <a:gd name="adj1" fmla="val 60152"/>
                  <a:gd name="adj2" fmla="val 2207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Gaussian likelihood (assuming </a:t>
                </a:r>
                <a14:m>
                  <m:oMath xmlns:m="http://schemas.openxmlformats.org/officeDocument/2006/math">
                    <m:r>
                      <a:rPr lang="en-IN" sz="1400" b="0" i="1" smtClean="0">
                        <a:solidFill>
                          <a:schemeClr val="tx1"/>
                        </a:solidFill>
                        <a:latin typeface="Cambria Math" panose="02040503050406030204" pitchFamily="18" charset="0"/>
                      </a:rPr>
                      <m:t>𝛽</m:t>
                    </m:r>
                  </m:oMath>
                </a14:m>
                <a:r>
                  <a:rPr lang="en-IN" sz="1400" b="1" dirty="0">
                    <a:solidFill>
                      <a:schemeClr val="tx1"/>
                    </a:solidFill>
                    <a:latin typeface="Abadi Extra Light" panose="020B0204020104020204" pitchFamily="34" charset="0"/>
                  </a:rPr>
                  <a:t> </a:t>
                </a:r>
                <a:r>
                  <a:rPr lang="en-IN" sz="1400" dirty="0">
                    <a:solidFill>
                      <a:schemeClr val="tx1"/>
                    </a:solidFill>
                    <a:latin typeface="Abadi Extra Light" panose="020B0204020104020204" pitchFamily="34" charset="0"/>
                  </a:rPr>
                  <a:t>is fixed)</a:t>
                </a:r>
              </a:p>
            </p:txBody>
          </p:sp>
        </mc:Choice>
        <mc:Fallback xmlns="">
          <p:sp>
            <p:nvSpPr>
              <p:cNvPr id="31" name="Speech Bubble: Rectangle 30">
                <a:extLst>
                  <a:ext uri="{FF2B5EF4-FFF2-40B4-BE49-F238E27FC236}">
                    <a16:creationId xmlns:a16="http://schemas.microsoft.com/office/drawing/2014/main" id="{5FE5E162-06AF-682A-F4B6-15AE1483AB7B}"/>
                  </a:ext>
                </a:extLst>
              </p:cNvPr>
              <p:cNvSpPr>
                <a:spLocks noRot="1" noChangeAspect="1" noMove="1" noResize="1" noEditPoints="1" noAdjustHandles="1" noChangeArrowheads="1" noChangeShapeType="1" noTextEdit="1"/>
              </p:cNvSpPr>
              <p:nvPr/>
            </p:nvSpPr>
            <p:spPr>
              <a:xfrm>
                <a:off x="265245" y="3340914"/>
                <a:ext cx="1702922" cy="512139"/>
              </a:xfrm>
              <a:prstGeom prst="wedgeRectCallout">
                <a:avLst>
                  <a:gd name="adj1" fmla="val 60152"/>
                  <a:gd name="adj2" fmla="val 22070"/>
                </a:avLst>
              </a:prstGeom>
              <a:blipFill>
                <a:blip r:embed="rId10"/>
                <a:stretch>
                  <a:fillRect l="-637" t="-1149" b="-10345"/>
                </a:stretch>
              </a:blipFill>
              <a:ln w="19050">
                <a:solidFill>
                  <a:schemeClr val="accent2"/>
                </a:solidFill>
              </a:ln>
            </p:spPr>
            <p:txBody>
              <a:bodyPr/>
              <a:lstStyle/>
              <a:p>
                <a:r>
                  <a:rPr lang="en-IN">
                    <a:noFill/>
                  </a:rPr>
                  <a:t> </a:t>
                </a:r>
              </a:p>
            </p:txBody>
          </p:sp>
        </mc:Fallback>
      </mc:AlternateContent>
      <p:sp>
        <p:nvSpPr>
          <p:cNvPr id="32" name="Speech Bubble: Rectangle 31">
            <a:extLst>
              <a:ext uri="{FF2B5EF4-FFF2-40B4-BE49-F238E27FC236}">
                <a16:creationId xmlns:a16="http://schemas.microsoft.com/office/drawing/2014/main" id="{B3CFE017-9F8A-2290-3056-37CC6AE7258B}"/>
              </a:ext>
            </a:extLst>
          </p:cNvPr>
          <p:cNvSpPr/>
          <p:nvPr/>
        </p:nvSpPr>
        <p:spPr>
          <a:xfrm>
            <a:off x="487736" y="3909552"/>
            <a:ext cx="1523204" cy="512139"/>
          </a:xfrm>
          <a:prstGeom prst="wedgeRectCallout">
            <a:avLst>
              <a:gd name="adj1" fmla="val 80462"/>
              <a:gd name="adj2" fmla="val 321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Marginal likelihood of training outputs</a:t>
            </a:r>
          </a:p>
        </p:txBody>
      </p:sp>
      <p:sp>
        <p:nvSpPr>
          <p:cNvPr id="33" name="Speech Bubble: Rectangle 32">
            <a:extLst>
              <a:ext uri="{FF2B5EF4-FFF2-40B4-BE49-F238E27FC236}">
                <a16:creationId xmlns:a16="http://schemas.microsoft.com/office/drawing/2014/main" id="{CBD54FD0-2C98-D2CA-AD7F-B377A177E3C9}"/>
              </a:ext>
            </a:extLst>
          </p:cNvPr>
          <p:cNvSpPr/>
          <p:nvPr/>
        </p:nvSpPr>
        <p:spPr>
          <a:xfrm>
            <a:off x="71252" y="4478190"/>
            <a:ext cx="1896915" cy="512139"/>
          </a:xfrm>
          <a:prstGeom prst="wedgeRectCallout">
            <a:avLst>
              <a:gd name="adj1" fmla="val 54461"/>
              <a:gd name="adj2" fmla="val 3106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Marginal likelihood of training and test outputs</a:t>
            </a:r>
          </a:p>
        </p:txBody>
      </p:sp>
      <p:sp>
        <p:nvSpPr>
          <p:cNvPr id="34" name="Speech Bubble: Rectangle 33">
            <a:extLst>
              <a:ext uri="{FF2B5EF4-FFF2-40B4-BE49-F238E27FC236}">
                <a16:creationId xmlns:a16="http://schemas.microsoft.com/office/drawing/2014/main" id="{822DE775-B244-A187-B203-00503FE67FEF}"/>
              </a:ext>
            </a:extLst>
          </p:cNvPr>
          <p:cNvSpPr/>
          <p:nvPr/>
        </p:nvSpPr>
        <p:spPr>
          <a:xfrm>
            <a:off x="6408203" y="3044951"/>
            <a:ext cx="975107" cy="300641"/>
          </a:xfrm>
          <a:prstGeom prst="wedgeRectCallout">
            <a:avLst>
              <a:gd name="adj1" fmla="val -1924"/>
              <a:gd name="adj2" fmla="val 8204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GP prior</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B555F40-5DD3-0956-BAFE-FF6CB4787373}"/>
                  </a:ext>
                </a:extLst>
              </p:cNvPr>
              <p:cNvSpPr txBox="1"/>
              <p:nvPr/>
            </p:nvSpPr>
            <p:spPr>
              <a:xfrm>
                <a:off x="1988429" y="5430652"/>
                <a:ext cx="8254889" cy="4360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m:t>
                              </m:r>
                            </m:sub>
                          </m:sSub>
                        </m:e>
                        <m:e>
                          <m:r>
                            <a:rPr lang="en-IN" sz="2800" b="1" i="1" smtClean="0">
                              <a:latin typeface="Cambria Math" panose="02040503050406030204" pitchFamily="18" charset="0"/>
                            </a:rPr>
                            <m:t>𝒚</m:t>
                          </m:r>
                        </m:e>
                      </m:d>
                      <m:r>
                        <a:rPr lang="en-IN" sz="2800" b="0" i="1" smtClean="0">
                          <a:latin typeface="Cambria Math" panose="02040503050406030204" pitchFamily="18" charset="0"/>
                        </a:rPr>
                        <m:t>=</m:t>
                      </m:r>
                      <m:r>
                        <a:rPr lang="en-IN" sz="2800" i="1">
                          <a:latin typeface="Cambria Math" panose="02040503050406030204" pitchFamily="18" charset="0"/>
                          <a:ea typeface="Cambria Math" panose="02040503050406030204" pitchFamily="18" charset="0"/>
                        </a:rPr>
                        <m:t>𝒩</m:t>
                      </m:r>
                      <m:d>
                        <m:dPr>
                          <m:ctrlPr>
                            <a:rPr lang="en-IN" sz="2800" b="0" i="1" smtClean="0">
                              <a:latin typeface="Cambria Math" panose="02040503050406030204" pitchFamily="18" charset="0"/>
                              <a:ea typeface="Cambria Math" panose="02040503050406030204" pitchFamily="18" charset="0"/>
                            </a:rPr>
                          </m:ctrlPr>
                        </m:dPr>
                        <m:e>
                          <m:sSub>
                            <m:sSubPr>
                              <m:ctrlPr>
                                <a:rPr lang="en-IN" sz="2800" b="0" i="1" smtClean="0">
                                  <a:latin typeface="Cambria Math" panose="02040503050406030204" pitchFamily="18" charset="0"/>
                                  <a:ea typeface="Cambria Math" panose="02040503050406030204" pitchFamily="18" charset="0"/>
                                </a:rPr>
                              </m:ctrlPr>
                            </m:sSubPr>
                            <m:e>
                              <m:r>
                                <a:rPr lang="en-IN" sz="2800" b="0" i="1" smtClean="0">
                                  <a:latin typeface="Cambria Math" panose="02040503050406030204" pitchFamily="18" charset="0"/>
                                  <a:ea typeface="Cambria Math" panose="02040503050406030204" pitchFamily="18" charset="0"/>
                                </a:rPr>
                                <m:t>𝑦</m:t>
                              </m:r>
                            </m:e>
                            <m:sub>
                              <m:r>
                                <a:rPr lang="en-IN" sz="2800" b="0" i="1" smtClean="0">
                                  <a:latin typeface="Cambria Math" panose="02040503050406030204" pitchFamily="18" charset="0"/>
                                  <a:ea typeface="Cambria Math" panose="02040503050406030204" pitchFamily="18" charset="0"/>
                                </a:rPr>
                                <m:t>∗</m:t>
                              </m:r>
                            </m:sub>
                          </m:sSub>
                          <m:r>
                            <a:rPr lang="en-IN" sz="2800" b="0" i="1" smtClean="0">
                              <a:latin typeface="Cambria Math" panose="02040503050406030204" pitchFamily="18" charset="0"/>
                              <a:ea typeface="Cambria Math" panose="02040503050406030204" pitchFamily="18" charset="0"/>
                            </a:rPr>
                            <m:t>|</m:t>
                          </m:r>
                          <m:sSubSup>
                            <m:sSubSupPr>
                              <m:ctrlPr>
                                <a:rPr lang="en-IN" sz="2800" i="1" smtClean="0">
                                  <a:solidFill>
                                    <a:srgbClr val="FF0000"/>
                                  </a:solidFill>
                                  <a:latin typeface="Cambria Math" panose="02040503050406030204" pitchFamily="18" charset="0"/>
                                </a:rPr>
                              </m:ctrlPr>
                            </m:sSubSupPr>
                            <m:e>
                              <m:r>
                                <a:rPr lang="en-IN" sz="2800" b="1">
                                  <a:solidFill>
                                    <a:srgbClr val="FF0000"/>
                                  </a:solidFill>
                                  <a:latin typeface="Cambria Math" panose="02040503050406030204" pitchFamily="18" charset="0"/>
                                </a:rPr>
                                <m:t>𝐤</m:t>
                              </m:r>
                            </m:e>
                            <m:sub>
                              <m:r>
                                <a:rPr lang="en-IN" sz="2800" i="1">
                                  <a:solidFill>
                                    <a:srgbClr val="FF0000"/>
                                  </a:solidFill>
                                  <a:latin typeface="Cambria Math" panose="02040503050406030204" pitchFamily="18" charset="0"/>
                                </a:rPr>
                                <m:t>∗</m:t>
                              </m:r>
                            </m:sub>
                            <m:sup>
                              <m:r>
                                <a:rPr lang="en-IN" sz="2800" i="1">
                                  <a:solidFill>
                                    <a:srgbClr val="FF0000"/>
                                  </a:solidFill>
                                  <a:latin typeface="Cambria Math" panose="02040503050406030204" pitchFamily="18" charset="0"/>
                                </a:rPr>
                                <m:t>⊤</m:t>
                              </m:r>
                            </m:sup>
                          </m:sSubSup>
                          <m:sSubSup>
                            <m:sSubSupPr>
                              <m:ctrlPr>
                                <a:rPr lang="en-IN" sz="2800" b="0" i="1" smtClean="0">
                                  <a:solidFill>
                                    <a:srgbClr val="FF0000"/>
                                  </a:solidFill>
                                  <a:latin typeface="Cambria Math" panose="02040503050406030204" pitchFamily="18" charset="0"/>
                                </a:rPr>
                              </m:ctrlPr>
                            </m:sSubSupPr>
                            <m:e>
                              <m:r>
                                <a:rPr lang="en-IN" sz="2800" b="1" i="0" smtClean="0">
                                  <a:solidFill>
                                    <a:srgbClr val="FF0000"/>
                                  </a:solidFill>
                                  <a:latin typeface="Cambria Math" panose="02040503050406030204" pitchFamily="18" charset="0"/>
                                </a:rPr>
                                <m:t>𝐂</m:t>
                              </m:r>
                            </m:e>
                            <m:sub>
                              <m:r>
                                <a:rPr lang="en-IN" sz="2800" b="0" i="1" smtClean="0">
                                  <a:solidFill>
                                    <a:srgbClr val="FF0000"/>
                                  </a:solidFill>
                                  <a:latin typeface="Cambria Math" panose="02040503050406030204" pitchFamily="18" charset="0"/>
                                </a:rPr>
                                <m:t>𝑁</m:t>
                              </m:r>
                            </m:sub>
                            <m:sup>
                              <m:r>
                                <a:rPr lang="en-IN" sz="2800" b="0" i="1" smtClean="0">
                                  <a:solidFill>
                                    <a:srgbClr val="FF0000"/>
                                  </a:solidFill>
                                  <a:latin typeface="Cambria Math" panose="02040503050406030204" pitchFamily="18" charset="0"/>
                                </a:rPr>
                                <m:t>−1</m:t>
                              </m:r>
                            </m:sup>
                          </m:sSubSup>
                          <m:r>
                            <a:rPr lang="en-IN" sz="2800" b="1" i="1" smtClean="0">
                              <a:solidFill>
                                <a:srgbClr val="FF0000"/>
                              </a:solidFill>
                              <a:latin typeface="Cambria Math" panose="02040503050406030204" pitchFamily="18" charset="0"/>
                            </a:rPr>
                            <m:t>𝒚</m:t>
                          </m:r>
                          <m:r>
                            <a:rPr lang="en-IN" sz="2800" b="0" i="0" smtClean="0">
                              <a:latin typeface="Cambria Math" panose="02040503050406030204" pitchFamily="18" charset="0"/>
                            </a:rPr>
                            <m:t>,</m:t>
                          </m:r>
                          <m:r>
                            <a:rPr lang="en-IN" sz="2800" i="1" smtClean="0">
                              <a:solidFill>
                                <a:srgbClr val="0000FF"/>
                              </a:solidFill>
                              <a:latin typeface="Cambria Math" panose="02040503050406030204" pitchFamily="18" charset="0"/>
                            </a:rPr>
                            <m:t>𝜅</m:t>
                          </m:r>
                          <m:d>
                            <m:dPr>
                              <m:ctrlPr>
                                <a:rPr lang="en-IN" sz="2800" i="1">
                                  <a:solidFill>
                                    <a:srgbClr val="0000FF"/>
                                  </a:solidFill>
                                  <a:latin typeface="Cambria Math" panose="02040503050406030204" pitchFamily="18" charset="0"/>
                                </a:rPr>
                              </m:ctrlPr>
                            </m:dPr>
                            <m:e>
                              <m:sSub>
                                <m:sSubPr>
                                  <m:ctrlPr>
                                    <a:rPr lang="en-IN" sz="2800" i="1">
                                      <a:solidFill>
                                        <a:srgbClr val="0000FF"/>
                                      </a:solidFill>
                                      <a:latin typeface="Cambria Math" panose="02040503050406030204" pitchFamily="18" charset="0"/>
                                    </a:rPr>
                                  </m:ctrlPr>
                                </m:sSubPr>
                                <m:e>
                                  <m:r>
                                    <a:rPr lang="en-IN" sz="2800" i="1">
                                      <a:solidFill>
                                        <a:srgbClr val="0000FF"/>
                                      </a:solidFill>
                                      <a:latin typeface="Cambria Math" panose="02040503050406030204" pitchFamily="18" charset="0"/>
                                    </a:rPr>
                                    <m:t>𝑥</m:t>
                                  </m:r>
                                </m:e>
                                <m:sub>
                                  <m:r>
                                    <a:rPr lang="en-IN" sz="2800" i="1">
                                      <a:solidFill>
                                        <a:srgbClr val="0000FF"/>
                                      </a:solidFill>
                                      <a:latin typeface="Cambria Math" panose="02040503050406030204" pitchFamily="18" charset="0"/>
                                    </a:rPr>
                                    <m:t>∗</m:t>
                                  </m:r>
                                </m:sub>
                              </m:sSub>
                              <m:r>
                                <a:rPr lang="en-IN" sz="2800" i="1">
                                  <a:solidFill>
                                    <a:srgbClr val="0000FF"/>
                                  </a:solidFill>
                                  <a:latin typeface="Cambria Math" panose="02040503050406030204" pitchFamily="18" charset="0"/>
                                </a:rPr>
                                <m:t>,</m:t>
                              </m:r>
                              <m:sSub>
                                <m:sSubPr>
                                  <m:ctrlPr>
                                    <a:rPr lang="en-IN" sz="2800" i="1">
                                      <a:solidFill>
                                        <a:srgbClr val="0000FF"/>
                                      </a:solidFill>
                                      <a:latin typeface="Cambria Math" panose="02040503050406030204" pitchFamily="18" charset="0"/>
                                    </a:rPr>
                                  </m:ctrlPr>
                                </m:sSubPr>
                                <m:e>
                                  <m:r>
                                    <a:rPr lang="en-IN" sz="2800" i="1">
                                      <a:solidFill>
                                        <a:srgbClr val="0000FF"/>
                                      </a:solidFill>
                                      <a:latin typeface="Cambria Math" panose="02040503050406030204" pitchFamily="18" charset="0"/>
                                    </a:rPr>
                                    <m:t>𝑥</m:t>
                                  </m:r>
                                </m:e>
                                <m:sub>
                                  <m:r>
                                    <a:rPr lang="en-IN" sz="2800" i="1">
                                      <a:solidFill>
                                        <a:srgbClr val="0000FF"/>
                                      </a:solidFill>
                                      <a:latin typeface="Cambria Math" panose="02040503050406030204" pitchFamily="18" charset="0"/>
                                    </a:rPr>
                                    <m:t>∗</m:t>
                                  </m:r>
                                </m:sub>
                              </m:sSub>
                            </m:e>
                          </m:d>
                          <m:r>
                            <a:rPr lang="en-IN" sz="2800" b="0" i="0" smtClean="0">
                              <a:solidFill>
                                <a:srgbClr val="0000FF"/>
                              </a:solidFill>
                              <a:latin typeface="Cambria Math" panose="02040503050406030204" pitchFamily="18" charset="0"/>
                            </a:rPr>
                            <m:t>−</m:t>
                          </m:r>
                          <m:sSubSup>
                            <m:sSubSupPr>
                              <m:ctrlPr>
                                <a:rPr lang="en-IN" sz="2800" i="1">
                                  <a:solidFill>
                                    <a:srgbClr val="0000FF"/>
                                  </a:solidFill>
                                  <a:latin typeface="Cambria Math" panose="02040503050406030204" pitchFamily="18" charset="0"/>
                                </a:rPr>
                              </m:ctrlPr>
                            </m:sSubSupPr>
                            <m:e>
                              <m:r>
                                <a:rPr lang="en-IN" sz="2800" b="1">
                                  <a:solidFill>
                                    <a:srgbClr val="0000FF"/>
                                  </a:solidFill>
                                  <a:latin typeface="Cambria Math" panose="02040503050406030204" pitchFamily="18" charset="0"/>
                                </a:rPr>
                                <m:t>𝐤</m:t>
                              </m:r>
                            </m:e>
                            <m:sub>
                              <m:r>
                                <a:rPr lang="en-IN" sz="2800" i="1">
                                  <a:solidFill>
                                    <a:srgbClr val="0000FF"/>
                                  </a:solidFill>
                                  <a:latin typeface="Cambria Math" panose="02040503050406030204" pitchFamily="18" charset="0"/>
                                </a:rPr>
                                <m:t>∗</m:t>
                              </m:r>
                            </m:sub>
                            <m:sup>
                              <m:r>
                                <a:rPr lang="en-IN" sz="2800" i="1">
                                  <a:solidFill>
                                    <a:srgbClr val="0000FF"/>
                                  </a:solidFill>
                                  <a:latin typeface="Cambria Math" panose="02040503050406030204" pitchFamily="18" charset="0"/>
                                </a:rPr>
                                <m:t>⊤</m:t>
                              </m:r>
                            </m:sup>
                          </m:sSubSup>
                          <m:sSubSup>
                            <m:sSubSupPr>
                              <m:ctrlPr>
                                <a:rPr lang="en-IN" sz="2800" i="1" smtClean="0">
                                  <a:solidFill>
                                    <a:srgbClr val="0000FF"/>
                                  </a:solidFill>
                                  <a:latin typeface="Cambria Math" panose="02040503050406030204" pitchFamily="18" charset="0"/>
                                </a:rPr>
                              </m:ctrlPr>
                            </m:sSubSupPr>
                            <m:e>
                              <m:r>
                                <a:rPr lang="en-IN" sz="2800" b="1">
                                  <a:solidFill>
                                    <a:srgbClr val="0000FF"/>
                                  </a:solidFill>
                                  <a:latin typeface="Cambria Math" panose="02040503050406030204" pitchFamily="18" charset="0"/>
                                </a:rPr>
                                <m:t>𝐂</m:t>
                              </m:r>
                            </m:e>
                            <m:sub>
                              <m:r>
                                <a:rPr lang="en-IN" sz="2800" i="1">
                                  <a:solidFill>
                                    <a:srgbClr val="0000FF"/>
                                  </a:solidFill>
                                  <a:latin typeface="Cambria Math" panose="02040503050406030204" pitchFamily="18" charset="0"/>
                                </a:rPr>
                                <m:t>𝑁</m:t>
                              </m:r>
                            </m:sub>
                            <m:sup>
                              <m:r>
                                <a:rPr lang="en-IN" sz="2800" i="1">
                                  <a:solidFill>
                                    <a:srgbClr val="0000FF"/>
                                  </a:solidFill>
                                  <a:latin typeface="Cambria Math" panose="02040503050406030204" pitchFamily="18" charset="0"/>
                                </a:rPr>
                                <m:t>−1</m:t>
                              </m:r>
                            </m:sup>
                          </m:sSubSup>
                          <m:sSub>
                            <m:sSubPr>
                              <m:ctrlPr>
                                <a:rPr lang="en-IN" sz="2800" i="1">
                                  <a:solidFill>
                                    <a:srgbClr val="0000FF"/>
                                  </a:solidFill>
                                  <a:latin typeface="Cambria Math" panose="02040503050406030204" pitchFamily="18" charset="0"/>
                                </a:rPr>
                              </m:ctrlPr>
                            </m:sSubPr>
                            <m:e>
                              <m:r>
                                <a:rPr lang="en-IN" sz="2800" b="1">
                                  <a:solidFill>
                                    <a:srgbClr val="0000FF"/>
                                  </a:solidFill>
                                  <a:latin typeface="Cambria Math" panose="02040503050406030204" pitchFamily="18" charset="0"/>
                                </a:rPr>
                                <m:t>𝐤</m:t>
                              </m:r>
                            </m:e>
                            <m:sub>
                              <m:r>
                                <a:rPr lang="en-IN" sz="2800" i="1">
                                  <a:solidFill>
                                    <a:srgbClr val="0000FF"/>
                                  </a:solidFill>
                                  <a:latin typeface="Cambria Math" panose="02040503050406030204" pitchFamily="18" charset="0"/>
                                </a:rPr>
                                <m:t>∗</m:t>
                              </m:r>
                            </m:sub>
                          </m:sSub>
                          <m:r>
                            <a:rPr lang="en-IN" sz="2800" b="0" i="1" smtClean="0">
                              <a:solidFill>
                                <a:srgbClr val="0000FF"/>
                              </a:solidFill>
                              <a:latin typeface="Cambria Math" panose="02040503050406030204" pitchFamily="18" charset="0"/>
                            </a:rPr>
                            <m:t>+</m:t>
                          </m:r>
                          <m:sSup>
                            <m:sSupPr>
                              <m:ctrlPr>
                                <a:rPr lang="en-IN" sz="2800" b="0" i="1" smtClean="0">
                                  <a:solidFill>
                                    <a:srgbClr val="0000FF"/>
                                  </a:solidFill>
                                  <a:latin typeface="Cambria Math" panose="02040503050406030204" pitchFamily="18" charset="0"/>
                                </a:rPr>
                              </m:ctrlPr>
                            </m:sSupPr>
                            <m:e>
                              <m:r>
                                <a:rPr lang="en-IN" sz="2800" b="0" i="1" smtClean="0">
                                  <a:solidFill>
                                    <a:srgbClr val="0000FF"/>
                                  </a:solidFill>
                                  <a:latin typeface="Cambria Math" panose="02040503050406030204" pitchFamily="18" charset="0"/>
                                </a:rPr>
                                <m:t>𝛽</m:t>
                              </m:r>
                            </m:e>
                            <m:sup>
                              <m:r>
                                <a:rPr lang="en-IN" sz="2800" b="0" i="1" smtClean="0">
                                  <a:solidFill>
                                    <a:srgbClr val="0000FF"/>
                                  </a:solidFill>
                                  <a:latin typeface="Cambria Math" panose="02040503050406030204" pitchFamily="18" charset="0"/>
                                </a:rPr>
                                <m:t>−1</m:t>
                              </m:r>
                            </m:sup>
                          </m:sSup>
                        </m:e>
                      </m:d>
                    </m:oMath>
                  </m:oMathPara>
                </a14:m>
                <a:endParaRPr lang="en-IN" sz="2800" dirty="0"/>
              </a:p>
            </p:txBody>
          </p:sp>
        </mc:Choice>
        <mc:Fallback xmlns="">
          <p:sp>
            <p:nvSpPr>
              <p:cNvPr id="35" name="TextBox 34">
                <a:extLst>
                  <a:ext uri="{FF2B5EF4-FFF2-40B4-BE49-F238E27FC236}">
                    <a16:creationId xmlns:a16="http://schemas.microsoft.com/office/drawing/2014/main" id="{8B555F40-5DD3-0956-BAFE-FF6CB4787373}"/>
                  </a:ext>
                </a:extLst>
              </p:cNvPr>
              <p:cNvSpPr txBox="1">
                <a:spLocks noRot="1" noChangeAspect="1" noMove="1" noResize="1" noEditPoints="1" noAdjustHandles="1" noChangeArrowheads="1" noChangeShapeType="1" noTextEdit="1"/>
              </p:cNvSpPr>
              <p:nvPr/>
            </p:nvSpPr>
            <p:spPr>
              <a:xfrm>
                <a:off x="1988429" y="5430652"/>
                <a:ext cx="8254889" cy="436017"/>
              </a:xfrm>
              <a:prstGeom prst="rect">
                <a:avLst/>
              </a:prstGeom>
              <a:blipFill>
                <a:blip r:embed="rId11"/>
                <a:stretch>
                  <a:fillRect/>
                </a:stretch>
              </a:blipFill>
            </p:spPr>
            <p:txBody>
              <a:bodyPr/>
              <a:lstStyle/>
              <a:p>
                <a:r>
                  <a:rPr lang="en-IN">
                    <a:noFill/>
                  </a:rPr>
                  <a:t> </a:t>
                </a:r>
              </a:p>
            </p:txBody>
          </p:sp>
        </mc:Fallback>
      </mc:AlternateContent>
      <p:sp>
        <p:nvSpPr>
          <p:cNvPr id="36" name="Speech Bubble: Rectangle 35">
            <a:extLst>
              <a:ext uri="{FF2B5EF4-FFF2-40B4-BE49-F238E27FC236}">
                <a16:creationId xmlns:a16="http://schemas.microsoft.com/office/drawing/2014/main" id="{C1A68987-BB6A-2AA6-E655-5A2A4C8A6507}"/>
              </a:ext>
            </a:extLst>
          </p:cNvPr>
          <p:cNvSpPr/>
          <p:nvPr/>
        </p:nvSpPr>
        <p:spPr>
          <a:xfrm>
            <a:off x="71252" y="5154383"/>
            <a:ext cx="1702921" cy="631189"/>
          </a:xfrm>
          <a:prstGeom prst="wedgeRectCallout">
            <a:avLst>
              <a:gd name="adj1" fmla="val 66243"/>
              <a:gd name="adj2" fmla="val 1637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PPD obtained using joint to conditional results of Gaussians</a:t>
            </a:r>
          </a:p>
        </p:txBody>
      </p:sp>
      <p:sp>
        <p:nvSpPr>
          <p:cNvPr id="37" name="Speech Bubble: Rectangle 36">
            <a:extLst>
              <a:ext uri="{FF2B5EF4-FFF2-40B4-BE49-F238E27FC236}">
                <a16:creationId xmlns:a16="http://schemas.microsoft.com/office/drawing/2014/main" id="{754426D0-1896-434F-300E-1CDE8D4F7555}"/>
              </a:ext>
            </a:extLst>
          </p:cNvPr>
          <p:cNvSpPr/>
          <p:nvPr/>
        </p:nvSpPr>
        <p:spPr>
          <a:xfrm>
            <a:off x="7806694" y="2767401"/>
            <a:ext cx="1620696" cy="475670"/>
          </a:xfrm>
          <a:prstGeom prst="wedgeRectCallout">
            <a:avLst>
              <a:gd name="adj1" fmla="val -1924"/>
              <a:gd name="adj2" fmla="val 8204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Assuming zero mean function</a:t>
            </a:r>
          </a:p>
        </p:txBody>
      </p:sp>
      <mc:AlternateContent xmlns:mc="http://schemas.openxmlformats.org/markup-compatibility/2006" xmlns:a14="http://schemas.microsoft.com/office/drawing/2010/main">
        <mc:Choice Requires="a14">
          <p:sp>
            <p:nvSpPr>
              <p:cNvPr id="3" name="Speech Bubble: Rectangle 2">
                <a:extLst>
                  <a:ext uri="{FF2B5EF4-FFF2-40B4-BE49-F238E27FC236}">
                    <a16:creationId xmlns:a16="http://schemas.microsoft.com/office/drawing/2014/main" id="{3E3B79A5-85AB-FC56-6B12-593E13B16EDB}"/>
                  </a:ext>
                </a:extLst>
              </p:cNvPr>
              <p:cNvSpPr/>
              <p:nvPr/>
            </p:nvSpPr>
            <p:spPr>
              <a:xfrm>
                <a:off x="9191224" y="868883"/>
                <a:ext cx="2814638" cy="1382906"/>
              </a:xfrm>
              <a:prstGeom prst="wedgeRectCallout">
                <a:avLst>
                  <a:gd name="adj1" fmla="val 4528"/>
                  <a:gd name="adj2" fmla="val 6388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And don’t even have to compute/use the posterior </a:t>
                </a:r>
                <a14:m>
                  <m:oMath xmlns:m="http://schemas.openxmlformats.org/officeDocument/2006/math">
                    <m:r>
                      <a:rPr lang="en-IN" i="1">
                        <a:solidFill>
                          <a:srgbClr val="0000FF"/>
                        </a:solidFill>
                        <a:latin typeface="Cambria Math" panose="02040503050406030204" pitchFamily="18" charset="0"/>
                      </a:rPr>
                      <m:t>𝑝</m:t>
                    </m:r>
                    <m:d>
                      <m:dPr>
                        <m:ctrlPr>
                          <a:rPr lang="en-IN" i="1">
                            <a:solidFill>
                              <a:srgbClr val="0000FF"/>
                            </a:solidFill>
                            <a:latin typeface="Cambria Math" panose="02040503050406030204" pitchFamily="18" charset="0"/>
                          </a:rPr>
                        </m:ctrlPr>
                      </m:dPr>
                      <m:e>
                        <m:r>
                          <a:rPr lang="en-IN" b="1">
                            <a:solidFill>
                              <a:srgbClr val="0000FF"/>
                            </a:solidFill>
                            <a:latin typeface="Cambria Math" panose="02040503050406030204" pitchFamily="18" charset="0"/>
                          </a:rPr>
                          <m:t>𝐟</m:t>
                        </m:r>
                      </m:e>
                      <m:e>
                        <m:r>
                          <a:rPr lang="en-IN" b="1" i="1">
                            <a:solidFill>
                              <a:srgbClr val="0000FF"/>
                            </a:solidFill>
                            <a:latin typeface="Cambria Math" panose="02040503050406030204" pitchFamily="18" charset="0"/>
                          </a:rPr>
                          <m:t>𝒚</m:t>
                        </m:r>
                      </m:e>
                    </m:d>
                  </m:oMath>
                </a14:m>
                <a:r>
                  <a:rPr lang="en-IN" dirty="0">
                    <a:solidFill>
                      <a:schemeClr val="tx1"/>
                    </a:solidFill>
                    <a:latin typeface="Abadi Extra Light" panose="020B0204020104020204" pitchFamily="34" charset="0"/>
                  </a:rPr>
                  <a:t>(which in this case is a Gaussian by the way </a:t>
                </a:r>
                <a:r>
                  <a:rPr lang="en-IN" dirty="0">
                    <a:solidFill>
                      <a:schemeClr val="tx1"/>
                    </a:solidFill>
                    <a:latin typeface="Abadi Extra Light" panose="020B0204020104020204" pitchFamily="34" charset="0"/>
                    <a:sym typeface="Wingdings" panose="05000000000000000000" pitchFamily="2" charset="2"/>
                  </a:rPr>
                  <a:t> </a:t>
                </a:r>
                <a:r>
                  <a:rPr lang="en-IN" dirty="0">
                    <a:solidFill>
                      <a:schemeClr val="tx1"/>
                    </a:solidFill>
                    <a:latin typeface="Abadi Extra Light" panose="020B0204020104020204" pitchFamily="34" charset="0"/>
                  </a:rPr>
                  <a:t>) to get the PPD</a:t>
                </a:r>
              </a:p>
            </p:txBody>
          </p:sp>
        </mc:Choice>
        <mc:Fallback xmlns="">
          <p:sp>
            <p:nvSpPr>
              <p:cNvPr id="3" name="Speech Bubble: Rectangle 2">
                <a:extLst>
                  <a:ext uri="{FF2B5EF4-FFF2-40B4-BE49-F238E27FC236}">
                    <a16:creationId xmlns:a16="http://schemas.microsoft.com/office/drawing/2014/main" id="{3E3B79A5-85AB-FC56-6B12-593E13B16EDB}"/>
                  </a:ext>
                </a:extLst>
              </p:cNvPr>
              <p:cNvSpPr>
                <a:spLocks noRot="1" noChangeAspect="1" noMove="1" noResize="1" noEditPoints="1" noAdjustHandles="1" noChangeArrowheads="1" noChangeShapeType="1" noTextEdit="1"/>
              </p:cNvSpPr>
              <p:nvPr/>
            </p:nvSpPr>
            <p:spPr>
              <a:xfrm>
                <a:off x="9191224" y="868883"/>
                <a:ext cx="2814638" cy="1382906"/>
              </a:xfrm>
              <a:prstGeom prst="wedgeRectCallout">
                <a:avLst>
                  <a:gd name="adj1" fmla="val 4528"/>
                  <a:gd name="adj2" fmla="val 63880"/>
                </a:avLst>
              </a:prstGeom>
              <a:blipFill>
                <a:blip r:embed="rId12"/>
                <a:stretch>
                  <a:fillRect l="-1724" t="-4580"/>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261341748"/>
      </p:ext>
    </p:extLst>
  </p:cSld>
  <p:clrMapOvr>
    <a:masterClrMapping/>
  </p:clrMapOvr>
  <mc:AlternateContent xmlns:mc="http://schemas.openxmlformats.org/markup-compatibility/2006" xmlns:p14="http://schemas.microsoft.com/office/powerpoint/2010/main">
    <mc:Choice Requires="p14">
      <p:transition spd="slow" p14:dur="2000" advTm="376429"/>
    </mc:Choice>
    <mc:Fallback xmlns="">
      <p:transition spd="slow" advTm="3764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down)">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down)">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down)">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down)">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down)">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4">
                                            <p:txEl>
                                              <p:pRg st="11" end="11"/>
                                            </p:txEl>
                                          </p:spTgt>
                                        </p:tgtEl>
                                        <p:attrNameLst>
                                          <p:attrName>style.visibility</p:attrName>
                                        </p:attrNameLst>
                                      </p:cBhvr>
                                      <p:to>
                                        <p:strVal val="visible"/>
                                      </p:to>
                                    </p:set>
                                    <p:animEffect transition="in" filter="wipe(down)">
                                      <p:cBhvr>
                                        <p:cTn id="9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7" grpId="0"/>
      <p:bldP spid="28" grpId="0"/>
      <p:bldP spid="31" grpId="0" animBg="1"/>
      <p:bldP spid="32" grpId="0" animBg="1"/>
      <p:bldP spid="33" grpId="0" animBg="1"/>
      <p:bldP spid="34" grpId="0" animBg="1"/>
      <p:bldP spid="35" grpId="0"/>
      <p:bldP spid="36" grpId="0" animBg="1"/>
      <p:bldP spid="37"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The Expectation-Maximization (EM) Algorithm</a:t>
            </a: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20</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3B48E3D-E79C-4B87-8CE8-4AD44C6966F7}"/>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400" dirty="0">
                    <a:latin typeface="Abadi Extra Light" panose="020B0204020104020204" pitchFamily="34" charset="0"/>
                    <a:ea typeface="Cambria Math" panose="02040503050406030204" pitchFamily="18" charset="0"/>
                  </a:rPr>
                  <a:t>ALT-OPT of </a:t>
                </a:r>
                <a14:m>
                  <m:oMath xmlns:m="http://schemas.openxmlformats.org/officeDocument/2006/math">
                    <m:r>
                      <a:rPr lang="en-IN" sz="2400" i="1" smtClean="0">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oMath>
                </a14:m>
                <a:r>
                  <a:rPr lang="en-IN" sz="2400" dirty="0">
                    <a:latin typeface="Abadi Extra Light" panose="020B0204020104020204" pitchFamily="34" charset="0"/>
                  </a:rPr>
                  <a:t> </a:t>
                </a:r>
                <a:r>
                  <a:rPr lang="en-IN" sz="2400" dirty="0" err="1">
                    <a:latin typeface="Abadi Extra Light" panose="020B0204020104020204" pitchFamily="34" charset="0"/>
                  </a:rPr>
                  <a:t>w.r.t.</a:t>
                </a:r>
                <a:r>
                  <a:rPr lang="en-IN" sz="2400" dirty="0">
                    <a:latin typeface="Abadi Extra Light" panose="020B0204020104020204" pitchFamily="34" charset="0"/>
                  </a:rPr>
                  <a:t> </a:t>
                </a:r>
                <a14:m>
                  <m:oMath xmlns:m="http://schemas.openxmlformats.org/officeDocument/2006/math">
                    <m:r>
                      <a:rPr lang="en-IN" sz="2400" i="1" dirty="0" smtClean="0">
                        <a:latin typeface="Cambria Math" panose="02040503050406030204" pitchFamily="18" charset="0"/>
                      </a:rPr>
                      <m:t>𝑞</m:t>
                    </m:r>
                  </m:oMath>
                </a14:m>
                <a:r>
                  <a:rPr lang="en-IN" sz="2400" dirty="0">
                    <a:latin typeface="Abadi Extra Light" panose="020B0204020104020204" pitchFamily="34" charset="0"/>
                  </a:rPr>
                  <a:t> and </a:t>
                </a:r>
                <a14:m>
                  <m:oMath xmlns:m="http://schemas.openxmlformats.org/officeDocument/2006/math">
                    <m:r>
                      <m:rPr>
                        <m:sty m:val="p"/>
                      </m:rPr>
                      <a:rPr lang="en-IN" sz="2400" i="0" dirty="0" smtClean="0">
                        <a:latin typeface="Cambria Math" panose="02040503050406030204" pitchFamily="18" charset="0"/>
                      </a:rPr>
                      <m:t>Θ</m:t>
                    </m:r>
                  </m:oMath>
                </a14:m>
                <a:r>
                  <a:rPr lang="en-IN" sz="2400" dirty="0">
                    <a:latin typeface="Abadi Extra Light" panose="020B0204020104020204" pitchFamily="34" charset="0"/>
                  </a:rPr>
                  <a:t> gives the EM algorithm (Dempster, Laird, Rubin, 1977)</a:t>
                </a: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marL="0" indent="0">
                  <a:buNone/>
                </a:pPr>
                <a:endParaRPr lang="en-IN" sz="2400" dirty="0">
                  <a:latin typeface="Abadi Extra Light" panose="020B0204020104020204" pitchFamily="34" charset="0"/>
                </a:endParaRPr>
              </a:p>
              <a:p>
                <a:pPr>
                  <a:buFont typeface="Wingdings" panose="05000000000000000000" pitchFamily="2" charset="2"/>
                  <a:buChar char="§"/>
                </a:pPr>
                <a:r>
                  <a:rPr lang="en-GB" sz="2400" dirty="0">
                    <a:latin typeface="Abadi Extra Light" panose="020B0204020104020204" pitchFamily="34" charset="0"/>
                  </a:rPr>
                  <a:t>Note: If we can take the MAP estimate </a:t>
                </a:r>
                <a14:m>
                  <m:oMath xmlns:m="http://schemas.openxmlformats.org/officeDocument/2006/math">
                    <m:sSub>
                      <m:sSubPr>
                        <m:ctrlPr>
                          <a:rPr lang="en-IN" sz="2400" b="0" i="1" smtClean="0">
                            <a:latin typeface="Cambria Math" panose="02040503050406030204" pitchFamily="18" charset="0"/>
                          </a:rPr>
                        </m:ctrlPr>
                      </m:sSubPr>
                      <m:e>
                        <m:acc>
                          <m:accPr>
                            <m:chr m:val="̂"/>
                            <m:ctrlPr>
                              <a:rPr lang="en-GB" sz="2400" i="1" smtClean="0">
                                <a:latin typeface="Cambria Math" panose="02040503050406030204" pitchFamily="18" charset="0"/>
                              </a:rPr>
                            </m:ctrlPr>
                          </m:accPr>
                          <m:e>
                            <m:r>
                              <a:rPr lang="en-IN" sz="2400" b="0" i="1" smtClean="0">
                                <a:latin typeface="Cambria Math" panose="02040503050406030204" pitchFamily="18" charset="0"/>
                              </a:rPr>
                              <m:t>𝑧</m:t>
                            </m:r>
                          </m:e>
                        </m:acc>
                      </m:e>
                      <m:sub>
                        <m:r>
                          <a:rPr lang="en-IN" sz="2400" b="0" i="1" smtClean="0">
                            <a:latin typeface="Cambria Math" panose="02040503050406030204" pitchFamily="18" charset="0"/>
                          </a:rPr>
                          <m:t>𝑛</m:t>
                        </m:r>
                      </m:sub>
                    </m:sSub>
                  </m:oMath>
                </a14:m>
                <a:r>
                  <a:rPr lang="en-GB" sz="2400" dirty="0">
                    <a:latin typeface="Abadi Extra Light" panose="020B0204020104020204" pitchFamily="34" charset="0"/>
                  </a:rPr>
                  <a:t> of </a:t>
                </a:r>
                <a14:m>
                  <m:oMath xmlns:m="http://schemas.openxmlformats.org/officeDocument/2006/math">
                    <m:sSub>
                      <m:sSubPr>
                        <m:ctrlPr>
                          <a:rPr lang="en-GB" sz="2400" i="1" dirty="0" smtClean="0">
                            <a:latin typeface="Cambria Math" panose="02040503050406030204" pitchFamily="18" charset="0"/>
                          </a:rPr>
                        </m:ctrlPr>
                      </m:sSubPr>
                      <m:e>
                        <m:r>
                          <a:rPr lang="en-GB" sz="2400" i="1" dirty="0" smtClean="0">
                            <a:latin typeface="Cambria Math" panose="02040503050406030204" pitchFamily="18" charset="0"/>
                          </a:rPr>
                          <m:t>𝑧</m:t>
                        </m:r>
                      </m:e>
                      <m:sub>
                        <m:r>
                          <a:rPr lang="en-GB" sz="2400" i="1" dirty="0" smtClean="0">
                            <a:latin typeface="Cambria Math" panose="02040503050406030204" pitchFamily="18" charset="0"/>
                          </a:rPr>
                          <m:t>𝑛</m:t>
                        </m:r>
                      </m:sub>
                    </m:sSub>
                  </m:oMath>
                </a14:m>
                <a:r>
                  <a:rPr lang="en-GB" sz="2400" dirty="0">
                    <a:latin typeface="Abadi Extra Light" panose="020B0204020104020204" pitchFamily="34" charset="0"/>
                  </a:rPr>
                  <a:t> (not full posterior) in Step 1 and maximize the CLL in Step 2 using that, i.e., do </a:t>
                </a:r>
                <a14:m>
                  <m:oMath xmlns:m="http://schemas.openxmlformats.org/officeDocument/2006/math">
                    <m:sSub>
                      <m:sSubPr>
                        <m:ctrlPr>
                          <a:rPr lang="en-IN" sz="2400" b="0" i="1" smtClean="0">
                            <a:solidFill>
                              <a:schemeClr val="tx1"/>
                            </a:solidFill>
                            <a:latin typeface="Cambria Math" panose="02040503050406030204" pitchFamily="18" charset="0"/>
                          </a:rPr>
                        </m:ctrlPr>
                      </m:sSubPr>
                      <m:e>
                        <m:r>
                          <m:rPr>
                            <m:sty m:val="p"/>
                          </m:rPr>
                          <a:rPr lang="en-IN" sz="2400" b="0" i="0" smtClean="0">
                            <a:solidFill>
                              <a:schemeClr val="tx1"/>
                            </a:solidFill>
                            <a:latin typeface="Cambria Math" panose="02040503050406030204" pitchFamily="18" charset="0"/>
                          </a:rPr>
                          <m:t>argmax</m:t>
                        </m:r>
                      </m:e>
                      <m:sub>
                        <m:r>
                          <m:rPr>
                            <m:sty m:val="p"/>
                          </m:rPr>
                          <a:rPr lang="en-IN" sz="2400" b="0" i="0" smtClean="0">
                            <a:solidFill>
                              <a:schemeClr val="tx1"/>
                            </a:solidFill>
                            <a:latin typeface="Cambria Math" panose="02040503050406030204" pitchFamily="18" charset="0"/>
                          </a:rPr>
                          <m:t>Θ</m:t>
                        </m:r>
                      </m:sub>
                    </m:sSub>
                    <m:nary>
                      <m:naryPr>
                        <m:chr m:val="∑"/>
                        <m:limLoc m:val="subSup"/>
                        <m:ctrlPr>
                          <a:rPr lang="en-IN" sz="2400" i="1">
                            <a:solidFill>
                              <a:schemeClr val="tx1"/>
                            </a:solidFill>
                            <a:latin typeface="Cambria Math" panose="02040503050406030204" pitchFamily="18" charset="0"/>
                          </a:rPr>
                        </m:ctrlPr>
                      </m:naryPr>
                      <m:sub>
                        <m:r>
                          <m:rPr>
                            <m:brk m:alnAt="25"/>
                          </m:rPr>
                          <a:rPr lang="en-IN" sz="2400" i="1">
                            <a:solidFill>
                              <a:schemeClr val="tx1"/>
                            </a:solidFill>
                            <a:latin typeface="Cambria Math" panose="02040503050406030204" pitchFamily="18" charset="0"/>
                          </a:rPr>
                          <m:t>𝑛</m:t>
                        </m:r>
                        <m:r>
                          <a:rPr lang="en-IN" sz="2400" i="1">
                            <a:solidFill>
                              <a:schemeClr val="tx1"/>
                            </a:solidFill>
                            <a:latin typeface="Cambria Math" panose="02040503050406030204" pitchFamily="18" charset="0"/>
                          </a:rPr>
                          <m:t>=1</m:t>
                        </m:r>
                      </m:sub>
                      <m:sup>
                        <m:r>
                          <a:rPr lang="en-IN" sz="2400" i="1">
                            <a:solidFill>
                              <a:schemeClr val="tx1"/>
                            </a:solidFill>
                            <a:latin typeface="Cambria Math" panose="02040503050406030204" pitchFamily="18" charset="0"/>
                          </a:rPr>
                          <m:t>𝑁</m:t>
                        </m:r>
                      </m:sup>
                      <m:e>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m:rPr>
                                <m:sty m:val="p"/>
                              </m:rPr>
                              <a:rPr lang="en-IN" sz="2400" i="1">
                                <a:solidFill>
                                  <a:schemeClr val="tx1"/>
                                </a:solidFill>
                                <a:latin typeface="Cambria Math" panose="02040503050406030204" pitchFamily="18" charset="0"/>
                              </a:rPr>
                              <m:t>log</m:t>
                            </m:r>
                            <m:r>
                              <a:rPr lang="en-IN" sz="2400" i="1">
                                <a:solidFill>
                                  <a:schemeClr val="tx1"/>
                                </a:solidFill>
                                <a:latin typeface="Cambria Math" panose="02040503050406030204" pitchFamily="18" charset="0"/>
                              </a:rPr>
                              <m:t> </m:t>
                            </m:r>
                            <m:r>
                              <a:rPr lang="en-IN" sz="2400" i="1">
                                <a:solidFill>
                                  <a:schemeClr val="tx1"/>
                                </a:solidFill>
                                <a:latin typeface="Cambria Math" panose="02040503050406030204" pitchFamily="18" charset="0"/>
                              </a:rPr>
                              <m:t>𝑝</m:t>
                            </m:r>
                            <m:d>
                              <m:dPr>
                                <m:ctrlPr>
                                  <a:rPr lang="en-IN" sz="2400" i="1" smtClean="0">
                                    <a:solidFill>
                                      <a:schemeClr val="tx1"/>
                                    </a:solidFill>
                                    <a:latin typeface="Cambria Math" panose="02040503050406030204" pitchFamily="18" charset="0"/>
                                  </a:rPr>
                                </m:ctrlPr>
                              </m:dPr>
                              <m:e>
                                <m:sSub>
                                  <m:sSubPr>
                                    <m:ctrlPr>
                                      <a:rPr lang="en-IN" sz="2400" b="1" i="1">
                                        <a:solidFill>
                                          <a:schemeClr val="tx1"/>
                                        </a:solidFill>
                                        <a:latin typeface="Cambria Math" panose="02040503050406030204" pitchFamily="18" charset="0"/>
                                      </a:rPr>
                                    </m:ctrlPr>
                                  </m:sSubPr>
                                  <m:e>
                                    <m:r>
                                      <a:rPr lang="en-IN" sz="2400" b="1" i="1">
                                        <a:solidFill>
                                          <a:schemeClr val="tx1"/>
                                        </a:solidFill>
                                        <a:latin typeface="Cambria Math" panose="02040503050406030204" pitchFamily="18" charset="0"/>
                                      </a:rPr>
                                      <m:t>𝒙</m:t>
                                    </m:r>
                                  </m:e>
                                  <m:sub>
                                    <m:r>
                                      <a:rPr lang="en-IN" sz="2400" i="1">
                                        <a:solidFill>
                                          <a:schemeClr val="tx1"/>
                                        </a:solidFill>
                                        <a:latin typeface="Cambria Math" panose="02040503050406030204" pitchFamily="18" charset="0"/>
                                      </a:rPr>
                                      <m:t>𝑛</m:t>
                                    </m:r>
                                  </m:sub>
                                </m:sSub>
                                <m:r>
                                  <a:rPr lang="en-IN" sz="2400" b="1" i="1">
                                    <a:solidFill>
                                      <a:schemeClr val="tx1"/>
                                    </a:solidFill>
                                    <a:latin typeface="Cambria Math" panose="02040503050406030204" pitchFamily="18" charset="0"/>
                                  </a:rPr>
                                  <m:t>,</m:t>
                                </m:r>
                                <m:r>
                                  <a:rPr lang="en-IN" sz="2400" i="1" smtClean="0">
                                    <a:solidFill>
                                      <a:schemeClr val="tx1"/>
                                    </a:solidFill>
                                    <a:latin typeface="Cambria Math" panose="02040503050406030204" pitchFamily="18" charset="0"/>
                                  </a:rPr>
                                  <m:t> </m:t>
                                </m:r>
                                <m:sSup>
                                  <m:sSupPr>
                                    <m:ctrlPr>
                                      <a:rPr lang="en-IN" sz="2400" i="1" smtClean="0">
                                        <a:solidFill>
                                          <a:schemeClr val="tx1"/>
                                        </a:solidFill>
                                        <a:latin typeface="Cambria Math" panose="02040503050406030204" pitchFamily="18" charset="0"/>
                                      </a:rPr>
                                    </m:ctrlPr>
                                  </m:sSupPr>
                                  <m:e>
                                    <m:sSub>
                                      <m:sSubPr>
                                        <m:ctrlPr>
                                          <a:rPr lang="en-IN" sz="2400" i="1">
                                            <a:latin typeface="Cambria Math" panose="02040503050406030204" pitchFamily="18" charset="0"/>
                                          </a:rPr>
                                        </m:ctrlPr>
                                      </m:sSubPr>
                                      <m:e>
                                        <m:acc>
                                          <m:accPr>
                                            <m:chr m:val="̂"/>
                                            <m:ctrlPr>
                                              <a:rPr lang="en-GB" sz="2400" i="1">
                                                <a:latin typeface="Cambria Math" panose="02040503050406030204" pitchFamily="18" charset="0"/>
                                              </a:rPr>
                                            </m:ctrlPr>
                                          </m:accPr>
                                          <m:e>
                                            <m:r>
                                              <a:rPr lang="en-IN" sz="2400" i="1">
                                                <a:latin typeface="Cambria Math" panose="02040503050406030204" pitchFamily="18" charset="0"/>
                                              </a:rPr>
                                              <m:t>𝑧</m:t>
                                            </m:r>
                                          </m:e>
                                        </m:acc>
                                      </m:e>
                                      <m:sub>
                                        <m:r>
                                          <a:rPr lang="en-IN" sz="2400" i="1">
                                            <a:latin typeface="Cambria Math" panose="02040503050406030204" pitchFamily="18" charset="0"/>
                                          </a:rPr>
                                          <m:t>𝑛</m:t>
                                        </m:r>
                                      </m:sub>
                                    </m:sSub>
                                  </m:e>
                                  <m:sup>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𝑡</m:t>
                                    </m:r>
                                    <m:r>
                                      <a:rPr lang="en-IN" sz="2400" b="0" i="1" smtClean="0">
                                        <a:solidFill>
                                          <a:schemeClr val="tx1"/>
                                        </a:solidFill>
                                        <a:latin typeface="Cambria Math" panose="02040503050406030204" pitchFamily="18" charset="0"/>
                                      </a:rPr>
                                      <m:t>)</m:t>
                                    </m:r>
                                  </m:sup>
                                </m:sSup>
                              </m:e>
                              <m:e>
                                <m:r>
                                  <m:rPr>
                                    <m:sty m:val="p"/>
                                  </m:rPr>
                                  <a:rPr lang="en-IN" sz="2400">
                                    <a:solidFill>
                                      <a:schemeClr val="tx1"/>
                                    </a:solidFill>
                                    <a:latin typeface="Cambria Math" panose="02040503050406030204" pitchFamily="18" charset="0"/>
                                  </a:rPr>
                                  <m:t>Θ</m:t>
                                </m:r>
                              </m:e>
                            </m:d>
                          </m:e>
                        </m:d>
                      </m:e>
                    </m:nary>
                    <m:r>
                      <a:rPr lang="en-IN" sz="2400" i="1">
                        <a:solidFill>
                          <a:srgbClr val="0000FF"/>
                        </a:solidFill>
                        <a:latin typeface="Cambria Math" panose="02040503050406030204" pitchFamily="18" charset="0"/>
                      </a:rPr>
                      <m:t> </m:t>
                    </m:r>
                  </m:oMath>
                </a14:m>
                <a:r>
                  <a:rPr lang="en-GB" sz="2400" dirty="0">
                    <a:latin typeface="Abadi Extra Light" panose="020B0204020104020204" pitchFamily="34" charset="0"/>
                  </a:rPr>
                  <a:t> this will be ALT-OPT</a:t>
                </a:r>
                <a:br>
                  <a:rPr lang="en-IN" sz="2400" dirty="0">
                    <a:ea typeface="Cambria Math" panose="02040503050406030204" pitchFamily="18" charset="0"/>
                  </a:rPr>
                </a:br>
                <a:endParaRPr lang="en-IN" sz="24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7" name="Content Placeholder 2">
                <a:extLst>
                  <a:ext uri="{FF2B5EF4-FFF2-40B4-BE49-F238E27FC236}">
                    <a16:creationId xmlns:a16="http://schemas.microsoft.com/office/drawing/2014/main" id="{63B48E3D-E79C-4B87-8CE8-4AD44C6966F7}"/>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727" t="-1645" r="-831"/>
                </a:stretch>
              </a:blipFill>
            </p:spPr>
            <p:txBody>
              <a:bodyPr/>
              <a:lstStyle/>
              <a:p>
                <a:r>
                  <a:rPr lang="en-IN">
                    <a:noFill/>
                  </a:rPr>
                  <a:t> </a:t>
                </a:r>
              </a:p>
            </p:txBody>
          </p:sp>
        </mc:Fallback>
      </mc:AlternateContent>
      <p:pic>
        <p:nvPicPr>
          <p:cNvPr id="8" name="Picture 2">
            <a:extLst>
              <a:ext uri="{FF2B5EF4-FFF2-40B4-BE49-F238E27FC236}">
                <a16:creationId xmlns:a16="http://schemas.microsoft.com/office/drawing/2014/main" id="{66876B03-2C59-4111-A87D-AA87369A22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518" y="1602419"/>
            <a:ext cx="9658466" cy="406209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AC7564FC-A1DF-4CCE-A8EC-75327F8A8D47}"/>
                  </a:ext>
                </a:extLst>
              </p:cNvPr>
              <p:cNvSpPr/>
              <p:nvPr/>
            </p:nvSpPr>
            <p:spPr>
              <a:xfrm>
                <a:off x="336500" y="2941621"/>
                <a:ext cx="1931790" cy="428857"/>
              </a:xfrm>
              <a:prstGeom prst="wedgeRectCallout">
                <a:avLst>
                  <a:gd name="adj1" fmla="val 59712"/>
                  <a:gd name="adj2" fmla="val 4389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Conditional posterior of each latent variable </a:t>
                </a:r>
                <a14:m>
                  <m:oMath xmlns:m="http://schemas.openxmlformats.org/officeDocument/2006/math">
                    <m:sSub>
                      <m:sSubPr>
                        <m:ctrlPr>
                          <a:rPr lang="en-IN" sz="1400" b="0" i="1" smtClean="0">
                            <a:solidFill>
                              <a:schemeClr val="tx1"/>
                            </a:solidFill>
                            <a:latin typeface="Cambria Math" panose="02040503050406030204" pitchFamily="18" charset="0"/>
                          </a:rPr>
                        </m:ctrlPr>
                      </m:sSubPr>
                      <m:e>
                        <m:r>
                          <a:rPr lang="en-IN" sz="1400" b="0" i="1" smtClean="0">
                            <a:solidFill>
                              <a:schemeClr val="tx1"/>
                            </a:solidFill>
                            <a:latin typeface="Cambria Math" panose="02040503050406030204" pitchFamily="18" charset="0"/>
                          </a:rPr>
                          <m:t>𝑧</m:t>
                        </m:r>
                      </m:e>
                      <m:sub>
                        <m:r>
                          <a:rPr lang="en-IN" sz="1400" b="0" i="1" smtClean="0">
                            <a:solidFill>
                              <a:schemeClr val="tx1"/>
                            </a:solidFill>
                            <a:latin typeface="Cambria Math" panose="02040503050406030204" pitchFamily="18" charset="0"/>
                          </a:rPr>
                          <m:t>𝑛</m:t>
                        </m:r>
                      </m:sub>
                    </m:sSub>
                  </m:oMath>
                </a14:m>
                <a:endParaRPr lang="en-IN" sz="1400" dirty="0">
                  <a:solidFill>
                    <a:schemeClr val="tx1"/>
                  </a:solidFill>
                  <a:latin typeface="Abadi Extra Light" panose="020B0204020104020204" pitchFamily="34" charset="0"/>
                </a:endParaRPr>
              </a:p>
            </p:txBody>
          </p:sp>
        </mc:Choice>
        <mc:Fallback xmlns="">
          <p:sp>
            <p:nvSpPr>
              <p:cNvPr id="9" name="Speech Bubble: Rectangle 8">
                <a:extLst>
                  <a:ext uri="{FF2B5EF4-FFF2-40B4-BE49-F238E27FC236}">
                    <a16:creationId xmlns:a16="http://schemas.microsoft.com/office/drawing/2014/main" id="{AC7564FC-A1DF-4CCE-A8EC-75327F8A8D47}"/>
                  </a:ext>
                </a:extLst>
              </p:cNvPr>
              <p:cNvSpPr>
                <a:spLocks noRot="1" noChangeAspect="1" noMove="1" noResize="1" noEditPoints="1" noAdjustHandles="1" noChangeArrowheads="1" noChangeShapeType="1" noTextEdit="1"/>
              </p:cNvSpPr>
              <p:nvPr/>
            </p:nvSpPr>
            <p:spPr>
              <a:xfrm>
                <a:off x="336500" y="2941621"/>
                <a:ext cx="1931790" cy="428857"/>
              </a:xfrm>
              <a:prstGeom prst="wedgeRectCallout">
                <a:avLst>
                  <a:gd name="adj1" fmla="val 59712"/>
                  <a:gd name="adj2" fmla="val 43898"/>
                </a:avLst>
              </a:prstGeom>
              <a:blipFill>
                <a:blip r:embed="rId7"/>
                <a:stretch>
                  <a:fillRect l="-562" t="-12329" b="-21918"/>
                </a:stretch>
              </a:blipFill>
              <a:ln w="19050">
                <a:solidFill>
                  <a:schemeClr val="accent2"/>
                </a:solidFill>
              </a:ln>
            </p:spPr>
            <p:txBody>
              <a:bodyPr/>
              <a:lstStyle/>
              <a:p>
                <a:r>
                  <a:rPr lang="en-IN">
                    <a:noFill/>
                  </a:rPr>
                  <a:t> </a:t>
                </a:r>
              </a:p>
            </p:txBody>
          </p:sp>
        </mc:Fallback>
      </mc:AlternateContent>
      <p:sp>
        <p:nvSpPr>
          <p:cNvPr id="10" name="Speech Bubble: Rectangle 9">
            <a:extLst>
              <a:ext uri="{FF2B5EF4-FFF2-40B4-BE49-F238E27FC236}">
                <a16:creationId xmlns:a16="http://schemas.microsoft.com/office/drawing/2014/main" id="{61BDFB97-3941-4E94-BD15-554A6E7600C8}"/>
              </a:ext>
            </a:extLst>
          </p:cNvPr>
          <p:cNvSpPr/>
          <p:nvPr/>
        </p:nvSpPr>
        <p:spPr>
          <a:xfrm>
            <a:off x="223292" y="3480695"/>
            <a:ext cx="1931790" cy="428857"/>
          </a:xfrm>
          <a:prstGeom prst="wedgeRectCallout">
            <a:avLst>
              <a:gd name="adj1" fmla="val 56683"/>
              <a:gd name="adj2" fmla="val -3286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Latent variables also assumed </a:t>
            </a:r>
            <a:r>
              <a:rPr lang="en-IN" sz="1400" dirty="0" err="1">
                <a:solidFill>
                  <a:schemeClr val="tx1"/>
                </a:solidFill>
                <a:latin typeface="Abadi Extra Light" panose="020B0204020104020204" pitchFamily="34" charset="0"/>
              </a:rPr>
              <a:t>indep</a:t>
            </a:r>
            <a:r>
              <a:rPr lang="en-IN" sz="1400" dirty="0">
                <a:solidFill>
                  <a:schemeClr val="tx1"/>
                </a:solidFill>
                <a:latin typeface="Abadi Extra Light" panose="020B0204020104020204" pitchFamily="34" charset="0"/>
              </a:rPr>
              <a:t>. a priori</a:t>
            </a:r>
          </a:p>
        </p:txBody>
      </p:sp>
      <mc:AlternateContent xmlns:mc="http://schemas.openxmlformats.org/markup-compatibility/2006" xmlns:a14="http://schemas.microsoft.com/office/drawing/2010/main">
        <mc:Choice Requires="a14">
          <p:sp>
            <p:nvSpPr>
              <p:cNvPr id="11" name="Speech Bubble: Rectangle 10">
                <a:extLst>
                  <a:ext uri="{FF2B5EF4-FFF2-40B4-BE49-F238E27FC236}">
                    <a16:creationId xmlns:a16="http://schemas.microsoft.com/office/drawing/2014/main" id="{2EA155B1-E69A-4B4B-B143-A99E5156266B}"/>
                  </a:ext>
                </a:extLst>
              </p:cNvPr>
              <p:cNvSpPr/>
              <p:nvPr/>
            </p:nvSpPr>
            <p:spPr>
              <a:xfrm>
                <a:off x="9685325" y="3648860"/>
                <a:ext cx="2453571" cy="821500"/>
              </a:xfrm>
              <a:prstGeom prst="wedgeRectCallout">
                <a:avLst>
                  <a:gd name="adj1" fmla="val -40491"/>
                  <a:gd name="adj2" fmla="val 6332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Assuming the (expected) CLL </a:t>
                </a:r>
                <a14:m>
                  <m:oMath xmlns:m="http://schemas.openxmlformats.org/officeDocument/2006/math">
                    <m:sSub>
                      <m:sSubPr>
                        <m:ctrlPr>
                          <a:rPr lang="en-IN" sz="1400" i="1" smtClean="0">
                            <a:solidFill>
                              <a:schemeClr val="tx1"/>
                            </a:solidFill>
                            <a:latin typeface="Cambria Math" panose="02040503050406030204" pitchFamily="18" charset="0"/>
                            <a:ea typeface="Cambria Math" panose="02040503050406030204" pitchFamily="18" charset="0"/>
                          </a:rPr>
                        </m:ctrlPr>
                      </m:sSubPr>
                      <m:e>
                        <m:r>
                          <a:rPr lang="en-IN" sz="1400" i="1">
                            <a:solidFill>
                              <a:schemeClr val="tx1"/>
                            </a:solidFill>
                            <a:latin typeface="Cambria Math" panose="02040503050406030204" pitchFamily="18" charset="0"/>
                            <a:ea typeface="Cambria Math" panose="02040503050406030204" pitchFamily="18" charset="0"/>
                          </a:rPr>
                          <m:t>𝔼</m:t>
                        </m:r>
                      </m:e>
                      <m:sub>
                        <m:r>
                          <a:rPr lang="en-IN" sz="1400" i="1">
                            <a:solidFill>
                              <a:schemeClr val="tx1"/>
                            </a:solidFill>
                            <a:latin typeface="Cambria Math" panose="02040503050406030204" pitchFamily="18" charset="0"/>
                            <a:ea typeface="Cambria Math" panose="02040503050406030204" pitchFamily="18" charset="0"/>
                          </a:rPr>
                          <m:t>𝑝</m:t>
                        </m:r>
                        <m:d>
                          <m:dPr>
                            <m:ctrlPr>
                              <a:rPr lang="en-IN" sz="1400" i="1">
                                <a:solidFill>
                                  <a:schemeClr val="tx1"/>
                                </a:solidFill>
                                <a:latin typeface="Cambria Math" panose="02040503050406030204" pitchFamily="18" charset="0"/>
                                <a:ea typeface="Cambria Math" panose="02040503050406030204" pitchFamily="18" charset="0"/>
                              </a:rPr>
                            </m:ctrlPr>
                          </m:dPr>
                          <m:e>
                            <m:r>
                              <a:rPr lang="en-IN" sz="1400" b="1" i="1">
                                <a:solidFill>
                                  <a:schemeClr val="tx1"/>
                                </a:solidFill>
                                <a:latin typeface="Cambria Math" panose="02040503050406030204" pitchFamily="18" charset="0"/>
                                <a:ea typeface="Cambria Math" panose="02040503050406030204" pitchFamily="18" charset="0"/>
                              </a:rPr>
                              <m:t>𝒁</m:t>
                            </m:r>
                          </m:e>
                          <m:e>
                            <m:r>
                              <a:rPr lang="en-IN" sz="1400" b="1" i="1">
                                <a:solidFill>
                                  <a:schemeClr val="tx1"/>
                                </a:solidFill>
                                <a:latin typeface="Cambria Math" panose="02040503050406030204" pitchFamily="18" charset="0"/>
                                <a:ea typeface="Cambria Math" panose="02040503050406030204" pitchFamily="18" charset="0"/>
                              </a:rPr>
                              <m:t>𝑿</m:t>
                            </m:r>
                            <m:r>
                              <a:rPr lang="en-IN" sz="1400" i="1">
                                <a:solidFill>
                                  <a:schemeClr val="tx1"/>
                                </a:solidFill>
                                <a:latin typeface="Cambria Math" panose="02040503050406030204" pitchFamily="18" charset="0"/>
                                <a:ea typeface="Cambria Math" panose="02040503050406030204" pitchFamily="18" charset="0"/>
                              </a:rPr>
                              <m:t>,</m:t>
                            </m:r>
                            <m:sSup>
                              <m:sSupPr>
                                <m:ctrlPr>
                                  <a:rPr lang="en-IN" sz="1400" i="1">
                                    <a:solidFill>
                                      <a:schemeClr val="tx1"/>
                                    </a:solidFill>
                                    <a:latin typeface="Cambria Math" panose="02040503050406030204" pitchFamily="18" charset="0"/>
                                    <a:ea typeface="Cambria Math" panose="02040503050406030204" pitchFamily="18" charset="0"/>
                                  </a:rPr>
                                </m:ctrlPr>
                              </m:sSupPr>
                              <m:e>
                                <m:r>
                                  <m:rPr>
                                    <m:sty m:val="p"/>
                                  </m:rPr>
                                  <a:rPr lang="en-IN" sz="1400">
                                    <a:solidFill>
                                      <a:schemeClr val="tx1"/>
                                    </a:solidFill>
                                    <a:latin typeface="Cambria Math" panose="02040503050406030204" pitchFamily="18" charset="0"/>
                                    <a:ea typeface="Cambria Math" panose="02040503050406030204" pitchFamily="18" charset="0"/>
                                  </a:rPr>
                                  <m:t>Θ</m:t>
                                </m:r>
                              </m:e>
                              <m:sup>
                                <m:r>
                                  <m:rPr>
                                    <m:sty m:val="p"/>
                                  </m:rPr>
                                  <a:rPr lang="en-IN" sz="1400">
                                    <a:solidFill>
                                      <a:schemeClr val="tx1"/>
                                    </a:solidFill>
                                    <a:latin typeface="Cambria Math" panose="02040503050406030204" pitchFamily="18" charset="0"/>
                                    <a:ea typeface="Cambria Math" panose="02040503050406030204" pitchFamily="18" charset="0"/>
                                  </a:rPr>
                                  <m:t>old</m:t>
                                </m:r>
                              </m:sup>
                            </m:sSup>
                          </m:e>
                        </m:d>
                      </m:sub>
                    </m:sSub>
                    <m:r>
                      <a:rPr lang="en-IN" sz="1400" i="1">
                        <a:solidFill>
                          <a:schemeClr val="tx1"/>
                        </a:solidFill>
                        <a:latin typeface="Cambria Math" panose="02040503050406030204" pitchFamily="18" charset="0"/>
                        <a:ea typeface="Cambria Math" panose="02040503050406030204" pitchFamily="18" charset="0"/>
                      </a:rPr>
                      <m:t>[</m:t>
                    </m:r>
                    <m:r>
                      <m:rPr>
                        <m:sty m:val="p"/>
                      </m:rPr>
                      <a:rPr lang="en-IN" sz="1400" i="1">
                        <a:solidFill>
                          <a:schemeClr val="tx1"/>
                        </a:solidFill>
                        <a:latin typeface="Cambria Math" panose="02040503050406030204" pitchFamily="18" charset="0"/>
                        <a:ea typeface="Cambria Math" panose="02040503050406030204" pitchFamily="18" charset="0"/>
                      </a:rPr>
                      <m:t>log</m:t>
                    </m:r>
                    <m:r>
                      <a:rPr lang="en-IN" sz="1400" i="1">
                        <a:solidFill>
                          <a:schemeClr val="tx1"/>
                        </a:solidFill>
                        <a:latin typeface="Cambria Math" panose="02040503050406030204" pitchFamily="18" charset="0"/>
                        <a:ea typeface="Cambria Math" panose="02040503050406030204" pitchFamily="18" charset="0"/>
                      </a:rPr>
                      <m:t> </m:t>
                    </m:r>
                    <m:r>
                      <a:rPr lang="en-IN" sz="1400" i="1">
                        <a:solidFill>
                          <a:schemeClr val="tx1"/>
                        </a:solidFill>
                        <a:latin typeface="Cambria Math" panose="02040503050406030204" pitchFamily="18" charset="0"/>
                        <a:ea typeface="Cambria Math" panose="02040503050406030204" pitchFamily="18" charset="0"/>
                      </a:rPr>
                      <m:t>𝑝</m:t>
                    </m:r>
                    <m:r>
                      <a:rPr lang="en-IN" sz="1400" i="1">
                        <a:solidFill>
                          <a:schemeClr val="tx1"/>
                        </a:solidFill>
                        <a:latin typeface="Cambria Math" panose="02040503050406030204" pitchFamily="18" charset="0"/>
                        <a:ea typeface="Cambria Math" panose="02040503050406030204" pitchFamily="18" charset="0"/>
                      </a:rPr>
                      <m:t>(</m:t>
                    </m:r>
                    <m:r>
                      <a:rPr lang="en-IN" sz="1400" b="1" i="1">
                        <a:solidFill>
                          <a:schemeClr val="tx1"/>
                        </a:solidFill>
                        <a:latin typeface="Cambria Math" panose="02040503050406030204" pitchFamily="18" charset="0"/>
                        <a:ea typeface="Cambria Math" panose="02040503050406030204" pitchFamily="18" charset="0"/>
                      </a:rPr>
                      <m:t>𝑿</m:t>
                    </m:r>
                    <m:r>
                      <a:rPr lang="en-IN" sz="1400" i="1">
                        <a:solidFill>
                          <a:schemeClr val="tx1"/>
                        </a:solidFill>
                        <a:latin typeface="Cambria Math" panose="02040503050406030204" pitchFamily="18" charset="0"/>
                        <a:ea typeface="Cambria Math" panose="02040503050406030204" pitchFamily="18" charset="0"/>
                      </a:rPr>
                      <m:t>,</m:t>
                    </m:r>
                    <m:r>
                      <a:rPr lang="en-IN" sz="1400" b="1" i="1">
                        <a:solidFill>
                          <a:schemeClr val="tx1"/>
                        </a:solidFill>
                        <a:latin typeface="Cambria Math" panose="02040503050406030204" pitchFamily="18" charset="0"/>
                        <a:ea typeface="Cambria Math" panose="02040503050406030204" pitchFamily="18" charset="0"/>
                      </a:rPr>
                      <m:t>𝒁</m:t>
                    </m:r>
                    <m:r>
                      <a:rPr lang="en-IN" sz="1400" i="1">
                        <a:solidFill>
                          <a:schemeClr val="tx1"/>
                        </a:solidFill>
                        <a:latin typeface="Cambria Math" panose="02040503050406030204" pitchFamily="18" charset="0"/>
                        <a:ea typeface="Cambria Math" panose="02040503050406030204" pitchFamily="18" charset="0"/>
                      </a:rPr>
                      <m:t>|</m:t>
                    </m:r>
                    <m:r>
                      <m:rPr>
                        <m:sty m:val="p"/>
                      </m:rPr>
                      <a:rPr lang="en-IN" sz="1400">
                        <a:solidFill>
                          <a:schemeClr val="tx1"/>
                        </a:solidFill>
                        <a:latin typeface="Cambria Math" panose="02040503050406030204" pitchFamily="18" charset="0"/>
                        <a:ea typeface="Cambria Math" panose="02040503050406030204" pitchFamily="18" charset="0"/>
                      </a:rPr>
                      <m:t>Θ</m:t>
                    </m:r>
                    <m:r>
                      <a:rPr lang="en-IN" sz="1400" i="1">
                        <a:solidFill>
                          <a:schemeClr val="tx1"/>
                        </a:solidFill>
                        <a:latin typeface="Cambria Math" panose="02040503050406030204" pitchFamily="18" charset="0"/>
                        <a:ea typeface="Cambria Math" panose="02040503050406030204" pitchFamily="18" charset="0"/>
                      </a:rPr>
                      <m:t>)]</m:t>
                    </m:r>
                  </m:oMath>
                </a14:m>
                <a:r>
                  <a:rPr lang="en-IN" sz="1400" dirty="0">
                    <a:solidFill>
                      <a:schemeClr val="tx1"/>
                    </a:solidFill>
                    <a:latin typeface="Abadi Extra Light" panose="020B0204020104020204" pitchFamily="34" charset="0"/>
                  </a:rPr>
                  <a:t> factorizes over all observations</a:t>
                </a:r>
              </a:p>
            </p:txBody>
          </p:sp>
        </mc:Choice>
        <mc:Fallback xmlns="">
          <p:sp>
            <p:nvSpPr>
              <p:cNvPr id="11" name="Speech Bubble: Rectangle 10">
                <a:extLst>
                  <a:ext uri="{FF2B5EF4-FFF2-40B4-BE49-F238E27FC236}">
                    <a16:creationId xmlns:a16="http://schemas.microsoft.com/office/drawing/2014/main" id="{2EA155B1-E69A-4B4B-B143-A99E5156266B}"/>
                  </a:ext>
                </a:extLst>
              </p:cNvPr>
              <p:cNvSpPr>
                <a:spLocks noRot="1" noChangeAspect="1" noMove="1" noResize="1" noEditPoints="1" noAdjustHandles="1" noChangeArrowheads="1" noChangeShapeType="1" noTextEdit="1"/>
              </p:cNvSpPr>
              <p:nvPr/>
            </p:nvSpPr>
            <p:spPr>
              <a:xfrm>
                <a:off x="9685325" y="3648860"/>
                <a:ext cx="2453571" cy="821500"/>
              </a:xfrm>
              <a:prstGeom prst="wedgeRectCallout">
                <a:avLst>
                  <a:gd name="adj1" fmla="val -40491"/>
                  <a:gd name="adj2" fmla="val 63329"/>
                </a:avLst>
              </a:prstGeom>
              <a:blipFill>
                <a:blip r:embed="rId8"/>
                <a:stretch>
                  <a:fillRect l="-494" t="-1923"/>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Speech Bubble: Rectangle 11">
                <a:extLst>
                  <a:ext uri="{FF2B5EF4-FFF2-40B4-BE49-F238E27FC236}">
                    <a16:creationId xmlns:a16="http://schemas.microsoft.com/office/drawing/2014/main" id="{53FA526D-9628-4B6F-A6F0-8B668F8D6F45}"/>
                  </a:ext>
                </a:extLst>
              </p:cNvPr>
              <p:cNvSpPr/>
              <p:nvPr/>
            </p:nvSpPr>
            <p:spPr>
              <a:xfrm>
                <a:off x="3889201" y="1588179"/>
                <a:ext cx="4083099" cy="428857"/>
              </a:xfrm>
              <a:prstGeom prst="wedgeRectCallout">
                <a:avLst>
                  <a:gd name="adj1" fmla="val -55633"/>
                  <a:gd name="adj2" fmla="val 2342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rgbClr val="FF0000"/>
                    </a:solidFill>
                    <a:latin typeface="Abadi Extra Light" panose="020B0204020104020204" pitchFamily="34" charset="0"/>
                  </a:rPr>
                  <a:t>Primarily designed for doing point estimation of the parameters </a:t>
                </a:r>
                <a14:m>
                  <m:oMath xmlns:m="http://schemas.openxmlformats.org/officeDocument/2006/math">
                    <m:r>
                      <m:rPr>
                        <m:sty m:val="p"/>
                      </m:rPr>
                      <a:rPr lang="en-IN" sz="1400" b="0" i="0" smtClean="0">
                        <a:solidFill>
                          <a:srgbClr val="FF0000"/>
                        </a:solidFill>
                        <a:latin typeface="Cambria Math" panose="02040503050406030204" pitchFamily="18" charset="0"/>
                      </a:rPr>
                      <m:t>Θ</m:t>
                    </m:r>
                  </m:oMath>
                </a14:m>
                <a:r>
                  <a:rPr lang="en-IN" sz="1400" dirty="0">
                    <a:solidFill>
                      <a:srgbClr val="FF0000"/>
                    </a:solidFill>
                    <a:latin typeface="Abadi Extra Light" panose="020B0204020104020204" pitchFamily="34" charset="0"/>
                  </a:rPr>
                  <a:t> but also gives (CP of) latent variables </a:t>
                </a:r>
                <a14:m>
                  <m:oMath xmlns:m="http://schemas.openxmlformats.org/officeDocument/2006/math">
                    <m:sSub>
                      <m:sSubPr>
                        <m:ctrlPr>
                          <a:rPr lang="en-IN" sz="1400" b="0" i="1" smtClean="0">
                            <a:solidFill>
                              <a:srgbClr val="FF0000"/>
                            </a:solidFill>
                            <a:latin typeface="Cambria Math" panose="02040503050406030204" pitchFamily="18" charset="0"/>
                          </a:rPr>
                        </m:ctrlPr>
                      </m:sSubPr>
                      <m:e>
                        <m:r>
                          <a:rPr lang="en-IN" sz="1400" b="0" i="1" smtClean="0">
                            <a:solidFill>
                              <a:srgbClr val="FF0000"/>
                            </a:solidFill>
                            <a:latin typeface="Cambria Math" panose="02040503050406030204" pitchFamily="18" charset="0"/>
                          </a:rPr>
                          <m:t>𝑧</m:t>
                        </m:r>
                      </m:e>
                      <m:sub>
                        <m:r>
                          <a:rPr lang="en-IN" sz="1400" b="0" i="1" smtClean="0">
                            <a:solidFill>
                              <a:srgbClr val="FF0000"/>
                            </a:solidFill>
                            <a:latin typeface="Cambria Math" panose="02040503050406030204" pitchFamily="18" charset="0"/>
                          </a:rPr>
                          <m:t>𝑛</m:t>
                        </m:r>
                      </m:sub>
                    </m:sSub>
                  </m:oMath>
                </a14:m>
                <a:endParaRPr lang="en-IN" sz="1400" dirty="0">
                  <a:solidFill>
                    <a:srgbClr val="FF0000"/>
                  </a:solidFill>
                  <a:latin typeface="Abadi Extra Light" panose="020B0204020104020204" pitchFamily="34" charset="0"/>
                </a:endParaRPr>
              </a:p>
            </p:txBody>
          </p:sp>
        </mc:Choice>
        <mc:Fallback xmlns="">
          <p:sp>
            <p:nvSpPr>
              <p:cNvPr id="12" name="Speech Bubble: Rectangle 11">
                <a:extLst>
                  <a:ext uri="{FF2B5EF4-FFF2-40B4-BE49-F238E27FC236}">
                    <a16:creationId xmlns:a16="http://schemas.microsoft.com/office/drawing/2014/main" id="{53FA526D-9628-4B6F-A6F0-8B668F8D6F45}"/>
                  </a:ext>
                </a:extLst>
              </p:cNvPr>
              <p:cNvSpPr>
                <a:spLocks noRot="1" noChangeAspect="1" noMove="1" noResize="1" noEditPoints="1" noAdjustHandles="1" noChangeArrowheads="1" noChangeShapeType="1" noTextEdit="1"/>
              </p:cNvSpPr>
              <p:nvPr/>
            </p:nvSpPr>
            <p:spPr>
              <a:xfrm>
                <a:off x="3889201" y="1588179"/>
                <a:ext cx="4083099" cy="428857"/>
              </a:xfrm>
              <a:prstGeom prst="wedgeRectCallout">
                <a:avLst>
                  <a:gd name="adj1" fmla="val -55633"/>
                  <a:gd name="adj2" fmla="val 23429"/>
                </a:avLst>
              </a:prstGeom>
              <a:blipFill>
                <a:blip r:embed="rId9"/>
                <a:stretch>
                  <a:fillRect t="-12329" b="-21918"/>
                </a:stretch>
              </a:blipFill>
              <a:ln w="19050">
                <a:solidFill>
                  <a:schemeClr val="accent2"/>
                </a:solidFill>
              </a:ln>
            </p:spPr>
            <p:txBody>
              <a:bodyPr/>
              <a:lstStyle/>
              <a:p>
                <a:r>
                  <a:rPr lang="en-IN">
                    <a:noFill/>
                  </a:rPr>
                  <a:t> </a:t>
                </a:r>
              </a:p>
            </p:txBody>
          </p:sp>
        </mc:Fallback>
      </mc:AlternateContent>
      <p:pic>
        <p:nvPicPr>
          <p:cNvPr id="13" name="Picture 12">
            <a:extLst>
              <a:ext uri="{FF2B5EF4-FFF2-40B4-BE49-F238E27FC236}">
                <a16:creationId xmlns:a16="http://schemas.microsoft.com/office/drawing/2014/main" id="{D64AB6A3-6E18-445B-9F57-40C8103A6F07}"/>
              </a:ext>
            </a:extLst>
          </p:cNvPr>
          <p:cNvPicPr>
            <a:picLocks noChangeAspect="1"/>
          </p:cNvPicPr>
          <p:nvPr/>
        </p:nvPicPr>
        <p:blipFill>
          <a:blip r:embed="rId10"/>
          <a:stretch>
            <a:fillRect/>
          </a:stretch>
        </p:blipFill>
        <p:spPr>
          <a:xfrm>
            <a:off x="11090482" y="1806502"/>
            <a:ext cx="1004822" cy="965223"/>
          </a:xfrm>
          <a:prstGeom prst="rect">
            <a:avLst/>
          </a:prstGeom>
        </p:spPr>
      </p:pic>
      <mc:AlternateContent xmlns:mc="http://schemas.openxmlformats.org/markup-compatibility/2006" xmlns:a14="http://schemas.microsoft.com/office/drawing/2010/main">
        <mc:Choice Requires="a14">
          <p:sp>
            <p:nvSpPr>
              <p:cNvPr id="14" name="Speech Bubble: Rectangle 13">
                <a:extLst>
                  <a:ext uri="{FF2B5EF4-FFF2-40B4-BE49-F238E27FC236}">
                    <a16:creationId xmlns:a16="http://schemas.microsoft.com/office/drawing/2014/main" id="{9400D0FE-F5D8-47E6-A639-BC3F7652EEE5}"/>
                  </a:ext>
                </a:extLst>
              </p:cNvPr>
              <p:cNvSpPr/>
              <p:nvPr/>
            </p:nvSpPr>
            <p:spPr>
              <a:xfrm>
                <a:off x="8184524" y="1580546"/>
                <a:ext cx="2874719" cy="632773"/>
              </a:xfrm>
              <a:prstGeom prst="wedgeRectCallout">
                <a:avLst>
                  <a:gd name="adj1" fmla="val 57662"/>
                  <a:gd name="adj2" fmla="val 4362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Usually computing CP + expected CLL is referred to as the </a:t>
                </a:r>
                <a:r>
                  <a:rPr lang="en-IN" sz="1400" dirty="0">
                    <a:solidFill>
                      <a:srgbClr val="0000FF"/>
                    </a:solidFill>
                    <a:latin typeface="Abadi Extra Light" panose="020B0204020104020204" pitchFamily="34" charset="0"/>
                  </a:rPr>
                  <a:t>E step</a:t>
                </a:r>
                <a:r>
                  <a:rPr lang="en-IN" sz="1400" dirty="0">
                    <a:solidFill>
                      <a:schemeClr val="tx1"/>
                    </a:solidFill>
                    <a:latin typeface="Abadi Extra Light" panose="020B0204020104020204" pitchFamily="34" charset="0"/>
                  </a:rPr>
                  <a:t>, and max. of exp-CLL </a:t>
                </a:r>
                <a:r>
                  <a:rPr lang="en-IN" sz="1400" dirty="0" err="1">
                    <a:solidFill>
                      <a:schemeClr val="tx1"/>
                    </a:solidFill>
                    <a:latin typeface="Abadi Extra Light" panose="020B0204020104020204" pitchFamily="34" charset="0"/>
                  </a:rPr>
                  <a:t>w.r.t.</a:t>
                </a:r>
                <a:r>
                  <a:rPr lang="en-IN" sz="1400" dirty="0">
                    <a:solidFill>
                      <a:schemeClr val="tx1"/>
                    </a:solidFill>
                    <a:latin typeface="Abadi Extra Light" panose="020B0204020104020204" pitchFamily="34" charset="0"/>
                  </a:rPr>
                  <a:t> </a:t>
                </a:r>
                <a14:m>
                  <m:oMath xmlns:m="http://schemas.openxmlformats.org/officeDocument/2006/math">
                    <m:r>
                      <m:rPr>
                        <m:sty m:val="p"/>
                      </m:rPr>
                      <a:rPr lang="en-IN" sz="1400" b="0" i="0" smtClean="0">
                        <a:solidFill>
                          <a:schemeClr val="tx1"/>
                        </a:solidFill>
                        <a:latin typeface="Cambria Math" panose="02040503050406030204" pitchFamily="18" charset="0"/>
                      </a:rPr>
                      <m:t>Θ</m:t>
                    </m:r>
                  </m:oMath>
                </a14:m>
                <a:r>
                  <a:rPr lang="en-IN" sz="1400" dirty="0">
                    <a:solidFill>
                      <a:schemeClr val="tx1"/>
                    </a:solidFill>
                    <a:latin typeface="Abadi Extra Light" panose="020B0204020104020204" pitchFamily="34" charset="0"/>
                  </a:rPr>
                  <a:t> as the </a:t>
                </a:r>
                <a:r>
                  <a:rPr lang="en-IN" sz="1400" dirty="0">
                    <a:solidFill>
                      <a:srgbClr val="0000FF"/>
                    </a:solidFill>
                    <a:latin typeface="Abadi Extra Light" panose="020B0204020104020204" pitchFamily="34" charset="0"/>
                  </a:rPr>
                  <a:t>M step</a:t>
                </a:r>
              </a:p>
            </p:txBody>
          </p:sp>
        </mc:Choice>
        <mc:Fallback xmlns="">
          <p:sp>
            <p:nvSpPr>
              <p:cNvPr id="14" name="Speech Bubble: Rectangle 13">
                <a:extLst>
                  <a:ext uri="{FF2B5EF4-FFF2-40B4-BE49-F238E27FC236}">
                    <a16:creationId xmlns:a16="http://schemas.microsoft.com/office/drawing/2014/main" id="{9400D0FE-F5D8-47E6-A639-BC3F7652EEE5}"/>
                  </a:ext>
                </a:extLst>
              </p:cNvPr>
              <p:cNvSpPr>
                <a:spLocks noRot="1" noChangeAspect="1" noMove="1" noResize="1" noEditPoints="1" noAdjustHandles="1" noChangeArrowheads="1" noChangeShapeType="1" noTextEdit="1"/>
              </p:cNvSpPr>
              <p:nvPr/>
            </p:nvSpPr>
            <p:spPr>
              <a:xfrm>
                <a:off x="8184524" y="1580546"/>
                <a:ext cx="2874719" cy="632773"/>
              </a:xfrm>
              <a:prstGeom prst="wedgeRectCallout">
                <a:avLst>
                  <a:gd name="adj1" fmla="val 57662"/>
                  <a:gd name="adj2" fmla="val 43620"/>
                </a:avLst>
              </a:prstGeom>
              <a:blipFill>
                <a:blip r:embed="rId11"/>
                <a:stretch>
                  <a:fillRect l="-389" t="-8411" b="-15888"/>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557275723"/>
      </p:ext>
    </p:extLst>
  </p:cSld>
  <p:clrMapOvr>
    <a:masterClrMapping/>
  </p:clrMapOvr>
  <mc:AlternateContent xmlns:mc="http://schemas.openxmlformats.org/markup-compatibility/2006" xmlns:p14="http://schemas.microsoft.com/office/powerpoint/2010/main">
    <mc:Choice Requires="p14">
      <p:transition spd="slow" p14:dur="2000" advTm="439377"/>
    </mc:Choice>
    <mc:Fallback xmlns="">
      <p:transition spd="slow" advTm="4393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animEffect transition="in" filter="wipe(down)">
                                      <p:cBhvr>
                                        <p:cTn id="45"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rgbClr val="A33BC3"/>
                </a:solidFill>
              </a:rPr>
              <a:t>The Expected CLL</a:t>
            </a:r>
            <a:endParaRPr lang="en-IN" dirty="0">
              <a:solidFill>
                <a:srgbClr val="A33BC3"/>
              </a:solidFill>
            </a:endParaRP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21</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400" dirty="0">
                    <a:latin typeface="Abadi Extra Light" panose="020B0204020104020204" pitchFamily="34" charset="0"/>
                    <a:ea typeface="Cambria Math" panose="02040503050406030204" pitchFamily="18" charset="0"/>
                  </a:rPr>
                  <a:t>Expected CLL in EM is given by (assume observations are </a:t>
                </a:r>
                <a:r>
                  <a:rPr lang="en-IN" sz="2400" dirty="0" err="1">
                    <a:latin typeface="Abadi Extra Light" panose="020B0204020104020204" pitchFamily="34" charset="0"/>
                    <a:ea typeface="Cambria Math" panose="02040503050406030204" pitchFamily="18" charset="0"/>
                  </a:rPr>
                  <a:t>i.i.d</a:t>
                </a:r>
                <a:r>
                  <a:rPr lang="en-IN" sz="2400" dirty="0">
                    <a:latin typeface="Abadi Extra Light" panose="020B0204020104020204" pitchFamily="34" charset="0"/>
                    <a:ea typeface="Cambria Math" panose="02040503050406030204" pitchFamily="18" charset="0"/>
                  </a:rPr>
                  <a:t>.)</a:t>
                </a: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r>
                  <a:rPr lang="en-IN" sz="2400" dirty="0">
                    <a:latin typeface="Abadi Extra Light" panose="020B0204020104020204" pitchFamily="34" charset="0"/>
                  </a:rPr>
                  <a:t>If </a:t>
                </a:r>
                <a14:m>
                  <m:oMath xmlns:m="http://schemas.openxmlformats.org/officeDocument/2006/math">
                    <m:r>
                      <a:rPr lang="en-IN" sz="2400" b="0" i="1" dirty="0" smtClean="0">
                        <a:latin typeface="Cambria Math" panose="02040503050406030204" pitchFamily="18" charset="0"/>
                      </a:rPr>
                      <m:t>𝑝</m:t>
                    </m:r>
                    <m:d>
                      <m:dPr>
                        <m:ctrlPr>
                          <a:rPr lang="en-IN" sz="2400" i="1" dirty="0">
                            <a:latin typeface="Cambria Math" panose="02040503050406030204" pitchFamily="18" charset="0"/>
                          </a:rPr>
                        </m:ctrlPr>
                      </m:dPr>
                      <m:e>
                        <m:sSub>
                          <m:sSubPr>
                            <m:ctrlPr>
                              <a:rPr lang="en-IN" sz="2400" i="1" dirty="0" err="1">
                                <a:latin typeface="Cambria Math" panose="02040503050406030204" pitchFamily="18" charset="0"/>
                              </a:rPr>
                            </m:ctrlPr>
                          </m:sSubPr>
                          <m:e>
                            <m:r>
                              <a:rPr lang="en-IN" sz="2400" b="1" i="1" dirty="0" err="1">
                                <a:latin typeface="Cambria Math" panose="02040503050406030204" pitchFamily="18" charset="0"/>
                              </a:rPr>
                              <m:t>𝒛</m:t>
                            </m:r>
                          </m:e>
                          <m:sub>
                            <m:r>
                              <a:rPr lang="en-IN" sz="2400" i="1" dirty="0" err="1">
                                <a:latin typeface="Cambria Math" panose="02040503050406030204" pitchFamily="18" charset="0"/>
                              </a:rPr>
                              <m:t>𝑛</m:t>
                            </m:r>
                          </m:sub>
                        </m:sSub>
                      </m:e>
                      <m:e>
                        <m:r>
                          <m:rPr>
                            <m:sty m:val="p"/>
                          </m:rPr>
                          <a:rPr lang="en-IN" sz="2400" b="0" i="0" dirty="0" smtClean="0">
                            <a:latin typeface="Cambria Math" panose="02040503050406030204" pitchFamily="18" charset="0"/>
                          </a:rPr>
                          <m:t>Θ</m:t>
                        </m:r>
                      </m:e>
                    </m:d>
                  </m:oMath>
                </a14:m>
                <a:r>
                  <a:rPr lang="en-IN" sz="2400" i="1" dirty="0">
                    <a:latin typeface="Cambria Math" panose="02040503050406030204" pitchFamily="18" charset="0"/>
                  </a:rPr>
                  <a:t> </a:t>
                </a:r>
                <a:r>
                  <a:rPr lang="en-IN" sz="2400" dirty="0">
                    <a:latin typeface="Cambria Math" panose="02040503050406030204" pitchFamily="18" charset="0"/>
                  </a:rPr>
                  <a:t>and </a:t>
                </a:r>
                <a14:m>
                  <m:oMath xmlns:m="http://schemas.openxmlformats.org/officeDocument/2006/math">
                    <m:r>
                      <a:rPr lang="en-IN" sz="2400" i="1" dirty="0">
                        <a:latin typeface="Cambria Math" panose="02040503050406030204" pitchFamily="18" charset="0"/>
                      </a:rPr>
                      <m:t>𝑝</m:t>
                    </m:r>
                    <m:d>
                      <m:dPr>
                        <m:ctrlPr>
                          <a:rPr lang="en-IN" sz="2400" i="1" dirty="0">
                            <a:latin typeface="Cambria Math" panose="02040503050406030204" pitchFamily="18" charset="0"/>
                          </a:rPr>
                        </m:ctrlPr>
                      </m:dPr>
                      <m:e>
                        <m:sSub>
                          <m:sSubPr>
                            <m:ctrlPr>
                              <a:rPr lang="en-IN" sz="2400" i="1" dirty="0" err="1">
                                <a:latin typeface="Cambria Math" panose="02040503050406030204" pitchFamily="18" charset="0"/>
                              </a:rPr>
                            </m:ctrlPr>
                          </m:sSubPr>
                          <m:e>
                            <m:r>
                              <a:rPr lang="en-IN" sz="2400" b="1" i="1" dirty="0" err="1">
                                <a:latin typeface="Cambria Math" panose="02040503050406030204" pitchFamily="18" charset="0"/>
                              </a:rPr>
                              <m:t>𝒙</m:t>
                            </m:r>
                          </m:e>
                          <m:sub>
                            <m:r>
                              <a:rPr lang="en-IN" sz="2400" i="1" dirty="0" err="1">
                                <a:latin typeface="Cambria Math" panose="02040503050406030204" pitchFamily="18" charset="0"/>
                              </a:rPr>
                              <m:t>𝑛</m:t>
                            </m:r>
                          </m:sub>
                        </m:sSub>
                      </m:e>
                      <m:e>
                        <m:sSub>
                          <m:sSubPr>
                            <m:ctrlPr>
                              <a:rPr lang="en-IN" sz="2400" i="1" dirty="0" err="1">
                                <a:latin typeface="Cambria Math" panose="02040503050406030204" pitchFamily="18" charset="0"/>
                              </a:rPr>
                            </m:ctrlPr>
                          </m:sSubPr>
                          <m:e>
                            <m:r>
                              <a:rPr lang="en-IN" sz="2400" b="1" i="1" dirty="0" err="1">
                                <a:latin typeface="Cambria Math" panose="02040503050406030204" pitchFamily="18" charset="0"/>
                              </a:rPr>
                              <m:t>𝒛</m:t>
                            </m:r>
                          </m:e>
                          <m:sub>
                            <m:r>
                              <a:rPr lang="en-IN" sz="2400" i="1" dirty="0" err="1">
                                <a:latin typeface="Cambria Math" panose="02040503050406030204" pitchFamily="18" charset="0"/>
                              </a:rPr>
                              <m:t>𝑛</m:t>
                            </m:r>
                          </m:sub>
                        </m:sSub>
                        <m:r>
                          <a:rPr lang="en-IN" sz="2400" i="1" dirty="0">
                            <a:latin typeface="Cambria Math" panose="02040503050406030204" pitchFamily="18" charset="0"/>
                          </a:rPr>
                          <m:t>,</m:t>
                        </m:r>
                        <m:r>
                          <m:rPr>
                            <m:sty m:val="p"/>
                          </m:rPr>
                          <a:rPr lang="en-IN" sz="2400" b="0" i="0" dirty="0" smtClean="0">
                            <a:latin typeface="Cambria Math" panose="02040503050406030204" pitchFamily="18" charset="0"/>
                          </a:rPr>
                          <m:t>Θ</m:t>
                        </m:r>
                      </m:e>
                    </m:d>
                  </m:oMath>
                </a14:m>
                <a:r>
                  <a:rPr lang="en-IN" sz="2400" dirty="0">
                    <a:latin typeface="Abadi Extra Light" panose="020B0204020104020204" pitchFamily="34" charset="0"/>
                  </a:rPr>
                  <a:t> are exp-family distributions,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𝒬</m:t>
                    </m:r>
                    <m:r>
                      <a:rPr lang="en-IN" sz="2400" i="1" smtClean="0">
                        <a:solidFill>
                          <a:schemeClr val="tx1"/>
                        </a:solidFill>
                        <a:latin typeface="Cambria Math" panose="02040503050406030204" pitchFamily="18" charset="0"/>
                        <a:ea typeface="Cambria Math" panose="02040503050406030204" pitchFamily="18" charset="0"/>
                      </a:rPr>
                      <m:t>(</m:t>
                    </m:r>
                    <m:r>
                      <m:rPr>
                        <m:sty m:val="p"/>
                      </m:rPr>
                      <a:rPr lang="en-IN" sz="2400">
                        <a:solidFill>
                          <a:schemeClr val="tx1"/>
                        </a:solidFill>
                        <a:latin typeface="Cambria Math" panose="02040503050406030204" pitchFamily="18" charset="0"/>
                        <a:ea typeface="Cambria Math" panose="02040503050406030204" pitchFamily="18" charset="0"/>
                      </a:rPr>
                      <m:t>Θ</m:t>
                    </m:r>
                    <m:r>
                      <a:rPr lang="en-IN" sz="2400" i="1">
                        <a:solidFill>
                          <a:schemeClr val="tx1"/>
                        </a:solidFill>
                        <a:latin typeface="Cambria Math" panose="02040503050406030204" pitchFamily="18" charset="0"/>
                        <a:ea typeface="Cambria Math" panose="02040503050406030204" pitchFamily="18" charset="0"/>
                      </a:rPr>
                      <m:t>,</m:t>
                    </m:r>
                    <m:sSup>
                      <m:sSupPr>
                        <m:ctrlPr>
                          <a:rPr lang="en-IN" sz="2400" i="1">
                            <a:solidFill>
                              <a:schemeClr val="tx1"/>
                            </a:solidFill>
                            <a:latin typeface="Cambria Math" panose="02040503050406030204" pitchFamily="18" charset="0"/>
                            <a:ea typeface="Cambria Math" panose="02040503050406030204" pitchFamily="18" charset="0"/>
                          </a:rPr>
                        </m:ctrlPr>
                      </m:sSupPr>
                      <m:e>
                        <m:r>
                          <m:rPr>
                            <m:sty m:val="p"/>
                          </m:rPr>
                          <a:rPr lang="en-IN" sz="2400">
                            <a:solidFill>
                              <a:schemeClr val="tx1"/>
                            </a:solidFill>
                            <a:latin typeface="Cambria Math" panose="02040503050406030204" pitchFamily="18" charset="0"/>
                            <a:ea typeface="Cambria Math" panose="02040503050406030204" pitchFamily="18" charset="0"/>
                          </a:rPr>
                          <m:t>Θ</m:t>
                        </m:r>
                      </m:e>
                      <m:sup>
                        <m:r>
                          <m:rPr>
                            <m:sty m:val="p"/>
                          </m:rPr>
                          <a:rPr lang="en-IN" sz="2400">
                            <a:solidFill>
                              <a:schemeClr val="tx1"/>
                            </a:solidFill>
                            <a:latin typeface="Cambria Math" panose="02040503050406030204" pitchFamily="18" charset="0"/>
                            <a:ea typeface="Cambria Math" panose="02040503050406030204" pitchFamily="18" charset="0"/>
                          </a:rPr>
                          <m:t>old</m:t>
                        </m:r>
                      </m:sup>
                    </m:sSup>
                    <m:r>
                      <a:rPr lang="en-IN" sz="2400" i="1">
                        <a:solidFill>
                          <a:schemeClr val="tx1"/>
                        </a:solidFill>
                        <a:latin typeface="Cambria Math" panose="02040503050406030204" pitchFamily="18" charset="0"/>
                        <a:ea typeface="Cambria Math" panose="02040503050406030204" pitchFamily="18" charset="0"/>
                      </a:rPr>
                      <m:t>)</m:t>
                    </m:r>
                  </m:oMath>
                </a14:m>
                <a:r>
                  <a:rPr lang="en-IN" sz="2400" dirty="0">
                    <a:solidFill>
                      <a:schemeClr val="tx1"/>
                    </a:solidFill>
                    <a:latin typeface="Abadi Extra Light" panose="020B0204020104020204" pitchFamily="34" charset="0"/>
                  </a:rPr>
                  <a:t> </a:t>
                </a:r>
                <a:r>
                  <a:rPr lang="en-IN" sz="2400" dirty="0">
                    <a:latin typeface="Abadi Extra Light" panose="020B0204020104020204" pitchFamily="34" charset="0"/>
                  </a:rPr>
                  <a:t>has a very simple form</a:t>
                </a:r>
              </a:p>
              <a:p>
                <a:pPr marL="0" indent="0">
                  <a:buNone/>
                </a:pPr>
                <a:endParaRPr lang="en-IN" sz="100" dirty="0">
                  <a:latin typeface="Abadi Extra Light" panose="020B0204020104020204" pitchFamily="34" charset="0"/>
                </a:endParaRPr>
              </a:p>
              <a:p>
                <a:pPr>
                  <a:buFont typeface="Wingdings" panose="05000000000000000000" pitchFamily="2" charset="2"/>
                  <a:buChar char="§"/>
                </a:pPr>
                <a:r>
                  <a:rPr lang="en-GB" sz="2400" dirty="0">
                    <a:latin typeface="Abadi Extra Light" panose="020B0204020104020204" pitchFamily="34" charset="0"/>
                  </a:rPr>
                  <a:t>In resulting expressions, replace terms containing </a:t>
                </a:r>
                <a14:m>
                  <m:oMath xmlns:m="http://schemas.openxmlformats.org/officeDocument/2006/math">
                    <m:sSub>
                      <m:sSubPr>
                        <m:ctrlPr>
                          <a:rPr lang="en-IN" sz="2400" b="0" i="1" dirty="0" smtClean="0">
                            <a:latin typeface="Cambria Math" panose="02040503050406030204" pitchFamily="18" charset="0"/>
                          </a:rPr>
                        </m:ctrlPr>
                      </m:sSubPr>
                      <m:e>
                        <m:r>
                          <a:rPr lang="en-GB" sz="2400" i="1" dirty="0" smtClean="0">
                            <a:latin typeface="Cambria Math" panose="02040503050406030204" pitchFamily="18" charset="0"/>
                          </a:rPr>
                          <m:t>𝑧</m:t>
                        </m:r>
                      </m:e>
                      <m:sub>
                        <m:r>
                          <a:rPr lang="en-GB" sz="2400" i="1" dirty="0" smtClean="0">
                            <a:latin typeface="Cambria Math" panose="02040503050406030204" pitchFamily="18" charset="0"/>
                          </a:rPr>
                          <m:t>𝑛</m:t>
                        </m:r>
                      </m:sub>
                    </m:sSub>
                  </m:oMath>
                </a14:m>
                <a:r>
                  <a:rPr lang="en-GB" sz="2400" dirty="0">
                    <a:latin typeface="Abadi Extra Light" panose="020B0204020104020204" pitchFamily="34" charset="0"/>
                  </a:rPr>
                  <a:t>’s by their respective expectations, e.g.,</a:t>
                </a:r>
              </a:p>
              <a:p>
                <a:pPr lvl="1">
                  <a:buFont typeface="Wingdings" panose="05000000000000000000" pitchFamily="2" charset="2"/>
                  <a:buChar char="§"/>
                </a:pPr>
                <a14:m>
                  <m:oMath xmlns:m="http://schemas.openxmlformats.org/officeDocument/2006/math">
                    <m:sSub>
                      <m:sSubPr>
                        <m:ctrlPr>
                          <a:rPr lang="en-GB" sz="2000" i="1" dirty="0" smtClean="0">
                            <a:latin typeface="Cambria Math" panose="02040503050406030204" pitchFamily="18" charset="0"/>
                          </a:rPr>
                        </m:ctrlPr>
                      </m:sSubPr>
                      <m:e>
                        <m:r>
                          <a:rPr lang="en-GB" sz="2000" b="1" i="1" dirty="0" smtClean="0">
                            <a:latin typeface="Cambria Math" panose="02040503050406030204" pitchFamily="18" charset="0"/>
                          </a:rPr>
                          <m:t>𝒛</m:t>
                        </m:r>
                      </m:e>
                      <m:sub>
                        <m:r>
                          <a:rPr lang="en-GB" sz="2000" i="1" dirty="0" smtClean="0">
                            <a:latin typeface="Cambria Math" panose="02040503050406030204" pitchFamily="18" charset="0"/>
                          </a:rPr>
                          <m:t>𝑛</m:t>
                        </m:r>
                      </m:sub>
                    </m:sSub>
                  </m:oMath>
                </a14:m>
                <a:r>
                  <a:rPr lang="en-GB" sz="2000" dirty="0">
                    <a:latin typeface="Abadi Extra Light" panose="020B0204020104020204" pitchFamily="34" charset="0"/>
                  </a:rPr>
                  <a:t> replaced by </a:t>
                </a:r>
                <a14:m>
                  <m:oMath xmlns:m="http://schemas.openxmlformats.org/officeDocument/2006/math">
                    <m:sSub>
                      <m:sSubPr>
                        <m:ctrlPr>
                          <a:rPr lang="en-IN" sz="2000" b="0" i="1" smtClean="0">
                            <a:solidFill>
                              <a:schemeClr val="tx1"/>
                            </a:solidFill>
                            <a:latin typeface="Cambria Math" panose="02040503050406030204" pitchFamily="18" charset="0"/>
                            <a:ea typeface="Cambria Math" panose="02040503050406030204" pitchFamily="18" charset="0"/>
                          </a:rPr>
                        </m:ctrlPr>
                      </m:sSubPr>
                      <m:e>
                        <m:r>
                          <a:rPr lang="en-IN" sz="2000" i="1" smtClean="0">
                            <a:solidFill>
                              <a:schemeClr val="tx1"/>
                            </a:solidFill>
                            <a:latin typeface="Cambria Math" panose="02040503050406030204" pitchFamily="18" charset="0"/>
                            <a:ea typeface="Cambria Math" panose="02040503050406030204" pitchFamily="18" charset="0"/>
                          </a:rPr>
                          <m:t>𝔼</m:t>
                        </m:r>
                      </m:e>
                      <m:sub>
                        <m:r>
                          <a:rPr lang="en-IN" sz="2000" b="0" i="1" smtClean="0">
                            <a:solidFill>
                              <a:schemeClr val="tx1"/>
                            </a:solidFill>
                            <a:latin typeface="Cambria Math" panose="02040503050406030204" pitchFamily="18" charset="0"/>
                            <a:ea typeface="Cambria Math" panose="02040503050406030204" pitchFamily="18" charset="0"/>
                          </a:rPr>
                          <m:t>𝑝</m:t>
                        </m:r>
                        <m:d>
                          <m:dPr>
                            <m:ctrlPr>
                              <a:rPr lang="en-IN" sz="2000" b="0" i="1" smtClean="0">
                                <a:solidFill>
                                  <a:schemeClr val="tx1"/>
                                </a:solidFill>
                                <a:latin typeface="Cambria Math" panose="02040503050406030204" pitchFamily="18" charset="0"/>
                                <a:ea typeface="Cambria Math" panose="02040503050406030204" pitchFamily="18" charset="0"/>
                              </a:rPr>
                            </m:ctrlPr>
                          </m:dPr>
                          <m:e>
                            <m:sSub>
                              <m:sSubPr>
                                <m:ctrlPr>
                                  <a:rPr lang="en-IN" sz="2000" b="0" i="1" smtClean="0">
                                    <a:solidFill>
                                      <a:schemeClr val="tx1"/>
                                    </a:solidFill>
                                    <a:latin typeface="Cambria Math" panose="02040503050406030204" pitchFamily="18" charset="0"/>
                                    <a:ea typeface="Cambria Math" panose="02040503050406030204" pitchFamily="18" charset="0"/>
                                  </a:rPr>
                                </m:ctrlPr>
                              </m:sSubPr>
                              <m:e>
                                <m:r>
                                  <a:rPr lang="en-IN" sz="2000" b="1" i="1" smtClean="0">
                                    <a:solidFill>
                                      <a:schemeClr val="tx1"/>
                                    </a:solidFill>
                                    <a:latin typeface="Cambria Math" panose="02040503050406030204" pitchFamily="18" charset="0"/>
                                    <a:ea typeface="Cambria Math" panose="02040503050406030204" pitchFamily="18" charset="0"/>
                                  </a:rPr>
                                  <m:t>𝒛</m:t>
                                </m:r>
                              </m:e>
                              <m:sub>
                                <m:r>
                                  <a:rPr lang="en-IN" sz="2000" b="0" i="1" smtClean="0">
                                    <a:solidFill>
                                      <a:schemeClr val="tx1"/>
                                    </a:solidFill>
                                    <a:latin typeface="Cambria Math" panose="02040503050406030204" pitchFamily="18" charset="0"/>
                                    <a:ea typeface="Cambria Math" panose="02040503050406030204" pitchFamily="18" charset="0"/>
                                  </a:rPr>
                                  <m:t>𝑛</m:t>
                                </m:r>
                              </m:sub>
                            </m:sSub>
                          </m:e>
                          <m:e>
                            <m:sSub>
                              <m:sSubPr>
                                <m:ctrlPr>
                                  <a:rPr lang="en-IN" sz="2000" b="0" i="1" smtClean="0">
                                    <a:solidFill>
                                      <a:schemeClr val="tx1"/>
                                    </a:solidFill>
                                    <a:latin typeface="Cambria Math" panose="02040503050406030204" pitchFamily="18" charset="0"/>
                                    <a:ea typeface="Cambria Math" panose="02040503050406030204" pitchFamily="18" charset="0"/>
                                  </a:rPr>
                                </m:ctrlPr>
                              </m:sSubPr>
                              <m:e>
                                <m:r>
                                  <a:rPr lang="en-IN" sz="2000" b="1" i="1" smtClean="0">
                                    <a:solidFill>
                                      <a:schemeClr val="tx1"/>
                                    </a:solidFill>
                                    <a:latin typeface="Cambria Math" panose="02040503050406030204" pitchFamily="18" charset="0"/>
                                    <a:ea typeface="Cambria Math" panose="02040503050406030204" pitchFamily="18" charset="0"/>
                                  </a:rPr>
                                  <m:t>𝒙</m:t>
                                </m:r>
                              </m:e>
                              <m:sub>
                                <m:r>
                                  <a:rPr lang="en-IN" sz="2000" b="0" i="1" smtClean="0">
                                    <a:solidFill>
                                      <a:schemeClr val="tx1"/>
                                    </a:solidFill>
                                    <a:latin typeface="Cambria Math" panose="02040503050406030204" pitchFamily="18" charset="0"/>
                                    <a:ea typeface="Cambria Math" panose="02040503050406030204" pitchFamily="18" charset="0"/>
                                  </a:rPr>
                                  <m:t>𝑛</m:t>
                                </m:r>
                              </m:sub>
                            </m:sSub>
                            <m:r>
                              <a:rPr lang="en-IN" sz="2000" b="0" i="1" smtClean="0">
                                <a:solidFill>
                                  <a:schemeClr val="tx1"/>
                                </a:solidFill>
                                <a:latin typeface="Cambria Math" panose="02040503050406030204" pitchFamily="18" charset="0"/>
                                <a:ea typeface="Cambria Math" panose="02040503050406030204" pitchFamily="18" charset="0"/>
                              </a:rPr>
                              <m:t>,</m:t>
                            </m:r>
                            <m:acc>
                              <m:accPr>
                                <m:chr m:val="̂"/>
                                <m:ctrlPr>
                                  <a:rPr lang="en-IN" sz="2000" b="0" i="1" smtClean="0">
                                    <a:solidFill>
                                      <a:schemeClr val="tx1"/>
                                    </a:solidFill>
                                    <a:latin typeface="Cambria Math" panose="02040503050406030204" pitchFamily="18" charset="0"/>
                                    <a:ea typeface="Cambria Math" panose="02040503050406030204" pitchFamily="18" charset="0"/>
                                  </a:rPr>
                                </m:ctrlPr>
                              </m:accPr>
                              <m:e>
                                <m:r>
                                  <m:rPr>
                                    <m:sty m:val="p"/>
                                  </m:rPr>
                                  <a:rPr lang="en-IN" sz="2000" b="0" i="0" smtClean="0">
                                    <a:solidFill>
                                      <a:schemeClr val="tx1"/>
                                    </a:solidFill>
                                    <a:latin typeface="Cambria Math" panose="02040503050406030204" pitchFamily="18" charset="0"/>
                                    <a:ea typeface="Cambria Math" panose="02040503050406030204" pitchFamily="18" charset="0"/>
                                  </a:rPr>
                                  <m:t>Θ</m:t>
                                </m:r>
                              </m:e>
                            </m:acc>
                          </m:e>
                        </m:d>
                      </m:sub>
                    </m:sSub>
                    <m:r>
                      <a:rPr lang="en-IN" sz="2000" b="0" i="1" smtClean="0">
                        <a:solidFill>
                          <a:schemeClr val="tx1"/>
                        </a:solidFill>
                        <a:latin typeface="Cambria Math" panose="02040503050406030204" pitchFamily="18" charset="0"/>
                        <a:ea typeface="Cambria Math" panose="02040503050406030204" pitchFamily="18" charset="0"/>
                      </a:rPr>
                      <m:t>[</m:t>
                    </m:r>
                    <m:sSub>
                      <m:sSubPr>
                        <m:ctrlPr>
                          <a:rPr lang="en-IN" sz="2000" b="0" i="1" smtClean="0">
                            <a:solidFill>
                              <a:schemeClr val="tx1"/>
                            </a:solidFill>
                            <a:latin typeface="Cambria Math" panose="02040503050406030204" pitchFamily="18" charset="0"/>
                            <a:ea typeface="Cambria Math" panose="02040503050406030204" pitchFamily="18" charset="0"/>
                          </a:rPr>
                        </m:ctrlPr>
                      </m:sSubPr>
                      <m:e>
                        <m:r>
                          <a:rPr lang="en-IN" sz="2000" b="1" i="1" smtClean="0">
                            <a:solidFill>
                              <a:schemeClr val="tx1"/>
                            </a:solidFill>
                            <a:latin typeface="Cambria Math" panose="02040503050406030204" pitchFamily="18" charset="0"/>
                            <a:ea typeface="Cambria Math" panose="02040503050406030204" pitchFamily="18" charset="0"/>
                          </a:rPr>
                          <m:t>𝒛</m:t>
                        </m:r>
                      </m:e>
                      <m:sub>
                        <m:r>
                          <a:rPr lang="en-IN" sz="2000" b="0" i="1" smtClean="0">
                            <a:solidFill>
                              <a:schemeClr val="tx1"/>
                            </a:solidFill>
                            <a:latin typeface="Cambria Math" panose="02040503050406030204" pitchFamily="18" charset="0"/>
                            <a:ea typeface="Cambria Math" panose="02040503050406030204" pitchFamily="18" charset="0"/>
                          </a:rPr>
                          <m:t>𝑛</m:t>
                        </m:r>
                      </m:sub>
                    </m:sSub>
                    <m:r>
                      <a:rPr lang="en-IN" sz="2000" b="0" i="1" smtClean="0">
                        <a:solidFill>
                          <a:schemeClr val="tx1"/>
                        </a:solidFill>
                        <a:latin typeface="Cambria Math" panose="02040503050406030204" pitchFamily="18" charset="0"/>
                        <a:ea typeface="Cambria Math" panose="02040503050406030204" pitchFamily="18" charset="0"/>
                      </a:rPr>
                      <m:t>]</m:t>
                    </m:r>
                  </m:oMath>
                </a14:m>
                <a:endParaRPr lang="en-IN" sz="2000" dirty="0">
                  <a:solidFill>
                    <a:schemeClr val="tx1"/>
                  </a:solidFill>
                  <a:latin typeface="Abadi Extra Light" panose="020B0204020104020204" pitchFamily="34" charset="0"/>
                </a:endParaRPr>
              </a:p>
              <a:p>
                <a:pPr lvl="1">
                  <a:buFont typeface="Wingdings" panose="05000000000000000000" pitchFamily="2" charset="2"/>
                  <a:buChar char="§"/>
                </a:pPr>
                <a14:m>
                  <m:oMath xmlns:m="http://schemas.openxmlformats.org/officeDocument/2006/math">
                    <m:sSub>
                      <m:sSubPr>
                        <m:ctrlPr>
                          <a:rPr lang="en-GB" sz="2000" i="1" dirty="0">
                            <a:latin typeface="Cambria Math" panose="02040503050406030204" pitchFamily="18" charset="0"/>
                          </a:rPr>
                        </m:ctrlPr>
                      </m:sSubPr>
                      <m:e>
                        <m:r>
                          <a:rPr lang="en-GB" sz="2000" b="1" i="1" dirty="0">
                            <a:latin typeface="Cambria Math" panose="02040503050406030204" pitchFamily="18" charset="0"/>
                          </a:rPr>
                          <m:t>𝒛</m:t>
                        </m:r>
                      </m:e>
                      <m:sub>
                        <m:r>
                          <a:rPr lang="en-GB" sz="2000" i="1" dirty="0">
                            <a:latin typeface="Cambria Math" panose="02040503050406030204" pitchFamily="18" charset="0"/>
                          </a:rPr>
                          <m:t>𝑛</m:t>
                        </m:r>
                      </m:sub>
                    </m:sSub>
                    <m:sSup>
                      <m:sSupPr>
                        <m:ctrlPr>
                          <a:rPr lang="en-GB" sz="2000" i="1" dirty="0" smtClean="0">
                            <a:latin typeface="Cambria Math" panose="02040503050406030204" pitchFamily="18" charset="0"/>
                          </a:rPr>
                        </m:ctrlPr>
                      </m:sSupPr>
                      <m:e>
                        <m:sSub>
                          <m:sSubPr>
                            <m:ctrlPr>
                              <a:rPr lang="en-GB" sz="2000" i="1" dirty="0">
                                <a:latin typeface="Cambria Math" panose="02040503050406030204" pitchFamily="18" charset="0"/>
                              </a:rPr>
                            </m:ctrlPr>
                          </m:sSubPr>
                          <m:e>
                            <m:r>
                              <a:rPr lang="en-GB" sz="2000" b="1" i="1" dirty="0">
                                <a:latin typeface="Cambria Math" panose="02040503050406030204" pitchFamily="18" charset="0"/>
                              </a:rPr>
                              <m:t>𝒛</m:t>
                            </m:r>
                          </m:e>
                          <m:sub>
                            <m:r>
                              <a:rPr lang="en-GB" sz="2000" i="1" dirty="0">
                                <a:latin typeface="Cambria Math" panose="02040503050406030204" pitchFamily="18" charset="0"/>
                              </a:rPr>
                              <m:t>𝑛</m:t>
                            </m:r>
                          </m:sub>
                        </m:sSub>
                      </m:e>
                      <m:sup>
                        <m:r>
                          <a:rPr lang="en-IN" sz="2000" b="0" i="1" dirty="0" smtClean="0">
                            <a:latin typeface="Cambria Math" panose="02040503050406030204" pitchFamily="18" charset="0"/>
                          </a:rPr>
                          <m:t>⊤</m:t>
                        </m:r>
                      </m:sup>
                    </m:sSup>
                  </m:oMath>
                </a14:m>
                <a:r>
                  <a:rPr lang="en-GB" sz="2000" dirty="0">
                    <a:latin typeface="Abadi Extra Light" panose="020B0204020104020204" pitchFamily="34" charset="0"/>
                  </a:rPr>
                  <a:t> replaced by </a:t>
                </a:r>
                <a14:m>
                  <m:oMath xmlns:m="http://schemas.openxmlformats.org/officeDocument/2006/math">
                    <m:sSub>
                      <m:sSubPr>
                        <m:ctrlPr>
                          <a:rPr lang="en-IN" sz="2000" i="1">
                            <a:latin typeface="Cambria Math" panose="02040503050406030204" pitchFamily="18" charset="0"/>
                            <a:ea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𝔼</m:t>
                        </m:r>
                      </m:e>
                      <m:sub>
                        <m:r>
                          <a:rPr lang="en-IN" sz="2000" i="1">
                            <a:latin typeface="Cambria Math" panose="02040503050406030204" pitchFamily="18" charset="0"/>
                            <a:ea typeface="Cambria Math" panose="02040503050406030204" pitchFamily="18" charset="0"/>
                          </a:rPr>
                          <m:t>𝑝</m:t>
                        </m:r>
                        <m:d>
                          <m:dPr>
                            <m:ctrlPr>
                              <a:rPr lang="en-IN" sz="2000" i="1">
                                <a:latin typeface="Cambria Math" panose="02040503050406030204" pitchFamily="18" charset="0"/>
                                <a:ea typeface="Cambria Math" panose="02040503050406030204" pitchFamily="18" charset="0"/>
                              </a:rPr>
                            </m:ctrlPr>
                          </m:dPr>
                          <m:e>
                            <m:sSub>
                              <m:sSubPr>
                                <m:ctrlPr>
                                  <a:rPr lang="en-IN" sz="2000" i="1">
                                    <a:latin typeface="Cambria Math" panose="02040503050406030204" pitchFamily="18" charset="0"/>
                                    <a:ea typeface="Cambria Math" panose="02040503050406030204" pitchFamily="18" charset="0"/>
                                  </a:rPr>
                                </m:ctrlPr>
                              </m:sSubPr>
                              <m:e>
                                <m:r>
                                  <a:rPr lang="en-IN" sz="2000" b="1" i="1">
                                    <a:latin typeface="Cambria Math" panose="02040503050406030204" pitchFamily="18" charset="0"/>
                                    <a:ea typeface="Cambria Math" panose="02040503050406030204" pitchFamily="18" charset="0"/>
                                  </a:rPr>
                                  <m:t>𝒛</m:t>
                                </m:r>
                              </m:e>
                              <m:sub>
                                <m:r>
                                  <a:rPr lang="en-IN" sz="2000" i="1">
                                    <a:latin typeface="Cambria Math" panose="02040503050406030204" pitchFamily="18" charset="0"/>
                                    <a:ea typeface="Cambria Math" panose="02040503050406030204" pitchFamily="18" charset="0"/>
                                  </a:rPr>
                                  <m:t>𝑛</m:t>
                                </m:r>
                              </m:sub>
                            </m:sSub>
                          </m:e>
                          <m:e>
                            <m:sSub>
                              <m:sSubPr>
                                <m:ctrlPr>
                                  <a:rPr lang="en-IN" sz="2000" i="1">
                                    <a:latin typeface="Cambria Math" panose="02040503050406030204" pitchFamily="18" charset="0"/>
                                    <a:ea typeface="Cambria Math" panose="02040503050406030204" pitchFamily="18" charset="0"/>
                                  </a:rPr>
                                </m:ctrlPr>
                              </m:sSubPr>
                              <m:e>
                                <m:r>
                                  <a:rPr lang="en-IN" sz="2000" b="1" i="1">
                                    <a:latin typeface="Cambria Math" panose="02040503050406030204" pitchFamily="18" charset="0"/>
                                    <a:ea typeface="Cambria Math" panose="02040503050406030204" pitchFamily="18" charset="0"/>
                                  </a:rPr>
                                  <m:t>𝒙</m:t>
                                </m:r>
                              </m:e>
                              <m:sub>
                                <m:r>
                                  <a:rPr lang="en-IN" sz="2000" i="1">
                                    <a:latin typeface="Cambria Math" panose="02040503050406030204" pitchFamily="18" charset="0"/>
                                    <a:ea typeface="Cambria Math" panose="02040503050406030204" pitchFamily="18" charset="0"/>
                                  </a:rPr>
                                  <m:t>𝑛</m:t>
                                </m:r>
                              </m:sub>
                            </m:sSub>
                            <m:r>
                              <a:rPr lang="en-IN" sz="2000" i="1">
                                <a:latin typeface="Cambria Math" panose="02040503050406030204" pitchFamily="18" charset="0"/>
                                <a:ea typeface="Cambria Math" panose="02040503050406030204" pitchFamily="18" charset="0"/>
                              </a:rPr>
                              <m:t>,</m:t>
                            </m:r>
                            <m:acc>
                              <m:accPr>
                                <m:chr m:val="̂"/>
                                <m:ctrlPr>
                                  <a:rPr lang="en-IN" sz="2000" i="1">
                                    <a:latin typeface="Cambria Math" panose="02040503050406030204" pitchFamily="18" charset="0"/>
                                    <a:ea typeface="Cambria Math" panose="02040503050406030204" pitchFamily="18" charset="0"/>
                                  </a:rPr>
                                </m:ctrlPr>
                              </m:accPr>
                              <m:e>
                                <m:r>
                                  <m:rPr>
                                    <m:sty m:val="p"/>
                                  </m:rPr>
                                  <a:rPr lang="en-IN" sz="2000">
                                    <a:latin typeface="Cambria Math" panose="02040503050406030204" pitchFamily="18" charset="0"/>
                                    <a:ea typeface="Cambria Math" panose="02040503050406030204" pitchFamily="18" charset="0"/>
                                  </a:rPr>
                                  <m:t>Θ</m:t>
                                </m:r>
                              </m:e>
                            </m:acc>
                          </m:e>
                        </m:d>
                      </m:sub>
                    </m:sSub>
                    <m:r>
                      <a:rPr lang="en-IN" sz="2000" i="1">
                        <a:latin typeface="Cambria Math" panose="02040503050406030204" pitchFamily="18" charset="0"/>
                        <a:ea typeface="Cambria Math" panose="02040503050406030204" pitchFamily="18" charset="0"/>
                      </a:rPr>
                      <m:t>[</m:t>
                    </m:r>
                    <m:sSub>
                      <m:sSubPr>
                        <m:ctrlPr>
                          <a:rPr lang="en-GB" sz="2000" i="1" dirty="0">
                            <a:latin typeface="Cambria Math" panose="02040503050406030204" pitchFamily="18" charset="0"/>
                          </a:rPr>
                        </m:ctrlPr>
                      </m:sSubPr>
                      <m:e>
                        <m:r>
                          <a:rPr lang="en-GB" sz="2000" b="1" i="1" dirty="0">
                            <a:latin typeface="Cambria Math" panose="02040503050406030204" pitchFamily="18" charset="0"/>
                          </a:rPr>
                          <m:t>𝒛</m:t>
                        </m:r>
                      </m:e>
                      <m:sub>
                        <m:r>
                          <a:rPr lang="en-GB" sz="2000" i="1" dirty="0">
                            <a:latin typeface="Cambria Math" panose="02040503050406030204" pitchFamily="18" charset="0"/>
                          </a:rPr>
                          <m:t>𝑛</m:t>
                        </m:r>
                      </m:sub>
                    </m:sSub>
                    <m:sSup>
                      <m:sSupPr>
                        <m:ctrlPr>
                          <a:rPr lang="en-GB" sz="2000" i="1" dirty="0">
                            <a:latin typeface="Cambria Math" panose="02040503050406030204" pitchFamily="18" charset="0"/>
                          </a:rPr>
                        </m:ctrlPr>
                      </m:sSupPr>
                      <m:e>
                        <m:sSub>
                          <m:sSubPr>
                            <m:ctrlPr>
                              <a:rPr lang="en-GB" sz="2000" i="1" dirty="0">
                                <a:latin typeface="Cambria Math" panose="02040503050406030204" pitchFamily="18" charset="0"/>
                              </a:rPr>
                            </m:ctrlPr>
                          </m:sSubPr>
                          <m:e>
                            <m:r>
                              <a:rPr lang="en-GB" sz="2000" b="1" i="1" dirty="0">
                                <a:latin typeface="Cambria Math" panose="02040503050406030204" pitchFamily="18" charset="0"/>
                              </a:rPr>
                              <m:t>𝒛</m:t>
                            </m:r>
                          </m:e>
                          <m:sub>
                            <m:r>
                              <a:rPr lang="en-GB" sz="2000" i="1" dirty="0">
                                <a:latin typeface="Cambria Math" panose="02040503050406030204" pitchFamily="18" charset="0"/>
                              </a:rPr>
                              <m:t>𝑛</m:t>
                            </m:r>
                          </m:sub>
                        </m:sSub>
                      </m:e>
                      <m:sup>
                        <m:r>
                          <a:rPr lang="en-IN" sz="2000" i="1" dirty="0">
                            <a:latin typeface="Cambria Math" panose="02040503050406030204" pitchFamily="18" charset="0"/>
                          </a:rPr>
                          <m:t>⊤</m:t>
                        </m:r>
                      </m:sup>
                    </m:sSup>
                    <m:r>
                      <a:rPr lang="en-IN" sz="2000" i="1">
                        <a:latin typeface="Cambria Math" panose="02040503050406030204" pitchFamily="18" charset="0"/>
                        <a:ea typeface="Cambria Math" panose="02040503050406030204" pitchFamily="18" charset="0"/>
                      </a:rPr>
                      <m:t>]</m:t>
                    </m:r>
                  </m:oMath>
                </a14:m>
                <a:endParaRPr lang="en-IN" sz="2000" dirty="0">
                  <a:latin typeface="Abadi Extra Light" panose="020B0204020104020204" pitchFamily="34" charset="0"/>
                </a:endParaRPr>
              </a:p>
              <a:p>
                <a:pPr lvl="1">
                  <a:buFont typeface="Wingdings" panose="05000000000000000000" pitchFamily="2" charset="2"/>
                  <a:buChar char="§"/>
                </a:pPr>
                <a:endParaRPr lang="en-IN" sz="100" dirty="0">
                  <a:solidFill>
                    <a:schemeClr val="tx1"/>
                  </a:solidFill>
                  <a:latin typeface="Abadi Extra Light" panose="020B0204020104020204" pitchFamily="34" charset="0"/>
                </a:endParaRPr>
              </a:p>
              <a:p>
                <a:pPr>
                  <a:buFont typeface="Wingdings" panose="05000000000000000000" pitchFamily="2" charset="2"/>
                  <a:buChar char="§"/>
                </a:pPr>
                <a:r>
                  <a:rPr lang="en-IN" sz="2400" dirty="0">
                    <a:latin typeface="Abadi Extra Light" panose="020B0204020104020204" pitchFamily="34" charset="0"/>
                  </a:rPr>
                  <a:t>However, in some LVMs, these expectations are intractable to compute and need to be approximated (will see some examples later)</a:t>
                </a:r>
              </a:p>
              <a:p>
                <a:pPr>
                  <a:buFont typeface="Wingdings" panose="05000000000000000000" pitchFamily="2" charset="2"/>
                  <a:buChar char="§"/>
                </a:pPr>
                <a:endParaRPr lang="en-IN" sz="2400" dirty="0">
                  <a:latin typeface="Abadi Extra Light" panose="020B0204020104020204" pitchFamily="34" charset="0"/>
                </a:endParaRPr>
              </a:p>
              <a:p>
                <a:pPr marL="0" indent="0">
                  <a:buNone/>
                </a:pPr>
                <a:br>
                  <a:rPr lang="en-IN" sz="2400" dirty="0">
                    <a:ea typeface="Cambria Math" panose="02040503050406030204" pitchFamily="18" charset="0"/>
                  </a:rPr>
                </a:br>
                <a:endParaRPr lang="en-IN" sz="24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727" t="-1645"/>
                </a:stretch>
              </a:blipFill>
            </p:spPr>
            <p:txBody>
              <a:bodyPr/>
              <a:lstStyle/>
              <a:p>
                <a:r>
                  <a:rPr lang="en-IN">
                    <a:noFill/>
                  </a:rPr>
                  <a:t> </a:t>
                </a:r>
              </a:p>
            </p:txBody>
          </p:sp>
        </mc:Fallback>
      </mc:AlternateContent>
      <p:pic>
        <p:nvPicPr>
          <p:cNvPr id="3" name="Picture 2">
            <a:extLst>
              <a:ext uri="{FF2B5EF4-FFF2-40B4-BE49-F238E27FC236}">
                <a16:creationId xmlns:a16="http://schemas.microsoft.com/office/drawing/2014/main" id="{8144AFE3-CFA9-45FF-8405-2E475A30B779}"/>
              </a:ext>
            </a:extLst>
          </p:cNvPr>
          <p:cNvPicPr>
            <a:picLocks noChangeAspect="1"/>
          </p:cNvPicPr>
          <p:nvPr/>
        </p:nvPicPr>
        <p:blipFill>
          <a:blip r:embed="rId6"/>
          <a:stretch>
            <a:fillRect/>
          </a:stretch>
        </p:blipFill>
        <p:spPr>
          <a:xfrm>
            <a:off x="1276708" y="1663059"/>
            <a:ext cx="6659713" cy="1636321"/>
          </a:xfrm>
          <a:prstGeom prst="rect">
            <a:avLst/>
          </a:prstGeom>
        </p:spPr>
      </p:pic>
    </p:spTree>
    <p:custDataLst>
      <p:tags r:id="rId1"/>
    </p:custDataLst>
    <p:extLst>
      <p:ext uri="{BB962C8B-B14F-4D97-AF65-F5344CB8AC3E}">
        <p14:creationId xmlns:p14="http://schemas.microsoft.com/office/powerpoint/2010/main" val="1869680362"/>
      </p:ext>
    </p:extLst>
  </p:cSld>
  <p:clrMapOvr>
    <a:masterClrMapping/>
  </p:clrMapOvr>
  <mc:AlternateContent xmlns:mc="http://schemas.openxmlformats.org/markup-compatibility/2006" xmlns:p14="http://schemas.microsoft.com/office/powerpoint/2010/main">
    <mc:Choice Requires="p14">
      <p:transition spd="slow" p14:dur="2000" advTm="206226"/>
    </mc:Choice>
    <mc:Fallback xmlns="">
      <p:transition spd="slow" advTm="2062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down)">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ipe(down)">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down)">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down)">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wipe(down)">
                                      <p:cBhvr>
                                        <p:cTn id="3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1">
            <a:extLst>
              <a:ext uri="{FF2B5EF4-FFF2-40B4-BE49-F238E27FC236}">
                <a16:creationId xmlns:a16="http://schemas.microsoft.com/office/drawing/2014/main" id="{B617CCEE-366F-4DA6-9599-FE596F799AC9}"/>
              </a:ext>
            </a:extLst>
          </p:cNvPr>
          <p:cNvSpPr txBox="1">
            <a:spLocks/>
          </p:cNvSpPr>
          <p:nvPr/>
        </p:nvSpPr>
        <p:spPr>
          <a:xfrm>
            <a:off x="265245" y="169682"/>
            <a:ext cx="11740617" cy="82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A33BC3"/>
                </a:solidFill>
              </a:rPr>
              <a:t>What’s Going On?</a:t>
            </a:r>
            <a:endParaRPr lang="en-IN" dirty="0">
              <a:solidFill>
                <a:srgbClr val="A33BC3"/>
              </a:solidFill>
            </a:endParaRPr>
          </a:p>
        </p:txBody>
      </p:sp>
      <p:sp>
        <p:nvSpPr>
          <p:cNvPr id="67" name="Slide Number Placeholder 11">
            <a:extLst>
              <a:ext uri="{FF2B5EF4-FFF2-40B4-BE49-F238E27FC236}">
                <a16:creationId xmlns:a16="http://schemas.microsoft.com/office/drawing/2014/main" id="{1FF90434-1824-4BE6-839B-6CF957FC245C}"/>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accent2">
                    <a:lumMod val="40000"/>
                    <a:lumOff val="60000"/>
                  </a:schemeClr>
                </a:solidFill>
              </a:rPr>
              <a:pPr/>
              <a:t>22</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DBCC3681-24E2-45B1-B6F6-B11EFB084370}"/>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400" dirty="0">
                    <a:latin typeface="Abadi Extra Light" panose="020B0204020104020204" pitchFamily="34" charset="0"/>
                    <a:ea typeface="Cambria Math" panose="02040503050406030204" pitchFamily="18" charset="0"/>
                  </a:rPr>
                  <a:t>As we saw, the maximization of lower bound </a:t>
                </a:r>
                <a14:m>
                  <m:oMath xmlns:m="http://schemas.openxmlformats.org/officeDocument/2006/math">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oMath>
                </a14:m>
                <a:r>
                  <a:rPr lang="en-IN" sz="2400" dirty="0">
                    <a:latin typeface="Abadi Extra Light" panose="020B0204020104020204" pitchFamily="34" charset="0"/>
                    <a:ea typeface="Cambria Math" panose="02040503050406030204" pitchFamily="18" charset="0"/>
                  </a:rPr>
                  <a:t> had two steps </a:t>
                </a:r>
              </a:p>
              <a:p>
                <a:pPr>
                  <a:buFont typeface="Wingdings" panose="05000000000000000000" pitchFamily="2" charset="2"/>
                  <a:buChar char="§"/>
                </a:pPr>
                <a:r>
                  <a:rPr lang="en-IN" sz="2400" dirty="0">
                    <a:latin typeface="Abadi Extra Light" panose="020B0204020104020204" pitchFamily="34" charset="0"/>
                    <a:ea typeface="Cambria Math" panose="02040503050406030204" pitchFamily="18" charset="0"/>
                  </a:rPr>
                  <a:t>Step 1 finds the optimal </a:t>
                </a:r>
                <a14:m>
                  <m:oMath xmlns:m="http://schemas.openxmlformats.org/officeDocument/2006/math">
                    <m:r>
                      <a:rPr lang="en-IN" sz="2400" i="1" dirty="0" smtClean="0">
                        <a:latin typeface="Cambria Math" panose="02040503050406030204" pitchFamily="18" charset="0"/>
                        <a:ea typeface="Cambria Math" panose="02040503050406030204" pitchFamily="18" charset="0"/>
                      </a:rPr>
                      <m:t>𝑞</m:t>
                    </m:r>
                  </m:oMath>
                </a14:m>
                <a:r>
                  <a:rPr lang="en-IN" sz="2400" dirty="0">
                    <a:latin typeface="Abadi Extra Light" panose="020B0204020104020204" pitchFamily="34" charset="0"/>
                    <a:ea typeface="Cambria Math" panose="02040503050406030204" pitchFamily="18" charset="0"/>
                  </a:rPr>
                  <a:t> (call it </a:t>
                </a:r>
                <a14:m>
                  <m:oMath xmlns:m="http://schemas.openxmlformats.org/officeDocument/2006/math">
                    <m:acc>
                      <m:accPr>
                        <m:chr m:val="̂"/>
                        <m:ctrlPr>
                          <a:rPr lang="en-IN" sz="2400" i="1">
                            <a:latin typeface="Cambria Math" panose="02040503050406030204" pitchFamily="18" charset="0"/>
                            <a:ea typeface="Cambria Math" panose="02040503050406030204" pitchFamily="18" charset="0"/>
                          </a:rPr>
                        </m:ctrlPr>
                      </m:accPr>
                      <m:e>
                        <m:r>
                          <a:rPr lang="en-IN" sz="2400" i="1">
                            <a:latin typeface="Cambria Math" panose="02040503050406030204" pitchFamily="18" charset="0"/>
                            <a:ea typeface="Cambria Math" panose="02040503050406030204" pitchFamily="18" charset="0"/>
                          </a:rPr>
                          <m:t>𝑞</m:t>
                        </m:r>
                      </m:e>
                    </m:acc>
                  </m:oMath>
                </a14:m>
                <a:r>
                  <a:rPr lang="en-IN" sz="2400" dirty="0">
                    <a:latin typeface="Abadi Extra Light" panose="020B0204020104020204" pitchFamily="34" charset="0"/>
                    <a:ea typeface="Cambria Math" panose="02040503050406030204" pitchFamily="18" charset="0"/>
                  </a:rPr>
                  <a:t>) by setting it as the posterior of </a:t>
                </a:r>
                <a14:m>
                  <m:oMath xmlns:m="http://schemas.openxmlformats.org/officeDocument/2006/math">
                    <m:r>
                      <a:rPr lang="en-IN" sz="2400" b="1" i="1" dirty="0" smtClean="0">
                        <a:latin typeface="Cambria Math" panose="02040503050406030204" pitchFamily="18" charset="0"/>
                        <a:ea typeface="Cambria Math" panose="02040503050406030204" pitchFamily="18" charset="0"/>
                      </a:rPr>
                      <m:t>𝒁</m:t>
                    </m:r>
                  </m:oMath>
                </a14:m>
                <a:r>
                  <a:rPr lang="en-IN" sz="2400" dirty="0">
                    <a:latin typeface="Abadi Extra Light" panose="020B0204020104020204" pitchFamily="34" charset="0"/>
                    <a:ea typeface="Cambria Math" panose="02040503050406030204" pitchFamily="18" charset="0"/>
                  </a:rPr>
                  <a:t> given current </a:t>
                </a:r>
                <a14:m>
                  <m:oMath xmlns:m="http://schemas.openxmlformats.org/officeDocument/2006/math">
                    <m:r>
                      <m:rPr>
                        <m:sty m:val="p"/>
                      </m:rPr>
                      <a:rPr lang="en-IN" sz="2400" i="0" dirty="0" smtClean="0">
                        <a:latin typeface="Cambria Math" panose="02040503050406030204" pitchFamily="18" charset="0"/>
                        <a:ea typeface="Cambria Math" panose="02040503050406030204" pitchFamily="18" charset="0"/>
                      </a:rPr>
                      <m:t>Θ</m:t>
                    </m:r>
                  </m:oMath>
                </a14:m>
                <a:r>
                  <a:rPr lang="en-IN" sz="2400" i="0" dirty="0">
                    <a:latin typeface="Cambria Math" panose="02040503050406030204" pitchFamily="18" charset="0"/>
                    <a:ea typeface="Cambria Math" panose="02040503050406030204" pitchFamily="18" charset="0"/>
                  </a:rPr>
                  <a:t> </a:t>
                </a:r>
              </a:p>
              <a:p>
                <a:pPr>
                  <a:buFont typeface="Wingdings" panose="05000000000000000000" pitchFamily="2" charset="2"/>
                  <a:buChar char="§"/>
                </a:pPr>
                <a:r>
                  <a:rPr lang="en-IN" sz="2400" dirty="0">
                    <a:latin typeface="Abadi Extra Light" panose="020B0204020104020204" pitchFamily="34" charset="0"/>
                    <a:ea typeface="Cambria Math" panose="02040503050406030204" pitchFamily="18" charset="0"/>
                  </a:rPr>
                  <a:t>Step 2 maximizes </a:t>
                </a:r>
                <a14:m>
                  <m:oMath xmlns:m="http://schemas.openxmlformats.org/officeDocument/2006/math">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acc>
                          <m:accPr>
                            <m:chr m:val="̂"/>
                            <m:ctrlPr>
                              <a:rPr lang="en-IN" sz="2400" i="1">
                                <a:latin typeface="Cambria Math" panose="02040503050406030204" pitchFamily="18" charset="0"/>
                                <a:ea typeface="Cambria Math" panose="02040503050406030204" pitchFamily="18" charset="0"/>
                              </a:rPr>
                            </m:ctrlPr>
                          </m:accPr>
                          <m:e>
                            <m:r>
                              <a:rPr lang="en-IN" sz="2400" i="1">
                                <a:latin typeface="Cambria Math" panose="02040503050406030204" pitchFamily="18" charset="0"/>
                                <a:ea typeface="Cambria Math" panose="02040503050406030204" pitchFamily="18" charset="0"/>
                              </a:rPr>
                              <m:t>𝑞</m:t>
                            </m:r>
                          </m:e>
                        </m:acc>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oMath>
                </a14:m>
                <a:r>
                  <a:rPr lang="en-IN" sz="2400" dirty="0">
                    <a:latin typeface="Abadi Extra Light" panose="020B0204020104020204" pitchFamily="34" charset="0"/>
                  </a:rPr>
                  <a:t> </a:t>
                </a:r>
                <a:r>
                  <a:rPr lang="en-IN" sz="2400" dirty="0" err="1">
                    <a:latin typeface="Abadi Extra Light" panose="020B0204020104020204" pitchFamily="34" charset="0"/>
                  </a:rPr>
                  <a:t>w.r.t.</a:t>
                </a:r>
                <a:r>
                  <a:rPr lang="en-IN" sz="2400" dirty="0">
                    <a:latin typeface="Abadi Extra Light" panose="020B0204020104020204" pitchFamily="34" charset="0"/>
                  </a:rPr>
                  <a:t> </a:t>
                </a:r>
                <a14:m>
                  <m:oMath xmlns:m="http://schemas.openxmlformats.org/officeDocument/2006/math">
                    <m:r>
                      <m:rPr>
                        <m:sty m:val="p"/>
                      </m:rPr>
                      <a:rPr lang="en-IN" sz="2400" i="0" dirty="0" smtClean="0">
                        <a:latin typeface="Cambria Math" panose="02040503050406030204" pitchFamily="18" charset="0"/>
                      </a:rPr>
                      <m:t>Θ</m:t>
                    </m:r>
                    <m:r>
                      <a:rPr lang="en-IN" sz="2400" i="1" dirty="0" smtClean="0">
                        <a:latin typeface="Cambria Math" panose="02040503050406030204" pitchFamily="18" charset="0"/>
                      </a:rPr>
                      <m:t> </m:t>
                    </m:r>
                  </m:oMath>
                </a14:m>
                <a:r>
                  <a:rPr lang="en-IN" sz="2400" dirty="0">
                    <a:latin typeface="Abadi Extra Light" panose="020B0204020104020204" pitchFamily="34" charset="0"/>
                  </a:rPr>
                  <a:t>which gives a new </a:t>
                </a:r>
                <a14:m>
                  <m:oMath xmlns:m="http://schemas.openxmlformats.org/officeDocument/2006/math">
                    <m:r>
                      <m:rPr>
                        <m:sty m:val="p"/>
                      </m:rPr>
                      <a:rPr lang="en-IN" sz="2400" dirty="0">
                        <a:latin typeface="Cambria Math" panose="02040503050406030204" pitchFamily="18" charset="0"/>
                      </a:rPr>
                      <m:t>Θ</m:t>
                    </m:r>
                  </m:oMath>
                </a14:m>
                <a:r>
                  <a:rPr lang="en-IN" sz="2400" dirty="0">
                    <a:latin typeface="Abadi Extra Light" panose="020B0204020104020204" pitchFamily="34" charset="0"/>
                  </a:rPr>
                  <a:t>. </a:t>
                </a: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marL="0" indent="0">
                  <a:buNone/>
                </a:pPr>
                <a:br>
                  <a:rPr lang="en-IN" sz="2400" dirty="0">
                    <a:ea typeface="Cambria Math" panose="02040503050406030204" pitchFamily="18" charset="0"/>
                  </a:rPr>
                </a:br>
                <a:endParaRPr lang="en-IN" sz="24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800" dirty="0">
                  <a:latin typeface="Abadi Extra Light" panose="020B0204020104020204" pitchFamily="34" charset="0"/>
                </a:endParaRPr>
              </a:p>
            </p:txBody>
          </p:sp>
        </mc:Choice>
        <mc:Fallback xmlns="">
          <p:sp>
            <p:nvSpPr>
              <p:cNvPr id="68" name="Content Placeholder 2">
                <a:extLst>
                  <a:ext uri="{FF2B5EF4-FFF2-40B4-BE49-F238E27FC236}">
                    <a16:creationId xmlns:a16="http://schemas.microsoft.com/office/drawing/2014/main" id="{DBCC3681-24E2-45B1-B6F6-B11EFB084370}"/>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727" t="-1645"/>
                </a:stretch>
              </a:blipFill>
            </p:spPr>
            <p:txBody>
              <a:bodyPr/>
              <a:lstStyle/>
              <a:p>
                <a:r>
                  <a:rPr lang="en-IN">
                    <a:noFill/>
                  </a:rPr>
                  <a:t> </a:t>
                </a:r>
              </a:p>
            </p:txBody>
          </p:sp>
        </mc:Fallback>
      </mc:AlternateContent>
      <p:sp>
        <p:nvSpPr>
          <p:cNvPr id="69" name="Freeform: Shape 68">
            <a:extLst>
              <a:ext uri="{FF2B5EF4-FFF2-40B4-BE49-F238E27FC236}">
                <a16:creationId xmlns:a16="http://schemas.microsoft.com/office/drawing/2014/main" id="{21574F5C-F9B3-491B-9224-4A2F50AAB5F5}"/>
              </a:ext>
            </a:extLst>
          </p:cNvPr>
          <p:cNvSpPr/>
          <p:nvPr/>
        </p:nvSpPr>
        <p:spPr>
          <a:xfrm>
            <a:off x="3157629" y="2847193"/>
            <a:ext cx="5243120" cy="2971015"/>
          </a:xfrm>
          <a:custGeom>
            <a:avLst/>
            <a:gdLst>
              <a:gd name="connsiteX0" fmla="*/ 0 w 3842158"/>
              <a:gd name="connsiteY0" fmla="*/ 2338327 h 2346716"/>
              <a:gd name="connsiteX1" fmla="*/ 562062 w 3842158"/>
              <a:gd name="connsiteY1" fmla="*/ 484360 h 2346716"/>
              <a:gd name="connsiteX2" fmla="*/ 1568741 w 3842158"/>
              <a:gd name="connsiteY2" fmla="*/ 920588 h 2346716"/>
              <a:gd name="connsiteX3" fmla="*/ 2231471 w 3842158"/>
              <a:gd name="connsiteY3" fmla="*/ 31355 h 2346716"/>
              <a:gd name="connsiteX4" fmla="*/ 2994870 w 3842158"/>
              <a:gd name="connsiteY4" fmla="*/ 408859 h 2346716"/>
              <a:gd name="connsiteX5" fmla="*/ 3842158 w 3842158"/>
              <a:gd name="connsiteY5" fmla="*/ 2346716 h 2346716"/>
              <a:gd name="connsiteX0" fmla="*/ 0 w 3842158"/>
              <a:gd name="connsiteY0" fmla="*/ 2447265 h 2455654"/>
              <a:gd name="connsiteX1" fmla="*/ 562062 w 3842158"/>
              <a:gd name="connsiteY1" fmla="*/ 593298 h 2455654"/>
              <a:gd name="connsiteX2" fmla="*/ 1568741 w 3842158"/>
              <a:gd name="connsiteY2" fmla="*/ 1029526 h 2455654"/>
              <a:gd name="connsiteX3" fmla="*/ 2344291 w 3842158"/>
              <a:gd name="connsiteY3" fmla="*/ 20995 h 2455654"/>
              <a:gd name="connsiteX4" fmla="*/ 2994870 w 3842158"/>
              <a:gd name="connsiteY4" fmla="*/ 517797 h 2455654"/>
              <a:gd name="connsiteX5" fmla="*/ 3842158 w 3842158"/>
              <a:gd name="connsiteY5" fmla="*/ 2455654 h 2455654"/>
              <a:gd name="connsiteX0" fmla="*/ 0 w 3842158"/>
              <a:gd name="connsiteY0" fmla="*/ 2457943 h 2466332"/>
              <a:gd name="connsiteX1" fmla="*/ 562062 w 3842158"/>
              <a:gd name="connsiteY1" fmla="*/ 603976 h 2466332"/>
              <a:gd name="connsiteX2" fmla="*/ 1568741 w 3842158"/>
              <a:gd name="connsiteY2" fmla="*/ 1040204 h 2466332"/>
              <a:gd name="connsiteX3" fmla="*/ 2344291 w 3842158"/>
              <a:gd name="connsiteY3" fmla="*/ 31673 h 2466332"/>
              <a:gd name="connsiteX4" fmla="*/ 2994870 w 3842158"/>
              <a:gd name="connsiteY4" fmla="*/ 528475 h 2466332"/>
              <a:gd name="connsiteX5" fmla="*/ 3842158 w 3842158"/>
              <a:gd name="connsiteY5" fmla="*/ 2466332 h 2466332"/>
              <a:gd name="connsiteX0" fmla="*/ 0 w 3842158"/>
              <a:gd name="connsiteY0" fmla="*/ 2457943 h 2466332"/>
              <a:gd name="connsiteX1" fmla="*/ 819042 w 3842158"/>
              <a:gd name="connsiteY1" fmla="*/ 283364 h 2466332"/>
              <a:gd name="connsiteX2" fmla="*/ 1568741 w 3842158"/>
              <a:gd name="connsiteY2" fmla="*/ 1040204 h 2466332"/>
              <a:gd name="connsiteX3" fmla="*/ 2344291 w 3842158"/>
              <a:gd name="connsiteY3" fmla="*/ 31673 h 2466332"/>
              <a:gd name="connsiteX4" fmla="*/ 2994870 w 3842158"/>
              <a:gd name="connsiteY4" fmla="*/ 528475 h 2466332"/>
              <a:gd name="connsiteX5" fmla="*/ 3842158 w 3842158"/>
              <a:gd name="connsiteY5" fmla="*/ 2466332 h 2466332"/>
              <a:gd name="connsiteX0" fmla="*/ 0 w 3842158"/>
              <a:gd name="connsiteY0" fmla="*/ 2457943 h 2466332"/>
              <a:gd name="connsiteX1" fmla="*/ 819042 w 3842158"/>
              <a:gd name="connsiteY1" fmla="*/ 283364 h 2466332"/>
              <a:gd name="connsiteX2" fmla="*/ 1568741 w 3842158"/>
              <a:gd name="connsiteY2" fmla="*/ 1040204 h 2466332"/>
              <a:gd name="connsiteX3" fmla="*/ 2344291 w 3842158"/>
              <a:gd name="connsiteY3" fmla="*/ 31673 h 2466332"/>
              <a:gd name="connsiteX4" fmla="*/ 2994870 w 3842158"/>
              <a:gd name="connsiteY4" fmla="*/ 528475 h 2466332"/>
              <a:gd name="connsiteX5" fmla="*/ 3842158 w 3842158"/>
              <a:gd name="connsiteY5" fmla="*/ 2466332 h 2466332"/>
              <a:gd name="connsiteX0" fmla="*/ 0 w 3842158"/>
              <a:gd name="connsiteY0" fmla="*/ 2437928 h 2446317"/>
              <a:gd name="connsiteX1" fmla="*/ 819042 w 3842158"/>
              <a:gd name="connsiteY1" fmla="*/ 263349 h 2446317"/>
              <a:gd name="connsiteX2" fmla="*/ 1643954 w 3842158"/>
              <a:gd name="connsiteY2" fmla="*/ 848699 h 2446317"/>
              <a:gd name="connsiteX3" fmla="*/ 2344291 w 3842158"/>
              <a:gd name="connsiteY3" fmla="*/ 11658 h 2446317"/>
              <a:gd name="connsiteX4" fmla="*/ 2994870 w 3842158"/>
              <a:gd name="connsiteY4" fmla="*/ 508460 h 2446317"/>
              <a:gd name="connsiteX5" fmla="*/ 3842158 w 3842158"/>
              <a:gd name="connsiteY5" fmla="*/ 2446317 h 2446317"/>
              <a:gd name="connsiteX0" fmla="*/ 0 w 3842158"/>
              <a:gd name="connsiteY0" fmla="*/ 2459408 h 2467797"/>
              <a:gd name="connsiteX1" fmla="*/ 819042 w 3842158"/>
              <a:gd name="connsiteY1" fmla="*/ 284829 h 2467797"/>
              <a:gd name="connsiteX2" fmla="*/ 1643954 w 3842158"/>
              <a:gd name="connsiteY2" fmla="*/ 870179 h 2467797"/>
              <a:gd name="connsiteX3" fmla="*/ 2250275 w 3842158"/>
              <a:gd name="connsiteY3" fmla="*/ 10770 h 2467797"/>
              <a:gd name="connsiteX4" fmla="*/ 2994870 w 3842158"/>
              <a:gd name="connsiteY4" fmla="*/ 529940 h 2467797"/>
              <a:gd name="connsiteX5" fmla="*/ 3842158 w 3842158"/>
              <a:gd name="connsiteY5" fmla="*/ 2467797 h 2467797"/>
              <a:gd name="connsiteX0" fmla="*/ 0 w 3842158"/>
              <a:gd name="connsiteY0" fmla="*/ 2459408 h 2467797"/>
              <a:gd name="connsiteX1" fmla="*/ 674883 w 3842158"/>
              <a:gd name="connsiteY1" fmla="*/ 202812 h 2467797"/>
              <a:gd name="connsiteX2" fmla="*/ 1643954 w 3842158"/>
              <a:gd name="connsiteY2" fmla="*/ 870179 h 2467797"/>
              <a:gd name="connsiteX3" fmla="*/ 2250275 w 3842158"/>
              <a:gd name="connsiteY3" fmla="*/ 10770 h 2467797"/>
              <a:gd name="connsiteX4" fmla="*/ 2994870 w 3842158"/>
              <a:gd name="connsiteY4" fmla="*/ 529940 h 2467797"/>
              <a:gd name="connsiteX5" fmla="*/ 3842158 w 3842158"/>
              <a:gd name="connsiteY5" fmla="*/ 2467797 h 2467797"/>
              <a:gd name="connsiteX0" fmla="*/ 0 w 3842158"/>
              <a:gd name="connsiteY0" fmla="*/ 2459408 h 2467797"/>
              <a:gd name="connsiteX1" fmla="*/ 674883 w 3842158"/>
              <a:gd name="connsiteY1" fmla="*/ 202812 h 2467797"/>
              <a:gd name="connsiteX2" fmla="*/ 1643954 w 3842158"/>
              <a:gd name="connsiteY2" fmla="*/ 870179 h 2467797"/>
              <a:gd name="connsiteX3" fmla="*/ 2250275 w 3842158"/>
              <a:gd name="connsiteY3" fmla="*/ 10770 h 2467797"/>
              <a:gd name="connsiteX4" fmla="*/ 2994870 w 3842158"/>
              <a:gd name="connsiteY4" fmla="*/ 529940 h 2467797"/>
              <a:gd name="connsiteX5" fmla="*/ 3842158 w 3842158"/>
              <a:gd name="connsiteY5" fmla="*/ 2467797 h 2467797"/>
              <a:gd name="connsiteX0" fmla="*/ 0 w 3842158"/>
              <a:gd name="connsiteY0" fmla="*/ 2459408 h 2467797"/>
              <a:gd name="connsiteX1" fmla="*/ 674883 w 3842158"/>
              <a:gd name="connsiteY1" fmla="*/ 202812 h 2467797"/>
              <a:gd name="connsiteX2" fmla="*/ 1643954 w 3842158"/>
              <a:gd name="connsiteY2" fmla="*/ 870179 h 2467797"/>
              <a:gd name="connsiteX3" fmla="*/ 2250275 w 3842158"/>
              <a:gd name="connsiteY3" fmla="*/ 10770 h 2467797"/>
              <a:gd name="connsiteX4" fmla="*/ 2994870 w 3842158"/>
              <a:gd name="connsiteY4" fmla="*/ 529940 h 2467797"/>
              <a:gd name="connsiteX5" fmla="*/ 3842158 w 3842158"/>
              <a:gd name="connsiteY5" fmla="*/ 2467797 h 2467797"/>
              <a:gd name="connsiteX0" fmla="*/ 0 w 3842158"/>
              <a:gd name="connsiteY0" fmla="*/ 2459408 h 2467797"/>
              <a:gd name="connsiteX1" fmla="*/ 674883 w 3842158"/>
              <a:gd name="connsiteY1" fmla="*/ 202812 h 2467797"/>
              <a:gd name="connsiteX2" fmla="*/ 1643954 w 3842158"/>
              <a:gd name="connsiteY2" fmla="*/ 870179 h 2467797"/>
              <a:gd name="connsiteX3" fmla="*/ 2250275 w 3842158"/>
              <a:gd name="connsiteY3" fmla="*/ 10770 h 2467797"/>
              <a:gd name="connsiteX4" fmla="*/ 2994870 w 3842158"/>
              <a:gd name="connsiteY4" fmla="*/ 529940 h 2467797"/>
              <a:gd name="connsiteX5" fmla="*/ 3842158 w 3842158"/>
              <a:gd name="connsiteY5" fmla="*/ 2467797 h 2467797"/>
              <a:gd name="connsiteX0" fmla="*/ 0 w 3842158"/>
              <a:gd name="connsiteY0" fmla="*/ 2459408 h 2467797"/>
              <a:gd name="connsiteX1" fmla="*/ 900524 w 3842158"/>
              <a:gd name="connsiteY1" fmla="*/ 225180 h 2467797"/>
              <a:gd name="connsiteX2" fmla="*/ 1643954 w 3842158"/>
              <a:gd name="connsiteY2" fmla="*/ 870179 h 2467797"/>
              <a:gd name="connsiteX3" fmla="*/ 2250275 w 3842158"/>
              <a:gd name="connsiteY3" fmla="*/ 10770 h 2467797"/>
              <a:gd name="connsiteX4" fmla="*/ 2994870 w 3842158"/>
              <a:gd name="connsiteY4" fmla="*/ 529940 h 2467797"/>
              <a:gd name="connsiteX5" fmla="*/ 3842158 w 3842158"/>
              <a:gd name="connsiteY5" fmla="*/ 2467797 h 2467797"/>
              <a:gd name="connsiteX0" fmla="*/ 0 w 3936175"/>
              <a:gd name="connsiteY0" fmla="*/ 2451952 h 2467797"/>
              <a:gd name="connsiteX1" fmla="*/ 994541 w 3936175"/>
              <a:gd name="connsiteY1" fmla="*/ 225180 h 2467797"/>
              <a:gd name="connsiteX2" fmla="*/ 1737971 w 3936175"/>
              <a:gd name="connsiteY2" fmla="*/ 870179 h 2467797"/>
              <a:gd name="connsiteX3" fmla="*/ 2344292 w 3936175"/>
              <a:gd name="connsiteY3" fmla="*/ 10770 h 2467797"/>
              <a:gd name="connsiteX4" fmla="*/ 3088887 w 3936175"/>
              <a:gd name="connsiteY4" fmla="*/ 529940 h 2467797"/>
              <a:gd name="connsiteX5" fmla="*/ 3936175 w 3936175"/>
              <a:gd name="connsiteY5" fmla="*/ 2467797 h 2467797"/>
              <a:gd name="connsiteX0" fmla="*/ 0 w 3936175"/>
              <a:gd name="connsiteY0" fmla="*/ 2451952 h 2467797"/>
              <a:gd name="connsiteX1" fmla="*/ 994541 w 3936175"/>
              <a:gd name="connsiteY1" fmla="*/ 225180 h 2467797"/>
              <a:gd name="connsiteX2" fmla="*/ 1737971 w 3936175"/>
              <a:gd name="connsiteY2" fmla="*/ 870179 h 2467797"/>
              <a:gd name="connsiteX3" fmla="*/ 2344292 w 3936175"/>
              <a:gd name="connsiteY3" fmla="*/ 10770 h 2467797"/>
              <a:gd name="connsiteX4" fmla="*/ 3088887 w 3936175"/>
              <a:gd name="connsiteY4" fmla="*/ 529940 h 2467797"/>
              <a:gd name="connsiteX5" fmla="*/ 3936175 w 3936175"/>
              <a:gd name="connsiteY5" fmla="*/ 2467797 h 2467797"/>
              <a:gd name="connsiteX0" fmla="*/ 0 w 3936175"/>
              <a:gd name="connsiteY0" fmla="*/ 2451952 h 2467797"/>
              <a:gd name="connsiteX1" fmla="*/ 994541 w 3936175"/>
              <a:gd name="connsiteY1" fmla="*/ 225180 h 2467797"/>
              <a:gd name="connsiteX2" fmla="*/ 1737971 w 3936175"/>
              <a:gd name="connsiteY2" fmla="*/ 870179 h 2467797"/>
              <a:gd name="connsiteX3" fmla="*/ 2344292 w 3936175"/>
              <a:gd name="connsiteY3" fmla="*/ 10770 h 2467797"/>
              <a:gd name="connsiteX4" fmla="*/ 3088887 w 3936175"/>
              <a:gd name="connsiteY4" fmla="*/ 529940 h 2467797"/>
              <a:gd name="connsiteX5" fmla="*/ 3936175 w 3936175"/>
              <a:gd name="connsiteY5" fmla="*/ 2467797 h 2467797"/>
              <a:gd name="connsiteX0" fmla="*/ 0 w 3936175"/>
              <a:gd name="connsiteY0" fmla="*/ 2451952 h 2467797"/>
              <a:gd name="connsiteX1" fmla="*/ 1195110 w 3936175"/>
              <a:gd name="connsiteY1" fmla="*/ 202812 h 2467797"/>
              <a:gd name="connsiteX2" fmla="*/ 1737971 w 3936175"/>
              <a:gd name="connsiteY2" fmla="*/ 870179 h 2467797"/>
              <a:gd name="connsiteX3" fmla="*/ 2344292 w 3936175"/>
              <a:gd name="connsiteY3" fmla="*/ 10770 h 2467797"/>
              <a:gd name="connsiteX4" fmla="*/ 3088887 w 3936175"/>
              <a:gd name="connsiteY4" fmla="*/ 529940 h 2467797"/>
              <a:gd name="connsiteX5" fmla="*/ 3936175 w 3936175"/>
              <a:gd name="connsiteY5" fmla="*/ 2467797 h 2467797"/>
              <a:gd name="connsiteX0" fmla="*/ 0 w 3936175"/>
              <a:gd name="connsiteY0" fmla="*/ 2451952 h 2467797"/>
              <a:gd name="connsiteX1" fmla="*/ 1195110 w 3936175"/>
              <a:gd name="connsiteY1" fmla="*/ 202812 h 2467797"/>
              <a:gd name="connsiteX2" fmla="*/ 1737971 w 3936175"/>
              <a:gd name="connsiteY2" fmla="*/ 870179 h 2467797"/>
              <a:gd name="connsiteX3" fmla="*/ 2344292 w 3936175"/>
              <a:gd name="connsiteY3" fmla="*/ 10770 h 2467797"/>
              <a:gd name="connsiteX4" fmla="*/ 3088887 w 3936175"/>
              <a:gd name="connsiteY4" fmla="*/ 529940 h 2467797"/>
              <a:gd name="connsiteX5" fmla="*/ 3936175 w 3936175"/>
              <a:gd name="connsiteY5" fmla="*/ 2467797 h 2467797"/>
              <a:gd name="connsiteX0" fmla="*/ 0 w 3936175"/>
              <a:gd name="connsiteY0" fmla="*/ 2451952 h 2467797"/>
              <a:gd name="connsiteX1" fmla="*/ 1195110 w 3936175"/>
              <a:gd name="connsiteY1" fmla="*/ 202812 h 2467797"/>
              <a:gd name="connsiteX2" fmla="*/ 1863327 w 3936175"/>
              <a:gd name="connsiteY2" fmla="*/ 870179 h 2467797"/>
              <a:gd name="connsiteX3" fmla="*/ 2344292 w 3936175"/>
              <a:gd name="connsiteY3" fmla="*/ 10770 h 2467797"/>
              <a:gd name="connsiteX4" fmla="*/ 3088887 w 3936175"/>
              <a:gd name="connsiteY4" fmla="*/ 529940 h 2467797"/>
              <a:gd name="connsiteX5" fmla="*/ 3936175 w 3936175"/>
              <a:gd name="connsiteY5" fmla="*/ 2467797 h 2467797"/>
              <a:gd name="connsiteX0" fmla="*/ 0 w 3936175"/>
              <a:gd name="connsiteY0" fmla="*/ 2442655 h 2458500"/>
              <a:gd name="connsiteX1" fmla="*/ 1195110 w 3936175"/>
              <a:gd name="connsiteY1" fmla="*/ 193515 h 2458500"/>
              <a:gd name="connsiteX2" fmla="*/ 1932273 w 3936175"/>
              <a:gd name="connsiteY2" fmla="*/ 622287 h 2458500"/>
              <a:gd name="connsiteX3" fmla="*/ 2344292 w 3936175"/>
              <a:gd name="connsiteY3" fmla="*/ 1473 h 2458500"/>
              <a:gd name="connsiteX4" fmla="*/ 3088887 w 3936175"/>
              <a:gd name="connsiteY4" fmla="*/ 520643 h 2458500"/>
              <a:gd name="connsiteX5" fmla="*/ 3936175 w 3936175"/>
              <a:gd name="connsiteY5" fmla="*/ 2458500 h 2458500"/>
              <a:gd name="connsiteX0" fmla="*/ 0 w 3936175"/>
              <a:gd name="connsiteY0" fmla="*/ 2442655 h 2458500"/>
              <a:gd name="connsiteX1" fmla="*/ 1195110 w 3936175"/>
              <a:gd name="connsiteY1" fmla="*/ 193515 h 2458500"/>
              <a:gd name="connsiteX2" fmla="*/ 1932273 w 3936175"/>
              <a:gd name="connsiteY2" fmla="*/ 622287 h 2458500"/>
              <a:gd name="connsiteX3" fmla="*/ 2344292 w 3936175"/>
              <a:gd name="connsiteY3" fmla="*/ 1473 h 2458500"/>
              <a:gd name="connsiteX4" fmla="*/ 3088887 w 3936175"/>
              <a:gd name="connsiteY4" fmla="*/ 520643 h 2458500"/>
              <a:gd name="connsiteX5" fmla="*/ 3936175 w 3936175"/>
              <a:gd name="connsiteY5" fmla="*/ 2458500 h 2458500"/>
              <a:gd name="connsiteX0" fmla="*/ 0 w 3936175"/>
              <a:gd name="connsiteY0" fmla="*/ 2465524 h 2481369"/>
              <a:gd name="connsiteX1" fmla="*/ 1195110 w 3936175"/>
              <a:gd name="connsiteY1" fmla="*/ 216384 h 2481369"/>
              <a:gd name="connsiteX2" fmla="*/ 1932273 w 3936175"/>
              <a:gd name="connsiteY2" fmla="*/ 645156 h 2481369"/>
              <a:gd name="connsiteX3" fmla="*/ 2344292 w 3936175"/>
              <a:gd name="connsiteY3" fmla="*/ 24342 h 2481369"/>
              <a:gd name="connsiteX4" fmla="*/ 3088887 w 3936175"/>
              <a:gd name="connsiteY4" fmla="*/ 543512 h 2481369"/>
              <a:gd name="connsiteX5" fmla="*/ 3936175 w 3936175"/>
              <a:gd name="connsiteY5" fmla="*/ 2481369 h 2481369"/>
              <a:gd name="connsiteX0" fmla="*/ 0 w 3936175"/>
              <a:gd name="connsiteY0" fmla="*/ 2468127 h 2483972"/>
              <a:gd name="connsiteX1" fmla="*/ 1195110 w 3936175"/>
              <a:gd name="connsiteY1" fmla="*/ 218987 h 2483972"/>
              <a:gd name="connsiteX2" fmla="*/ 1932273 w 3936175"/>
              <a:gd name="connsiteY2" fmla="*/ 647759 h 2483972"/>
              <a:gd name="connsiteX3" fmla="*/ 2344292 w 3936175"/>
              <a:gd name="connsiteY3" fmla="*/ 26945 h 2483972"/>
              <a:gd name="connsiteX4" fmla="*/ 3088887 w 3936175"/>
              <a:gd name="connsiteY4" fmla="*/ 546115 h 2483972"/>
              <a:gd name="connsiteX5" fmla="*/ 3936175 w 3936175"/>
              <a:gd name="connsiteY5" fmla="*/ 2483972 h 2483972"/>
              <a:gd name="connsiteX0" fmla="*/ 0 w 3936175"/>
              <a:gd name="connsiteY0" fmla="*/ 2468127 h 2483972"/>
              <a:gd name="connsiteX1" fmla="*/ 1195110 w 3936175"/>
              <a:gd name="connsiteY1" fmla="*/ 218987 h 2483972"/>
              <a:gd name="connsiteX2" fmla="*/ 1932273 w 3936175"/>
              <a:gd name="connsiteY2" fmla="*/ 647759 h 2483972"/>
              <a:gd name="connsiteX3" fmla="*/ 2344292 w 3936175"/>
              <a:gd name="connsiteY3" fmla="*/ 26945 h 2483972"/>
              <a:gd name="connsiteX4" fmla="*/ 3088887 w 3936175"/>
              <a:gd name="connsiteY4" fmla="*/ 546115 h 2483972"/>
              <a:gd name="connsiteX5" fmla="*/ 3936175 w 3936175"/>
              <a:gd name="connsiteY5" fmla="*/ 2483972 h 2483972"/>
              <a:gd name="connsiteX0" fmla="*/ 0 w 3936175"/>
              <a:gd name="connsiteY0" fmla="*/ 2588433 h 2604278"/>
              <a:gd name="connsiteX1" fmla="*/ 1195110 w 3936175"/>
              <a:gd name="connsiteY1" fmla="*/ 339293 h 2604278"/>
              <a:gd name="connsiteX2" fmla="*/ 1932273 w 3936175"/>
              <a:gd name="connsiteY2" fmla="*/ 768065 h 2604278"/>
              <a:gd name="connsiteX3" fmla="*/ 2488451 w 3936175"/>
              <a:gd name="connsiteY3" fmla="*/ 20497 h 2604278"/>
              <a:gd name="connsiteX4" fmla="*/ 3088887 w 3936175"/>
              <a:gd name="connsiteY4" fmla="*/ 666421 h 2604278"/>
              <a:gd name="connsiteX5" fmla="*/ 3936175 w 3936175"/>
              <a:gd name="connsiteY5" fmla="*/ 2604278 h 2604278"/>
              <a:gd name="connsiteX0" fmla="*/ 0 w 3936175"/>
              <a:gd name="connsiteY0" fmla="*/ 2588433 h 2604278"/>
              <a:gd name="connsiteX1" fmla="*/ 1195110 w 3936175"/>
              <a:gd name="connsiteY1" fmla="*/ 339293 h 2604278"/>
              <a:gd name="connsiteX2" fmla="*/ 1932273 w 3936175"/>
              <a:gd name="connsiteY2" fmla="*/ 768065 h 2604278"/>
              <a:gd name="connsiteX3" fmla="*/ 2488451 w 3936175"/>
              <a:gd name="connsiteY3" fmla="*/ 20497 h 2604278"/>
              <a:gd name="connsiteX4" fmla="*/ 3088887 w 3936175"/>
              <a:gd name="connsiteY4" fmla="*/ 666421 h 2604278"/>
              <a:gd name="connsiteX5" fmla="*/ 3936175 w 3936175"/>
              <a:gd name="connsiteY5" fmla="*/ 2604278 h 2604278"/>
              <a:gd name="connsiteX0" fmla="*/ 0 w 3936175"/>
              <a:gd name="connsiteY0" fmla="*/ 2588433 h 2604278"/>
              <a:gd name="connsiteX1" fmla="*/ 1282859 w 3936175"/>
              <a:gd name="connsiteY1" fmla="*/ 436223 h 2604278"/>
              <a:gd name="connsiteX2" fmla="*/ 1932273 w 3936175"/>
              <a:gd name="connsiteY2" fmla="*/ 768065 h 2604278"/>
              <a:gd name="connsiteX3" fmla="*/ 2488451 w 3936175"/>
              <a:gd name="connsiteY3" fmla="*/ 20497 h 2604278"/>
              <a:gd name="connsiteX4" fmla="*/ 3088887 w 3936175"/>
              <a:gd name="connsiteY4" fmla="*/ 666421 h 2604278"/>
              <a:gd name="connsiteX5" fmla="*/ 3936175 w 3936175"/>
              <a:gd name="connsiteY5" fmla="*/ 2604278 h 2604278"/>
              <a:gd name="connsiteX0" fmla="*/ 0 w 3917372"/>
              <a:gd name="connsiteY0" fmla="*/ 2640626 h 2640626"/>
              <a:gd name="connsiteX1" fmla="*/ 1264056 w 3917372"/>
              <a:gd name="connsiteY1" fmla="*/ 436223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1144968 w 3917372"/>
              <a:gd name="connsiteY1" fmla="*/ 480959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1144968 w 3917372"/>
              <a:gd name="connsiteY1" fmla="*/ 480959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1032148 w 3917372"/>
              <a:gd name="connsiteY1" fmla="*/ 533152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1032148 w 3917372"/>
              <a:gd name="connsiteY1" fmla="*/ 533152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1032148 w 3917372"/>
              <a:gd name="connsiteY1" fmla="*/ 533152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1032148 w 3917372"/>
              <a:gd name="connsiteY1" fmla="*/ 533152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1032148 w 3917372"/>
              <a:gd name="connsiteY1" fmla="*/ 533152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938131 w 3917372"/>
              <a:gd name="connsiteY1" fmla="*/ 548064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938131 w 3917372"/>
              <a:gd name="connsiteY1" fmla="*/ 548064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875453 w 3917372"/>
              <a:gd name="connsiteY1" fmla="*/ 570433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7372" h="2640626">
                <a:moveTo>
                  <a:pt x="0" y="2640626"/>
                </a:moveTo>
                <a:cubicBezTo>
                  <a:pt x="369674" y="1876525"/>
                  <a:pt x="600417" y="576826"/>
                  <a:pt x="875453" y="570433"/>
                </a:cubicBezTo>
                <a:cubicBezTo>
                  <a:pt x="1150489" y="564040"/>
                  <a:pt x="1647771" y="859721"/>
                  <a:pt x="1913470" y="768065"/>
                </a:cubicBezTo>
                <a:cubicBezTo>
                  <a:pt x="2179169" y="676409"/>
                  <a:pt x="2258076" y="126911"/>
                  <a:pt x="2469648" y="20497"/>
                </a:cubicBezTo>
                <a:cubicBezTo>
                  <a:pt x="2681220" y="-85917"/>
                  <a:pt x="2828797" y="235791"/>
                  <a:pt x="3070084" y="666421"/>
                </a:cubicBezTo>
                <a:cubicBezTo>
                  <a:pt x="3311371" y="1097051"/>
                  <a:pt x="3627952" y="1828296"/>
                  <a:pt x="3917372" y="260427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0" name="Straight Connector 69">
            <a:extLst>
              <a:ext uri="{FF2B5EF4-FFF2-40B4-BE49-F238E27FC236}">
                <a16:creationId xmlns:a16="http://schemas.microsoft.com/office/drawing/2014/main" id="{98F941D5-C50A-41FD-A116-848BF1B213B3}"/>
              </a:ext>
            </a:extLst>
          </p:cNvPr>
          <p:cNvCxnSpPr>
            <a:cxnSpLocks/>
          </p:cNvCxnSpPr>
          <p:nvPr/>
        </p:nvCxnSpPr>
        <p:spPr>
          <a:xfrm flipV="1">
            <a:off x="2914350" y="5888010"/>
            <a:ext cx="6014907" cy="744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Freeform: Shape 70">
            <a:extLst>
              <a:ext uri="{FF2B5EF4-FFF2-40B4-BE49-F238E27FC236}">
                <a16:creationId xmlns:a16="http://schemas.microsoft.com/office/drawing/2014/main" id="{4FC597AD-2717-4161-B19C-DCAF9BAF957D}"/>
              </a:ext>
            </a:extLst>
          </p:cNvPr>
          <p:cNvSpPr/>
          <p:nvPr/>
        </p:nvSpPr>
        <p:spPr>
          <a:xfrm>
            <a:off x="3378917" y="4745699"/>
            <a:ext cx="947956" cy="909391"/>
          </a:xfrm>
          <a:custGeom>
            <a:avLst/>
            <a:gdLst>
              <a:gd name="connsiteX0" fmla="*/ 0 w 796954"/>
              <a:gd name="connsiteY0" fmla="*/ 1300295 h 1359018"/>
              <a:gd name="connsiteX1" fmla="*/ 360726 w 796954"/>
              <a:gd name="connsiteY1" fmla="*/ 1 h 1359018"/>
              <a:gd name="connsiteX2" fmla="*/ 780176 w 796954"/>
              <a:gd name="connsiteY2" fmla="*/ 1291906 h 1359018"/>
              <a:gd name="connsiteX3" fmla="*/ 780176 w 796954"/>
              <a:gd name="connsiteY3" fmla="*/ 1291906 h 1359018"/>
              <a:gd name="connsiteX4" fmla="*/ 796954 w 796954"/>
              <a:gd name="connsiteY4" fmla="*/ 1359018 h 1359018"/>
              <a:gd name="connsiteX0" fmla="*/ 0 w 796954"/>
              <a:gd name="connsiteY0" fmla="*/ 981514 h 1040237"/>
              <a:gd name="connsiteX1" fmla="*/ 377504 w 796954"/>
              <a:gd name="connsiteY1" fmla="*/ 2 h 1040237"/>
              <a:gd name="connsiteX2" fmla="*/ 780176 w 796954"/>
              <a:gd name="connsiteY2" fmla="*/ 973125 h 1040237"/>
              <a:gd name="connsiteX3" fmla="*/ 780176 w 796954"/>
              <a:gd name="connsiteY3" fmla="*/ 973125 h 1040237"/>
              <a:gd name="connsiteX4" fmla="*/ 796954 w 796954"/>
              <a:gd name="connsiteY4" fmla="*/ 1040237 h 1040237"/>
              <a:gd name="connsiteX0" fmla="*/ 0 w 780176"/>
              <a:gd name="connsiteY0" fmla="*/ 981514 h 981514"/>
              <a:gd name="connsiteX1" fmla="*/ 377504 w 780176"/>
              <a:gd name="connsiteY1" fmla="*/ 2 h 981514"/>
              <a:gd name="connsiteX2" fmla="*/ 780176 w 780176"/>
              <a:gd name="connsiteY2" fmla="*/ 973125 h 981514"/>
              <a:gd name="connsiteX3" fmla="*/ 780176 w 780176"/>
              <a:gd name="connsiteY3" fmla="*/ 973125 h 981514"/>
              <a:gd name="connsiteX0" fmla="*/ 0 w 780176"/>
              <a:gd name="connsiteY0" fmla="*/ 981514 h 981514"/>
              <a:gd name="connsiteX1" fmla="*/ 385893 w 780176"/>
              <a:gd name="connsiteY1" fmla="*/ 2 h 981514"/>
              <a:gd name="connsiteX2" fmla="*/ 780176 w 780176"/>
              <a:gd name="connsiteY2" fmla="*/ 973125 h 981514"/>
              <a:gd name="connsiteX3" fmla="*/ 780176 w 780176"/>
              <a:gd name="connsiteY3" fmla="*/ 973125 h 981514"/>
              <a:gd name="connsiteX0" fmla="*/ 0 w 780176"/>
              <a:gd name="connsiteY0" fmla="*/ 983104 h 983104"/>
              <a:gd name="connsiteX1" fmla="*/ 385893 w 780176"/>
              <a:gd name="connsiteY1" fmla="*/ 1592 h 983104"/>
              <a:gd name="connsiteX2" fmla="*/ 780176 w 780176"/>
              <a:gd name="connsiteY2" fmla="*/ 974715 h 983104"/>
              <a:gd name="connsiteX3" fmla="*/ 780176 w 780176"/>
              <a:gd name="connsiteY3" fmla="*/ 974715 h 983104"/>
              <a:gd name="connsiteX0" fmla="*/ 0 w 780176"/>
              <a:gd name="connsiteY0" fmla="*/ 981618 h 981618"/>
              <a:gd name="connsiteX1" fmla="*/ 385893 w 780176"/>
              <a:gd name="connsiteY1" fmla="*/ 106 h 981618"/>
              <a:gd name="connsiteX2" fmla="*/ 780176 w 780176"/>
              <a:gd name="connsiteY2" fmla="*/ 973229 h 981618"/>
              <a:gd name="connsiteX3" fmla="*/ 780176 w 780176"/>
              <a:gd name="connsiteY3" fmla="*/ 973229 h 981618"/>
              <a:gd name="connsiteX0" fmla="*/ 0 w 780176"/>
              <a:gd name="connsiteY0" fmla="*/ 982564 h 982564"/>
              <a:gd name="connsiteX1" fmla="*/ 385893 w 780176"/>
              <a:gd name="connsiteY1" fmla="*/ 1052 h 982564"/>
              <a:gd name="connsiteX2" fmla="*/ 780176 w 780176"/>
              <a:gd name="connsiteY2" fmla="*/ 974175 h 982564"/>
              <a:gd name="connsiteX3" fmla="*/ 780176 w 780176"/>
              <a:gd name="connsiteY3" fmla="*/ 974175 h 982564"/>
              <a:gd name="connsiteX0" fmla="*/ 0 w 791755"/>
              <a:gd name="connsiteY0" fmla="*/ 982564 h 982564"/>
              <a:gd name="connsiteX1" fmla="*/ 385893 w 791755"/>
              <a:gd name="connsiteY1" fmla="*/ 1052 h 982564"/>
              <a:gd name="connsiteX2" fmla="*/ 780176 w 791755"/>
              <a:gd name="connsiteY2" fmla="*/ 974175 h 982564"/>
              <a:gd name="connsiteX3" fmla="*/ 780176 w 791755"/>
              <a:gd name="connsiteY3" fmla="*/ 974175 h 982564"/>
              <a:gd name="connsiteX0" fmla="*/ 0 w 780176"/>
              <a:gd name="connsiteY0" fmla="*/ 981514 h 981514"/>
              <a:gd name="connsiteX1" fmla="*/ 385893 w 780176"/>
              <a:gd name="connsiteY1" fmla="*/ 2 h 981514"/>
              <a:gd name="connsiteX2" fmla="*/ 780176 w 780176"/>
              <a:gd name="connsiteY2" fmla="*/ 973125 h 981514"/>
              <a:gd name="connsiteX0" fmla="*/ 0 w 947956"/>
              <a:gd name="connsiteY0" fmla="*/ 981529 h 981529"/>
              <a:gd name="connsiteX1" fmla="*/ 385893 w 947956"/>
              <a:gd name="connsiteY1" fmla="*/ 17 h 981529"/>
              <a:gd name="connsiteX2" fmla="*/ 947956 w 947956"/>
              <a:gd name="connsiteY2" fmla="*/ 956362 h 981529"/>
              <a:gd name="connsiteX0" fmla="*/ 0 w 947956"/>
              <a:gd name="connsiteY0" fmla="*/ 897642 h 897642"/>
              <a:gd name="connsiteX1" fmla="*/ 511728 w 947956"/>
              <a:gd name="connsiteY1" fmla="*/ 20 h 897642"/>
              <a:gd name="connsiteX2" fmla="*/ 947956 w 947956"/>
              <a:gd name="connsiteY2" fmla="*/ 872475 h 897642"/>
              <a:gd name="connsiteX0" fmla="*/ 0 w 947956"/>
              <a:gd name="connsiteY0" fmla="*/ 909391 h 909391"/>
              <a:gd name="connsiteX1" fmla="*/ 511728 w 947956"/>
              <a:gd name="connsiteY1" fmla="*/ 11769 h 909391"/>
              <a:gd name="connsiteX2" fmla="*/ 947956 w 947956"/>
              <a:gd name="connsiteY2" fmla="*/ 884224 h 909391"/>
            </a:gdLst>
            <a:ahLst/>
            <a:cxnLst>
              <a:cxn ang="0">
                <a:pos x="connsiteX0" y="connsiteY0"/>
              </a:cxn>
              <a:cxn ang="0">
                <a:pos x="connsiteX1" y="connsiteY1"/>
              </a:cxn>
              <a:cxn ang="0">
                <a:pos x="connsiteX2" y="connsiteY2"/>
              </a:cxn>
            </a:cxnLst>
            <a:rect l="l" t="t" r="r" b="b"/>
            <a:pathLst>
              <a:path w="947956" h="909391">
                <a:moveTo>
                  <a:pt x="0" y="909391"/>
                </a:moveTo>
                <a:cubicBezTo>
                  <a:pt x="115348" y="259943"/>
                  <a:pt x="303401" y="-67926"/>
                  <a:pt x="511728" y="11769"/>
                </a:cubicBezTo>
                <a:cubicBezTo>
                  <a:pt x="720055" y="91464"/>
                  <a:pt x="865814" y="681490"/>
                  <a:pt x="947956" y="884224"/>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20F68E65-E311-4E3F-9578-AF1136186608}"/>
                  </a:ext>
                </a:extLst>
              </p:cNvPr>
              <p:cNvSpPr txBox="1"/>
              <p:nvPr/>
            </p:nvSpPr>
            <p:spPr>
              <a:xfrm>
                <a:off x="3319635" y="5997554"/>
                <a:ext cx="348878" cy="22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1400" b="0" i="1" smtClean="0">
                              <a:latin typeface="Cambria Math" panose="02040503050406030204" pitchFamily="18" charset="0"/>
                            </a:rPr>
                          </m:ctrlPr>
                        </m:sSupPr>
                        <m:e>
                          <m:r>
                            <m:rPr>
                              <m:sty m:val="p"/>
                            </m:rPr>
                            <a:rPr lang="en-IN" sz="1400" b="0" i="0" smtClean="0">
                              <a:latin typeface="Cambria Math" panose="02040503050406030204" pitchFamily="18" charset="0"/>
                            </a:rPr>
                            <m:t>Θ</m:t>
                          </m:r>
                        </m:e>
                        <m:sup>
                          <m:r>
                            <a:rPr lang="en-IN" sz="1400" b="0" i="1" smtClean="0">
                              <a:latin typeface="Cambria Math" panose="02040503050406030204" pitchFamily="18" charset="0"/>
                            </a:rPr>
                            <m:t>(0)</m:t>
                          </m:r>
                        </m:sup>
                      </m:sSup>
                    </m:oMath>
                  </m:oMathPara>
                </a14:m>
                <a:endParaRPr lang="en-IN" sz="1400" dirty="0"/>
              </a:p>
            </p:txBody>
          </p:sp>
        </mc:Choice>
        <mc:Fallback xmlns="">
          <p:sp>
            <p:nvSpPr>
              <p:cNvPr id="72" name="TextBox 71">
                <a:extLst>
                  <a:ext uri="{FF2B5EF4-FFF2-40B4-BE49-F238E27FC236}">
                    <a16:creationId xmlns:a16="http://schemas.microsoft.com/office/drawing/2014/main" id="{20F68E65-E311-4E3F-9578-AF1136186608}"/>
                  </a:ext>
                </a:extLst>
              </p:cNvPr>
              <p:cNvSpPr txBox="1">
                <a:spLocks noRot="1" noChangeAspect="1" noMove="1" noResize="1" noEditPoints="1" noAdjustHandles="1" noChangeArrowheads="1" noChangeShapeType="1" noTextEdit="1"/>
              </p:cNvSpPr>
              <p:nvPr/>
            </p:nvSpPr>
            <p:spPr>
              <a:xfrm>
                <a:off x="3319635" y="5997554"/>
                <a:ext cx="348878" cy="224357"/>
              </a:xfrm>
              <a:prstGeom prst="rect">
                <a:avLst/>
              </a:prstGeom>
              <a:blipFill>
                <a:blip r:embed="rId6"/>
                <a:stretch>
                  <a:fillRect l="-12281" t="-8108" r="-10526" b="-5405"/>
                </a:stretch>
              </a:blipFill>
            </p:spPr>
            <p:txBody>
              <a:bodyPr/>
              <a:lstStyle/>
              <a:p>
                <a:r>
                  <a:rPr lang="en-IN">
                    <a:noFill/>
                  </a:rPr>
                  <a:t> </a:t>
                </a:r>
              </a:p>
            </p:txBody>
          </p:sp>
        </mc:Fallback>
      </mc:AlternateContent>
      <p:cxnSp>
        <p:nvCxnSpPr>
          <p:cNvPr id="73" name="Straight Connector 72">
            <a:extLst>
              <a:ext uri="{FF2B5EF4-FFF2-40B4-BE49-F238E27FC236}">
                <a16:creationId xmlns:a16="http://schemas.microsoft.com/office/drawing/2014/main" id="{EBE1B5F5-4E44-4C9E-A096-4073421BD066}"/>
              </a:ext>
            </a:extLst>
          </p:cNvPr>
          <p:cNvCxnSpPr>
            <a:cxnSpLocks/>
          </p:cNvCxnSpPr>
          <p:nvPr/>
        </p:nvCxnSpPr>
        <p:spPr>
          <a:xfrm flipV="1">
            <a:off x="3593348" y="4929509"/>
            <a:ext cx="0" cy="103295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B6D59D2-103A-43DE-922B-9261B45A9221}"/>
              </a:ext>
            </a:extLst>
          </p:cNvPr>
          <p:cNvCxnSpPr>
            <a:cxnSpLocks/>
          </p:cNvCxnSpPr>
          <p:nvPr/>
        </p:nvCxnSpPr>
        <p:spPr>
          <a:xfrm flipV="1">
            <a:off x="3851873" y="4201823"/>
            <a:ext cx="0" cy="173338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DD4386AF-DBED-4745-85CA-2D200E067B75}"/>
              </a:ext>
            </a:extLst>
          </p:cNvPr>
          <p:cNvSpPr/>
          <p:nvPr/>
        </p:nvSpPr>
        <p:spPr>
          <a:xfrm>
            <a:off x="3839908" y="3595411"/>
            <a:ext cx="947956" cy="909391"/>
          </a:xfrm>
          <a:custGeom>
            <a:avLst/>
            <a:gdLst>
              <a:gd name="connsiteX0" fmla="*/ 0 w 796954"/>
              <a:gd name="connsiteY0" fmla="*/ 1300295 h 1359018"/>
              <a:gd name="connsiteX1" fmla="*/ 360726 w 796954"/>
              <a:gd name="connsiteY1" fmla="*/ 1 h 1359018"/>
              <a:gd name="connsiteX2" fmla="*/ 780176 w 796954"/>
              <a:gd name="connsiteY2" fmla="*/ 1291906 h 1359018"/>
              <a:gd name="connsiteX3" fmla="*/ 780176 w 796954"/>
              <a:gd name="connsiteY3" fmla="*/ 1291906 h 1359018"/>
              <a:gd name="connsiteX4" fmla="*/ 796954 w 796954"/>
              <a:gd name="connsiteY4" fmla="*/ 1359018 h 1359018"/>
              <a:gd name="connsiteX0" fmla="*/ 0 w 796954"/>
              <a:gd name="connsiteY0" fmla="*/ 981514 h 1040237"/>
              <a:gd name="connsiteX1" fmla="*/ 377504 w 796954"/>
              <a:gd name="connsiteY1" fmla="*/ 2 h 1040237"/>
              <a:gd name="connsiteX2" fmla="*/ 780176 w 796954"/>
              <a:gd name="connsiteY2" fmla="*/ 973125 h 1040237"/>
              <a:gd name="connsiteX3" fmla="*/ 780176 w 796954"/>
              <a:gd name="connsiteY3" fmla="*/ 973125 h 1040237"/>
              <a:gd name="connsiteX4" fmla="*/ 796954 w 796954"/>
              <a:gd name="connsiteY4" fmla="*/ 1040237 h 1040237"/>
              <a:gd name="connsiteX0" fmla="*/ 0 w 780176"/>
              <a:gd name="connsiteY0" fmla="*/ 981514 h 981514"/>
              <a:gd name="connsiteX1" fmla="*/ 377504 w 780176"/>
              <a:gd name="connsiteY1" fmla="*/ 2 h 981514"/>
              <a:gd name="connsiteX2" fmla="*/ 780176 w 780176"/>
              <a:gd name="connsiteY2" fmla="*/ 973125 h 981514"/>
              <a:gd name="connsiteX3" fmla="*/ 780176 w 780176"/>
              <a:gd name="connsiteY3" fmla="*/ 973125 h 981514"/>
              <a:gd name="connsiteX0" fmla="*/ 0 w 780176"/>
              <a:gd name="connsiteY0" fmla="*/ 981514 h 981514"/>
              <a:gd name="connsiteX1" fmla="*/ 385893 w 780176"/>
              <a:gd name="connsiteY1" fmla="*/ 2 h 981514"/>
              <a:gd name="connsiteX2" fmla="*/ 780176 w 780176"/>
              <a:gd name="connsiteY2" fmla="*/ 973125 h 981514"/>
              <a:gd name="connsiteX3" fmla="*/ 780176 w 780176"/>
              <a:gd name="connsiteY3" fmla="*/ 973125 h 981514"/>
              <a:gd name="connsiteX0" fmla="*/ 0 w 780176"/>
              <a:gd name="connsiteY0" fmla="*/ 983104 h 983104"/>
              <a:gd name="connsiteX1" fmla="*/ 385893 w 780176"/>
              <a:gd name="connsiteY1" fmla="*/ 1592 h 983104"/>
              <a:gd name="connsiteX2" fmla="*/ 780176 w 780176"/>
              <a:gd name="connsiteY2" fmla="*/ 974715 h 983104"/>
              <a:gd name="connsiteX3" fmla="*/ 780176 w 780176"/>
              <a:gd name="connsiteY3" fmla="*/ 974715 h 983104"/>
              <a:gd name="connsiteX0" fmla="*/ 0 w 780176"/>
              <a:gd name="connsiteY0" fmla="*/ 981618 h 981618"/>
              <a:gd name="connsiteX1" fmla="*/ 385893 w 780176"/>
              <a:gd name="connsiteY1" fmla="*/ 106 h 981618"/>
              <a:gd name="connsiteX2" fmla="*/ 780176 w 780176"/>
              <a:gd name="connsiteY2" fmla="*/ 973229 h 981618"/>
              <a:gd name="connsiteX3" fmla="*/ 780176 w 780176"/>
              <a:gd name="connsiteY3" fmla="*/ 973229 h 981618"/>
              <a:gd name="connsiteX0" fmla="*/ 0 w 780176"/>
              <a:gd name="connsiteY0" fmla="*/ 982564 h 982564"/>
              <a:gd name="connsiteX1" fmla="*/ 385893 w 780176"/>
              <a:gd name="connsiteY1" fmla="*/ 1052 h 982564"/>
              <a:gd name="connsiteX2" fmla="*/ 780176 w 780176"/>
              <a:gd name="connsiteY2" fmla="*/ 974175 h 982564"/>
              <a:gd name="connsiteX3" fmla="*/ 780176 w 780176"/>
              <a:gd name="connsiteY3" fmla="*/ 974175 h 982564"/>
              <a:gd name="connsiteX0" fmla="*/ 0 w 791755"/>
              <a:gd name="connsiteY0" fmla="*/ 982564 h 982564"/>
              <a:gd name="connsiteX1" fmla="*/ 385893 w 791755"/>
              <a:gd name="connsiteY1" fmla="*/ 1052 h 982564"/>
              <a:gd name="connsiteX2" fmla="*/ 780176 w 791755"/>
              <a:gd name="connsiteY2" fmla="*/ 974175 h 982564"/>
              <a:gd name="connsiteX3" fmla="*/ 780176 w 791755"/>
              <a:gd name="connsiteY3" fmla="*/ 974175 h 982564"/>
              <a:gd name="connsiteX0" fmla="*/ 0 w 780176"/>
              <a:gd name="connsiteY0" fmla="*/ 981514 h 981514"/>
              <a:gd name="connsiteX1" fmla="*/ 385893 w 780176"/>
              <a:gd name="connsiteY1" fmla="*/ 2 h 981514"/>
              <a:gd name="connsiteX2" fmla="*/ 780176 w 780176"/>
              <a:gd name="connsiteY2" fmla="*/ 973125 h 981514"/>
              <a:gd name="connsiteX0" fmla="*/ 0 w 947956"/>
              <a:gd name="connsiteY0" fmla="*/ 981529 h 981529"/>
              <a:gd name="connsiteX1" fmla="*/ 385893 w 947956"/>
              <a:gd name="connsiteY1" fmla="*/ 17 h 981529"/>
              <a:gd name="connsiteX2" fmla="*/ 947956 w 947956"/>
              <a:gd name="connsiteY2" fmla="*/ 956362 h 981529"/>
              <a:gd name="connsiteX0" fmla="*/ 0 w 947956"/>
              <a:gd name="connsiteY0" fmla="*/ 897642 h 897642"/>
              <a:gd name="connsiteX1" fmla="*/ 511728 w 947956"/>
              <a:gd name="connsiteY1" fmla="*/ 20 h 897642"/>
              <a:gd name="connsiteX2" fmla="*/ 947956 w 947956"/>
              <a:gd name="connsiteY2" fmla="*/ 872475 h 897642"/>
              <a:gd name="connsiteX0" fmla="*/ 0 w 947956"/>
              <a:gd name="connsiteY0" fmla="*/ 909391 h 909391"/>
              <a:gd name="connsiteX1" fmla="*/ 511728 w 947956"/>
              <a:gd name="connsiteY1" fmla="*/ 11769 h 909391"/>
              <a:gd name="connsiteX2" fmla="*/ 947956 w 947956"/>
              <a:gd name="connsiteY2" fmla="*/ 884224 h 909391"/>
            </a:gdLst>
            <a:ahLst/>
            <a:cxnLst>
              <a:cxn ang="0">
                <a:pos x="connsiteX0" y="connsiteY0"/>
              </a:cxn>
              <a:cxn ang="0">
                <a:pos x="connsiteX1" y="connsiteY1"/>
              </a:cxn>
              <a:cxn ang="0">
                <a:pos x="connsiteX2" y="connsiteY2"/>
              </a:cxn>
            </a:cxnLst>
            <a:rect l="l" t="t" r="r" b="b"/>
            <a:pathLst>
              <a:path w="947956" h="909391">
                <a:moveTo>
                  <a:pt x="0" y="909391"/>
                </a:moveTo>
                <a:cubicBezTo>
                  <a:pt x="115348" y="259943"/>
                  <a:pt x="303401" y="-67926"/>
                  <a:pt x="511728" y="11769"/>
                </a:cubicBezTo>
                <a:cubicBezTo>
                  <a:pt x="720055" y="91464"/>
                  <a:pt x="865814" y="681490"/>
                  <a:pt x="947956" y="884224"/>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76" name="Straight Connector 75">
            <a:extLst>
              <a:ext uri="{FF2B5EF4-FFF2-40B4-BE49-F238E27FC236}">
                <a16:creationId xmlns:a16="http://schemas.microsoft.com/office/drawing/2014/main" id="{F27A2505-CF02-4210-B2E4-C4078F5D6DDE}"/>
              </a:ext>
            </a:extLst>
          </p:cNvPr>
          <p:cNvCxnSpPr>
            <a:cxnSpLocks/>
          </p:cNvCxnSpPr>
          <p:nvPr/>
        </p:nvCxnSpPr>
        <p:spPr>
          <a:xfrm flipV="1">
            <a:off x="4073162" y="3732039"/>
            <a:ext cx="0" cy="220653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7" name="Freeform: Shape 76">
            <a:extLst>
              <a:ext uri="{FF2B5EF4-FFF2-40B4-BE49-F238E27FC236}">
                <a16:creationId xmlns:a16="http://schemas.microsoft.com/office/drawing/2014/main" id="{10793250-0E25-43D7-B2C3-9501C748427D}"/>
              </a:ext>
            </a:extLst>
          </p:cNvPr>
          <p:cNvSpPr/>
          <p:nvPr/>
        </p:nvSpPr>
        <p:spPr>
          <a:xfrm>
            <a:off x="3863839" y="3498489"/>
            <a:ext cx="947956" cy="909391"/>
          </a:xfrm>
          <a:custGeom>
            <a:avLst/>
            <a:gdLst>
              <a:gd name="connsiteX0" fmla="*/ 0 w 796954"/>
              <a:gd name="connsiteY0" fmla="*/ 1300295 h 1359018"/>
              <a:gd name="connsiteX1" fmla="*/ 360726 w 796954"/>
              <a:gd name="connsiteY1" fmla="*/ 1 h 1359018"/>
              <a:gd name="connsiteX2" fmla="*/ 780176 w 796954"/>
              <a:gd name="connsiteY2" fmla="*/ 1291906 h 1359018"/>
              <a:gd name="connsiteX3" fmla="*/ 780176 w 796954"/>
              <a:gd name="connsiteY3" fmla="*/ 1291906 h 1359018"/>
              <a:gd name="connsiteX4" fmla="*/ 796954 w 796954"/>
              <a:gd name="connsiteY4" fmla="*/ 1359018 h 1359018"/>
              <a:gd name="connsiteX0" fmla="*/ 0 w 796954"/>
              <a:gd name="connsiteY0" fmla="*/ 981514 h 1040237"/>
              <a:gd name="connsiteX1" fmla="*/ 377504 w 796954"/>
              <a:gd name="connsiteY1" fmla="*/ 2 h 1040237"/>
              <a:gd name="connsiteX2" fmla="*/ 780176 w 796954"/>
              <a:gd name="connsiteY2" fmla="*/ 973125 h 1040237"/>
              <a:gd name="connsiteX3" fmla="*/ 780176 w 796954"/>
              <a:gd name="connsiteY3" fmla="*/ 973125 h 1040237"/>
              <a:gd name="connsiteX4" fmla="*/ 796954 w 796954"/>
              <a:gd name="connsiteY4" fmla="*/ 1040237 h 1040237"/>
              <a:gd name="connsiteX0" fmla="*/ 0 w 780176"/>
              <a:gd name="connsiteY0" fmla="*/ 981514 h 981514"/>
              <a:gd name="connsiteX1" fmla="*/ 377504 w 780176"/>
              <a:gd name="connsiteY1" fmla="*/ 2 h 981514"/>
              <a:gd name="connsiteX2" fmla="*/ 780176 w 780176"/>
              <a:gd name="connsiteY2" fmla="*/ 973125 h 981514"/>
              <a:gd name="connsiteX3" fmla="*/ 780176 w 780176"/>
              <a:gd name="connsiteY3" fmla="*/ 973125 h 981514"/>
              <a:gd name="connsiteX0" fmla="*/ 0 w 780176"/>
              <a:gd name="connsiteY0" fmla="*/ 981514 h 981514"/>
              <a:gd name="connsiteX1" fmla="*/ 385893 w 780176"/>
              <a:gd name="connsiteY1" fmla="*/ 2 h 981514"/>
              <a:gd name="connsiteX2" fmla="*/ 780176 w 780176"/>
              <a:gd name="connsiteY2" fmla="*/ 973125 h 981514"/>
              <a:gd name="connsiteX3" fmla="*/ 780176 w 780176"/>
              <a:gd name="connsiteY3" fmla="*/ 973125 h 981514"/>
              <a:gd name="connsiteX0" fmla="*/ 0 w 780176"/>
              <a:gd name="connsiteY0" fmla="*/ 983104 h 983104"/>
              <a:gd name="connsiteX1" fmla="*/ 385893 w 780176"/>
              <a:gd name="connsiteY1" fmla="*/ 1592 h 983104"/>
              <a:gd name="connsiteX2" fmla="*/ 780176 w 780176"/>
              <a:gd name="connsiteY2" fmla="*/ 974715 h 983104"/>
              <a:gd name="connsiteX3" fmla="*/ 780176 w 780176"/>
              <a:gd name="connsiteY3" fmla="*/ 974715 h 983104"/>
              <a:gd name="connsiteX0" fmla="*/ 0 w 780176"/>
              <a:gd name="connsiteY0" fmla="*/ 981618 h 981618"/>
              <a:gd name="connsiteX1" fmla="*/ 385893 w 780176"/>
              <a:gd name="connsiteY1" fmla="*/ 106 h 981618"/>
              <a:gd name="connsiteX2" fmla="*/ 780176 w 780176"/>
              <a:gd name="connsiteY2" fmla="*/ 973229 h 981618"/>
              <a:gd name="connsiteX3" fmla="*/ 780176 w 780176"/>
              <a:gd name="connsiteY3" fmla="*/ 973229 h 981618"/>
              <a:gd name="connsiteX0" fmla="*/ 0 w 780176"/>
              <a:gd name="connsiteY0" fmla="*/ 982564 h 982564"/>
              <a:gd name="connsiteX1" fmla="*/ 385893 w 780176"/>
              <a:gd name="connsiteY1" fmla="*/ 1052 h 982564"/>
              <a:gd name="connsiteX2" fmla="*/ 780176 w 780176"/>
              <a:gd name="connsiteY2" fmla="*/ 974175 h 982564"/>
              <a:gd name="connsiteX3" fmla="*/ 780176 w 780176"/>
              <a:gd name="connsiteY3" fmla="*/ 974175 h 982564"/>
              <a:gd name="connsiteX0" fmla="*/ 0 w 791755"/>
              <a:gd name="connsiteY0" fmla="*/ 982564 h 982564"/>
              <a:gd name="connsiteX1" fmla="*/ 385893 w 791755"/>
              <a:gd name="connsiteY1" fmla="*/ 1052 h 982564"/>
              <a:gd name="connsiteX2" fmla="*/ 780176 w 791755"/>
              <a:gd name="connsiteY2" fmla="*/ 974175 h 982564"/>
              <a:gd name="connsiteX3" fmla="*/ 780176 w 791755"/>
              <a:gd name="connsiteY3" fmla="*/ 974175 h 982564"/>
              <a:gd name="connsiteX0" fmla="*/ 0 w 780176"/>
              <a:gd name="connsiteY0" fmla="*/ 981514 h 981514"/>
              <a:gd name="connsiteX1" fmla="*/ 385893 w 780176"/>
              <a:gd name="connsiteY1" fmla="*/ 2 h 981514"/>
              <a:gd name="connsiteX2" fmla="*/ 780176 w 780176"/>
              <a:gd name="connsiteY2" fmla="*/ 973125 h 981514"/>
              <a:gd name="connsiteX0" fmla="*/ 0 w 947956"/>
              <a:gd name="connsiteY0" fmla="*/ 981529 h 981529"/>
              <a:gd name="connsiteX1" fmla="*/ 385893 w 947956"/>
              <a:gd name="connsiteY1" fmla="*/ 17 h 981529"/>
              <a:gd name="connsiteX2" fmla="*/ 947956 w 947956"/>
              <a:gd name="connsiteY2" fmla="*/ 956362 h 981529"/>
              <a:gd name="connsiteX0" fmla="*/ 0 w 947956"/>
              <a:gd name="connsiteY0" fmla="*/ 897642 h 897642"/>
              <a:gd name="connsiteX1" fmla="*/ 511728 w 947956"/>
              <a:gd name="connsiteY1" fmla="*/ 20 h 897642"/>
              <a:gd name="connsiteX2" fmla="*/ 947956 w 947956"/>
              <a:gd name="connsiteY2" fmla="*/ 872475 h 897642"/>
              <a:gd name="connsiteX0" fmla="*/ 0 w 947956"/>
              <a:gd name="connsiteY0" fmla="*/ 909391 h 909391"/>
              <a:gd name="connsiteX1" fmla="*/ 511728 w 947956"/>
              <a:gd name="connsiteY1" fmla="*/ 11769 h 909391"/>
              <a:gd name="connsiteX2" fmla="*/ 947956 w 947956"/>
              <a:gd name="connsiteY2" fmla="*/ 884224 h 909391"/>
            </a:gdLst>
            <a:ahLst/>
            <a:cxnLst>
              <a:cxn ang="0">
                <a:pos x="connsiteX0" y="connsiteY0"/>
              </a:cxn>
              <a:cxn ang="0">
                <a:pos x="connsiteX1" y="connsiteY1"/>
              </a:cxn>
              <a:cxn ang="0">
                <a:pos x="connsiteX2" y="connsiteY2"/>
              </a:cxn>
            </a:cxnLst>
            <a:rect l="l" t="t" r="r" b="b"/>
            <a:pathLst>
              <a:path w="947956" h="909391">
                <a:moveTo>
                  <a:pt x="0" y="909391"/>
                </a:moveTo>
                <a:cubicBezTo>
                  <a:pt x="115348" y="259943"/>
                  <a:pt x="303401" y="-67926"/>
                  <a:pt x="511728" y="11769"/>
                </a:cubicBezTo>
                <a:cubicBezTo>
                  <a:pt x="720055" y="91464"/>
                  <a:pt x="865814" y="681490"/>
                  <a:pt x="947956" y="884224"/>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78" name="Straight Connector 77">
            <a:extLst>
              <a:ext uri="{FF2B5EF4-FFF2-40B4-BE49-F238E27FC236}">
                <a16:creationId xmlns:a16="http://schemas.microsoft.com/office/drawing/2014/main" id="{CB30181A-5EEA-46A0-810F-3C50135C6FB8}"/>
              </a:ext>
            </a:extLst>
          </p:cNvPr>
          <p:cNvCxnSpPr>
            <a:cxnSpLocks/>
          </p:cNvCxnSpPr>
          <p:nvPr/>
        </p:nvCxnSpPr>
        <p:spPr>
          <a:xfrm flipH="1" flipV="1">
            <a:off x="4303574" y="3483065"/>
            <a:ext cx="18584" cy="249398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9" name="Freeform: Shape 78">
            <a:extLst>
              <a:ext uri="{FF2B5EF4-FFF2-40B4-BE49-F238E27FC236}">
                <a16:creationId xmlns:a16="http://schemas.microsoft.com/office/drawing/2014/main" id="{14B9FFDC-91B0-4E0F-AD3E-77FBDEDC941B}"/>
              </a:ext>
            </a:extLst>
          </p:cNvPr>
          <p:cNvSpPr/>
          <p:nvPr/>
        </p:nvSpPr>
        <p:spPr>
          <a:xfrm>
            <a:off x="3600205" y="4103300"/>
            <a:ext cx="947956" cy="909391"/>
          </a:xfrm>
          <a:custGeom>
            <a:avLst/>
            <a:gdLst>
              <a:gd name="connsiteX0" fmla="*/ 0 w 796954"/>
              <a:gd name="connsiteY0" fmla="*/ 1300295 h 1359018"/>
              <a:gd name="connsiteX1" fmla="*/ 360726 w 796954"/>
              <a:gd name="connsiteY1" fmla="*/ 1 h 1359018"/>
              <a:gd name="connsiteX2" fmla="*/ 780176 w 796954"/>
              <a:gd name="connsiteY2" fmla="*/ 1291906 h 1359018"/>
              <a:gd name="connsiteX3" fmla="*/ 780176 w 796954"/>
              <a:gd name="connsiteY3" fmla="*/ 1291906 h 1359018"/>
              <a:gd name="connsiteX4" fmla="*/ 796954 w 796954"/>
              <a:gd name="connsiteY4" fmla="*/ 1359018 h 1359018"/>
              <a:gd name="connsiteX0" fmla="*/ 0 w 796954"/>
              <a:gd name="connsiteY0" fmla="*/ 981514 h 1040237"/>
              <a:gd name="connsiteX1" fmla="*/ 377504 w 796954"/>
              <a:gd name="connsiteY1" fmla="*/ 2 h 1040237"/>
              <a:gd name="connsiteX2" fmla="*/ 780176 w 796954"/>
              <a:gd name="connsiteY2" fmla="*/ 973125 h 1040237"/>
              <a:gd name="connsiteX3" fmla="*/ 780176 w 796954"/>
              <a:gd name="connsiteY3" fmla="*/ 973125 h 1040237"/>
              <a:gd name="connsiteX4" fmla="*/ 796954 w 796954"/>
              <a:gd name="connsiteY4" fmla="*/ 1040237 h 1040237"/>
              <a:gd name="connsiteX0" fmla="*/ 0 w 780176"/>
              <a:gd name="connsiteY0" fmla="*/ 981514 h 981514"/>
              <a:gd name="connsiteX1" fmla="*/ 377504 w 780176"/>
              <a:gd name="connsiteY1" fmla="*/ 2 h 981514"/>
              <a:gd name="connsiteX2" fmla="*/ 780176 w 780176"/>
              <a:gd name="connsiteY2" fmla="*/ 973125 h 981514"/>
              <a:gd name="connsiteX3" fmla="*/ 780176 w 780176"/>
              <a:gd name="connsiteY3" fmla="*/ 973125 h 981514"/>
              <a:gd name="connsiteX0" fmla="*/ 0 w 780176"/>
              <a:gd name="connsiteY0" fmla="*/ 981514 h 981514"/>
              <a:gd name="connsiteX1" fmla="*/ 385893 w 780176"/>
              <a:gd name="connsiteY1" fmla="*/ 2 h 981514"/>
              <a:gd name="connsiteX2" fmla="*/ 780176 w 780176"/>
              <a:gd name="connsiteY2" fmla="*/ 973125 h 981514"/>
              <a:gd name="connsiteX3" fmla="*/ 780176 w 780176"/>
              <a:gd name="connsiteY3" fmla="*/ 973125 h 981514"/>
              <a:gd name="connsiteX0" fmla="*/ 0 w 780176"/>
              <a:gd name="connsiteY0" fmla="*/ 983104 h 983104"/>
              <a:gd name="connsiteX1" fmla="*/ 385893 w 780176"/>
              <a:gd name="connsiteY1" fmla="*/ 1592 h 983104"/>
              <a:gd name="connsiteX2" fmla="*/ 780176 w 780176"/>
              <a:gd name="connsiteY2" fmla="*/ 974715 h 983104"/>
              <a:gd name="connsiteX3" fmla="*/ 780176 w 780176"/>
              <a:gd name="connsiteY3" fmla="*/ 974715 h 983104"/>
              <a:gd name="connsiteX0" fmla="*/ 0 w 780176"/>
              <a:gd name="connsiteY0" fmla="*/ 981618 h 981618"/>
              <a:gd name="connsiteX1" fmla="*/ 385893 w 780176"/>
              <a:gd name="connsiteY1" fmla="*/ 106 h 981618"/>
              <a:gd name="connsiteX2" fmla="*/ 780176 w 780176"/>
              <a:gd name="connsiteY2" fmla="*/ 973229 h 981618"/>
              <a:gd name="connsiteX3" fmla="*/ 780176 w 780176"/>
              <a:gd name="connsiteY3" fmla="*/ 973229 h 981618"/>
              <a:gd name="connsiteX0" fmla="*/ 0 w 780176"/>
              <a:gd name="connsiteY0" fmla="*/ 982564 h 982564"/>
              <a:gd name="connsiteX1" fmla="*/ 385893 w 780176"/>
              <a:gd name="connsiteY1" fmla="*/ 1052 h 982564"/>
              <a:gd name="connsiteX2" fmla="*/ 780176 w 780176"/>
              <a:gd name="connsiteY2" fmla="*/ 974175 h 982564"/>
              <a:gd name="connsiteX3" fmla="*/ 780176 w 780176"/>
              <a:gd name="connsiteY3" fmla="*/ 974175 h 982564"/>
              <a:gd name="connsiteX0" fmla="*/ 0 w 791755"/>
              <a:gd name="connsiteY0" fmla="*/ 982564 h 982564"/>
              <a:gd name="connsiteX1" fmla="*/ 385893 w 791755"/>
              <a:gd name="connsiteY1" fmla="*/ 1052 h 982564"/>
              <a:gd name="connsiteX2" fmla="*/ 780176 w 791755"/>
              <a:gd name="connsiteY2" fmla="*/ 974175 h 982564"/>
              <a:gd name="connsiteX3" fmla="*/ 780176 w 791755"/>
              <a:gd name="connsiteY3" fmla="*/ 974175 h 982564"/>
              <a:gd name="connsiteX0" fmla="*/ 0 w 780176"/>
              <a:gd name="connsiteY0" fmla="*/ 981514 h 981514"/>
              <a:gd name="connsiteX1" fmla="*/ 385893 w 780176"/>
              <a:gd name="connsiteY1" fmla="*/ 2 h 981514"/>
              <a:gd name="connsiteX2" fmla="*/ 780176 w 780176"/>
              <a:gd name="connsiteY2" fmla="*/ 973125 h 981514"/>
              <a:gd name="connsiteX0" fmla="*/ 0 w 947956"/>
              <a:gd name="connsiteY0" fmla="*/ 981529 h 981529"/>
              <a:gd name="connsiteX1" fmla="*/ 385893 w 947956"/>
              <a:gd name="connsiteY1" fmla="*/ 17 h 981529"/>
              <a:gd name="connsiteX2" fmla="*/ 947956 w 947956"/>
              <a:gd name="connsiteY2" fmla="*/ 956362 h 981529"/>
              <a:gd name="connsiteX0" fmla="*/ 0 w 947956"/>
              <a:gd name="connsiteY0" fmla="*/ 897642 h 897642"/>
              <a:gd name="connsiteX1" fmla="*/ 511728 w 947956"/>
              <a:gd name="connsiteY1" fmla="*/ 20 h 897642"/>
              <a:gd name="connsiteX2" fmla="*/ 947956 w 947956"/>
              <a:gd name="connsiteY2" fmla="*/ 872475 h 897642"/>
              <a:gd name="connsiteX0" fmla="*/ 0 w 947956"/>
              <a:gd name="connsiteY0" fmla="*/ 909391 h 909391"/>
              <a:gd name="connsiteX1" fmla="*/ 511728 w 947956"/>
              <a:gd name="connsiteY1" fmla="*/ 11769 h 909391"/>
              <a:gd name="connsiteX2" fmla="*/ 947956 w 947956"/>
              <a:gd name="connsiteY2" fmla="*/ 884224 h 909391"/>
            </a:gdLst>
            <a:ahLst/>
            <a:cxnLst>
              <a:cxn ang="0">
                <a:pos x="connsiteX0" y="connsiteY0"/>
              </a:cxn>
              <a:cxn ang="0">
                <a:pos x="connsiteX1" y="connsiteY1"/>
              </a:cxn>
              <a:cxn ang="0">
                <a:pos x="connsiteX2" y="connsiteY2"/>
              </a:cxn>
            </a:cxnLst>
            <a:rect l="l" t="t" r="r" b="b"/>
            <a:pathLst>
              <a:path w="947956" h="909391">
                <a:moveTo>
                  <a:pt x="0" y="909391"/>
                </a:moveTo>
                <a:cubicBezTo>
                  <a:pt x="115348" y="259943"/>
                  <a:pt x="303401" y="-67926"/>
                  <a:pt x="511728" y="11769"/>
                </a:cubicBezTo>
                <a:cubicBezTo>
                  <a:pt x="720055" y="91464"/>
                  <a:pt x="865814" y="681490"/>
                  <a:pt x="947956" y="884224"/>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AD79E361-8B87-47F3-AD8E-7B7C4AF2041D}"/>
                  </a:ext>
                </a:extLst>
              </p:cNvPr>
              <p:cNvSpPr txBox="1"/>
              <p:nvPr/>
            </p:nvSpPr>
            <p:spPr>
              <a:xfrm>
                <a:off x="3651858" y="5977049"/>
                <a:ext cx="348878" cy="22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1400" b="0" i="1" smtClean="0">
                              <a:latin typeface="Cambria Math" panose="02040503050406030204" pitchFamily="18" charset="0"/>
                            </a:rPr>
                          </m:ctrlPr>
                        </m:sSupPr>
                        <m:e>
                          <m:r>
                            <m:rPr>
                              <m:sty m:val="p"/>
                            </m:rPr>
                            <a:rPr lang="en-IN" sz="1400" b="0" i="0" smtClean="0">
                              <a:latin typeface="Cambria Math" panose="02040503050406030204" pitchFamily="18" charset="0"/>
                            </a:rPr>
                            <m:t>Θ</m:t>
                          </m:r>
                        </m:e>
                        <m:sup>
                          <m:r>
                            <a:rPr lang="en-IN" sz="1400" b="0" i="1" smtClean="0">
                              <a:latin typeface="Cambria Math" panose="02040503050406030204" pitchFamily="18" charset="0"/>
                            </a:rPr>
                            <m:t>(1)</m:t>
                          </m:r>
                        </m:sup>
                      </m:sSup>
                    </m:oMath>
                  </m:oMathPara>
                </a14:m>
                <a:endParaRPr lang="en-IN" sz="1400" dirty="0"/>
              </a:p>
            </p:txBody>
          </p:sp>
        </mc:Choice>
        <mc:Fallback xmlns="">
          <p:sp>
            <p:nvSpPr>
              <p:cNvPr id="80" name="TextBox 79">
                <a:extLst>
                  <a:ext uri="{FF2B5EF4-FFF2-40B4-BE49-F238E27FC236}">
                    <a16:creationId xmlns:a16="http://schemas.microsoft.com/office/drawing/2014/main" id="{AD79E361-8B87-47F3-AD8E-7B7C4AF2041D}"/>
                  </a:ext>
                </a:extLst>
              </p:cNvPr>
              <p:cNvSpPr txBox="1">
                <a:spLocks noRot="1" noChangeAspect="1" noMove="1" noResize="1" noEditPoints="1" noAdjustHandles="1" noChangeArrowheads="1" noChangeShapeType="1" noTextEdit="1"/>
              </p:cNvSpPr>
              <p:nvPr/>
            </p:nvSpPr>
            <p:spPr>
              <a:xfrm>
                <a:off x="3651858" y="5977049"/>
                <a:ext cx="348878" cy="224357"/>
              </a:xfrm>
              <a:prstGeom prst="rect">
                <a:avLst/>
              </a:prstGeom>
              <a:blipFill>
                <a:blip r:embed="rId7"/>
                <a:stretch>
                  <a:fillRect l="-12281" t="-5405" r="-12281" b="-540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BA7B560B-A4BC-4156-A1DA-6FD76BF10636}"/>
                  </a:ext>
                </a:extLst>
              </p:cNvPr>
              <p:cNvSpPr txBox="1"/>
              <p:nvPr/>
            </p:nvSpPr>
            <p:spPr>
              <a:xfrm>
                <a:off x="3943825" y="5957812"/>
                <a:ext cx="348878" cy="22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1400" b="0" i="1" smtClean="0">
                              <a:latin typeface="Cambria Math" panose="02040503050406030204" pitchFamily="18" charset="0"/>
                            </a:rPr>
                          </m:ctrlPr>
                        </m:sSupPr>
                        <m:e>
                          <m:r>
                            <m:rPr>
                              <m:sty m:val="p"/>
                            </m:rPr>
                            <a:rPr lang="en-IN" sz="1400" b="0" i="0" smtClean="0">
                              <a:latin typeface="Cambria Math" panose="02040503050406030204" pitchFamily="18" charset="0"/>
                            </a:rPr>
                            <m:t>Θ</m:t>
                          </m:r>
                        </m:e>
                        <m:sup>
                          <m:r>
                            <a:rPr lang="en-IN" sz="1400" b="0" i="1" smtClean="0">
                              <a:latin typeface="Cambria Math" panose="02040503050406030204" pitchFamily="18" charset="0"/>
                            </a:rPr>
                            <m:t>(2)</m:t>
                          </m:r>
                        </m:sup>
                      </m:sSup>
                    </m:oMath>
                  </m:oMathPara>
                </a14:m>
                <a:endParaRPr lang="en-IN" sz="1400" dirty="0"/>
              </a:p>
            </p:txBody>
          </p:sp>
        </mc:Choice>
        <mc:Fallback xmlns="">
          <p:sp>
            <p:nvSpPr>
              <p:cNvPr id="81" name="TextBox 80">
                <a:extLst>
                  <a:ext uri="{FF2B5EF4-FFF2-40B4-BE49-F238E27FC236}">
                    <a16:creationId xmlns:a16="http://schemas.microsoft.com/office/drawing/2014/main" id="{BA7B560B-A4BC-4156-A1DA-6FD76BF10636}"/>
                  </a:ext>
                </a:extLst>
              </p:cNvPr>
              <p:cNvSpPr txBox="1">
                <a:spLocks noRot="1" noChangeAspect="1" noMove="1" noResize="1" noEditPoints="1" noAdjustHandles="1" noChangeArrowheads="1" noChangeShapeType="1" noTextEdit="1"/>
              </p:cNvSpPr>
              <p:nvPr/>
            </p:nvSpPr>
            <p:spPr>
              <a:xfrm>
                <a:off x="3943825" y="5957812"/>
                <a:ext cx="348878" cy="224357"/>
              </a:xfrm>
              <a:prstGeom prst="rect">
                <a:avLst/>
              </a:prstGeom>
              <a:blipFill>
                <a:blip r:embed="rId8"/>
                <a:stretch>
                  <a:fillRect l="-12281" t="-5405" r="-10526" b="-540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B6CE7FC2-A2C7-48C1-B2B8-0D57AF200359}"/>
                  </a:ext>
                </a:extLst>
              </p:cNvPr>
              <p:cNvSpPr txBox="1"/>
              <p:nvPr/>
            </p:nvSpPr>
            <p:spPr>
              <a:xfrm>
                <a:off x="4248305" y="5949005"/>
                <a:ext cx="348878" cy="22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1400" b="0" i="1" smtClean="0">
                              <a:latin typeface="Cambria Math" panose="02040503050406030204" pitchFamily="18" charset="0"/>
                            </a:rPr>
                          </m:ctrlPr>
                        </m:sSupPr>
                        <m:e>
                          <m:r>
                            <m:rPr>
                              <m:sty m:val="p"/>
                            </m:rPr>
                            <a:rPr lang="en-IN" sz="1400" b="0" i="0" smtClean="0">
                              <a:latin typeface="Cambria Math" panose="02040503050406030204" pitchFamily="18" charset="0"/>
                            </a:rPr>
                            <m:t>Θ</m:t>
                          </m:r>
                        </m:e>
                        <m:sup>
                          <m:r>
                            <a:rPr lang="en-IN" sz="1400" b="0" i="1" smtClean="0">
                              <a:latin typeface="Cambria Math" panose="02040503050406030204" pitchFamily="18" charset="0"/>
                            </a:rPr>
                            <m:t>(3)</m:t>
                          </m:r>
                        </m:sup>
                      </m:sSup>
                    </m:oMath>
                  </m:oMathPara>
                </a14:m>
                <a:endParaRPr lang="en-IN" sz="1400" dirty="0"/>
              </a:p>
            </p:txBody>
          </p:sp>
        </mc:Choice>
        <mc:Fallback xmlns="">
          <p:sp>
            <p:nvSpPr>
              <p:cNvPr id="82" name="TextBox 81">
                <a:extLst>
                  <a:ext uri="{FF2B5EF4-FFF2-40B4-BE49-F238E27FC236}">
                    <a16:creationId xmlns:a16="http://schemas.microsoft.com/office/drawing/2014/main" id="{B6CE7FC2-A2C7-48C1-B2B8-0D57AF200359}"/>
                  </a:ext>
                </a:extLst>
              </p:cNvPr>
              <p:cNvSpPr txBox="1">
                <a:spLocks noRot="1" noChangeAspect="1" noMove="1" noResize="1" noEditPoints="1" noAdjustHandles="1" noChangeArrowheads="1" noChangeShapeType="1" noTextEdit="1"/>
              </p:cNvSpPr>
              <p:nvPr/>
            </p:nvSpPr>
            <p:spPr>
              <a:xfrm>
                <a:off x="4248305" y="5949005"/>
                <a:ext cx="348878" cy="224357"/>
              </a:xfrm>
              <a:prstGeom prst="rect">
                <a:avLst/>
              </a:prstGeom>
              <a:blipFill>
                <a:blip r:embed="rId9"/>
                <a:stretch>
                  <a:fillRect l="-12281" t="-8108" r="-10526" b="-540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20EF9893-66DB-4A59-95C3-15640C89129B}"/>
                  </a:ext>
                </a:extLst>
              </p:cNvPr>
              <p:cNvSpPr txBox="1"/>
              <p:nvPr/>
            </p:nvSpPr>
            <p:spPr>
              <a:xfrm>
                <a:off x="797052" y="3178041"/>
                <a:ext cx="2360577" cy="553998"/>
              </a:xfrm>
              <a:prstGeom prst="rect">
                <a:avLst/>
              </a:prstGeom>
              <a:noFill/>
            </p:spPr>
            <p:txBody>
              <a:bodyPr wrap="square" lIns="0" tIns="0" rIns="0" bIns="0" rtlCol="0">
                <a:spAutoFit/>
              </a:bodyPr>
              <a:lstStyle/>
              <a:p>
                <a:r>
                  <a:rPr lang="en-IN" dirty="0">
                    <a:latin typeface="Abadi Extra Light" panose="020B0204020104020204" pitchFamily="34" charset="0"/>
                    <a:ea typeface="Cambria Math" panose="02040503050406030204" pitchFamily="18" charset="0"/>
                  </a:rPr>
                  <a:t>Green curve: </a:t>
                </a:r>
                <a14:m>
                  <m:oMath xmlns:m="http://schemas.openxmlformats.org/officeDocument/2006/math">
                    <m:r>
                      <a:rPr lang="en-IN" i="1" smtClean="0">
                        <a:latin typeface="Cambria Math" panose="02040503050406030204" pitchFamily="18" charset="0"/>
                        <a:ea typeface="Cambria Math" panose="02040503050406030204" pitchFamily="18" charset="0"/>
                      </a:rPr>
                      <m:t>ℒ</m:t>
                    </m:r>
                    <m:d>
                      <m:dPr>
                        <m:ctrlPr>
                          <a:rPr lang="en-IN" i="1">
                            <a:latin typeface="Cambria Math" panose="02040503050406030204" pitchFamily="18" charset="0"/>
                            <a:ea typeface="Cambria Math" panose="02040503050406030204" pitchFamily="18" charset="0"/>
                          </a:rPr>
                        </m:ctrlPr>
                      </m:dPr>
                      <m:e>
                        <m:acc>
                          <m:accPr>
                            <m:chr m:val="̂"/>
                            <m:ctrlPr>
                              <a:rPr lang="en-IN" i="1" smtClean="0">
                                <a:latin typeface="Cambria Math" panose="02040503050406030204" pitchFamily="18" charset="0"/>
                                <a:ea typeface="Cambria Math" panose="02040503050406030204" pitchFamily="18" charset="0"/>
                              </a:rPr>
                            </m:ctrlPr>
                          </m:accPr>
                          <m:e>
                            <m:r>
                              <a:rPr lang="en-IN" b="0" i="1" smtClean="0">
                                <a:latin typeface="Cambria Math" panose="02040503050406030204" pitchFamily="18" charset="0"/>
                                <a:ea typeface="Cambria Math" panose="02040503050406030204" pitchFamily="18" charset="0"/>
                              </a:rPr>
                              <m:t>𝑞</m:t>
                            </m:r>
                          </m:e>
                        </m:acc>
                        <m:r>
                          <a:rPr lang="en-IN" i="1">
                            <a:latin typeface="Cambria Math" panose="02040503050406030204" pitchFamily="18" charset="0"/>
                            <a:ea typeface="Cambria Math" panose="02040503050406030204" pitchFamily="18" charset="0"/>
                          </a:rPr>
                          <m:t>,</m:t>
                        </m:r>
                        <m:r>
                          <m:rPr>
                            <m:sty m:val="p"/>
                          </m:rPr>
                          <a:rPr lang="en-IN">
                            <a:latin typeface="Cambria Math" panose="02040503050406030204" pitchFamily="18" charset="0"/>
                            <a:ea typeface="Cambria Math" panose="02040503050406030204" pitchFamily="18" charset="0"/>
                          </a:rPr>
                          <m:t>Θ</m:t>
                        </m:r>
                      </m:e>
                    </m:d>
                  </m:oMath>
                </a14:m>
                <a:r>
                  <a:rPr lang="en-IN" dirty="0">
                    <a:latin typeface="Abadi Extra Light" panose="020B0204020104020204" pitchFamily="34" charset="0"/>
                  </a:rPr>
                  <a:t> after setting </a:t>
                </a:r>
                <a14:m>
                  <m:oMath xmlns:m="http://schemas.openxmlformats.org/officeDocument/2006/math">
                    <m:r>
                      <a:rPr lang="en-IN" i="1" dirty="0" smtClean="0">
                        <a:latin typeface="Cambria Math" panose="02040503050406030204" pitchFamily="18" charset="0"/>
                      </a:rPr>
                      <m:t>𝑞</m:t>
                    </m:r>
                  </m:oMath>
                </a14:m>
                <a:r>
                  <a:rPr lang="en-IN" dirty="0">
                    <a:latin typeface="Abadi Extra Light" panose="020B0204020104020204" pitchFamily="34" charset="0"/>
                  </a:rPr>
                  <a:t> to </a:t>
                </a:r>
                <a14:m>
                  <m:oMath xmlns:m="http://schemas.openxmlformats.org/officeDocument/2006/math">
                    <m:acc>
                      <m:accPr>
                        <m:chr m:val="̂"/>
                        <m:ctrlPr>
                          <a:rPr lang="en-IN" i="1">
                            <a:latin typeface="Cambria Math" panose="02040503050406030204" pitchFamily="18" charset="0"/>
                            <a:ea typeface="Cambria Math" panose="02040503050406030204" pitchFamily="18" charset="0"/>
                          </a:rPr>
                        </m:ctrlPr>
                      </m:accPr>
                      <m:e>
                        <m:r>
                          <a:rPr lang="en-IN" i="1">
                            <a:latin typeface="Cambria Math" panose="02040503050406030204" pitchFamily="18" charset="0"/>
                            <a:ea typeface="Cambria Math" panose="02040503050406030204" pitchFamily="18" charset="0"/>
                          </a:rPr>
                          <m:t>𝑞</m:t>
                        </m:r>
                      </m:e>
                    </m:acc>
                  </m:oMath>
                </a14:m>
                <a:r>
                  <a:rPr lang="en-IN" dirty="0">
                    <a:latin typeface="Abadi Extra Light" panose="020B0204020104020204" pitchFamily="34" charset="0"/>
                  </a:rPr>
                  <a:t> </a:t>
                </a:r>
              </a:p>
            </p:txBody>
          </p:sp>
        </mc:Choice>
        <mc:Fallback xmlns="">
          <p:sp>
            <p:nvSpPr>
              <p:cNvPr id="83" name="TextBox 82">
                <a:extLst>
                  <a:ext uri="{FF2B5EF4-FFF2-40B4-BE49-F238E27FC236}">
                    <a16:creationId xmlns:a16="http://schemas.microsoft.com/office/drawing/2014/main" id="{20EF9893-66DB-4A59-95C3-15640C89129B}"/>
                  </a:ext>
                </a:extLst>
              </p:cNvPr>
              <p:cNvSpPr txBox="1">
                <a:spLocks noRot="1" noChangeAspect="1" noMove="1" noResize="1" noEditPoints="1" noAdjustHandles="1" noChangeArrowheads="1" noChangeShapeType="1" noTextEdit="1"/>
              </p:cNvSpPr>
              <p:nvPr/>
            </p:nvSpPr>
            <p:spPr>
              <a:xfrm>
                <a:off x="797052" y="3178041"/>
                <a:ext cx="2360577" cy="553998"/>
              </a:xfrm>
              <a:prstGeom prst="rect">
                <a:avLst/>
              </a:prstGeom>
              <a:blipFill>
                <a:blip r:embed="rId10"/>
                <a:stretch>
                  <a:fillRect l="-6202" t="-14286" r="-8010" b="-2527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D65C51F5-1401-4FAB-91CE-F710011DE3BD}"/>
                  </a:ext>
                </a:extLst>
              </p:cNvPr>
              <p:cNvSpPr txBox="1"/>
              <p:nvPr/>
            </p:nvSpPr>
            <p:spPr>
              <a:xfrm>
                <a:off x="7291727" y="3221490"/>
                <a:ext cx="11090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IN" i="1">
                          <a:latin typeface="Cambria Math" panose="02040503050406030204" pitchFamily="18" charset="0"/>
                        </a:rPr>
                        <m:t>log</m:t>
                      </m:r>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r>
                            <a:rPr lang="en-IN" b="1" i="1">
                              <a:latin typeface="Cambria Math" panose="02040503050406030204" pitchFamily="18" charset="0"/>
                            </a:rPr>
                            <m:t>𝑿</m:t>
                          </m:r>
                        </m:e>
                        <m:e>
                          <m:r>
                            <m:rPr>
                              <m:sty m:val="p"/>
                            </m:rPr>
                            <a:rPr lang="en-IN">
                              <a:latin typeface="Cambria Math" panose="02040503050406030204" pitchFamily="18" charset="0"/>
                            </a:rPr>
                            <m:t>Θ</m:t>
                          </m:r>
                        </m:e>
                      </m:d>
                    </m:oMath>
                  </m:oMathPara>
                </a14:m>
                <a:endParaRPr lang="en-IN" dirty="0"/>
              </a:p>
            </p:txBody>
          </p:sp>
        </mc:Choice>
        <mc:Fallback xmlns="">
          <p:sp>
            <p:nvSpPr>
              <p:cNvPr id="84" name="TextBox 83">
                <a:extLst>
                  <a:ext uri="{FF2B5EF4-FFF2-40B4-BE49-F238E27FC236}">
                    <a16:creationId xmlns:a16="http://schemas.microsoft.com/office/drawing/2014/main" id="{D65C51F5-1401-4FAB-91CE-F710011DE3BD}"/>
                  </a:ext>
                </a:extLst>
              </p:cNvPr>
              <p:cNvSpPr txBox="1">
                <a:spLocks noRot="1" noChangeAspect="1" noMove="1" noResize="1" noEditPoints="1" noAdjustHandles="1" noChangeArrowheads="1" noChangeShapeType="1" noTextEdit="1"/>
              </p:cNvSpPr>
              <p:nvPr/>
            </p:nvSpPr>
            <p:spPr>
              <a:xfrm>
                <a:off x="7291727" y="3221490"/>
                <a:ext cx="1109022" cy="276999"/>
              </a:xfrm>
              <a:prstGeom prst="rect">
                <a:avLst/>
              </a:prstGeom>
              <a:blipFill>
                <a:blip r:embed="rId11"/>
                <a:stretch>
                  <a:fillRect l="-7143" t="-2174" b="-3260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F22C35E1-69B1-43D7-8008-00C8352789AC}"/>
                  </a:ext>
                </a:extLst>
              </p:cNvPr>
              <p:cNvSpPr txBox="1"/>
              <p:nvPr/>
            </p:nvSpPr>
            <p:spPr>
              <a:xfrm>
                <a:off x="3715671" y="2889636"/>
                <a:ext cx="1564371" cy="553998"/>
              </a:xfrm>
              <a:prstGeom prst="rect">
                <a:avLst/>
              </a:prstGeom>
              <a:noFill/>
            </p:spPr>
            <p:txBody>
              <a:bodyPr wrap="square" lIns="0" tIns="0" rIns="0" bIns="0" rtlCol="0">
                <a:spAutoFit/>
              </a:bodyPr>
              <a:lstStyle/>
              <a:p>
                <a:r>
                  <a:rPr lang="en-IN" dirty="0">
                    <a:latin typeface="Abadi Extra Light" panose="020B0204020104020204" pitchFamily="34" charset="0"/>
                  </a:rPr>
                  <a:t>Local optima found for </a:t>
                </a:r>
                <a14:m>
                  <m:oMath xmlns:m="http://schemas.openxmlformats.org/officeDocument/2006/math">
                    <m:sSub>
                      <m:sSubPr>
                        <m:ctrlPr>
                          <a:rPr lang="en-IN" b="0" i="1" smtClean="0">
                            <a:latin typeface="Cambria Math" panose="02040503050406030204" pitchFamily="18" charset="0"/>
                          </a:rPr>
                        </m:ctrlPr>
                      </m:sSubPr>
                      <m:e>
                        <m:r>
                          <m:rPr>
                            <m:sty m:val="p"/>
                          </m:rPr>
                          <a:rPr lang="en-IN" b="0" i="0" smtClean="0">
                            <a:latin typeface="Cambria Math" panose="02040503050406030204" pitchFamily="18" charset="0"/>
                          </a:rPr>
                          <m:t>Θ</m:t>
                        </m:r>
                      </m:e>
                      <m:sub>
                        <m:r>
                          <a:rPr lang="en-IN" b="0" i="1" smtClean="0">
                            <a:latin typeface="Cambria Math" panose="02040503050406030204" pitchFamily="18" charset="0"/>
                          </a:rPr>
                          <m:t>𝑀𝐿𝐸</m:t>
                        </m:r>
                      </m:sub>
                    </m:sSub>
                  </m:oMath>
                </a14:m>
                <a:endParaRPr lang="en-IN" dirty="0">
                  <a:latin typeface="Abadi Extra Light" panose="020B0204020104020204" pitchFamily="34" charset="0"/>
                </a:endParaRPr>
              </a:p>
            </p:txBody>
          </p:sp>
        </mc:Choice>
        <mc:Fallback xmlns="">
          <p:sp>
            <p:nvSpPr>
              <p:cNvPr id="85" name="TextBox 84">
                <a:extLst>
                  <a:ext uri="{FF2B5EF4-FFF2-40B4-BE49-F238E27FC236}">
                    <a16:creationId xmlns:a16="http://schemas.microsoft.com/office/drawing/2014/main" id="{F22C35E1-69B1-43D7-8008-00C8352789AC}"/>
                  </a:ext>
                </a:extLst>
              </p:cNvPr>
              <p:cNvSpPr txBox="1">
                <a:spLocks noRot="1" noChangeAspect="1" noMove="1" noResize="1" noEditPoints="1" noAdjustHandles="1" noChangeArrowheads="1" noChangeShapeType="1" noTextEdit="1"/>
              </p:cNvSpPr>
              <p:nvPr/>
            </p:nvSpPr>
            <p:spPr>
              <a:xfrm>
                <a:off x="3715671" y="2889636"/>
                <a:ext cx="1564371" cy="553998"/>
              </a:xfrm>
              <a:prstGeom prst="rect">
                <a:avLst/>
              </a:prstGeom>
              <a:blipFill>
                <a:blip r:embed="rId12"/>
                <a:stretch>
                  <a:fillRect l="-9375" t="-14286" b="-2527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6" name="Speech Bubble: Rectangle 85">
                <a:extLst>
                  <a:ext uri="{FF2B5EF4-FFF2-40B4-BE49-F238E27FC236}">
                    <a16:creationId xmlns:a16="http://schemas.microsoft.com/office/drawing/2014/main" id="{918EE695-E7E2-4904-9D92-D6280A830211}"/>
                  </a:ext>
                </a:extLst>
              </p:cNvPr>
              <p:cNvSpPr/>
              <p:nvPr/>
            </p:nvSpPr>
            <p:spPr>
              <a:xfrm>
                <a:off x="8781633" y="721837"/>
                <a:ext cx="3224229" cy="700731"/>
              </a:xfrm>
              <a:prstGeom prst="wedgeRectCallout">
                <a:avLst>
                  <a:gd name="adj1" fmla="val -47211"/>
                  <a:gd name="adj2" fmla="val 7819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KL becomes zero and </a:t>
                </a:r>
                <a14:m>
                  <m:oMath xmlns:m="http://schemas.openxmlformats.org/officeDocument/2006/math">
                    <m:r>
                      <a:rPr lang="en-IN" sz="1400" i="1" smtClean="0">
                        <a:solidFill>
                          <a:schemeClr val="tx1"/>
                        </a:solidFill>
                        <a:latin typeface="Cambria Math" panose="02040503050406030204" pitchFamily="18" charset="0"/>
                        <a:ea typeface="Cambria Math" panose="02040503050406030204" pitchFamily="18" charset="0"/>
                      </a:rPr>
                      <m:t>ℒ</m:t>
                    </m:r>
                    <m:d>
                      <m:dPr>
                        <m:ctrlPr>
                          <a:rPr lang="en-IN" sz="1400" i="1">
                            <a:solidFill>
                              <a:schemeClr val="tx1"/>
                            </a:solidFill>
                            <a:latin typeface="Cambria Math" panose="02040503050406030204" pitchFamily="18" charset="0"/>
                            <a:ea typeface="Cambria Math" panose="02040503050406030204" pitchFamily="18" charset="0"/>
                          </a:rPr>
                        </m:ctrlPr>
                      </m:dPr>
                      <m:e>
                        <m:r>
                          <a:rPr lang="en-IN" sz="1400" i="1">
                            <a:solidFill>
                              <a:schemeClr val="tx1"/>
                            </a:solidFill>
                            <a:latin typeface="Cambria Math" panose="02040503050406030204" pitchFamily="18" charset="0"/>
                            <a:ea typeface="Cambria Math" panose="02040503050406030204" pitchFamily="18" charset="0"/>
                          </a:rPr>
                          <m:t>𝑞</m:t>
                        </m:r>
                        <m:r>
                          <a:rPr lang="en-IN" sz="1400" i="1">
                            <a:solidFill>
                              <a:schemeClr val="tx1"/>
                            </a:solidFill>
                            <a:latin typeface="Cambria Math" panose="02040503050406030204" pitchFamily="18" charset="0"/>
                            <a:ea typeface="Cambria Math" panose="02040503050406030204" pitchFamily="18" charset="0"/>
                          </a:rPr>
                          <m:t>,</m:t>
                        </m:r>
                        <m:r>
                          <m:rPr>
                            <m:sty m:val="p"/>
                          </m:rPr>
                          <a:rPr lang="en-IN" sz="1400">
                            <a:solidFill>
                              <a:schemeClr val="tx1"/>
                            </a:solidFill>
                            <a:latin typeface="Cambria Math" panose="02040503050406030204" pitchFamily="18" charset="0"/>
                            <a:ea typeface="Cambria Math" panose="02040503050406030204" pitchFamily="18" charset="0"/>
                          </a:rPr>
                          <m:t>Θ</m:t>
                        </m:r>
                      </m:e>
                    </m:d>
                  </m:oMath>
                </a14:m>
                <a:r>
                  <a:rPr lang="en-IN" sz="1400" dirty="0">
                    <a:solidFill>
                      <a:schemeClr val="tx1"/>
                    </a:solidFill>
                    <a:latin typeface="Abadi Extra Light" panose="020B0204020104020204" pitchFamily="34" charset="0"/>
                  </a:rPr>
                  <a:t> becomes equal to </a:t>
                </a:r>
                <a14:m>
                  <m:oMath xmlns:m="http://schemas.openxmlformats.org/officeDocument/2006/math">
                    <m:r>
                      <m:rPr>
                        <m:sty m:val="p"/>
                      </m:rPr>
                      <a:rPr lang="en-IN" sz="1400" i="1" smtClean="0">
                        <a:solidFill>
                          <a:schemeClr val="tx1"/>
                        </a:solidFill>
                        <a:latin typeface="Cambria Math" panose="02040503050406030204" pitchFamily="18" charset="0"/>
                      </a:rPr>
                      <m:t>log</m:t>
                    </m:r>
                    <m:r>
                      <a:rPr lang="en-IN" sz="1400" i="1" smtClean="0">
                        <a:solidFill>
                          <a:schemeClr val="tx1"/>
                        </a:solidFill>
                        <a:latin typeface="Cambria Math" panose="02040503050406030204" pitchFamily="18" charset="0"/>
                      </a:rPr>
                      <m:t> </m:t>
                    </m:r>
                    <m:r>
                      <a:rPr lang="en-IN" sz="1400" i="1" smtClean="0">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b="1" i="1">
                            <a:solidFill>
                              <a:schemeClr val="tx1"/>
                            </a:solidFill>
                            <a:latin typeface="Cambria Math" panose="02040503050406030204" pitchFamily="18" charset="0"/>
                          </a:rPr>
                          <m:t>𝑿</m:t>
                        </m:r>
                      </m:e>
                      <m:e>
                        <m:r>
                          <m:rPr>
                            <m:sty m:val="p"/>
                          </m:rPr>
                          <a:rPr lang="en-IN" sz="1400">
                            <a:solidFill>
                              <a:schemeClr val="tx1"/>
                            </a:solidFill>
                            <a:latin typeface="Cambria Math" panose="02040503050406030204" pitchFamily="18" charset="0"/>
                          </a:rPr>
                          <m:t>Θ</m:t>
                        </m:r>
                      </m:e>
                    </m:d>
                  </m:oMath>
                </a14:m>
                <a:r>
                  <a:rPr lang="en-IN" sz="1400" dirty="0">
                    <a:solidFill>
                      <a:schemeClr val="tx1"/>
                    </a:solidFill>
                  </a:rPr>
                  <a:t>; </a:t>
                </a:r>
                <a:r>
                  <a:rPr lang="en-IN" sz="1400" dirty="0">
                    <a:solidFill>
                      <a:schemeClr val="tx1"/>
                    </a:solidFill>
                    <a:latin typeface="Abadi Extra Light" panose="020B0204020104020204" pitchFamily="34" charset="0"/>
                  </a:rPr>
                  <a:t>thus their curves touch at current </a:t>
                </a:r>
                <a14:m>
                  <m:oMath xmlns:m="http://schemas.openxmlformats.org/officeDocument/2006/math">
                    <m:r>
                      <m:rPr>
                        <m:sty m:val="p"/>
                      </m:rPr>
                      <a:rPr lang="en-IN" sz="1400" i="0" dirty="0" smtClean="0">
                        <a:solidFill>
                          <a:schemeClr val="tx1"/>
                        </a:solidFill>
                        <a:latin typeface="Cambria Math" panose="02040503050406030204" pitchFamily="18" charset="0"/>
                      </a:rPr>
                      <m:t>Θ</m:t>
                    </m:r>
                    <m:r>
                      <a:rPr lang="en-IN" sz="1400" i="1" dirty="0" smtClean="0">
                        <a:solidFill>
                          <a:schemeClr val="tx1"/>
                        </a:solidFill>
                        <a:latin typeface="Cambria Math" panose="02040503050406030204" pitchFamily="18" charset="0"/>
                      </a:rPr>
                      <m:t> </m:t>
                    </m:r>
                  </m:oMath>
                </a14:m>
                <a:endParaRPr lang="en-IN" sz="1400" dirty="0">
                  <a:solidFill>
                    <a:schemeClr val="tx1"/>
                  </a:solidFill>
                  <a:latin typeface="Abadi Extra Light" panose="020B0204020104020204" pitchFamily="34" charset="0"/>
                </a:endParaRPr>
              </a:p>
            </p:txBody>
          </p:sp>
        </mc:Choice>
        <mc:Fallback xmlns="">
          <p:sp>
            <p:nvSpPr>
              <p:cNvPr id="86" name="Speech Bubble: Rectangle 85">
                <a:extLst>
                  <a:ext uri="{FF2B5EF4-FFF2-40B4-BE49-F238E27FC236}">
                    <a16:creationId xmlns:a16="http://schemas.microsoft.com/office/drawing/2014/main" id="{918EE695-E7E2-4904-9D92-D6280A830211}"/>
                  </a:ext>
                </a:extLst>
              </p:cNvPr>
              <p:cNvSpPr>
                <a:spLocks noRot="1" noChangeAspect="1" noMove="1" noResize="1" noEditPoints="1" noAdjustHandles="1" noChangeArrowheads="1" noChangeShapeType="1" noTextEdit="1"/>
              </p:cNvSpPr>
              <p:nvPr/>
            </p:nvSpPr>
            <p:spPr>
              <a:xfrm>
                <a:off x="8781633" y="721837"/>
                <a:ext cx="3224229" cy="700731"/>
              </a:xfrm>
              <a:prstGeom prst="wedgeRectCallout">
                <a:avLst>
                  <a:gd name="adj1" fmla="val -47211"/>
                  <a:gd name="adj2" fmla="val 78195"/>
                </a:avLst>
              </a:prstGeom>
              <a:blipFill>
                <a:blip r:embed="rId13"/>
                <a:stretch>
                  <a:fillRect l="-377" t="-1961"/>
                </a:stretch>
              </a:blipFill>
              <a:ln w="19050">
                <a:solidFill>
                  <a:schemeClr val="accent2"/>
                </a:solidFill>
              </a:ln>
            </p:spPr>
            <p:txBody>
              <a:bodyPr/>
              <a:lstStyle/>
              <a:p>
                <a:r>
                  <a:rPr lang="en-IN">
                    <a:noFill/>
                  </a:rPr>
                  <a:t> </a:t>
                </a:r>
              </a:p>
            </p:txBody>
          </p:sp>
        </mc:Fallback>
      </mc:AlternateContent>
      <p:pic>
        <p:nvPicPr>
          <p:cNvPr id="87" name="Picture 86">
            <a:extLst>
              <a:ext uri="{FF2B5EF4-FFF2-40B4-BE49-F238E27FC236}">
                <a16:creationId xmlns:a16="http://schemas.microsoft.com/office/drawing/2014/main" id="{E5BFB8FC-06C2-4F0B-99BD-770CD4912DE4}"/>
              </a:ext>
            </a:extLst>
          </p:cNvPr>
          <p:cNvPicPr>
            <a:picLocks noChangeAspect="1"/>
          </p:cNvPicPr>
          <p:nvPr/>
        </p:nvPicPr>
        <p:blipFill>
          <a:blip r:embed="rId14"/>
          <a:stretch>
            <a:fillRect/>
          </a:stretch>
        </p:blipFill>
        <p:spPr>
          <a:xfrm>
            <a:off x="11181313" y="2571935"/>
            <a:ext cx="1010687" cy="965223"/>
          </a:xfrm>
          <a:prstGeom prst="rect">
            <a:avLst/>
          </a:prstGeom>
        </p:spPr>
      </p:pic>
      <mc:AlternateContent xmlns:mc="http://schemas.openxmlformats.org/markup-compatibility/2006" xmlns:a14="http://schemas.microsoft.com/office/drawing/2010/main">
        <mc:Choice Requires="a14">
          <p:sp>
            <p:nvSpPr>
              <p:cNvPr id="88" name="Speech Bubble: Rectangle 87">
                <a:extLst>
                  <a:ext uri="{FF2B5EF4-FFF2-40B4-BE49-F238E27FC236}">
                    <a16:creationId xmlns:a16="http://schemas.microsoft.com/office/drawing/2014/main" id="{CD6D81D4-123E-4E8E-A566-1B4F31362877}"/>
                  </a:ext>
                </a:extLst>
              </p:cNvPr>
              <p:cNvSpPr/>
              <p:nvPr/>
            </p:nvSpPr>
            <p:spPr>
              <a:xfrm>
                <a:off x="8400749" y="2441275"/>
                <a:ext cx="2759478" cy="786969"/>
              </a:xfrm>
              <a:prstGeom prst="wedgeRectCallout">
                <a:avLst>
                  <a:gd name="adj1" fmla="val 62304"/>
                  <a:gd name="adj2" fmla="val 3344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Note that </a:t>
                </a:r>
                <a14:m>
                  <m:oMath xmlns:m="http://schemas.openxmlformats.org/officeDocument/2006/math">
                    <m:r>
                      <m:rPr>
                        <m:sty m:val="p"/>
                      </m:rPr>
                      <a:rPr lang="en-IN" sz="1400" i="0" dirty="0" smtClean="0">
                        <a:solidFill>
                          <a:schemeClr val="tx1"/>
                        </a:solidFill>
                        <a:latin typeface="Cambria Math" panose="02040503050406030204" pitchFamily="18" charset="0"/>
                      </a:rPr>
                      <m:t>Θ</m:t>
                    </m:r>
                    <m:r>
                      <a:rPr lang="en-IN" sz="1400" i="1" dirty="0" smtClean="0">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only changes in Step 2 so the objective </a:t>
                </a:r>
                <a14:m>
                  <m:oMath xmlns:m="http://schemas.openxmlformats.org/officeDocument/2006/math">
                    <m:r>
                      <m:rPr>
                        <m:sty m:val="p"/>
                      </m:rPr>
                      <a:rPr lang="en-IN" sz="1400" i="1" smtClean="0">
                        <a:solidFill>
                          <a:schemeClr val="tx1"/>
                        </a:solidFill>
                        <a:latin typeface="Cambria Math" panose="02040503050406030204" pitchFamily="18" charset="0"/>
                      </a:rPr>
                      <m:t>log</m:t>
                    </m:r>
                    <m:r>
                      <a:rPr lang="en-IN" sz="1400" i="1" smtClean="0">
                        <a:solidFill>
                          <a:schemeClr val="tx1"/>
                        </a:solidFill>
                        <a:latin typeface="Cambria Math" panose="02040503050406030204" pitchFamily="18" charset="0"/>
                      </a:rPr>
                      <m:t> </m:t>
                    </m:r>
                    <m:r>
                      <a:rPr lang="en-IN" sz="1400" i="1" smtClean="0">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b="1" i="1">
                            <a:solidFill>
                              <a:schemeClr val="tx1"/>
                            </a:solidFill>
                            <a:latin typeface="Cambria Math" panose="02040503050406030204" pitchFamily="18" charset="0"/>
                          </a:rPr>
                          <m:t>𝑿</m:t>
                        </m:r>
                      </m:e>
                      <m:e>
                        <m:r>
                          <m:rPr>
                            <m:sty m:val="p"/>
                          </m:rPr>
                          <a:rPr lang="en-IN" sz="1400">
                            <a:solidFill>
                              <a:schemeClr val="tx1"/>
                            </a:solidFill>
                            <a:latin typeface="Cambria Math" panose="02040503050406030204" pitchFamily="18" charset="0"/>
                          </a:rPr>
                          <m:t>Θ</m:t>
                        </m:r>
                      </m:e>
                    </m:d>
                  </m:oMath>
                </a14:m>
                <a:endParaRPr lang="en-IN" sz="1400" dirty="0">
                  <a:solidFill>
                    <a:schemeClr val="tx1"/>
                  </a:solidFill>
                </a:endParaRPr>
              </a:p>
              <a:p>
                <a:r>
                  <a:rPr lang="en-IN" sz="1400" dirty="0">
                    <a:solidFill>
                      <a:schemeClr val="tx1"/>
                    </a:solidFill>
                    <a:latin typeface="Abadi Extra Light" panose="020B0204020104020204" pitchFamily="34" charset="0"/>
                  </a:rPr>
                  <a:t> can only change in Step 2</a:t>
                </a:r>
              </a:p>
            </p:txBody>
          </p:sp>
        </mc:Choice>
        <mc:Fallback xmlns="">
          <p:sp>
            <p:nvSpPr>
              <p:cNvPr id="88" name="Speech Bubble: Rectangle 87">
                <a:extLst>
                  <a:ext uri="{FF2B5EF4-FFF2-40B4-BE49-F238E27FC236}">
                    <a16:creationId xmlns:a16="http://schemas.microsoft.com/office/drawing/2014/main" id="{CD6D81D4-123E-4E8E-A566-1B4F31362877}"/>
                  </a:ext>
                </a:extLst>
              </p:cNvPr>
              <p:cNvSpPr>
                <a:spLocks noRot="1" noChangeAspect="1" noMove="1" noResize="1" noEditPoints="1" noAdjustHandles="1" noChangeArrowheads="1" noChangeShapeType="1" noTextEdit="1"/>
              </p:cNvSpPr>
              <p:nvPr/>
            </p:nvSpPr>
            <p:spPr>
              <a:xfrm>
                <a:off x="8400749" y="2441275"/>
                <a:ext cx="2759478" cy="786969"/>
              </a:xfrm>
              <a:prstGeom prst="wedgeRectCallout">
                <a:avLst>
                  <a:gd name="adj1" fmla="val 62304"/>
                  <a:gd name="adj2" fmla="val 33440"/>
                </a:avLst>
              </a:prstGeom>
              <a:blipFill>
                <a:blip r:embed="rId15"/>
                <a:stretch>
                  <a:fillRect l="-388" b="-3008"/>
                </a:stretch>
              </a:blipFill>
              <a:ln w="19050">
                <a:solidFill>
                  <a:schemeClr val="accent2"/>
                </a:solidFill>
              </a:ln>
            </p:spPr>
            <p:txBody>
              <a:bodyPr/>
              <a:lstStyle/>
              <a:p>
                <a:r>
                  <a:rPr lang="en-IN">
                    <a:noFill/>
                  </a:rPr>
                  <a:t> </a:t>
                </a:r>
              </a:p>
            </p:txBody>
          </p:sp>
        </mc:Fallback>
      </mc:AlternateContent>
      <p:cxnSp>
        <p:nvCxnSpPr>
          <p:cNvPr id="89" name="Straight Connector 88">
            <a:extLst>
              <a:ext uri="{FF2B5EF4-FFF2-40B4-BE49-F238E27FC236}">
                <a16:creationId xmlns:a16="http://schemas.microsoft.com/office/drawing/2014/main" id="{D833716C-F434-43AA-8390-13CAFF2D9A61}"/>
              </a:ext>
            </a:extLst>
          </p:cNvPr>
          <p:cNvCxnSpPr>
            <a:cxnSpLocks/>
          </p:cNvCxnSpPr>
          <p:nvPr/>
        </p:nvCxnSpPr>
        <p:spPr>
          <a:xfrm flipV="1">
            <a:off x="6546786" y="2858508"/>
            <a:ext cx="0" cy="306672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F5875AD0-F58C-4EC4-930F-894E8E24B5F4}"/>
                  </a:ext>
                </a:extLst>
              </p:cNvPr>
              <p:cNvSpPr txBox="1"/>
              <p:nvPr/>
            </p:nvSpPr>
            <p:spPr>
              <a:xfrm>
                <a:off x="6462039" y="5949005"/>
                <a:ext cx="549574" cy="22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1400" b="0" i="1" smtClean="0">
                              <a:latin typeface="Cambria Math" panose="02040503050406030204" pitchFamily="18" charset="0"/>
                            </a:rPr>
                          </m:ctrlPr>
                        </m:sSupPr>
                        <m:e>
                          <m:r>
                            <m:rPr>
                              <m:sty m:val="p"/>
                            </m:rPr>
                            <a:rPr lang="en-IN" sz="1400" b="0" i="0" smtClean="0">
                              <a:latin typeface="Cambria Math" panose="02040503050406030204" pitchFamily="18" charset="0"/>
                            </a:rPr>
                            <m:t>Θ</m:t>
                          </m:r>
                        </m:e>
                        <m:sup>
                          <m:r>
                            <a:rPr lang="en-IN" sz="1400" b="0" i="1" smtClean="0">
                              <a:latin typeface="Cambria Math" panose="02040503050406030204" pitchFamily="18" charset="0"/>
                            </a:rPr>
                            <m:t>(</m:t>
                          </m:r>
                          <m:r>
                            <a:rPr lang="en-IN" sz="1400" b="0" i="1" smtClean="0">
                              <a:latin typeface="Cambria Math" panose="02040503050406030204" pitchFamily="18" charset="0"/>
                            </a:rPr>
                            <m:t>𝑀𝐿𝐸</m:t>
                          </m:r>
                          <m:r>
                            <a:rPr lang="en-IN" sz="1400" b="0" i="1" smtClean="0">
                              <a:latin typeface="Cambria Math" panose="02040503050406030204" pitchFamily="18" charset="0"/>
                            </a:rPr>
                            <m:t>)</m:t>
                          </m:r>
                        </m:sup>
                      </m:sSup>
                    </m:oMath>
                  </m:oMathPara>
                </a14:m>
                <a:endParaRPr lang="en-IN" sz="1400" dirty="0"/>
              </a:p>
            </p:txBody>
          </p:sp>
        </mc:Choice>
        <mc:Fallback xmlns="">
          <p:sp>
            <p:nvSpPr>
              <p:cNvPr id="90" name="TextBox 89">
                <a:extLst>
                  <a:ext uri="{FF2B5EF4-FFF2-40B4-BE49-F238E27FC236}">
                    <a16:creationId xmlns:a16="http://schemas.microsoft.com/office/drawing/2014/main" id="{F5875AD0-F58C-4EC4-930F-894E8E24B5F4}"/>
                  </a:ext>
                </a:extLst>
              </p:cNvPr>
              <p:cNvSpPr txBox="1">
                <a:spLocks noRot="1" noChangeAspect="1" noMove="1" noResize="1" noEditPoints="1" noAdjustHandles="1" noChangeArrowheads="1" noChangeShapeType="1" noTextEdit="1"/>
              </p:cNvSpPr>
              <p:nvPr/>
            </p:nvSpPr>
            <p:spPr>
              <a:xfrm>
                <a:off x="6462039" y="5949005"/>
                <a:ext cx="549574" cy="224357"/>
              </a:xfrm>
              <a:prstGeom prst="rect">
                <a:avLst/>
              </a:prstGeom>
              <a:blipFill>
                <a:blip r:embed="rId16"/>
                <a:stretch>
                  <a:fillRect l="-6667" t="-8108" r="-6667" b="-5405"/>
                </a:stretch>
              </a:blipFill>
            </p:spPr>
            <p:txBody>
              <a:bodyPr/>
              <a:lstStyle/>
              <a:p>
                <a:r>
                  <a:rPr lang="en-IN">
                    <a:noFill/>
                  </a:rPr>
                  <a:t> </a:t>
                </a:r>
              </a:p>
            </p:txBody>
          </p:sp>
        </mc:Fallback>
      </mc:AlternateContent>
      <p:sp>
        <p:nvSpPr>
          <p:cNvPr id="91" name="Speech Bubble: Rectangle 90">
            <a:extLst>
              <a:ext uri="{FF2B5EF4-FFF2-40B4-BE49-F238E27FC236}">
                <a16:creationId xmlns:a16="http://schemas.microsoft.com/office/drawing/2014/main" id="{7F6C9D87-6239-4045-A8C7-28272A3006AF}"/>
              </a:ext>
            </a:extLst>
          </p:cNvPr>
          <p:cNvSpPr/>
          <p:nvPr/>
        </p:nvSpPr>
        <p:spPr>
          <a:xfrm>
            <a:off x="906234" y="4619206"/>
            <a:ext cx="2025545" cy="786969"/>
          </a:xfrm>
          <a:prstGeom prst="wedgeRectCallout">
            <a:avLst>
              <a:gd name="adj1" fmla="val 62304"/>
              <a:gd name="adj2" fmla="val 3344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Good initialization matters; otherwise would converge to a poor local optima</a:t>
            </a:r>
          </a:p>
        </p:txBody>
      </p:sp>
      <p:sp>
        <p:nvSpPr>
          <p:cNvPr id="92" name="Speech Bubble: Rectangle 91">
            <a:extLst>
              <a:ext uri="{FF2B5EF4-FFF2-40B4-BE49-F238E27FC236}">
                <a16:creationId xmlns:a16="http://schemas.microsoft.com/office/drawing/2014/main" id="{07A2B425-F081-4492-AF0B-0418456DD89A}"/>
              </a:ext>
            </a:extLst>
          </p:cNvPr>
          <p:cNvSpPr/>
          <p:nvPr/>
        </p:nvSpPr>
        <p:spPr>
          <a:xfrm>
            <a:off x="8400749" y="3606960"/>
            <a:ext cx="2860382" cy="786969"/>
          </a:xfrm>
          <a:prstGeom prst="wedgeRectCallout">
            <a:avLst>
              <a:gd name="adj1" fmla="val -65258"/>
              <a:gd name="adj2" fmla="val 5226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Also kind of similar to Newton’s method (and has second order like convergence </a:t>
            </a:r>
            <a:r>
              <a:rPr lang="en-IN" sz="1400" dirty="0" err="1">
                <a:solidFill>
                  <a:schemeClr val="tx1"/>
                </a:solidFill>
                <a:latin typeface="Abadi Extra Light" panose="020B0204020104020204" pitchFamily="34" charset="0"/>
              </a:rPr>
              <a:t>behavior</a:t>
            </a:r>
            <a:r>
              <a:rPr lang="en-IN" sz="1400" dirty="0">
                <a:solidFill>
                  <a:schemeClr val="tx1"/>
                </a:solidFill>
                <a:latin typeface="Abadi Extra Light" panose="020B0204020104020204" pitchFamily="34" charset="0"/>
              </a:rPr>
              <a:t> in some cases)</a:t>
            </a:r>
          </a:p>
        </p:txBody>
      </p:sp>
      <p:sp>
        <p:nvSpPr>
          <p:cNvPr id="93" name="Speech Bubble: Rectangle 92">
            <a:extLst>
              <a:ext uri="{FF2B5EF4-FFF2-40B4-BE49-F238E27FC236}">
                <a16:creationId xmlns:a16="http://schemas.microsoft.com/office/drawing/2014/main" id="{B0045C04-9185-4B4C-9D83-83E17839C730}"/>
              </a:ext>
            </a:extLst>
          </p:cNvPr>
          <p:cNvSpPr/>
          <p:nvPr/>
        </p:nvSpPr>
        <p:spPr>
          <a:xfrm>
            <a:off x="8942899" y="4536024"/>
            <a:ext cx="2860382" cy="786969"/>
          </a:xfrm>
          <a:prstGeom prst="wedgeRectCallout">
            <a:avLst>
              <a:gd name="adj1" fmla="val -50175"/>
              <a:gd name="adj2" fmla="val -7047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Unlike Newton’s method, we don’t construct and optimize a quadratic approximation, but a lower bound</a:t>
            </a:r>
          </a:p>
        </p:txBody>
      </p:sp>
      <mc:AlternateContent xmlns:mc="http://schemas.openxmlformats.org/markup-compatibility/2006" xmlns:a14="http://schemas.microsoft.com/office/drawing/2010/main">
        <mc:Choice Requires="a14">
          <p:sp>
            <p:nvSpPr>
              <p:cNvPr id="94" name="Speech Bubble: Rectangle 93">
                <a:extLst>
                  <a:ext uri="{FF2B5EF4-FFF2-40B4-BE49-F238E27FC236}">
                    <a16:creationId xmlns:a16="http://schemas.microsoft.com/office/drawing/2014/main" id="{4B320E2B-062E-4854-A6B9-58D67645059E}"/>
                  </a:ext>
                </a:extLst>
              </p:cNvPr>
              <p:cNvSpPr/>
              <p:nvPr/>
            </p:nvSpPr>
            <p:spPr>
              <a:xfrm>
                <a:off x="9159668" y="5542766"/>
                <a:ext cx="2860382" cy="1035555"/>
              </a:xfrm>
              <a:prstGeom prst="wedgeRectCallout">
                <a:avLst>
                  <a:gd name="adj1" fmla="val -49499"/>
                  <a:gd name="adj2" fmla="val -7447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Even though original MLE problem </a:t>
                </a:r>
                <a14:m>
                  <m:oMath xmlns:m="http://schemas.openxmlformats.org/officeDocument/2006/math">
                    <m:sSub>
                      <m:sSubPr>
                        <m:ctrlPr>
                          <a:rPr lang="en-IN" sz="1400" b="0" i="1" smtClean="0">
                            <a:solidFill>
                              <a:schemeClr val="tx1"/>
                            </a:solidFill>
                            <a:latin typeface="Cambria Math" panose="02040503050406030204" pitchFamily="18" charset="0"/>
                          </a:rPr>
                        </m:ctrlPr>
                      </m:sSubPr>
                      <m:e>
                        <m:r>
                          <m:rPr>
                            <m:sty m:val="p"/>
                          </m:rPr>
                          <a:rPr lang="en-IN" sz="1400" b="0" i="0" smtClean="0">
                            <a:solidFill>
                              <a:schemeClr val="tx1"/>
                            </a:solidFill>
                            <a:latin typeface="Cambria Math" panose="02040503050406030204" pitchFamily="18" charset="0"/>
                          </a:rPr>
                          <m:t>argmax</m:t>
                        </m:r>
                      </m:e>
                      <m:sub>
                        <m:r>
                          <m:rPr>
                            <m:sty m:val="p"/>
                          </m:rPr>
                          <a:rPr lang="en-IN" sz="1400" b="0" i="0" smtClean="0">
                            <a:solidFill>
                              <a:schemeClr val="tx1"/>
                            </a:solidFill>
                            <a:latin typeface="Cambria Math" panose="02040503050406030204" pitchFamily="18" charset="0"/>
                          </a:rPr>
                          <m:t>Θ</m:t>
                        </m:r>
                      </m:sub>
                    </m:sSub>
                    <m:r>
                      <m:rPr>
                        <m:sty m:val="p"/>
                      </m:rPr>
                      <a:rPr lang="en-IN" sz="1400" i="1">
                        <a:solidFill>
                          <a:schemeClr val="tx1"/>
                        </a:solidFill>
                        <a:latin typeface="Cambria Math" panose="02040503050406030204" pitchFamily="18" charset="0"/>
                      </a:rPr>
                      <m:t>log</m:t>
                    </m:r>
                    <m:r>
                      <a:rPr lang="en-IN" sz="1400" i="1">
                        <a:solidFill>
                          <a:schemeClr val="tx1"/>
                        </a:solidFill>
                        <a:latin typeface="Cambria Math" panose="02040503050406030204" pitchFamily="18" charset="0"/>
                      </a:rPr>
                      <m:t> </m:t>
                    </m:r>
                    <m:r>
                      <a:rPr lang="en-IN" sz="1400" i="1">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b="1" i="1">
                            <a:solidFill>
                              <a:schemeClr val="tx1"/>
                            </a:solidFill>
                            <a:latin typeface="Cambria Math" panose="02040503050406030204" pitchFamily="18" charset="0"/>
                          </a:rPr>
                          <m:t>𝑿</m:t>
                        </m:r>
                      </m:e>
                      <m:e>
                        <m:r>
                          <m:rPr>
                            <m:sty m:val="p"/>
                          </m:rPr>
                          <a:rPr lang="en-IN" sz="1400">
                            <a:solidFill>
                              <a:schemeClr val="tx1"/>
                            </a:solidFill>
                            <a:latin typeface="Cambria Math" panose="02040503050406030204" pitchFamily="18" charset="0"/>
                          </a:rPr>
                          <m:t>Θ</m:t>
                        </m:r>
                      </m:e>
                    </m:d>
                    <m:r>
                      <a:rPr lang="en-IN" sz="1400" i="1">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 could be solved using gradient methods, EM often works faster and has cleaner updates</a:t>
                </a:r>
              </a:p>
            </p:txBody>
          </p:sp>
        </mc:Choice>
        <mc:Fallback xmlns="">
          <p:sp>
            <p:nvSpPr>
              <p:cNvPr id="94" name="Speech Bubble: Rectangle 93">
                <a:extLst>
                  <a:ext uri="{FF2B5EF4-FFF2-40B4-BE49-F238E27FC236}">
                    <a16:creationId xmlns:a16="http://schemas.microsoft.com/office/drawing/2014/main" id="{4B320E2B-062E-4854-A6B9-58D67645059E}"/>
                  </a:ext>
                </a:extLst>
              </p:cNvPr>
              <p:cNvSpPr>
                <a:spLocks noRot="1" noChangeAspect="1" noMove="1" noResize="1" noEditPoints="1" noAdjustHandles="1" noChangeArrowheads="1" noChangeShapeType="1" noTextEdit="1"/>
              </p:cNvSpPr>
              <p:nvPr/>
            </p:nvSpPr>
            <p:spPr>
              <a:xfrm>
                <a:off x="9159668" y="5542766"/>
                <a:ext cx="2860382" cy="1035555"/>
              </a:xfrm>
              <a:prstGeom prst="wedgeRectCallout">
                <a:avLst>
                  <a:gd name="adj1" fmla="val -49499"/>
                  <a:gd name="adj2" fmla="val -74473"/>
                </a:avLst>
              </a:prstGeom>
              <a:blipFill>
                <a:blip r:embed="rId17"/>
                <a:stretch>
                  <a:fillRect r="-1046" b="-461"/>
                </a:stretch>
              </a:blipFill>
              <a:ln w="19050">
                <a:solidFill>
                  <a:schemeClr val="accent2"/>
                </a:solidFill>
              </a:ln>
            </p:spPr>
            <p:txBody>
              <a:bodyPr/>
              <a:lstStyle/>
              <a:p>
                <a:r>
                  <a:rPr lang="en-IN">
                    <a:noFill/>
                  </a:rPr>
                  <a:t> </a:t>
                </a:r>
              </a:p>
            </p:txBody>
          </p:sp>
        </mc:Fallback>
      </mc:AlternateContent>
      <p:sp>
        <p:nvSpPr>
          <p:cNvPr id="95" name="Speech Bubble: Rectangle 94">
            <a:extLst>
              <a:ext uri="{FF2B5EF4-FFF2-40B4-BE49-F238E27FC236}">
                <a16:creationId xmlns:a16="http://schemas.microsoft.com/office/drawing/2014/main" id="{12ED4A3F-BAAA-4EDF-B914-D9C792868B03}"/>
              </a:ext>
            </a:extLst>
          </p:cNvPr>
          <p:cNvSpPr/>
          <p:nvPr/>
        </p:nvSpPr>
        <p:spPr>
          <a:xfrm>
            <a:off x="5616577" y="292231"/>
            <a:ext cx="1860417" cy="744851"/>
          </a:xfrm>
          <a:prstGeom prst="wedgeRectCallout">
            <a:avLst>
              <a:gd name="adj1" fmla="val 57372"/>
              <a:gd name="adj2" fmla="val 6840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Alternating between them until convergence to some local optima</a:t>
            </a:r>
          </a:p>
        </p:txBody>
      </p:sp>
    </p:spTree>
    <p:custDataLst>
      <p:tags r:id="rId1"/>
    </p:custDataLst>
    <p:extLst>
      <p:ext uri="{BB962C8B-B14F-4D97-AF65-F5344CB8AC3E}">
        <p14:creationId xmlns:p14="http://schemas.microsoft.com/office/powerpoint/2010/main" val="792421410"/>
      </p:ext>
    </p:extLst>
  </p:cSld>
  <p:clrMapOvr>
    <a:masterClrMapping/>
  </p:clrMapOvr>
  <mc:AlternateContent xmlns:mc="http://schemas.openxmlformats.org/markup-compatibility/2006" xmlns:p14="http://schemas.microsoft.com/office/powerpoint/2010/main">
    <mc:Choice Requires="p14">
      <p:transition spd="slow" p14:dur="2000" advTm="348053"/>
    </mc:Choice>
    <mc:Fallback xmlns="">
      <p:transition spd="slow" advTm="3480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wipe(down)">
                                      <p:cBhvr>
                                        <p:cTn id="7" dur="5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wipe(down)">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left)">
                                      <p:cBhvr>
                                        <p:cTn id="17" dur="1000"/>
                                        <p:tgtEl>
                                          <p:spTgt spid="7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wipe(down)">
                                      <p:cBhvr>
                                        <p:cTn id="20" dur="500"/>
                                        <p:tgtEl>
                                          <p:spTgt spid="8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left)">
                                      <p:cBhvr>
                                        <p:cTn id="23" dur="1000"/>
                                        <p:tgtEl>
                                          <p:spTgt spid="6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down)">
                                      <p:cBhvr>
                                        <p:cTn id="28" dur="500"/>
                                        <p:tgtEl>
                                          <p:spTgt spid="8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down)">
                                      <p:cBhvr>
                                        <p:cTn id="31" dur="500"/>
                                        <p:tgtEl>
                                          <p:spTgt spid="9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8">
                                            <p:txEl>
                                              <p:pRg st="1" end="1"/>
                                            </p:txEl>
                                          </p:spTgt>
                                        </p:tgtEl>
                                        <p:attrNameLst>
                                          <p:attrName>style.visibility</p:attrName>
                                        </p:attrNameLst>
                                      </p:cBhvr>
                                      <p:to>
                                        <p:strVal val="visible"/>
                                      </p:to>
                                    </p:set>
                                    <p:animEffect transition="in" filter="wipe(down)">
                                      <p:cBhvr>
                                        <p:cTn id="36" dur="500"/>
                                        <p:tgtEl>
                                          <p:spTgt spid="6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wipe(down)">
                                      <p:cBhvr>
                                        <p:cTn id="41" dur="500"/>
                                        <p:tgtEl>
                                          <p:spTgt spid="8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wipe(down)">
                                      <p:cBhvr>
                                        <p:cTn id="46" dur="500"/>
                                        <p:tgtEl>
                                          <p:spTgt spid="72"/>
                                        </p:tgtEl>
                                      </p:cBhvr>
                                    </p:animEffect>
                                  </p:childTnLst>
                                </p:cTn>
                              </p:par>
                              <p:par>
                                <p:cTn id="47" presetID="22" presetClass="entr" presetSubtype="4"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down)">
                                      <p:cBhvr>
                                        <p:cTn id="49" dur="50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down)">
                                      <p:cBhvr>
                                        <p:cTn id="54" dur="500"/>
                                        <p:tgtEl>
                                          <p:spTgt spid="7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wipe(down)">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8">
                                            <p:txEl>
                                              <p:pRg st="2" end="2"/>
                                            </p:txEl>
                                          </p:spTgt>
                                        </p:tgtEl>
                                        <p:attrNameLst>
                                          <p:attrName>style.visibility</p:attrName>
                                        </p:attrNameLst>
                                      </p:cBhvr>
                                      <p:to>
                                        <p:strVal val="visible"/>
                                      </p:to>
                                    </p:set>
                                    <p:animEffect transition="in" filter="wipe(down)">
                                      <p:cBhvr>
                                        <p:cTn id="62" dur="500"/>
                                        <p:tgtEl>
                                          <p:spTgt spid="68">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down)">
                                      <p:cBhvr>
                                        <p:cTn id="67" dur="500"/>
                                        <p:tgtEl>
                                          <p:spTgt spid="7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wipe(down)">
                                      <p:cBhvr>
                                        <p:cTn id="70" dur="500"/>
                                        <p:tgtEl>
                                          <p:spTgt spid="8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xit" presetSubtype="4" fill="hold" grpId="1" nodeType="clickEffect">
                                  <p:stCondLst>
                                    <p:cond delay="0"/>
                                  </p:stCondLst>
                                  <p:childTnLst>
                                    <p:animEffect transition="out" filter="wipe(down)">
                                      <p:cBhvr>
                                        <p:cTn id="74" dur="500"/>
                                        <p:tgtEl>
                                          <p:spTgt spid="72"/>
                                        </p:tgtEl>
                                      </p:cBhvr>
                                    </p:animEffect>
                                    <p:set>
                                      <p:cBhvr>
                                        <p:cTn id="75" dur="1" fill="hold">
                                          <p:stCondLst>
                                            <p:cond delay="499"/>
                                          </p:stCondLst>
                                        </p:cTn>
                                        <p:tgtEl>
                                          <p:spTgt spid="72"/>
                                        </p:tgtEl>
                                        <p:attrNameLst>
                                          <p:attrName>style.visibility</p:attrName>
                                        </p:attrNameLst>
                                      </p:cBhvr>
                                      <p:to>
                                        <p:strVal val="hidden"/>
                                      </p:to>
                                    </p:set>
                                  </p:childTnLst>
                                </p:cTn>
                              </p:par>
                              <p:par>
                                <p:cTn id="76" presetID="22" presetClass="exit" presetSubtype="4" fill="hold" nodeType="withEffect">
                                  <p:stCondLst>
                                    <p:cond delay="0"/>
                                  </p:stCondLst>
                                  <p:childTnLst>
                                    <p:animEffect transition="out" filter="wipe(down)">
                                      <p:cBhvr>
                                        <p:cTn id="77" dur="500"/>
                                        <p:tgtEl>
                                          <p:spTgt spid="73"/>
                                        </p:tgtEl>
                                      </p:cBhvr>
                                    </p:animEffect>
                                    <p:set>
                                      <p:cBhvr>
                                        <p:cTn id="78" dur="1" fill="hold">
                                          <p:stCondLst>
                                            <p:cond delay="499"/>
                                          </p:stCondLst>
                                        </p:cTn>
                                        <p:tgtEl>
                                          <p:spTgt spid="73"/>
                                        </p:tgtEl>
                                        <p:attrNameLst>
                                          <p:attrName>style.visibility</p:attrName>
                                        </p:attrNameLst>
                                      </p:cBhvr>
                                      <p:to>
                                        <p:strVal val="hidden"/>
                                      </p:to>
                                    </p:set>
                                  </p:childTnLst>
                                </p:cTn>
                              </p:par>
                              <p:par>
                                <p:cTn id="79" presetID="22" presetClass="exit" presetSubtype="4" fill="hold" grpId="1" nodeType="withEffect">
                                  <p:stCondLst>
                                    <p:cond delay="0"/>
                                  </p:stCondLst>
                                  <p:childTnLst>
                                    <p:animEffect transition="out" filter="wipe(down)">
                                      <p:cBhvr>
                                        <p:cTn id="80" dur="500"/>
                                        <p:tgtEl>
                                          <p:spTgt spid="71"/>
                                        </p:tgtEl>
                                      </p:cBhvr>
                                    </p:animEffect>
                                    <p:set>
                                      <p:cBhvr>
                                        <p:cTn id="81" dur="1" fill="hold">
                                          <p:stCondLst>
                                            <p:cond delay="499"/>
                                          </p:stCondLst>
                                        </p:cTn>
                                        <p:tgtEl>
                                          <p:spTgt spid="7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79"/>
                                        </p:tgtEl>
                                        <p:attrNameLst>
                                          <p:attrName>style.visibility</p:attrName>
                                        </p:attrNameLst>
                                      </p:cBhvr>
                                      <p:to>
                                        <p:strVal val="visible"/>
                                      </p:to>
                                    </p:set>
                                    <p:animEffect transition="in" filter="wipe(down)">
                                      <p:cBhvr>
                                        <p:cTn id="86" dur="500"/>
                                        <p:tgtEl>
                                          <p:spTgt spid="7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down)">
                                      <p:cBhvr>
                                        <p:cTn id="91" dur="500"/>
                                        <p:tgtEl>
                                          <p:spTgt spid="81"/>
                                        </p:tgtEl>
                                      </p:cBhvr>
                                    </p:animEffect>
                                  </p:childTnLst>
                                </p:cTn>
                              </p:par>
                              <p:par>
                                <p:cTn id="92" presetID="22" presetClass="entr" presetSubtype="4" fill="hold" nodeType="with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wipe(down)">
                                      <p:cBhvr>
                                        <p:cTn id="94" dur="500"/>
                                        <p:tgtEl>
                                          <p:spTgt spid="7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xit" presetSubtype="4" fill="hold" nodeType="clickEffect">
                                  <p:stCondLst>
                                    <p:cond delay="0"/>
                                  </p:stCondLst>
                                  <p:childTnLst>
                                    <p:animEffect transition="out" filter="wipe(down)">
                                      <p:cBhvr>
                                        <p:cTn id="98" dur="500"/>
                                        <p:tgtEl>
                                          <p:spTgt spid="74"/>
                                        </p:tgtEl>
                                      </p:cBhvr>
                                    </p:animEffect>
                                    <p:set>
                                      <p:cBhvr>
                                        <p:cTn id="99" dur="1" fill="hold">
                                          <p:stCondLst>
                                            <p:cond delay="499"/>
                                          </p:stCondLst>
                                        </p:cTn>
                                        <p:tgtEl>
                                          <p:spTgt spid="74"/>
                                        </p:tgtEl>
                                        <p:attrNameLst>
                                          <p:attrName>style.visibility</p:attrName>
                                        </p:attrNameLst>
                                      </p:cBhvr>
                                      <p:to>
                                        <p:strVal val="hidden"/>
                                      </p:to>
                                    </p:set>
                                  </p:childTnLst>
                                </p:cTn>
                              </p:par>
                              <p:par>
                                <p:cTn id="100" presetID="22" presetClass="exit" presetSubtype="4" fill="hold" grpId="1" nodeType="withEffect">
                                  <p:stCondLst>
                                    <p:cond delay="0"/>
                                  </p:stCondLst>
                                  <p:childTnLst>
                                    <p:animEffect transition="out" filter="wipe(down)">
                                      <p:cBhvr>
                                        <p:cTn id="101" dur="500"/>
                                        <p:tgtEl>
                                          <p:spTgt spid="80"/>
                                        </p:tgtEl>
                                      </p:cBhvr>
                                    </p:animEffect>
                                    <p:set>
                                      <p:cBhvr>
                                        <p:cTn id="102" dur="1" fill="hold">
                                          <p:stCondLst>
                                            <p:cond delay="499"/>
                                          </p:stCondLst>
                                        </p:cTn>
                                        <p:tgtEl>
                                          <p:spTgt spid="80"/>
                                        </p:tgtEl>
                                        <p:attrNameLst>
                                          <p:attrName>style.visibility</p:attrName>
                                        </p:attrNameLst>
                                      </p:cBhvr>
                                      <p:to>
                                        <p:strVal val="hidden"/>
                                      </p:to>
                                    </p:set>
                                  </p:childTnLst>
                                </p:cTn>
                              </p:par>
                              <p:par>
                                <p:cTn id="103" presetID="22" presetClass="exit" presetSubtype="4" fill="hold" grpId="1" nodeType="withEffect">
                                  <p:stCondLst>
                                    <p:cond delay="0"/>
                                  </p:stCondLst>
                                  <p:childTnLst>
                                    <p:animEffect transition="out" filter="wipe(down)">
                                      <p:cBhvr>
                                        <p:cTn id="104" dur="500"/>
                                        <p:tgtEl>
                                          <p:spTgt spid="79"/>
                                        </p:tgtEl>
                                      </p:cBhvr>
                                    </p:animEffect>
                                    <p:set>
                                      <p:cBhvr>
                                        <p:cTn id="105" dur="1" fill="hold">
                                          <p:stCondLst>
                                            <p:cond delay="499"/>
                                          </p:stCondLst>
                                        </p:cTn>
                                        <p:tgtEl>
                                          <p:spTgt spid="79"/>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wipe(down)">
                                      <p:cBhvr>
                                        <p:cTn id="110" dur="500"/>
                                        <p:tgtEl>
                                          <p:spTgt spid="75"/>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wipe(down)">
                                      <p:cBhvr>
                                        <p:cTn id="115" dur="500"/>
                                        <p:tgtEl>
                                          <p:spTgt spid="7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xit" presetSubtype="4" fill="hold" grpId="1" nodeType="clickEffect">
                                  <p:stCondLst>
                                    <p:cond delay="0"/>
                                  </p:stCondLst>
                                  <p:childTnLst>
                                    <p:animEffect transition="out" filter="wipe(down)">
                                      <p:cBhvr>
                                        <p:cTn id="119" dur="500"/>
                                        <p:tgtEl>
                                          <p:spTgt spid="81"/>
                                        </p:tgtEl>
                                      </p:cBhvr>
                                    </p:animEffect>
                                    <p:set>
                                      <p:cBhvr>
                                        <p:cTn id="120" dur="1" fill="hold">
                                          <p:stCondLst>
                                            <p:cond delay="499"/>
                                          </p:stCondLst>
                                        </p:cTn>
                                        <p:tgtEl>
                                          <p:spTgt spid="81"/>
                                        </p:tgtEl>
                                        <p:attrNameLst>
                                          <p:attrName>style.visibility</p:attrName>
                                        </p:attrNameLst>
                                      </p:cBhvr>
                                      <p:to>
                                        <p:strVal val="hidden"/>
                                      </p:to>
                                    </p:set>
                                  </p:childTnLst>
                                </p:cTn>
                              </p:par>
                              <p:par>
                                <p:cTn id="121" presetID="22" presetClass="exit" presetSubtype="4" fill="hold" nodeType="withEffect">
                                  <p:stCondLst>
                                    <p:cond delay="0"/>
                                  </p:stCondLst>
                                  <p:childTnLst>
                                    <p:animEffect transition="out" filter="wipe(down)">
                                      <p:cBhvr>
                                        <p:cTn id="122" dur="500"/>
                                        <p:tgtEl>
                                          <p:spTgt spid="76"/>
                                        </p:tgtEl>
                                      </p:cBhvr>
                                    </p:animEffect>
                                    <p:set>
                                      <p:cBhvr>
                                        <p:cTn id="123" dur="1" fill="hold">
                                          <p:stCondLst>
                                            <p:cond delay="499"/>
                                          </p:stCondLst>
                                        </p:cTn>
                                        <p:tgtEl>
                                          <p:spTgt spid="76"/>
                                        </p:tgtEl>
                                        <p:attrNameLst>
                                          <p:attrName>style.visibility</p:attrName>
                                        </p:attrNameLst>
                                      </p:cBhvr>
                                      <p:to>
                                        <p:strVal val="hidden"/>
                                      </p:to>
                                    </p:set>
                                  </p:childTnLst>
                                </p:cTn>
                              </p:par>
                              <p:par>
                                <p:cTn id="124" presetID="22" presetClass="exit" presetSubtype="4" fill="hold" grpId="1" nodeType="withEffect">
                                  <p:stCondLst>
                                    <p:cond delay="0"/>
                                  </p:stCondLst>
                                  <p:childTnLst>
                                    <p:animEffect transition="out" filter="wipe(down)">
                                      <p:cBhvr>
                                        <p:cTn id="125" dur="500"/>
                                        <p:tgtEl>
                                          <p:spTgt spid="75"/>
                                        </p:tgtEl>
                                      </p:cBhvr>
                                    </p:animEffect>
                                    <p:set>
                                      <p:cBhvr>
                                        <p:cTn id="126" dur="1" fill="hold">
                                          <p:stCondLst>
                                            <p:cond delay="499"/>
                                          </p:stCondLst>
                                        </p:cTn>
                                        <p:tgtEl>
                                          <p:spTgt spid="75"/>
                                        </p:tgtEl>
                                        <p:attrNameLst>
                                          <p:attrName>style.visibility</p:attrName>
                                        </p:attrNameLst>
                                      </p:cBhvr>
                                      <p:to>
                                        <p:strVal val="hidden"/>
                                      </p:to>
                                    </p:set>
                                  </p:childTnLst>
                                </p:cTn>
                              </p:par>
                              <p:par>
                                <p:cTn id="127" presetID="22" presetClass="entr" presetSubtype="4" fill="hold" grpId="0" nodeType="withEffect">
                                  <p:stCondLst>
                                    <p:cond delay="0"/>
                                  </p:stCondLst>
                                  <p:childTnLst>
                                    <p:set>
                                      <p:cBhvr>
                                        <p:cTn id="128" dur="1" fill="hold">
                                          <p:stCondLst>
                                            <p:cond delay="0"/>
                                          </p:stCondLst>
                                        </p:cTn>
                                        <p:tgtEl>
                                          <p:spTgt spid="82"/>
                                        </p:tgtEl>
                                        <p:attrNameLst>
                                          <p:attrName>style.visibility</p:attrName>
                                        </p:attrNameLst>
                                      </p:cBhvr>
                                      <p:to>
                                        <p:strVal val="visible"/>
                                      </p:to>
                                    </p:set>
                                    <p:animEffect transition="in" filter="wipe(down)">
                                      <p:cBhvr>
                                        <p:cTn id="129" dur="500"/>
                                        <p:tgtEl>
                                          <p:spTgt spid="82"/>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77"/>
                                        </p:tgtEl>
                                        <p:attrNameLst>
                                          <p:attrName>style.visibility</p:attrName>
                                        </p:attrNameLst>
                                      </p:cBhvr>
                                      <p:to>
                                        <p:strVal val="visible"/>
                                      </p:to>
                                    </p:set>
                                    <p:animEffect transition="in" filter="wipe(down)">
                                      <p:cBhvr>
                                        <p:cTn id="134" dur="500"/>
                                        <p:tgtEl>
                                          <p:spTgt spid="77"/>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85"/>
                                        </p:tgtEl>
                                        <p:attrNameLst>
                                          <p:attrName>style.visibility</p:attrName>
                                        </p:attrNameLst>
                                      </p:cBhvr>
                                      <p:to>
                                        <p:strVal val="visible"/>
                                      </p:to>
                                    </p:set>
                                    <p:animEffect transition="in" filter="wipe(down)">
                                      <p:cBhvr>
                                        <p:cTn id="139" dur="500"/>
                                        <p:tgtEl>
                                          <p:spTgt spid="85"/>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88"/>
                                        </p:tgtEl>
                                        <p:attrNameLst>
                                          <p:attrName>style.visibility</p:attrName>
                                        </p:attrNameLst>
                                      </p:cBhvr>
                                      <p:to>
                                        <p:strVal val="visible"/>
                                      </p:to>
                                    </p:set>
                                    <p:animEffect transition="in" filter="wipe(down)">
                                      <p:cBhvr>
                                        <p:cTn id="144" dur="500"/>
                                        <p:tgtEl>
                                          <p:spTgt spid="88"/>
                                        </p:tgtEl>
                                      </p:cBhvr>
                                    </p:animEffect>
                                  </p:childTnLst>
                                </p:cTn>
                              </p:par>
                              <p:par>
                                <p:cTn id="145" presetID="22" presetClass="entr" presetSubtype="4" fill="hold" nodeType="withEffect">
                                  <p:stCondLst>
                                    <p:cond delay="0"/>
                                  </p:stCondLst>
                                  <p:childTnLst>
                                    <p:set>
                                      <p:cBhvr>
                                        <p:cTn id="146" dur="1" fill="hold">
                                          <p:stCondLst>
                                            <p:cond delay="0"/>
                                          </p:stCondLst>
                                        </p:cTn>
                                        <p:tgtEl>
                                          <p:spTgt spid="87"/>
                                        </p:tgtEl>
                                        <p:attrNameLst>
                                          <p:attrName>style.visibility</p:attrName>
                                        </p:attrNameLst>
                                      </p:cBhvr>
                                      <p:to>
                                        <p:strVal val="visible"/>
                                      </p:to>
                                    </p:set>
                                    <p:animEffect transition="in" filter="wipe(down)">
                                      <p:cBhvr>
                                        <p:cTn id="147" dur="500"/>
                                        <p:tgtEl>
                                          <p:spTgt spid="87"/>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91"/>
                                        </p:tgtEl>
                                        <p:attrNameLst>
                                          <p:attrName>style.visibility</p:attrName>
                                        </p:attrNameLst>
                                      </p:cBhvr>
                                      <p:to>
                                        <p:strVal val="visible"/>
                                      </p:to>
                                    </p:set>
                                    <p:animEffect transition="in" filter="wipe(down)">
                                      <p:cBhvr>
                                        <p:cTn id="152" dur="500"/>
                                        <p:tgtEl>
                                          <p:spTgt spid="91"/>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grpId="0" nodeType="clickEffect">
                                  <p:stCondLst>
                                    <p:cond delay="0"/>
                                  </p:stCondLst>
                                  <p:childTnLst>
                                    <p:set>
                                      <p:cBhvr>
                                        <p:cTn id="156" dur="1" fill="hold">
                                          <p:stCondLst>
                                            <p:cond delay="0"/>
                                          </p:stCondLst>
                                        </p:cTn>
                                        <p:tgtEl>
                                          <p:spTgt spid="92"/>
                                        </p:tgtEl>
                                        <p:attrNameLst>
                                          <p:attrName>style.visibility</p:attrName>
                                        </p:attrNameLst>
                                      </p:cBhvr>
                                      <p:to>
                                        <p:strVal val="visible"/>
                                      </p:to>
                                    </p:set>
                                    <p:animEffect transition="in" filter="wipe(down)">
                                      <p:cBhvr>
                                        <p:cTn id="157" dur="500"/>
                                        <p:tgtEl>
                                          <p:spTgt spid="92"/>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93"/>
                                        </p:tgtEl>
                                        <p:attrNameLst>
                                          <p:attrName>style.visibility</p:attrName>
                                        </p:attrNameLst>
                                      </p:cBhvr>
                                      <p:to>
                                        <p:strVal val="visible"/>
                                      </p:to>
                                    </p:set>
                                    <p:animEffect transition="in" filter="wipe(down)">
                                      <p:cBhvr>
                                        <p:cTn id="162" dur="500"/>
                                        <p:tgtEl>
                                          <p:spTgt spid="93"/>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4" fill="hold" grpId="0" nodeType="clickEffect">
                                  <p:stCondLst>
                                    <p:cond delay="0"/>
                                  </p:stCondLst>
                                  <p:childTnLst>
                                    <p:set>
                                      <p:cBhvr>
                                        <p:cTn id="166" dur="1" fill="hold">
                                          <p:stCondLst>
                                            <p:cond delay="0"/>
                                          </p:stCondLst>
                                        </p:cTn>
                                        <p:tgtEl>
                                          <p:spTgt spid="94"/>
                                        </p:tgtEl>
                                        <p:attrNameLst>
                                          <p:attrName>style.visibility</p:attrName>
                                        </p:attrNameLst>
                                      </p:cBhvr>
                                      <p:to>
                                        <p:strVal val="visible"/>
                                      </p:to>
                                    </p:set>
                                    <p:animEffect transition="in" filter="wipe(down)">
                                      <p:cBhvr>
                                        <p:cTn id="16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1" grpId="1" animBg="1"/>
      <p:bldP spid="72" grpId="0"/>
      <p:bldP spid="72" grpId="1"/>
      <p:bldP spid="75" grpId="0" animBg="1"/>
      <p:bldP spid="75" grpId="1" animBg="1"/>
      <p:bldP spid="77" grpId="0" animBg="1"/>
      <p:bldP spid="79" grpId="0" animBg="1"/>
      <p:bldP spid="79" grpId="1" animBg="1"/>
      <p:bldP spid="80" grpId="0"/>
      <p:bldP spid="80" grpId="1"/>
      <p:bldP spid="81" grpId="0"/>
      <p:bldP spid="81" grpId="1"/>
      <p:bldP spid="82" grpId="0"/>
      <p:bldP spid="83" grpId="0"/>
      <p:bldP spid="84" grpId="0"/>
      <p:bldP spid="85" grpId="0"/>
      <p:bldP spid="86" grpId="0" animBg="1"/>
      <p:bldP spid="88" grpId="0" animBg="1"/>
      <p:bldP spid="90" grpId="0"/>
      <p:bldP spid="91" grpId="0" animBg="1"/>
      <p:bldP spid="92" grpId="0" animBg="1"/>
      <p:bldP spid="93" grpId="0" animBg="1"/>
      <p:bldP spid="94" grpId="0" animBg="1"/>
      <p:bldP spid="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EM vs Gradient-based Methods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Can also estimate params using gradient-based optimization instead of EM</a:t>
                </a:r>
              </a:p>
              <a:p>
                <a:pPr lvl="1">
                  <a:buFont typeface="Wingdings" panose="05000000000000000000" pitchFamily="2" charset="2"/>
                  <a:buChar char="§"/>
                </a:pPr>
                <a:r>
                  <a:rPr lang="en-GB" dirty="0">
                    <a:latin typeface="Abadi Extra Light" panose="020B0204020104020204" pitchFamily="34" charset="0"/>
                  </a:rPr>
                  <a:t>We can usually explicitly sum over or integrate out the latent variables </a:t>
                </a:r>
                <a14:m>
                  <m:oMath xmlns:m="http://schemas.openxmlformats.org/officeDocument/2006/math">
                    <m:r>
                      <a:rPr lang="en-GB" b="1" i="1" dirty="0" smtClean="0">
                        <a:latin typeface="Cambria Math" panose="02040503050406030204" pitchFamily="18" charset="0"/>
                      </a:rPr>
                      <m:t>𝒁</m:t>
                    </m:r>
                  </m:oMath>
                </a14:m>
                <a:r>
                  <a:rPr lang="en-GB" dirty="0">
                    <a:latin typeface="Abadi Extra Light" panose="020B0204020104020204" pitchFamily="34" charset="0"/>
                  </a:rPr>
                  <a:t>, e.g.,</a:t>
                </a: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Now we can optimize </a:t>
                </a:r>
                <a14:m>
                  <m:oMath xmlns:m="http://schemas.openxmlformats.org/officeDocument/2006/math">
                    <m:r>
                      <a:rPr lang="en-GB" i="1" dirty="0" smtClean="0">
                        <a:latin typeface="Cambria Math" panose="02040503050406030204" pitchFamily="18" charset="0"/>
                        <a:ea typeface="Cambria Math" panose="02040503050406030204" pitchFamily="18" charset="0"/>
                      </a:rPr>
                      <m:t>ℒ</m:t>
                    </m:r>
                    <m:r>
                      <a:rPr lang="en-GB" i="1" dirty="0" smtClean="0">
                        <a:latin typeface="Cambria Math" panose="02040503050406030204" pitchFamily="18" charset="0"/>
                      </a:rPr>
                      <m:t>(</m:t>
                    </m:r>
                    <m:r>
                      <m:rPr>
                        <m:sty m:val="p"/>
                      </m:rPr>
                      <a:rPr lang="en-GB" i="0" dirty="0" smtClean="0">
                        <a:latin typeface="Cambria Math" panose="02040503050406030204" pitchFamily="18" charset="0"/>
                      </a:rPr>
                      <m:t>Θ</m:t>
                    </m:r>
                    <m:r>
                      <a:rPr lang="en-GB" i="1" dirty="0" smtClean="0">
                        <a:latin typeface="Cambria Math" panose="02040503050406030204" pitchFamily="18" charset="0"/>
                      </a:rPr>
                      <m:t>)</m:t>
                    </m:r>
                  </m:oMath>
                </a14:m>
                <a:r>
                  <a:rPr lang="en-GB" dirty="0">
                    <a:latin typeface="Abadi Extra Light" panose="020B0204020104020204" pitchFamily="34" charset="0"/>
                  </a:rPr>
                  <a:t> using first/second order optimization to find the optimal </a:t>
                </a:r>
                <a14:m>
                  <m:oMath xmlns:m="http://schemas.openxmlformats.org/officeDocument/2006/math">
                    <m:r>
                      <m:rPr>
                        <m:sty m:val="p"/>
                      </m:rPr>
                      <a:rPr lang="en-GB" i="0" dirty="0" smtClean="0">
                        <a:latin typeface="Cambria Math" panose="02040503050406030204" pitchFamily="18" charset="0"/>
                      </a:rPr>
                      <m:t>Θ</m:t>
                    </m:r>
                  </m:oMath>
                </a14:m>
                <a:endParaRPr lang="en-GB" dirty="0">
                  <a:latin typeface="Abadi Extra Light" panose="020B0204020104020204" pitchFamily="34" charset="0"/>
                </a:endParaRPr>
              </a:p>
              <a:p>
                <a:pPr marL="457200" lvl="1" indent="0">
                  <a:buNone/>
                </a:pPr>
                <a:endParaRPr lang="en-GB" sz="5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EM is usually preferred over this approach because</a:t>
                </a:r>
              </a:p>
              <a:p>
                <a:pPr lvl="1">
                  <a:buFont typeface="Wingdings" panose="05000000000000000000" pitchFamily="2" charset="2"/>
                  <a:buChar char="§"/>
                </a:pPr>
                <a:r>
                  <a:rPr lang="en-GB" dirty="0">
                    <a:latin typeface="Abadi Extra Light" panose="020B0204020104020204" pitchFamily="34" charset="0"/>
                  </a:rPr>
                  <a:t>The M step has often simple closed-form updates for the parameters </a:t>
                </a:r>
                <a14:m>
                  <m:oMath xmlns:m="http://schemas.openxmlformats.org/officeDocument/2006/math">
                    <m:r>
                      <m:rPr>
                        <m:sty m:val="p"/>
                      </m:rPr>
                      <a:rPr lang="en-GB" i="0" dirty="0" smtClean="0">
                        <a:latin typeface="Cambria Math" panose="02040503050406030204" pitchFamily="18" charset="0"/>
                      </a:rPr>
                      <m:t>Θ</m:t>
                    </m:r>
                  </m:oMath>
                </a14:m>
                <a:endParaRPr lang="en-GB"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Often constraints (e.g., PSD matrices) are automatically satisfied due to form of updates</a:t>
                </a:r>
              </a:p>
              <a:p>
                <a:pPr lvl="1">
                  <a:buFont typeface="Wingdings" panose="05000000000000000000" pitchFamily="2" charset="2"/>
                  <a:buChar char="§"/>
                </a:pPr>
                <a:r>
                  <a:rPr lang="en-GB" dirty="0">
                    <a:latin typeface="Abadi Extra Light" panose="020B0204020104020204" pitchFamily="34" charset="0"/>
                  </a:rPr>
                  <a:t>In some cases</a:t>
                </a:r>
                <a:r>
                  <a:rPr lang="en-GB" baseline="30000" dirty="0">
                    <a:latin typeface="Abadi Extra Light" panose="020B0204020104020204" pitchFamily="34" charset="0"/>
                  </a:rPr>
                  <a:t>†</a:t>
                </a:r>
                <a:r>
                  <a:rPr lang="en-GB" dirty="0">
                    <a:latin typeface="Abadi Extra Light" panose="020B0204020104020204" pitchFamily="34" charset="0"/>
                  </a:rPr>
                  <a:t>, EM usually converges faster (and often like second-order methods)</a:t>
                </a:r>
              </a:p>
              <a:p>
                <a:pPr lvl="2">
                  <a:buFont typeface="Wingdings" panose="05000000000000000000" pitchFamily="2" charset="2"/>
                  <a:buChar char="§"/>
                </a:pPr>
                <a:r>
                  <a:rPr lang="en-GB" dirty="0">
                    <a:latin typeface="Abadi Extra Light" panose="020B0204020104020204" pitchFamily="34" charset="0"/>
                  </a:rPr>
                  <a:t>E.g., Example: Mixture of Gaussians with when the data is reasonably well-clustered</a:t>
                </a:r>
              </a:p>
              <a:p>
                <a:pPr lvl="1">
                  <a:buFont typeface="Wingdings" panose="05000000000000000000" pitchFamily="2" charset="2"/>
                  <a:buChar char="§"/>
                </a:pPr>
                <a:r>
                  <a:rPr lang="en-GB" dirty="0">
                    <a:latin typeface="Abadi Extra Light" panose="020B0204020104020204" pitchFamily="34" charset="0"/>
                  </a:rPr>
                  <a:t>EM applies even when the explicit summing over/integrating out is expensive/intractable</a:t>
                </a:r>
              </a:p>
              <a:p>
                <a:pPr lvl="1">
                  <a:buFont typeface="Wingdings" panose="05000000000000000000" pitchFamily="2" charset="2"/>
                  <a:buChar char="§"/>
                </a:pPr>
                <a:r>
                  <a:rPr lang="en-GB" dirty="0">
                    <a:latin typeface="Abadi Extra Light" panose="020B0204020104020204" pitchFamily="34" charset="0"/>
                  </a:rPr>
                  <a:t>EM also provides the conditional posterior over the latent variables Z (from E step)</a:t>
                </a:r>
              </a:p>
              <a:p>
                <a:pPr marL="457200" lvl="1" indent="0">
                  <a:buNone/>
                </a:pPr>
                <a:endParaRPr lang="en-GB" dirty="0">
                  <a:latin typeface="Abadi Extra Light" panose="020B0204020104020204" pitchFamily="34" charset="0"/>
                </a:endParaRPr>
              </a:p>
              <a:p>
                <a:pPr>
                  <a:buFont typeface="Wingdings" panose="05000000000000000000" pitchFamily="2" charset="2"/>
                  <a:buChar char="§"/>
                </a:pPr>
                <a:endParaRPr lang="en-GB" sz="2600" b="1" dirty="0">
                  <a:latin typeface="Abadi Extra Light" panose="020B0204020104020204" pitchFamily="34" charset="0"/>
                </a:endParaRPr>
              </a:p>
              <a:p>
                <a:pPr>
                  <a:buFont typeface="Wingdings" panose="05000000000000000000" pitchFamily="2" charset="2"/>
                  <a:buChar char="§"/>
                </a:pPr>
                <a:endParaRPr lang="en-GB" sz="2600" b="1" dirty="0">
                  <a:latin typeface="Abadi Extra Light" panose="020B0204020104020204" pitchFamily="34" charset="0"/>
                </a:endParaRPr>
              </a:p>
              <a:p>
                <a:pPr>
                  <a:buFont typeface="Wingdings" panose="05000000000000000000" pitchFamily="2" charset="2"/>
                  <a:buChar char="§"/>
                </a:pPr>
                <a:endParaRPr lang="en-GB" sz="2600" b="1" dirty="0">
                  <a:latin typeface="Abadi Extra Light" panose="020B0204020104020204" pitchFamily="34" charset="0"/>
                </a:endParaRPr>
              </a:p>
              <a:p>
                <a:pPr>
                  <a:buFont typeface="Wingdings" panose="05000000000000000000" pitchFamily="2" charset="2"/>
                  <a:buChar char="§"/>
                </a:pPr>
                <a:endParaRPr lang="en-GB" sz="2600" b="1" dirty="0">
                  <a:latin typeface="Abadi Extra Light" panose="020B0204020104020204" pitchFamily="34" charset="0"/>
                </a:endParaRPr>
              </a:p>
              <a:p>
                <a:pPr>
                  <a:buFont typeface="Wingdings" panose="05000000000000000000" pitchFamily="2" charset="2"/>
                  <a:buChar char="§"/>
                </a:pPr>
                <a:endParaRPr lang="en-GB" sz="2600" b="1"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831" t="-1645"/>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23</a:t>
            </a:fld>
            <a:endParaRPr lang="en-IN" sz="2800" dirty="0">
              <a:solidFill>
                <a:schemeClr val="bg1">
                  <a:lumMod val="65000"/>
                </a:schemeClr>
              </a:solidFill>
            </a:endParaRPr>
          </a:p>
        </p:txBody>
      </p:sp>
      <p:pic>
        <p:nvPicPr>
          <p:cNvPr id="3" name="Picture 2">
            <a:extLst>
              <a:ext uri="{FF2B5EF4-FFF2-40B4-BE49-F238E27FC236}">
                <a16:creationId xmlns:a16="http://schemas.microsoft.com/office/drawing/2014/main" id="{CE643E73-7D9A-4C44-A56D-5F306B184C55}"/>
              </a:ext>
            </a:extLst>
          </p:cNvPr>
          <p:cNvPicPr>
            <a:picLocks noChangeAspect="1"/>
          </p:cNvPicPr>
          <p:nvPr/>
        </p:nvPicPr>
        <p:blipFill>
          <a:blip r:embed="rId6"/>
          <a:stretch>
            <a:fillRect/>
          </a:stretch>
        </p:blipFill>
        <p:spPr>
          <a:xfrm>
            <a:off x="2934237" y="1994682"/>
            <a:ext cx="5462789" cy="788528"/>
          </a:xfrm>
          <a:prstGeom prst="rect">
            <a:avLst/>
          </a:prstGeom>
        </p:spPr>
      </p:pic>
      <p:sp>
        <p:nvSpPr>
          <p:cNvPr id="6" name="TextBox 5">
            <a:extLst>
              <a:ext uri="{FF2B5EF4-FFF2-40B4-BE49-F238E27FC236}">
                <a16:creationId xmlns:a16="http://schemas.microsoft.com/office/drawing/2014/main" id="{99142B18-EF8B-4481-B5E4-60A94FA7D9DE}"/>
              </a:ext>
            </a:extLst>
          </p:cNvPr>
          <p:cNvSpPr txBox="1"/>
          <p:nvPr/>
        </p:nvSpPr>
        <p:spPr>
          <a:xfrm>
            <a:off x="419793" y="6257431"/>
            <a:ext cx="10622036" cy="430887"/>
          </a:xfrm>
          <a:prstGeom prst="rect">
            <a:avLst/>
          </a:prstGeom>
          <a:noFill/>
        </p:spPr>
        <p:txBody>
          <a:bodyPr wrap="square" rtlCol="0">
            <a:spAutoFit/>
          </a:bodyPr>
          <a:lstStyle/>
          <a:p>
            <a:r>
              <a:rPr lang="en-GB" sz="1600" baseline="30000" dirty="0">
                <a:latin typeface="Abadi Extra Light" panose="020B0204020104020204" pitchFamily="34" charset="0"/>
              </a:rPr>
              <a:t>†</a:t>
            </a:r>
            <a:r>
              <a:rPr lang="en-IN" sz="1100" dirty="0">
                <a:latin typeface="Abadi Extra Light" panose="020B0204020104020204" pitchFamily="34" charset="0"/>
              </a:rPr>
              <a:t>Optimization with EM and Expectation-Conjugate-Gradient (</a:t>
            </a:r>
            <a:r>
              <a:rPr lang="en-IN" sz="1100" dirty="0" err="1">
                <a:latin typeface="Abadi Extra Light" panose="020B0204020104020204" pitchFamily="34" charset="0"/>
              </a:rPr>
              <a:t>Salakhutdinov</a:t>
            </a:r>
            <a:r>
              <a:rPr lang="en-IN" sz="1100" dirty="0">
                <a:latin typeface="Abadi Extra Light" panose="020B0204020104020204" pitchFamily="34" charset="0"/>
              </a:rPr>
              <a:t> et al, 2003), On Convergence Properties of the EM Algorithm for Gaussian Mixtures (Xu and Jordan, 1996), Statistical guarantees for the EM algorithm: From population to sample-based analysis (Balakrishnan et al, 2017)</a:t>
            </a:r>
          </a:p>
        </p:txBody>
      </p:sp>
    </p:spTree>
    <p:custDataLst>
      <p:tags r:id="rId1"/>
    </p:custDataLst>
    <p:extLst>
      <p:ext uri="{BB962C8B-B14F-4D97-AF65-F5344CB8AC3E}">
        <p14:creationId xmlns:p14="http://schemas.microsoft.com/office/powerpoint/2010/main" val="2245043215"/>
      </p:ext>
    </p:extLst>
  </p:cSld>
  <p:clrMapOvr>
    <a:masterClrMapping/>
  </p:clrMapOvr>
  <mc:AlternateContent xmlns:mc="http://schemas.openxmlformats.org/markup-compatibility/2006" xmlns:p14="http://schemas.microsoft.com/office/powerpoint/2010/main">
    <mc:Choice Requires="p14">
      <p:transition spd="slow" p14:dur="2000" advTm="172046"/>
    </mc:Choice>
    <mc:Fallback xmlns="">
      <p:transition spd="slow" advTm="1720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down)">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wipe(down)">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wipe(down)">
                                      <p:cBhvr>
                                        <p:cTn id="57" dur="500"/>
                                        <p:tgtEl>
                                          <p:spTgt spid="4">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12" end="12"/>
                                            </p:txEl>
                                          </p:spTgt>
                                        </p:tgtEl>
                                        <p:attrNameLst>
                                          <p:attrName>style.visibility</p:attrName>
                                        </p:attrNameLst>
                                      </p:cBhvr>
                                      <p:to>
                                        <p:strVal val="visible"/>
                                      </p:to>
                                    </p:set>
                                    <p:animEffect transition="in" filter="wipe(down)">
                                      <p:cBhvr>
                                        <p:cTn id="62"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Some Applications of EM</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600" dirty="0">
                    <a:latin typeface="Abadi Extra Light" panose="020B0204020104020204" pitchFamily="34" charset="0"/>
                  </a:rPr>
                  <a:t>Mixture Models and Dimensionality Reduction/Representation Learning</a:t>
                </a:r>
              </a:p>
              <a:p>
                <a:pPr lvl="1">
                  <a:buFont typeface="Wingdings" panose="05000000000000000000" pitchFamily="2" charset="2"/>
                  <a:buChar char="§"/>
                </a:pPr>
                <a:r>
                  <a:rPr lang="en-IN" dirty="0">
                    <a:latin typeface="Abadi Extra Light" panose="020B0204020104020204" pitchFamily="34" charset="0"/>
                  </a:rPr>
                  <a:t>Mixture Models: Mixture of Gaussians, Mixture of Experts, etc</a:t>
                </a:r>
              </a:p>
              <a:p>
                <a:pPr lvl="1">
                  <a:buFont typeface="Wingdings" panose="05000000000000000000" pitchFamily="2" charset="2"/>
                  <a:buChar char="§"/>
                </a:pPr>
                <a:r>
                  <a:rPr lang="en-IN" dirty="0">
                    <a:latin typeface="Abadi Extra Light" panose="020B0204020104020204" pitchFamily="34" charset="0"/>
                  </a:rPr>
                  <a:t>Dim. Reduction/Representation Learning: Probabilistic PCA, Variational Autoencoders</a:t>
                </a:r>
              </a:p>
              <a:p>
                <a:pPr>
                  <a:buFont typeface="Wingdings" panose="05000000000000000000" pitchFamily="2" charset="2"/>
                  <a:buChar char="§"/>
                </a:pPr>
                <a:r>
                  <a:rPr lang="en-IN" sz="2600" dirty="0">
                    <a:latin typeface="Abadi Extra Light" panose="020B0204020104020204" pitchFamily="34" charset="0"/>
                  </a:rPr>
                  <a:t>Problems with missing features or missing labels (which are treated as latent variables)</a:t>
                </a:r>
              </a:p>
              <a:p>
                <a:pPr lvl="1">
                  <a:buFont typeface="Wingdings" panose="05000000000000000000" pitchFamily="2" charset="2"/>
                  <a:buChar char="§"/>
                </a:pPr>
                <a14:m>
                  <m:oMath xmlns:m="http://schemas.openxmlformats.org/officeDocument/2006/math">
                    <m:acc>
                      <m:accPr>
                        <m:chr m:val="̂"/>
                        <m:ctrlPr>
                          <a:rPr lang="en-IN" i="1" dirty="0" smtClean="0">
                            <a:latin typeface="Cambria Math" panose="02040503050406030204" pitchFamily="18" charset="0"/>
                          </a:rPr>
                        </m:ctrlPr>
                      </m:accPr>
                      <m:e>
                        <m:r>
                          <m:rPr>
                            <m:sty m:val="p"/>
                          </m:rPr>
                          <a:rPr lang="en-IN" b="0" i="0" dirty="0" smtClean="0">
                            <a:latin typeface="Cambria Math" panose="02040503050406030204" pitchFamily="18" charset="0"/>
                          </a:rPr>
                          <m:t>Θ</m:t>
                        </m:r>
                      </m:e>
                    </m:acc>
                    <m:r>
                      <a:rPr lang="en-IN" b="0" i="1" dirty="0" smtClean="0">
                        <a:latin typeface="Cambria Math" panose="02040503050406030204" pitchFamily="18" charset="0"/>
                      </a:rPr>
                      <m:t>= </m:t>
                    </m:r>
                    <m:sSub>
                      <m:sSubPr>
                        <m:ctrlPr>
                          <a:rPr lang="en-IN" b="0" i="1" dirty="0" smtClean="0">
                            <a:latin typeface="Cambria Math" panose="02040503050406030204" pitchFamily="18" charset="0"/>
                          </a:rPr>
                        </m:ctrlPr>
                      </m:sSubPr>
                      <m:e>
                        <m:r>
                          <m:rPr>
                            <m:sty m:val="p"/>
                          </m:rPr>
                          <a:rPr lang="en-IN" b="0" i="0" dirty="0" smtClean="0">
                            <a:latin typeface="Cambria Math" panose="02040503050406030204" pitchFamily="18" charset="0"/>
                          </a:rPr>
                          <m:t>argmax</m:t>
                        </m:r>
                      </m:e>
                      <m:sub>
                        <m:r>
                          <m:rPr>
                            <m:sty m:val="p"/>
                          </m:rPr>
                          <a:rPr lang="en-IN" b="0" i="0" dirty="0" smtClean="0">
                            <a:latin typeface="Cambria Math" panose="02040503050406030204" pitchFamily="18" charset="0"/>
                          </a:rPr>
                          <m:t>Θ</m:t>
                        </m:r>
                      </m:sub>
                    </m:sSub>
                    <m:r>
                      <a:rPr lang="en-IN" b="0" i="1" dirty="0" smtClean="0">
                        <a:latin typeface="Cambria Math" panose="02040503050406030204" pitchFamily="18" charset="0"/>
                      </a:rPr>
                      <m:t> </m:t>
                    </m:r>
                    <m:r>
                      <m:rPr>
                        <m:sty m:val="p"/>
                      </m:rPr>
                      <a:rPr lang="en-IN" b="0" i="1" dirty="0" smtClean="0">
                        <a:latin typeface="Cambria Math" panose="02040503050406030204" pitchFamily="18" charset="0"/>
                      </a:rPr>
                      <m:t>log</m:t>
                    </m:r>
                    <m:r>
                      <a:rPr lang="en-IN" b="0" i="1" dirty="0" smtClean="0">
                        <a:latin typeface="Cambria Math" panose="02040503050406030204" pitchFamily="18" charset="0"/>
                      </a:rPr>
                      <m:t> </m:t>
                    </m:r>
                    <m:r>
                      <a:rPr lang="en-IN" b="0" i="1" dirty="0" smtClean="0">
                        <a:latin typeface="Cambria Math" panose="02040503050406030204" pitchFamily="18" charset="0"/>
                      </a:rPr>
                      <m:t>𝑝</m:t>
                    </m:r>
                    <m:d>
                      <m:dPr>
                        <m:ctrlPr>
                          <a:rPr lang="en-IN" b="0" i="1" dirty="0" smtClean="0">
                            <a:latin typeface="Cambria Math" panose="02040503050406030204" pitchFamily="18" charset="0"/>
                          </a:rPr>
                        </m:ctrlPr>
                      </m:dPr>
                      <m:e>
                        <m:sSup>
                          <m:sSupPr>
                            <m:ctrlPr>
                              <a:rPr lang="en-IN" i="1">
                                <a:latin typeface="Cambria Math" panose="02040503050406030204" pitchFamily="18" charset="0"/>
                              </a:rPr>
                            </m:ctrlPr>
                          </m:sSupPr>
                          <m:e>
                            <m:r>
                              <a:rPr lang="en-IN" b="1" i="1">
                                <a:latin typeface="Cambria Math" panose="02040503050406030204" pitchFamily="18" charset="0"/>
                              </a:rPr>
                              <m:t>𝒙</m:t>
                            </m:r>
                          </m:e>
                          <m:sup>
                            <m:r>
                              <a:rPr lang="en-IN" i="1">
                                <a:latin typeface="Cambria Math" panose="02040503050406030204" pitchFamily="18" charset="0"/>
                              </a:rPr>
                              <m:t>𝑜𝑏𝑠</m:t>
                            </m:r>
                          </m:sup>
                        </m:sSup>
                      </m:e>
                      <m:e>
                        <m:r>
                          <m:rPr>
                            <m:sty m:val="p"/>
                          </m:rPr>
                          <a:rPr lang="en-IN" b="0" i="0" smtClean="0">
                            <a:latin typeface="Cambria Math" panose="02040503050406030204" pitchFamily="18" charset="0"/>
                          </a:rPr>
                          <m:t>Θ</m:t>
                        </m:r>
                      </m:e>
                    </m:d>
                    <m:r>
                      <a:rPr lang="en-IN" b="0" i="1" dirty="0" smtClean="0">
                        <a:latin typeface="Cambria Math" panose="02040503050406030204" pitchFamily="18" charset="0"/>
                      </a:rPr>
                      <m:t>=</m:t>
                    </m:r>
                    <m:sSub>
                      <m:sSubPr>
                        <m:ctrlPr>
                          <a:rPr lang="en-IN" i="1" dirty="0">
                            <a:latin typeface="Cambria Math" panose="02040503050406030204" pitchFamily="18" charset="0"/>
                          </a:rPr>
                        </m:ctrlPr>
                      </m:sSubPr>
                      <m:e>
                        <m:r>
                          <m:rPr>
                            <m:sty m:val="p"/>
                          </m:rPr>
                          <a:rPr lang="en-IN" dirty="0">
                            <a:latin typeface="Cambria Math" panose="02040503050406030204" pitchFamily="18" charset="0"/>
                          </a:rPr>
                          <m:t>argmax</m:t>
                        </m:r>
                      </m:e>
                      <m:sub>
                        <m:r>
                          <m:rPr>
                            <m:sty m:val="p"/>
                          </m:rPr>
                          <a:rPr lang="en-IN" dirty="0">
                            <a:latin typeface="Cambria Math" panose="02040503050406030204" pitchFamily="18" charset="0"/>
                          </a:rPr>
                          <m:t>Θ</m:t>
                        </m:r>
                      </m:sub>
                    </m:sSub>
                    <m:r>
                      <a:rPr lang="en-IN" i="1" dirty="0">
                        <a:latin typeface="Cambria Math" panose="02040503050406030204" pitchFamily="18" charset="0"/>
                      </a:rPr>
                      <m:t> </m:t>
                    </m:r>
                    <m:r>
                      <m:rPr>
                        <m:sty m:val="p"/>
                      </m:rPr>
                      <a:rPr lang="en-IN" i="1" dirty="0">
                        <a:latin typeface="Cambria Math" panose="02040503050406030204" pitchFamily="18" charset="0"/>
                      </a:rPr>
                      <m:t>log</m:t>
                    </m:r>
                    <m:r>
                      <a:rPr lang="en-IN" i="1" dirty="0">
                        <a:latin typeface="Cambria Math" panose="02040503050406030204" pitchFamily="18" charset="0"/>
                      </a:rPr>
                      <m:t> ∫</m:t>
                    </m:r>
                    <m:r>
                      <a:rPr lang="en-IN" i="1" dirty="0">
                        <a:latin typeface="Cambria Math" panose="02040503050406030204" pitchFamily="18" charset="0"/>
                      </a:rPr>
                      <m:t>𝑝</m:t>
                    </m:r>
                    <m:d>
                      <m:dPr>
                        <m:ctrlPr>
                          <a:rPr lang="en-IN" i="1" dirty="0">
                            <a:latin typeface="Cambria Math" panose="02040503050406030204" pitchFamily="18" charset="0"/>
                          </a:rPr>
                        </m:ctrlPr>
                      </m:dPr>
                      <m:e>
                        <m:d>
                          <m:dPr>
                            <m:begChr m:val="["/>
                            <m:endChr m:val="]"/>
                            <m:ctrlPr>
                              <a:rPr lang="en-IN" i="1" dirty="0">
                                <a:latin typeface="Cambria Math" panose="02040503050406030204" pitchFamily="18" charset="0"/>
                              </a:rPr>
                            </m:ctrlPr>
                          </m:dPr>
                          <m:e>
                            <m:sSup>
                              <m:sSupPr>
                                <m:ctrlPr>
                                  <a:rPr lang="en-IN" i="1">
                                    <a:latin typeface="Cambria Math" panose="02040503050406030204" pitchFamily="18" charset="0"/>
                                  </a:rPr>
                                </m:ctrlPr>
                              </m:sSupPr>
                              <m:e>
                                <m:r>
                                  <a:rPr lang="en-IN" b="1" i="1">
                                    <a:latin typeface="Cambria Math" panose="02040503050406030204" pitchFamily="18" charset="0"/>
                                  </a:rPr>
                                  <m:t>𝒙</m:t>
                                </m:r>
                              </m:e>
                              <m:sup>
                                <m:r>
                                  <a:rPr lang="en-IN" i="1">
                                    <a:latin typeface="Cambria Math" panose="02040503050406030204" pitchFamily="18" charset="0"/>
                                  </a:rPr>
                                  <m:t>𝑜𝑏𝑠</m:t>
                                </m:r>
                              </m:sup>
                            </m:sSup>
                            <m:r>
                              <a:rPr lang="en-IN" i="1">
                                <a:latin typeface="Cambria Math" panose="02040503050406030204" pitchFamily="18" charset="0"/>
                              </a:rPr>
                              <m:t>,</m:t>
                            </m:r>
                            <m:sSup>
                              <m:sSupPr>
                                <m:ctrlPr>
                                  <a:rPr lang="en-IN" i="1" smtClean="0">
                                    <a:solidFill>
                                      <a:srgbClr val="FF0000"/>
                                    </a:solidFill>
                                    <a:latin typeface="Cambria Math" panose="02040503050406030204" pitchFamily="18" charset="0"/>
                                  </a:rPr>
                                </m:ctrlPr>
                              </m:sSupPr>
                              <m:e>
                                <m:r>
                                  <a:rPr lang="en-IN" b="1" i="1">
                                    <a:solidFill>
                                      <a:srgbClr val="FF0000"/>
                                    </a:solidFill>
                                    <a:latin typeface="Cambria Math" panose="02040503050406030204" pitchFamily="18" charset="0"/>
                                  </a:rPr>
                                  <m:t>𝒙</m:t>
                                </m:r>
                              </m:e>
                              <m:sup>
                                <m:r>
                                  <a:rPr lang="en-IN" i="1">
                                    <a:solidFill>
                                      <a:srgbClr val="FF0000"/>
                                    </a:solidFill>
                                    <a:latin typeface="Cambria Math" panose="02040503050406030204" pitchFamily="18" charset="0"/>
                                  </a:rPr>
                                  <m:t>𝑚𝑖𝑠𝑠</m:t>
                                </m:r>
                              </m:sup>
                            </m:sSup>
                          </m:e>
                        </m:d>
                      </m:e>
                      <m:e>
                        <m:r>
                          <m:rPr>
                            <m:sty m:val="p"/>
                          </m:rPr>
                          <a:rPr lang="en-IN">
                            <a:latin typeface="Cambria Math" panose="02040503050406030204" pitchFamily="18" charset="0"/>
                          </a:rPr>
                          <m:t>Θ</m:t>
                        </m:r>
                      </m:e>
                    </m:d>
                    <m:r>
                      <a:rPr lang="en-IN" b="0" i="1" dirty="0" smtClean="0">
                        <a:latin typeface="Cambria Math" panose="02040503050406030204" pitchFamily="18" charset="0"/>
                      </a:rPr>
                      <m:t>𝑑</m:t>
                    </m:r>
                    <m:sSup>
                      <m:sSupPr>
                        <m:ctrlPr>
                          <a:rPr lang="en-IN" i="1" smtClean="0">
                            <a:solidFill>
                              <a:srgbClr val="FF0000"/>
                            </a:solidFill>
                            <a:latin typeface="Cambria Math" panose="02040503050406030204" pitchFamily="18" charset="0"/>
                          </a:rPr>
                        </m:ctrlPr>
                      </m:sSupPr>
                      <m:e>
                        <m:r>
                          <a:rPr lang="en-IN" b="1" i="1">
                            <a:solidFill>
                              <a:srgbClr val="FF0000"/>
                            </a:solidFill>
                            <a:latin typeface="Cambria Math" panose="02040503050406030204" pitchFamily="18" charset="0"/>
                          </a:rPr>
                          <m:t>𝒙</m:t>
                        </m:r>
                      </m:e>
                      <m:sup>
                        <m:r>
                          <a:rPr lang="en-IN" i="1">
                            <a:solidFill>
                              <a:srgbClr val="FF0000"/>
                            </a:solidFill>
                            <a:latin typeface="Cambria Math" panose="02040503050406030204" pitchFamily="18" charset="0"/>
                          </a:rPr>
                          <m:t>𝑚𝑖𝑠𝑠</m:t>
                        </m:r>
                      </m:sup>
                    </m:sSup>
                  </m:oMath>
                </a14:m>
                <a:endParaRPr lang="en-IN" dirty="0">
                  <a:latin typeface="Abadi Extra Light" panose="020B0204020104020204" pitchFamily="34" charset="0"/>
                </a:endParaRPr>
              </a:p>
              <a:p>
                <a:pPr lvl="1">
                  <a:buFont typeface="Wingdings" panose="05000000000000000000" pitchFamily="2" charset="2"/>
                  <a:buChar char="§"/>
                </a:pPr>
                <a14:m>
                  <m:oMath xmlns:m="http://schemas.openxmlformats.org/officeDocument/2006/math">
                    <m:acc>
                      <m:accPr>
                        <m:chr m:val="̂"/>
                        <m:ctrlPr>
                          <a:rPr lang="en-IN" i="1" dirty="0">
                            <a:latin typeface="Cambria Math" panose="02040503050406030204" pitchFamily="18" charset="0"/>
                          </a:rPr>
                        </m:ctrlPr>
                      </m:accPr>
                      <m:e>
                        <m:r>
                          <m:rPr>
                            <m:sty m:val="p"/>
                          </m:rPr>
                          <a:rPr lang="en-IN" dirty="0">
                            <a:latin typeface="Cambria Math" panose="02040503050406030204" pitchFamily="18" charset="0"/>
                          </a:rPr>
                          <m:t>Θ</m:t>
                        </m:r>
                      </m:e>
                    </m:acc>
                    <m:r>
                      <a:rPr lang="en-IN" i="1" dirty="0">
                        <a:latin typeface="Cambria Math" panose="02040503050406030204" pitchFamily="18" charset="0"/>
                      </a:rPr>
                      <m:t>= </m:t>
                    </m:r>
                    <m:sSub>
                      <m:sSubPr>
                        <m:ctrlPr>
                          <a:rPr lang="en-IN" i="1" dirty="0">
                            <a:latin typeface="Cambria Math" panose="02040503050406030204" pitchFamily="18" charset="0"/>
                          </a:rPr>
                        </m:ctrlPr>
                      </m:sSubPr>
                      <m:e>
                        <m:r>
                          <m:rPr>
                            <m:sty m:val="p"/>
                          </m:rPr>
                          <a:rPr lang="en-IN" dirty="0">
                            <a:latin typeface="Cambria Math" panose="02040503050406030204" pitchFamily="18" charset="0"/>
                          </a:rPr>
                          <m:t>argmax</m:t>
                        </m:r>
                      </m:e>
                      <m:sub>
                        <m:r>
                          <m:rPr>
                            <m:sty m:val="p"/>
                          </m:rPr>
                          <a:rPr lang="en-IN" dirty="0">
                            <a:latin typeface="Cambria Math" panose="02040503050406030204" pitchFamily="18" charset="0"/>
                          </a:rPr>
                          <m:t>Θ</m:t>
                        </m:r>
                      </m:sub>
                    </m:sSub>
                    <m:r>
                      <a:rPr lang="en-IN" b="0" i="1" dirty="0" smtClean="0">
                        <a:latin typeface="Cambria Math" panose="02040503050406030204" pitchFamily="18" charset="0"/>
                      </a:rPr>
                      <m:t> </m:t>
                    </m:r>
                    <m:nary>
                      <m:naryPr>
                        <m:chr m:val="∑"/>
                        <m:limLoc m:val="subSup"/>
                        <m:ctrlPr>
                          <a:rPr lang="en-IN" b="0" i="1" dirty="0" smtClean="0">
                            <a:latin typeface="Cambria Math" panose="02040503050406030204" pitchFamily="18" charset="0"/>
                          </a:rPr>
                        </m:ctrlPr>
                      </m:naryPr>
                      <m:sub>
                        <m:r>
                          <m:rPr>
                            <m:brk m:alnAt="25"/>
                          </m:rPr>
                          <a:rPr lang="en-IN" b="0" i="1" dirty="0" smtClean="0">
                            <a:latin typeface="Cambria Math" panose="02040503050406030204" pitchFamily="18" charset="0"/>
                          </a:rPr>
                          <m:t>𝑛</m:t>
                        </m:r>
                        <m:r>
                          <a:rPr lang="en-IN" b="0" i="1" dirty="0" smtClean="0">
                            <a:latin typeface="Cambria Math" panose="02040503050406030204" pitchFamily="18" charset="0"/>
                          </a:rPr>
                          <m:t>=1</m:t>
                        </m:r>
                      </m:sub>
                      <m:sup>
                        <m:r>
                          <a:rPr lang="en-IN" b="0" i="1" dirty="0" smtClean="0">
                            <a:latin typeface="Cambria Math" panose="02040503050406030204" pitchFamily="18" charset="0"/>
                          </a:rPr>
                          <m:t>𝑁</m:t>
                        </m:r>
                      </m:sup>
                      <m:e>
                        <m:r>
                          <m:rPr>
                            <m:sty m:val="p"/>
                          </m:rPr>
                          <a:rPr lang="en-IN" i="1" dirty="0">
                            <a:latin typeface="Cambria Math" panose="02040503050406030204" pitchFamily="18" charset="0"/>
                          </a:rPr>
                          <m:t>log</m:t>
                        </m:r>
                        <m:r>
                          <a:rPr lang="en-IN" i="1" dirty="0">
                            <a:latin typeface="Cambria Math" panose="02040503050406030204" pitchFamily="18" charset="0"/>
                          </a:rPr>
                          <m:t> </m:t>
                        </m:r>
                        <m:r>
                          <a:rPr lang="en-IN" i="1" dirty="0">
                            <a:latin typeface="Cambria Math" panose="02040503050406030204" pitchFamily="18" charset="0"/>
                          </a:rPr>
                          <m:t>𝑝</m:t>
                        </m:r>
                        <m:d>
                          <m:dPr>
                            <m:ctrlPr>
                              <a:rPr lang="en-IN" i="1" dirty="0">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𝑛</m:t>
                                </m:r>
                              </m:sub>
                            </m:sSub>
                            <m:r>
                              <a:rPr lang="en-IN" i="1">
                                <a:latin typeface="Cambria Math" panose="02040503050406030204" pitchFamily="18" charset="0"/>
                              </a:rPr>
                              <m:t>, </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𝑛</m:t>
                                </m:r>
                              </m:sub>
                            </m:sSub>
                          </m:e>
                          <m:e>
                            <m:r>
                              <m:rPr>
                                <m:sty m:val="p"/>
                              </m:rPr>
                              <a:rPr lang="en-IN">
                                <a:latin typeface="Cambria Math" panose="02040503050406030204" pitchFamily="18" charset="0"/>
                              </a:rPr>
                              <m:t>Θ</m:t>
                            </m:r>
                          </m:e>
                        </m:d>
                        <m:r>
                          <a:rPr lang="en-IN" b="0" i="1" smtClean="0">
                            <a:latin typeface="Cambria Math" panose="02040503050406030204" pitchFamily="18" charset="0"/>
                          </a:rPr>
                          <m:t>+</m:t>
                        </m:r>
                        <m:nary>
                          <m:naryPr>
                            <m:chr m:val="∑"/>
                            <m:limLoc m:val="subSup"/>
                            <m:ctrlPr>
                              <a:rPr lang="en-IN" i="1" dirty="0">
                                <a:latin typeface="Cambria Math" panose="02040503050406030204" pitchFamily="18" charset="0"/>
                              </a:rPr>
                            </m:ctrlPr>
                          </m:naryPr>
                          <m:sub>
                            <m:r>
                              <m:rPr>
                                <m:brk m:alnAt="25"/>
                              </m:rPr>
                              <a:rPr lang="en-IN" i="1" dirty="0">
                                <a:latin typeface="Cambria Math" panose="02040503050406030204" pitchFamily="18" charset="0"/>
                              </a:rPr>
                              <m:t>𝑛</m:t>
                            </m:r>
                            <m:r>
                              <a:rPr lang="en-IN" i="1" dirty="0">
                                <a:latin typeface="Cambria Math" panose="02040503050406030204" pitchFamily="18" charset="0"/>
                              </a:rPr>
                              <m:t>=</m:t>
                            </m:r>
                            <m:r>
                              <a:rPr lang="en-IN" b="0" i="1" dirty="0" smtClean="0">
                                <a:latin typeface="Cambria Math" panose="02040503050406030204" pitchFamily="18" charset="0"/>
                              </a:rPr>
                              <m:t>𝑁</m:t>
                            </m:r>
                            <m:r>
                              <a:rPr lang="en-IN" b="0" i="1" dirty="0" smtClean="0">
                                <a:latin typeface="Cambria Math" panose="02040503050406030204" pitchFamily="18" charset="0"/>
                              </a:rPr>
                              <m:t>+1</m:t>
                            </m:r>
                          </m:sub>
                          <m:sup>
                            <m:r>
                              <a:rPr lang="en-IN" i="1" dirty="0">
                                <a:latin typeface="Cambria Math" panose="02040503050406030204" pitchFamily="18" charset="0"/>
                              </a:rPr>
                              <m:t>𝑁</m:t>
                            </m:r>
                            <m:r>
                              <a:rPr lang="en-IN" b="0" i="1" dirty="0" smtClean="0">
                                <a:latin typeface="Cambria Math" panose="02040503050406030204" pitchFamily="18" charset="0"/>
                              </a:rPr>
                              <m:t>+</m:t>
                            </m:r>
                            <m:r>
                              <a:rPr lang="en-IN" b="0" i="1" dirty="0" smtClean="0">
                                <a:latin typeface="Cambria Math" panose="02040503050406030204" pitchFamily="18" charset="0"/>
                              </a:rPr>
                              <m:t>𝑀</m:t>
                            </m:r>
                          </m:sup>
                          <m:e>
                            <m:r>
                              <m:rPr>
                                <m:sty m:val="p"/>
                              </m:rPr>
                              <a:rPr lang="en-IN" b="0" i="1" dirty="0" smtClean="0">
                                <a:latin typeface="Cambria Math" panose="02040503050406030204" pitchFamily="18" charset="0"/>
                              </a:rPr>
                              <m:t>log</m:t>
                            </m:r>
                            <m:r>
                              <a:rPr lang="en-IN" b="0" i="1" dirty="0" smtClean="0">
                                <a:latin typeface="Cambria Math" panose="02040503050406030204" pitchFamily="18" charset="0"/>
                              </a:rPr>
                              <m:t> </m:t>
                            </m:r>
                            <m:nary>
                              <m:naryPr>
                                <m:chr m:val="∑"/>
                                <m:limLoc m:val="subSup"/>
                                <m:ctrlPr>
                                  <a:rPr lang="en-IN" i="1" dirty="0" smtClean="0">
                                    <a:latin typeface="Cambria Math" panose="02040503050406030204" pitchFamily="18" charset="0"/>
                                  </a:rPr>
                                </m:ctrlPr>
                              </m:naryPr>
                              <m:sub>
                                <m:r>
                                  <m:rPr>
                                    <m:brk m:alnAt="25"/>
                                  </m:rPr>
                                  <a:rPr lang="en-IN" b="0" i="1" dirty="0" smtClean="0">
                                    <a:latin typeface="Cambria Math" panose="02040503050406030204" pitchFamily="18" charset="0"/>
                                  </a:rPr>
                                  <m:t>𝑐</m:t>
                                </m:r>
                                <m:r>
                                  <a:rPr lang="en-IN" b="0" i="1" dirty="0" smtClean="0">
                                    <a:latin typeface="Cambria Math" panose="02040503050406030204" pitchFamily="18" charset="0"/>
                                  </a:rPr>
                                  <m:t>=1</m:t>
                                </m:r>
                              </m:sub>
                              <m:sup>
                                <m:r>
                                  <a:rPr lang="en-IN" b="0" i="1" dirty="0" smtClean="0">
                                    <a:latin typeface="Cambria Math" panose="02040503050406030204" pitchFamily="18" charset="0"/>
                                  </a:rPr>
                                  <m:t>𝐾</m:t>
                                </m:r>
                              </m:sup>
                              <m:e>
                                <m:r>
                                  <a:rPr lang="en-IN" i="1" dirty="0">
                                    <a:latin typeface="Cambria Math" panose="02040503050406030204" pitchFamily="18" charset="0"/>
                                  </a:rPr>
                                  <m:t>𝑝</m:t>
                                </m:r>
                                <m:d>
                                  <m:dPr>
                                    <m:ctrlPr>
                                      <a:rPr lang="en-IN" i="1" dirty="0">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𝑛</m:t>
                                        </m:r>
                                      </m:sub>
                                    </m:sSub>
                                    <m:r>
                                      <a:rPr lang="en-IN" i="1">
                                        <a:latin typeface="Cambria Math" panose="02040503050406030204" pitchFamily="18" charset="0"/>
                                      </a:rPr>
                                      <m:t>, </m:t>
                                    </m:r>
                                    <m:sSub>
                                      <m:sSubPr>
                                        <m:ctrlPr>
                                          <a:rPr lang="en-IN" i="1" smtClean="0">
                                            <a:solidFill>
                                              <a:srgbClr val="FF0000"/>
                                            </a:solidFill>
                                            <a:latin typeface="Cambria Math" panose="02040503050406030204" pitchFamily="18" charset="0"/>
                                          </a:rPr>
                                        </m:ctrlPr>
                                      </m:sSubPr>
                                      <m:e>
                                        <m:r>
                                          <a:rPr lang="en-IN" i="1" smtClean="0">
                                            <a:solidFill>
                                              <a:srgbClr val="FF0000"/>
                                            </a:solidFill>
                                            <a:latin typeface="Cambria Math" panose="02040503050406030204" pitchFamily="18" charset="0"/>
                                          </a:rPr>
                                          <m:t>𝑦</m:t>
                                        </m:r>
                                      </m:e>
                                      <m:sub>
                                        <m:r>
                                          <a:rPr lang="en-IN" i="1">
                                            <a:solidFill>
                                              <a:srgbClr val="FF0000"/>
                                            </a:solidFill>
                                            <a:latin typeface="Cambria Math" panose="02040503050406030204" pitchFamily="18" charset="0"/>
                                          </a:rPr>
                                          <m:t>𝑛</m:t>
                                        </m:r>
                                      </m:sub>
                                    </m:sSub>
                                    <m:r>
                                      <a:rPr lang="en-IN" b="0" i="1" smtClean="0">
                                        <a:latin typeface="Cambria Math" panose="02040503050406030204" pitchFamily="18" charset="0"/>
                                      </a:rPr>
                                      <m:t>=</m:t>
                                    </m:r>
                                    <m:r>
                                      <a:rPr lang="en-IN" b="0" i="1" smtClean="0">
                                        <a:latin typeface="Cambria Math" panose="02040503050406030204" pitchFamily="18" charset="0"/>
                                      </a:rPr>
                                      <m:t>𝑐</m:t>
                                    </m:r>
                                  </m:e>
                                  <m:e>
                                    <m:r>
                                      <m:rPr>
                                        <m:sty m:val="p"/>
                                      </m:rPr>
                                      <a:rPr lang="en-IN">
                                        <a:latin typeface="Cambria Math" panose="02040503050406030204" pitchFamily="18" charset="0"/>
                                      </a:rPr>
                                      <m:t>Θ</m:t>
                                    </m:r>
                                  </m:e>
                                </m:d>
                              </m:e>
                            </m:nary>
                            <m:r>
                              <a:rPr lang="en-IN" b="0" i="1" dirty="0" smtClean="0">
                                <a:latin typeface="Cambria Math" panose="02040503050406030204" pitchFamily="18" charset="0"/>
                              </a:rPr>
                              <m:t> </m:t>
                            </m:r>
                          </m:e>
                        </m:nary>
                      </m:e>
                    </m:nary>
                  </m:oMath>
                </a14:m>
                <a:endParaRPr lang="en-IN" dirty="0">
                  <a:latin typeface="Abadi Extra Light" panose="020B0204020104020204" pitchFamily="34" charset="0"/>
                </a:endParaRPr>
              </a:p>
              <a:p>
                <a:pPr>
                  <a:buFont typeface="Wingdings" panose="05000000000000000000" pitchFamily="2" charset="2"/>
                  <a:buChar char="§"/>
                </a:pPr>
                <a:r>
                  <a:rPr lang="en-GB" sz="2600" dirty="0">
                    <a:solidFill>
                      <a:srgbClr val="0000FF"/>
                    </a:solidFill>
                    <a:latin typeface="Abadi Extra Light" panose="020B0204020104020204" pitchFamily="34" charset="0"/>
                  </a:rPr>
                  <a:t>Hyperparameter estimation</a:t>
                </a:r>
                <a:r>
                  <a:rPr lang="en-GB" sz="2600" dirty="0">
                    <a:latin typeface="Abadi Extra Light" panose="020B0204020104020204" pitchFamily="34" charset="0"/>
                  </a:rPr>
                  <a:t> in probabilistic models (an alternative to MLE-II)</a:t>
                </a:r>
              </a:p>
              <a:p>
                <a:pPr lvl="1">
                  <a:buFont typeface="Wingdings" panose="05000000000000000000" pitchFamily="2" charset="2"/>
                  <a:buChar char="§"/>
                </a:pPr>
                <a:r>
                  <a:rPr lang="en-GB" dirty="0">
                    <a:latin typeface="Abadi Extra Light" panose="020B0204020104020204" pitchFamily="34" charset="0"/>
                  </a:rPr>
                  <a:t>MLE-II estimates </a:t>
                </a:r>
                <a:r>
                  <a:rPr lang="en-GB" dirty="0" err="1">
                    <a:latin typeface="Abadi Extra Light" panose="020B0204020104020204" pitchFamily="34" charset="0"/>
                  </a:rPr>
                  <a:t>hyperparams</a:t>
                </a:r>
                <a:r>
                  <a:rPr lang="en-GB" dirty="0">
                    <a:latin typeface="Abadi Extra Light" panose="020B0204020104020204" pitchFamily="34" charset="0"/>
                  </a:rPr>
                  <a:t> by maximizing the marginal likelihood, e.g.</a:t>
                </a:r>
                <a:r>
                  <a:rPr lang="en-GB" sz="2200" dirty="0">
                    <a:latin typeface="Abadi Extra Light" panose="020B0204020104020204" pitchFamily="34" charset="0"/>
                  </a:rPr>
                  <a:t>,</a:t>
                </a:r>
              </a:p>
              <a:p>
                <a:pPr marL="457200" lvl="1" indent="0">
                  <a:buNone/>
                </a:pPr>
                <a:endParaRPr lang="en-GB" sz="2200" dirty="0">
                  <a:latin typeface="Abadi Extra Light" panose="020B0204020104020204" pitchFamily="34" charset="0"/>
                </a:endParaRPr>
              </a:p>
              <a:p>
                <a:pPr lvl="1">
                  <a:buFont typeface="Wingdings" panose="05000000000000000000" pitchFamily="2" charset="2"/>
                  <a:buChar char="§"/>
                </a:pPr>
                <a:endParaRPr lang="en-GB" sz="1000"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With EM, can treat </a:t>
                </a:r>
                <a14:m>
                  <m:oMath xmlns:m="http://schemas.openxmlformats.org/officeDocument/2006/math">
                    <m:r>
                      <a:rPr lang="en-GB" b="1" i="1" dirty="0" smtClean="0">
                        <a:latin typeface="Cambria Math" panose="02040503050406030204" pitchFamily="18" charset="0"/>
                      </a:rPr>
                      <m:t>𝒘</m:t>
                    </m:r>
                  </m:oMath>
                </a14:m>
                <a:r>
                  <a:rPr lang="en-GB" dirty="0">
                    <a:latin typeface="Abadi Extra Light" panose="020B0204020104020204" pitchFamily="34" charset="0"/>
                  </a:rPr>
                  <a:t> as latent var, and </a:t>
                </a:r>
                <a14:m>
                  <m:oMath xmlns:m="http://schemas.openxmlformats.org/officeDocument/2006/math">
                    <m:r>
                      <a:rPr lang="en-IN" i="1" smtClean="0">
                        <a:latin typeface="Cambria Math" panose="02040503050406030204" pitchFamily="18" charset="0"/>
                      </a:rPr>
                      <m:t>𝜆</m:t>
                    </m:r>
                    <m:r>
                      <a:rPr lang="en-IN" i="1" smtClean="0">
                        <a:latin typeface="Cambria Math" panose="02040503050406030204" pitchFamily="18" charset="0"/>
                      </a:rPr>
                      <m:t>, </m:t>
                    </m:r>
                    <m:r>
                      <a:rPr lang="en-IN" i="1" smtClean="0">
                        <a:latin typeface="Cambria Math" panose="02040503050406030204" pitchFamily="18" charset="0"/>
                      </a:rPr>
                      <m:t>𝛽</m:t>
                    </m:r>
                  </m:oMath>
                </a14:m>
                <a:r>
                  <a:rPr lang="en-GB" dirty="0">
                    <a:latin typeface="Abadi Extra Light" panose="020B0204020104020204" pitchFamily="34" charset="0"/>
                  </a:rPr>
                  <a:t> as “parameters”</a:t>
                </a:r>
              </a:p>
              <a:p>
                <a:pPr lvl="2">
                  <a:buFont typeface="Wingdings" panose="05000000000000000000" pitchFamily="2" charset="2"/>
                  <a:buChar char="§"/>
                </a:pPr>
                <a:r>
                  <a:rPr lang="en-GB" dirty="0">
                    <a:latin typeface="Abadi Extra Light" panose="020B0204020104020204" pitchFamily="34" charset="0"/>
                  </a:rPr>
                  <a:t>E step will estimate the CP of </a:t>
                </a:r>
                <a14:m>
                  <m:oMath xmlns:m="http://schemas.openxmlformats.org/officeDocument/2006/math">
                    <m:r>
                      <a:rPr lang="en-IN" b="0" i="1" smtClean="0">
                        <a:latin typeface="Cambria Math" panose="02040503050406030204" pitchFamily="18" charset="0"/>
                      </a:rPr>
                      <m:t>𝑤</m:t>
                    </m:r>
                  </m:oMath>
                </a14:m>
                <a:r>
                  <a:rPr lang="en-GB" dirty="0">
                    <a:latin typeface="Abadi Extra Light" panose="020B0204020104020204" pitchFamily="34" charset="0"/>
                  </a:rPr>
                  <a:t> given current estimates of </a:t>
                </a:r>
                <a14:m>
                  <m:oMath xmlns:m="http://schemas.openxmlformats.org/officeDocument/2006/math">
                    <m:r>
                      <a:rPr lang="en-IN" i="1">
                        <a:latin typeface="Cambria Math" panose="02040503050406030204" pitchFamily="18" charset="0"/>
                      </a:rPr>
                      <m:t>𝜆</m:t>
                    </m:r>
                    <m:r>
                      <a:rPr lang="en-IN" i="1">
                        <a:latin typeface="Cambria Math" panose="02040503050406030204" pitchFamily="18" charset="0"/>
                      </a:rPr>
                      <m:t>, </m:t>
                    </m:r>
                    <m:r>
                      <a:rPr lang="en-IN" i="1">
                        <a:latin typeface="Cambria Math" panose="02040503050406030204" pitchFamily="18" charset="0"/>
                      </a:rPr>
                      <m:t>𝛽</m:t>
                    </m:r>
                  </m:oMath>
                </a14:m>
                <a:r>
                  <a:rPr lang="en-GB" dirty="0">
                    <a:latin typeface="Abadi Extra Light" panose="020B0204020104020204" pitchFamily="34" charset="0"/>
                  </a:rPr>
                  <a:t> </a:t>
                </a:r>
              </a:p>
              <a:p>
                <a:pPr lvl="2">
                  <a:buFont typeface="Wingdings" panose="05000000000000000000" pitchFamily="2" charset="2"/>
                  <a:buChar char="§"/>
                </a:pPr>
                <a:r>
                  <a:rPr lang="en-GB" dirty="0">
                    <a:latin typeface="Abadi Extra Light" panose="020B0204020104020204" pitchFamily="34" charset="0"/>
                  </a:rPr>
                  <a:t>M step will re-estimate </a:t>
                </a:r>
                <a14:m>
                  <m:oMath xmlns:m="http://schemas.openxmlformats.org/officeDocument/2006/math">
                    <m:r>
                      <a:rPr lang="en-IN" i="1" smtClean="0">
                        <a:latin typeface="Cambria Math" panose="02040503050406030204" pitchFamily="18" charset="0"/>
                      </a:rPr>
                      <m:t>𝜆</m:t>
                    </m:r>
                    <m:r>
                      <a:rPr lang="en-IN" i="1" smtClean="0">
                        <a:latin typeface="Cambria Math" panose="02040503050406030204" pitchFamily="18" charset="0"/>
                      </a:rPr>
                      <m:t>, </m:t>
                    </m:r>
                    <m:r>
                      <a:rPr lang="en-IN" i="1" smtClean="0">
                        <a:latin typeface="Cambria Math" panose="02040503050406030204" pitchFamily="18" charset="0"/>
                      </a:rPr>
                      <m:t>𝛽</m:t>
                    </m:r>
                  </m:oMath>
                </a14:m>
                <a:r>
                  <a:rPr lang="en-GB" dirty="0">
                    <a:latin typeface="Abadi Extra Light" panose="020B0204020104020204" pitchFamily="34" charset="0"/>
                  </a:rPr>
                  <a:t> by maximizing the expected CLL</a:t>
                </a: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r="-208"/>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24</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0C29D47-31AC-48EC-92EA-BA62FAC4735B}"/>
                  </a:ext>
                </a:extLst>
              </p:cNvPr>
              <p:cNvSpPr txBox="1"/>
              <p:nvPr/>
            </p:nvSpPr>
            <p:spPr>
              <a:xfrm>
                <a:off x="1915731" y="4526975"/>
                <a:ext cx="7234448" cy="7265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i="1" smtClean="0">
                              <a:latin typeface="Cambria Math" panose="02040503050406030204" pitchFamily="18" charset="0"/>
                            </a:rPr>
                          </m:ctrlPr>
                        </m:dPr>
                        <m:e>
                          <m:acc>
                            <m:accPr>
                              <m:chr m:val="̂"/>
                              <m:ctrlPr>
                                <a:rPr lang="en-IN" i="1">
                                  <a:latin typeface="Cambria Math" panose="02040503050406030204" pitchFamily="18" charset="0"/>
                                </a:rPr>
                              </m:ctrlPr>
                            </m:accPr>
                            <m:e>
                              <m:r>
                                <a:rPr lang="en-IN" i="1">
                                  <a:latin typeface="Cambria Math" panose="02040503050406030204" pitchFamily="18" charset="0"/>
                                </a:rPr>
                                <m:t>𝜆</m:t>
                              </m:r>
                            </m:e>
                          </m:acc>
                          <m:r>
                            <a:rPr lang="en-IN" i="1">
                              <a:latin typeface="Cambria Math" panose="02040503050406030204" pitchFamily="18" charset="0"/>
                            </a:rPr>
                            <m:t>,</m:t>
                          </m:r>
                          <m:acc>
                            <m:accPr>
                              <m:chr m:val="̂"/>
                              <m:ctrlPr>
                                <a:rPr lang="en-IN" i="1">
                                  <a:latin typeface="Cambria Math" panose="02040503050406030204" pitchFamily="18" charset="0"/>
                                </a:rPr>
                              </m:ctrlPr>
                            </m:accPr>
                            <m:e>
                              <m:r>
                                <a:rPr lang="en-IN" i="1">
                                  <a:latin typeface="Cambria Math" panose="02040503050406030204" pitchFamily="18" charset="0"/>
                                </a:rPr>
                                <m:t>𝛽</m:t>
                              </m:r>
                            </m:e>
                          </m:acc>
                        </m:e>
                      </m:d>
                      <m:r>
                        <a:rPr lang="en-IN" i="1">
                          <a:latin typeface="Cambria Math" panose="02040503050406030204" pitchFamily="18" charset="0"/>
                        </a:rPr>
                        <m:t>= </m:t>
                      </m:r>
                      <m:sSub>
                        <m:sSubPr>
                          <m:ctrlPr>
                            <a:rPr lang="en-IN" i="1">
                              <a:latin typeface="Cambria Math" panose="02040503050406030204" pitchFamily="18" charset="0"/>
                            </a:rPr>
                          </m:ctrlPr>
                        </m:sSubPr>
                        <m:e>
                          <m:r>
                            <m:rPr>
                              <m:sty m:val="p"/>
                            </m:rPr>
                            <a:rPr lang="en-IN">
                              <a:latin typeface="Cambria Math" panose="02040503050406030204" pitchFamily="18" charset="0"/>
                            </a:rPr>
                            <m:t>argmax</m:t>
                          </m:r>
                        </m:e>
                        <m:sub>
                          <m:r>
                            <a:rPr lang="en-IN" i="1">
                              <a:latin typeface="Cambria Math" panose="02040503050406030204" pitchFamily="18" charset="0"/>
                            </a:rPr>
                            <m:t>𝜆</m:t>
                          </m:r>
                          <m:r>
                            <a:rPr lang="en-IN" i="1">
                              <a:latin typeface="Cambria Math" panose="02040503050406030204" pitchFamily="18" charset="0"/>
                            </a:rPr>
                            <m:t>,</m:t>
                          </m:r>
                          <m:r>
                            <a:rPr lang="en-IN" i="1">
                              <a:latin typeface="Cambria Math" panose="02040503050406030204" pitchFamily="18" charset="0"/>
                            </a:rPr>
                            <m:t>𝛽</m:t>
                          </m:r>
                        </m:sub>
                      </m:sSub>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r>
                            <a:rPr lang="en-IN" b="1" i="1">
                              <a:latin typeface="Cambria Math" panose="02040503050406030204" pitchFamily="18" charset="0"/>
                            </a:rPr>
                            <m:t>𝒚</m:t>
                          </m:r>
                        </m:e>
                        <m:e>
                          <m:r>
                            <a:rPr lang="en-IN" b="1" i="1">
                              <a:latin typeface="Cambria Math" panose="02040503050406030204" pitchFamily="18" charset="0"/>
                            </a:rPr>
                            <m:t>𝑿</m:t>
                          </m:r>
                          <m:r>
                            <a:rPr lang="en-IN" i="1">
                              <a:latin typeface="Cambria Math" panose="02040503050406030204" pitchFamily="18" charset="0"/>
                            </a:rPr>
                            <m:t>,</m:t>
                          </m:r>
                          <m:r>
                            <a:rPr lang="en-IN" i="1">
                              <a:latin typeface="Cambria Math" panose="02040503050406030204" pitchFamily="18" charset="0"/>
                            </a:rPr>
                            <m:t>𝜆</m:t>
                          </m:r>
                          <m:r>
                            <a:rPr lang="en-IN" i="1">
                              <a:latin typeface="Cambria Math" panose="02040503050406030204" pitchFamily="18" charset="0"/>
                            </a:rPr>
                            <m:t>, </m:t>
                          </m:r>
                          <m:r>
                            <a:rPr lang="en-IN" i="1">
                              <a:latin typeface="Cambria Math" panose="02040503050406030204" pitchFamily="18" charset="0"/>
                            </a:rPr>
                            <m:t>𝛽</m:t>
                          </m:r>
                        </m:e>
                      </m:d>
                      <m:r>
                        <a:rPr lang="en-IN" b="0" i="1" smtClean="0">
                          <a:latin typeface="Cambria Math" panose="02040503050406030204" pitchFamily="18" charset="0"/>
                        </a:rPr>
                        <m:t>=</m:t>
                      </m:r>
                      <m:sSub>
                        <m:sSubPr>
                          <m:ctrlPr>
                            <a:rPr lang="en-IN" i="1">
                              <a:latin typeface="Cambria Math" panose="02040503050406030204" pitchFamily="18" charset="0"/>
                            </a:rPr>
                          </m:ctrlPr>
                        </m:sSubPr>
                        <m:e>
                          <m:r>
                            <m:rPr>
                              <m:sty m:val="p"/>
                            </m:rPr>
                            <a:rPr lang="en-IN" b="0" i="0" smtClean="0">
                              <a:latin typeface="Cambria Math" panose="02040503050406030204" pitchFamily="18" charset="0"/>
                            </a:rPr>
                            <m:t>a</m:t>
                          </m:r>
                          <m:r>
                            <m:rPr>
                              <m:sty m:val="p"/>
                            </m:rPr>
                            <a:rPr lang="en-IN">
                              <a:latin typeface="Cambria Math" panose="02040503050406030204" pitchFamily="18" charset="0"/>
                            </a:rPr>
                            <m:t>rgmax</m:t>
                          </m:r>
                        </m:e>
                        <m:sub>
                          <m:r>
                            <a:rPr lang="en-IN" i="1">
                              <a:latin typeface="Cambria Math" panose="02040503050406030204" pitchFamily="18" charset="0"/>
                            </a:rPr>
                            <m:t>𝜆</m:t>
                          </m:r>
                          <m:r>
                            <a:rPr lang="en-IN" i="1">
                              <a:latin typeface="Cambria Math" panose="02040503050406030204" pitchFamily="18" charset="0"/>
                            </a:rPr>
                            <m:t>,</m:t>
                          </m:r>
                          <m:r>
                            <a:rPr lang="en-IN" i="1">
                              <a:latin typeface="Cambria Math" panose="02040503050406030204" pitchFamily="18" charset="0"/>
                            </a:rPr>
                            <m:t>𝛽</m:t>
                          </m:r>
                        </m:sub>
                      </m:sSub>
                      <m:nary>
                        <m:naryPr>
                          <m:limLoc m:val="undOvr"/>
                          <m:subHide m:val="on"/>
                          <m:supHide m:val="on"/>
                          <m:ctrlPr>
                            <a:rPr lang="en-IN" i="1">
                              <a:latin typeface="Cambria Math" panose="02040503050406030204" pitchFamily="18" charset="0"/>
                            </a:rPr>
                          </m:ctrlPr>
                        </m:naryPr>
                        <m:sub/>
                        <m:sup/>
                        <m:e>
                          <m:r>
                            <a:rPr lang="en-IN" i="1">
                              <a:latin typeface="Cambria Math" panose="02040503050406030204" pitchFamily="18" charset="0"/>
                            </a:rPr>
                            <m:t>𝑝</m:t>
                          </m:r>
                          <m:d>
                            <m:dPr>
                              <m:ctrlPr>
                                <a:rPr lang="en-IN" i="1">
                                  <a:latin typeface="Cambria Math" panose="02040503050406030204" pitchFamily="18" charset="0"/>
                                </a:rPr>
                              </m:ctrlPr>
                            </m:dPr>
                            <m:e>
                              <m:r>
                                <a:rPr lang="en-IN" b="1" i="1">
                                  <a:latin typeface="Cambria Math" panose="02040503050406030204" pitchFamily="18" charset="0"/>
                                </a:rPr>
                                <m:t>𝒚</m:t>
                              </m:r>
                            </m:e>
                            <m:e>
                              <m:r>
                                <a:rPr lang="en-IN" b="1" i="1">
                                  <a:latin typeface="Cambria Math" panose="02040503050406030204" pitchFamily="18" charset="0"/>
                                </a:rPr>
                                <m:t>𝒘</m:t>
                              </m:r>
                              <m:r>
                                <a:rPr lang="en-IN" b="1" i="1">
                                  <a:latin typeface="Cambria Math" panose="02040503050406030204" pitchFamily="18" charset="0"/>
                                </a:rPr>
                                <m:t>,</m:t>
                              </m:r>
                              <m:r>
                                <a:rPr lang="en-IN" b="1" i="1">
                                  <a:latin typeface="Cambria Math" panose="02040503050406030204" pitchFamily="18" charset="0"/>
                                </a:rPr>
                                <m:t>𝑿</m:t>
                              </m:r>
                              <m:r>
                                <a:rPr lang="en-IN" i="1">
                                  <a:latin typeface="Cambria Math" panose="02040503050406030204" pitchFamily="18" charset="0"/>
                                </a:rPr>
                                <m:t>, </m:t>
                              </m:r>
                              <m:r>
                                <a:rPr lang="en-IN" i="1">
                                  <a:latin typeface="Cambria Math" panose="02040503050406030204" pitchFamily="18" charset="0"/>
                                </a:rPr>
                                <m:t>𝛽</m:t>
                              </m:r>
                            </m:e>
                          </m:d>
                          <m:r>
                            <a:rPr lang="en-IN" i="1">
                              <a:latin typeface="Cambria Math" panose="02040503050406030204" pitchFamily="18" charset="0"/>
                            </a:rPr>
                            <m:t>𝑝</m:t>
                          </m:r>
                          <m:d>
                            <m:dPr>
                              <m:ctrlPr>
                                <a:rPr lang="en-IN" i="1">
                                  <a:latin typeface="Cambria Math" panose="02040503050406030204" pitchFamily="18" charset="0"/>
                                </a:rPr>
                              </m:ctrlPr>
                            </m:dPr>
                            <m:e>
                              <m:r>
                                <a:rPr lang="en-IN" b="1" i="1">
                                  <a:latin typeface="Cambria Math" panose="02040503050406030204" pitchFamily="18" charset="0"/>
                                </a:rPr>
                                <m:t>𝒘</m:t>
                              </m:r>
                            </m:e>
                            <m:e>
                              <m:r>
                                <a:rPr lang="en-IN" i="1">
                                  <a:latin typeface="Cambria Math" panose="02040503050406030204" pitchFamily="18" charset="0"/>
                                </a:rPr>
                                <m:t>𝜆</m:t>
                              </m:r>
                            </m:e>
                          </m:d>
                          <m:r>
                            <a:rPr lang="en-IN" i="1">
                              <a:latin typeface="Cambria Math" panose="02040503050406030204" pitchFamily="18" charset="0"/>
                            </a:rPr>
                            <m:t>𝑑</m:t>
                          </m:r>
                          <m:r>
                            <a:rPr lang="en-IN" b="1" i="1">
                              <a:latin typeface="Cambria Math" panose="02040503050406030204" pitchFamily="18" charset="0"/>
                            </a:rPr>
                            <m:t>𝒘</m:t>
                          </m:r>
                        </m:e>
                      </m:nary>
                    </m:oMath>
                  </m:oMathPara>
                </a14:m>
                <a:endParaRPr lang="en-IN" b="1" dirty="0">
                  <a:latin typeface="Abadi Extra Light" panose="020B0204020104020204" pitchFamily="34" charset="0"/>
                </a:endParaRPr>
              </a:p>
            </p:txBody>
          </p:sp>
        </mc:Choice>
        <mc:Fallback xmlns="">
          <p:sp>
            <p:nvSpPr>
              <p:cNvPr id="7" name="TextBox 6">
                <a:extLst>
                  <a:ext uri="{FF2B5EF4-FFF2-40B4-BE49-F238E27FC236}">
                    <a16:creationId xmlns:a16="http://schemas.microsoft.com/office/drawing/2014/main" id="{B0C29D47-31AC-48EC-92EA-BA62FAC4735B}"/>
                  </a:ext>
                </a:extLst>
              </p:cNvPr>
              <p:cNvSpPr txBox="1">
                <a:spLocks noRot="1" noChangeAspect="1" noMove="1" noResize="1" noEditPoints="1" noAdjustHandles="1" noChangeArrowheads="1" noChangeShapeType="1" noTextEdit="1"/>
              </p:cNvSpPr>
              <p:nvPr/>
            </p:nvSpPr>
            <p:spPr>
              <a:xfrm>
                <a:off x="1915731" y="4526975"/>
                <a:ext cx="7234448" cy="726546"/>
              </a:xfrm>
              <a:prstGeom prst="rect">
                <a:avLst/>
              </a:prstGeom>
              <a:blipFill>
                <a:blip r:embed="rId6"/>
                <a:stretch>
                  <a:fillRect/>
                </a:stretch>
              </a:blipFill>
            </p:spPr>
            <p:txBody>
              <a:bodyPr/>
              <a:lstStyle/>
              <a:p>
                <a:r>
                  <a:rPr lang="en-IN">
                    <a:noFill/>
                  </a:rPr>
                  <a:t> </a:t>
                </a:r>
              </a:p>
            </p:txBody>
          </p:sp>
        </mc:Fallback>
      </mc:AlternateContent>
      <p:pic>
        <p:nvPicPr>
          <p:cNvPr id="6146" name="Picture 2">
            <a:extLst>
              <a:ext uri="{FF2B5EF4-FFF2-40B4-BE49-F238E27FC236}">
                <a16:creationId xmlns:a16="http://schemas.microsoft.com/office/drawing/2014/main" id="{C58686A0-7AD5-4905-B44E-E5B1DBEF36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746" y="6245114"/>
            <a:ext cx="6325673" cy="362408"/>
          </a:xfrm>
          <a:prstGeom prst="rect">
            <a:avLst/>
          </a:prstGeom>
          <a:noFill/>
          <a:extLst>
            <a:ext uri="{909E8E84-426E-40DD-AFC4-6F175D3DCCD1}">
              <a14:hiddenFill xmlns:a14="http://schemas.microsoft.com/office/drawing/2010/main">
                <a:solidFill>
                  <a:srgbClr val="FFFFFF"/>
                </a:solidFill>
              </a14:hiddenFill>
            </a:ext>
          </a:extLst>
        </p:spPr>
      </p:pic>
      <p:sp>
        <p:nvSpPr>
          <p:cNvPr id="17" name="Speech Bubble: Rectangle 16">
            <a:extLst>
              <a:ext uri="{FF2B5EF4-FFF2-40B4-BE49-F238E27FC236}">
                <a16:creationId xmlns:a16="http://schemas.microsoft.com/office/drawing/2014/main" id="{5D5C91EC-1A84-494D-B37A-01CC02072976}"/>
              </a:ext>
            </a:extLst>
          </p:cNvPr>
          <p:cNvSpPr/>
          <p:nvPr/>
        </p:nvSpPr>
        <p:spPr>
          <a:xfrm>
            <a:off x="9303616" y="4611232"/>
            <a:ext cx="1945306" cy="443726"/>
          </a:xfrm>
          <a:prstGeom prst="wedgeRectCallout">
            <a:avLst>
              <a:gd name="adj1" fmla="val -63384"/>
              <a:gd name="adj2" fmla="val -170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For a Bayesian linear regression model</a:t>
            </a:r>
          </a:p>
        </p:txBody>
      </p:sp>
      <mc:AlternateContent xmlns:mc="http://schemas.openxmlformats.org/markup-compatibility/2006" xmlns:a14="http://schemas.microsoft.com/office/drawing/2010/main">
        <mc:Choice Requires="a14">
          <p:sp>
            <p:nvSpPr>
              <p:cNvPr id="18" name="Speech Bubble: Rectangle 17">
                <a:extLst>
                  <a:ext uri="{FF2B5EF4-FFF2-40B4-BE49-F238E27FC236}">
                    <a16:creationId xmlns:a16="http://schemas.microsoft.com/office/drawing/2014/main" id="{21D65DEC-D0E5-4AFF-AB79-B17DE29AA4D1}"/>
                  </a:ext>
                </a:extLst>
              </p:cNvPr>
              <p:cNvSpPr/>
              <p:nvPr/>
            </p:nvSpPr>
            <p:spPr>
              <a:xfrm>
                <a:off x="8792755" y="6023251"/>
                <a:ext cx="1413752" cy="443726"/>
              </a:xfrm>
              <a:prstGeom prst="wedgeRectCallout">
                <a:avLst>
                  <a:gd name="adj1" fmla="val -63384"/>
                  <a:gd name="adj2" fmla="val -170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Expectations </a:t>
                </a:r>
                <a:r>
                  <a:rPr lang="en-IN" sz="1400" dirty="0" err="1">
                    <a:solidFill>
                      <a:schemeClr val="tx1"/>
                    </a:solidFill>
                    <a:latin typeface="Abadi Extra Light" panose="020B0204020104020204" pitchFamily="34" charset="0"/>
                  </a:rPr>
                  <a:t>w.r.t.</a:t>
                </a:r>
                <a:r>
                  <a:rPr lang="en-IN" sz="1400" dirty="0">
                    <a:solidFill>
                      <a:schemeClr val="tx1"/>
                    </a:solidFill>
                    <a:latin typeface="Abadi Extra Light" panose="020B0204020104020204" pitchFamily="34" charset="0"/>
                  </a:rPr>
                  <a:t> the CP of </a:t>
                </a:r>
                <a14:m>
                  <m:oMath xmlns:m="http://schemas.openxmlformats.org/officeDocument/2006/math">
                    <m:r>
                      <a:rPr lang="en-IN" sz="1400" b="1" i="1" smtClean="0">
                        <a:solidFill>
                          <a:schemeClr val="tx1"/>
                        </a:solidFill>
                        <a:latin typeface="Cambria Math" panose="02040503050406030204" pitchFamily="18" charset="0"/>
                      </a:rPr>
                      <m:t>𝒘</m:t>
                    </m:r>
                  </m:oMath>
                </a14:m>
                <a:endParaRPr lang="en-IN" sz="1400" b="1" dirty="0">
                  <a:solidFill>
                    <a:schemeClr val="tx1"/>
                  </a:solidFill>
                  <a:latin typeface="Abadi Extra Light" panose="020B0204020104020204" pitchFamily="34" charset="0"/>
                </a:endParaRPr>
              </a:p>
            </p:txBody>
          </p:sp>
        </mc:Choice>
        <mc:Fallback xmlns="">
          <p:sp>
            <p:nvSpPr>
              <p:cNvPr id="18" name="Speech Bubble: Rectangle 17">
                <a:extLst>
                  <a:ext uri="{FF2B5EF4-FFF2-40B4-BE49-F238E27FC236}">
                    <a16:creationId xmlns:a16="http://schemas.microsoft.com/office/drawing/2014/main" id="{21D65DEC-D0E5-4AFF-AB79-B17DE29AA4D1}"/>
                  </a:ext>
                </a:extLst>
              </p:cNvPr>
              <p:cNvSpPr>
                <a:spLocks noRot="1" noChangeAspect="1" noMove="1" noResize="1" noEditPoints="1" noAdjustHandles="1" noChangeArrowheads="1" noChangeShapeType="1" noTextEdit="1"/>
              </p:cNvSpPr>
              <p:nvPr/>
            </p:nvSpPr>
            <p:spPr>
              <a:xfrm>
                <a:off x="8792755" y="6023251"/>
                <a:ext cx="1413752" cy="443726"/>
              </a:xfrm>
              <a:prstGeom prst="wedgeRectCallout">
                <a:avLst>
                  <a:gd name="adj1" fmla="val -63384"/>
                  <a:gd name="adj2" fmla="val -1706"/>
                </a:avLst>
              </a:prstGeom>
              <a:blipFill>
                <a:blip r:embed="rId8"/>
                <a:stretch>
                  <a:fillRect t="-9211" b="-18421"/>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440057019"/>
      </p:ext>
    </p:extLst>
  </p:cSld>
  <p:clrMapOvr>
    <a:masterClrMapping/>
  </p:clrMapOvr>
  <mc:AlternateContent xmlns:mc="http://schemas.openxmlformats.org/markup-compatibility/2006" xmlns:p14="http://schemas.microsoft.com/office/powerpoint/2010/main">
    <mc:Choice Requires="p14">
      <p:transition spd="slow" p14:dur="2000" advTm="293742"/>
    </mc:Choice>
    <mc:Fallback xmlns="">
      <p:transition spd="slow" advTm="2937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down)">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wipe(down)">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wipe(down)">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6146"/>
                                        </p:tgtEl>
                                        <p:attrNameLst>
                                          <p:attrName>style.visibility</p:attrName>
                                        </p:attrNameLst>
                                      </p:cBhvr>
                                      <p:to>
                                        <p:strVal val="visible"/>
                                      </p:to>
                                    </p:set>
                                    <p:animEffect transition="in" filter="wipe(down)">
                                      <p:cBhvr>
                                        <p:cTn id="72" dur="500"/>
                                        <p:tgtEl>
                                          <p:spTgt spid="614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An Example: Mixture Models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600" dirty="0">
                    <a:latin typeface="Abadi Extra Light" panose="020B0204020104020204" pitchFamily="34" charset="0"/>
                  </a:rPr>
                  <a:t>Assume </a:t>
                </a:r>
                <a14:m>
                  <m:oMath xmlns:m="http://schemas.openxmlformats.org/officeDocument/2006/math">
                    <m:r>
                      <a:rPr lang="en-IN" sz="2600" i="1" dirty="0" smtClean="0">
                        <a:latin typeface="Cambria Math" panose="02040503050406030204" pitchFamily="18" charset="0"/>
                      </a:rPr>
                      <m:t>𝐾</m:t>
                    </m:r>
                  </m:oMath>
                </a14:m>
                <a:r>
                  <a:rPr lang="en-IN" sz="2600" dirty="0">
                    <a:latin typeface="Abadi Extra Light" panose="020B0204020104020204" pitchFamily="34" charset="0"/>
                  </a:rPr>
                  <a:t> probability distributions (e.g., Gaussians), one for each cluster</a:t>
                </a: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The log-likelihood will be</a:t>
                </a:r>
              </a:p>
              <a:p>
                <a:pPr marL="0" indent="0">
                  <a:buNone/>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a:stretch>
              </a:blipFill>
            </p:spPr>
            <p:txBody>
              <a:bodyPr/>
              <a:lstStyle/>
              <a:p>
                <a:r>
                  <a:rPr lang="en-IN">
                    <a:noFill/>
                  </a:rPr>
                  <a:t> </a:t>
                </a:r>
              </a:p>
            </p:txBody>
          </p:sp>
        </mc:Fallback>
      </mc:AlternateContent>
      <p:sp>
        <p:nvSpPr>
          <p:cNvPr id="3" name="Rectangle 2">
            <a:extLst>
              <a:ext uri="{FF2B5EF4-FFF2-40B4-BE49-F238E27FC236}">
                <a16:creationId xmlns:a16="http://schemas.microsoft.com/office/drawing/2014/main" id="{A0E6FBE9-1C7D-4971-A607-79DBB4A2332F}"/>
              </a:ext>
            </a:extLst>
          </p:cNvPr>
          <p:cNvSpPr/>
          <p:nvPr/>
        </p:nvSpPr>
        <p:spPr>
          <a:xfrm>
            <a:off x="4024913" y="3146953"/>
            <a:ext cx="3808602" cy="16442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a:extLst>
              <a:ext uri="{FF2B5EF4-FFF2-40B4-BE49-F238E27FC236}">
                <a16:creationId xmlns:a16="http://schemas.microsoft.com/office/drawing/2014/main" id="{21C2C039-7F7A-4064-8F0A-C5F49B80C2EB}"/>
              </a:ext>
            </a:extLst>
          </p:cNvPr>
          <p:cNvSpPr/>
          <p:nvPr/>
        </p:nvSpPr>
        <p:spPr>
          <a:xfrm>
            <a:off x="6478898" y="3527741"/>
            <a:ext cx="847288" cy="844909"/>
          </a:xfrm>
          <a:prstGeom prst="ellipse">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E8305AE8-B643-4BE4-AD7E-B0BA4EF52B5A}"/>
              </a:ext>
            </a:extLst>
          </p:cNvPr>
          <p:cNvSpPr/>
          <p:nvPr/>
        </p:nvSpPr>
        <p:spPr>
          <a:xfrm>
            <a:off x="4526652" y="3527741"/>
            <a:ext cx="847288" cy="84490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a:extLst>
              <a:ext uri="{FF2B5EF4-FFF2-40B4-BE49-F238E27FC236}">
                <a16:creationId xmlns:a16="http://schemas.microsoft.com/office/drawing/2014/main" id="{FE695A17-4396-4396-B545-6CC88CC39368}"/>
              </a:ext>
            </a:extLst>
          </p:cNvPr>
          <p:cNvCxnSpPr>
            <a:stCxn id="7" idx="6"/>
            <a:endCxn id="5" idx="2"/>
          </p:cNvCxnSpPr>
          <p:nvPr/>
        </p:nvCxnSpPr>
        <p:spPr>
          <a:xfrm>
            <a:off x="5373940" y="3950196"/>
            <a:ext cx="11049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3C5785C-747F-44A0-8169-A87359971B33}"/>
              </a:ext>
            </a:extLst>
          </p:cNvPr>
          <p:cNvSpPr/>
          <p:nvPr/>
        </p:nvSpPr>
        <p:spPr>
          <a:xfrm>
            <a:off x="2574406" y="3527741"/>
            <a:ext cx="847288" cy="84490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Arrow Connector 10">
            <a:extLst>
              <a:ext uri="{FF2B5EF4-FFF2-40B4-BE49-F238E27FC236}">
                <a16:creationId xmlns:a16="http://schemas.microsoft.com/office/drawing/2014/main" id="{30718159-9D54-40E4-AB34-0D9ECD1082C1}"/>
              </a:ext>
            </a:extLst>
          </p:cNvPr>
          <p:cNvCxnSpPr>
            <a:stCxn id="10" idx="6"/>
          </p:cNvCxnSpPr>
          <p:nvPr/>
        </p:nvCxnSpPr>
        <p:spPr>
          <a:xfrm>
            <a:off x="3421694" y="3950196"/>
            <a:ext cx="11049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794F36C-457E-49C0-95BE-B0940620CBCA}"/>
              </a:ext>
            </a:extLst>
          </p:cNvPr>
          <p:cNvSpPr/>
          <p:nvPr/>
        </p:nvSpPr>
        <p:spPr>
          <a:xfrm>
            <a:off x="6483487" y="2086023"/>
            <a:ext cx="847288" cy="84490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4" name="Straight Arrow Connector 13">
            <a:extLst>
              <a:ext uri="{FF2B5EF4-FFF2-40B4-BE49-F238E27FC236}">
                <a16:creationId xmlns:a16="http://schemas.microsoft.com/office/drawing/2014/main" id="{CEB9E86A-EFE0-4627-BFDB-DCDB2D4CE5A6}"/>
              </a:ext>
            </a:extLst>
          </p:cNvPr>
          <p:cNvCxnSpPr>
            <a:cxnSpLocks/>
            <a:stCxn id="13" idx="4"/>
            <a:endCxn id="5" idx="0"/>
          </p:cNvCxnSpPr>
          <p:nvPr/>
        </p:nvCxnSpPr>
        <p:spPr>
          <a:xfrm flipH="1">
            <a:off x="6902542" y="2930932"/>
            <a:ext cx="4589" cy="596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6E56CCB-178A-438B-A539-789296AAC10D}"/>
                  </a:ext>
                </a:extLst>
              </p:cNvPr>
              <p:cNvSpPr txBox="1"/>
              <p:nvPr/>
            </p:nvSpPr>
            <p:spPr>
              <a:xfrm>
                <a:off x="6643941" y="3559719"/>
                <a:ext cx="683328"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4000" b="0" i="1" smtClean="0">
                              <a:latin typeface="Cambria Math" panose="02040503050406030204" pitchFamily="18" charset="0"/>
                            </a:rPr>
                          </m:ctrlPr>
                        </m:sSubPr>
                        <m:e>
                          <m:r>
                            <a:rPr lang="en-IN" sz="4000" b="1" i="1" smtClean="0">
                              <a:latin typeface="Cambria Math" panose="02040503050406030204" pitchFamily="18" charset="0"/>
                            </a:rPr>
                            <m:t>𝒙</m:t>
                          </m:r>
                        </m:e>
                        <m:sub>
                          <m:r>
                            <a:rPr lang="en-IN" sz="4000" b="0" i="1" smtClean="0">
                              <a:latin typeface="Cambria Math" panose="02040503050406030204" pitchFamily="18" charset="0"/>
                            </a:rPr>
                            <m:t>𝑛</m:t>
                          </m:r>
                        </m:sub>
                      </m:sSub>
                    </m:oMath>
                  </m:oMathPara>
                </a14:m>
                <a:endParaRPr lang="en-IN" sz="4000" dirty="0"/>
              </a:p>
            </p:txBody>
          </p:sp>
        </mc:Choice>
        <mc:Fallback xmlns="">
          <p:sp>
            <p:nvSpPr>
              <p:cNvPr id="16" name="TextBox 15">
                <a:extLst>
                  <a:ext uri="{FF2B5EF4-FFF2-40B4-BE49-F238E27FC236}">
                    <a16:creationId xmlns:a16="http://schemas.microsoft.com/office/drawing/2014/main" id="{26E56CCB-178A-438B-A539-789296AAC10D}"/>
                  </a:ext>
                </a:extLst>
              </p:cNvPr>
              <p:cNvSpPr txBox="1">
                <a:spLocks noRot="1" noChangeAspect="1" noMove="1" noResize="1" noEditPoints="1" noAdjustHandles="1" noChangeArrowheads="1" noChangeShapeType="1" noTextEdit="1"/>
              </p:cNvSpPr>
              <p:nvPr/>
            </p:nvSpPr>
            <p:spPr>
              <a:xfrm>
                <a:off x="6643941" y="3559719"/>
                <a:ext cx="683328" cy="615553"/>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CB72A6B-B553-4CC7-876F-EEE46A367B05}"/>
                  </a:ext>
                </a:extLst>
              </p:cNvPr>
              <p:cNvSpPr txBox="1"/>
              <p:nvPr/>
            </p:nvSpPr>
            <p:spPr>
              <a:xfrm>
                <a:off x="4674213" y="3577848"/>
                <a:ext cx="651269"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4000" b="0" i="1" smtClean="0">
                              <a:latin typeface="Cambria Math" panose="02040503050406030204" pitchFamily="18" charset="0"/>
                            </a:rPr>
                          </m:ctrlPr>
                        </m:sSubPr>
                        <m:e>
                          <m:r>
                            <a:rPr lang="en-IN" sz="4000" b="1" i="1" smtClean="0">
                              <a:latin typeface="Cambria Math" panose="02040503050406030204" pitchFamily="18" charset="0"/>
                            </a:rPr>
                            <m:t>𝒛</m:t>
                          </m:r>
                        </m:e>
                        <m:sub>
                          <m:r>
                            <a:rPr lang="en-IN" sz="4000" b="0" i="1" smtClean="0">
                              <a:latin typeface="Cambria Math" panose="02040503050406030204" pitchFamily="18" charset="0"/>
                            </a:rPr>
                            <m:t>𝑛</m:t>
                          </m:r>
                        </m:sub>
                      </m:sSub>
                    </m:oMath>
                  </m:oMathPara>
                </a14:m>
                <a:endParaRPr lang="en-IN" sz="4000" dirty="0"/>
              </a:p>
            </p:txBody>
          </p:sp>
        </mc:Choice>
        <mc:Fallback xmlns="">
          <p:sp>
            <p:nvSpPr>
              <p:cNvPr id="17" name="TextBox 16">
                <a:extLst>
                  <a:ext uri="{FF2B5EF4-FFF2-40B4-BE49-F238E27FC236}">
                    <a16:creationId xmlns:a16="http://schemas.microsoft.com/office/drawing/2014/main" id="{5CB72A6B-B553-4CC7-876F-EEE46A367B05}"/>
                  </a:ext>
                </a:extLst>
              </p:cNvPr>
              <p:cNvSpPr txBox="1">
                <a:spLocks noRot="1" noChangeAspect="1" noMove="1" noResize="1" noEditPoints="1" noAdjustHandles="1" noChangeArrowheads="1" noChangeShapeType="1" noTextEdit="1"/>
              </p:cNvSpPr>
              <p:nvPr/>
            </p:nvSpPr>
            <p:spPr>
              <a:xfrm>
                <a:off x="4674213" y="3577848"/>
                <a:ext cx="651269" cy="615553"/>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012A477-3205-42FA-AE87-3E876411683E}"/>
                  </a:ext>
                </a:extLst>
              </p:cNvPr>
              <p:cNvSpPr txBox="1"/>
              <p:nvPr/>
            </p:nvSpPr>
            <p:spPr>
              <a:xfrm>
                <a:off x="6677320" y="2197210"/>
                <a:ext cx="418961"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4000" b="0" i="1" smtClean="0">
                          <a:latin typeface="Cambria Math" panose="02040503050406030204" pitchFamily="18" charset="0"/>
                        </a:rPr>
                        <m:t>𝜃</m:t>
                      </m:r>
                    </m:oMath>
                  </m:oMathPara>
                </a14:m>
                <a:endParaRPr lang="en-IN" sz="4000" dirty="0"/>
              </a:p>
            </p:txBody>
          </p:sp>
        </mc:Choice>
        <mc:Fallback xmlns="">
          <p:sp>
            <p:nvSpPr>
              <p:cNvPr id="18" name="TextBox 17">
                <a:extLst>
                  <a:ext uri="{FF2B5EF4-FFF2-40B4-BE49-F238E27FC236}">
                    <a16:creationId xmlns:a16="http://schemas.microsoft.com/office/drawing/2014/main" id="{D012A477-3205-42FA-AE87-3E876411683E}"/>
                  </a:ext>
                </a:extLst>
              </p:cNvPr>
              <p:cNvSpPr txBox="1">
                <a:spLocks noRot="1" noChangeAspect="1" noMove="1" noResize="1" noEditPoints="1" noAdjustHandles="1" noChangeArrowheads="1" noChangeShapeType="1" noTextEdit="1"/>
              </p:cNvSpPr>
              <p:nvPr/>
            </p:nvSpPr>
            <p:spPr>
              <a:xfrm>
                <a:off x="6677320" y="2197210"/>
                <a:ext cx="418961" cy="615553"/>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22FDFB5-29EA-4B49-B584-318ACA5B262E}"/>
                  </a:ext>
                </a:extLst>
              </p:cNvPr>
              <p:cNvSpPr txBox="1"/>
              <p:nvPr/>
            </p:nvSpPr>
            <p:spPr>
              <a:xfrm>
                <a:off x="2740573" y="3577848"/>
                <a:ext cx="477503"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4000" b="0" i="1" smtClean="0">
                          <a:latin typeface="Cambria Math" panose="02040503050406030204" pitchFamily="18" charset="0"/>
                        </a:rPr>
                        <m:t>𝜙</m:t>
                      </m:r>
                    </m:oMath>
                  </m:oMathPara>
                </a14:m>
                <a:endParaRPr lang="en-IN" sz="4000" dirty="0"/>
              </a:p>
            </p:txBody>
          </p:sp>
        </mc:Choice>
        <mc:Fallback xmlns="">
          <p:sp>
            <p:nvSpPr>
              <p:cNvPr id="19" name="TextBox 18">
                <a:extLst>
                  <a:ext uri="{FF2B5EF4-FFF2-40B4-BE49-F238E27FC236}">
                    <a16:creationId xmlns:a16="http://schemas.microsoft.com/office/drawing/2014/main" id="{B22FDFB5-29EA-4B49-B584-318ACA5B262E}"/>
                  </a:ext>
                </a:extLst>
              </p:cNvPr>
              <p:cNvSpPr txBox="1">
                <a:spLocks noRot="1" noChangeAspect="1" noMove="1" noResize="1" noEditPoints="1" noAdjustHandles="1" noChangeArrowheads="1" noChangeShapeType="1" noTextEdit="1"/>
              </p:cNvSpPr>
              <p:nvPr/>
            </p:nvSpPr>
            <p:spPr>
              <a:xfrm>
                <a:off x="2740573" y="3577848"/>
                <a:ext cx="477503" cy="615553"/>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36272BE-EAA7-4F24-84EE-B6920154D94D}"/>
                  </a:ext>
                </a:extLst>
              </p:cNvPr>
              <p:cNvSpPr txBox="1"/>
              <p:nvPr/>
            </p:nvSpPr>
            <p:spPr>
              <a:xfrm>
                <a:off x="7380493" y="4360306"/>
                <a:ext cx="35343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𝑁</m:t>
                      </m:r>
                    </m:oMath>
                  </m:oMathPara>
                </a14:m>
                <a:endParaRPr lang="en-IN" sz="2800" dirty="0"/>
              </a:p>
            </p:txBody>
          </p:sp>
        </mc:Choice>
        <mc:Fallback xmlns="">
          <p:sp>
            <p:nvSpPr>
              <p:cNvPr id="20" name="TextBox 19">
                <a:extLst>
                  <a:ext uri="{FF2B5EF4-FFF2-40B4-BE49-F238E27FC236}">
                    <a16:creationId xmlns:a16="http://schemas.microsoft.com/office/drawing/2014/main" id="{836272BE-EAA7-4F24-84EE-B6920154D94D}"/>
                  </a:ext>
                </a:extLst>
              </p:cNvPr>
              <p:cNvSpPr txBox="1">
                <a:spLocks noRot="1" noChangeAspect="1" noMove="1" noResize="1" noEditPoints="1" noAdjustHandles="1" noChangeArrowheads="1" noChangeShapeType="1" noTextEdit="1"/>
              </p:cNvSpPr>
              <p:nvPr/>
            </p:nvSpPr>
            <p:spPr>
              <a:xfrm>
                <a:off x="7380493" y="4360306"/>
                <a:ext cx="353430" cy="430887"/>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7" name="Speech Bubble: Rectangle 26">
                <a:extLst>
                  <a:ext uri="{FF2B5EF4-FFF2-40B4-BE49-F238E27FC236}">
                    <a16:creationId xmlns:a16="http://schemas.microsoft.com/office/drawing/2014/main" id="{F37B5255-DC11-455A-AFE3-44F95D7F01F8}"/>
                  </a:ext>
                </a:extLst>
              </p:cNvPr>
              <p:cNvSpPr/>
              <p:nvPr/>
            </p:nvSpPr>
            <p:spPr>
              <a:xfrm>
                <a:off x="572235" y="2452763"/>
                <a:ext cx="3355762" cy="705072"/>
              </a:xfrm>
              <a:prstGeom prst="wedgeRectCallout">
                <a:avLst>
                  <a:gd name="adj1" fmla="val 66499"/>
                  <a:gd name="adj2" fmla="val 11429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Discrete latent variable (with </a:t>
                </a:r>
                <a14:m>
                  <m:oMath xmlns:m="http://schemas.openxmlformats.org/officeDocument/2006/math">
                    <m:r>
                      <a:rPr lang="en-IN" sz="1400" i="1" dirty="0" smtClean="0">
                        <a:solidFill>
                          <a:schemeClr val="tx1"/>
                        </a:solidFill>
                        <a:latin typeface="Cambria Math" panose="02040503050406030204" pitchFamily="18" charset="0"/>
                      </a:rPr>
                      <m:t>𝐾</m:t>
                    </m:r>
                  </m:oMath>
                </a14:m>
                <a:r>
                  <a:rPr lang="en-IN" sz="1400" dirty="0">
                    <a:solidFill>
                      <a:schemeClr val="tx1"/>
                    </a:solidFill>
                    <a:latin typeface="Abadi Extra Light" panose="020B0204020104020204" pitchFamily="34" charset="0"/>
                  </a:rPr>
                  <a:t> possible values) or a one-hot vector of length </a:t>
                </a:r>
                <a14:m>
                  <m:oMath xmlns:m="http://schemas.openxmlformats.org/officeDocument/2006/math">
                    <m:r>
                      <a:rPr lang="en-IN" sz="1400" i="1" dirty="0" smtClean="0">
                        <a:solidFill>
                          <a:schemeClr val="tx1"/>
                        </a:solidFill>
                        <a:latin typeface="Cambria Math" panose="02040503050406030204" pitchFamily="18" charset="0"/>
                      </a:rPr>
                      <m:t>𝐾</m:t>
                    </m:r>
                  </m:oMath>
                </a14:m>
                <a:r>
                  <a:rPr lang="en-IN" sz="1400" dirty="0">
                    <a:solidFill>
                      <a:schemeClr val="tx1"/>
                    </a:solidFill>
                    <a:latin typeface="Abadi Extra Light" panose="020B0204020104020204" pitchFamily="34" charset="0"/>
                  </a:rPr>
                  <a:t>. Modeled by a </a:t>
                </a:r>
                <a:r>
                  <a:rPr lang="en-IN" sz="1400" dirty="0" err="1">
                    <a:solidFill>
                      <a:schemeClr val="tx1"/>
                    </a:solidFill>
                    <a:latin typeface="Abadi Extra Light" panose="020B0204020104020204" pitchFamily="34" charset="0"/>
                  </a:rPr>
                  <a:t>multinoulli</a:t>
                </a:r>
                <a:r>
                  <a:rPr lang="en-IN" sz="1400" dirty="0">
                    <a:solidFill>
                      <a:schemeClr val="tx1"/>
                    </a:solidFill>
                    <a:latin typeface="Abadi Extra Light" panose="020B0204020104020204" pitchFamily="34" charset="0"/>
                  </a:rPr>
                  <a:t> distribution as prior</a:t>
                </a:r>
              </a:p>
            </p:txBody>
          </p:sp>
        </mc:Choice>
        <mc:Fallback xmlns="">
          <p:sp>
            <p:nvSpPr>
              <p:cNvPr id="27" name="Speech Bubble: Rectangle 26">
                <a:extLst>
                  <a:ext uri="{FF2B5EF4-FFF2-40B4-BE49-F238E27FC236}">
                    <a16:creationId xmlns:a16="http://schemas.microsoft.com/office/drawing/2014/main" id="{F37B5255-DC11-455A-AFE3-44F95D7F01F8}"/>
                  </a:ext>
                </a:extLst>
              </p:cNvPr>
              <p:cNvSpPr>
                <a:spLocks noRot="1" noChangeAspect="1" noMove="1" noResize="1" noEditPoints="1" noAdjustHandles="1" noChangeArrowheads="1" noChangeShapeType="1" noTextEdit="1"/>
              </p:cNvSpPr>
              <p:nvPr/>
            </p:nvSpPr>
            <p:spPr>
              <a:xfrm>
                <a:off x="572235" y="2452763"/>
                <a:ext cx="3355762" cy="705072"/>
              </a:xfrm>
              <a:prstGeom prst="wedgeRectCallout">
                <a:avLst>
                  <a:gd name="adj1" fmla="val 66499"/>
                  <a:gd name="adj2" fmla="val 114295"/>
                </a:avLst>
              </a:prstGeom>
              <a:blipFill>
                <a:blip r:embed="rId9"/>
                <a:stretch>
                  <a:fillRect l="-306" t="-1523"/>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9" name="Speech Bubble: Rectangle 28">
                <a:extLst>
                  <a:ext uri="{FF2B5EF4-FFF2-40B4-BE49-F238E27FC236}">
                    <a16:creationId xmlns:a16="http://schemas.microsoft.com/office/drawing/2014/main" id="{D37F4263-971D-4170-8EAB-9BA502C4E74E}"/>
                  </a:ext>
                </a:extLst>
              </p:cNvPr>
              <p:cNvSpPr/>
              <p:nvPr/>
            </p:nvSpPr>
            <p:spPr>
              <a:xfrm>
                <a:off x="3796793" y="1772488"/>
                <a:ext cx="2565433" cy="547172"/>
              </a:xfrm>
              <a:prstGeom prst="wedgeRectCallout">
                <a:avLst>
                  <a:gd name="adj1" fmla="val 57615"/>
                  <a:gd name="adj2" fmla="val 4727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Parameters of the </a:t>
                </a:r>
                <a14:m>
                  <m:oMath xmlns:m="http://schemas.openxmlformats.org/officeDocument/2006/math">
                    <m:r>
                      <a:rPr lang="en-IN" sz="1400" i="1" dirty="0" smtClean="0">
                        <a:solidFill>
                          <a:schemeClr val="tx1"/>
                        </a:solidFill>
                        <a:latin typeface="Cambria Math" panose="02040503050406030204" pitchFamily="18" charset="0"/>
                      </a:rPr>
                      <m:t>𝐾</m:t>
                    </m:r>
                  </m:oMath>
                </a14:m>
                <a:r>
                  <a:rPr lang="en-IN" sz="1400" dirty="0">
                    <a:solidFill>
                      <a:schemeClr val="tx1"/>
                    </a:solidFill>
                    <a:latin typeface="Abadi Extra Light" panose="020B0204020104020204" pitchFamily="34" charset="0"/>
                  </a:rPr>
                  <a:t> distributions, </a:t>
                </a:r>
                <a:r>
                  <a:rPr lang="en-IN" sz="1400" dirty="0" err="1">
                    <a:solidFill>
                      <a:schemeClr val="tx1"/>
                    </a:solidFill>
                    <a:latin typeface="Abadi Extra Light" panose="020B0204020104020204" pitchFamily="34" charset="0"/>
                  </a:rPr>
                  <a:t>e.g</a:t>
                </a:r>
                <a:r>
                  <a:rPr lang="en-IN" sz="1400" dirty="0">
                    <a:solidFill>
                      <a:schemeClr val="tx1"/>
                    </a:solidFill>
                    <a:latin typeface="Abadi Extra Light" panose="020B0204020104020204" pitchFamily="34" charset="0"/>
                  </a:rPr>
                  <a:t>,. </a:t>
                </a:r>
                <a14:m>
                  <m:oMath xmlns:m="http://schemas.openxmlformats.org/officeDocument/2006/math">
                    <m:sSubSup>
                      <m:sSubSupPr>
                        <m:ctrlPr>
                          <a:rPr lang="en-IN" sz="1400" i="1" smtClean="0">
                            <a:solidFill>
                              <a:schemeClr val="tx1"/>
                            </a:solidFill>
                            <a:latin typeface="Cambria Math" panose="02040503050406030204" pitchFamily="18" charset="0"/>
                          </a:rPr>
                        </m:ctrlPr>
                      </m:sSubSupPr>
                      <m:e>
                        <m:r>
                          <a:rPr lang="en-IN" sz="1400" b="0" i="1" smtClean="0">
                            <a:solidFill>
                              <a:schemeClr val="tx1"/>
                            </a:solidFill>
                            <a:latin typeface="Cambria Math" panose="02040503050406030204" pitchFamily="18" charset="0"/>
                          </a:rPr>
                          <m:t>𝜃</m:t>
                        </m:r>
                        <m:r>
                          <a:rPr lang="en-IN" sz="1400" b="0" i="1" smtClean="0">
                            <a:solidFill>
                              <a:schemeClr val="tx1"/>
                            </a:solidFill>
                            <a:latin typeface="Cambria Math" panose="02040503050406030204" pitchFamily="18" charset="0"/>
                          </a:rPr>
                          <m:t>= </m:t>
                        </m:r>
                        <m:d>
                          <m:dPr>
                            <m:begChr m:val="{"/>
                            <m:endChr m:val="}"/>
                            <m:ctrlPr>
                              <a:rPr lang="en-IN" sz="1400" i="1" smtClean="0">
                                <a:solidFill>
                                  <a:schemeClr val="tx1"/>
                                </a:solidFill>
                                <a:latin typeface="Cambria Math" panose="02040503050406030204" pitchFamily="18" charset="0"/>
                              </a:rPr>
                            </m:ctrlPr>
                          </m:dPr>
                          <m:e>
                            <m:sSub>
                              <m:sSubPr>
                                <m:ctrlPr>
                                  <a:rPr lang="en-IN" sz="1400" i="1">
                                    <a:solidFill>
                                      <a:schemeClr val="tx1"/>
                                    </a:solidFill>
                                    <a:latin typeface="Cambria Math" panose="02040503050406030204" pitchFamily="18" charset="0"/>
                                  </a:rPr>
                                </m:ctrlPr>
                              </m:sSubPr>
                              <m:e>
                                <m:r>
                                  <a:rPr lang="en-IN" sz="1400" i="1">
                                    <a:solidFill>
                                      <a:schemeClr val="tx1"/>
                                    </a:solidFill>
                                    <a:latin typeface="Cambria Math" panose="02040503050406030204" pitchFamily="18" charset="0"/>
                                  </a:rPr>
                                  <m:t>𝜇</m:t>
                                </m:r>
                              </m:e>
                              <m:sub>
                                <m:r>
                                  <a:rPr lang="en-IN" sz="1400" i="1">
                                    <a:solidFill>
                                      <a:schemeClr val="tx1"/>
                                    </a:solidFill>
                                    <a:latin typeface="Cambria Math" panose="02040503050406030204" pitchFamily="18" charset="0"/>
                                  </a:rPr>
                                  <m:t>𝑘</m:t>
                                </m:r>
                              </m:sub>
                            </m:sSub>
                            <m:r>
                              <a:rPr lang="en-IN" sz="1400" i="1">
                                <a:solidFill>
                                  <a:schemeClr val="tx1"/>
                                </a:solidFill>
                                <a:latin typeface="Cambria Math" panose="02040503050406030204" pitchFamily="18" charset="0"/>
                              </a:rPr>
                              <m:t>, </m:t>
                            </m:r>
                            <m:sSub>
                              <m:sSubPr>
                                <m:ctrlPr>
                                  <a:rPr lang="en-IN" sz="1400" i="1">
                                    <a:solidFill>
                                      <a:schemeClr val="tx1"/>
                                    </a:solidFill>
                                    <a:latin typeface="Cambria Math" panose="02040503050406030204" pitchFamily="18" charset="0"/>
                                  </a:rPr>
                                </m:ctrlPr>
                              </m:sSubPr>
                              <m:e>
                                <m:r>
                                  <m:rPr>
                                    <m:sty m:val="p"/>
                                  </m:rPr>
                                  <a:rPr lang="en-IN" sz="1400">
                                    <a:solidFill>
                                      <a:schemeClr val="tx1"/>
                                    </a:solidFill>
                                    <a:latin typeface="Cambria Math" panose="02040503050406030204" pitchFamily="18" charset="0"/>
                                  </a:rPr>
                                  <m:t>Σ</m:t>
                                </m:r>
                              </m:e>
                              <m:sub>
                                <m:r>
                                  <a:rPr lang="en-IN" sz="1400" i="1">
                                    <a:solidFill>
                                      <a:schemeClr val="tx1"/>
                                    </a:solidFill>
                                    <a:latin typeface="Cambria Math" panose="02040503050406030204" pitchFamily="18" charset="0"/>
                                  </a:rPr>
                                  <m:t>𝑘</m:t>
                                </m:r>
                              </m:sub>
                            </m:sSub>
                          </m:e>
                        </m:d>
                      </m:e>
                      <m:sub>
                        <m:r>
                          <a:rPr lang="en-IN" sz="1400" b="0" i="1" smtClean="0">
                            <a:solidFill>
                              <a:schemeClr val="tx1"/>
                            </a:solidFill>
                            <a:latin typeface="Cambria Math" panose="02040503050406030204" pitchFamily="18" charset="0"/>
                          </a:rPr>
                          <m:t>𝑘</m:t>
                        </m:r>
                        <m:r>
                          <a:rPr lang="en-IN" sz="1400" b="0" i="1" smtClean="0">
                            <a:solidFill>
                              <a:schemeClr val="tx1"/>
                            </a:solidFill>
                            <a:latin typeface="Cambria Math" panose="02040503050406030204" pitchFamily="18" charset="0"/>
                          </a:rPr>
                          <m:t>=1</m:t>
                        </m:r>
                      </m:sub>
                      <m:sup>
                        <m:r>
                          <a:rPr lang="en-IN" sz="1400" b="0" i="1" smtClean="0">
                            <a:solidFill>
                              <a:schemeClr val="tx1"/>
                            </a:solidFill>
                            <a:latin typeface="Cambria Math" panose="02040503050406030204" pitchFamily="18" charset="0"/>
                          </a:rPr>
                          <m:t>𝐾</m:t>
                        </m:r>
                      </m:sup>
                    </m:sSubSup>
                  </m:oMath>
                </a14:m>
                <a:endParaRPr lang="en-IN" sz="1400" dirty="0">
                  <a:solidFill>
                    <a:schemeClr val="tx1"/>
                  </a:solidFill>
                  <a:latin typeface="Abadi Extra Light" panose="020B0204020104020204" pitchFamily="34" charset="0"/>
                </a:endParaRPr>
              </a:p>
            </p:txBody>
          </p:sp>
        </mc:Choice>
        <mc:Fallback xmlns="">
          <p:sp>
            <p:nvSpPr>
              <p:cNvPr id="29" name="Speech Bubble: Rectangle 28">
                <a:extLst>
                  <a:ext uri="{FF2B5EF4-FFF2-40B4-BE49-F238E27FC236}">
                    <a16:creationId xmlns:a16="http://schemas.microsoft.com/office/drawing/2014/main" id="{D37F4263-971D-4170-8EAB-9BA502C4E74E}"/>
                  </a:ext>
                </a:extLst>
              </p:cNvPr>
              <p:cNvSpPr>
                <a:spLocks noRot="1" noChangeAspect="1" noMove="1" noResize="1" noEditPoints="1" noAdjustHandles="1" noChangeArrowheads="1" noChangeShapeType="1" noTextEdit="1"/>
              </p:cNvSpPr>
              <p:nvPr/>
            </p:nvSpPr>
            <p:spPr>
              <a:xfrm>
                <a:off x="3796793" y="1772488"/>
                <a:ext cx="2565433" cy="547172"/>
              </a:xfrm>
              <a:prstGeom prst="wedgeRectCallout">
                <a:avLst>
                  <a:gd name="adj1" fmla="val 57615"/>
                  <a:gd name="adj2" fmla="val 47276"/>
                </a:avLst>
              </a:prstGeom>
              <a:blipFill>
                <a:blip r:embed="rId10"/>
                <a:stretch>
                  <a:fillRect l="-434" b="-6452"/>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0" name="Speech Bubble: Rectangle 29">
                <a:extLst>
                  <a:ext uri="{FF2B5EF4-FFF2-40B4-BE49-F238E27FC236}">
                    <a16:creationId xmlns:a16="http://schemas.microsoft.com/office/drawing/2014/main" id="{6BDB91FC-9596-4ED4-B354-6B41BA7AEE2D}"/>
                  </a:ext>
                </a:extLst>
              </p:cNvPr>
              <p:cNvSpPr/>
              <p:nvPr/>
            </p:nvSpPr>
            <p:spPr>
              <a:xfrm>
                <a:off x="186138" y="3586297"/>
                <a:ext cx="1989791" cy="607104"/>
              </a:xfrm>
              <a:prstGeom prst="wedgeRectCallout">
                <a:avLst>
                  <a:gd name="adj1" fmla="val 67205"/>
                  <a:gd name="adj2" fmla="val 979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The parameter vector </a:t>
                </a:r>
                <a14:m>
                  <m:oMath xmlns:m="http://schemas.openxmlformats.org/officeDocument/2006/math">
                    <m:r>
                      <a:rPr lang="en-IN" sz="1400" b="1" i="1" smtClean="0">
                        <a:solidFill>
                          <a:schemeClr val="tx1"/>
                        </a:solidFill>
                        <a:latin typeface="Cambria Math" panose="02040503050406030204" pitchFamily="18" charset="0"/>
                      </a:rPr>
                      <m:t>𝝅</m:t>
                    </m:r>
                    <m:r>
                      <a:rPr lang="en-IN" sz="1400" b="0" i="1" smtClean="0">
                        <a:solidFill>
                          <a:schemeClr val="tx1"/>
                        </a:solidFill>
                        <a:latin typeface="Cambria Math" panose="02040503050406030204" pitchFamily="18" charset="0"/>
                      </a:rPr>
                      <m:t>=</m:t>
                    </m:r>
                    <m:d>
                      <m:dPr>
                        <m:begChr m:val="["/>
                        <m:endChr m:val="]"/>
                        <m:ctrlPr>
                          <a:rPr lang="en-IN" sz="1400" b="0" i="1" smtClean="0">
                            <a:solidFill>
                              <a:schemeClr val="tx1"/>
                            </a:solidFill>
                            <a:latin typeface="Cambria Math" panose="02040503050406030204" pitchFamily="18" charset="0"/>
                          </a:rPr>
                        </m:ctrlPr>
                      </m:dPr>
                      <m:e>
                        <m:sSub>
                          <m:sSubPr>
                            <m:ctrlPr>
                              <a:rPr lang="en-IN" sz="1400" b="0" i="1" smtClean="0">
                                <a:solidFill>
                                  <a:schemeClr val="tx1"/>
                                </a:solidFill>
                                <a:latin typeface="Cambria Math" panose="02040503050406030204" pitchFamily="18" charset="0"/>
                              </a:rPr>
                            </m:ctrlPr>
                          </m:sSubPr>
                          <m:e>
                            <m:r>
                              <a:rPr lang="en-IN" sz="1400" b="0" i="1" smtClean="0">
                                <a:solidFill>
                                  <a:schemeClr val="tx1"/>
                                </a:solidFill>
                                <a:latin typeface="Cambria Math" panose="02040503050406030204" pitchFamily="18" charset="0"/>
                              </a:rPr>
                              <m:t>𝜋</m:t>
                            </m:r>
                          </m:e>
                          <m:sub>
                            <m:r>
                              <a:rPr lang="en-IN" sz="1400" b="0" i="1" smtClean="0">
                                <a:solidFill>
                                  <a:schemeClr val="tx1"/>
                                </a:solidFill>
                                <a:latin typeface="Cambria Math" panose="02040503050406030204" pitchFamily="18" charset="0"/>
                              </a:rPr>
                              <m:t>1</m:t>
                            </m:r>
                          </m:sub>
                        </m:sSub>
                        <m:r>
                          <a:rPr lang="en-IN" sz="1400" b="0" i="1" smtClean="0">
                            <a:solidFill>
                              <a:schemeClr val="tx1"/>
                            </a:solidFill>
                            <a:latin typeface="Cambria Math" panose="02040503050406030204" pitchFamily="18" charset="0"/>
                          </a:rPr>
                          <m:t>,</m:t>
                        </m:r>
                        <m:sSub>
                          <m:sSubPr>
                            <m:ctrlPr>
                              <a:rPr lang="en-IN" sz="1400" b="0" i="1" smtClean="0">
                                <a:solidFill>
                                  <a:schemeClr val="tx1"/>
                                </a:solidFill>
                                <a:latin typeface="Cambria Math" panose="02040503050406030204" pitchFamily="18" charset="0"/>
                              </a:rPr>
                            </m:ctrlPr>
                          </m:sSubPr>
                          <m:e>
                            <m:r>
                              <a:rPr lang="en-IN" sz="1400" b="0" i="1" smtClean="0">
                                <a:solidFill>
                                  <a:schemeClr val="tx1"/>
                                </a:solidFill>
                                <a:latin typeface="Cambria Math" panose="02040503050406030204" pitchFamily="18" charset="0"/>
                              </a:rPr>
                              <m:t>𝜋</m:t>
                            </m:r>
                          </m:e>
                          <m:sub>
                            <m:r>
                              <a:rPr lang="en-IN" sz="1400" b="0" i="1" smtClean="0">
                                <a:solidFill>
                                  <a:schemeClr val="tx1"/>
                                </a:solidFill>
                                <a:latin typeface="Cambria Math" panose="02040503050406030204" pitchFamily="18" charset="0"/>
                              </a:rPr>
                              <m:t>2</m:t>
                            </m:r>
                          </m:sub>
                        </m:sSub>
                        <m:r>
                          <a:rPr lang="en-IN" sz="1400" b="0" i="1" smtClean="0">
                            <a:solidFill>
                              <a:schemeClr val="tx1"/>
                            </a:solidFill>
                            <a:latin typeface="Cambria Math" panose="02040503050406030204" pitchFamily="18" charset="0"/>
                          </a:rPr>
                          <m:t>,…,</m:t>
                        </m:r>
                        <m:sSub>
                          <m:sSubPr>
                            <m:ctrlPr>
                              <a:rPr lang="en-IN" sz="1400" b="0" i="1" smtClean="0">
                                <a:solidFill>
                                  <a:schemeClr val="tx1"/>
                                </a:solidFill>
                                <a:latin typeface="Cambria Math" panose="02040503050406030204" pitchFamily="18" charset="0"/>
                              </a:rPr>
                            </m:ctrlPr>
                          </m:sSubPr>
                          <m:e>
                            <m:r>
                              <a:rPr lang="en-IN" sz="1400" b="0" i="1" smtClean="0">
                                <a:solidFill>
                                  <a:schemeClr val="tx1"/>
                                </a:solidFill>
                                <a:latin typeface="Cambria Math" panose="02040503050406030204" pitchFamily="18" charset="0"/>
                              </a:rPr>
                              <m:t>𝜋</m:t>
                            </m:r>
                          </m:e>
                          <m:sub>
                            <m:r>
                              <a:rPr lang="en-IN" sz="1400" b="0" i="1" smtClean="0">
                                <a:solidFill>
                                  <a:schemeClr val="tx1"/>
                                </a:solidFill>
                                <a:latin typeface="Cambria Math" panose="02040503050406030204" pitchFamily="18" charset="0"/>
                              </a:rPr>
                              <m:t>𝐾</m:t>
                            </m:r>
                          </m:sub>
                        </m:sSub>
                      </m:e>
                    </m:d>
                  </m:oMath>
                </a14:m>
                <a:r>
                  <a:rPr lang="en-IN" sz="1400" dirty="0">
                    <a:solidFill>
                      <a:schemeClr val="tx1"/>
                    </a:solidFill>
                    <a:latin typeface="Abadi Extra Light" panose="020B0204020104020204" pitchFamily="34" charset="0"/>
                  </a:rPr>
                  <a:t> of the </a:t>
                </a:r>
                <a:r>
                  <a:rPr lang="en-IN" sz="1400" dirty="0" err="1">
                    <a:solidFill>
                      <a:schemeClr val="tx1"/>
                    </a:solidFill>
                    <a:latin typeface="Abadi Extra Light" panose="020B0204020104020204" pitchFamily="34" charset="0"/>
                  </a:rPr>
                  <a:t>multinoulli</a:t>
                </a:r>
                <a:r>
                  <a:rPr lang="en-IN" sz="1400" dirty="0">
                    <a:solidFill>
                      <a:schemeClr val="tx1"/>
                    </a:solidFill>
                    <a:latin typeface="Abadi Extra Light" panose="020B0204020104020204" pitchFamily="34" charset="0"/>
                  </a:rPr>
                  <a:t> distribution</a:t>
                </a:r>
              </a:p>
            </p:txBody>
          </p:sp>
        </mc:Choice>
        <mc:Fallback xmlns="">
          <p:sp>
            <p:nvSpPr>
              <p:cNvPr id="30" name="Speech Bubble: Rectangle 29">
                <a:extLst>
                  <a:ext uri="{FF2B5EF4-FFF2-40B4-BE49-F238E27FC236}">
                    <a16:creationId xmlns:a16="http://schemas.microsoft.com/office/drawing/2014/main" id="{6BDB91FC-9596-4ED4-B354-6B41BA7AEE2D}"/>
                  </a:ext>
                </a:extLst>
              </p:cNvPr>
              <p:cNvSpPr>
                <a:spLocks noRot="1" noChangeAspect="1" noMove="1" noResize="1" noEditPoints="1" noAdjustHandles="1" noChangeArrowheads="1" noChangeShapeType="1" noTextEdit="1"/>
              </p:cNvSpPr>
              <p:nvPr/>
            </p:nvSpPr>
            <p:spPr>
              <a:xfrm>
                <a:off x="186138" y="3586297"/>
                <a:ext cx="1989791" cy="607104"/>
              </a:xfrm>
              <a:prstGeom prst="wedgeRectCallout">
                <a:avLst>
                  <a:gd name="adj1" fmla="val 67205"/>
                  <a:gd name="adj2" fmla="val 9794"/>
                </a:avLst>
              </a:prstGeom>
              <a:blipFill>
                <a:blip r:embed="rId11"/>
                <a:stretch>
                  <a:fillRect l="-512" t="-10680" b="-18447"/>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3F62387-9250-4CE9-83FB-5E95761E79BB}"/>
                  </a:ext>
                </a:extLst>
              </p:cNvPr>
              <p:cNvSpPr txBox="1"/>
              <p:nvPr/>
            </p:nvSpPr>
            <p:spPr>
              <a:xfrm>
                <a:off x="343731" y="1823034"/>
                <a:ext cx="26355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b="0" i="1" smtClean="0">
                          <a:solidFill>
                            <a:srgbClr val="0000FF"/>
                          </a:solidFill>
                          <a:latin typeface="Cambria Math" panose="02040503050406030204" pitchFamily="18" charset="0"/>
                        </a:rPr>
                        <m:t>𝑝</m:t>
                      </m:r>
                      <m:d>
                        <m:dPr>
                          <m:ctrlPr>
                            <a:rPr lang="en-IN" b="0" i="1" smtClean="0">
                              <a:solidFill>
                                <a:srgbClr val="0000FF"/>
                              </a:solidFill>
                              <a:latin typeface="Cambria Math" panose="02040503050406030204" pitchFamily="18" charset="0"/>
                            </a:rPr>
                          </m:ctrlPr>
                        </m:dPr>
                        <m:e>
                          <m:sSub>
                            <m:sSubPr>
                              <m:ctrlPr>
                                <a:rPr lang="en-IN" b="0" i="1" smtClean="0">
                                  <a:solidFill>
                                    <a:srgbClr val="0000FF"/>
                                  </a:solidFill>
                                  <a:latin typeface="Cambria Math" panose="02040503050406030204" pitchFamily="18" charset="0"/>
                                </a:rPr>
                              </m:ctrlPr>
                            </m:sSubPr>
                            <m:e>
                              <m:r>
                                <a:rPr lang="en-IN" b="0" i="1" smtClean="0">
                                  <a:solidFill>
                                    <a:srgbClr val="0000FF"/>
                                  </a:solidFill>
                                  <a:latin typeface="Cambria Math" panose="02040503050406030204" pitchFamily="18" charset="0"/>
                                </a:rPr>
                                <m:t>𝑧</m:t>
                              </m:r>
                            </m:e>
                            <m:sub>
                              <m:r>
                                <a:rPr lang="en-IN" b="0" i="1" smtClean="0">
                                  <a:solidFill>
                                    <a:srgbClr val="0000FF"/>
                                  </a:solidFill>
                                  <a:latin typeface="Cambria Math" panose="02040503050406030204" pitchFamily="18" charset="0"/>
                                </a:rPr>
                                <m:t>𝑛</m:t>
                              </m:r>
                            </m:sub>
                          </m:sSub>
                          <m:r>
                            <a:rPr lang="en-IN" b="0" i="1" smtClean="0">
                              <a:solidFill>
                                <a:srgbClr val="0000FF"/>
                              </a:solidFill>
                              <a:latin typeface="Cambria Math" panose="02040503050406030204" pitchFamily="18" charset="0"/>
                            </a:rPr>
                            <m:t> </m:t>
                          </m:r>
                        </m:e>
                        <m:e>
                          <m:r>
                            <a:rPr lang="en-IN" b="0" i="1" smtClean="0">
                              <a:solidFill>
                                <a:srgbClr val="0000FF"/>
                              </a:solidFill>
                              <a:latin typeface="Cambria Math" panose="02040503050406030204" pitchFamily="18" charset="0"/>
                            </a:rPr>
                            <m:t>𝜙</m:t>
                          </m:r>
                        </m:e>
                      </m:d>
                      <m:r>
                        <a:rPr lang="en-IN" b="0" i="1" smtClean="0">
                          <a:solidFill>
                            <a:srgbClr val="0000FF"/>
                          </a:solidFill>
                          <a:latin typeface="Cambria Math" panose="02040503050406030204" pitchFamily="18" charset="0"/>
                        </a:rPr>
                        <m:t>=</m:t>
                      </m:r>
                      <m:r>
                        <m:rPr>
                          <m:sty m:val="p"/>
                        </m:rPr>
                        <a:rPr lang="en-IN" b="0" i="1" smtClean="0">
                          <a:solidFill>
                            <a:srgbClr val="0000FF"/>
                          </a:solidFill>
                          <a:latin typeface="Cambria Math" panose="02040503050406030204" pitchFamily="18" charset="0"/>
                        </a:rPr>
                        <m:t>multinoulli</m:t>
                      </m:r>
                      <m:r>
                        <a:rPr lang="en-IN" b="0" i="1" smtClean="0">
                          <a:solidFill>
                            <a:srgbClr val="0000FF"/>
                          </a:solidFill>
                          <a:latin typeface="Cambria Math" panose="02040503050406030204" pitchFamily="18" charset="0"/>
                        </a:rPr>
                        <m:t>(</m:t>
                      </m:r>
                      <m:r>
                        <a:rPr lang="en-IN" b="1" i="1" smtClean="0">
                          <a:solidFill>
                            <a:srgbClr val="0000FF"/>
                          </a:solidFill>
                          <a:latin typeface="Cambria Math" panose="02040503050406030204" pitchFamily="18" charset="0"/>
                        </a:rPr>
                        <m:t>𝝅</m:t>
                      </m:r>
                      <m:r>
                        <a:rPr lang="en-IN" b="0" i="1" smtClean="0">
                          <a:solidFill>
                            <a:srgbClr val="0000FF"/>
                          </a:solidFill>
                          <a:latin typeface="Cambria Math" panose="02040503050406030204" pitchFamily="18" charset="0"/>
                        </a:rPr>
                        <m:t>)</m:t>
                      </m:r>
                    </m:oMath>
                  </m:oMathPara>
                </a14:m>
                <a:endParaRPr lang="en-IN" dirty="0">
                  <a:solidFill>
                    <a:srgbClr val="0000FF"/>
                  </a:solidFill>
                </a:endParaRPr>
              </a:p>
            </p:txBody>
          </p:sp>
        </mc:Choice>
        <mc:Fallback xmlns="">
          <p:sp>
            <p:nvSpPr>
              <p:cNvPr id="6" name="TextBox 5">
                <a:extLst>
                  <a:ext uri="{FF2B5EF4-FFF2-40B4-BE49-F238E27FC236}">
                    <a16:creationId xmlns:a16="http://schemas.microsoft.com/office/drawing/2014/main" id="{33F62387-9250-4CE9-83FB-5E95761E79BB}"/>
                  </a:ext>
                </a:extLst>
              </p:cNvPr>
              <p:cNvSpPr txBox="1">
                <a:spLocks noRot="1" noChangeAspect="1" noMove="1" noResize="1" noEditPoints="1" noAdjustHandles="1" noChangeArrowheads="1" noChangeShapeType="1" noTextEdit="1"/>
              </p:cNvSpPr>
              <p:nvPr/>
            </p:nvSpPr>
            <p:spPr>
              <a:xfrm>
                <a:off x="343731" y="1823034"/>
                <a:ext cx="2635593" cy="276999"/>
              </a:xfrm>
              <a:prstGeom prst="rect">
                <a:avLst/>
              </a:prstGeom>
              <a:blipFill>
                <a:blip r:embed="rId12"/>
                <a:stretch>
                  <a:fillRect l="-1848" t="-2222" r="-2771" b="-355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639EC51-D366-4C53-9152-E5AD824DE903}"/>
                  </a:ext>
                </a:extLst>
              </p:cNvPr>
              <p:cNvSpPr txBox="1"/>
              <p:nvPr/>
            </p:nvSpPr>
            <p:spPr>
              <a:xfrm>
                <a:off x="8064537" y="4319186"/>
                <a:ext cx="30082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b="0" i="1" smtClean="0">
                          <a:solidFill>
                            <a:srgbClr val="0000FF"/>
                          </a:solidFill>
                          <a:latin typeface="Cambria Math" panose="02040503050406030204" pitchFamily="18" charset="0"/>
                        </a:rPr>
                        <m:t>𝑝</m:t>
                      </m:r>
                      <m:d>
                        <m:dPr>
                          <m:ctrlPr>
                            <a:rPr lang="en-IN" b="0" i="1" smtClean="0">
                              <a:solidFill>
                                <a:srgbClr val="0000FF"/>
                              </a:solidFill>
                              <a:latin typeface="Cambria Math" panose="02040503050406030204" pitchFamily="18" charset="0"/>
                            </a:rPr>
                          </m:ctrlPr>
                        </m:dPr>
                        <m:e>
                          <m:sSub>
                            <m:sSubPr>
                              <m:ctrlPr>
                                <a:rPr lang="en-IN" b="0" i="1" smtClean="0">
                                  <a:solidFill>
                                    <a:srgbClr val="0000FF"/>
                                  </a:solidFill>
                                  <a:latin typeface="Cambria Math" panose="02040503050406030204" pitchFamily="18" charset="0"/>
                                </a:rPr>
                              </m:ctrlPr>
                            </m:sSubPr>
                            <m:e>
                              <m:r>
                                <a:rPr lang="en-IN" b="1" i="1" smtClean="0">
                                  <a:solidFill>
                                    <a:srgbClr val="0000FF"/>
                                  </a:solidFill>
                                  <a:latin typeface="Cambria Math" panose="02040503050406030204" pitchFamily="18" charset="0"/>
                                </a:rPr>
                                <m:t>𝒙</m:t>
                              </m:r>
                            </m:e>
                            <m:sub>
                              <m:r>
                                <a:rPr lang="en-IN" b="0" i="1" smtClean="0">
                                  <a:solidFill>
                                    <a:srgbClr val="0000FF"/>
                                  </a:solidFill>
                                  <a:latin typeface="Cambria Math" panose="02040503050406030204" pitchFamily="18" charset="0"/>
                                </a:rPr>
                                <m:t>𝑛</m:t>
                              </m:r>
                            </m:sub>
                          </m:sSub>
                          <m:r>
                            <a:rPr lang="en-IN" b="0" i="1" smtClean="0">
                              <a:solidFill>
                                <a:srgbClr val="0000FF"/>
                              </a:solidFill>
                              <a:latin typeface="Cambria Math" panose="02040503050406030204" pitchFamily="18" charset="0"/>
                            </a:rPr>
                            <m:t> </m:t>
                          </m:r>
                        </m:e>
                        <m:e>
                          <m:sSub>
                            <m:sSubPr>
                              <m:ctrlPr>
                                <a:rPr lang="en-IN" b="0" i="1" smtClean="0">
                                  <a:solidFill>
                                    <a:srgbClr val="0000FF"/>
                                  </a:solidFill>
                                  <a:latin typeface="Cambria Math" panose="02040503050406030204" pitchFamily="18" charset="0"/>
                                </a:rPr>
                              </m:ctrlPr>
                            </m:sSubPr>
                            <m:e>
                              <m:r>
                                <a:rPr lang="en-IN" b="1" i="1" smtClean="0">
                                  <a:solidFill>
                                    <a:srgbClr val="0000FF"/>
                                  </a:solidFill>
                                  <a:latin typeface="Cambria Math" panose="02040503050406030204" pitchFamily="18" charset="0"/>
                                </a:rPr>
                                <m:t>𝒛</m:t>
                              </m:r>
                            </m:e>
                            <m:sub>
                              <m:r>
                                <a:rPr lang="en-IN" b="0" i="1" smtClean="0">
                                  <a:solidFill>
                                    <a:srgbClr val="0000FF"/>
                                  </a:solidFill>
                                  <a:latin typeface="Cambria Math" panose="02040503050406030204" pitchFamily="18" charset="0"/>
                                </a:rPr>
                                <m:t>𝑛</m:t>
                              </m:r>
                            </m:sub>
                          </m:sSub>
                          <m:r>
                            <a:rPr lang="en-IN" b="0" i="1" smtClean="0">
                              <a:solidFill>
                                <a:srgbClr val="0000FF"/>
                              </a:solidFill>
                              <a:latin typeface="Cambria Math" panose="02040503050406030204" pitchFamily="18" charset="0"/>
                            </a:rPr>
                            <m:t>=</m:t>
                          </m:r>
                          <m:r>
                            <a:rPr lang="en-IN" b="0" i="1" smtClean="0">
                              <a:solidFill>
                                <a:srgbClr val="0000FF"/>
                              </a:solidFill>
                              <a:latin typeface="Cambria Math" panose="02040503050406030204" pitchFamily="18" charset="0"/>
                            </a:rPr>
                            <m:t>𝑘</m:t>
                          </m:r>
                          <m:r>
                            <a:rPr lang="en-IN" b="0" i="1" smtClean="0">
                              <a:solidFill>
                                <a:srgbClr val="0000FF"/>
                              </a:solidFill>
                              <a:latin typeface="Cambria Math" panose="02040503050406030204" pitchFamily="18" charset="0"/>
                            </a:rPr>
                            <m:t>,</m:t>
                          </m:r>
                          <m:r>
                            <a:rPr lang="en-IN" b="0" i="1" smtClean="0">
                              <a:solidFill>
                                <a:srgbClr val="0000FF"/>
                              </a:solidFill>
                              <a:latin typeface="Cambria Math" panose="02040503050406030204" pitchFamily="18" charset="0"/>
                            </a:rPr>
                            <m:t>𝜃</m:t>
                          </m:r>
                        </m:e>
                      </m:d>
                      <m:r>
                        <a:rPr lang="en-IN" b="0" i="1" smtClean="0">
                          <a:solidFill>
                            <a:srgbClr val="0000FF"/>
                          </a:solidFill>
                          <a:latin typeface="Cambria Math" panose="02040503050406030204" pitchFamily="18" charset="0"/>
                        </a:rPr>
                        <m:t>= </m:t>
                      </m:r>
                      <m:r>
                        <a:rPr lang="en-IN" b="0" i="1" smtClean="0">
                          <a:solidFill>
                            <a:srgbClr val="0000FF"/>
                          </a:solidFill>
                          <a:latin typeface="Cambria Math" panose="02040503050406030204" pitchFamily="18" charset="0"/>
                          <a:ea typeface="Cambria Math" panose="02040503050406030204" pitchFamily="18" charset="0"/>
                        </a:rPr>
                        <m:t>𝒩</m:t>
                      </m:r>
                      <m:d>
                        <m:dPr>
                          <m:ctrlPr>
                            <a:rPr lang="en-IN" b="0" i="1" smtClean="0">
                              <a:solidFill>
                                <a:srgbClr val="0000FF"/>
                              </a:solidFill>
                              <a:latin typeface="Cambria Math" panose="02040503050406030204" pitchFamily="18" charset="0"/>
                              <a:ea typeface="Cambria Math" panose="02040503050406030204" pitchFamily="18" charset="0"/>
                            </a:rPr>
                          </m:ctrlPr>
                        </m:dPr>
                        <m:e>
                          <m:sSub>
                            <m:sSubPr>
                              <m:ctrlPr>
                                <a:rPr lang="en-IN" b="0" i="1" smtClean="0">
                                  <a:solidFill>
                                    <a:srgbClr val="0000FF"/>
                                  </a:solidFill>
                                  <a:latin typeface="Cambria Math" panose="02040503050406030204" pitchFamily="18" charset="0"/>
                                  <a:ea typeface="Cambria Math" panose="02040503050406030204" pitchFamily="18" charset="0"/>
                                </a:rPr>
                              </m:ctrlPr>
                            </m:sSubPr>
                            <m:e>
                              <m:r>
                                <a:rPr lang="en-IN" b="0" i="1" smtClean="0">
                                  <a:solidFill>
                                    <a:srgbClr val="0000FF"/>
                                  </a:solidFill>
                                  <a:latin typeface="Cambria Math" panose="02040503050406030204" pitchFamily="18" charset="0"/>
                                  <a:ea typeface="Cambria Math" panose="02040503050406030204" pitchFamily="18" charset="0"/>
                                </a:rPr>
                                <m:t>𝜇</m:t>
                              </m:r>
                            </m:e>
                            <m:sub>
                              <m:r>
                                <a:rPr lang="en-IN" b="0" i="1" smtClean="0">
                                  <a:solidFill>
                                    <a:srgbClr val="0000FF"/>
                                  </a:solidFill>
                                  <a:latin typeface="Cambria Math" panose="02040503050406030204" pitchFamily="18" charset="0"/>
                                  <a:ea typeface="Cambria Math" panose="02040503050406030204" pitchFamily="18" charset="0"/>
                                </a:rPr>
                                <m:t>𝑘</m:t>
                              </m:r>
                            </m:sub>
                          </m:sSub>
                          <m:r>
                            <a:rPr lang="en-IN" b="0" i="1" smtClean="0">
                              <a:solidFill>
                                <a:srgbClr val="0000FF"/>
                              </a:solidFill>
                              <a:latin typeface="Cambria Math" panose="02040503050406030204" pitchFamily="18" charset="0"/>
                              <a:ea typeface="Cambria Math" panose="02040503050406030204" pitchFamily="18" charset="0"/>
                            </a:rPr>
                            <m:t>,</m:t>
                          </m:r>
                          <m:sSub>
                            <m:sSubPr>
                              <m:ctrlPr>
                                <a:rPr lang="en-IN" b="0" i="1" smtClean="0">
                                  <a:solidFill>
                                    <a:srgbClr val="0000FF"/>
                                  </a:solidFill>
                                  <a:latin typeface="Cambria Math" panose="02040503050406030204" pitchFamily="18" charset="0"/>
                                  <a:ea typeface="Cambria Math" panose="02040503050406030204" pitchFamily="18" charset="0"/>
                                </a:rPr>
                              </m:ctrlPr>
                            </m:sSubPr>
                            <m:e>
                              <m:r>
                                <m:rPr>
                                  <m:sty m:val="p"/>
                                </m:rPr>
                                <a:rPr lang="en-IN" b="0" i="0" smtClean="0">
                                  <a:solidFill>
                                    <a:srgbClr val="0000FF"/>
                                  </a:solidFill>
                                  <a:latin typeface="Cambria Math" panose="02040503050406030204" pitchFamily="18" charset="0"/>
                                  <a:ea typeface="Cambria Math" panose="02040503050406030204" pitchFamily="18" charset="0"/>
                                </a:rPr>
                                <m:t>Σ</m:t>
                              </m:r>
                            </m:e>
                            <m:sub>
                              <m:r>
                                <a:rPr lang="en-IN" b="0" i="1" smtClean="0">
                                  <a:solidFill>
                                    <a:srgbClr val="0000FF"/>
                                  </a:solidFill>
                                  <a:latin typeface="Cambria Math" panose="02040503050406030204" pitchFamily="18" charset="0"/>
                                  <a:ea typeface="Cambria Math" panose="02040503050406030204" pitchFamily="18" charset="0"/>
                                </a:rPr>
                                <m:t>𝑘</m:t>
                              </m:r>
                            </m:sub>
                          </m:sSub>
                        </m:e>
                      </m:d>
                    </m:oMath>
                  </m:oMathPara>
                </a14:m>
                <a:endParaRPr lang="en-IN" dirty="0">
                  <a:solidFill>
                    <a:srgbClr val="0000FF"/>
                  </a:solidFill>
                </a:endParaRPr>
              </a:p>
            </p:txBody>
          </p:sp>
        </mc:Choice>
        <mc:Fallback xmlns="">
          <p:sp>
            <p:nvSpPr>
              <p:cNvPr id="32" name="TextBox 31">
                <a:extLst>
                  <a:ext uri="{FF2B5EF4-FFF2-40B4-BE49-F238E27FC236}">
                    <a16:creationId xmlns:a16="http://schemas.microsoft.com/office/drawing/2014/main" id="{6639EC51-D366-4C53-9152-E5AD824DE903}"/>
                  </a:ext>
                </a:extLst>
              </p:cNvPr>
              <p:cNvSpPr txBox="1">
                <a:spLocks noRot="1" noChangeAspect="1" noMove="1" noResize="1" noEditPoints="1" noAdjustHandles="1" noChangeArrowheads="1" noChangeShapeType="1" noTextEdit="1"/>
              </p:cNvSpPr>
              <p:nvPr/>
            </p:nvSpPr>
            <p:spPr>
              <a:xfrm>
                <a:off x="8064537" y="4319186"/>
                <a:ext cx="3008259" cy="276999"/>
              </a:xfrm>
              <a:prstGeom prst="rect">
                <a:avLst/>
              </a:prstGeom>
              <a:blipFill>
                <a:blip r:embed="rId13"/>
                <a:stretch>
                  <a:fillRect l="-1420" b="-2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3" name="Speech Bubble: Rectangle 32">
                <a:extLst>
                  <a:ext uri="{FF2B5EF4-FFF2-40B4-BE49-F238E27FC236}">
                    <a16:creationId xmlns:a16="http://schemas.microsoft.com/office/drawing/2014/main" id="{8430F35F-D36E-47E4-B240-026589757367}"/>
                  </a:ext>
                </a:extLst>
              </p:cNvPr>
              <p:cNvSpPr/>
              <p:nvPr/>
            </p:nvSpPr>
            <p:spPr>
              <a:xfrm>
                <a:off x="8109828" y="2906004"/>
                <a:ext cx="2279178" cy="1132277"/>
              </a:xfrm>
              <a:prstGeom prst="wedgeRectCallout">
                <a:avLst>
                  <a:gd name="adj1" fmla="val -79398"/>
                  <a:gd name="adj2" fmla="val 3585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Assumed generated from one of the </a:t>
                </a:r>
                <a14:m>
                  <m:oMath xmlns:m="http://schemas.openxmlformats.org/officeDocument/2006/math">
                    <m:r>
                      <a:rPr lang="en-IN" sz="1400" i="1" dirty="0" smtClean="0">
                        <a:solidFill>
                          <a:schemeClr val="tx1"/>
                        </a:solidFill>
                        <a:latin typeface="Cambria Math" panose="02040503050406030204" pitchFamily="18" charset="0"/>
                      </a:rPr>
                      <m:t>𝐾</m:t>
                    </m:r>
                  </m:oMath>
                </a14:m>
                <a:r>
                  <a:rPr lang="en-IN" sz="1400" dirty="0">
                    <a:solidFill>
                      <a:schemeClr val="tx1"/>
                    </a:solidFill>
                    <a:latin typeface="Abadi Extra Light" panose="020B0204020104020204" pitchFamily="34" charset="0"/>
                  </a:rPr>
                  <a:t> distributions depending on the true (but unknown) value of </a:t>
                </a:r>
                <a14:m>
                  <m:oMath xmlns:m="http://schemas.openxmlformats.org/officeDocument/2006/math">
                    <m:sSub>
                      <m:sSubPr>
                        <m:ctrlPr>
                          <a:rPr lang="en-IN" sz="1400" i="1" dirty="0" smtClean="0">
                            <a:solidFill>
                              <a:schemeClr val="tx1"/>
                            </a:solidFill>
                            <a:latin typeface="Cambria Math" panose="02040503050406030204" pitchFamily="18" charset="0"/>
                          </a:rPr>
                        </m:ctrlPr>
                      </m:sSubPr>
                      <m:e>
                        <m:r>
                          <a:rPr lang="en-IN" sz="1400" i="1" dirty="0" smtClean="0">
                            <a:solidFill>
                              <a:schemeClr val="tx1"/>
                            </a:solidFill>
                            <a:latin typeface="Cambria Math" panose="02040503050406030204" pitchFamily="18" charset="0"/>
                          </a:rPr>
                          <m:t>𝑧</m:t>
                        </m:r>
                      </m:e>
                      <m:sub>
                        <m:r>
                          <a:rPr lang="en-IN" sz="1400" i="1" dirty="0" smtClean="0">
                            <a:solidFill>
                              <a:schemeClr val="tx1"/>
                            </a:solidFill>
                            <a:latin typeface="Cambria Math" panose="02040503050406030204" pitchFamily="18" charset="0"/>
                          </a:rPr>
                          <m:t>𝑛</m:t>
                        </m:r>
                      </m:sub>
                    </m:sSub>
                  </m:oMath>
                </a14:m>
                <a:r>
                  <a:rPr lang="en-IN" sz="1400" dirty="0">
                    <a:solidFill>
                      <a:schemeClr val="tx1"/>
                    </a:solidFill>
                    <a:latin typeface="Abadi Extra Light" panose="020B0204020104020204" pitchFamily="34" charset="0"/>
                  </a:rPr>
                  <a:t>(which clustering will find))</a:t>
                </a:r>
              </a:p>
            </p:txBody>
          </p:sp>
        </mc:Choice>
        <mc:Fallback xmlns="">
          <p:sp>
            <p:nvSpPr>
              <p:cNvPr id="33" name="Speech Bubble: Rectangle 32">
                <a:extLst>
                  <a:ext uri="{FF2B5EF4-FFF2-40B4-BE49-F238E27FC236}">
                    <a16:creationId xmlns:a16="http://schemas.microsoft.com/office/drawing/2014/main" id="{8430F35F-D36E-47E4-B240-026589757367}"/>
                  </a:ext>
                </a:extLst>
              </p:cNvPr>
              <p:cNvSpPr>
                <a:spLocks noRot="1" noChangeAspect="1" noMove="1" noResize="1" noEditPoints="1" noAdjustHandles="1" noChangeArrowheads="1" noChangeShapeType="1" noTextEdit="1"/>
              </p:cNvSpPr>
              <p:nvPr/>
            </p:nvSpPr>
            <p:spPr>
              <a:xfrm>
                <a:off x="8109828" y="2906004"/>
                <a:ext cx="2279178" cy="1132277"/>
              </a:xfrm>
              <a:prstGeom prst="wedgeRectCallout">
                <a:avLst>
                  <a:gd name="adj1" fmla="val -79398"/>
                  <a:gd name="adj2" fmla="val 35855"/>
                </a:avLst>
              </a:prstGeom>
              <a:blipFill>
                <a:blip r:embed="rId14"/>
                <a:stretch>
                  <a:fillRect t="-1596" r="-406" b="-5851"/>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038931E-B7E2-4CF9-B892-02919B2E6230}"/>
                  </a:ext>
                </a:extLst>
              </p:cNvPr>
              <p:cNvSpPr txBox="1"/>
              <p:nvPr/>
            </p:nvSpPr>
            <p:spPr>
              <a:xfrm>
                <a:off x="186138" y="2081600"/>
                <a:ext cx="3096040" cy="276999"/>
              </a:xfrm>
              <a:prstGeom prst="rect">
                <a:avLst/>
              </a:prstGeom>
              <a:noFill/>
            </p:spPr>
            <p:txBody>
              <a:bodyPr wrap="none" lIns="0" tIns="0" rIns="0" bIns="0" rtlCol="0">
                <a:spAutoFit/>
              </a:bodyPr>
              <a:lstStyle/>
              <a:p>
                <a:r>
                  <a:rPr lang="en-IN" b="0" dirty="0">
                    <a:solidFill>
                      <a:schemeClr val="tx1"/>
                    </a:solidFill>
                  </a:rPr>
                  <a:t>(also means </a:t>
                </a:r>
                <a14:m>
                  <m:oMath xmlns:m="http://schemas.openxmlformats.org/officeDocument/2006/math">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𝑧</m:t>
                            </m:r>
                          </m:e>
                          <m:sub>
                            <m:r>
                              <a:rPr lang="en-IN" b="0" i="1" smtClean="0">
                                <a:solidFill>
                                  <a:schemeClr val="tx1"/>
                                </a:solidFill>
                                <a:latin typeface="Cambria Math" panose="02040503050406030204" pitchFamily="18" charset="0"/>
                              </a:rPr>
                              <m:t>𝑛</m:t>
                            </m:r>
                          </m:sub>
                        </m:sSub>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𝑘</m:t>
                        </m:r>
                        <m:r>
                          <a:rPr lang="en-IN" b="0" i="1" smtClean="0">
                            <a:solidFill>
                              <a:schemeClr val="tx1"/>
                            </a:solidFill>
                            <a:latin typeface="Cambria Math" panose="02040503050406030204" pitchFamily="18" charset="0"/>
                          </a:rPr>
                          <m:t> </m:t>
                        </m:r>
                      </m:e>
                      <m:e>
                        <m:r>
                          <a:rPr lang="en-IN" b="0" i="1" smtClean="0">
                            <a:solidFill>
                              <a:schemeClr val="tx1"/>
                            </a:solidFill>
                            <a:latin typeface="Cambria Math" panose="02040503050406030204" pitchFamily="18" charset="0"/>
                          </a:rPr>
                          <m:t>𝜙</m:t>
                        </m:r>
                      </m:e>
                    </m:d>
                    <m:r>
                      <a:rPr lang="en-IN" b="0" i="1" smtClean="0">
                        <a:solidFill>
                          <a:schemeClr val="tx1"/>
                        </a:solidFill>
                        <a:latin typeface="Cambria Math" panose="02040503050406030204" pitchFamily="18" charset="0"/>
                      </a:rPr>
                      <m:t>=</m:t>
                    </m:r>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𝜋</m:t>
                        </m:r>
                      </m:e>
                      <m:sub>
                        <m:r>
                          <a:rPr lang="en-IN" b="0" i="1" smtClean="0">
                            <a:solidFill>
                              <a:schemeClr val="tx1"/>
                            </a:solidFill>
                            <a:latin typeface="Cambria Math" panose="02040503050406030204" pitchFamily="18" charset="0"/>
                          </a:rPr>
                          <m:t>𝑘</m:t>
                        </m:r>
                      </m:sub>
                    </m:sSub>
                    <m:r>
                      <a:rPr lang="en-IN" b="0" i="1" smtClean="0">
                        <a:solidFill>
                          <a:schemeClr val="tx1"/>
                        </a:solidFill>
                        <a:latin typeface="Cambria Math" panose="02040503050406030204" pitchFamily="18" charset="0"/>
                      </a:rPr>
                      <m:t>)</m:t>
                    </m:r>
                  </m:oMath>
                </a14:m>
                <a:endParaRPr lang="en-IN" dirty="0">
                  <a:solidFill>
                    <a:schemeClr val="tx1"/>
                  </a:solidFill>
                </a:endParaRPr>
              </a:p>
            </p:txBody>
          </p:sp>
        </mc:Choice>
        <mc:Fallback xmlns="">
          <p:sp>
            <p:nvSpPr>
              <p:cNvPr id="34" name="TextBox 33">
                <a:extLst>
                  <a:ext uri="{FF2B5EF4-FFF2-40B4-BE49-F238E27FC236}">
                    <a16:creationId xmlns:a16="http://schemas.microsoft.com/office/drawing/2014/main" id="{D038931E-B7E2-4CF9-B892-02919B2E6230}"/>
                  </a:ext>
                </a:extLst>
              </p:cNvPr>
              <p:cNvSpPr txBox="1">
                <a:spLocks noRot="1" noChangeAspect="1" noMove="1" noResize="1" noEditPoints="1" noAdjustHandles="1" noChangeArrowheads="1" noChangeShapeType="1" noTextEdit="1"/>
              </p:cNvSpPr>
              <p:nvPr/>
            </p:nvSpPr>
            <p:spPr>
              <a:xfrm>
                <a:off x="186138" y="2081600"/>
                <a:ext cx="3096040" cy="276999"/>
              </a:xfrm>
              <a:prstGeom prst="rect">
                <a:avLst/>
              </a:prstGeom>
              <a:blipFill>
                <a:blip r:embed="rId15"/>
                <a:stretch>
                  <a:fillRect l="-4734" t="-28261" r="-2959" b="-50000"/>
                </a:stretch>
              </a:blipFill>
            </p:spPr>
            <p:txBody>
              <a:bodyPr/>
              <a:lstStyle/>
              <a:p>
                <a:r>
                  <a:rPr lang="en-IN">
                    <a:noFill/>
                  </a:rPr>
                  <a:t> </a:t>
                </a:r>
              </a:p>
            </p:txBody>
          </p:sp>
        </mc:Fallback>
      </mc:AlternateContent>
      <p:sp>
        <p:nvSpPr>
          <p:cNvPr id="35" name="Speech Bubble: Rectangle 34">
            <a:extLst>
              <a:ext uri="{FF2B5EF4-FFF2-40B4-BE49-F238E27FC236}">
                <a16:creationId xmlns:a16="http://schemas.microsoft.com/office/drawing/2014/main" id="{67A1E3EE-D8BD-4A41-A5B3-9BCC35499245}"/>
              </a:ext>
            </a:extLst>
          </p:cNvPr>
          <p:cNvSpPr/>
          <p:nvPr/>
        </p:nvSpPr>
        <p:spPr>
          <a:xfrm>
            <a:off x="10519375" y="2988750"/>
            <a:ext cx="1193595" cy="529694"/>
          </a:xfrm>
          <a:prstGeom prst="wedgeRectCallout">
            <a:avLst>
              <a:gd name="adj1" fmla="val -79398"/>
              <a:gd name="adj2" fmla="val 3585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The likelihood distributions</a:t>
            </a:r>
          </a:p>
        </p:txBody>
      </p:sp>
      <p:pic>
        <p:nvPicPr>
          <p:cNvPr id="38" name="Picture 37">
            <a:extLst>
              <a:ext uri="{FF2B5EF4-FFF2-40B4-BE49-F238E27FC236}">
                <a16:creationId xmlns:a16="http://schemas.microsoft.com/office/drawing/2014/main" id="{580D9B29-17AA-4000-817A-4C54617517E9}"/>
              </a:ext>
            </a:extLst>
          </p:cNvPr>
          <p:cNvPicPr>
            <a:picLocks noChangeAspect="1"/>
          </p:cNvPicPr>
          <p:nvPr/>
        </p:nvPicPr>
        <p:blipFill>
          <a:blip r:embed="rId16"/>
          <a:stretch>
            <a:fillRect/>
          </a:stretch>
        </p:blipFill>
        <p:spPr>
          <a:xfrm>
            <a:off x="10759453" y="410639"/>
            <a:ext cx="1010687" cy="965223"/>
          </a:xfrm>
          <a:prstGeom prst="rect">
            <a:avLst/>
          </a:prstGeom>
        </p:spPr>
      </p:pic>
      <mc:AlternateContent xmlns:mc="http://schemas.openxmlformats.org/markup-compatibility/2006" xmlns:a14="http://schemas.microsoft.com/office/drawing/2010/main">
        <mc:Choice Requires="a14">
          <p:sp>
            <p:nvSpPr>
              <p:cNvPr id="37" name="Speech Bubble: Rectangle 36">
                <a:extLst>
                  <a:ext uri="{FF2B5EF4-FFF2-40B4-BE49-F238E27FC236}">
                    <a16:creationId xmlns:a16="http://schemas.microsoft.com/office/drawing/2014/main" id="{98E4DA18-2529-4261-968F-F10E1BFA2BF8}"/>
                  </a:ext>
                </a:extLst>
              </p:cNvPr>
              <p:cNvSpPr/>
              <p:nvPr/>
            </p:nvSpPr>
            <p:spPr>
              <a:xfrm>
                <a:off x="7651579" y="93804"/>
                <a:ext cx="2893383" cy="888978"/>
              </a:xfrm>
              <a:prstGeom prst="wedgeRectCallout">
                <a:avLst>
                  <a:gd name="adj1" fmla="val 67752"/>
                  <a:gd name="adj2" fmla="val 3936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rgbClr val="FF0000"/>
                    </a:solidFill>
                    <a:latin typeface="Abadi Extra Light" panose="020B0204020104020204" pitchFamily="34" charset="0"/>
                  </a:rPr>
                  <a:t>If the </a:t>
                </a:r>
                <a14:m>
                  <m:oMath xmlns:m="http://schemas.openxmlformats.org/officeDocument/2006/math">
                    <m:sSub>
                      <m:sSubPr>
                        <m:ctrlPr>
                          <a:rPr lang="en-IN" sz="1400" i="1">
                            <a:solidFill>
                              <a:srgbClr val="FF0000"/>
                            </a:solidFill>
                            <a:latin typeface="Cambria Math" panose="02040503050406030204" pitchFamily="18" charset="0"/>
                          </a:rPr>
                        </m:ctrlPr>
                      </m:sSubPr>
                      <m:e>
                        <m:r>
                          <a:rPr lang="en-IN" sz="1400" b="1" i="1">
                            <a:solidFill>
                              <a:srgbClr val="FF0000"/>
                            </a:solidFill>
                            <a:latin typeface="Cambria Math" panose="02040503050406030204" pitchFamily="18" charset="0"/>
                          </a:rPr>
                          <m:t>𝒛</m:t>
                        </m:r>
                      </m:e>
                      <m:sub>
                        <m:r>
                          <a:rPr lang="en-IN" sz="1400" i="1">
                            <a:solidFill>
                              <a:srgbClr val="FF0000"/>
                            </a:solidFill>
                            <a:latin typeface="Cambria Math" panose="02040503050406030204" pitchFamily="18" charset="0"/>
                          </a:rPr>
                          <m:t>𝑛</m:t>
                        </m:r>
                      </m:sub>
                    </m:sSub>
                  </m:oMath>
                </a14:m>
                <a:r>
                  <a:rPr lang="en-IN" sz="1400" dirty="0">
                    <a:solidFill>
                      <a:srgbClr val="FF0000"/>
                    </a:solidFill>
                    <a:latin typeface="Abadi Extra Light" panose="020B0204020104020204" pitchFamily="34" charset="0"/>
                  </a:rPr>
                  <a:t> were known, it just becomes </a:t>
                </a:r>
                <a:r>
                  <a:rPr lang="en-IN" sz="1400" b="1" dirty="0">
                    <a:solidFill>
                      <a:srgbClr val="FF0000"/>
                    </a:solidFill>
                    <a:latin typeface="Abadi Extra Light" panose="020B0204020104020204" pitchFamily="34" charset="0"/>
                  </a:rPr>
                  <a:t>generative classification</a:t>
                </a:r>
                <a:r>
                  <a:rPr lang="en-IN" sz="1400" dirty="0">
                    <a:solidFill>
                      <a:srgbClr val="FF0000"/>
                    </a:solidFill>
                    <a:latin typeface="Abadi Extra Light" panose="020B0204020104020204" pitchFamily="34" charset="0"/>
                  </a:rPr>
                  <a:t>, for which which we know how to estimate </a:t>
                </a:r>
                <a14:m>
                  <m:oMath xmlns:m="http://schemas.openxmlformats.org/officeDocument/2006/math">
                    <m:r>
                      <a:rPr lang="en-IN" sz="1400" i="1">
                        <a:solidFill>
                          <a:srgbClr val="FF0000"/>
                        </a:solidFill>
                        <a:latin typeface="Cambria Math" panose="02040503050406030204" pitchFamily="18" charset="0"/>
                      </a:rPr>
                      <m:t>𝜃</m:t>
                    </m:r>
                  </m:oMath>
                </a14:m>
                <a:r>
                  <a:rPr lang="en-IN" sz="1400" dirty="0">
                    <a:solidFill>
                      <a:srgbClr val="FF0000"/>
                    </a:solidFill>
                    <a:latin typeface="Abadi Extra Light" panose="020B0204020104020204" pitchFamily="34" charset="0"/>
                  </a:rPr>
                  <a:t> and </a:t>
                </a:r>
                <a14:m>
                  <m:oMath xmlns:m="http://schemas.openxmlformats.org/officeDocument/2006/math">
                    <m:r>
                      <a:rPr lang="en-IN" sz="1400" b="0" i="1" smtClean="0">
                        <a:solidFill>
                          <a:srgbClr val="FF0000"/>
                        </a:solidFill>
                        <a:latin typeface="Cambria Math" panose="02040503050406030204" pitchFamily="18" charset="0"/>
                      </a:rPr>
                      <m:t>𝜙</m:t>
                    </m:r>
                  </m:oMath>
                </a14:m>
                <a:r>
                  <a:rPr lang="en-IN" sz="1400" dirty="0">
                    <a:solidFill>
                      <a:srgbClr val="FF0000"/>
                    </a:solidFill>
                    <a:latin typeface="Abadi Extra Light" panose="020B0204020104020204" pitchFamily="34" charset="0"/>
                  </a:rPr>
                  <a:t>, given training data </a:t>
                </a:r>
              </a:p>
            </p:txBody>
          </p:sp>
        </mc:Choice>
        <mc:Fallback xmlns="">
          <p:sp>
            <p:nvSpPr>
              <p:cNvPr id="37" name="Speech Bubble: Rectangle 36">
                <a:extLst>
                  <a:ext uri="{FF2B5EF4-FFF2-40B4-BE49-F238E27FC236}">
                    <a16:creationId xmlns:a16="http://schemas.microsoft.com/office/drawing/2014/main" id="{98E4DA18-2529-4261-968F-F10E1BFA2BF8}"/>
                  </a:ext>
                </a:extLst>
              </p:cNvPr>
              <p:cNvSpPr>
                <a:spLocks noRot="1" noChangeAspect="1" noMove="1" noResize="1" noEditPoints="1" noAdjustHandles="1" noChangeArrowheads="1" noChangeShapeType="1" noTextEdit="1"/>
              </p:cNvSpPr>
              <p:nvPr/>
            </p:nvSpPr>
            <p:spPr>
              <a:xfrm>
                <a:off x="7651579" y="93804"/>
                <a:ext cx="2893383" cy="888978"/>
              </a:xfrm>
              <a:prstGeom prst="wedgeRectCallout">
                <a:avLst>
                  <a:gd name="adj1" fmla="val 67752"/>
                  <a:gd name="adj2" fmla="val 39360"/>
                </a:avLst>
              </a:prstGeom>
              <a:blipFill>
                <a:blip r:embed="rId17"/>
                <a:stretch>
                  <a:fillRect l="-351" t="-3356" b="-8725"/>
                </a:stretch>
              </a:blipFill>
              <a:ln w="19050">
                <a:solidFill>
                  <a:schemeClr val="accent2"/>
                </a:solidFill>
              </a:ln>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rgbClr val="A33BC3"/>
                </a:solidFill>
              </a:rPr>
              <a:pPr/>
              <a:t>25</a:t>
            </a:fld>
            <a:endParaRPr lang="en-IN" sz="2800" dirty="0">
              <a:solidFill>
                <a:srgbClr val="A33BC3"/>
              </a:solidFill>
            </a:endParaRPr>
          </a:p>
        </p:txBody>
      </p:sp>
      <p:pic>
        <p:nvPicPr>
          <p:cNvPr id="1026" name="Picture 2">
            <a:extLst>
              <a:ext uri="{FF2B5EF4-FFF2-40B4-BE49-F238E27FC236}">
                <a16:creationId xmlns:a16="http://schemas.microsoft.com/office/drawing/2014/main" id="{21A2281E-22F5-4DD0-91A7-A89144736F3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58775" y="1629025"/>
            <a:ext cx="1809519" cy="11701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1" name="Speech Bubble: Rectangle 30">
                <a:extLst>
                  <a:ext uri="{FF2B5EF4-FFF2-40B4-BE49-F238E27FC236}">
                    <a16:creationId xmlns:a16="http://schemas.microsoft.com/office/drawing/2014/main" id="{05182D16-D3EB-46FE-BB29-DD2C2A00A11B}"/>
                  </a:ext>
                </a:extLst>
              </p:cNvPr>
              <p:cNvSpPr/>
              <p:nvPr/>
            </p:nvSpPr>
            <p:spPr>
              <a:xfrm>
                <a:off x="10474125" y="1451716"/>
                <a:ext cx="1376477" cy="686470"/>
              </a:xfrm>
              <a:prstGeom prst="wedgeRectCallout">
                <a:avLst>
                  <a:gd name="adj1" fmla="val -62009"/>
                  <a:gd name="adj2" fmla="val 4608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IN" sz="1400" i="1" dirty="0" smtClean="0">
                        <a:solidFill>
                          <a:schemeClr val="tx1"/>
                        </a:solidFill>
                        <a:latin typeface="Cambria Math" panose="02040503050406030204" pitchFamily="18" charset="0"/>
                      </a:rPr>
                      <m:t>𝑝</m:t>
                    </m:r>
                    <m:r>
                      <a:rPr lang="en-IN" sz="1400" i="1" dirty="0" smtClean="0">
                        <a:solidFill>
                          <a:schemeClr val="tx1"/>
                        </a:solidFill>
                        <a:latin typeface="Cambria Math" panose="02040503050406030204" pitchFamily="18" charset="0"/>
                      </a:rPr>
                      <m:t>(</m:t>
                    </m:r>
                    <m:r>
                      <a:rPr lang="en-IN" sz="1400" i="1" dirty="0" smtClean="0">
                        <a:solidFill>
                          <a:schemeClr val="tx1"/>
                        </a:solidFill>
                        <a:latin typeface="Cambria Math" panose="02040503050406030204" pitchFamily="18" charset="0"/>
                      </a:rPr>
                      <m:t>𝑥</m:t>
                    </m:r>
                    <m:r>
                      <a:rPr lang="en-IN" sz="1400" i="1" dirty="0" smtClean="0">
                        <a:solidFill>
                          <a:schemeClr val="tx1"/>
                        </a:solidFill>
                        <a:latin typeface="Cambria Math" panose="02040503050406030204" pitchFamily="18" charset="0"/>
                      </a:rPr>
                      <m:t>)</m:t>
                    </m:r>
                  </m:oMath>
                </a14:m>
                <a:r>
                  <a:rPr lang="en-IN" sz="1400" dirty="0">
                    <a:solidFill>
                      <a:schemeClr val="tx1"/>
                    </a:solidFill>
                    <a:latin typeface="Abadi Extra Light" panose="020B0204020104020204" pitchFamily="34" charset="0"/>
                  </a:rPr>
                  <a:t> is a Gaussian mixture model (GMM)</a:t>
                </a:r>
              </a:p>
            </p:txBody>
          </p:sp>
        </mc:Choice>
        <mc:Fallback xmlns="">
          <p:sp>
            <p:nvSpPr>
              <p:cNvPr id="31" name="Speech Bubble: Rectangle 30">
                <a:extLst>
                  <a:ext uri="{FF2B5EF4-FFF2-40B4-BE49-F238E27FC236}">
                    <a16:creationId xmlns:a16="http://schemas.microsoft.com/office/drawing/2014/main" id="{05182D16-D3EB-46FE-BB29-DD2C2A00A11B}"/>
                  </a:ext>
                </a:extLst>
              </p:cNvPr>
              <p:cNvSpPr>
                <a:spLocks noRot="1" noChangeAspect="1" noMove="1" noResize="1" noEditPoints="1" noAdjustHandles="1" noChangeArrowheads="1" noChangeShapeType="1" noTextEdit="1"/>
              </p:cNvSpPr>
              <p:nvPr/>
            </p:nvSpPr>
            <p:spPr>
              <a:xfrm>
                <a:off x="10474125" y="1451716"/>
                <a:ext cx="1376477" cy="686470"/>
              </a:xfrm>
              <a:prstGeom prst="wedgeRectCallout">
                <a:avLst>
                  <a:gd name="adj1" fmla="val -62009"/>
                  <a:gd name="adj2" fmla="val 46081"/>
                </a:avLst>
              </a:prstGeom>
              <a:blipFill>
                <a:blip r:embed="rId19"/>
                <a:stretch>
                  <a:fillRect t="-3448" r="-2703" b="-10345"/>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429750C-72C0-4648-2726-84D23D217F34}"/>
                  </a:ext>
                </a:extLst>
              </p:cNvPr>
              <p:cNvSpPr txBox="1"/>
              <p:nvPr/>
            </p:nvSpPr>
            <p:spPr>
              <a:xfrm>
                <a:off x="2175929" y="5478013"/>
                <a:ext cx="4087849" cy="566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IN" b="0" i="1" smtClean="0">
                          <a:latin typeface="Cambria Math" panose="02040503050406030204" pitchFamily="18" charset="0"/>
                        </a:rPr>
                        <m:t>log</m:t>
                      </m:r>
                      <m:r>
                        <a:rPr lang="en-IN" b="0" i="1" smtClean="0">
                          <a:latin typeface="Cambria Math" panose="02040503050406030204" pitchFamily="18" charset="0"/>
                        </a:rPr>
                        <m:t> </m:t>
                      </m:r>
                      <m:r>
                        <a:rPr lang="en-IN" i="1" smtClean="0">
                          <a:latin typeface="Cambria Math" panose="02040503050406030204" pitchFamily="18" charset="0"/>
                        </a:rPr>
                        <m:t>𝑝</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b="1" i="1">
                                  <a:latin typeface="Cambria Math" panose="02040503050406030204" pitchFamily="18" charset="0"/>
                                </a:rPr>
                                <m:t>𝒙</m:t>
                              </m:r>
                            </m:e>
                            <m:sub>
                              <m:r>
                                <a:rPr lang="en-IN" i="1">
                                  <a:latin typeface="Cambria Math" panose="02040503050406030204" pitchFamily="18" charset="0"/>
                                </a:rPr>
                                <m:t>𝑛</m:t>
                              </m:r>
                            </m:sub>
                          </m:sSub>
                        </m:e>
                        <m:e>
                          <m:r>
                            <m:rPr>
                              <m:sty m:val="p"/>
                            </m:rPr>
                            <a:rPr lang="en-IN">
                              <a:latin typeface="Cambria Math" panose="02040503050406030204" pitchFamily="18" charset="0"/>
                            </a:rPr>
                            <m:t>Θ</m:t>
                          </m:r>
                        </m:e>
                      </m:d>
                      <m:r>
                        <a:rPr lang="en-IN" b="0" i="1" smtClean="0">
                          <a:latin typeface="Cambria Math" panose="02040503050406030204" pitchFamily="18" charset="0"/>
                        </a:rPr>
                        <m:t>= </m:t>
                      </m:r>
                      <m:r>
                        <m:rPr>
                          <m:sty m:val="p"/>
                        </m:rPr>
                        <a:rPr lang="en-IN" b="0" i="1" smtClean="0">
                          <a:latin typeface="Cambria Math" panose="02040503050406030204" pitchFamily="18" charset="0"/>
                        </a:rPr>
                        <m:t>log</m:t>
                      </m:r>
                      <m:nary>
                        <m:naryPr>
                          <m:chr m:val="∑"/>
                          <m:limLoc m:val="subSup"/>
                          <m:ctrlPr>
                            <a:rPr lang="en-IN" b="0" i="1" smtClean="0">
                              <a:latin typeface="Cambria Math" panose="02040503050406030204" pitchFamily="18" charset="0"/>
                            </a:rPr>
                          </m:ctrlPr>
                        </m:naryPr>
                        <m:sub>
                          <m:r>
                            <m:rPr>
                              <m:brk m:alnAt="25"/>
                            </m:rPr>
                            <a:rPr lang="en-IN" b="0" i="1" smtClean="0">
                              <a:latin typeface="Cambria Math" panose="02040503050406030204" pitchFamily="18" charset="0"/>
                            </a:rPr>
                            <m:t>𝑘</m:t>
                          </m:r>
                          <m:r>
                            <a:rPr lang="en-IN" b="0" i="1" smtClean="0">
                              <a:latin typeface="Cambria Math" panose="02040503050406030204" pitchFamily="18" charset="0"/>
                            </a:rPr>
                            <m:t>=1</m:t>
                          </m:r>
                        </m:sub>
                        <m:sup>
                          <m:r>
                            <a:rPr lang="en-IN" b="0" i="1" smtClean="0">
                              <a:latin typeface="Cambria Math" panose="02040503050406030204" pitchFamily="18" charset="0"/>
                            </a:rPr>
                            <m:t>𝐾</m:t>
                          </m:r>
                        </m:sup>
                        <m:e>
                          <m:r>
                            <a:rPr lang="en-IN" b="0" i="1" smtClean="0">
                              <a:latin typeface="Cambria Math" panose="02040503050406030204" pitchFamily="18" charset="0"/>
                            </a:rPr>
                            <m:t>𝑝</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1" i="1" smtClean="0">
                                      <a:latin typeface="Cambria Math" panose="02040503050406030204" pitchFamily="18" charset="0"/>
                                    </a:rPr>
                                    <m:t>𝒙</m:t>
                                  </m:r>
                                </m:e>
                                <m:sub>
                                  <m:r>
                                    <a:rPr lang="en-IN" b="0" i="1" smtClean="0">
                                      <a:latin typeface="Cambria Math" panose="02040503050406030204" pitchFamily="18" charset="0"/>
                                    </a:rPr>
                                    <m:t>𝑛</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1" i="1" smtClean="0">
                                      <a:latin typeface="Cambria Math" panose="02040503050406030204" pitchFamily="18" charset="0"/>
                                    </a:rPr>
                                    <m:t>𝒛</m:t>
                                  </m:r>
                                </m:e>
                                <m:sub>
                                  <m:r>
                                    <a:rPr lang="en-IN" b="0" i="1" smtClean="0">
                                      <a:latin typeface="Cambria Math" panose="02040503050406030204" pitchFamily="18" charset="0"/>
                                    </a:rPr>
                                    <m:t>𝑛</m:t>
                                  </m:r>
                                </m:sub>
                              </m:sSub>
                              <m:r>
                                <a:rPr lang="en-IN" b="0" i="1" smtClean="0">
                                  <a:latin typeface="Cambria Math" panose="02040503050406030204" pitchFamily="18" charset="0"/>
                                </a:rPr>
                                <m:t>=</m:t>
                              </m:r>
                              <m:r>
                                <a:rPr lang="en-IN" b="0" i="1" smtClean="0">
                                  <a:latin typeface="Cambria Math" panose="02040503050406030204" pitchFamily="18" charset="0"/>
                                </a:rPr>
                                <m:t>𝑘</m:t>
                              </m:r>
                            </m:e>
                            <m:e>
                              <m:r>
                                <m:rPr>
                                  <m:sty m:val="p"/>
                                </m:rPr>
                                <a:rPr lang="en-IN" b="0" i="0" smtClean="0">
                                  <a:latin typeface="Cambria Math" panose="02040503050406030204" pitchFamily="18" charset="0"/>
                                </a:rPr>
                                <m:t>Θ</m:t>
                              </m:r>
                            </m:e>
                          </m:d>
                        </m:e>
                      </m:nary>
                    </m:oMath>
                  </m:oMathPara>
                </a14:m>
                <a:endParaRPr lang="en-IN" dirty="0"/>
              </a:p>
            </p:txBody>
          </p:sp>
        </mc:Choice>
        <mc:Fallback xmlns="">
          <p:sp>
            <p:nvSpPr>
              <p:cNvPr id="9" name="TextBox 8">
                <a:extLst>
                  <a:ext uri="{FF2B5EF4-FFF2-40B4-BE49-F238E27FC236}">
                    <a16:creationId xmlns:a16="http://schemas.microsoft.com/office/drawing/2014/main" id="{6429750C-72C0-4648-2726-84D23D217F34}"/>
                  </a:ext>
                </a:extLst>
              </p:cNvPr>
              <p:cNvSpPr txBox="1">
                <a:spLocks noRot="1" noChangeAspect="1" noMove="1" noResize="1" noEditPoints="1" noAdjustHandles="1" noChangeArrowheads="1" noChangeShapeType="1" noTextEdit="1"/>
              </p:cNvSpPr>
              <p:nvPr/>
            </p:nvSpPr>
            <p:spPr>
              <a:xfrm>
                <a:off x="2175929" y="5478013"/>
                <a:ext cx="4087849" cy="566886"/>
              </a:xfrm>
              <a:prstGeom prst="rect">
                <a:avLst/>
              </a:prstGeom>
              <a:blipFill>
                <a:blip r:embed="rId20"/>
                <a:stretch>
                  <a:fillRect/>
                </a:stretch>
              </a:blipFill>
            </p:spPr>
            <p:txBody>
              <a:bodyPr/>
              <a:lstStyle/>
              <a:p>
                <a:r>
                  <a:rPr lang="en-IN">
                    <a:noFill/>
                  </a:rPr>
                  <a:t> </a:t>
                </a:r>
              </a:p>
            </p:txBody>
          </p:sp>
        </mc:Fallback>
      </mc:AlternateContent>
      <p:sp>
        <p:nvSpPr>
          <p:cNvPr id="12" name="Speech Bubble: Rectangle 11">
            <a:extLst>
              <a:ext uri="{FF2B5EF4-FFF2-40B4-BE49-F238E27FC236}">
                <a16:creationId xmlns:a16="http://schemas.microsoft.com/office/drawing/2014/main" id="{E7D80CEC-1EF4-4650-CCFE-0CCB2CF3C694}"/>
              </a:ext>
            </a:extLst>
          </p:cNvPr>
          <p:cNvSpPr/>
          <p:nvPr/>
        </p:nvSpPr>
        <p:spPr>
          <a:xfrm>
            <a:off x="9645197" y="5270351"/>
            <a:ext cx="2198600" cy="774548"/>
          </a:xfrm>
          <a:prstGeom prst="wedgeRectCallout">
            <a:avLst>
              <a:gd name="adj1" fmla="val -68261"/>
              <a:gd name="adj2" fmla="val 5095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MLE on this objective won’t give closed form solution for the parameters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874F293-F4DE-FC05-A6CA-FF168DC06A7A}"/>
                  </a:ext>
                </a:extLst>
              </p:cNvPr>
              <p:cNvSpPr txBox="1"/>
              <p:nvPr/>
            </p:nvSpPr>
            <p:spPr>
              <a:xfrm>
                <a:off x="3355489" y="6141995"/>
                <a:ext cx="6943439" cy="566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 </m:t>
                      </m:r>
                      <m:r>
                        <m:rPr>
                          <m:sty m:val="p"/>
                        </m:rPr>
                        <a:rPr lang="en-IN" b="0" i="1" smtClean="0">
                          <a:latin typeface="Cambria Math" panose="02040503050406030204" pitchFamily="18" charset="0"/>
                        </a:rPr>
                        <m:t>log</m:t>
                      </m:r>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𝑘</m:t>
                          </m:r>
                          <m:r>
                            <a:rPr lang="en-IN" i="1">
                              <a:latin typeface="Cambria Math" panose="02040503050406030204" pitchFamily="18" charset="0"/>
                            </a:rPr>
                            <m:t>=1</m:t>
                          </m:r>
                        </m:sub>
                        <m:sup>
                          <m:r>
                            <a:rPr lang="en-IN" i="1">
                              <a:latin typeface="Cambria Math" panose="02040503050406030204" pitchFamily="18" charset="0"/>
                            </a:rPr>
                            <m:t>𝐾</m:t>
                          </m:r>
                        </m:sup>
                        <m:e>
                          <m:r>
                            <a:rPr lang="en-IN" b="0" i="1" smtClean="0">
                              <a:latin typeface="Cambria Math" panose="02040503050406030204" pitchFamily="18" charset="0"/>
                            </a:rPr>
                            <m:t>𝑝</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1" i="1" smtClean="0">
                                      <a:latin typeface="Cambria Math" panose="02040503050406030204" pitchFamily="18" charset="0"/>
                                    </a:rPr>
                                    <m:t>𝒛</m:t>
                                  </m:r>
                                </m:e>
                                <m:sub>
                                  <m:r>
                                    <a:rPr lang="en-IN" b="0" i="1" smtClean="0">
                                      <a:latin typeface="Cambria Math" panose="02040503050406030204" pitchFamily="18" charset="0"/>
                                    </a:rPr>
                                    <m:t>𝑛</m:t>
                                  </m:r>
                                </m:sub>
                              </m:sSub>
                              <m:r>
                                <a:rPr lang="en-IN" b="0" i="1" smtClean="0">
                                  <a:latin typeface="Cambria Math" panose="02040503050406030204" pitchFamily="18" charset="0"/>
                                </a:rPr>
                                <m:t>=</m:t>
                              </m:r>
                              <m:r>
                                <a:rPr lang="en-IN" b="0" i="1" smtClean="0">
                                  <a:latin typeface="Cambria Math" panose="02040503050406030204" pitchFamily="18" charset="0"/>
                                </a:rPr>
                                <m:t>𝑘</m:t>
                              </m:r>
                            </m:e>
                            <m:e>
                              <m:r>
                                <a:rPr lang="en-IN" b="0" i="1" smtClean="0">
                                  <a:latin typeface="Cambria Math" panose="02040503050406030204" pitchFamily="18" charset="0"/>
                                </a:rPr>
                                <m:t>𝜙</m:t>
                              </m:r>
                            </m:e>
                          </m:d>
                          <m:r>
                            <a:rPr lang="en-IN" i="1">
                              <a:latin typeface="Cambria Math" panose="02040503050406030204" pitchFamily="18" charset="0"/>
                            </a:rPr>
                            <m:t>𝑝</m:t>
                          </m:r>
                          <m:r>
                            <a:rPr lang="en-IN" i="1" smtClean="0">
                              <a:latin typeface="Cambria Math" panose="02040503050406030204" pitchFamily="18" charset="0"/>
                            </a:rPr>
                            <m:t>(</m:t>
                          </m:r>
                          <m:sSub>
                            <m:sSubPr>
                              <m:ctrlPr>
                                <a:rPr lang="en-IN" b="0" i="1" smtClean="0">
                                  <a:latin typeface="Cambria Math" panose="02040503050406030204" pitchFamily="18" charset="0"/>
                                </a:rPr>
                              </m:ctrlPr>
                            </m:sSubPr>
                            <m:e>
                              <m:r>
                                <a:rPr lang="en-IN" b="1" i="1" smtClean="0">
                                  <a:latin typeface="Cambria Math" panose="02040503050406030204" pitchFamily="18" charset="0"/>
                                </a:rPr>
                                <m:t>𝒙</m:t>
                              </m:r>
                            </m:e>
                            <m:sub>
                              <m:r>
                                <a:rPr lang="en-IN" b="0" i="1" smtClean="0">
                                  <a:latin typeface="Cambria Math" panose="02040503050406030204" pitchFamily="18" charset="0"/>
                                </a:rPr>
                                <m:t>𝑛</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1" i="1" smtClean="0">
                                  <a:latin typeface="Cambria Math" panose="02040503050406030204" pitchFamily="18" charset="0"/>
                                </a:rPr>
                                <m:t>𝒛</m:t>
                              </m:r>
                            </m:e>
                            <m:sub>
                              <m:r>
                                <a:rPr lang="en-IN" b="0" i="1" smtClean="0">
                                  <a:latin typeface="Cambria Math" panose="02040503050406030204" pitchFamily="18" charset="0"/>
                                </a:rPr>
                                <m:t>𝑛</m:t>
                              </m:r>
                            </m:sub>
                          </m:sSub>
                          <m:r>
                            <a:rPr lang="en-IN" b="0" i="1" smtClean="0">
                              <a:latin typeface="Cambria Math" panose="02040503050406030204" pitchFamily="18" charset="0"/>
                            </a:rPr>
                            <m:t>=</m:t>
                          </m:r>
                          <m:r>
                            <a:rPr lang="en-IN" b="0" i="1" smtClean="0">
                              <a:latin typeface="Cambria Math" panose="02040503050406030204" pitchFamily="18" charset="0"/>
                            </a:rPr>
                            <m:t>𝑘</m:t>
                          </m:r>
                          <m:r>
                            <a:rPr lang="en-IN" b="0" i="1" smtClean="0">
                              <a:latin typeface="Cambria Math" panose="02040503050406030204" pitchFamily="18" charset="0"/>
                            </a:rPr>
                            <m:t>,</m:t>
                          </m:r>
                          <m:r>
                            <a:rPr lang="en-IN" b="0" i="1" smtClean="0">
                              <a:latin typeface="Cambria Math" panose="02040503050406030204" pitchFamily="18" charset="0"/>
                            </a:rPr>
                            <m:t>𝜃</m:t>
                          </m:r>
                          <m:r>
                            <a:rPr lang="en-IN" b="0" i="1" smtClean="0">
                              <a:latin typeface="Cambria Math" panose="02040503050406030204" pitchFamily="18" charset="0"/>
                            </a:rPr>
                            <m:t>)</m:t>
                          </m:r>
                        </m:e>
                      </m:nary>
                      <m:r>
                        <a:rPr lang="en-IN" b="0" i="1" smtClean="0">
                          <a:latin typeface="Cambria Math" panose="02040503050406030204" pitchFamily="18" charset="0"/>
                        </a:rPr>
                        <m:t>=</m:t>
                      </m:r>
                      <m:r>
                        <m:rPr>
                          <m:sty m:val="p"/>
                        </m:rPr>
                        <a:rPr lang="en-IN" b="0" i="1" smtClean="0">
                          <a:latin typeface="Cambria Math" panose="02040503050406030204" pitchFamily="18" charset="0"/>
                        </a:rPr>
                        <m:t>log</m:t>
                      </m:r>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𝑘</m:t>
                          </m:r>
                          <m:r>
                            <a:rPr lang="en-IN" i="1">
                              <a:latin typeface="Cambria Math" panose="02040503050406030204" pitchFamily="18" charset="0"/>
                            </a:rPr>
                            <m:t>=1</m:t>
                          </m:r>
                        </m:sub>
                        <m:sup>
                          <m:r>
                            <a:rPr lang="en-IN" i="1">
                              <a:latin typeface="Cambria Math" panose="02040503050406030204" pitchFamily="18" charset="0"/>
                            </a:rPr>
                            <m:t>𝐾</m:t>
                          </m:r>
                        </m:sup>
                        <m:e>
                          <m:sSub>
                            <m:sSubPr>
                              <m:ctrlPr>
                                <a:rPr lang="en-IN" i="1" smtClean="0">
                                  <a:latin typeface="Cambria Math" panose="02040503050406030204" pitchFamily="18" charset="0"/>
                                </a:rPr>
                              </m:ctrlPr>
                            </m:sSubPr>
                            <m:e>
                              <m:r>
                                <a:rPr lang="en-IN" i="1" smtClean="0">
                                  <a:latin typeface="Cambria Math" panose="02040503050406030204" pitchFamily="18" charset="0"/>
                                </a:rPr>
                                <m:t>𝜋</m:t>
                              </m:r>
                            </m:e>
                            <m:sub>
                              <m:r>
                                <a:rPr lang="en-IN" b="0" i="1" smtClean="0">
                                  <a:latin typeface="Cambria Math" panose="02040503050406030204" pitchFamily="18" charset="0"/>
                                </a:rPr>
                                <m:t>𝑘</m:t>
                              </m:r>
                            </m:sub>
                          </m:sSub>
                          <m:r>
                            <a:rPr lang="en-IN" i="1" smtClean="0">
                              <a:solidFill>
                                <a:schemeClr val="tx1"/>
                              </a:solidFill>
                              <a:latin typeface="Cambria Math" panose="02040503050406030204" pitchFamily="18" charset="0"/>
                              <a:ea typeface="Cambria Math" panose="02040503050406030204" pitchFamily="18" charset="0"/>
                            </a:rPr>
                            <m:t>𝒩</m:t>
                          </m:r>
                          <m:d>
                            <m:dPr>
                              <m:ctrlPr>
                                <a:rPr lang="en-IN" i="1">
                                  <a:solidFill>
                                    <a:schemeClr val="tx1"/>
                                  </a:solidFill>
                                  <a:latin typeface="Cambria Math" panose="02040503050406030204" pitchFamily="18" charset="0"/>
                                  <a:ea typeface="Cambria Math" panose="02040503050406030204" pitchFamily="18" charset="0"/>
                                </a:rPr>
                              </m:ctrlPr>
                            </m:dPr>
                            <m:e>
                              <m:sSub>
                                <m:sSubPr>
                                  <m:ctrlPr>
                                    <a:rPr lang="en-IN" i="1">
                                      <a:solidFill>
                                        <a:schemeClr val="tx1"/>
                                      </a:solidFill>
                                      <a:latin typeface="Cambria Math" panose="02040503050406030204" pitchFamily="18" charset="0"/>
                                      <a:ea typeface="Cambria Math" panose="02040503050406030204" pitchFamily="18" charset="0"/>
                                    </a:rPr>
                                  </m:ctrlPr>
                                </m:sSubPr>
                                <m:e>
                                  <m:sSub>
                                    <m:sSubPr>
                                      <m:ctrlPr>
                                        <a:rPr lang="en-IN" b="0" i="1" smtClean="0">
                                          <a:solidFill>
                                            <a:schemeClr val="tx1"/>
                                          </a:solidFill>
                                          <a:latin typeface="Cambria Math" panose="02040503050406030204" pitchFamily="18" charset="0"/>
                                          <a:ea typeface="Cambria Math" panose="02040503050406030204" pitchFamily="18" charset="0"/>
                                        </a:rPr>
                                      </m:ctrlPr>
                                    </m:sSubPr>
                                    <m:e>
                                      <m:r>
                                        <a:rPr lang="en-IN" b="1" i="1" smtClean="0">
                                          <a:solidFill>
                                            <a:schemeClr val="tx1"/>
                                          </a:solidFill>
                                          <a:latin typeface="Cambria Math" panose="02040503050406030204" pitchFamily="18" charset="0"/>
                                          <a:ea typeface="Cambria Math" panose="02040503050406030204" pitchFamily="18" charset="0"/>
                                        </a:rPr>
                                        <m:t>𝒙</m:t>
                                      </m:r>
                                    </m:e>
                                    <m:sub>
                                      <m:r>
                                        <a:rPr lang="en-IN" b="0" i="1" smtClean="0">
                                          <a:solidFill>
                                            <a:schemeClr val="tx1"/>
                                          </a:solidFill>
                                          <a:latin typeface="Cambria Math" panose="02040503050406030204" pitchFamily="18" charset="0"/>
                                          <a:ea typeface="Cambria Math" panose="02040503050406030204" pitchFamily="18" charset="0"/>
                                        </a:rPr>
                                        <m:t>𝑛</m:t>
                                      </m:r>
                                    </m:sub>
                                  </m:sSub>
                                  <m:r>
                                    <a:rPr lang="en-IN" b="0" i="1" smtClean="0">
                                      <a:solidFill>
                                        <a:schemeClr val="tx1"/>
                                      </a:solidFill>
                                      <a:latin typeface="Cambria Math" panose="02040503050406030204" pitchFamily="18" charset="0"/>
                                      <a:ea typeface="Cambria Math" panose="02040503050406030204" pitchFamily="18" charset="0"/>
                                    </a:rPr>
                                    <m:t>|</m:t>
                                  </m:r>
                                  <m:r>
                                    <a:rPr lang="en-IN" i="1">
                                      <a:solidFill>
                                        <a:schemeClr val="tx1"/>
                                      </a:solidFill>
                                      <a:latin typeface="Cambria Math" panose="02040503050406030204" pitchFamily="18" charset="0"/>
                                      <a:ea typeface="Cambria Math" panose="02040503050406030204" pitchFamily="18" charset="0"/>
                                    </a:rPr>
                                    <m:t>𝜇</m:t>
                                  </m:r>
                                </m:e>
                                <m:sub>
                                  <m:r>
                                    <a:rPr lang="en-IN" i="1">
                                      <a:solidFill>
                                        <a:schemeClr val="tx1"/>
                                      </a:solidFill>
                                      <a:latin typeface="Cambria Math" panose="02040503050406030204" pitchFamily="18" charset="0"/>
                                      <a:ea typeface="Cambria Math" panose="02040503050406030204" pitchFamily="18" charset="0"/>
                                    </a:rPr>
                                    <m:t>𝑘</m:t>
                                  </m:r>
                                </m:sub>
                              </m:sSub>
                              <m:r>
                                <a:rPr lang="en-IN" i="1">
                                  <a:solidFill>
                                    <a:schemeClr val="tx1"/>
                                  </a:solidFill>
                                  <a:latin typeface="Cambria Math" panose="02040503050406030204" pitchFamily="18" charset="0"/>
                                  <a:ea typeface="Cambria Math" panose="02040503050406030204" pitchFamily="18" charset="0"/>
                                </a:rPr>
                                <m:t>,</m:t>
                              </m:r>
                              <m:sSub>
                                <m:sSubPr>
                                  <m:ctrlPr>
                                    <a:rPr lang="en-IN" i="1">
                                      <a:solidFill>
                                        <a:schemeClr val="tx1"/>
                                      </a:solidFill>
                                      <a:latin typeface="Cambria Math" panose="02040503050406030204" pitchFamily="18" charset="0"/>
                                      <a:ea typeface="Cambria Math" panose="02040503050406030204" pitchFamily="18" charset="0"/>
                                    </a:rPr>
                                  </m:ctrlPr>
                                </m:sSubPr>
                                <m:e>
                                  <m:r>
                                    <m:rPr>
                                      <m:sty m:val="p"/>
                                    </m:rPr>
                                    <a:rPr lang="en-IN">
                                      <a:solidFill>
                                        <a:schemeClr val="tx1"/>
                                      </a:solidFill>
                                      <a:latin typeface="Cambria Math" panose="02040503050406030204" pitchFamily="18" charset="0"/>
                                      <a:ea typeface="Cambria Math" panose="02040503050406030204" pitchFamily="18" charset="0"/>
                                    </a:rPr>
                                    <m:t>Σ</m:t>
                                  </m:r>
                                </m:e>
                                <m:sub>
                                  <m:r>
                                    <a:rPr lang="en-IN" i="1">
                                      <a:solidFill>
                                        <a:schemeClr val="tx1"/>
                                      </a:solidFill>
                                      <a:latin typeface="Cambria Math" panose="02040503050406030204" pitchFamily="18" charset="0"/>
                                      <a:ea typeface="Cambria Math" panose="02040503050406030204" pitchFamily="18" charset="0"/>
                                    </a:rPr>
                                    <m:t>𝑘</m:t>
                                  </m:r>
                                </m:sub>
                              </m:sSub>
                            </m:e>
                          </m:d>
                        </m:e>
                      </m:nary>
                    </m:oMath>
                  </m:oMathPara>
                </a14:m>
                <a:endParaRPr lang="en-IN" dirty="0"/>
              </a:p>
            </p:txBody>
          </p:sp>
        </mc:Choice>
        <mc:Fallback xmlns="">
          <p:sp>
            <p:nvSpPr>
              <p:cNvPr id="15" name="TextBox 14">
                <a:extLst>
                  <a:ext uri="{FF2B5EF4-FFF2-40B4-BE49-F238E27FC236}">
                    <a16:creationId xmlns:a16="http://schemas.microsoft.com/office/drawing/2014/main" id="{E874F293-F4DE-FC05-A6CA-FF168DC06A7A}"/>
                  </a:ext>
                </a:extLst>
              </p:cNvPr>
              <p:cNvSpPr txBox="1">
                <a:spLocks noRot="1" noChangeAspect="1" noMove="1" noResize="1" noEditPoints="1" noAdjustHandles="1" noChangeArrowheads="1" noChangeShapeType="1" noTextEdit="1"/>
              </p:cNvSpPr>
              <p:nvPr/>
            </p:nvSpPr>
            <p:spPr>
              <a:xfrm>
                <a:off x="3355489" y="6141995"/>
                <a:ext cx="6943439" cy="566886"/>
              </a:xfrm>
              <a:prstGeom prst="rect">
                <a:avLst/>
              </a:prstGeom>
              <a:blipFill>
                <a:blip r:embed="rId21"/>
                <a:stretch>
                  <a:fillRect/>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418381716"/>
      </p:ext>
    </p:extLst>
  </p:cSld>
  <p:clrMapOvr>
    <a:masterClrMapping/>
  </p:clrMapOvr>
  <mc:AlternateContent xmlns:mc="http://schemas.openxmlformats.org/markup-compatibility/2006" xmlns:p14="http://schemas.microsoft.com/office/powerpoint/2010/main">
    <mc:Choice Requires="p14">
      <p:transition spd="slow" p14:dur="2000" advTm="559575"/>
    </mc:Choice>
    <mc:Fallback xmlns="">
      <p:transition spd="slow" advTm="5595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down)">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down)">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down)">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down)">
                                      <p:cBhvr>
                                        <p:cTn id="88" dur="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1026"/>
                                        </p:tgtEl>
                                        <p:attrNameLst>
                                          <p:attrName>style.visibility</p:attrName>
                                        </p:attrNameLst>
                                      </p:cBhvr>
                                      <p:to>
                                        <p:strVal val="visible"/>
                                      </p:to>
                                    </p:set>
                                    <p:animEffect transition="in" filter="wipe(down)">
                                      <p:cBhvr>
                                        <p:cTn id="93" dur="500"/>
                                        <p:tgtEl>
                                          <p:spTgt spid="102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wipe(down)">
                                      <p:cBhvr>
                                        <p:cTn id="98" dur="500"/>
                                        <p:tgtEl>
                                          <p:spTgt spid="31"/>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wipe(down)">
                                      <p:cBhvr>
                                        <p:cTn id="103" dur="500"/>
                                        <p:tgtEl>
                                          <p:spTgt spid="38"/>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down)">
                                      <p:cBhvr>
                                        <p:cTn id="106" dur="500"/>
                                        <p:tgtEl>
                                          <p:spTgt spid="3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4">
                                            <p:txEl>
                                              <p:pRg st="8" end="8"/>
                                            </p:txEl>
                                          </p:spTgt>
                                        </p:tgtEl>
                                        <p:attrNameLst>
                                          <p:attrName>style.visibility</p:attrName>
                                        </p:attrNameLst>
                                      </p:cBhvr>
                                      <p:to>
                                        <p:strVal val="visible"/>
                                      </p:to>
                                    </p:set>
                                    <p:animEffect transition="in" filter="wipe(down)">
                                      <p:cBhvr>
                                        <p:cTn id="111" dur="500"/>
                                        <p:tgtEl>
                                          <p:spTgt spid="4">
                                            <p:txEl>
                                              <p:pRg st="8" end="8"/>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9"/>
                                        </p:tgtEl>
                                        <p:attrNameLst>
                                          <p:attrName>style.visibility</p:attrName>
                                        </p:attrNameLst>
                                      </p:cBhvr>
                                      <p:to>
                                        <p:strVal val="visible"/>
                                      </p:to>
                                    </p:set>
                                    <p:animEffect transition="in" filter="wipe(down)">
                                      <p:cBhvr>
                                        <p:cTn id="116" dur="500"/>
                                        <p:tgtEl>
                                          <p:spTgt spid="9"/>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5"/>
                                        </p:tgtEl>
                                        <p:attrNameLst>
                                          <p:attrName>style.visibility</p:attrName>
                                        </p:attrNameLst>
                                      </p:cBhvr>
                                      <p:to>
                                        <p:strVal val="visible"/>
                                      </p:to>
                                    </p:set>
                                    <p:animEffect transition="in" filter="wipe(down)">
                                      <p:cBhvr>
                                        <p:cTn id="121" dur="500"/>
                                        <p:tgtEl>
                                          <p:spTgt spid="15"/>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12"/>
                                        </p:tgtEl>
                                        <p:attrNameLst>
                                          <p:attrName>style.visibility</p:attrName>
                                        </p:attrNameLst>
                                      </p:cBhvr>
                                      <p:to>
                                        <p:strVal val="visible"/>
                                      </p:to>
                                    </p:set>
                                    <p:animEffect transition="in" filter="wipe(down)">
                                      <p:cBhvr>
                                        <p:cTn id="1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0" grpId="0" animBg="1"/>
      <p:bldP spid="13" grpId="0" animBg="1"/>
      <p:bldP spid="16" grpId="0"/>
      <p:bldP spid="17" grpId="0"/>
      <p:bldP spid="18" grpId="0"/>
      <p:bldP spid="19" grpId="0"/>
      <p:bldP spid="20" grpId="0"/>
      <p:bldP spid="27" grpId="0" animBg="1"/>
      <p:bldP spid="29" grpId="0" animBg="1"/>
      <p:bldP spid="30" grpId="0" animBg="1"/>
      <p:bldP spid="6" grpId="0"/>
      <p:bldP spid="32" grpId="0"/>
      <p:bldP spid="33" grpId="0" animBg="1"/>
      <p:bldP spid="34" grpId="0"/>
      <p:bldP spid="35" grpId="0" animBg="1"/>
      <p:bldP spid="37" grpId="0" animBg="1"/>
      <p:bldP spid="31" grpId="0" animBg="1"/>
      <p:bldP spid="9" grpId="0"/>
      <p:bldP spid="12"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Detour: MLE for Generative Classification</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26</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600" dirty="0">
                    <a:latin typeface="Abadi Extra Light" panose="020B0204020104020204" pitchFamily="34" charset="0"/>
                  </a:rPr>
                  <a:t>Assume a </a:t>
                </a:r>
                <a14:m>
                  <m:oMath xmlns:m="http://schemas.openxmlformats.org/officeDocument/2006/math">
                    <m:r>
                      <a:rPr lang="en-IN" sz="2600" i="1" dirty="0" smtClean="0">
                        <a:latin typeface="Cambria Math" panose="02040503050406030204" pitchFamily="18" charset="0"/>
                      </a:rPr>
                      <m:t>𝐾</m:t>
                    </m:r>
                  </m:oMath>
                </a14:m>
                <a:r>
                  <a:rPr lang="en-IN" sz="2600" dirty="0">
                    <a:latin typeface="Abadi Extra Light" panose="020B0204020104020204" pitchFamily="34" charset="0"/>
                  </a:rPr>
                  <a:t> class generative classification model with Gaussian class-conditionals</a:t>
                </a:r>
              </a:p>
              <a:p>
                <a:pPr>
                  <a:buFont typeface="Wingdings" panose="05000000000000000000" pitchFamily="2" charset="2"/>
                  <a:buChar char="§"/>
                </a:pPr>
                <a:r>
                  <a:rPr lang="en-IN" sz="2600" dirty="0">
                    <a:latin typeface="Abadi Extra Light" panose="020B0204020104020204" pitchFamily="34" charset="0"/>
                  </a:rPr>
                  <a:t>Assume class </a:t>
                </a:r>
                <a14:m>
                  <m:oMath xmlns:m="http://schemas.openxmlformats.org/officeDocument/2006/math">
                    <m:r>
                      <a:rPr lang="en-IN" sz="2600" i="1" dirty="0" smtClean="0">
                        <a:latin typeface="Cambria Math" panose="02040503050406030204" pitchFamily="18" charset="0"/>
                      </a:rPr>
                      <m:t>𝑘</m:t>
                    </m:r>
                    <m:r>
                      <a:rPr lang="en-IN" sz="2600" b="0" i="1" dirty="0" smtClean="0">
                        <a:latin typeface="Cambria Math" panose="02040503050406030204" pitchFamily="18" charset="0"/>
                      </a:rPr>
                      <m:t>=1,2,…,</m:t>
                    </m:r>
                    <m:r>
                      <a:rPr lang="en-IN" sz="2600" b="0" i="1" dirty="0" smtClean="0">
                        <a:latin typeface="Cambria Math" panose="02040503050406030204" pitchFamily="18" charset="0"/>
                      </a:rPr>
                      <m:t>𝐾</m:t>
                    </m:r>
                  </m:oMath>
                </a14:m>
                <a:r>
                  <a:rPr lang="en-IN" sz="2600" dirty="0">
                    <a:latin typeface="Abadi Extra Light" panose="020B0204020104020204" pitchFamily="34" charset="0"/>
                  </a:rPr>
                  <a:t> is modeled by a Gaussian with mean </a:t>
                </a:r>
                <a14:m>
                  <m:oMath xmlns:m="http://schemas.openxmlformats.org/officeDocument/2006/math">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𝜇</m:t>
                        </m:r>
                      </m:e>
                      <m:sub>
                        <m:r>
                          <a:rPr lang="en-IN" sz="2600" b="0" i="1" smtClean="0">
                            <a:latin typeface="Cambria Math" panose="02040503050406030204" pitchFamily="18" charset="0"/>
                          </a:rPr>
                          <m:t>𝑘</m:t>
                        </m:r>
                      </m:sub>
                    </m:sSub>
                  </m:oMath>
                </a14:m>
                <a:r>
                  <a:rPr lang="en-IN" sz="2600" dirty="0">
                    <a:latin typeface="Abadi Extra Light" panose="020B0204020104020204" pitchFamily="34" charset="0"/>
                  </a:rPr>
                  <a:t> and </a:t>
                </a:r>
                <a:r>
                  <a:rPr lang="en-IN" sz="2600" dirty="0" err="1">
                    <a:latin typeface="Abadi Extra Light" panose="020B0204020104020204" pitchFamily="34" charset="0"/>
                  </a:rPr>
                  <a:t>cov</a:t>
                </a:r>
                <a:r>
                  <a:rPr lang="en-IN" sz="2600" dirty="0">
                    <a:latin typeface="Abadi Extra Light" panose="020B0204020104020204" pitchFamily="34" charset="0"/>
                  </a:rPr>
                  <a:t> matrix </a:t>
                </a:r>
                <a14:m>
                  <m:oMath xmlns:m="http://schemas.openxmlformats.org/officeDocument/2006/math">
                    <m:sSub>
                      <m:sSubPr>
                        <m:ctrlPr>
                          <a:rPr lang="en-IN" sz="2600" b="0" i="1" smtClean="0">
                            <a:latin typeface="Cambria Math" panose="02040503050406030204" pitchFamily="18" charset="0"/>
                          </a:rPr>
                        </m:ctrlPr>
                      </m:sSubPr>
                      <m:e>
                        <m:r>
                          <m:rPr>
                            <m:sty m:val="p"/>
                          </m:rPr>
                          <a:rPr lang="en-IN" sz="2600" b="0" i="0" smtClean="0">
                            <a:latin typeface="Cambria Math" panose="02040503050406030204" pitchFamily="18" charset="0"/>
                          </a:rPr>
                          <m:t>Σ</m:t>
                        </m:r>
                      </m:e>
                      <m:sub>
                        <m:r>
                          <a:rPr lang="en-IN" sz="2600" b="0" i="1" smtClean="0">
                            <a:latin typeface="Cambria Math" panose="02040503050406030204" pitchFamily="18" charset="0"/>
                          </a:rPr>
                          <m:t>𝑘</m:t>
                        </m:r>
                      </m:sub>
                    </m:sSub>
                  </m:oMath>
                </a14:m>
                <a:r>
                  <a:rPr lang="en-IN" sz="2600" dirty="0">
                    <a:latin typeface="Abadi Extra Light" panose="020B0204020104020204" pitchFamily="34" charset="0"/>
                  </a:rPr>
                  <a:t> </a:t>
                </a:r>
              </a:p>
              <a:p>
                <a:pPr>
                  <a:buFont typeface="Wingdings" panose="05000000000000000000" pitchFamily="2" charset="2"/>
                  <a:buChar char="§"/>
                </a:pPr>
                <a:r>
                  <a:rPr lang="en-GB" sz="2600" dirty="0">
                    <a:latin typeface="Abadi Extra Light" panose="020B0204020104020204" pitchFamily="34" charset="0"/>
                  </a:rPr>
                  <a:t>The labels </a:t>
                </a:r>
                <a14:m>
                  <m:oMath xmlns:m="http://schemas.openxmlformats.org/officeDocument/2006/math">
                    <m:sSub>
                      <m:sSubPr>
                        <m:ctrlPr>
                          <a:rPr lang="en-IN" sz="2600" b="0" i="1" dirty="0" smtClean="0">
                            <a:latin typeface="Cambria Math" panose="02040503050406030204" pitchFamily="18" charset="0"/>
                          </a:rPr>
                        </m:ctrlPr>
                      </m:sSubPr>
                      <m:e>
                        <m:r>
                          <a:rPr lang="en-IN" sz="2600" b="1" i="1" dirty="0" smtClean="0">
                            <a:latin typeface="Cambria Math" panose="02040503050406030204" pitchFamily="18" charset="0"/>
                          </a:rPr>
                          <m:t>𝒛</m:t>
                        </m:r>
                      </m:e>
                      <m:sub>
                        <m:r>
                          <a:rPr lang="en-GB" sz="2600" i="1" dirty="0" smtClean="0">
                            <a:latin typeface="Cambria Math" panose="02040503050406030204" pitchFamily="18" charset="0"/>
                          </a:rPr>
                          <m:t>𝑛</m:t>
                        </m:r>
                      </m:sub>
                    </m:sSub>
                  </m:oMath>
                </a14:m>
                <a:r>
                  <a:rPr lang="en-GB" sz="2600" dirty="0">
                    <a:latin typeface="Abadi Extra Light" panose="020B0204020104020204" pitchFamily="34" charset="0"/>
                  </a:rPr>
                  <a:t> (known) are one-hot </a:t>
                </a:r>
                <a:r>
                  <a:rPr lang="en-GB" sz="2600" dirty="0" err="1">
                    <a:latin typeface="Abadi Extra Light" panose="020B0204020104020204" pitchFamily="34" charset="0"/>
                  </a:rPr>
                  <a:t>vecs</a:t>
                </a:r>
                <a:r>
                  <a:rPr lang="en-GB" sz="2600" dirty="0">
                    <a:latin typeface="Abadi Extra Light" panose="020B0204020104020204" pitchFamily="34" charset="0"/>
                  </a:rPr>
                  <a:t>. Also, </a:t>
                </a:r>
                <a14:m>
                  <m:oMath xmlns:m="http://schemas.openxmlformats.org/officeDocument/2006/math">
                    <m:sSub>
                      <m:sSubPr>
                        <m:ctrlPr>
                          <a:rPr lang="en-IN" sz="2600" b="0" i="1" dirty="0" smtClean="0">
                            <a:latin typeface="Cambria Math" panose="02040503050406030204" pitchFamily="18" charset="0"/>
                          </a:rPr>
                        </m:ctrlPr>
                      </m:sSubPr>
                      <m:e>
                        <m:r>
                          <a:rPr lang="en-IN" sz="2600" b="0" i="1" dirty="0" smtClean="0">
                            <a:latin typeface="Cambria Math" panose="02040503050406030204" pitchFamily="18" charset="0"/>
                          </a:rPr>
                          <m:t>𝑧</m:t>
                        </m:r>
                      </m:e>
                      <m:sub>
                        <m:r>
                          <a:rPr lang="en-GB" sz="2600" i="1" dirty="0" smtClean="0">
                            <a:latin typeface="Cambria Math" panose="02040503050406030204" pitchFamily="18" charset="0"/>
                          </a:rPr>
                          <m:t>𝑛𝑘</m:t>
                        </m:r>
                      </m:sub>
                    </m:sSub>
                    <m:r>
                      <a:rPr lang="en-GB" sz="2600" i="1" dirty="0">
                        <a:latin typeface="Cambria Math" panose="02040503050406030204" pitchFamily="18" charset="0"/>
                      </a:rPr>
                      <m:t>=1 </m:t>
                    </m:r>
                  </m:oMath>
                </a14:m>
                <a:r>
                  <a:rPr lang="en-GB" sz="2600" dirty="0">
                    <a:latin typeface="Abadi Extra Light" panose="020B0204020104020204" pitchFamily="34" charset="0"/>
                  </a:rPr>
                  <a:t>if </a:t>
                </a:r>
                <a14:m>
                  <m:oMath xmlns:m="http://schemas.openxmlformats.org/officeDocument/2006/math">
                    <m:sSub>
                      <m:sSubPr>
                        <m:ctrlPr>
                          <a:rPr lang="en-IN" sz="2600" b="0" i="1" dirty="0" smtClean="0">
                            <a:latin typeface="Cambria Math" panose="02040503050406030204" pitchFamily="18" charset="0"/>
                          </a:rPr>
                        </m:ctrlPr>
                      </m:sSubPr>
                      <m:e>
                        <m:r>
                          <a:rPr lang="en-IN" sz="2600" b="1" i="1" dirty="0" smtClean="0">
                            <a:latin typeface="Cambria Math" panose="02040503050406030204" pitchFamily="18" charset="0"/>
                          </a:rPr>
                          <m:t>𝒛</m:t>
                        </m:r>
                      </m:e>
                      <m:sub>
                        <m:r>
                          <a:rPr lang="en-GB" sz="2600" i="1" dirty="0" smtClean="0">
                            <a:latin typeface="Cambria Math" panose="02040503050406030204" pitchFamily="18" charset="0"/>
                          </a:rPr>
                          <m:t>𝑛</m:t>
                        </m:r>
                      </m:sub>
                    </m:sSub>
                    <m:r>
                      <a:rPr lang="en-IN" sz="2600" b="0" i="1" dirty="0" smtClean="0">
                        <a:latin typeface="Cambria Math" panose="02040503050406030204" pitchFamily="18" charset="0"/>
                      </a:rPr>
                      <m:t>=</m:t>
                    </m:r>
                    <m:r>
                      <a:rPr lang="en-GB" sz="2600" i="1" dirty="0">
                        <a:latin typeface="Cambria Math" panose="02040503050406030204" pitchFamily="18" charset="0"/>
                      </a:rPr>
                      <m:t> </m:t>
                    </m:r>
                    <m:r>
                      <a:rPr lang="en-GB" sz="2600" i="1" dirty="0">
                        <a:latin typeface="Cambria Math" panose="02040503050406030204" pitchFamily="18" charset="0"/>
                      </a:rPr>
                      <m:t>𝑘</m:t>
                    </m:r>
                  </m:oMath>
                </a14:m>
                <a:r>
                  <a:rPr lang="en-GB" sz="2600" dirty="0">
                    <a:latin typeface="Abadi Extra Light" panose="020B0204020104020204" pitchFamily="34" charset="0"/>
                  </a:rPr>
                  <a:t>, and </a:t>
                </a:r>
                <a14:m>
                  <m:oMath xmlns:m="http://schemas.openxmlformats.org/officeDocument/2006/math">
                    <m:sSub>
                      <m:sSubPr>
                        <m:ctrlPr>
                          <a:rPr lang="en-IN" sz="2600" b="0" i="1" dirty="0" smtClean="0">
                            <a:latin typeface="Cambria Math" panose="02040503050406030204" pitchFamily="18" charset="0"/>
                          </a:rPr>
                        </m:ctrlPr>
                      </m:sSubPr>
                      <m:e>
                        <m:r>
                          <a:rPr lang="en-IN" sz="2600" b="1" i="1" dirty="0" smtClean="0">
                            <a:latin typeface="Cambria Math" panose="02040503050406030204" pitchFamily="18" charset="0"/>
                          </a:rPr>
                          <m:t>𝒛</m:t>
                        </m:r>
                      </m:e>
                      <m:sub>
                        <m:r>
                          <a:rPr lang="en-GB" sz="2600" i="1" dirty="0" smtClean="0">
                            <a:latin typeface="Cambria Math" panose="02040503050406030204" pitchFamily="18" charset="0"/>
                          </a:rPr>
                          <m:t>𝑛𝑘</m:t>
                        </m:r>
                      </m:sub>
                    </m:sSub>
                    <m:r>
                      <a:rPr lang="en-GB" sz="2600" i="1" dirty="0">
                        <a:latin typeface="Cambria Math" panose="02040503050406030204" pitchFamily="18" charset="0"/>
                      </a:rPr>
                      <m:t>=0</m:t>
                    </m:r>
                  </m:oMath>
                </a14:m>
                <a:r>
                  <a:rPr lang="en-GB" sz="2600" dirty="0">
                    <a:latin typeface="Abadi Extra Light" panose="020B0204020104020204" pitchFamily="34" charset="0"/>
                  </a:rPr>
                  <a:t>, o/w</a:t>
                </a:r>
                <a:endParaRPr lang="en-IN" sz="26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Assuming class prior as </a:t>
                </a:r>
                <a14:m>
                  <m:oMath xmlns:m="http://schemas.openxmlformats.org/officeDocument/2006/math">
                    <m:r>
                      <a:rPr lang="en-IN" sz="2600" i="1" dirty="0" smtClean="0">
                        <a:latin typeface="Cambria Math" panose="02040503050406030204" pitchFamily="18" charset="0"/>
                      </a:rPr>
                      <m:t>𝑝</m:t>
                    </m:r>
                  </m:oMath>
                </a14:m>
                <a:r>
                  <a:rPr lang="en-IN" sz="2600" dirty="0">
                    <a:latin typeface="Abadi Extra Light" panose="020B0204020104020204" pitchFamily="34" charset="0"/>
                  </a:rPr>
                  <a:t>(</a:t>
                </a:r>
                <a14:m>
                  <m:oMath xmlns:m="http://schemas.openxmlformats.org/officeDocument/2006/math">
                    <m:sSub>
                      <m:sSubPr>
                        <m:ctrlPr>
                          <a:rPr lang="en-IN" sz="2600" i="1" dirty="0">
                            <a:latin typeface="Cambria Math" panose="02040503050406030204" pitchFamily="18" charset="0"/>
                          </a:rPr>
                        </m:ctrlPr>
                      </m:sSubPr>
                      <m:e>
                        <m:r>
                          <a:rPr lang="en-IN" sz="2600" b="1" i="1" dirty="0" smtClean="0">
                            <a:latin typeface="Cambria Math" panose="02040503050406030204" pitchFamily="18" charset="0"/>
                          </a:rPr>
                          <m:t>𝒛</m:t>
                        </m:r>
                      </m:e>
                      <m:sub>
                        <m:r>
                          <a:rPr lang="en-GB" sz="2600" i="1" dirty="0">
                            <a:latin typeface="Cambria Math" panose="02040503050406030204" pitchFamily="18" charset="0"/>
                          </a:rPr>
                          <m:t>𝑛</m:t>
                        </m:r>
                      </m:sub>
                    </m:sSub>
                    <m:r>
                      <a:rPr lang="en-IN" sz="2600" b="0" i="0" dirty="0" smtClean="0">
                        <a:latin typeface="Cambria Math" panose="02040503050406030204" pitchFamily="18" charset="0"/>
                      </a:rPr>
                      <m:t>=</m:t>
                    </m:r>
                    <m:r>
                      <a:rPr lang="en-IN" sz="2600" b="0" i="1" dirty="0" smtClean="0">
                        <a:latin typeface="Cambria Math" panose="02040503050406030204" pitchFamily="18" charset="0"/>
                      </a:rPr>
                      <m:t>𝑘</m:t>
                    </m:r>
                    <m:r>
                      <a:rPr lang="en-IN" sz="2600" b="0" i="0" dirty="0" smtClean="0">
                        <a:latin typeface="Cambria Math" panose="02040503050406030204" pitchFamily="18" charset="0"/>
                      </a:rPr>
                      <m:t>)=</m:t>
                    </m:r>
                    <m:sSub>
                      <m:sSubPr>
                        <m:ctrlPr>
                          <a:rPr lang="en-IN" sz="2600" b="0" i="1" dirty="0" smtClean="0">
                            <a:latin typeface="Cambria Math" panose="02040503050406030204" pitchFamily="18" charset="0"/>
                          </a:rPr>
                        </m:ctrlPr>
                      </m:sSubPr>
                      <m:e>
                        <m:r>
                          <a:rPr lang="en-IN" sz="2600" b="0" i="1" dirty="0" smtClean="0">
                            <a:latin typeface="Cambria Math" panose="02040503050406030204" pitchFamily="18" charset="0"/>
                          </a:rPr>
                          <m:t>𝜋</m:t>
                        </m:r>
                      </m:e>
                      <m:sub>
                        <m:r>
                          <a:rPr lang="en-IN" sz="2600" b="0" i="1" dirty="0" smtClean="0">
                            <a:latin typeface="Cambria Math" panose="02040503050406030204" pitchFamily="18" charset="0"/>
                          </a:rPr>
                          <m:t>𝑘</m:t>
                        </m:r>
                      </m:sub>
                    </m:sSub>
                  </m:oMath>
                </a14:m>
                <a:r>
                  <a:rPr lang="en-IN" sz="2600" dirty="0">
                    <a:latin typeface="Abadi Extra Light" panose="020B0204020104020204" pitchFamily="34" charset="0"/>
                  </a:rPr>
                  <a:t>, the model has params </a:t>
                </a:r>
                <a14:m>
                  <m:oMath xmlns:m="http://schemas.openxmlformats.org/officeDocument/2006/math">
                    <m:r>
                      <m:rPr>
                        <m:sty m:val="p"/>
                      </m:rPr>
                      <a:rPr lang="en-IN" sz="2600" b="0" i="0" smtClean="0">
                        <a:latin typeface="Cambria Math" panose="02040503050406030204" pitchFamily="18" charset="0"/>
                      </a:rPr>
                      <m:t>Θ</m:t>
                    </m:r>
                    <m:r>
                      <a:rPr lang="en-IN" sz="2600" b="0" i="1" smtClean="0">
                        <a:latin typeface="Cambria Math" panose="02040503050406030204" pitchFamily="18" charset="0"/>
                      </a:rPr>
                      <m:t>=</m:t>
                    </m:r>
                    <m:sSubSup>
                      <m:sSubSupPr>
                        <m:ctrlPr>
                          <a:rPr lang="en-IN" sz="2600" b="0" i="1" smtClean="0">
                            <a:latin typeface="Cambria Math" panose="02040503050406030204" pitchFamily="18" charset="0"/>
                          </a:rPr>
                        </m:ctrlPr>
                      </m:sSubSupPr>
                      <m:e>
                        <m:r>
                          <a:rPr lang="en-IN" sz="2600" i="1">
                            <a:latin typeface="Cambria Math" panose="02040503050406030204" pitchFamily="18" charset="0"/>
                          </a:rPr>
                          <m:t>{</m:t>
                        </m:r>
                        <m:sSub>
                          <m:sSubPr>
                            <m:ctrlPr>
                              <a:rPr lang="en-IN" sz="2600" i="1">
                                <a:latin typeface="Cambria Math" panose="02040503050406030204" pitchFamily="18" charset="0"/>
                              </a:rPr>
                            </m:ctrlPr>
                          </m:sSubPr>
                          <m:e>
                            <m:r>
                              <a:rPr lang="en-IN" sz="2600" i="1">
                                <a:latin typeface="Cambria Math" panose="02040503050406030204" pitchFamily="18" charset="0"/>
                              </a:rPr>
                              <m:t>𝜋</m:t>
                            </m:r>
                          </m:e>
                          <m:sub>
                            <m:r>
                              <a:rPr lang="en-IN" sz="2600" i="1">
                                <a:latin typeface="Cambria Math" panose="02040503050406030204" pitchFamily="18" charset="0"/>
                              </a:rPr>
                              <m:t>𝑘</m:t>
                            </m:r>
                          </m:sub>
                        </m:sSub>
                        <m:r>
                          <a:rPr lang="en-IN" sz="2600" i="1">
                            <a:latin typeface="Cambria Math" panose="02040503050406030204" pitchFamily="18" charset="0"/>
                          </a:rPr>
                          <m:t>,</m:t>
                        </m:r>
                        <m:sSub>
                          <m:sSubPr>
                            <m:ctrlPr>
                              <a:rPr lang="en-IN" sz="2600" i="1">
                                <a:latin typeface="Cambria Math" panose="02040503050406030204" pitchFamily="18" charset="0"/>
                              </a:rPr>
                            </m:ctrlPr>
                          </m:sSubPr>
                          <m:e>
                            <m:r>
                              <a:rPr lang="en-IN" sz="2600" i="1">
                                <a:latin typeface="Cambria Math" panose="02040503050406030204" pitchFamily="18" charset="0"/>
                              </a:rPr>
                              <m:t>𝜇</m:t>
                            </m:r>
                          </m:e>
                          <m:sub>
                            <m:r>
                              <a:rPr lang="en-IN" sz="2600" i="1">
                                <a:latin typeface="Cambria Math" panose="02040503050406030204" pitchFamily="18" charset="0"/>
                              </a:rPr>
                              <m:t>𝑘</m:t>
                            </m:r>
                          </m:sub>
                        </m:sSub>
                        <m:r>
                          <a:rPr lang="en-IN" sz="2600" i="1">
                            <a:latin typeface="Cambria Math" panose="02040503050406030204" pitchFamily="18" charset="0"/>
                          </a:rPr>
                          <m:t>,</m:t>
                        </m:r>
                        <m:sSub>
                          <m:sSubPr>
                            <m:ctrlPr>
                              <a:rPr lang="en-IN" sz="2600" i="1">
                                <a:latin typeface="Cambria Math" panose="02040503050406030204" pitchFamily="18" charset="0"/>
                              </a:rPr>
                            </m:ctrlPr>
                          </m:sSubPr>
                          <m:e>
                            <m:r>
                              <m:rPr>
                                <m:sty m:val="p"/>
                              </m:rPr>
                              <a:rPr lang="en-IN" sz="2600">
                                <a:latin typeface="Cambria Math" panose="02040503050406030204" pitchFamily="18" charset="0"/>
                              </a:rPr>
                              <m:t>Σ</m:t>
                            </m:r>
                          </m:e>
                          <m:sub>
                            <m:r>
                              <a:rPr lang="en-IN" sz="2600" i="1">
                                <a:latin typeface="Cambria Math" panose="02040503050406030204" pitchFamily="18" charset="0"/>
                              </a:rPr>
                              <m:t>𝑘</m:t>
                            </m:r>
                          </m:sub>
                        </m:sSub>
                        <m:r>
                          <a:rPr lang="en-IN" sz="2600" i="1">
                            <a:latin typeface="Cambria Math" panose="02040503050406030204" pitchFamily="18" charset="0"/>
                          </a:rPr>
                          <m:t>}</m:t>
                        </m:r>
                        <m:r>
                          <m:rPr>
                            <m:nor/>
                          </m:rPr>
                          <a:rPr lang="en-IN" sz="2600" dirty="0">
                            <a:latin typeface="Abadi Extra Light" panose="020B0204020104020204" pitchFamily="34" charset="0"/>
                          </a:rPr>
                          <m:t> </m:t>
                        </m:r>
                      </m:e>
                      <m:sub>
                        <m:r>
                          <a:rPr lang="en-IN" sz="2600" b="0" i="1" smtClean="0">
                            <a:latin typeface="Cambria Math" panose="02040503050406030204" pitchFamily="18" charset="0"/>
                          </a:rPr>
                          <m:t>𝑘</m:t>
                        </m:r>
                        <m:r>
                          <a:rPr lang="en-IN" sz="2600" b="0" i="1" smtClean="0">
                            <a:latin typeface="Cambria Math" panose="02040503050406030204" pitchFamily="18" charset="0"/>
                          </a:rPr>
                          <m:t>=1</m:t>
                        </m:r>
                      </m:sub>
                      <m:sup>
                        <m:r>
                          <a:rPr lang="en-IN" sz="2600" b="0" i="1" smtClean="0">
                            <a:latin typeface="Cambria Math" panose="02040503050406030204" pitchFamily="18" charset="0"/>
                          </a:rPr>
                          <m:t>𝐾</m:t>
                        </m:r>
                      </m:sup>
                    </m:sSubSup>
                  </m:oMath>
                </a14:m>
                <a:r>
                  <a:rPr lang="en-IN" sz="2600" dirty="0">
                    <a:latin typeface="Abadi Extra Light" panose="020B0204020104020204" pitchFamily="34" charset="0"/>
                  </a:rPr>
                  <a:t> </a:t>
                </a:r>
              </a:p>
              <a:p>
                <a:pPr>
                  <a:buFont typeface="Wingdings" panose="05000000000000000000" pitchFamily="2" charset="2"/>
                  <a:buChar char="§"/>
                </a:pPr>
                <a:r>
                  <a:rPr lang="en-IN" sz="2600" dirty="0">
                    <a:latin typeface="Abadi Extra Light" panose="020B0204020104020204" pitchFamily="34" charset="0"/>
                  </a:rPr>
                  <a:t>Given training data </a:t>
                </a:r>
                <a14:m>
                  <m:oMath xmlns:m="http://schemas.openxmlformats.org/officeDocument/2006/math">
                    <m:sSubSup>
                      <m:sSubSupPr>
                        <m:ctrlPr>
                          <a:rPr lang="en-IN" sz="2600" i="1">
                            <a:latin typeface="Cambria Math" panose="02040503050406030204" pitchFamily="18" charset="0"/>
                          </a:rPr>
                        </m:ctrlPr>
                      </m:sSubSupPr>
                      <m:e>
                        <m:r>
                          <a:rPr lang="en-IN" sz="2600" i="1">
                            <a:latin typeface="Cambria Math" panose="02040503050406030204" pitchFamily="18" charset="0"/>
                          </a:rPr>
                          <m:t>{</m:t>
                        </m:r>
                        <m:sSub>
                          <m:sSubPr>
                            <m:ctrlPr>
                              <a:rPr lang="en-IN" sz="2600" b="0" i="1" smtClean="0">
                                <a:latin typeface="Cambria Math" panose="02040503050406030204" pitchFamily="18" charset="0"/>
                              </a:rPr>
                            </m:ctrlPr>
                          </m:sSubPr>
                          <m:e>
                            <m:r>
                              <a:rPr lang="en-IN" sz="2600" b="1" i="1" smtClean="0">
                                <a:latin typeface="Cambria Math" panose="02040503050406030204" pitchFamily="18" charset="0"/>
                              </a:rPr>
                              <m:t>𝒙</m:t>
                            </m:r>
                          </m:e>
                          <m:sub>
                            <m:r>
                              <a:rPr lang="en-IN" sz="2600" b="0" i="1" smtClean="0">
                                <a:latin typeface="Cambria Math" panose="02040503050406030204" pitchFamily="18" charset="0"/>
                              </a:rPr>
                              <m:t>𝑛</m:t>
                            </m:r>
                          </m:sub>
                        </m:sSub>
                        <m:r>
                          <a:rPr lang="en-IN" sz="2600" b="0" i="1" smtClean="0">
                            <a:latin typeface="Cambria Math" panose="02040503050406030204" pitchFamily="18" charset="0"/>
                          </a:rPr>
                          <m:t>, </m:t>
                        </m:r>
                        <m:sSub>
                          <m:sSubPr>
                            <m:ctrlPr>
                              <a:rPr lang="en-IN" sz="2600" b="0" i="1" smtClean="0">
                                <a:latin typeface="Cambria Math" panose="02040503050406030204" pitchFamily="18" charset="0"/>
                              </a:rPr>
                            </m:ctrlPr>
                          </m:sSubPr>
                          <m:e>
                            <m:r>
                              <a:rPr lang="en-IN" sz="2600" b="1" i="1" smtClean="0">
                                <a:latin typeface="Cambria Math" panose="02040503050406030204" pitchFamily="18" charset="0"/>
                              </a:rPr>
                              <m:t>𝒛</m:t>
                            </m:r>
                          </m:e>
                          <m:sub>
                            <m:r>
                              <a:rPr lang="en-IN" sz="2600" b="0" i="1" smtClean="0">
                                <a:latin typeface="Cambria Math" panose="02040503050406030204" pitchFamily="18" charset="0"/>
                              </a:rPr>
                              <m:t>𝑛</m:t>
                            </m:r>
                          </m:sub>
                        </m:sSub>
                        <m:r>
                          <a:rPr lang="en-IN" sz="2600" i="1">
                            <a:latin typeface="Cambria Math" panose="02040503050406030204" pitchFamily="18" charset="0"/>
                          </a:rPr>
                          <m:t>}</m:t>
                        </m:r>
                        <m:r>
                          <m:rPr>
                            <m:nor/>
                          </m:rPr>
                          <a:rPr lang="en-IN" sz="2600" dirty="0">
                            <a:latin typeface="Abadi Extra Light" panose="020B0204020104020204" pitchFamily="34" charset="0"/>
                          </a:rPr>
                          <m:t> </m:t>
                        </m:r>
                      </m:e>
                      <m:sub>
                        <m:r>
                          <a:rPr lang="en-IN" sz="2600" b="0" i="1" dirty="0" smtClean="0">
                            <a:latin typeface="Cambria Math" panose="02040503050406030204" pitchFamily="18" charset="0"/>
                          </a:rPr>
                          <m:t>𝑛</m:t>
                        </m:r>
                        <m:r>
                          <a:rPr lang="en-IN" sz="2600" i="1">
                            <a:latin typeface="Cambria Math" panose="02040503050406030204" pitchFamily="18" charset="0"/>
                          </a:rPr>
                          <m:t>=1</m:t>
                        </m:r>
                      </m:sub>
                      <m:sup>
                        <m:r>
                          <a:rPr lang="en-IN" sz="2600" b="0" i="1" smtClean="0">
                            <a:latin typeface="Cambria Math" panose="02040503050406030204" pitchFamily="18" charset="0"/>
                          </a:rPr>
                          <m:t>𝑁</m:t>
                        </m:r>
                      </m:sup>
                    </m:sSubSup>
                  </m:oMath>
                </a14:m>
                <a:r>
                  <a:rPr lang="en-IN" sz="2600" dirty="0">
                    <a:latin typeface="Abadi Extra Light" panose="020B0204020104020204" pitchFamily="34" charset="0"/>
                  </a:rPr>
                  <a:t>, the MLE solution will be </a:t>
                </a:r>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Speech Bubble: Rectangle 7">
                <a:extLst>
                  <a:ext uri="{FF2B5EF4-FFF2-40B4-BE49-F238E27FC236}">
                    <a16:creationId xmlns:a16="http://schemas.microsoft.com/office/drawing/2014/main" id="{E47FB369-2BB3-4267-B729-FC71708D7B9E}"/>
                  </a:ext>
                </a:extLst>
              </p:cNvPr>
              <p:cNvSpPr/>
              <p:nvPr/>
            </p:nvSpPr>
            <p:spPr>
              <a:xfrm>
                <a:off x="4614247" y="4691591"/>
                <a:ext cx="3288816" cy="631186"/>
              </a:xfrm>
              <a:prstGeom prst="wedgeRectCallout">
                <a:avLst>
                  <a:gd name="adj1" fmla="val -61891"/>
                  <a:gd name="adj2" fmla="val -980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tx1"/>
                    </a:solidFill>
                    <a:latin typeface="Abadi Extra Light" panose="020B0204020104020204" pitchFamily="34" charset="0"/>
                  </a:rPr>
                  <a:t>Same as </a:t>
                </a:r>
                <a14:m>
                  <m:oMath xmlns:m="http://schemas.openxmlformats.org/officeDocument/2006/math">
                    <m:f>
                      <m:fPr>
                        <m:ctrlPr>
                          <a:rPr lang="en-IN" sz="2400" i="1" smtClean="0">
                            <a:solidFill>
                              <a:schemeClr val="tx1"/>
                            </a:solidFill>
                            <a:latin typeface="Cambria Math" panose="02040503050406030204" pitchFamily="18" charset="0"/>
                          </a:rPr>
                        </m:ctrlPr>
                      </m:fPr>
                      <m:num>
                        <m:r>
                          <a:rPr lang="en-IN" sz="2400" b="0" i="1" smtClean="0">
                            <a:solidFill>
                              <a:schemeClr val="tx1"/>
                            </a:solidFill>
                            <a:latin typeface="Cambria Math" panose="02040503050406030204" pitchFamily="18" charset="0"/>
                          </a:rPr>
                          <m:t>1</m:t>
                        </m:r>
                      </m:num>
                      <m:den>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𝑁</m:t>
                            </m:r>
                          </m:e>
                          <m:sub>
                            <m:r>
                              <a:rPr lang="en-IN" sz="2400" b="0" i="1" smtClean="0">
                                <a:solidFill>
                                  <a:schemeClr val="tx1"/>
                                </a:solidFill>
                                <a:latin typeface="Cambria Math" panose="02040503050406030204" pitchFamily="18" charset="0"/>
                              </a:rPr>
                              <m:t>𝑘</m:t>
                            </m:r>
                          </m:sub>
                        </m:sSub>
                      </m:den>
                    </m:f>
                    <m:nary>
                      <m:naryPr>
                        <m:chr m:val="∑"/>
                        <m:ctrlPr>
                          <a:rPr lang="en-IN" sz="2400" i="1" smtClean="0">
                            <a:solidFill>
                              <a:schemeClr val="tx1"/>
                            </a:solidFill>
                            <a:latin typeface="Cambria Math" panose="02040503050406030204" pitchFamily="18" charset="0"/>
                          </a:rPr>
                        </m:ctrlPr>
                      </m:naryPr>
                      <m:sub>
                        <m:r>
                          <m:rPr>
                            <m:brk m:alnAt="23"/>
                          </m:rPr>
                          <a:rPr lang="en-IN" sz="2400" b="0" i="1" smtClean="0">
                            <a:solidFill>
                              <a:schemeClr val="tx1"/>
                            </a:solidFill>
                            <a:latin typeface="Cambria Math" panose="02040503050406030204" pitchFamily="18" charset="0"/>
                          </a:rPr>
                          <m:t>𝑛</m:t>
                        </m:r>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r>
                              <a:rPr lang="en-IN" sz="2400" b="1" i="1" smtClean="0">
                                <a:solidFill>
                                  <a:schemeClr val="tx1"/>
                                </a:solidFill>
                                <a:latin typeface="Cambria Math" panose="02040503050406030204" pitchFamily="18" charset="0"/>
                              </a:rPr>
                              <m:t>𝒛</m:t>
                            </m:r>
                          </m:e>
                          <m:sub>
                            <m:r>
                              <m:rPr>
                                <m:brk m:alnAt="23"/>
                              </m:rPr>
                              <a:rPr lang="en-IN" sz="2400" b="0" i="1" smtClean="0">
                                <a:solidFill>
                                  <a:schemeClr val="tx1"/>
                                </a:solidFill>
                                <a:latin typeface="Cambria Math" panose="02040503050406030204" pitchFamily="18" charset="0"/>
                              </a:rPr>
                              <m:t>𝑛</m:t>
                            </m:r>
                          </m:sub>
                        </m:sSub>
                        <m:r>
                          <m:rPr>
                            <m:brk m:alnAt="23"/>
                          </m:rP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𝑘</m:t>
                        </m:r>
                      </m:sub>
                      <m:sup>
                        <m:r>
                          <a:rPr lang="en-IN" sz="2400" b="0" i="1" smtClean="0">
                            <a:solidFill>
                              <a:schemeClr val="tx1"/>
                            </a:solidFill>
                            <a:latin typeface="Cambria Math" panose="02040503050406030204" pitchFamily="18" charset="0"/>
                          </a:rPr>
                          <m:t>𝑁</m:t>
                        </m:r>
                      </m:sup>
                      <m:e>
                        <m:sSub>
                          <m:sSubPr>
                            <m:ctrlPr>
                              <a:rPr lang="en-IN" sz="2400" b="0" i="1" smtClean="0">
                                <a:solidFill>
                                  <a:schemeClr val="tx1"/>
                                </a:solidFill>
                                <a:latin typeface="Cambria Math" panose="02040503050406030204" pitchFamily="18" charset="0"/>
                              </a:rPr>
                            </m:ctrlPr>
                          </m:sSubPr>
                          <m:e>
                            <m:r>
                              <a:rPr lang="en-IN" sz="2400" b="1" i="1" smtClean="0">
                                <a:solidFill>
                                  <a:schemeClr val="tx1"/>
                                </a:solidFill>
                                <a:latin typeface="Cambria Math" panose="02040503050406030204" pitchFamily="18" charset="0"/>
                              </a:rPr>
                              <m:t>𝒙</m:t>
                            </m:r>
                          </m:e>
                          <m:sub>
                            <m:r>
                              <a:rPr lang="en-IN" sz="2400" b="0" i="1" smtClean="0">
                                <a:solidFill>
                                  <a:schemeClr val="tx1"/>
                                </a:solidFill>
                                <a:latin typeface="Cambria Math" panose="02040503050406030204" pitchFamily="18" charset="0"/>
                              </a:rPr>
                              <m:t>𝑛</m:t>
                            </m:r>
                          </m:sub>
                        </m:sSub>
                      </m:e>
                    </m:nary>
                  </m:oMath>
                </a14:m>
                <a:endParaRPr lang="en-IN" sz="2400" dirty="0">
                  <a:solidFill>
                    <a:schemeClr val="tx1"/>
                  </a:solidFill>
                  <a:latin typeface="Abadi Extra Light" panose="020B0204020104020204" pitchFamily="34" charset="0"/>
                </a:endParaRPr>
              </a:p>
            </p:txBody>
          </p:sp>
        </mc:Choice>
        <mc:Fallback xmlns="">
          <p:sp>
            <p:nvSpPr>
              <p:cNvPr id="8" name="Speech Bubble: Rectangle 7">
                <a:extLst>
                  <a:ext uri="{FF2B5EF4-FFF2-40B4-BE49-F238E27FC236}">
                    <a16:creationId xmlns:a16="http://schemas.microsoft.com/office/drawing/2014/main" id="{E47FB369-2BB3-4267-B729-FC71708D7B9E}"/>
                  </a:ext>
                </a:extLst>
              </p:cNvPr>
              <p:cNvSpPr>
                <a:spLocks noRot="1" noChangeAspect="1" noMove="1" noResize="1" noEditPoints="1" noAdjustHandles="1" noChangeArrowheads="1" noChangeShapeType="1" noTextEdit="1"/>
              </p:cNvSpPr>
              <p:nvPr/>
            </p:nvSpPr>
            <p:spPr>
              <a:xfrm>
                <a:off x="4614247" y="4691591"/>
                <a:ext cx="3288816" cy="631186"/>
              </a:xfrm>
              <a:prstGeom prst="wedgeRectCallout">
                <a:avLst>
                  <a:gd name="adj1" fmla="val -61891"/>
                  <a:gd name="adj2" fmla="val -9801"/>
                </a:avLst>
              </a:prstGeom>
              <a:blipFill>
                <a:blip r:embed="rId4"/>
                <a:stretch>
                  <a:fillRect b="-2830"/>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49488EF1-4883-4BE2-967D-ACA8900E645C}"/>
                  </a:ext>
                </a:extLst>
              </p:cNvPr>
              <p:cNvSpPr/>
              <p:nvPr/>
            </p:nvSpPr>
            <p:spPr>
              <a:xfrm>
                <a:off x="6637871" y="5518401"/>
                <a:ext cx="5367991" cy="631186"/>
              </a:xfrm>
              <a:prstGeom prst="wedgeRectCallout">
                <a:avLst>
                  <a:gd name="adj1" fmla="val -56576"/>
                  <a:gd name="adj2" fmla="val -1049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tx1"/>
                    </a:solidFill>
                    <a:latin typeface="Abadi Extra Light" panose="020B0204020104020204" pitchFamily="34" charset="0"/>
                  </a:rPr>
                  <a:t>Same as </a:t>
                </a:r>
                <a14:m>
                  <m:oMath xmlns:m="http://schemas.openxmlformats.org/officeDocument/2006/math">
                    <m:f>
                      <m:fPr>
                        <m:ctrlPr>
                          <a:rPr lang="en-IN" sz="2400" i="1" smtClean="0">
                            <a:solidFill>
                              <a:schemeClr val="tx1"/>
                            </a:solidFill>
                            <a:latin typeface="Cambria Math" panose="02040503050406030204" pitchFamily="18" charset="0"/>
                          </a:rPr>
                        </m:ctrlPr>
                      </m:fPr>
                      <m:num>
                        <m:r>
                          <a:rPr lang="en-IN" sz="2400" b="0" i="1" smtClean="0">
                            <a:solidFill>
                              <a:schemeClr val="tx1"/>
                            </a:solidFill>
                            <a:latin typeface="Cambria Math" panose="02040503050406030204" pitchFamily="18" charset="0"/>
                          </a:rPr>
                          <m:t>1</m:t>
                        </m:r>
                      </m:num>
                      <m:den>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𝑁</m:t>
                            </m:r>
                          </m:e>
                          <m:sub>
                            <m:r>
                              <a:rPr lang="en-IN" sz="2400" b="0" i="1" smtClean="0">
                                <a:solidFill>
                                  <a:schemeClr val="tx1"/>
                                </a:solidFill>
                                <a:latin typeface="Cambria Math" panose="02040503050406030204" pitchFamily="18" charset="0"/>
                              </a:rPr>
                              <m:t>𝑘</m:t>
                            </m:r>
                          </m:sub>
                        </m:sSub>
                      </m:den>
                    </m:f>
                    <m:nary>
                      <m:naryPr>
                        <m:chr m:val="∑"/>
                        <m:ctrlPr>
                          <a:rPr lang="en-IN" sz="2400" i="1" smtClean="0">
                            <a:solidFill>
                              <a:schemeClr val="tx1"/>
                            </a:solidFill>
                            <a:latin typeface="Cambria Math" panose="02040503050406030204" pitchFamily="18" charset="0"/>
                          </a:rPr>
                        </m:ctrlPr>
                      </m:naryPr>
                      <m:sub>
                        <m:r>
                          <m:rPr>
                            <m:brk m:alnAt="23"/>
                          </m:rPr>
                          <a:rPr lang="en-IN" sz="2400" b="0" i="1" smtClean="0">
                            <a:solidFill>
                              <a:schemeClr val="tx1"/>
                            </a:solidFill>
                            <a:latin typeface="Cambria Math" panose="02040503050406030204" pitchFamily="18" charset="0"/>
                          </a:rPr>
                          <m:t>𝑛</m:t>
                        </m:r>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r>
                              <a:rPr lang="en-IN" sz="2400" b="1" i="1" smtClean="0">
                                <a:solidFill>
                                  <a:schemeClr val="tx1"/>
                                </a:solidFill>
                                <a:latin typeface="Cambria Math" panose="02040503050406030204" pitchFamily="18" charset="0"/>
                              </a:rPr>
                              <m:t>𝒛</m:t>
                            </m:r>
                          </m:e>
                          <m:sub>
                            <m:r>
                              <m:rPr>
                                <m:brk m:alnAt="23"/>
                              </m:rPr>
                              <a:rPr lang="en-IN" sz="2400" b="0" i="1" smtClean="0">
                                <a:solidFill>
                                  <a:schemeClr val="tx1"/>
                                </a:solidFill>
                                <a:latin typeface="Cambria Math" panose="02040503050406030204" pitchFamily="18" charset="0"/>
                              </a:rPr>
                              <m:t>𝑛</m:t>
                            </m:r>
                          </m:sub>
                        </m:sSub>
                        <m:r>
                          <m:rPr>
                            <m:brk m:alnAt="23"/>
                          </m:rP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𝑘</m:t>
                        </m:r>
                      </m:sub>
                      <m:sup>
                        <m:r>
                          <a:rPr lang="en-IN" sz="2400" b="0" i="1" smtClean="0">
                            <a:solidFill>
                              <a:schemeClr val="tx1"/>
                            </a:solidFill>
                            <a:latin typeface="Cambria Math" panose="02040503050406030204" pitchFamily="18" charset="0"/>
                          </a:rPr>
                          <m:t>𝑁</m:t>
                        </m:r>
                      </m:sup>
                      <m:e>
                        <m:sSub>
                          <m:sSubPr>
                            <m:ctrlPr>
                              <a:rPr lang="en-IN" sz="2400" b="0" i="1" smtClean="0">
                                <a:solidFill>
                                  <a:schemeClr val="tx1"/>
                                </a:solidFill>
                                <a:latin typeface="Cambria Math" panose="02040503050406030204" pitchFamily="18" charset="0"/>
                              </a:rPr>
                            </m:ctrlPr>
                          </m:sSubPr>
                          <m:e>
                            <m:r>
                              <a:rPr lang="en-IN" sz="2400" b="1" i="1" smtClean="0">
                                <a:solidFill>
                                  <a:schemeClr val="tx1"/>
                                </a:solidFill>
                                <a:latin typeface="Cambria Math" panose="02040503050406030204" pitchFamily="18" charset="0"/>
                              </a:rPr>
                              <m:t>(</m:t>
                            </m:r>
                            <m:r>
                              <a:rPr lang="en-IN" sz="2400" b="1" i="1" smtClean="0">
                                <a:solidFill>
                                  <a:schemeClr val="tx1"/>
                                </a:solidFill>
                                <a:latin typeface="Cambria Math" panose="02040503050406030204" pitchFamily="18" charset="0"/>
                              </a:rPr>
                              <m:t>𝒙</m:t>
                            </m:r>
                          </m:e>
                          <m:sub>
                            <m:r>
                              <a:rPr lang="en-IN" sz="2400" b="0" i="1" smtClean="0">
                                <a:solidFill>
                                  <a:schemeClr val="tx1"/>
                                </a:solidFill>
                                <a:latin typeface="Cambria Math" panose="02040503050406030204" pitchFamily="18" charset="0"/>
                              </a:rPr>
                              <m:t>𝑛</m:t>
                            </m:r>
                          </m:sub>
                        </m:sSub>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acc>
                              <m:accPr>
                                <m:chr m:val="̂"/>
                                <m:ctrlPr>
                                  <a:rPr lang="en-IN" sz="2400" b="0" i="1" smtClean="0">
                                    <a:solidFill>
                                      <a:schemeClr val="tx1"/>
                                    </a:solidFill>
                                    <a:latin typeface="Cambria Math" panose="02040503050406030204" pitchFamily="18" charset="0"/>
                                  </a:rPr>
                                </m:ctrlPr>
                              </m:accPr>
                              <m:e>
                                <m:r>
                                  <a:rPr lang="en-IN" sz="2400" b="0" i="1" smtClean="0">
                                    <a:solidFill>
                                      <a:schemeClr val="tx1"/>
                                    </a:solidFill>
                                    <a:latin typeface="Cambria Math" panose="02040503050406030204" pitchFamily="18" charset="0"/>
                                  </a:rPr>
                                  <m:t>𝜇</m:t>
                                </m:r>
                              </m:e>
                            </m:acc>
                          </m:e>
                          <m:sub>
                            <m:r>
                              <a:rPr lang="en-IN" sz="2400" b="0" i="1" smtClean="0">
                                <a:solidFill>
                                  <a:schemeClr val="tx1"/>
                                </a:solidFill>
                                <a:latin typeface="Cambria Math" panose="02040503050406030204" pitchFamily="18" charset="0"/>
                              </a:rPr>
                              <m:t>𝑘</m:t>
                            </m:r>
                          </m:sub>
                        </m:sSub>
                        <m:r>
                          <a:rPr lang="en-IN" sz="2400" b="0" i="1" smtClean="0">
                            <a:solidFill>
                              <a:schemeClr val="tx1"/>
                            </a:solidFill>
                            <a:latin typeface="Cambria Math" panose="02040503050406030204" pitchFamily="18" charset="0"/>
                          </a:rPr>
                          <m:t>)</m:t>
                        </m:r>
                        <m:sSup>
                          <m:sSupPr>
                            <m:ctrlPr>
                              <a:rPr lang="en-IN" sz="2400" b="0" i="1" smtClean="0">
                                <a:solidFill>
                                  <a:schemeClr val="tx1"/>
                                </a:solidFill>
                                <a:latin typeface="Cambria Math" panose="02040503050406030204" pitchFamily="18" charset="0"/>
                              </a:rPr>
                            </m:ctrlPr>
                          </m:sSupPr>
                          <m:e>
                            <m:sSub>
                              <m:sSubPr>
                                <m:ctrlPr>
                                  <a:rPr lang="en-IN" sz="2400" i="1">
                                    <a:solidFill>
                                      <a:schemeClr val="tx1"/>
                                    </a:solidFill>
                                    <a:latin typeface="Cambria Math" panose="02040503050406030204" pitchFamily="18" charset="0"/>
                                  </a:rPr>
                                </m:ctrlPr>
                              </m:sSubPr>
                              <m:e>
                                <m:r>
                                  <a:rPr lang="en-IN" sz="2400" b="1" i="1">
                                    <a:solidFill>
                                      <a:schemeClr val="tx1"/>
                                    </a:solidFill>
                                    <a:latin typeface="Cambria Math" panose="02040503050406030204" pitchFamily="18" charset="0"/>
                                  </a:rPr>
                                  <m:t>(</m:t>
                                </m:r>
                                <m:r>
                                  <a:rPr lang="en-IN" sz="2400" b="1" i="1">
                                    <a:solidFill>
                                      <a:schemeClr val="tx1"/>
                                    </a:solidFill>
                                    <a:latin typeface="Cambria Math" panose="02040503050406030204" pitchFamily="18" charset="0"/>
                                  </a:rPr>
                                  <m:t>𝒙</m:t>
                                </m:r>
                              </m:e>
                              <m:sub>
                                <m:r>
                                  <a:rPr lang="en-IN" sz="2400" i="1">
                                    <a:solidFill>
                                      <a:schemeClr val="tx1"/>
                                    </a:solidFill>
                                    <a:latin typeface="Cambria Math" panose="02040503050406030204" pitchFamily="18" charset="0"/>
                                  </a:rPr>
                                  <m:t>𝑛</m:t>
                                </m:r>
                              </m:sub>
                            </m:sSub>
                            <m:r>
                              <a:rPr lang="en-IN" sz="2400" i="1">
                                <a:solidFill>
                                  <a:schemeClr val="tx1"/>
                                </a:solidFill>
                                <a:latin typeface="Cambria Math" panose="02040503050406030204" pitchFamily="18" charset="0"/>
                              </a:rPr>
                              <m:t>−</m:t>
                            </m:r>
                            <m:sSub>
                              <m:sSubPr>
                                <m:ctrlPr>
                                  <a:rPr lang="en-IN" sz="2400" i="1">
                                    <a:solidFill>
                                      <a:schemeClr val="tx1"/>
                                    </a:solidFill>
                                    <a:latin typeface="Cambria Math" panose="02040503050406030204" pitchFamily="18" charset="0"/>
                                  </a:rPr>
                                </m:ctrlPr>
                              </m:sSubPr>
                              <m:e>
                                <m:acc>
                                  <m:accPr>
                                    <m:chr m:val="̂"/>
                                    <m:ctrlPr>
                                      <a:rPr lang="en-IN" sz="2400" i="1">
                                        <a:solidFill>
                                          <a:schemeClr val="tx1"/>
                                        </a:solidFill>
                                        <a:latin typeface="Cambria Math" panose="02040503050406030204" pitchFamily="18" charset="0"/>
                                      </a:rPr>
                                    </m:ctrlPr>
                                  </m:accPr>
                                  <m:e>
                                    <m:r>
                                      <a:rPr lang="en-IN" sz="2400" i="1">
                                        <a:solidFill>
                                          <a:schemeClr val="tx1"/>
                                        </a:solidFill>
                                        <a:latin typeface="Cambria Math" panose="02040503050406030204" pitchFamily="18" charset="0"/>
                                      </a:rPr>
                                      <m:t>𝜇</m:t>
                                    </m:r>
                                  </m:e>
                                </m:acc>
                              </m:e>
                              <m:sub>
                                <m:r>
                                  <a:rPr lang="en-IN" sz="2400" i="1">
                                    <a:solidFill>
                                      <a:schemeClr val="tx1"/>
                                    </a:solidFill>
                                    <a:latin typeface="Cambria Math" panose="02040503050406030204" pitchFamily="18" charset="0"/>
                                  </a:rPr>
                                  <m:t>𝑘</m:t>
                                </m:r>
                              </m:sub>
                            </m:sSub>
                            <m:r>
                              <a:rPr lang="en-IN" sz="2400" i="1">
                                <a:solidFill>
                                  <a:schemeClr val="tx1"/>
                                </a:solidFill>
                                <a:latin typeface="Cambria Math" panose="02040503050406030204" pitchFamily="18" charset="0"/>
                              </a:rPr>
                              <m:t>)</m:t>
                            </m:r>
                          </m:e>
                          <m:sup>
                            <m:r>
                              <a:rPr lang="en-IN" sz="2400" b="0" i="1" smtClean="0">
                                <a:solidFill>
                                  <a:schemeClr val="tx1"/>
                                </a:solidFill>
                                <a:latin typeface="Cambria Math" panose="02040503050406030204" pitchFamily="18" charset="0"/>
                              </a:rPr>
                              <m:t>⊤</m:t>
                            </m:r>
                          </m:sup>
                        </m:sSup>
                        <m:r>
                          <a:rPr lang="en-IN" sz="2400" b="0" i="1" smtClean="0">
                            <a:solidFill>
                              <a:schemeClr val="tx1"/>
                            </a:solidFill>
                            <a:latin typeface="Cambria Math" panose="02040503050406030204" pitchFamily="18" charset="0"/>
                          </a:rPr>
                          <m:t> </m:t>
                        </m:r>
                      </m:e>
                    </m:nary>
                  </m:oMath>
                </a14:m>
                <a:endParaRPr lang="en-IN" sz="2400" dirty="0">
                  <a:solidFill>
                    <a:schemeClr val="tx1"/>
                  </a:solidFill>
                  <a:latin typeface="Abadi Extra Light" panose="020B0204020104020204" pitchFamily="34" charset="0"/>
                </a:endParaRPr>
              </a:p>
            </p:txBody>
          </p:sp>
        </mc:Choice>
        <mc:Fallback xmlns="">
          <p:sp>
            <p:nvSpPr>
              <p:cNvPr id="9" name="Speech Bubble: Rectangle 8">
                <a:extLst>
                  <a:ext uri="{FF2B5EF4-FFF2-40B4-BE49-F238E27FC236}">
                    <a16:creationId xmlns:a16="http://schemas.microsoft.com/office/drawing/2014/main" id="{49488EF1-4883-4BE2-967D-ACA8900E645C}"/>
                  </a:ext>
                </a:extLst>
              </p:cNvPr>
              <p:cNvSpPr>
                <a:spLocks noRot="1" noChangeAspect="1" noMove="1" noResize="1" noEditPoints="1" noAdjustHandles="1" noChangeArrowheads="1" noChangeShapeType="1" noTextEdit="1"/>
              </p:cNvSpPr>
              <p:nvPr/>
            </p:nvSpPr>
            <p:spPr>
              <a:xfrm>
                <a:off x="6637871" y="5518401"/>
                <a:ext cx="5367991" cy="631186"/>
              </a:xfrm>
              <a:prstGeom prst="wedgeRectCallout">
                <a:avLst>
                  <a:gd name="adj1" fmla="val -56576"/>
                  <a:gd name="adj2" fmla="val -10496"/>
                </a:avLst>
              </a:prstGeom>
              <a:blipFill>
                <a:blip r:embed="rId5"/>
                <a:stretch>
                  <a:fillRect b="-1869"/>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F526890-7990-4DE1-ABF4-9A589A59A1F8}"/>
                  </a:ext>
                </a:extLst>
              </p:cNvPr>
              <p:cNvSpPr txBox="1"/>
              <p:nvPr/>
            </p:nvSpPr>
            <p:spPr>
              <a:xfrm>
                <a:off x="1398744" y="3746087"/>
                <a:ext cx="2474395" cy="75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400" b="0" i="1" smtClean="0">
                              <a:latin typeface="Cambria Math" panose="02040503050406030204" pitchFamily="18" charset="0"/>
                            </a:rPr>
                          </m:ctrlPr>
                        </m:sSubPr>
                        <m:e>
                          <m:acc>
                            <m:accPr>
                              <m:chr m:val="̂"/>
                              <m:ctrlPr>
                                <a:rPr lang="en-IN" sz="2400" i="1" smtClean="0">
                                  <a:latin typeface="Cambria Math" panose="02040503050406030204" pitchFamily="18" charset="0"/>
                                </a:rPr>
                              </m:ctrlPr>
                            </m:accPr>
                            <m:e>
                              <m:r>
                                <a:rPr lang="en-IN" sz="2400" b="0" i="1" smtClean="0">
                                  <a:latin typeface="Cambria Math" panose="02040503050406030204" pitchFamily="18" charset="0"/>
                                </a:rPr>
                                <m:t>𝜋</m:t>
                              </m:r>
                            </m:e>
                          </m:acc>
                        </m:e>
                        <m:sub>
                          <m:r>
                            <a:rPr lang="en-IN" sz="2400" b="0" i="1" smtClean="0">
                              <a:latin typeface="Cambria Math" panose="02040503050406030204" pitchFamily="18" charset="0"/>
                            </a:rPr>
                            <m:t>𝑘</m:t>
                          </m:r>
                        </m:sub>
                      </m:sSub>
                      <m:r>
                        <a:rPr lang="en-IN" sz="2400" b="0" i="1" smtClean="0">
                          <a:latin typeface="Cambria Math" panose="02040503050406030204" pitchFamily="18" charset="0"/>
                        </a:rPr>
                        <m:t>= </m:t>
                      </m:r>
                      <m:f>
                        <m:fPr>
                          <m:ctrlPr>
                            <a:rPr lang="en-IN" sz="2400" b="0" i="1" smtClean="0">
                              <a:latin typeface="Cambria Math" panose="02040503050406030204" pitchFamily="18" charset="0"/>
                            </a:rPr>
                          </m:ctrlPr>
                        </m:fPr>
                        <m:num>
                          <m:r>
                            <a:rPr lang="en-IN" sz="2400" b="0" i="1" smtClean="0">
                              <a:latin typeface="Cambria Math" panose="02040503050406030204" pitchFamily="18" charset="0"/>
                            </a:rPr>
                            <m:t>1</m:t>
                          </m:r>
                        </m:num>
                        <m:den>
                          <m:r>
                            <a:rPr lang="en-IN" sz="2400" b="0" i="1" smtClean="0">
                              <a:latin typeface="Cambria Math" panose="02040503050406030204" pitchFamily="18" charset="0"/>
                            </a:rPr>
                            <m:t>𝑁</m:t>
                          </m:r>
                        </m:den>
                      </m:f>
                      <m:nary>
                        <m:naryPr>
                          <m:chr m:val="∑"/>
                          <m:limLoc m:val="subSup"/>
                          <m:ctrlPr>
                            <a:rPr lang="en-IN" sz="2400" b="0" i="1" smtClean="0">
                              <a:latin typeface="Cambria Math" panose="02040503050406030204" pitchFamily="18" charset="0"/>
                            </a:rPr>
                          </m:ctrlPr>
                        </m:naryPr>
                        <m:sub>
                          <m:r>
                            <m:rPr>
                              <m:brk m:alnAt="25"/>
                            </m:rPr>
                            <a:rPr lang="en-IN" sz="2400" b="0" i="1" smtClean="0">
                              <a:latin typeface="Cambria Math" panose="02040503050406030204" pitchFamily="18" charset="0"/>
                            </a:rPr>
                            <m:t>𝑛</m:t>
                          </m:r>
                          <m:r>
                            <a:rPr lang="en-IN" sz="2400" b="0" i="1" smtClean="0">
                              <a:latin typeface="Cambria Math" panose="02040503050406030204" pitchFamily="18" charset="0"/>
                            </a:rPr>
                            <m:t>=1</m:t>
                          </m:r>
                        </m:sub>
                        <m:sup>
                          <m:r>
                            <a:rPr lang="en-IN" sz="2400" b="0" i="1" smtClean="0">
                              <a:latin typeface="Cambria Math" panose="02040503050406030204" pitchFamily="18" charset="0"/>
                            </a:rPr>
                            <m:t>𝑁</m:t>
                          </m:r>
                        </m:sup>
                        <m:e>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𝑧</m:t>
                              </m:r>
                            </m:e>
                            <m:sub>
                              <m:r>
                                <a:rPr lang="en-IN" sz="2400" b="0" i="1" smtClean="0">
                                  <a:latin typeface="Cambria Math" panose="02040503050406030204" pitchFamily="18" charset="0"/>
                                </a:rPr>
                                <m:t>𝑛𝑘</m:t>
                              </m:r>
                            </m:sub>
                          </m:sSub>
                        </m:e>
                      </m:nary>
                    </m:oMath>
                  </m:oMathPara>
                </a14:m>
                <a:endParaRPr lang="en-IN" sz="2400" dirty="0"/>
              </a:p>
            </p:txBody>
          </p:sp>
        </mc:Choice>
        <mc:Fallback xmlns="">
          <p:sp>
            <p:nvSpPr>
              <p:cNvPr id="10" name="TextBox 9">
                <a:extLst>
                  <a:ext uri="{FF2B5EF4-FFF2-40B4-BE49-F238E27FC236}">
                    <a16:creationId xmlns:a16="http://schemas.microsoft.com/office/drawing/2014/main" id="{9F526890-7990-4DE1-ABF4-9A589A59A1F8}"/>
                  </a:ext>
                </a:extLst>
              </p:cNvPr>
              <p:cNvSpPr txBox="1">
                <a:spLocks noRot="1" noChangeAspect="1" noMove="1" noResize="1" noEditPoints="1" noAdjustHandles="1" noChangeArrowheads="1" noChangeShapeType="1" noTextEdit="1"/>
              </p:cNvSpPr>
              <p:nvPr/>
            </p:nvSpPr>
            <p:spPr>
              <a:xfrm>
                <a:off x="1398744" y="3746087"/>
                <a:ext cx="2474395" cy="755913"/>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FB9FB70-83C1-45AE-8428-D0A941C90C63}"/>
                  </a:ext>
                </a:extLst>
              </p:cNvPr>
              <p:cNvSpPr txBox="1"/>
              <p:nvPr/>
            </p:nvSpPr>
            <p:spPr>
              <a:xfrm>
                <a:off x="1388778" y="4532540"/>
                <a:ext cx="2922980" cy="770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400" b="0" i="1" smtClean="0">
                              <a:latin typeface="Cambria Math" panose="02040503050406030204" pitchFamily="18" charset="0"/>
                            </a:rPr>
                          </m:ctrlPr>
                        </m:sSubPr>
                        <m:e>
                          <m:acc>
                            <m:accPr>
                              <m:chr m:val="̂"/>
                              <m:ctrlPr>
                                <a:rPr lang="en-IN" sz="2400" i="1" smtClean="0">
                                  <a:latin typeface="Cambria Math" panose="02040503050406030204" pitchFamily="18" charset="0"/>
                                </a:rPr>
                              </m:ctrlPr>
                            </m:accPr>
                            <m:e>
                              <m:r>
                                <a:rPr lang="en-IN" sz="2400" b="0" i="1" smtClean="0">
                                  <a:latin typeface="Cambria Math" panose="02040503050406030204" pitchFamily="18" charset="0"/>
                                </a:rPr>
                                <m:t>𝜇</m:t>
                              </m:r>
                            </m:e>
                          </m:acc>
                        </m:e>
                        <m:sub>
                          <m:r>
                            <a:rPr lang="en-IN" sz="2400" b="0" i="1" smtClean="0">
                              <a:latin typeface="Cambria Math" panose="02040503050406030204" pitchFamily="18" charset="0"/>
                            </a:rPr>
                            <m:t>𝑘</m:t>
                          </m:r>
                        </m:sub>
                      </m:sSub>
                      <m:r>
                        <a:rPr lang="en-IN" sz="2400" b="0" i="1" smtClean="0">
                          <a:latin typeface="Cambria Math" panose="02040503050406030204" pitchFamily="18" charset="0"/>
                        </a:rPr>
                        <m:t>= </m:t>
                      </m:r>
                      <m:f>
                        <m:fPr>
                          <m:ctrlPr>
                            <a:rPr lang="en-IN" sz="2400" b="0" i="1" smtClean="0">
                              <a:latin typeface="Cambria Math" panose="02040503050406030204" pitchFamily="18" charset="0"/>
                            </a:rPr>
                          </m:ctrlPr>
                        </m:fPr>
                        <m:num>
                          <m:r>
                            <a:rPr lang="en-IN" sz="2400" b="0" i="1" smtClean="0">
                              <a:latin typeface="Cambria Math" panose="02040503050406030204" pitchFamily="18" charset="0"/>
                            </a:rPr>
                            <m:t>1</m:t>
                          </m:r>
                        </m:num>
                        <m:den>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𝑁</m:t>
                              </m:r>
                            </m:e>
                            <m:sub>
                              <m:r>
                                <a:rPr lang="en-IN" sz="2400" b="0" i="1" smtClean="0">
                                  <a:latin typeface="Cambria Math" panose="02040503050406030204" pitchFamily="18" charset="0"/>
                                </a:rPr>
                                <m:t>𝑘</m:t>
                              </m:r>
                            </m:sub>
                          </m:sSub>
                        </m:den>
                      </m:f>
                      <m:nary>
                        <m:naryPr>
                          <m:chr m:val="∑"/>
                          <m:limLoc m:val="subSup"/>
                          <m:ctrlPr>
                            <a:rPr lang="en-IN" sz="2400" b="0" i="1" smtClean="0">
                              <a:latin typeface="Cambria Math" panose="02040503050406030204" pitchFamily="18" charset="0"/>
                            </a:rPr>
                          </m:ctrlPr>
                        </m:naryPr>
                        <m:sub>
                          <m:r>
                            <m:rPr>
                              <m:brk m:alnAt="25"/>
                            </m:rPr>
                            <a:rPr lang="en-IN" sz="2400" b="0" i="1" smtClean="0">
                              <a:latin typeface="Cambria Math" panose="02040503050406030204" pitchFamily="18" charset="0"/>
                            </a:rPr>
                            <m:t>𝑛</m:t>
                          </m:r>
                          <m:r>
                            <a:rPr lang="en-IN" sz="2400" b="0" i="1" smtClean="0">
                              <a:latin typeface="Cambria Math" panose="02040503050406030204" pitchFamily="18" charset="0"/>
                            </a:rPr>
                            <m:t>=1</m:t>
                          </m:r>
                        </m:sub>
                        <m:sup>
                          <m:r>
                            <a:rPr lang="en-IN" sz="2400" b="0" i="1" smtClean="0">
                              <a:latin typeface="Cambria Math" panose="02040503050406030204" pitchFamily="18" charset="0"/>
                            </a:rPr>
                            <m:t>𝑁</m:t>
                          </m:r>
                        </m:sup>
                        <m:e>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𝑧</m:t>
                              </m:r>
                            </m:e>
                            <m:sub>
                              <m:r>
                                <a:rPr lang="en-IN" sz="2400" b="0" i="1" smtClean="0">
                                  <a:latin typeface="Cambria Math" panose="02040503050406030204" pitchFamily="18" charset="0"/>
                                </a:rPr>
                                <m:t>𝑛𝑘</m:t>
                              </m:r>
                            </m:sub>
                          </m:sSub>
                          <m:sSub>
                            <m:sSubPr>
                              <m:ctrlPr>
                                <a:rPr lang="en-IN" sz="2400" b="0" i="1" smtClean="0">
                                  <a:latin typeface="Cambria Math" panose="02040503050406030204" pitchFamily="18" charset="0"/>
                                </a:rPr>
                              </m:ctrlPr>
                            </m:sSubPr>
                            <m:e>
                              <m:r>
                                <a:rPr lang="en-IN" sz="2400" b="1" i="1" smtClean="0">
                                  <a:latin typeface="Cambria Math" panose="02040503050406030204" pitchFamily="18" charset="0"/>
                                </a:rPr>
                                <m:t>𝒙</m:t>
                              </m:r>
                            </m:e>
                            <m:sub>
                              <m:r>
                                <a:rPr lang="en-IN" sz="2400" b="0" i="1" smtClean="0">
                                  <a:latin typeface="Cambria Math" panose="02040503050406030204" pitchFamily="18" charset="0"/>
                                </a:rPr>
                                <m:t>𝑛</m:t>
                              </m:r>
                            </m:sub>
                          </m:sSub>
                        </m:e>
                      </m:nary>
                    </m:oMath>
                  </m:oMathPara>
                </a14:m>
                <a:endParaRPr lang="en-IN" sz="2400" dirty="0"/>
              </a:p>
            </p:txBody>
          </p:sp>
        </mc:Choice>
        <mc:Fallback xmlns="">
          <p:sp>
            <p:nvSpPr>
              <p:cNvPr id="11" name="TextBox 10">
                <a:extLst>
                  <a:ext uri="{FF2B5EF4-FFF2-40B4-BE49-F238E27FC236}">
                    <a16:creationId xmlns:a16="http://schemas.microsoft.com/office/drawing/2014/main" id="{5FB9FB70-83C1-45AE-8428-D0A941C90C63}"/>
                  </a:ext>
                </a:extLst>
              </p:cNvPr>
              <p:cNvSpPr txBox="1">
                <a:spLocks noRot="1" noChangeAspect="1" noMove="1" noResize="1" noEditPoints="1" noAdjustHandles="1" noChangeArrowheads="1" noChangeShapeType="1" noTextEdit="1"/>
              </p:cNvSpPr>
              <p:nvPr/>
            </p:nvSpPr>
            <p:spPr>
              <a:xfrm>
                <a:off x="1388778" y="4532540"/>
                <a:ext cx="2922980" cy="770660"/>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6674FE2-723B-4015-AD1D-2DA0766ED8EC}"/>
                  </a:ext>
                </a:extLst>
              </p:cNvPr>
              <p:cNvSpPr txBox="1"/>
              <p:nvPr/>
            </p:nvSpPr>
            <p:spPr>
              <a:xfrm>
                <a:off x="1388778" y="5376415"/>
                <a:ext cx="5054139" cy="770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400" b="0" i="1" smtClean="0">
                              <a:latin typeface="Cambria Math" panose="02040503050406030204" pitchFamily="18" charset="0"/>
                            </a:rPr>
                          </m:ctrlPr>
                        </m:sSubPr>
                        <m:e>
                          <m:acc>
                            <m:accPr>
                              <m:chr m:val="̂"/>
                              <m:ctrlPr>
                                <a:rPr lang="en-IN" sz="2400" i="1" smtClean="0">
                                  <a:latin typeface="Cambria Math" panose="02040503050406030204" pitchFamily="18" charset="0"/>
                                </a:rPr>
                              </m:ctrlPr>
                            </m:accPr>
                            <m:e>
                              <m:r>
                                <m:rPr>
                                  <m:sty m:val="p"/>
                                </m:rPr>
                                <a:rPr lang="en-IN" sz="2400" b="0" i="0" smtClean="0">
                                  <a:latin typeface="Cambria Math" panose="02040503050406030204" pitchFamily="18" charset="0"/>
                                </a:rPr>
                                <m:t>Σ</m:t>
                              </m:r>
                            </m:e>
                          </m:acc>
                        </m:e>
                        <m:sub>
                          <m:r>
                            <a:rPr lang="en-IN" sz="2400" b="0" i="1" smtClean="0">
                              <a:latin typeface="Cambria Math" panose="02040503050406030204" pitchFamily="18" charset="0"/>
                            </a:rPr>
                            <m:t>𝑘</m:t>
                          </m:r>
                        </m:sub>
                      </m:sSub>
                      <m:r>
                        <a:rPr lang="en-IN" sz="2400" b="0" i="1" smtClean="0">
                          <a:latin typeface="Cambria Math" panose="02040503050406030204" pitchFamily="18" charset="0"/>
                        </a:rPr>
                        <m:t>= </m:t>
                      </m:r>
                      <m:f>
                        <m:fPr>
                          <m:ctrlPr>
                            <a:rPr lang="en-IN" sz="2400" b="0" i="1" smtClean="0">
                              <a:latin typeface="Cambria Math" panose="02040503050406030204" pitchFamily="18" charset="0"/>
                            </a:rPr>
                          </m:ctrlPr>
                        </m:fPr>
                        <m:num>
                          <m:r>
                            <a:rPr lang="en-IN" sz="2400" b="0" i="1" smtClean="0">
                              <a:latin typeface="Cambria Math" panose="02040503050406030204" pitchFamily="18" charset="0"/>
                            </a:rPr>
                            <m:t>1</m:t>
                          </m:r>
                        </m:num>
                        <m:den>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𝑁</m:t>
                              </m:r>
                            </m:e>
                            <m:sub>
                              <m:r>
                                <a:rPr lang="en-IN" sz="2400" b="0" i="1" smtClean="0">
                                  <a:latin typeface="Cambria Math" panose="02040503050406030204" pitchFamily="18" charset="0"/>
                                </a:rPr>
                                <m:t>𝑘</m:t>
                              </m:r>
                            </m:sub>
                          </m:sSub>
                        </m:den>
                      </m:f>
                      <m:nary>
                        <m:naryPr>
                          <m:chr m:val="∑"/>
                          <m:limLoc m:val="subSup"/>
                          <m:ctrlPr>
                            <a:rPr lang="en-IN" sz="2400" b="0" i="1" smtClean="0">
                              <a:latin typeface="Cambria Math" panose="02040503050406030204" pitchFamily="18" charset="0"/>
                            </a:rPr>
                          </m:ctrlPr>
                        </m:naryPr>
                        <m:sub>
                          <m:r>
                            <m:rPr>
                              <m:brk m:alnAt="25"/>
                            </m:rPr>
                            <a:rPr lang="en-IN" sz="2400" b="0" i="1" smtClean="0">
                              <a:latin typeface="Cambria Math" panose="02040503050406030204" pitchFamily="18" charset="0"/>
                            </a:rPr>
                            <m:t>𝑛</m:t>
                          </m:r>
                          <m:r>
                            <a:rPr lang="en-IN" sz="2400" b="0" i="1" smtClean="0">
                              <a:latin typeface="Cambria Math" panose="02040503050406030204" pitchFamily="18" charset="0"/>
                            </a:rPr>
                            <m:t>=1</m:t>
                          </m:r>
                        </m:sub>
                        <m:sup>
                          <m:r>
                            <a:rPr lang="en-IN" sz="2400" b="0" i="1" smtClean="0">
                              <a:latin typeface="Cambria Math" panose="02040503050406030204" pitchFamily="18" charset="0"/>
                            </a:rPr>
                            <m:t>𝑁</m:t>
                          </m:r>
                        </m:sup>
                        <m:e>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𝑧</m:t>
                              </m:r>
                            </m:e>
                            <m:sub>
                              <m:r>
                                <a:rPr lang="en-IN" sz="2400" b="0" i="1" smtClean="0">
                                  <a:latin typeface="Cambria Math" panose="02040503050406030204" pitchFamily="18" charset="0"/>
                                </a:rPr>
                                <m:t>𝑛𝑘</m:t>
                              </m:r>
                            </m:sub>
                          </m:sSub>
                          <m:sSub>
                            <m:sSubPr>
                              <m:ctrlPr>
                                <a:rPr lang="en-IN" sz="2400" i="1">
                                  <a:latin typeface="Cambria Math" panose="02040503050406030204" pitchFamily="18" charset="0"/>
                                </a:rPr>
                              </m:ctrlPr>
                            </m:sSubPr>
                            <m:e>
                              <m:r>
                                <a:rPr lang="en-IN" sz="2400" b="1" i="1">
                                  <a:latin typeface="Cambria Math" panose="02040503050406030204" pitchFamily="18" charset="0"/>
                                </a:rPr>
                                <m:t>(</m:t>
                              </m:r>
                              <m:r>
                                <a:rPr lang="en-IN" sz="2400" b="1" i="1">
                                  <a:latin typeface="Cambria Math" panose="02040503050406030204" pitchFamily="18" charset="0"/>
                                </a:rPr>
                                <m:t>𝒙</m:t>
                              </m:r>
                            </m:e>
                            <m:sub>
                              <m:r>
                                <a:rPr lang="en-IN" sz="2400" i="1">
                                  <a:latin typeface="Cambria Math" panose="02040503050406030204" pitchFamily="18" charset="0"/>
                                </a:rPr>
                                <m:t>𝑛</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acc>
                                <m:accPr>
                                  <m:chr m:val="̂"/>
                                  <m:ctrlPr>
                                    <a:rPr lang="en-IN" sz="2400" i="1">
                                      <a:latin typeface="Cambria Math" panose="02040503050406030204" pitchFamily="18" charset="0"/>
                                    </a:rPr>
                                  </m:ctrlPr>
                                </m:accPr>
                                <m:e>
                                  <m:r>
                                    <a:rPr lang="en-IN" sz="2400" i="1">
                                      <a:latin typeface="Cambria Math" panose="02040503050406030204" pitchFamily="18" charset="0"/>
                                    </a:rPr>
                                    <m:t>𝜇</m:t>
                                  </m:r>
                                </m:e>
                              </m:acc>
                            </m:e>
                            <m:sub>
                              <m:r>
                                <a:rPr lang="en-IN" sz="2400" i="1">
                                  <a:latin typeface="Cambria Math" panose="02040503050406030204" pitchFamily="18" charset="0"/>
                                </a:rPr>
                                <m:t>𝑘</m:t>
                              </m:r>
                            </m:sub>
                          </m:sSub>
                          <m:r>
                            <a:rPr lang="en-IN" sz="2400" i="1">
                              <a:latin typeface="Cambria Math" panose="02040503050406030204" pitchFamily="18" charset="0"/>
                            </a:rPr>
                            <m:t>)</m:t>
                          </m:r>
                          <m:sSup>
                            <m:sSupPr>
                              <m:ctrlPr>
                                <a:rPr lang="en-IN" sz="2400" i="1">
                                  <a:latin typeface="Cambria Math" panose="02040503050406030204" pitchFamily="18" charset="0"/>
                                </a:rPr>
                              </m:ctrlPr>
                            </m:sSupPr>
                            <m:e>
                              <m:sSub>
                                <m:sSubPr>
                                  <m:ctrlPr>
                                    <a:rPr lang="en-IN" sz="2400" i="1">
                                      <a:latin typeface="Cambria Math" panose="02040503050406030204" pitchFamily="18" charset="0"/>
                                    </a:rPr>
                                  </m:ctrlPr>
                                </m:sSubPr>
                                <m:e>
                                  <m:r>
                                    <a:rPr lang="en-IN" sz="2400" b="1" i="1">
                                      <a:latin typeface="Cambria Math" panose="02040503050406030204" pitchFamily="18" charset="0"/>
                                    </a:rPr>
                                    <m:t>(</m:t>
                                  </m:r>
                                  <m:r>
                                    <a:rPr lang="en-IN" sz="2400" b="1" i="1">
                                      <a:latin typeface="Cambria Math" panose="02040503050406030204" pitchFamily="18" charset="0"/>
                                    </a:rPr>
                                    <m:t>𝒙</m:t>
                                  </m:r>
                                </m:e>
                                <m:sub>
                                  <m:r>
                                    <a:rPr lang="en-IN" sz="2400" i="1">
                                      <a:latin typeface="Cambria Math" panose="02040503050406030204" pitchFamily="18" charset="0"/>
                                    </a:rPr>
                                    <m:t>𝑛</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acc>
                                    <m:accPr>
                                      <m:chr m:val="̂"/>
                                      <m:ctrlPr>
                                        <a:rPr lang="en-IN" sz="2400" i="1">
                                          <a:latin typeface="Cambria Math" panose="02040503050406030204" pitchFamily="18" charset="0"/>
                                        </a:rPr>
                                      </m:ctrlPr>
                                    </m:accPr>
                                    <m:e>
                                      <m:r>
                                        <a:rPr lang="en-IN" sz="2400" i="1">
                                          <a:latin typeface="Cambria Math" panose="02040503050406030204" pitchFamily="18" charset="0"/>
                                        </a:rPr>
                                        <m:t>𝜇</m:t>
                                      </m:r>
                                    </m:e>
                                  </m:acc>
                                </m:e>
                                <m:sub>
                                  <m:r>
                                    <a:rPr lang="en-IN" sz="2400" i="1">
                                      <a:latin typeface="Cambria Math" panose="02040503050406030204" pitchFamily="18" charset="0"/>
                                    </a:rPr>
                                    <m:t>𝑘</m:t>
                                  </m:r>
                                </m:sub>
                              </m:sSub>
                              <m:r>
                                <a:rPr lang="en-IN" sz="2400" i="1">
                                  <a:latin typeface="Cambria Math" panose="02040503050406030204" pitchFamily="18" charset="0"/>
                                </a:rPr>
                                <m:t>)</m:t>
                              </m:r>
                            </m:e>
                            <m:sup>
                              <m:r>
                                <a:rPr lang="en-IN" sz="2400" i="1">
                                  <a:latin typeface="Cambria Math" panose="02040503050406030204" pitchFamily="18" charset="0"/>
                                </a:rPr>
                                <m:t>⊤</m:t>
                              </m:r>
                            </m:sup>
                          </m:sSup>
                        </m:e>
                      </m:nary>
                    </m:oMath>
                  </m:oMathPara>
                </a14:m>
                <a:endParaRPr lang="en-IN" sz="2400" dirty="0"/>
              </a:p>
            </p:txBody>
          </p:sp>
        </mc:Choice>
        <mc:Fallback xmlns="">
          <p:sp>
            <p:nvSpPr>
              <p:cNvPr id="13" name="TextBox 12">
                <a:extLst>
                  <a:ext uri="{FF2B5EF4-FFF2-40B4-BE49-F238E27FC236}">
                    <a16:creationId xmlns:a16="http://schemas.microsoft.com/office/drawing/2014/main" id="{26674FE2-723B-4015-AD1D-2DA0766ED8EC}"/>
                  </a:ext>
                </a:extLst>
              </p:cNvPr>
              <p:cNvSpPr txBox="1">
                <a:spLocks noRot="1" noChangeAspect="1" noMove="1" noResize="1" noEditPoints="1" noAdjustHandles="1" noChangeArrowheads="1" noChangeShapeType="1" noTextEdit="1"/>
              </p:cNvSpPr>
              <p:nvPr/>
            </p:nvSpPr>
            <p:spPr>
              <a:xfrm>
                <a:off x="1388778" y="5376415"/>
                <a:ext cx="5054139" cy="770660"/>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Speech Bubble: Rectangle 13">
                <a:extLst>
                  <a:ext uri="{FF2B5EF4-FFF2-40B4-BE49-F238E27FC236}">
                    <a16:creationId xmlns:a16="http://schemas.microsoft.com/office/drawing/2014/main" id="{5603EBA9-284A-46E9-A7B0-51880FB1E560}"/>
                  </a:ext>
                </a:extLst>
              </p:cNvPr>
              <p:cNvSpPr/>
              <p:nvPr/>
            </p:nvSpPr>
            <p:spPr>
              <a:xfrm>
                <a:off x="4380757" y="3739797"/>
                <a:ext cx="7475163" cy="609077"/>
              </a:xfrm>
              <a:prstGeom prst="wedgeRectCallout">
                <a:avLst>
                  <a:gd name="adj1" fmla="val -55430"/>
                  <a:gd name="adj2" fmla="val 3354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tx1"/>
                    </a:solidFill>
                    <a:latin typeface="Abadi Extra Light" panose="020B0204020104020204" pitchFamily="34" charset="0"/>
                  </a:rPr>
                  <a:t>Same as </a:t>
                </a:r>
                <a14:m>
                  <m:oMath xmlns:m="http://schemas.openxmlformats.org/officeDocument/2006/math">
                    <m:f>
                      <m:fPr>
                        <m:ctrlPr>
                          <a:rPr lang="en-IN" sz="2400" i="1" smtClean="0">
                            <a:solidFill>
                              <a:schemeClr val="tx1"/>
                            </a:solidFill>
                            <a:latin typeface="Cambria Math" panose="02040503050406030204" pitchFamily="18" charset="0"/>
                          </a:rPr>
                        </m:ctrlPr>
                      </m:fPr>
                      <m:num>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𝑁</m:t>
                            </m:r>
                          </m:e>
                          <m:sub>
                            <m:r>
                              <a:rPr lang="en-IN" sz="2400" b="0" i="1" smtClean="0">
                                <a:solidFill>
                                  <a:schemeClr val="tx1"/>
                                </a:solidFill>
                                <a:latin typeface="Cambria Math" panose="02040503050406030204" pitchFamily="18" charset="0"/>
                              </a:rPr>
                              <m:t>𝑘</m:t>
                            </m:r>
                          </m:sub>
                        </m:sSub>
                      </m:num>
                      <m:den>
                        <m:r>
                          <a:rPr lang="en-IN" sz="2400" b="0" i="1" smtClean="0">
                            <a:solidFill>
                              <a:schemeClr val="tx1"/>
                            </a:solidFill>
                            <a:latin typeface="Cambria Math" panose="02040503050406030204" pitchFamily="18" charset="0"/>
                          </a:rPr>
                          <m:t>𝑁</m:t>
                        </m:r>
                      </m:den>
                    </m:f>
                  </m:oMath>
                </a14:m>
                <a:r>
                  <a:rPr lang="en-IN" sz="2400" dirty="0">
                    <a:solidFill>
                      <a:schemeClr val="tx1"/>
                    </a:solidFill>
                    <a:latin typeface="Abadi Extra Light" panose="020B0204020104020204" pitchFamily="34" charset="0"/>
                  </a:rPr>
                  <a:t> where </a:t>
                </a:r>
                <a14:m>
                  <m:oMath xmlns:m="http://schemas.openxmlformats.org/officeDocument/2006/math">
                    <m:sSub>
                      <m:sSubPr>
                        <m:ctrlPr>
                          <a:rPr lang="en-IN" sz="2400" i="1" dirty="0" smtClean="0">
                            <a:solidFill>
                              <a:schemeClr val="tx1"/>
                            </a:solidFill>
                            <a:latin typeface="Cambria Math" panose="02040503050406030204" pitchFamily="18" charset="0"/>
                          </a:rPr>
                        </m:ctrlPr>
                      </m:sSubPr>
                      <m:e>
                        <m:r>
                          <a:rPr lang="en-IN" sz="2400" i="1" dirty="0" smtClean="0">
                            <a:solidFill>
                              <a:schemeClr val="tx1"/>
                            </a:solidFill>
                            <a:latin typeface="Cambria Math" panose="02040503050406030204" pitchFamily="18" charset="0"/>
                          </a:rPr>
                          <m:t>𝑁</m:t>
                        </m:r>
                      </m:e>
                      <m:sub>
                        <m:r>
                          <a:rPr lang="en-IN" sz="2400" i="1" dirty="0" smtClean="0">
                            <a:solidFill>
                              <a:schemeClr val="tx1"/>
                            </a:solidFill>
                            <a:latin typeface="Cambria Math" panose="02040503050406030204" pitchFamily="18" charset="0"/>
                          </a:rPr>
                          <m:t>𝑘</m:t>
                        </m:r>
                      </m:sub>
                    </m:sSub>
                  </m:oMath>
                </a14:m>
                <a:r>
                  <a:rPr lang="en-IN" sz="2400" dirty="0">
                    <a:solidFill>
                      <a:schemeClr val="tx1"/>
                    </a:solidFill>
                    <a:latin typeface="Abadi Extra Light" panose="020B0204020104020204" pitchFamily="34" charset="0"/>
                  </a:rPr>
                  <a:t> is # of training ex. for which </a:t>
                </a:r>
                <a14:m>
                  <m:oMath xmlns:m="http://schemas.openxmlformats.org/officeDocument/2006/math">
                    <m:sSub>
                      <m:sSubPr>
                        <m:ctrlPr>
                          <a:rPr lang="en-IN" sz="2400" i="1" dirty="0" smtClean="0">
                            <a:solidFill>
                              <a:schemeClr val="tx1"/>
                            </a:solidFill>
                            <a:latin typeface="Cambria Math" panose="02040503050406030204" pitchFamily="18" charset="0"/>
                          </a:rPr>
                        </m:ctrlPr>
                      </m:sSubPr>
                      <m:e>
                        <m:r>
                          <a:rPr lang="en-IN" sz="2400" i="1" dirty="0" smtClean="0">
                            <a:solidFill>
                              <a:schemeClr val="tx1"/>
                            </a:solidFill>
                            <a:latin typeface="Cambria Math" panose="02040503050406030204" pitchFamily="18" charset="0"/>
                          </a:rPr>
                          <m:t>𝑦</m:t>
                        </m:r>
                      </m:e>
                      <m:sub>
                        <m:r>
                          <a:rPr lang="en-IN" sz="2400" i="1" dirty="0" smtClean="0">
                            <a:solidFill>
                              <a:schemeClr val="tx1"/>
                            </a:solidFill>
                            <a:latin typeface="Cambria Math" panose="02040503050406030204" pitchFamily="18" charset="0"/>
                          </a:rPr>
                          <m:t>𝑛</m:t>
                        </m:r>
                      </m:sub>
                    </m:sSub>
                    <m:r>
                      <a:rPr lang="en-IN" sz="2400" i="1" dirty="0" smtClean="0">
                        <a:solidFill>
                          <a:schemeClr val="tx1"/>
                        </a:solidFill>
                        <a:latin typeface="Cambria Math" panose="02040503050406030204" pitchFamily="18" charset="0"/>
                      </a:rPr>
                      <m:t>= </m:t>
                    </m:r>
                    <m:r>
                      <a:rPr lang="en-IN" sz="2400" i="1" dirty="0" smtClean="0">
                        <a:solidFill>
                          <a:schemeClr val="tx1"/>
                        </a:solidFill>
                        <a:latin typeface="Cambria Math" panose="02040503050406030204" pitchFamily="18" charset="0"/>
                      </a:rPr>
                      <m:t>𝑘</m:t>
                    </m:r>
                    <m:r>
                      <a:rPr lang="en-IN" sz="2400" i="1" dirty="0" smtClean="0">
                        <a:solidFill>
                          <a:schemeClr val="tx1"/>
                        </a:solidFill>
                        <a:latin typeface="Cambria Math" panose="02040503050406030204" pitchFamily="18" charset="0"/>
                      </a:rPr>
                      <m:t> </m:t>
                    </m:r>
                  </m:oMath>
                </a14:m>
                <a:endParaRPr lang="en-IN" sz="2400" dirty="0">
                  <a:solidFill>
                    <a:schemeClr val="tx1"/>
                  </a:solidFill>
                  <a:latin typeface="Abadi Extra Light" panose="020B0204020104020204" pitchFamily="34" charset="0"/>
                </a:endParaRPr>
              </a:p>
            </p:txBody>
          </p:sp>
        </mc:Choice>
        <mc:Fallback xmlns="">
          <p:sp>
            <p:nvSpPr>
              <p:cNvPr id="14" name="Speech Bubble: Rectangle 13">
                <a:extLst>
                  <a:ext uri="{FF2B5EF4-FFF2-40B4-BE49-F238E27FC236}">
                    <a16:creationId xmlns:a16="http://schemas.microsoft.com/office/drawing/2014/main" id="{5603EBA9-284A-46E9-A7B0-51880FB1E560}"/>
                  </a:ext>
                </a:extLst>
              </p:cNvPr>
              <p:cNvSpPr>
                <a:spLocks noRot="1" noChangeAspect="1" noMove="1" noResize="1" noEditPoints="1" noAdjustHandles="1" noChangeArrowheads="1" noChangeShapeType="1" noTextEdit="1"/>
              </p:cNvSpPr>
              <p:nvPr/>
            </p:nvSpPr>
            <p:spPr>
              <a:xfrm>
                <a:off x="4380757" y="3739797"/>
                <a:ext cx="7475163" cy="609077"/>
              </a:xfrm>
              <a:prstGeom prst="wedgeRectCallout">
                <a:avLst>
                  <a:gd name="adj1" fmla="val -55430"/>
                  <a:gd name="adj2" fmla="val 33546"/>
                </a:avLst>
              </a:prstGeom>
              <a:blipFill>
                <a:blip r:embed="rId11"/>
                <a:stretch>
                  <a:fillRect b="-7767"/>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3311505155"/>
      </p:ext>
    </p:extLst>
  </p:cSld>
  <p:clrMapOvr>
    <a:masterClrMapping/>
  </p:clrMapOvr>
  <mc:AlternateContent xmlns:mc="http://schemas.openxmlformats.org/markup-compatibility/2006" xmlns:p14="http://schemas.microsoft.com/office/powerpoint/2010/main">
    <mc:Choice Requires="p14">
      <p:transition spd="slow" p14:dur="2000" advTm="205630"/>
    </mc:Choice>
    <mc:Fallback xmlns="">
      <p:transition spd="slow" advTm="2056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wipe(down)">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3"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Detour: MLE for Generative Classification</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27</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600" dirty="0">
                    <a:latin typeface="Abadi Extra Light" panose="020B0204020104020204" pitchFamily="34" charset="0"/>
                  </a:rPr>
                  <a:t>Here is a formal derivation of the MLE solution for </a:t>
                </a:r>
                <a14:m>
                  <m:oMath xmlns:m="http://schemas.openxmlformats.org/officeDocument/2006/math">
                    <m:r>
                      <m:rPr>
                        <m:sty m:val="p"/>
                      </m:rPr>
                      <a:rPr lang="en-IN" sz="2600">
                        <a:latin typeface="Cambria Math" panose="02040503050406030204" pitchFamily="18" charset="0"/>
                      </a:rPr>
                      <m:t>Θ</m:t>
                    </m:r>
                    <m:r>
                      <a:rPr lang="en-IN" sz="2600" i="1">
                        <a:latin typeface="Cambria Math" panose="02040503050406030204" pitchFamily="18" charset="0"/>
                      </a:rPr>
                      <m:t>=</m:t>
                    </m:r>
                    <m:sSubSup>
                      <m:sSubSupPr>
                        <m:ctrlPr>
                          <a:rPr lang="en-IN" sz="2600" i="1">
                            <a:latin typeface="Cambria Math" panose="02040503050406030204" pitchFamily="18" charset="0"/>
                          </a:rPr>
                        </m:ctrlPr>
                      </m:sSubSupPr>
                      <m:e>
                        <m:r>
                          <a:rPr lang="en-IN" sz="2600" i="1">
                            <a:latin typeface="Cambria Math" panose="02040503050406030204" pitchFamily="18" charset="0"/>
                          </a:rPr>
                          <m:t>{</m:t>
                        </m:r>
                        <m:sSub>
                          <m:sSubPr>
                            <m:ctrlPr>
                              <a:rPr lang="en-IN" sz="2600" i="1">
                                <a:latin typeface="Cambria Math" panose="02040503050406030204" pitchFamily="18" charset="0"/>
                              </a:rPr>
                            </m:ctrlPr>
                          </m:sSubPr>
                          <m:e>
                            <m:r>
                              <a:rPr lang="en-IN" sz="2600" i="1">
                                <a:latin typeface="Cambria Math" panose="02040503050406030204" pitchFamily="18" charset="0"/>
                              </a:rPr>
                              <m:t>𝜋</m:t>
                            </m:r>
                          </m:e>
                          <m:sub>
                            <m:r>
                              <a:rPr lang="en-IN" sz="2600" i="1">
                                <a:latin typeface="Cambria Math" panose="02040503050406030204" pitchFamily="18" charset="0"/>
                              </a:rPr>
                              <m:t>𝑘</m:t>
                            </m:r>
                          </m:sub>
                        </m:sSub>
                        <m:r>
                          <a:rPr lang="en-IN" sz="2600" i="1">
                            <a:latin typeface="Cambria Math" panose="02040503050406030204" pitchFamily="18" charset="0"/>
                          </a:rPr>
                          <m:t>,</m:t>
                        </m:r>
                        <m:sSub>
                          <m:sSubPr>
                            <m:ctrlPr>
                              <a:rPr lang="en-IN" sz="2600" i="1">
                                <a:latin typeface="Cambria Math" panose="02040503050406030204" pitchFamily="18" charset="0"/>
                              </a:rPr>
                            </m:ctrlPr>
                          </m:sSubPr>
                          <m:e>
                            <m:r>
                              <a:rPr lang="en-IN" sz="2600" i="1">
                                <a:latin typeface="Cambria Math" panose="02040503050406030204" pitchFamily="18" charset="0"/>
                              </a:rPr>
                              <m:t>𝜇</m:t>
                            </m:r>
                          </m:e>
                          <m:sub>
                            <m:r>
                              <a:rPr lang="en-IN" sz="2600" i="1">
                                <a:latin typeface="Cambria Math" panose="02040503050406030204" pitchFamily="18" charset="0"/>
                              </a:rPr>
                              <m:t>𝑘</m:t>
                            </m:r>
                          </m:sub>
                        </m:sSub>
                        <m:r>
                          <a:rPr lang="en-IN" sz="2600" i="1">
                            <a:latin typeface="Cambria Math" panose="02040503050406030204" pitchFamily="18" charset="0"/>
                          </a:rPr>
                          <m:t>,</m:t>
                        </m:r>
                        <m:sSub>
                          <m:sSubPr>
                            <m:ctrlPr>
                              <a:rPr lang="en-IN" sz="2600" i="1">
                                <a:latin typeface="Cambria Math" panose="02040503050406030204" pitchFamily="18" charset="0"/>
                              </a:rPr>
                            </m:ctrlPr>
                          </m:sSubPr>
                          <m:e>
                            <m:r>
                              <m:rPr>
                                <m:sty m:val="p"/>
                              </m:rPr>
                              <a:rPr lang="en-IN" sz="2600">
                                <a:latin typeface="Cambria Math" panose="02040503050406030204" pitchFamily="18" charset="0"/>
                              </a:rPr>
                              <m:t>Σ</m:t>
                            </m:r>
                          </m:e>
                          <m:sub>
                            <m:r>
                              <a:rPr lang="en-IN" sz="2600" i="1">
                                <a:latin typeface="Cambria Math" panose="02040503050406030204" pitchFamily="18" charset="0"/>
                              </a:rPr>
                              <m:t>𝑘</m:t>
                            </m:r>
                          </m:sub>
                        </m:sSub>
                        <m:r>
                          <a:rPr lang="en-IN" sz="2600" i="1">
                            <a:latin typeface="Cambria Math" panose="02040503050406030204" pitchFamily="18" charset="0"/>
                          </a:rPr>
                          <m:t>}</m:t>
                        </m:r>
                        <m:r>
                          <m:rPr>
                            <m:nor/>
                          </m:rPr>
                          <a:rPr lang="en-IN" sz="2600" dirty="0">
                            <a:latin typeface="Abadi Extra Light" panose="020B0204020104020204" pitchFamily="34" charset="0"/>
                          </a:rPr>
                          <m:t> </m:t>
                        </m:r>
                      </m:e>
                      <m:sub>
                        <m:r>
                          <a:rPr lang="en-IN" sz="2600" i="1">
                            <a:latin typeface="Cambria Math" panose="02040503050406030204" pitchFamily="18" charset="0"/>
                          </a:rPr>
                          <m:t>𝑘</m:t>
                        </m:r>
                        <m:r>
                          <a:rPr lang="en-IN" sz="2600" i="1">
                            <a:latin typeface="Cambria Math" panose="02040503050406030204" pitchFamily="18" charset="0"/>
                          </a:rPr>
                          <m:t>=1</m:t>
                        </m:r>
                      </m:sub>
                      <m:sup>
                        <m:r>
                          <a:rPr lang="en-IN" sz="2600" i="1">
                            <a:latin typeface="Cambria Math" panose="02040503050406030204" pitchFamily="18" charset="0"/>
                          </a:rPr>
                          <m:t>𝐾</m:t>
                        </m:r>
                      </m:sup>
                    </m:sSubSup>
                  </m:oMath>
                </a14:m>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831" t="-142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245B6F7-C154-4945-8697-562DD2F437FD}"/>
                  </a:ext>
                </a:extLst>
              </p:cNvPr>
              <p:cNvSpPr txBox="1"/>
              <p:nvPr/>
            </p:nvSpPr>
            <p:spPr>
              <a:xfrm>
                <a:off x="892842" y="1717375"/>
                <a:ext cx="3213572" cy="3816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IN" sz="2400" i="1" smtClean="0">
                              <a:latin typeface="Cambria Math" panose="02040503050406030204" pitchFamily="18" charset="0"/>
                            </a:rPr>
                          </m:ctrlPr>
                        </m:accPr>
                        <m:e>
                          <m:r>
                            <m:rPr>
                              <m:sty m:val="p"/>
                            </m:rPr>
                            <a:rPr lang="en-IN" sz="2400" b="0" i="0" smtClean="0">
                              <a:latin typeface="Cambria Math" panose="02040503050406030204" pitchFamily="18" charset="0"/>
                            </a:rPr>
                            <m:t>Θ</m:t>
                          </m:r>
                        </m:e>
                      </m:acc>
                      <m:r>
                        <a:rPr lang="en-IN" sz="2400" b="0" i="1" smtClean="0">
                          <a:latin typeface="Cambria Math" panose="02040503050406030204" pitchFamily="18" charset="0"/>
                        </a:rPr>
                        <m:t>= </m:t>
                      </m:r>
                      <m:sSub>
                        <m:sSubPr>
                          <m:ctrlPr>
                            <a:rPr lang="en-IN" sz="2400" b="0" i="1" smtClean="0">
                              <a:latin typeface="Cambria Math" panose="02040503050406030204" pitchFamily="18" charset="0"/>
                            </a:rPr>
                          </m:ctrlPr>
                        </m:sSubPr>
                        <m:e>
                          <m:r>
                            <m:rPr>
                              <m:sty m:val="p"/>
                            </m:rPr>
                            <a:rPr lang="en-IN" sz="2400" b="0" i="0" smtClean="0">
                              <a:latin typeface="Cambria Math" panose="02040503050406030204" pitchFamily="18" charset="0"/>
                            </a:rPr>
                            <m:t>argmax</m:t>
                          </m:r>
                        </m:e>
                        <m:sub>
                          <m:r>
                            <m:rPr>
                              <m:sty m:val="p"/>
                            </m:rPr>
                            <a:rPr lang="en-IN" sz="2400" b="0" i="0" smtClean="0">
                              <a:latin typeface="Cambria Math" panose="02040503050406030204" pitchFamily="18" charset="0"/>
                            </a:rPr>
                            <m:t>Θ</m:t>
                          </m:r>
                        </m:sub>
                      </m:sSub>
                      <m:r>
                        <a:rPr lang="en-IN" sz="2400" b="0" i="1" smtClean="0">
                          <a:latin typeface="Cambria Math" panose="02040503050406030204" pitchFamily="18" charset="0"/>
                        </a:rPr>
                        <m:t> </m:t>
                      </m:r>
                      <m:r>
                        <a:rPr lang="en-IN" sz="2400" b="0" i="1" smtClean="0">
                          <a:latin typeface="Cambria Math" panose="02040503050406030204" pitchFamily="18" charset="0"/>
                        </a:rPr>
                        <m:t>𝑝</m:t>
                      </m:r>
                      <m:r>
                        <a:rPr lang="en-IN" sz="2400" b="0" i="1" smtClean="0">
                          <a:latin typeface="Cambria Math" panose="02040503050406030204" pitchFamily="18" charset="0"/>
                        </a:rPr>
                        <m:t>(</m:t>
                      </m:r>
                      <m:r>
                        <a:rPr lang="en-IN" sz="2400" b="1" i="1" smtClean="0">
                          <a:latin typeface="Cambria Math" panose="02040503050406030204" pitchFamily="18" charset="0"/>
                        </a:rPr>
                        <m:t>𝑿</m:t>
                      </m:r>
                      <m:r>
                        <a:rPr lang="en-IN" sz="2400" b="0" i="1" smtClean="0">
                          <a:latin typeface="Cambria Math" panose="02040503050406030204" pitchFamily="18" charset="0"/>
                        </a:rPr>
                        <m:t>,</m:t>
                      </m:r>
                      <m:r>
                        <a:rPr lang="en-IN" sz="2400" b="1" i="1" smtClean="0">
                          <a:latin typeface="Cambria Math" panose="02040503050406030204" pitchFamily="18" charset="0"/>
                        </a:rPr>
                        <m:t>𝒁</m:t>
                      </m:r>
                      <m:r>
                        <a:rPr lang="en-IN" sz="2400" b="0" i="1" smtClean="0">
                          <a:latin typeface="Cambria Math" panose="02040503050406030204" pitchFamily="18" charset="0"/>
                        </a:rPr>
                        <m:t>|</m:t>
                      </m:r>
                      <m:r>
                        <m:rPr>
                          <m:sty m:val="p"/>
                        </m:rPr>
                        <a:rPr lang="en-IN" sz="2400" b="0" i="0" smtClean="0">
                          <a:latin typeface="Cambria Math" panose="02040503050406030204" pitchFamily="18" charset="0"/>
                        </a:rPr>
                        <m:t>Θ</m:t>
                      </m:r>
                      <m:r>
                        <a:rPr lang="en-IN" sz="2400" b="0" i="1" smtClean="0">
                          <a:latin typeface="Cambria Math" panose="02040503050406030204" pitchFamily="18" charset="0"/>
                        </a:rPr>
                        <m:t>)</m:t>
                      </m:r>
                    </m:oMath>
                  </m:oMathPara>
                </a14:m>
                <a:endParaRPr lang="en-IN" sz="2400" dirty="0"/>
              </a:p>
            </p:txBody>
          </p:sp>
        </mc:Choice>
        <mc:Fallback xmlns="">
          <p:sp>
            <p:nvSpPr>
              <p:cNvPr id="3" name="TextBox 2">
                <a:extLst>
                  <a:ext uri="{FF2B5EF4-FFF2-40B4-BE49-F238E27FC236}">
                    <a16:creationId xmlns:a16="http://schemas.microsoft.com/office/drawing/2014/main" id="{F245B6F7-C154-4945-8697-562DD2F437FD}"/>
                  </a:ext>
                </a:extLst>
              </p:cNvPr>
              <p:cNvSpPr txBox="1">
                <a:spLocks noRot="1" noChangeAspect="1" noMove="1" noResize="1" noEditPoints="1" noAdjustHandles="1" noChangeArrowheads="1" noChangeShapeType="1" noTextEdit="1"/>
              </p:cNvSpPr>
              <p:nvPr/>
            </p:nvSpPr>
            <p:spPr>
              <a:xfrm>
                <a:off x="892842" y="1717375"/>
                <a:ext cx="3213572" cy="381643"/>
              </a:xfrm>
              <a:prstGeom prst="rect">
                <a:avLst/>
              </a:prstGeom>
              <a:blipFill>
                <a:blip r:embed="rId6"/>
                <a:stretch>
                  <a:fillRect l="-1894" t="-19355" r="-3220" b="-3387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9DD177F-F39C-45B2-9E74-F362D5374892}"/>
                  </a:ext>
                </a:extLst>
              </p:cNvPr>
              <p:cNvSpPr txBox="1"/>
              <p:nvPr/>
            </p:nvSpPr>
            <p:spPr>
              <a:xfrm>
                <a:off x="4276131" y="1734397"/>
                <a:ext cx="3973139" cy="375744"/>
              </a:xfrm>
              <a:prstGeom prst="rect">
                <a:avLst/>
              </a:prstGeom>
              <a:noFill/>
            </p:spPr>
            <p:txBody>
              <a:bodyPr wrap="none" lIns="0" tIns="0" rIns="0" bIns="0" rtlCol="0">
                <a:spAutoFit/>
              </a:bodyPr>
              <a:lstStyle/>
              <a:p>
                <a14:m>
                  <m:oMath xmlns:m="http://schemas.openxmlformats.org/officeDocument/2006/math">
                    <m:r>
                      <a:rPr lang="en-IN" sz="2400" b="0" i="1" smtClean="0">
                        <a:latin typeface="Cambria Math" panose="02040503050406030204" pitchFamily="18" charset="0"/>
                      </a:rPr>
                      <m:t>= </m:t>
                    </m:r>
                    <m:sSub>
                      <m:sSubPr>
                        <m:ctrlPr>
                          <a:rPr lang="en-IN" sz="2400" b="0" i="1" smtClean="0">
                            <a:latin typeface="Cambria Math" panose="02040503050406030204" pitchFamily="18" charset="0"/>
                          </a:rPr>
                        </m:ctrlPr>
                      </m:sSubPr>
                      <m:e>
                        <m:r>
                          <m:rPr>
                            <m:sty m:val="p"/>
                          </m:rPr>
                          <a:rPr lang="en-IN" sz="2400" b="0" i="0" smtClean="0">
                            <a:latin typeface="Cambria Math" panose="02040503050406030204" pitchFamily="18" charset="0"/>
                          </a:rPr>
                          <m:t>argmax</m:t>
                        </m:r>
                      </m:e>
                      <m:sub>
                        <m:r>
                          <m:rPr>
                            <m:sty m:val="p"/>
                          </m:rPr>
                          <a:rPr lang="en-IN" sz="2400" b="0" i="0" smtClean="0">
                            <a:latin typeface="Cambria Math" panose="02040503050406030204" pitchFamily="18" charset="0"/>
                          </a:rPr>
                          <m:t>Θ</m:t>
                        </m:r>
                      </m:sub>
                    </m:sSub>
                    <m:r>
                      <a:rPr lang="en-IN" sz="2400" b="0" i="1" smtClean="0">
                        <a:latin typeface="Cambria Math" panose="02040503050406030204" pitchFamily="18" charset="0"/>
                      </a:rPr>
                      <m:t> </m:t>
                    </m:r>
                    <m:nary>
                      <m:naryPr>
                        <m:chr m:val="∏"/>
                        <m:limLoc m:val="subSup"/>
                        <m:ctrlPr>
                          <a:rPr lang="en-IN" sz="2400" b="0" i="1" smtClean="0">
                            <a:latin typeface="Cambria Math" panose="02040503050406030204" pitchFamily="18" charset="0"/>
                          </a:rPr>
                        </m:ctrlPr>
                      </m:naryPr>
                      <m:sub>
                        <m:r>
                          <m:rPr>
                            <m:brk m:alnAt="25"/>
                          </m:rPr>
                          <a:rPr lang="en-IN" sz="2400" b="0" i="1" smtClean="0">
                            <a:latin typeface="Cambria Math" panose="02040503050406030204" pitchFamily="18" charset="0"/>
                          </a:rPr>
                          <m:t>𝑛</m:t>
                        </m:r>
                        <m:r>
                          <a:rPr lang="en-IN" sz="2400" b="0" i="1" smtClean="0">
                            <a:latin typeface="Cambria Math" panose="02040503050406030204" pitchFamily="18" charset="0"/>
                          </a:rPr>
                          <m:t>=1</m:t>
                        </m:r>
                      </m:sub>
                      <m:sup>
                        <m:r>
                          <a:rPr lang="en-IN" sz="2400" b="0" i="1" smtClean="0">
                            <a:latin typeface="Cambria Math" panose="02040503050406030204" pitchFamily="18" charset="0"/>
                          </a:rPr>
                          <m:t>𝑁</m:t>
                        </m:r>
                      </m:sup>
                      <m:e>
                        <m:r>
                          <a:rPr lang="en-IN" sz="2400" i="1">
                            <a:latin typeface="Cambria Math" panose="02040503050406030204" pitchFamily="18" charset="0"/>
                          </a:rPr>
                          <m:t>𝑝</m:t>
                        </m:r>
                        <m:r>
                          <a:rPr lang="en-IN" sz="2400" i="1">
                            <a:latin typeface="Cambria Math" panose="02040503050406030204" pitchFamily="18" charset="0"/>
                          </a:rPr>
                          <m:t>(</m:t>
                        </m:r>
                        <m:sSub>
                          <m:sSubPr>
                            <m:ctrlPr>
                              <a:rPr lang="en-IN" sz="2400" b="0" i="1" smtClean="0">
                                <a:latin typeface="Cambria Math" panose="02040503050406030204" pitchFamily="18" charset="0"/>
                              </a:rPr>
                            </m:ctrlPr>
                          </m:sSubPr>
                          <m:e>
                            <m:r>
                              <a:rPr lang="en-IN" sz="2400" b="1" i="1" smtClean="0">
                                <a:latin typeface="Cambria Math" panose="02040503050406030204" pitchFamily="18" charset="0"/>
                              </a:rPr>
                              <m:t>𝒙</m:t>
                            </m:r>
                          </m:e>
                          <m:sub>
                            <m:r>
                              <a:rPr lang="en-IN" sz="2400" b="0" i="1" smtClean="0">
                                <a:latin typeface="Cambria Math" panose="02040503050406030204" pitchFamily="18" charset="0"/>
                              </a:rPr>
                              <m:t>𝑛</m:t>
                            </m:r>
                          </m:sub>
                        </m:sSub>
                        <m:r>
                          <a:rPr lang="en-IN" sz="2400" i="1">
                            <a:latin typeface="Cambria Math" panose="02040503050406030204" pitchFamily="18" charset="0"/>
                          </a:rPr>
                          <m:t>,</m:t>
                        </m:r>
                        <m:sSub>
                          <m:sSubPr>
                            <m:ctrlPr>
                              <a:rPr lang="en-IN" sz="2400" b="0" i="1" smtClean="0">
                                <a:latin typeface="Cambria Math" panose="02040503050406030204" pitchFamily="18" charset="0"/>
                              </a:rPr>
                            </m:ctrlPr>
                          </m:sSubPr>
                          <m:e>
                            <m:r>
                              <a:rPr lang="en-IN" sz="2400" b="1" i="1" smtClean="0">
                                <a:latin typeface="Cambria Math" panose="02040503050406030204" pitchFamily="18" charset="0"/>
                              </a:rPr>
                              <m:t>𝒛</m:t>
                            </m:r>
                          </m:e>
                          <m:sub>
                            <m:r>
                              <a:rPr lang="en-IN" sz="2400" b="0" i="1" smtClean="0">
                                <a:latin typeface="Cambria Math" panose="02040503050406030204" pitchFamily="18" charset="0"/>
                              </a:rPr>
                              <m:t>𝑛</m:t>
                            </m:r>
                          </m:sub>
                        </m:sSub>
                        <m:r>
                          <a:rPr lang="en-IN" sz="2400" i="1">
                            <a:latin typeface="Cambria Math" panose="02040503050406030204" pitchFamily="18" charset="0"/>
                          </a:rPr>
                          <m:t>|</m:t>
                        </m:r>
                        <m:r>
                          <m:rPr>
                            <m:sty m:val="p"/>
                          </m:rPr>
                          <a:rPr lang="en-IN" sz="2400">
                            <a:latin typeface="Cambria Math" panose="02040503050406030204" pitchFamily="18" charset="0"/>
                          </a:rPr>
                          <m:t>Θ</m:t>
                        </m:r>
                        <m:r>
                          <a:rPr lang="en-IN" sz="2400" i="1">
                            <a:latin typeface="Cambria Math" panose="02040503050406030204" pitchFamily="18" charset="0"/>
                          </a:rPr>
                          <m:t>)</m:t>
                        </m:r>
                      </m:e>
                    </m:nary>
                  </m:oMath>
                </a14:m>
                <a:r>
                  <a:rPr lang="en-IN" sz="2400" dirty="0"/>
                  <a:t> </a:t>
                </a:r>
              </a:p>
            </p:txBody>
          </p:sp>
        </mc:Choice>
        <mc:Fallback xmlns="">
          <p:sp>
            <p:nvSpPr>
              <p:cNvPr id="17" name="TextBox 16">
                <a:extLst>
                  <a:ext uri="{FF2B5EF4-FFF2-40B4-BE49-F238E27FC236}">
                    <a16:creationId xmlns:a16="http://schemas.microsoft.com/office/drawing/2014/main" id="{19DD177F-F39C-45B2-9E74-F362D5374892}"/>
                  </a:ext>
                </a:extLst>
              </p:cNvPr>
              <p:cNvSpPr txBox="1">
                <a:spLocks noRot="1" noChangeAspect="1" noMove="1" noResize="1" noEditPoints="1" noAdjustHandles="1" noChangeArrowheads="1" noChangeShapeType="1" noTextEdit="1"/>
              </p:cNvSpPr>
              <p:nvPr/>
            </p:nvSpPr>
            <p:spPr>
              <a:xfrm>
                <a:off x="4276131" y="1734397"/>
                <a:ext cx="3973139" cy="375744"/>
              </a:xfrm>
              <a:prstGeom prst="rect">
                <a:avLst/>
              </a:prstGeom>
              <a:blipFill>
                <a:blip r:embed="rId7"/>
                <a:stretch>
                  <a:fillRect l="-1687" t="-173770" r="-1534" b="-25573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A5FBE09-851D-4F13-AACD-A47512965B7F}"/>
                  </a:ext>
                </a:extLst>
              </p:cNvPr>
              <p:cNvSpPr txBox="1"/>
              <p:nvPr/>
            </p:nvSpPr>
            <p:spPr>
              <a:xfrm>
                <a:off x="4276131" y="2403029"/>
                <a:ext cx="5061514" cy="375744"/>
              </a:xfrm>
              <a:prstGeom prst="rect">
                <a:avLst/>
              </a:prstGeom>
              <a:noFill/>
            </p:spPr>
            <p:txBody>
              <a:bodyPr wrap="none" lIns="0" tIns="0" rIns="0" bIns="0" rtlCol="0">
                <a:spAutoFit/>
              </a:bodyPr>
              <a:lstStyle/>
              <a:p>
                <a14:m>
                  <m:oMath xmlns:m="http://schemas.openxmlformats.org/officeDocument/2006/math">
                    <m:r>
                      <a:rPr lang="en-IN" sz="2400" b="0" i="1" smtClean="0">
                        <a:latin typeface="Cambria Math" panose="02040503050406030204" pitchFamily="18" charset="0"/>
                      </a:rPr>
                      <m:t>= </m:t>
                    </m:r>
                    <m:sSub>
                      <m:sSubPr>
                        <m:ctrlPr>
                          <a:rPr lang="en-IN" sz="2400" b="0" i="1" smtClean="0">
                            <a:latin typeface="Cambria Math" panose="02040503050406030204" pitchFamily="18" charset="0"/>
                          </a:rPr>
                        </m:ctrlPr>
                      </m:sSubPr>
                      <m:e>
                        <m:r>
                          <m:rPr>
                            <m:sty m:val="p"/>
                          </m:rPr>
                          <a:rPr lang="en-IN" sz="2400" b="0" i="0" smtClean="0">
                            <a:latin typeface="Cambria Math" panose="02040503050406030204" pitchFamily="18" charset="0"/>
                          </a:rPr>
                          <m:t>argmax</m:t>
                        </m:r>
                      </m:e>
                      <m:sub>
                        <m:r>
                          <m:rPr>
                            <m:sty m:val="p"/>
                          </m:rPr>
                          <a:rPr lang="en-IN" sz="2400" b="0" i="0" smtClean="0">
                            <a:latin typeface="Cambria Math" panose="02040503050406030204" pitchFamily="18" charset="0"/>
                          </a:rPr>
                          <m:t>Θ</m:t>
                        </m:r>
                      </m:sub>
                    </m:sSub>
                    <m:r>
                      <a:rPr lang="en-IN" sz="2400" b="0" i="1" smtClean="0">
                        <a:latin typeface="Cambria Math" panose="02040503050406030204" pitchFamily="18" charset="0"/>
                      </a:rPr>
                      <m:t> </m:t>
                    </m:r>
                    <m:nary>
                      <m:naryPr>
                        <m:chr m:val="∏"/>
                        <m:limLoc m:val="subSup"/>
                        <m:ctrlPr>
                          <a:rPr lang="en-IN" sz="2400" b="0" i="1" smtClean="0">
                            <a:latin typeface="Cambria Math" panose="02040503050406030204" pitchFamily="18" charset="0"/>
                          </a:rPr>
                        </m:ctrlPr>
                      </m:naryPr>
                      <m:sub>
                        <m:r>
                          <m:rPr>
                            <m:brk m:alnAt="25"/>
                          </m:rPr>
                          <a:rPr lang="en-IN" sz="2400" b="0" i="1" smtClean="0">
                            <a:latin typeface="Cambria Math" panose="02040503050406030204" pitchFamily="18" charset="0"/>
                          </a:rPr>
                          <m:t>𝑛</m:t>
                        </m:r>
                        <m:r>
                          <a:rPr lang="en-IN" sz="2400" b="0" i="1" smtClean="0">
                            <a:latin typeface="Cambria Math" panose="02040503050406030204" pitchFamily="18" charset="0"/>
                          </a:rPr>
                          <m:t>=1</m:t>
                        </m:r>
                      </m:sub>
                      <m:sup>
                        <m:r>
                          <a:rPr lang="en-IN" sz="2400" b="0" i="1" smtClean="0">
                            <a:latin typeface="Cambria Math" panose="02040503050406030204" pitchFamily="18" charset="0"/>
                          </a:rPr>
                          <m:t>𝑁</m:t>
                        </m:r>
                      </m:sup>
                      <m:e>
                        <m:r>
                          <a:rPr lang="en-IN" sz="2400" i="1" smtClean="0">
                            <a:solidFill>
                              <a:srgbClr val="0000FF"/>
                            </a:solidFill>
                            <a:latin typeface="Cambria Math" panose="02040503050406030204" pitchFamily="18" charset="0"/>
                          </a:rPr>
                          <m:t>𝑝</m:t>
                        </m:r>
                        <m:r>
                          <a:rPr lang="en-IN" sz="2400" i="1" smtClean="0">
                            <a:solidFill>
                              <a:srgbClr val="0000FF"/>
                            </a:solidFill>
                            <a:latin typeface="Cambria Math" panose="02040503050406030204" pitchFamily="18" charset="0"/>
                          </a:rPr>
                          <m:t>(</m:t>
                        </m:r>
                        <m:sSub>
                          <m:sSubPr>
                            <m:ctrlPr>
                              <a:rPr lang="en-IN" sz="2400" i="1">
                                <a:solidFill>
                                  <a:srgbClr val="0000FF"/>
                                </a:solidFill>
                                <a:latin typeface="Cambria Math" panose="02040503050406030204" pitchFamily="18" charset="0"/>
                              </a:rPr>
                            </m:ctrlPr>
                          </m:sSubPr>
                          <m:e>
                            <m:r>
                              <a:rPr lang="en-IN" sz="2400" b="1" i="1" smtClean="0">
                                <a:solidFill>
                                  <a:srgbClr val="0000FF"/>
                                </a:solidFill>
                                <a:latin typeface="Cambria Math" panose="02040503050406030204" pitchFamily="18" charset="0"/>
                              </a:rPr>
                              <m:t>𝒛</m:t>
                            </m:r>
                          </m:e>
                          <m:sub>
                            <m:r>
                              <a:rPr lang="en-IN" sz="2400" i="1">
                                <a:solidFill>
                                  <a:srgbClr val="0000FF"/>
                                </a:solidFill>
                                <a:latin typeface="Cambria Math" panose="02040503050406030204" pitchFamily="18" charset="0"/>
                              </a:rPr>
                              <m:t>𝑛</m:t>
                            </m:r>
                          </m:sub>
                        </m:sSub>
                        <m:r>
                          <a:rPr lang="en-IN" sz="2400" i="1">
                            <a:solidFill>
                              <a:srgbClr val="0000FF"/>
                            </a:solidFill>
                            <a:latin typeface="Cambria Math" panose="02040503050406030204" pitchFamily="18" charset="0"/>
                          </a:rPr>
                          <m:t>|</m:t>
                        </m:r>
                        <m:r>
                          <m:rPr>
                            <m:sty m:val="p"/>
                          </m:rPr>
                          <a:rPr lang="en-IN" sz="2400">
                            <a:solidFill>
                              <a:srgbClr val="0000FF"/>
                            </a:solidFill>
                            <a:latin typeface="Cambria Math" panose="02040503050406030204" pitchFamily="18" charset="0"/>
                          </a:rPr>
                          <m:t>Θ</m:t>
                        </m:r>
                        <m:r>
                          <a:rPr lang="en-IN" sz="2400" i="1">
                            <a:solidFill>
                              <a:srgbClr val="0000FF"/>
                            </a:solidFill>
                            <a:latin typeface="Cambria Math" panose="02040503050406030204" pitchFamily="18" charset="0"/>
                          </a:rPr>
                          <m:t>)</m:t>
                        </m:r>
                      </m:e>
                    </m:nary>
                  </m:oMath>
                </a14:m>
                <a:r>
                  <a:rPr lang="en-IN" sz="2400" dirty="0"/>
                  <a:t> </a:t>
                </a:r>
                <a14:m>
                  <m:oMath xmlns:m="http://schemas.openxmlformats.org/officeDocument/2006/math">
                    <m:r>
                      <a:rPr lang="en-IN" sz="2400" i="1" smtClean="0">
                        <a:solidFill>
                          <a:srgbClr val="FF0000"/>
                        </a:solidFill>
                        <a:latin typeface="Cambria Math" panose="02040503050406030204" pitchFamily="18" charset="0"/>
                      </a:rPr>
                      <m:t>𝑝</m:t>
                    </m:r>
                    <m:r>
                      <a:rPr lang="en-IN" sz="2400" i="1" smtClean="0">
                        <a:solidFill>
                          <a:srgbClr val="FF0000"/>
                        </a:solidFill>
                        <a:latin typeface="Cambria Math" panose="02040503050406030204" pitchFamily="18" charset="0"/>
                      </a:rPr>
                      <m:t>(</m:t>
                    </m:r>
                    <m:sSub>
                      <m:sSubPr>
                        <m:ctrlPr>
                          <a:rPr lang="en-IN" sz="2400" i="1">
                            <a:solidFill>
                              <a:srgbClr val="FF0000"/>
                            </a:solidFill>
                            <a:latin typeface="Cambria Math" panose="02040503050406030204" pitchFamily="18" charset="0"/>
                          </a:rPr>
                        </m:ctrlPr>
                      </m:sSubPr>
                      <m:e>
                        <m:sSub>
                          <m:sSubPr>
                            <m:ctrlPr>
                              <a:rPr lang="en-IN" sz="2400" b="0" i="1" smtClean="0">
                                <a:solidFill>
                                  <a:srgbClr val="FF0000"/>
                                </a:solidFill>
                                <a:latin typeface="Cambria Math" panose="02040503050406030204" pitchFamily="18" charset="0"/>
                              </a:rPr>
                            </m:ctrlPr>
                          </m:sSubPr>
                          <m:e>
                            <m:r>
                              <a:rPr lang="en-IN" sz="2400" b="0" i="1" smtClean="0">
                                <a:solidFill>
                                  <a:srgbClr val="FF0000"/>
                                </a:solidFill>
                                <a:latin typeface="Cambria Math" panose="02040503050406030204" pitchFamily="18" charset="0"/>
                              </a:rPr>
                              <m:t>𝑥</m:t>
                            </m:r>
                          </m:e>
                          <m:sub>
                            <m:r>
                              <a:rPr lang="en-IN" sz="2400" b="0" i="1" smtClean="0">
                                <a:solidFill>
                                  <a:srgbClr val="FF0000"/>
                                </a:solidFill>
                                <a:latin typeface="Cambria Math" panose="02040503050406030204" pitchFamily="18" charset="0"/>
                              </a:rPr>
                              <m:t>𝑛</m:t>
                            </m:r>
                          </m:sub>
                        </m:sSub>
                        <m:r>
                          <a:rPr lang="en-IN" sz="2400" b="0" i="1" smtClean="0">
                            <a:solidFill>
                              <a:srgbClr val="FF0000"/>
                            </a:solidFill>
                            <a:latin typeface="Cambria Math" panose="02040503050406030204" pitchFamily="18" charset="0"/>
                          </a:rPr>
                          <m:t>|</m:t>
                        </m:r>
                        <m:r>
                          <a:rPr lang="en-IN" sz="2400" b="1" i="1" smtClean="0">
                            <a:solidFill>
                              <a:srgbClr val="FF0000"/>
                            </a:solidFill>
                            <a:latin typeface="Cambria Math" panose="02040503050406030204" pitchFamily="18" charset="0"/>
                          </a:rPr>
                          <m:t>𝒛</m:t>
                        </m:r>
                      </m:e>
                      <m:sub>
                        <m:r>
                          <a:rPr lang="en-IN" sz="2400" i="1">
                            <a:solidFill>
                              <a:srgbClr val="FF0000"/>
                            </a:solidFill>
                            <a:latin typeface="Cambria Math" panose="02040503050406030204" pitchFamily="18" charset="0"/>
                          </a:rPr>
                          <m:t>𝑛</m:t>
                        </m:r>
                      </m:sub>
                    </m:sSub>
                    <m:r>
                      <a:rPr lang="en-IN" sz="2400" b="0" i="1" smtClean="0">
                        <a:solidFill>
                          <a:srgbClr val="FF0000"/>
                        </a:solidFill>
                        <a:latin typeface="Cambria Math" panose="02040503050406030204" pitchFamily="18" charset="0"/>
                      </a:rPr>
                      <m:t>,</m:t>
                    </m:r>
                    <m:r>
                      <m:rPr>
                        <m:sty m:val="p"/>
                      </m:rPr>
                      <a:rPr lang="en-IN" sz="2400">
                        <a:solidFill>
                          <a:srgbClr val="FF0000"/>
                        </a:solidFill>
                        <a:latin typeface="Cambria Math" panose="02040503050406030204" pitchFamily="18" charset="0"/>
                      </a:rPr>
                      <m:t>Θ</m:t>
                    </m:r>
                    <m:r>
                      <a:rPr lang="en-IN" sz="2400" i="1">
                        <a:solidFill>
                          <a:srgbClr val="FF0000"/>
                        </a:solidFill>
                        <a:latin typeface="Cambria Math" panose="02040503050406030204" pitchFamily="18" charset="0"/>
                      </a:rPr>
                      <m:t>)</m:t>
                    </m:r>
                  </m:oMath>
                </a14:m>
                <a:r>
                  <a:rPr lang="en-IN" sz="2400" dirty="0">
                    <a:solidFill>
                      <a:srgbClr val="FF0000"/>
                    </a:solidFill>
                  </a:rPr>
                  <a:t> </a:t>
                </a:r>
                <a:endParaRPr lang="en-IN" sz="2400" dirty="0"/>
              </a:p>
            </p:txBody>
          </p:sp>
        </mc:Choice>
        <mc:Fallback xmlns="">
          <p:sp>
            <p:nvSpPr>
              <p:cNvPr id="18" name="TextBox 17">
                <a:extLst>
                  <a:ext uri="{FF2B5EF4-FFF2-40B4-BE49-F238E27FC236}">
                    <a16:creationId xmlns:a16="http://schemas.microsoft.com/office/drawing/2014/main" id="{EA5FBE09-851D-4F13-AACD-A47512965B7F}"/>
                  </a:ext>
                </a:extLst>
              </p:cNvPr>
              <p:cNvSpPr txBox="1">
                <a:spLocks noRot="1" noChangeAspect="1" noMove="1" noResize="1" noEditPoints="1" noAdjustHandles="1" noChangeArrowheads="1" noChangeShapeType="1" noTextEdit="1"/>
              </p:cNvSpPr>
              <p:nvPr/>
            </p:nvSpPr>
            <p:spPr>
              <a:xfrm>
                <a:off x="4276131" y="2403029"/>
                <a:ext cx="5061514" cy="375744"/>
              </a:xfrm>
              <a:prstGeom prst="rect">
                <a:avLst/>
              </a:prstGeom>
              <a:blipFill>
                <a:blip r:embed="rId8"/>
                <a:stretch>
                  <a:fillRect l="-1324" t="-169355" r="-1083" b="-25161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B2A94FC-208C-4765-9915-77CA702B7B59}"/>
                  </a:ext>
                </a:extLst>
              </p:cNvPr>
              <p:cNvSpPr txBox="1"/>
              <p:nvPr/>
            </p:nvSpPr>
            <p:spPr>
              <a:xfrm>
                <a:off x="4283716" y="3105042"/>
                <a:ext cx="7050200" cy="419538"/>
              </a:xfrm>
              <a:prstGeom prst="rect">
                <a:avLst/>
              </a:prstGeom>
              <a:noFill/>
            </p:spPr>
            <p:txBody>
              <a:bodyPr wrap="none" lIns="0" tIns="0" rIns="0" bIns="0" rtlCol="0">
                <a:spAutoFit/>
              </a:bodyPr>
              <a:lstStyle/>
              <a:p>
                <a14:m>
                  <m:oMath xmlns:m="http://schemas.openxmlformats.org/officeDocument/2006/math">
                    <m:r>
                      <a:rPr lang="en-IN" sz="2400" b="0" i="1" smtClean="0">
                        <a:latin typeface="Cambria Math" panose="02040503050406030204" pitchFamily="18" charset="0"/>
                      </a:rPr>
                      <m:t>= </m:t>
                    </m:r>
                    <m:sSub>
                      <m:sSubPr>
                        <m:ctrlPr>
                          <a:rPr lang="en-IN" sz="2400" b="0" i="1" smtClean="0">
                            <a:latin typeface="Cambria Math" panose="02040503050406030204" pitchFamily="18" charset="0"/>
                          </a:rPr>
                        </m:ctrlPr>
                      </m:sSubPr>
                      <m:e>
                        <m:r>
                          <m:rPr>
                            <m:sty m:val="p"/>
                          </m:rPr>
                          <a:rPr lang="en-IN" sz="2400" b="0" i="0" smtClean="0">
                            <a:latin typeface="Cambria Math" panose="02040503050406030204" pitchFamily="18" charset="0"/>
                          </a:rPr>
                          <m:t>argmax</m:t>
                        </m:r>
                      </m:e>
                      <m:sub>
                        <m:r>
                          <m:rPr>
                            <m:sty m:val="p"/>
                          </m:rPr>
                          <a:rPr lang="en-IN" sz="2400" b="0" i="0" smtClean="0">
                            <a:latin typeface="Cambria Math" panose="02040503050406030204" pitchFamily="18" charset="0"/>
                          </a:rPr>
                          <m:t>Θ</m:t>
                        </m:r>
                      </m:sub>
                    </m:sSub>
                    <m:r>
                      <a:rPr lang="en-IN" sz="2400" b="0" i="1" smtClean="0">
                        <a:latin typeface="Cambria Math" panose="02040503050406030204" pitchFamily="18" charset="0"/>
                      </a:rPr>
                      <m:t> </m:t>
                    </m:r>
                    <m:nary>
                      <m:naryPr>
                        <m:chr m:val="∏"/>
                        <m:limLoc m:val="subSup"/>
                        <m:ctrlPr>
                          <a:rPr lang="en-IN" sz="2400" b="0" i="1" smtClean="0">
                            <a:latin typeface="Cambria Math" panose="02040503050406030204" pitchFamily="18" charset="0"/>
                          </a:rPr>
                        </m:ctrlPr>
                      </m:naryPr>
                      <m:sub>
                        <m:r>
                          <m:rPr>
                            <m:brk m:alnAt="25"/>
                          </m:rPr>
                          <a:rPr lang="en-IN" sz="2400" b="0" i="1" smtClean="0">
                            <a:latin typeface="Cambria Math" panose="02040503050406030204" pitchFamily="18" charset="0"/>
                          </a:rPr>
                          <m:t>𝑛</m:t>
                        </m:r>
                        <m:r>
                          <a:rPr lang="en-IN" sz="2400" b="0" i="1" smtClean="0">
                            <a:latin typeface="Cambria Math" panose="02040503050406030204" pitchFamily="18" charset="0"/>
                          </a:rPr>
                          <m:t>=1</m:t>
                        </m:r>
                      </m:sub>
                      <m:sup>
                        <m:r>
                          <a:rPr lang="en-IN" sz="2400" b="0" i="1" smtClean="0">
                            <a:latin typeface="Cambria Math" panose="02040503050406030204" pitchFamily="18" charset="0"/>
                          </a:rPr>
                          <m:t>𝑁</m:t>
                        </m:r>
                      </m:sup>
                      <m:e>
                        <m:nary>
                          <m:naryPr>
                            <m:chr m:val="∏"/>
                            <m:limLoc m:val="subSup"/>
                            <m:ctrlPr>
                              <a:rPr lang="en-IN" sz="2400" b="0" i="1" smtClean="0">
                                <a:solidFill>
                                  <a:srgbClr val="0000FF"/>
                                </a:solidFill>
                                <a:latin typeface="Cambria Math" panose="02040503050406030204" pitchFamily="18" charset="0"/>
                              </a:rPr>
                            </m:ctrlPr>
                          </m:naryPr>
                          <m:sub>
                            <m:r>
                              <m:rPr>
                                <m:brk m:alnAt="25"/>
                              </m:rPr>
                              <a:rPr lang="en-IN" sz="2400" b="0" i="1" smtClean="0">
                                <a:solidFill>
                                  <a:srgbClr val="0000FF"/>
                                </a:solidFill>
                                <a:latin typeface="Cambria Math" panose="02040503050406030204" pitchFamily="18" charset="0"/>
                              </a:rPr>
                              <m:t>𝑘</m:t>
                            </m:r>
                            <m:r>
                              <a:rPr lang="en-IN" sz="2400" b="0" i="1" smtClean="0">
                                <a:solidFill>
                                  <a:srgbClr val="0000FF"/>
                                </a:solidFill>
                                <a:latin typeface="Cambria Math" panose="02040503050406030204" pitchFamily="18" charset="0"/>
                              </a:rPr>
                              <m:t>=1</m:t>
                            </m:r>
                          </m:sub>
                          <m:sup>
                            <m:r>
                              <a:rPr lang="en-IN" sz="2400" b="0" i="1" smtClean="0">
                                <a:solidFill>
                                  <a:srgbClr val="0000FF"/>
                                </a:solidFill>
                                <a:latin typeface="Cambria Math" panose="02040503050406030204" pitchFamily="18" charset="0"/>
                              </a:rPr>
                              <m:t>𝐾</m:t>
                            </m:r>
                          </m:sup>
                          <m:e>
                            <m:sSubSup>
                              <m:sSubSupPr>
                                <m:ctrlPr>
                                  <a:rPr lang="en-IN" sz="2400" b="0" i="1" smtClean="0">
                                    <a:solidFill>
                                      <a:srgbClr val="0000FF"/>
                                    </a:solidFill>
                                    <a:latin typeface="Cambria Math" panose="02040503050406030204" pitchFamily="18" charset="0"/>
                                  </a:rPr>
                                </m:ctrlPr>
                              </m:sSubSupPr>
                              <m:e>
                                <m:r>
                                  <a:rPr lang="en-IN" sz="2400" b="0" i="1" smtClean="0">
                                    <a:solidFill>
                                      <a:srgbClr val="0000FF"/>
                                    </a:solidFill>
                                    <a:latin typeface="Cambria Math" panose="02040503050406030204" pitchFamily="18" charset="0"/>
                                  </a:rPr>
                                  <m:t>𝜋</m:t>
                                </m:r>
                              </m:e>
                              <m:sub>
                                <m:r>
                                  <a:rPr lang="en-IN" sz="2400" b="0" i="1" smtClean="0">
                                    <a:solidFill>
                                      <a:srgbClr val="0000FF"/>
                                    </a:solidFill>
                                    <a:latin typeface="Cambria Math" panose="02040503050406030204" pitchFamily="18" charset="0"/>
                                  </a:rPr>
                                  <m:t>𝑘</m:t>
                                </m:r>
                              </m:sub>
                              <m:sup>
                                <m:sSub>
                                  <m:sSubPr>
                                    <m:ctrlPr>
                                      <a:rPr lang="en-IN" sz="2400" b="0" i="1" smtClean="0">
                                        <a:solidFill>
                                          <a:srgbClr val="0000FF"/>
                                        </a:solidFill>
                                        <a:latin typeface="Cambria Math" panose="02040503050406030204" pitchFamily="18" charset="0"/>
                                      </a:rPr>
                                    </m:ctrlPr>
                                  </m:sSubPr>
                                  <m:e>
                                    <m:r>
                                      <a:rPr lang="en-IN" sz="2400" b="0" i="1" smtClean="0">
                                        <a:solidFill>
                                          <a:srgbClr val="0000FF"/>
                                        </a:solidFill>
                                        <a:latin typeface="Cambria Math" panose="02040503050406030204" pitchFamily="18" charset="0"/>
                                      </a:rPr>
                                      <m:t>𝑧</m:t>
                                    </m:r>
                                  </m:e>
                                  <m:sub>
                                    <m:r>
                                      <a:rPr lang="en-IN" sz="2400" b="0" i="1" smtClean="0">
                                        <a:solidFill>
                                          <a:srgbClr val="0000FF"/>
                                        </a:solidFill>
                                        <a:latin typeface="Cambria Math" panose="02040503050406030204" pitchFamily="18" charset="0"/>
                                      </a:rPr>
                                      <m:t>𝑛𝑘</m:t>
                                    </m:r>
                                  </m:sub>
                                </m:sSub>
                              </m:sup>
                            </m:sSubSup>
                          </m:e>
                        </m:nary>
                      </m:e>
                    </m:nary>
                  </m:oMath>
                </a14:m>
                <a:r>
                  <a:rPr lang="en-IN" sz="2400" dirty="0"/>
                  <a:t> </a:t>
                </a:r>
                <a14:m>
                  <m:oMath xmlns:m="http://schemas.openxmlformats.org/officeDocument/2006/math">
                    <m:nary>
                      <m:naryPr>
                        <m:chr m:val="∏"/>
                        <m:limLoc m:val="subSup"/>
                        <m:ctrlPr>
                          <a:rPr lang="en-IN" sz="2400" i="1" smtClean="0">
                            <a:solidFill>
                              <a:srgbClr val="FF0000"/>
                            </a:solidFill>
                            <a:latin typeface="Cambria Math" panose="02040503050406030204" pitchFamily="18" charset="0"/>
                          </a:rPr>
                        </m:ctrlPr>
                      </m:naryPr>
                      <m:sub>
                        <m:r>
                          <m:rPr>
                            <m:brk m:alnAt="25"/>
                          </m:rPr>
                          <a:rPr lang="en-IN" sz="2400" i="1">
                            <a:solidFill>
                              <a:srgbClr val="FF0000"/>
                            </a:solidFill>
                            <a:latin typeface="Cambria Math" panose="02040503050406030204" pitchFamily="18" charset="0"/>
                          </a:rPr>
                          <m:t>𝑘</m:t>
                        </m:r>
                        <m:r>
                          <a:rPr lang="en-IN" sz="2400" i="1">
                            <a:solidFill>
                              <a:srgbClr val="FF0000"/>
                            </a:solidFill>
                            <a:latin typeface="Cambria Math" panose="02040503050406030204" pitchFamily="18" charset="0"/>
                          </a:rPr>
                          <m:t>=1</m:t>
                        </m:r>
                      </m:sub>
                      <m:sup>
                        <m:r>
                          <a:rPr lang="en-IN" sz="2400" i="1">
                            <a:solidFill>
                              <a:srgbClr val="FF0000"/>
                            </a:solidFill>
                            <a:latin typeface="Cambria Math" panose="02040503050406030204" pitchFamily="18" charset="0"/>
                          </a:rPr>
                          <m:t>𝐾</m:t>
                        </m:r>
                      </m:sup>
                      <m:e>
                        <m:sSup>
                          <m:sSupPr>
                            <m:ctrlPr>
                              <a:rPr lang="en-IN" sz="2400" i="1" smtClean="0">
                                <a:solidFill>
                                  <a:srgbClr val="FF0000"/>
                                </a:solidFill>
                                <a:latin typeface="Cambria Math" panose="02040503050406030204" pitchFamily="18" charset="0"/>
                              </a:rPr>
                            </m:ctrlPr>
                          </m:sSupPr>
                          <m:e>
                            <m:r>
                              <a:rPr lang="en-IN" sz="2400" i="1">
                                <a:solidFill>
                                  <a:srgbClr val="FF0000"/>
                                </a:solidFill>
                                <a:latin typeface="Cambria Math" panose="02040503050406030204" pitchFamily="18" charset="0"/>
                              </a:rPr>
                              <m:t>𝑝</m:t>
                            </m:r>
                            <m:r>
                              <a:rPr lang="en-IN" sz="2400" i="1">
                                <a:solidFill>
                                  <a:srgbClr val="FF0000"/>
                                </a:solidFill>
                                <a:latin typeface="Cambria Math" panose="02040503050406030204" pitchFamily="18" charset="0"/>
                              </a:rPr>
                              <m:t>(</m:t>
                            </m:r>
                            <m:sSub>
                              <m:sSubPr>
                                <m:ctrlPr>
                                  <a:rPr lang="en-IN" sz="2400" i="1">
                                    <a:solidFill>
                                      <a:srgbClr val="FF0000"/>
                                    </a:solidFill>
                                    <a:latin typeface="Cambria Math" panose="02040503050406030204" pitchFamily="18" charset="0"/>
                                  </a:rPr>
                                </m:ctrlPr>
                              </m:sSubPr>
                              <m:e>
                                <m:sSub>
                                  <m:sSubPr>
                                    <m:ctrlPr>
                                      <a:rPr lang="en-IN" sz="2400" i="1">
                                        <a:solidFill>
                                          <a:srgbClr val="FF0000"/>
                                        </a:solidFill>
                                        <a:latin typeface="Cambria Math" panose="02040503050406030204" pitchFamily="18" charset="0"/>
                                      </a:rPr>
                                    </m:ctrlPr>
                                  </m:sSubPr>
                                  <m:e>
                                    <m:r>
                                      <a:rPr lang="en-IN" sz="2400" i="1">
                                        <a:solidFill>
                                          <a:srgbClr val="FF0000"/>
                                        </a:solidFill>
                                        <a:latin typeface="Cambria Math" panose="02040503050406030204" pitchFamily="18" charset="0"/>
                                      </a:rPr>
                                      <m:t>𝑥</m:t>
                                    </m:r>
                                  </m:e>
                                  <m:sub>
                                    <m:r>
                                      <a:rPr lang="en-IN" sz="2400" i="1">
                                        <a:solidFill>
                                          <a:srgbClr val="FF0000"/>
                                        </a:solidFill>
                                        <a:latin typeface="Cambria Math" panose="02040503050406030204" pitchFamily="18" charset="0"/>
                                      </a:rPr>
                                      <m:t>𝑛</m:t>
                                    </m:r>
                                  </m:sub>
                                </m:sSub>
                                <m:r>
                                  <a:rPr lang="en-IN" sz="2400" i="1">
                                    <a:solidFill>
                                      <a:srgbClr val="FF0000"/>
                                    </a:solidFill>
                                    <a:latin typeface="Cambria Math" panose="02040503050406030204" pitchFamily="18" charset="0"/>
                                  </a:rPr>
                                  <m:t>|</m:t>
                                </m:r>
                                <m:r>
                                  <a:rPr lang="en-IN" sz="2400" b="1" i="1" smtClean="0">
                                    <a:solidFill>
                                      <a:srgbClr val="FF0000"/>
                                    </a:solidFill>
                                    <a:latin typeface="Cambria Math" panose="02040503050406030204" pitchFamily="18" charset="0"/>
                                  </a:rPr>
                                  <m:t>𝒛</m:t>
                                </m:r>
                              </m:e>
                              <m:sub>
                                <m:r>
                                  <a:rPr lang="en-IN" sz="2400" i="1">
                                    <a:solidFill>
                                      <a:srgbClr val="FF0000"/>
                                    </a:solidFill>
                                    <a:latin typeface="Cambria Math" panose="02040503050406030204" pitchFamily="18" charset="0"/>
                                  </a:rPr>
                                  <m:t>𝑛</m:t>
                                </m:r>
                              </m:sub>
                            </m:sSub>
                            <m:r>
                              <a:rPr lang="en-IN" sz="2400" b="0" i="1" smtClean="0">
                                <a:solidFill>
                                  <a:srgbClr val="FF0000"/>
                                </a:solidFill>
                                <a:latin typeface="Cambria Math" panose="02040503050406030204" pitchFamily="18" charset="0"/>
                              </a:rPr>
                              <m:t>=</m:t>
                            </m:r>
                            <m:r>
                              <a:rPr lang="en-IN" sz="2400" b="0" i="1" smtClean="0">
                                <a:solidFill>
                                  <a:srgbClr val="FF0000"/>
                                </a:solidFill>
                                <a:latin typeface="Cambria Math" panose="02040503050406030204" pitchFamily="18" charset="0"/>
                              </a:rPr>
                              <m:t>𝑘</m:t>
                            </m:r>
                            <m:r>
                              <a:rPr lang="en-IN" sz="2400" i="1">
                                <a:solidFill>
                                  <a:srgbClr val="FF0000"/>
                                </a:solidFill>
                                <a:latin typeface="Cambria Math" panose="02040503050406030204" pitchFamily="18" charset="0"/>
                              </a:rPr>
                              <m:t>,</m:t>
                            </m:r>
                            <m:r>
                              <m:rPr>
                                <m:sty m:val="p"/>
                              </m:rPr>
                              <a:rPr lang="en-IN" sz="2400">
                                <a:solidFill>
                                  <a:srgbClr val="FF0000"/>
                                </a:solidFill>
                                <a:latin typeface="Cambria Math" panose="02040503050406030204" pitchFamily="18" charset="0"/>
                              </a:rPr>
                              <m:t>Θ</m:t>
                            </m:r>
                            <m:r>
                              <a:rPr lang="en-IN" sz="2400" i="1">
                                <a:solidFill>
                                  <a:srgbClr val="FF0000"/>
                                </a:solidFill>
                                <a:latin typeface="Cambria Math" panose="02040503050406030204" pitchFamily="18" charset="0"/>
                              </a:rPr>
                              <m:t>)</m:t>
                            </m:r>
                          </m:e>
                          <m:sup>
                            <m:sSub>
                              <m:sSubPr>
                                <m:ctrlPr>
                                  <a:rPr lang="en-IN" sz="2400" b="0" i="1" smtClean="0">
                                    <a:solidFill>
                                      <a:srgbClr val="FF0000"/>
                                    </a:solidFill>
                                    <a:latin typeface="Cambria Math" panose="02040503050406030204" pitchFamily="18" charset="0"/>
                                  </a:rPr>
                                </m:ctrlPr>
                              </m:sSubPr>
                              <m:e>
                                <m:r>
                                  <a:rPr lang="en-IN" sz="2400" b="0" i="1" smtClean="0">
                                    <a:solidFill>
                                      <a:srgbClr val="FF0000"/>
                                    </a:solidFill>
                                    <a:latin typeface="Cambria Math" panose="02040503050406030204" pitchFamily="18" charset="0"/>
                                  </a:rPr>
                                  <m:t>𝑧</m:t>
                                </m:r>
                              </m:e>
                              <m:sub>
                                <m:r>
                                  <a:rPr lang="en-IN" sz="2400" b="0" i="1" smtClean="0">
                                    <a:solidFill>
                                      <a:srgbClr val="FF0000"/>
                                    </a:solidFill>
                                    <a:latin typeface="Cambria Math" panose="02040503050406030204" pitchFamily="18" charset="0"/>
                                  </a:rPr>
                                  <m:t>𝑛𝑘</m:t>
                                </m:r>
                              </m:sub>
                            </m:sSub>
                          </m:sup>
                        </m:sSup>
                      </m:e>
                    </m:nary>
                  </m:oMath>
                </a14:m>
                <a:endParaRPr lang="en-IN" sz="2400" dirty="0"/>
              </a:p>
            </p:txBody>
          </p:sp>
        </mc:Choice>
        <mc:Fallback xmlns="">
          <p:sp>
            <p:nvSpPr>
              <p:cNvPr id="19" name="TextBox 18">
                <a:extLst>
                  <a:ext uri="{FF2B5EF4-FFF2-40B4-BE49-F238E27FC236}">
                    <a16:creationId xmlns:a16="http://schemas.microsoft.com/office/drawing/2014/main" id="{2B2A94FC-208C-4765-9915-77CA702B7B59}"/>
                  </a:ext>
                </a:extLst>
              </p:cNvPr>
              <p:cNvSpPr txBox="1">
                <a:spLocks noRot="1" noChangeAspect="1" noMove="1" noResize="1" noEditPoints="1" noAdjustHandles="1" noChangeArrowheads="1" noChangeShapeType="1" noTextEdit="1"/>
              </p:cNvSpPr>
              <p:nvPr/>
            </p:nvSpPr>
            <p:spPr>
              <a:xfrm>
                <a:off x="4283716" y="3105042"/>
                <a:ext cx="7050200" cy="419538"/>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2E7A542-CFE0-4CDF-A1D7-519DDDF7BB8D}"/>
                  </a:ext>
                </a:extLst>
              </p:cNvPr>
              <p:cNvSpPr txBox="1"/>
              <p:nvPr/>
            </p:nvSpPr>
            <p:spPr>
              <a:xfrm>
                <a:off x="4202185" y="3713837"/>
                <a:ext cx="6623288" cy="75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 </m:t>
                      </m:r>
                      <m:sSub>
                        <m:sSubPr>
                          <m:ctrlPr>
                            <a:rPr lang="en-IN" sz="2400" b="0" i="1" smtClean="0">
                              <a:latin typeface="Cambria Math" panose="02040503050406030204" pitchFamily="18" charset="0"/>
                            </a:rPr>
                          </m:ctrlPr>
                        </m:sSubPr>
                        <m:e>
                          <m:r>
                            <m:rPr>
                              <m:sty m:val="p"/>
                            </m:rPr>
                            <a:rPr lang="en-IN" sz="2400" b="0" i="0" smtClean="0">
                              <a:latin typeface="Cambria Math" panose="02040503050406030204" pitchFamily="18" charset="0"/>
                            </a:rPr>
                            <m:t>argmax</m:t>
                          </m:r>
                        </m:e>
                        <m:sub>
                          <m:r>
                            <m:rPr>
                              <m:sty m:val="p"/>
                            </m:rPr>
                            <a:rPr lang="en-IN" sz="2400" b="0" i="0" smtClean="0">
                              <a:latin typeface="Cambria Math" panose="02040503050406030204" pitchFamily="18" charset="0"/>
                            </a:rPr>
                            <m:t>Θ</m:t>
                          </m:r>
                        </m:sub>
                      </m:sSub>
                      <m:r>
                        <a:rPr lang="en-IN" sz="2400" b="0" i="1" smtClean="0">
                          <a:latin typeface="Cambria Math" panose="02040503050406030204" pitchFamily="18" charset="0"/>
                        </a:rPr>
                        <m:t> </m:t>
                      </m:r>
                      <m:nary>
                        <m:naryPr>
                          <m:chr m:val="∏"/>
                          <m:limLoc m:val="subSup"/>
                          <m:ctrlPr>
                            <a:rPr lang="en-IN" sz="2400" b="0" i="1" smtClean="0">
                              <a:latin typeface="Cambria Math" panose="02040503050406030204" pitchFamily="18" charset="0"/>
                            </a:rPr>
                          </m:ctrlPr>
                        </m:naryPr>
                        <m:sub>
                          <m:r>
                            <m:rPr>
                              <m:brk m:alnAt="25"/>
                            </m:rPr>
                            <a:rPr lang="en-IN" sz="2400" b="0" i="1" smtClean="0">
                              <a:latin typeface="Cambria Math" panose="02040503050406030204" pitchFamily="18" charset="0"/>
                            </a:rPr>
                            <m:t>𝑛</m:t>
                          </m:r>
                          <m:r>
                            <a:rPr lang="en-IN" sz="2400" b="0" i="1" smtClean="0">
                              <a:latin typeface="Cambria Math" panose="02040503050406030204" pitchFamily="18" charset="0"/>
                            </a:rPr>
                            <m:t>=1</m:t>
                          </m:r>
                        </m:sub>
                        <m:sup>
                          <m:r>
                            <a:rPr lang="en-IN" sz="2400" b="0" i="1" smtClean="0">
                              <a:latin typeface="Cambria Math" panose="02040503050406030204" pitchFamily="18" charset="0"/>
                            </a:rPr>
                            <m:t>𝑁</m:t>
                          </m:r>
                        </m:sup>
                        <m:e>
                          <m:nary>
                            <m:naryPr>
                              <m:chr m:val="∏"/>
                              <m:limLoc m:val="subSup"/>
                              <m:ctrlPr>
                                <a:rPr lang="en-IN" sz="2400" i="1">
                                  <a:latin typeface="Cambria Math" panose="02040503050406030204" pitchFamily="18" charset="0"/>
                                </a:rPr>
                              </m:ctrlPr>
                            </m:naryPr>
                            <m:sub>
                              <m:r>
                                <m:rPr>
                                  <m:brk m:alnAt="25"/>
                                </m:rPr>
                                <a:rPr lang="en-IN" sz="2400" i="1">
                                  <a:latin typeface="Cambria Math" panose="02040503050406030204" pitchFamily="18" charset="0"/>
                                </a:rPr>
                                <m:t>𝑘</m:t>
                              </m:r>
                              <m:r>
                                <a:rPr lang="en-IN" sz="2400" i="1">
                                  <a:latin typeface="Cambria Math" panose="02040503050406030204" pitchFamily="18" charset="0"/>
                                </a:rPr>
                                <m:t>=1</m:t>
                              </m:r>
                            </m:sub>
                            <m:sup>
                              <m:r>
                                <a:rPr lang="en-IN" sz="2400" i="1">
                                  <a:latin typeface="Cambria Math" panose="02040503050406030204" pitchFamily="18" charset="0"/>
                                </a:rPr>
                                <m:t>𝐾</m:t>
                              </m:r>
                            </m:sup>
                            <m:e>
                              <m:sSup>
                                <m:sSupPr>
                                  <m:ctrlPr>
                                    <a:rPr lang="en-IN" sz="2400" i="1">
                                      <a:latin typeface="Cambria Math" panose="02040503050406030204" pitchFamily="18" charset="0"/>
                                    </a:rPr>
                                  </m:ctrlPr>
                                </m:sSupPr>
                                <m:e>
                                  <m:sSub>
                                    <m:sSubPr>
                                      <m:ctrlPr>
                                        <a:rPr lang="en-IN" sz="2400" i="1">
                                          <a:latin typeface="Cambria Math" panose="02040503050406030204" pitchFamily="18" charset="0"/>
                                        </a:rPr>
                                      </m:ctrlPr>
                                    </m:sSubPr>
                                    <m:e>
                                      <m:r>
                                        <a:rPr lang="en-IN" sz="2400" i="1">
                                          <a:latin typeface="Cambria Math" panose="02040503050406030204" pitchFamily="18" charset="0"/>
                                        </a:rPr>
                                        <m:t>[</m:t>
                                      </m:r>
                                      <m:r>
                                        <a:rPr lang="en-IN" sz="2400" i="1">
                                          <a:latin typeface="Cambria Math" panose="02040503050406030204" pitchFamily="18" charset="0"/>
                                        </a:rPr>
                                        <m:t>𝜋</m:t>
                                      </m:r>
                                    </m:e>
                                    <m:sub>
                                      <m:r>
                                        <a:rPr lang="en-IN" sz="2400" i="1">
                                          <a:latin typeface="Cambria Math" panose="02040503050406030204" pitchFamily="18" charset="0"/>
                                        </a:rPr>
                                        <m:t>𝑘</m:t>
                                      </m:r>
                                    </m:sub>
                                  </m:sSub>
                                  <m:r>
                                    <a:rPr lang="en-IN" sz="2400" i="1">
                                      <a:latin typeface="Cambria Math" panose="02040503050406030204" pitchFamily="18" charset="0"/>
                                    </a:rPr>
                                    <m:t>𝑝</m:t>
                                  </m:r>
                                  <m:r>
                                    <a:rPr lang="en-IN" sz="2400" i="1">
                                      <a:latin typeface="Cambria Math" panose="02040503050406030204" pitchFamily="18" charset="0"/>
                                    </a:rPr>
                                    <m:t>(</m:t>
                                  </m:r>
                                  <m:sSub>
                                    <m:sSubPr>
                                      <m:ctrlPr>
                                        <a:rPr lang="en-IN" sz="2400" i="1">
                                          <a:latin typeface="Cambria Math" panose="02040503050406030204" pitchFamily="18" charset="0"/>
                                        </a:rPr>
                                      </m:ctrlPr>
                                    </m:sSubPr>
                                    <m:e>
                                      <m:sSub>
                                        <m:sSubPr>
                                          <m:ctrlPr>
                                            <a:rPr lang="en-IN" sz="2400" i="1">
                                              <a:latin typeface="Cambria Math" panose="02040503050406030204" pitchFamily="18" charset="0"/>
                                            </a:rPr>
                                          </m:ctrlPr>
                                        </m:sSubPr>
                                        <m:e>
                                          <m:r>
                                            <a:rPr lang="en-IN" sz="2400" i="1">
                                              <a:latin typeface="Cambria Math" panose="02040503050406030204" pitchFamily="18" charset="0"/>
                                            </a:rPr>
                                            <m:t>𝑥</m:t>
                                          </m:r>
                                        </m:e>
                                        <m:sub>
                                          <m:r>
                                            <a:rPr lang="en-IN" sz="2400" i="1">
                                              <a:latin typeface="Cambria Math" panose="02040503050406030204" pitchFamily="18" charset="0"/>
                                            </a:rPr>
                                            <m:t>𝑛</m:t>
                                          </m:r>
                                        </m:sub>
                                      </m:sSub>
                                      <m:r>
                                        <a:rPr lang="en-IN" sz="2400" i="1">
                                          <a:latin typeface="Cambria Math" panose="02040503050406030204" pitchFamily="18" charset="0"/>
                                        </a:rPr>
                                        <m:t>|</m:t>
                                      </m:r>
                                      <m:r>
                                        <a:rPr lang="en-IN" sz="2400" b="1" i="1" smtClean="0">
                                          <a:latin typeface="Cambria Math" panose="02040503050406030204" pitchFamily="18" charset="0"/>
                                        </a:rPr>
                                        <m:t>𝒛</m:t>
                                      </m:r>
                                    </m:e>
                                    <m:sub>
                                      <m:r>
                                        <a:rPr lang="en-IN" sz="2400" i="1">
                                          <a:latin typeface="Cambria Math" panose="02040503050406030204" pitchFamily="18" charset="0"/>
                                        </a:rPr>
                                        <m:t>𝑛</m:t>
                                      </m:r>
                                    </m:sub>
                                  </m:sSub>
                                  <m:r>
                                    <a:rPr lang="en-IN" sz="2400" i="1">
                                      <a:latin typeface="Cambria Math" panose="02040503050406030204" pitchFamily="18" charset="0"/>
                                    </a:rPr>
                                    <m:t>=</m:t>
                                  </m:r>
                                  <m:r>
                                    <a:rPr lang="en-IN" sz="2400" i="1">
                                      <a:latin typeface="Cambria Math" panose="02040503050406030204" pitchFamily="18" charset="0"/>
                                    </a:rPr>
                                    <m:t>𝑘</m:t>
                                  </m:r>
                                  <m:r>
                                    <a:rPr lang="en-IN" sz="2400" i="1">
                                      <a:latin typeface="Cambria Math" panose="02040503050406030204" pitchFamily="18" charset="0"/>
                                    </a:rPr>
                                    <m:t>,</m:t>
                                  </m:r>
                                  <m:r>
                                    <m:rPr>
                                      <m:sty m:val="p"/>
                                    </m:rPr>
                                    <a:rPr lang="en-IN" sz="2400">
                                      <a:latin typeface="Cambria Math" panose="02040503050406030204" pitchFamily="18" charset="0"/>
                                    </a:rPr>
                                    <m:t>Θ</m:t>
                                  </m:r>
                                  <m:r>
                                    <a:rPr lang="en-IN" sz="2400" i="1">
                                      <a:latin typeface="Cambria Math" panose="02040503050406030204" pitchFamily="18" charset="0"/>
                                    </a:rPr>
                                    <m:t>)]</m:t>
                                  </m:r>
                                </m:e>
                                <m:sup>
                                  <m:sSub>
                                    <m:sSubPr>
                                      <m:ctrlPr>
                                        <a:rPr lang="en-IN" sz="2400" i="1">
                                          <a:latin typeface="Cambria Math" panose="02040503050406030204" pitchFamily="18" charset="0"/>
                                        </a:rPr>
                                      </m:ctrlPr>
                                    </m:sSubPr>
                                    <m:e>
                                      <m:r>
                                        <a:rPr lang="en-IN" sz="2400" b="0" i="1" smtClean="0">
                                          <a:latin typeface="Cambria Math" panose="02040503050406030204" pitchFamily="18" charset="0"/>
                                        </a:rPr>
                                        <m:t>𝑧</m:t>
                                      </m:r>
                                    </m:e>
                                    <m:sub>
                                      <m:r>
                                        <a:rPr lang="en-IN" sz="2400" i="1">
                                          <a:latin typeface="Cambria Math" panose="02040503050406030204" pitchFamily="18" charset="0"/>
                                        </a:rPr>
                                        <m:t>𝑛𝑘</m:t>
                                      </m:r>
                                    </m:sub>
                                  </m:sSub>
                                </m:sup>
                              </m:sSup>
                            </m:e>
                          </m:nary>
                        </m:e>
                      </m:nary>
                    </m:oMath>
                  </m:oMathPara>
                </a14:m>
                <a:endParaRPr lang="en-IN" sz="2400" dirty="0"/>
              </a:p>
            </p:txBody>
          </p:sp>
        </mc:Choice>
        <mc:Fallback xmlns="">
          <p:sp>
            <p:nvSpPr>
              <p:cNvPr id="20" name="TextBox 19">
                <a:extLst>
                  <a:ext uri="{FF2B5EF4-FFF2-40B4-BE49-F238E27FC236}">
                    <a16:creationId xmlns:a16="http://schemas.microsoft.com/office/drawing/2014/main" id="{E2E7A542-CFE0-4CDF-A1D7-519DDDF7BB8D}"/>
                  </a:ext>
                </a:extLst>
              </p:cNvPr>
              <p:cNvSpPr txBox="1">
                <a:spLocks noRot="1" noChangeAspect="1" noMove="1" noResize="1" noEditPoints="1" noAdjustHandles="1" noChangeArrowheads="1" noChangeShapeType="1" noTextEdit="1"/>
              </p:cNvSpPr>
              <p:nvPr/>
            </p:nvSpPr>
            <p:spPr>
              <a:xfrm>
                <a:off x="4202185" y="3713837"/>
                <a:ext cx="6623288" cy="755913"/>
              </a:xfrm>
              <a:prstGeom prst="rect">
                <a:avLst/>
              </a:prstGeom>
              <a:blipFill>
                <a:blip r:embed="rId10"/>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9DB6064-79B0-4EF4-99EB-D8B35669D526}"/>
                  </a:ext>
                </a:extLst>
              </p:cNvPr>
              <p:cNvSpPr txBox="1"/>
              <p:nvPr/>
            </p:nvSpPr>
            <p:spPr>
              <a:xfrm>
                <a:off x="3840336" y="4548687"/>
                <a:ext cx="7022435" cy="75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 </m:t>
                      </m:r>
                      <m:sSub>
                        <m:sSubPr>
                          <m:ctrlPr>
                            <a:rPr lang="en-IN" sz="2400" b="0" i="1" smtClean="0">
                              <a:latin typeface="Cambria Math" panose="02040503050406030204" pitchFamily="18" charset="0"/>
                            </a:rPr>
                          </m:ctrlPr>
                        </m:sSubPr>
                        <m:e>
                          <m:r>
                            <m:rPr>
                              <m:sty m:val="p"/>
                            </m:rPr>
                            <a:rPr lang="en-IN" sz="2400" b="0" i="0" smtClean="0">
                              <a:latin typeface="Cambria Math" panose="02040503050406030204" pitchFamily="18" charset="0"/>
                            </a:rPr>
                            <m:t>argmax</m:t>
                          </m:r>
                        </m:e>
                        <m:sub>
                          <m:r>
                            <m:rPr>
                              <m:sty m:val="p"/>
                            </m:rPr>
                            <a:rPr lang="en-IN" sz="2400" b="0" i="0" smtClean="0">
                              <a:latin typeface="Cambria Math" panose="02040503050406030204" pitchFamily="18" charset="0"/>
                            </a:rPr>
                            <m:t>Θ</m:t>
                          </m:r>
                        </m:sub>
                      </m:sSub>
                      <m:r>
                        <a:rPr lang="en-IN" sz="2400" b="0" i="1" smtClean="0">
                          <a:latin typeface="Cambria Math" panose="02040503050406030204" pitchFamily="18" charset="0"/>
                        </a:rPr>
                        <m:t> </m:t>
                      </m:r>
                      <m:r>
                        <m:rPr>
                          <m:sty m:val="p"/>
                        </m:rPr>
                        <a:rPr lang="en-IN" sz="2400" b="0" i="1" smtClean="0">
                          <a:solidFill>
                            <a:srgbClr val="A21C8C"/>
                          </a:solidFill>
                          <a:latin typeface="Cambria Math" panose="02040503050406030204" pitchFamily="18" charset="0"/>
                        </a:rPr>
                        <m:t>log</m:t>
                      </m:r>
                      <m:nary>
                        <m:naryPr>
                          <m:chr m:val="∏"/>
                          <m:limLoc m:val="subSup"/>
                          <m:ctrlPr>
                            <a:rPr lang="en-IN" sz="2400" b="0" i="1" smtClean="0">
                              <a:latin typeface="Cambria Math" panose="02040503050406030204" pitchFamily="18" charset="0"/>
                            </a:rPr>
                          </m:ctrlPr>
                        </m:naryPr>
                        <m:sub>
                          <m:r>
                            <m:rPr>
                              <m:brk m:alnAt="25"/>
                            </m:rPr>
                            <a:rPr lang="en-IN" sz="2400" b="0" i="1" smtClean="0">
                              <a:latin typeface="Cambria Math" panose="02040503050406030204" pitchFamily="18" charset="0"/>
                            </a:rPr>
                            <m:t>𝑛</m:t>
                          </m:r>
                          <m:r>
                            <a:rPr lang="en-IN" sz="2400" b="0" i="1" smtClean="0">
                              <a:latin typeface="Cambria Math" panose="02040503050406030204" pitchFamily="18" charset="0"/>
                            </a:rPr>
                            <m:t>=1</m:t>
                          </m:r>
                        </m:sub>
                        <m:sup>
                          <m:r>
                            <a:rPr lang="en-IN" sz="2400" b="0" i="1" smtClean="0">
                              <a:latin typeface="Cambria Math" panose="02040503050406030204" pitchFamily="18" charset="0"/>
                            </a:rPr>
                            <m:t>𝑁</m:t>
                          </m:r>
                        </m:sup>
                        <m:e>
                          <m:nary>
                            <m:naryPr>
                              <m:chr m:val="∏"/>
                              <m:limLoc m:val="subSup"/>
                              <m:ctrlPr>
                                <a:rPr lang="en-IN" sz="2400" i="1">
                                  <a:latin typeface="Cambria Math" panose="02040503050406030204" pitchFamily="18" charset="0"/>
                                </a:rPr>
                              </m:ctrlPr>
                            </m:naryPr>
                            <m:sub>
                              <m:r>
                                <m:rPr>
                                  <m:brk m:alnAt="25"/>
                                </m:rPr>
                                <a:rPr lang="en-IN" sz="2400" i="1">
                                  <a:latin typeface="Cambria Math" panose="02040503050406030204" pitchFamily="18" charset="0"/>
                                </a:rPr>
                                <m:t>𝑘</m:t>
                              </m:r>
                              <m:r>
                                <a:rPr lang="en-IN" sz="2400" i="1">
                                  <a:latin typeface="Cambria Math" panose="02040503050406030204" pitchFamily="18" charset="0"/>
                                </a:rPr>
                                <m:t>=1</m:t>
                              </m:r>
                            </m:sub>
                            <m:sup>
                              <m:r>
                                <a:rPr lang="en-IN" sz="2400" i="1">
                                  <a:latin typeface="Cambria Math" panose="02040503050406030204" pitchFamily="18" charset="0"/>
                                </a:rPr>
                                <m:t>𝐾</m:t>
                              </m:r>
                            </m:sup>
                            <m:e>
                              <m:sSup>
                                <m:sSupPr>
                                  <m:ctrlPr>
                                    <a:rPr lang="en-IN" sz="2400" i="1">
                                      <a:latin typeface="Cambria Math" panose="02040503050406030204" pitchFamily="18" charset="0"/>
                                    </a:rPr>
                                  </m:ctrlPr>
                                </m:sSupPr>
                                <m:e>
                                  <m:sSub>
                                    <m:sSubPr>
                                      <m:ctrlPr>
                                        <a:rPr lang="en-IN" sz="2400" i="1">
                                          <a:latin typeface="Cambria Math" panose="02040503050406030204" pitchFamily="18" charset="0"/>
                                        </a:rPr>
                                      </m:ctrlPr>
                                    </m:sSubPr>
                                    <m:e>
                                      <m:r>
                                        <a:rPr lang="en-IN" sz="2400" i="1">
                                          <a:latin typeface="Cambria Math" panose="02040503050406030204" pitchFamily="18" charset="0"/>
                                        </a:rPr>
                                        <m:t>[</m:t>
                                      </m:r>
                                      <m:r>
                                        <a:rPr lang="en-IN" sz="2400" i="1">
                                          <a:latin typeface="Cambria Math" panose="02040503050406030204" pitchFamily="18" charset="0"/>
                                        </a:rPr>
                                        <m:t>𝜋</m:t>
                                      </m:r>
                                    </m:e>
                                    <m:sub>
                                      <m:r>
                                        <a:rPr lang="en-IN" sz="2400" i="1">
                                          <a:latin typeface="Cambria Math" panose="02040503050406030204" pitchFamily="18" charset="0"/>
                                        </a:rPr>
                                        <m:t>𝑘</m:t>
                                      </m:r>
                                    </m:sub>
                                  </m:sSub>
                                  <m:r>
                                    <a:rPr lang="en-IN" sz="2400" i="1">
                                      <a:latin typeface="Cambria Math" panose="02040503050406030204" pitchFamily="18" charset="0"/>
                                    </a:rPr>
                                    <m:t>𝑝</m:t>
                                  </m:r>
                                  <m:r>
                                    <a:rPr lang="en-IN" sz="2400" i="1">
                                      <a:latin typeface="Cambria Math" panose="02040503050406030204" pitchFamily="18" charset="0"/>
                                    </a:rPr>
                                    <m:t>(</m:t>
                                  </m:r>
                                  <m:sSub>
                                    <m:sSubPr>
                                      <m:ctrlPr>
                                        <a:rPr lang="en-IN" sz="2400" i="1">
                                          <a:latin typeface="Cambria Math" panose="02040503050406030204" pitchFamily="18" charset="0"/>
                                        </a:rPr>
                                      </m:ctrlPr>
                                    </m:sSubPr>
                                    <m:e>
                                      <m:sSub>
                                        <m:sSubPr>
                                          <m:ctrlPr>
                                            <a:rPr lang="en-IN" sz="2400" i="1">
                                              <a:latin typeface="Cambria Math" panose="02040503050406030204" pitchFamily="18" charset="0"/>
                                            </a:rPr>
                                          </m:ctrlPr>
                                        </m:sSubPr>
                                        <m:e>
                                          <m:r>
                                            <a:rPr lang="en-IN" sz="2400" i="1">
                                              <a:latin typeface="Cambria Math" panose="02040503050406030204" pitchFamily="18" charset="0"/>
                                            </a:rPr>
                                            <m:t>𝑥</m:t>
                                          </m:r>
                                        </m:e>
                                        <m:sub>
                                          <m:r>
                                            <a:rPr lang="en-IN" sz="2400" i="1">
                                              <a:latin typeface="Cambria Math" panose="02040503050406030204" pitchFamily="18" charset="0"/>
                                            </a:rPr>
                                            <m:t>𝑛</m:t>
                                          </m:r>
                                        </m:sub>
                                      </m:sSub>
                                      <m:r>
                                        <a:rPr lang="en-IN" sz="2400" i="1">
                                          <a:latin typeface="Cambria Math" panose="02040503050406030204" pitchFamily="18" charset="0"/>
                                        </a:rPr>
                                        <m:t>|</m:t>
                                      </m:r>
                                      <m:r>
                                        <a:rPr lang="en-IN" sz="2400" b="1" i="1" smtClean="0">
                                          <a:latin typeface="Cambria Math" panose="02040503050406030204" pitchFamily="18" charset="0"/>
                                        </a:rPr>
                                        <m:t>𝒛</m:t>
                                      </m:r>
                                    </m:e>
                                    <m:sub>
                                      <m:r>
                                        <a:rPr lang="en-IN" sz="2400" i="1">
                                          <a:latin typeface="Cambria Math" panose="02040503050406030204" pitchFamily="18" charset="0"/>
                                        </a:rPr>
                                        <m:t>𝑛</m:t>
                                      </m:r>
                                    </m:sub>
                                  </m:sSub>
                                  <m:r>
                                    <a:rPr lang="en-IN" sz="2400" i="1">
                                      <a:latin typeface="Cambria Math" panose="02040503050406030204" pitchFamily="18" charset="0"/>
                                    </a:rPr>
                                    <m:t>=</m:t>
                                  </m:r>
                                  <m:r>
                                    <a:rPr lang="en-IN" sz="2400" i="1">
                                      <a:latin typeface="Cambria Math" panose="02040503050406030204" pitchFamily="18" charset="0"/>
                                    </a:rPr>
                                    <m:t>𝑘</m:t>
                                  </m:r>
                                  <m:r>
                                    <a:rPr lang="en-IN" sz="2400" i="1">
                                      <a:latin typeface="Cambria Math" panose="02040503050406030204" pitchFamily="18" charset="0"/>
                                    </a:rPr>
                                    <m:t>,</m:t>
                                  </m:r>
                                  <m:r>
                                    <m:rPr>
                                      <m:sty m:val="p"/>
                                    </m:rPr>
                                    <a:rPr lang="en-IN" sz="2400">
                                      <a:latin typeface="Cambria Math" panose="02040503050406030204" pitchFamily="18" charset="0"/>
                                    </a:rPr>
                                    <m:t>Θ</m:t>
                                  </m:r>
                                  <m:r>
                                    <a:rPr lang="en-IN" sz="2400" i="1">
                                      <a:latin typeface="Cambria Math" panose="02040503050406030204" pitchFamily="18" charset="0"/>
                                    </a:rPr>
                                    <m:t>)]</m:t>
                                  </m:r>
                                </m:e>
                                <m:sup>
                                  <m:sSub>
                                    <m:sSubPr>
                                      <m:ctrlPr>
                                        <a:rPr lang="en-IN" sz="2400" i="1">
                                          <a:latin typeface="Cambria Math" panose="02040503050406030204" pitchFamily="18" charset="0"/>
                                        </a:rPr>
                                      </m:ctrlPr>
                                    </m:sSubPr>
                                    <m:e>
                                      <m:r>
                                        <a:rPr lang="en-IN" sz="2400" b="0" i="1" smtClean="0">
                                          <a:latin typeface="Cambria Math" panose="02040503050406030204" pitchFamily="18" charset="0"/>
                                        </a:rPr>
                                        <m:t>𝑧</m:t>
                                      </m:r>
                                    </m:e>
                                    <m:sub>
                                      <m:r>
                                        <a:rPr lang="en-IN" sz="2400" i="1">
                                          <a:latin typeface="Cambria Math" panose="02040503050406030204" pitchFamily="18" charset="0"/>
                                        </a:rPr>
                                        <m:t>𝑛𝑘</m:t>
                                      </m:r>
                                    </m:sub>
                                  </m:sSub>
                                </m:sup>
                              </m:sSup>
                            </m:e>
                          </m:nary>
                        </m:e>
                      </m:nary>
                    </m:oMath>
                  </m:oMathPara>
                </a14:m>
                <a:endParaRPr lang="en-IN" sz="2400" dirty="0"/>
              </a:p>
            </p:txBody>
          </p:sp>
        </mc:Choice>
        <mc:Fallback xmlns="">
          <p:sp>
            <p:nvSpPr>
              <p:cNvPr id="21" name="TextBox 20">
                <a:extLst>
                  <a:ext uri="{FF2B5EF4-FFF2-40B4-BE49-F238E27FC236}">
                    <a16:creationId xmlns:a16="http://schemas.microsoft.com/office/drawing/2014/main" id="{39DB6064-79B0-4EF4-99EB-D8B35669D526}"/>
                  </a:ext>
                </a:extLst>
              </p:cNvPr>
              <p:cNvSpPr txBox="1">
                <a:spLocks noRot="1" noChangeAspect="1" noMove="1" noResize="1" noEditPoints="1" noAdjustHandles="1" noChangeArrowheads="1" noChangeShapeType="1" noTextEdit="1"/>
              </p:cNvSpPr>
              <p:nvPr/>
            </p:nvSpPr>
            <p:spPr>
              <a:xfrm>
                <a:off x="3840336" y="4548687"/>
                <a:ext cx="7022435" cy="755913"/>
              </a:xfrm>
              <a:prstGeom prst="rect">
                <a:avLst/>
              </a:prstGeom>
              <a:blipFill>
                <a:blip r:embed="rId11"/>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D8EFC87-3810-4CDE-8767-5D4C49BD4822}"/>
                  </a:ext>
                </a:extLst>
              </p:cNvPr>
              <p:cNvSpPr txBox="1"/>
              <p:nvPr/>
            </p:nvSpPr>
            <p:spPr>
              <a:xfrm>
                <a:off x="3840336" y="5472186"/>
                <a:ext cx="7633052" cy="75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 </m:t>
                      </m:r>
                      <m:sSub>
                        <m:sSubPr>
                          <m:ctrlPr>
                            <a:rPr lang="en-IN" sz="2400" b="0" i="1" smtClean="0">
                              <a:latin typeface="Cambria Math" panose="02040503050406030204" pitchFamily="18" charset="0"/>
                            </a:rPr>
                          </m:ctrlPr>
                        </m:sSubPr>
                        <m:e>
                          <m:r>
                            <m:rPr>
                              <m:sty m:val="p"/>
                            </m:rPr>
                            <a:rPr lang="en-IN" sz="2400" b="0" i="0" smtClean="0">
                              <a:latin typeface="Cambria Math" panose="02040503050406030204" pitchFamily="18" charset="0"/>
                            </a:rPr>
                            <m:t>argmax</m:t>
                          </m:r>
                        </m:e>
                        <m:sub>
                          <m:r>
                            <m:rPr>
                              <m:sty m:val="p"/>
                            </m:rPr>
                            <a:rPr lang="en-IN" sz="2400" b="0" i="0" smtClean="0">
                              <a:latin typeface="Cambria Math" panose="02040503050406030204" pitchFamily="18" charset="0"/>
                            </a:rPr>
                            <m:t>Θ</m:t>
                          </m:r>
                        </m:sub>
                      </m:sSub>
                      <m:r>
                        <a:rPr lang="en-IN" sz="2400" b="0" i="1" smtClean="0">
                          <a:latin typeface="Cambria Math" panose="02040503050406030204" pitchFamily="18" charset="0"/>
                        </a:rPr>
                        <m:t> </m:t>
                      </m:r>
                      <m:nary>
                        <m:naryPr>
                          <m:chr m:val="∑"/>
                          <m:limLoc m:val="subSup"/>
                          <m:ctrlPr>
                            <a:rPr lang="en-IN" sz="2400" b="0" i="1" smtClean="0">
                              <a:latin typeface="Cambria Math" panose="02040503050406030204" pitchFamily="18" charset="0"/>
                            </a:rPr>
                          </m:ctrlPr>
                        </m:naryPr>
                        <m:sub>
                          <m:r>
                            <m:rPr>
                              <m:brk m:alnAt="25"/>
                            </m:rPr>
                            <a:rPr lang="en-IN" sz="2400" b="0" i="1" smtClean="0">
                              <a:latin typeface="Cambria Math" panose="02040503050406030204" pitchFamily="18" charset="0"/>
                            </a:rPr>
                            <m:t>𝑛</m:t>
                          </m:r>
                          <m:r>
                            <a:rPr lang="en-IN" sz="2400" b="0" i="1" smtClean="0">
                              <a:latin typeface="Cambria Math" panose="02040503050406030204" pitchFamily="18" charset="0"/>
                            </a:rPr>
                            <m:t>=1</m:t>
                          </m:r>
                        </m:sub>
                        <m:sup>
                          <m:r>
                            <a:rPr lang="en-IN" sz="2400" b="0" i="1" smtClean="0">
                              <a:latin typeface="Cambria Math" panose="02040503050406030204" pitchFamily="18" charset="0"/>
                            </a:rPr>
                            <m:t>𝑁</m:t>
                          </m:r>
                        </m:sup>
                        <m:e>
                          <m:nary>
                            <m:naryPr>
                              <m:chr m:val="∑"/>
                              <m:limLoc m:val="subSup"/>
                              <m:ctrlPr>
                                <a:rPr lang="en-IN" sz="2400" b="0" i="1" smtClean="0">
                                  <a:latin typeface="Cambria Math" panose="02040503050406030204" pitchFamily="18" charset="0"/>
                                </a:rPr>
                              </m:ctrlPr>
                            </m:naryPr>
                            <m:sub>
                              <m:r>
                                <m:rPr>
                                  <m:brk m:alnAt="25"/>
                                </m:rPr>
                                <a:rPr lang="en-IN" sz="2400" b="0" i="1" smtClean="0">
                                  <a:latin typeface="Cambria Math" panose="02040503050406030204" pitchFamily="18" charset="0"/>
                                </a:rPr>
                                <m:t>𝑘</m:t>
                              </m:r>
                              <m:r>
                                <a:rPr lang="en-IN" sz="2400" b="0" i="1" smtClean="0">
                                  <a:latin typeface="Cambria Math" panose="02040503050406030204" pitchFamily="18" charset="0"/>
                                </a:rPr>
                                <m:t>=1</m:t>
                              </m:r>
                            </m:sub>
                            <m:sup>
                              <m:r>
                                <a:rPr lang="en-IN" sz="2400" b="0" i="1" smtClean="0">
                                  <a:latin typeface="Cambria Math" panose="02040503050406030204" pitchFamily="18" charset="0"/>
                                </a:rPr>
                                <m:t>𝐾</m:t>
                              </m:r>
                            </m:sup>
                            <m:e>
                              <m:sSub>
                                <m:sSubPr>
                                  <m:ctrlPr>
                                    <a:rPr lang="en-IN" sz="2400" i="1">
                                      <a:latin typeface="Cambria Math" panose="02040503050406030204" pitchFamily="18" charset="0"/>
                                    </a:rPr>
                                  </m:ctrlPr>
                                </m:sSubPr>
                                <m:e>
                                  <m:r>
                                    <a:rPr lang="en-IN" sz="2400" b="0" i="1" smtClean="0">
                                      <a:latin typeface="Cambria Math" panose="02040503050406030204" pitchFamily="18" charset="0"/>
                                    </a:rPr>
                                    <m:t>𝑧</m:t>
                                  </m:r>
                                </m:e>
                                <m:sub>
                                  <m:r>
                                    <a:rPr lang="en-IN" sz="2400" i="1">
                                      <a:latin typeface="Cambria Math" panose="02040503050406030204" pitchFamily="18" charset="0"/>
                                    </a:rPr>
                                    <m:t>𝑛𝑘</m:t>
                                  </m:r>
                                </m:sub>
                              </m:sSub>
                              <m:r>
                                <a:rPr lang="en-IN" sz="2400" b="0" i="1" smtClean="0">
                                  <a:latin typeface="Cambria Math" panose="02040503050406030204" pitchFamily="18" charset="0"/>
                                </a:rPr>
                                <m:t>[</m:t>
                              </m:r>
                              <m:r>
                                <m:rPr>
                                  <m:sty m:val="p"/>
                                </m:rPr>
                                <a:rPr lang="en-IN" sz="2400" b="0" i="1" smtClean="0">
                                  <a:latin typeface="Cambria Math" panose="02040503050406030204" pitchFamily="18" charset="0"/>
                                </a:rPr>
                                <m:t>log</m:t>
                              </m:r>
                              <m:r>
                                <a:rPr lang="en-IN" sz="2400" b="0" i="1" smtClean="0">
                                  <a:latin typeface="Cambria Math" panose="02040503050406030204" pitchFamily="18" charset="0"/>
                                </a:rPr>
                                <m:t> </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𝜋</m:t>
                                  </m:r>
                                </m:e>
                                <m:sub>
                                  <m:r>
                                    <a:rPr lang="en-IN" sz="2400" b="0" i="1" smtClean="0">
                                      <a:latin typeface="Cambria Math" panose="02040503050406030204" pitchFamily="18" charset="0"/>
                                    </a:rPr>
                                    <m:t>𝑘</m:t>
                                  </m:r>
                                </m:sub>
                              </m:sSub>
                              <m:r>
                                <a:rPr lang="en-IN" sz="2400" b="0" i="1" smtClean="0">
                                  <a:latin typeface="Cambria Math" panose="02040503050406030204" pitchFamily="18" charset="0"/>
                                </a:rPr>
                                <m:t>+ </m:t>
                              </m:r>
                              <m:r>
                                <m:rPr>
                                  <m:sty m:val="p"/>
                                </m:rPr>
                                <a:rPr lang="en-IN" sz="2400" b="0" i="1" smtClean="0">
                                  <a:latin typeface="Cambria Math" panose="02040503050406030204" pitchFamily="18" charset="0"/>
                                </a:rPr>
                                <m:t>log</m:t>
                              </m:r>
                              <m:r>
                                <a:rPr lang="en-IN" sz="2400" b="0" i="1" smtClean="0">
                                  <a:latin typeface="Cambria Math" panose="02040503050406030204" pitchFamily="18" charset="0"/>
                                </a:rPr>
                                <m:t> </m:t>
                              </m:r>
                              <m:r>
                                <a:rPr lang="en-IN" sz="2400" i="1" smtClean="0">
                                  <a:solidFill>
                                    <a:schemeClr val="tx1"/>
                                  </a:solidFill>
                                  <a:latin typeface="Cambria Math" panose="02040503050406030204" pitchFamily="18" charset="0"/>
                                  <a:ea typeface="Cambria Math" panose="02040503050406030204" pitchFamily="18" charset="0"/>
                                </a:rPr>
                                <m:t>𝒩</m:t>
                              </m:r>
                              <m:d>
                                <m:dPr>
                                  <m:ctrlPr>
                                    <a:rPr lang="en-IN" sz="2400" i="1">
                                      <a:solidFill>
                                        <a:schemeClr val="tx1"/>
                                      </a:solidFill>
                                      <a:latin typeface="Cambria Math" panose="02040503050406030204" pitchFamily="18" charset="0"/>
                                      <a:ea typeface="Cambria Math" panose="02040503050406030204" pitchFamily="18" charset="0"/>
                                    </a:rPr>
                                  </m:ctrlPr>
                                </m:dPr>
                                <m:e>
                                  <m:sSub>
                                    <m:sSubPr>
                                      <m:ctrlPr>
                                        <a:rPr lang="en-IN" sz="2400" i="1">
                                          <a:solidFill>
                                            <a:schemeClr val="tx1"/>
                                          </a:solidFill>
                                          <a:latin typeface="Cambria Math" panose="02040503050406030204" pitchFamily="18" charset="0"/>
                                          <a:ea typeface="Cambria Math" panose="02040503050406030204" pitchFamily="18" charset="0"/>
                                        </a:rPr>
                                      </m:ctrlPr>
                                    </m:sSubPr>
                                    <m:e>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b="1" i="1">
                                              <a:solidFill>
                                                <a:schemeClr val="tx1"/>
                                              </a:solidFill>
                                              <a:latin typeface="Cambria Math" panose="02040503050406030204" pitchFamily="18" charset="0"/>
                                              <a:ea typeface="Cambria Math" panose="02040503050406030204" pitchFamily="18" charset="0"/>
                                            </a:rPr>
                                            <m:t>𝒙</m:t>
                                          </m:r>
                                        </m:e>
                                        <m:sub>
                                          <m:r>
                                            <a:rPr lang="en-IN" sz="2400" i="1">
                                              <a:solidFill>
                                                <a:schemeClr val="tx1"/>
                                              </a:solidFill>
                                              <a:latin typeface="Cambria Math" panose="02040503050406030204" pitchFamily="18" charset="0"/>
                                              <a:ea typeface="Cambria Math" panose="02040503050406030204" pitchFamily="18" charset="0"/>
                                            </a:rPr>
                                            <m:t>𝑛</m:t>
                                          </m:r>
                                        </m:sub>
                                      </m:sSub>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𝜇</m:t>
                                      </m:r>
                                    </m:e>
                                    <m:sub>
                                      <m:r>
                                        <a:rPr lang="en-IN" sz="2400" i="1">
                                          <a:solidFill>
                                            <a:schemeClr val="tx1"/>
                                          </a:solidFill>
                                          <a:latin typeface="Cambria Math" panose="02040503050406030204" pitchFamily="18" charset="0"/>
                                          <a:ea typeface="Cambria Math" panose="02040503050406030204" pitchFamily="18" charset="0"/>
                                        </a:rPr>
                                        <m:t>𝑘</m:t>
                                      </m:r>
                                    </m:sub>
                                  </m:sSub>
                                  <m:r>
                                    <a:rPr lang="en-IN" sz="2400" i="1">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r>
                                        <m:rPr>
                                          <m:sty m:val="p"/>
                                        </m:rPr>
                                        <a:rPr lang="en-IN" sz="2400">
                                          <a:solidFill>
                                            <a:schemeClr val="tx1"/>
                                          </a:solidFill>
                                          <a:latin typeface="Cambria Math" panose="02040503050406030204" pitchFamily="18" charset="0"/>
                                          <a:ea typeface="Cambria Math" panose="02040503050406030204" pitchFamily="18" charset="0"/>
                                        </a:rPr>
                                        <m:t>Σ</m:t>
                                      </m:r>
                                    </m:e>
                                    <m:sub>
                                      <m:r>
                                        <a:rPr lang="en-IN" sz="2400" i="1">
                                          <a:solidFill>
                                            <a:schemeClr val="tx1"/>
                                          </a:solidFill>
                                          <a:latin typeface="Cambria Math" panose="02040503050406030204" pitchFamily="18" charset="0"/>
                                          <a:ea typeface="Cambria Math" panose="02040503050406030204" pitchFamily="18" charset="0"/>
                                        </a:rPr>
                                        <m:t>𝑘</m:t>
                                      </m:r>
                                    </m:sub>
                                  </m:sSub>
                                </m:e>
                              </m:d>
                              <m:r>
                                <a:rPr lang="en-IN" sz="2400" b="0" i="1" smtClean="0">
                                  <a:latin typeface="Cambria Math" panose="02040503050406030204" pitchFamily="18" charset="0"/>
                                </a:rPr>
                                <m:t>]</m:t>
                              </m:r>
                            </m:e>
                          </m:nary>
                        </m:e>
                      </m:nary>
                    </m:oMath>
                  </m:oMathPara>
                </a14:m>
                <a:endParaRPr lang="en-IN" sz="2400" dirty="0"/>
              </a:p>
            </p:txBody>
          </p:sp>
        </mc:Choice>
        <mc:Fallback xmlns="">
          <p:sp>
            <p:nvSpPr>
              <p:cNvPr id="22" name="TextBox 21">
                <a:extLst>
                  <a:ext uri="{FF2B5EF4-FFF2-40B4-BE49-F238E27FC236}">
                    <a16:creationId xmlns:a16="http://schemas.microsoft.com/office/drawing/2014/main" id="{AD8EFC87-3810-4CDE-8767-5D4C49BD4822}"/>
                  </a:ext>
                </a:extLst>
              </p:cNvPr>
              <p:cNvSpPr txBox="1">
                <a:spLocks noRot="1" noChangeAspect="1" noMove="1" noResize="1" noEditPoints="1" noAdjustHandles="1" noChangeArrowheads="1" noChangeShapeType="1" noTextEdit="1"/>
              </p:cNvSpPr>
              <p:nvPr/>
            </p:nvSpPr>
            <p:spPr>
              <a:xfrm>
                <a:off x="3840336" y="5472186"/>
                <a:ext cx="7633052" cy="755913"/>
              </a:xfrm>
              <a:prstGeom prst="rect">
                <a:avLst/>
              </a:prstGeom>
              <a:blipFill>
                <a:blip r:embed="rId12"/>
                <a:stretch>
                  <a:fillRect/>
                </a:stretch>
              </a:blipFill>
            </p:spPr>
            <p:txBody>
              <a:bodyPr/>
              <a:lstStyle/>
              <a:p>
                <a:r>
                  <a:rPr lang="en-IN">
                    <a:noFill/>
                  </a:rPr>
                  <a:t> </a:t>
                </a:r>
              </a:p>
            </p:txBody>
          </p:sp>
        </mc:Fallback>
      </mc:AlternateContent>
      <p:cxnSp>
        <p:nvCxnSpPr>
          <p:cNvPr id="6" name="Straight Arrow Connector 5">
            <a:extLst>
              <a:ext uri="{FF2B5EF4-FFF2-40B4-BE49-F238E27FC236}">
                <a16:creationId xmlns:a16="http://schemas.microsoft.com/office/drawing/2014/main" id="{93046665-C7B0-4EF2-A215-0391B26E4F5A}"/>
              </a:ext>
            </a:extLst>
          </p:cNvPr>
          <p:cNvCxnSpPr/>
          <p:nvPr/>
        </p:nvCxnSpPr>
        <p:spPr>
          <a:xfrm flipH="1">
            <a:off x="7513857" y="2182465"/>
            <a:ext cx="805343" cy="2104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A5350FB-9F0A-42A9-9251-48FBD30B2612}"/>
              </a:ext>
            </a:extLst>
          </p:cNvPr>
          <p:cNvSpPr txBox="1"/>
          <p:nvPr/>
        </p:nvSpPr>
        <p:spPr>
          <a:xfrm>
            <a:off x="8073259" y="1870563"/>
            <a:ext cx="1087157" cy="369332"/>
          </a:xfrm>
          <a:prstGeom prst="rect">
            <a:avLst/>
          </a:prstGeom>
          <a:noFill/>
        </p:spPr>
        <p:txBody>
          <a:bodyPr wrap="none" rtlCol="0">
            <a:spAutoFit/>
          </a:bodyPr>
          <a:lstStyle/>
          <a:p>
            <a:r>
              <a:rPr lang="en-IN" dirty="0" err="1">
                <a:latin typeface="Abadi Extra Light" panose="020B0204020104020204" pitchFamily="34" charset="0"/>
              </a:rPr>
              <a:t>multinoulli</a:t>
            </a:r>
            <a:endParaRPr lang="en-IN" dirty="0">
              <a:latin typeface="Abadi Extra Light" panose="020B0204020104020204" pitchFamily="34" charset="0"/>
            </a:endParaRPr>
          </a:p>
        </p:txBody>
      </p:sp>
      <p:sp>
        <p:nvSpPr>
          <p:cNvPr id="25" name="TextBox 24">
            <a:extLst>
              <a:ext uri="{FF2B5EF4-FFF2-40B4-BE49-F238E27FC236}">
                <a16:creationId xmlns:a16="http://schemas.microsoft.com/office/drawing/2014/main" id="{6D2E0ACA-F4AD-4A17-82D5-4D7D6ADF7D5B}"/>
              </a:ext>
            </a:extLst>
          </p:cNvPr>
          <p:cNvSpPr txBox="1"/>
          <p:nvPr/>
        </p:nvSpPr>
        <p:spPr>
          <a:xfrm>
            <a:off x="9675602" y="1894547"/>
            <a:ext cx="1027845" cy="369332"/>
          </a:xfrm>
          <a:prstGeom prst="rect">
            <a:avLst/>
          </a:prstGeom>
          <a:noFill/>
        </p:spPr>
        <p:txBody>
          <a:bodyPr wrap="none" rtlCol="0">
            <a:spAutoFit/>
          </a:bodyPr>
          <a:lstStyle/>
          <a:p>
            <a:r>
              <a:rPr lang="en-IN" dirty="0">
                <a:latin typeface="Abadi Extra Light" panose="020B0204020104020204" pitchFamily="34" charset="0"/>
              </a:rPr>
              <a:t>Gaussian</a:t>
            </a:r>
          </a:p>
        </p:txBody>
      </p:sp>
      <p:cxnSp>
        <p:nvCxnSpPr>
          <p:cNvPr id="26" name="Straight Arrow Connector 25">
            <a:extLst>
              <a:ext uri="{FF2B5EF4-FFF2-40B4-BE49-F238E27FC236}">
                <a16:creationId xmlns:a16="http://schemas.microsoft.com/office/drawing/2014/main" id="{EC104DC3-E401-459C-951A-8E984054B511}"/>
              </a:ext>
            </a:extLst>
          </p:cNvPr>
          <p:cNvCxnSpPr/>
          <p:nvPr/>
        </p:nvCxnSpPr>
        <p:spPr>
          <a:xfrm flipH="1">
            <a:off x="9177996" y="2223680"/>
            <a:ext cx="805343" cy="2104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Speech Bubble: Rectangle 26">
                <a:extLst>
                  <a:ext uri="{FF2B5EF4-FFF2-40B4-BE49-F238E27FC236}">
                    <a16:creationId xmlns:a16="http://schemas.microsoft.com/office/drawing/2014/main" id="{C64ED22F-ACF4-4B7D-A29D-41C2418BADA8}"/>
                  </a:ext>
                </a:extLst>
              </p:cNvPr>
              <p:cNvSpPr/>
              <p:nvPr/>
            </p:nvSpPr>
            <p:spPr>
              <a:xfrm>
                <a:off x="677487" y="4726891"/>
                <a:ext cx="2750607" cy="1106939"/>
              </a:xfrm>
              <a:prstGeom prst="wedgeRectCallout">
                <a:avLst>
                  <a:gd name="adj1" fmla="val 83932"/>
                  <a:gd name="adj2" fmla="val 3908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Can see that, when estimating the parameters of the </a:t>
                </a:r>
                <a14:m>
                  <m:oMath xmlns:m="http://schemas.openxmlformats.org/officeDocument/2006/math">
                    <m:sSup>
                      <m:sSupPr>
                        <m:ctrlPr>
                          <a:rPr lang="en-IN" sz="1400" i="1" dirty="0" smtClean="0">
                            <a:solidFill>
                              <a:schemeClr val="tx1"/>
                            </a:solidFill>
                            <a:latin typeface="Cambria Math" panose="02040503050406030204" pitchFamily="18" charset="0"/>
                          </a:rPr>
                        </m:ctrlPr>
                      </m:sSupPr>
                      <m:e>
                        <m:r>
                          <a:rPr lang="en-IN" sz="1400" i="1" dirty="0" smtClean="0">
                            <a:solidFill>
                              <a:schemeClr val="tx1"/>
                            </a:solidFill>
                            <a:latin typeface="Cambria Math" panose="02040503050406030204" pitchFamily="18" charset="0"/>
                          </a:rPr>
                          <m:t>𝑘</m:t>
                        </m:r>
                      </m:e>
                      <m:sup>
                        <m:r>
                          <a:rPr lang="en-IN" sz="1400" i="1" dirty="0" smtClean="0">
                            <a:solidFill>
                              <a:schemeClr val="tx1"/>
                            </a:solidFill>
                            <a:latin typeface="Cambria Math" panose="02040503050406030204" pitchFamily="18" charset="0"/>
                          </a:rPr>
                          <m:t>𝑡h</m:t>
                        </m:r>
                      </m:sup>
                    </m:sSup>
                    <m:r>
                      <a:rPr lang="en-IN" sz="1400" i="1" dirty="0" smtClean="0">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Gaussian (</a:t>
                </a:r>
                <a14:m>
                  <m:oMath xmlns:m="http://schemas.openxmlformats.org/officeDocument/2006/math">
                    <m:sSub>
                      <m:sSubPr>
                        <m:ctrlPr>
                          <a:rPr lang="en-IN" sz="1400" i="1" smtClean="0">
                            <a:solidFill>
                              <a:schemeClr val="tx1"/>
                            </a:solidFill>
                            <a:latin typeface="Cambria Math" panose="02040503050406030204" pitchFamily="18" charset="0"/>
                          </a:rPr>
                        </m:ctrlPr>
                      </m:sSubPr>
                      <m:e>
                        <m:r>
                          <a:rPr lang="en-IN" sz="1400" i="1">
                            <a:solidFill>
                              <a:schemeClr val="tx1"/>
                            </a:solidFill>
                            <a:latin typeface="Cambria Math" panose="02040503050406030204" pitchFamily="18" charset="0"/>
                          </a:rPr>
                          <m:t>𝜋</m:t>
                        </m:r>
                      </m:e>
                      <m:sub>
                        <m:r>
                          <a:rPr lang="en-IN" sz="1400" i="1">
                            <a:solidFill>
                              <a:schemeClr val="tx1"/>
                            </a:solidFill>
                            <a:latin typeface="Cambria Math" panose="02040503050406030204" pitchFamily="18" charset="0"/>
                          </a:rPr>
                          <m:t>𝑘</m:t>
                        </m:r>
                      </m:sub>
                    </m:sSub>
                    <m:r>
                      <a:rPr lang="en-IN" sz="1400" i="1">
                        <a:solidFill>
                          <a:schemeClr val="tx1"/>
                        </a:solidFill>
                        <a:latin typeface="Cambria Math" panose="02040503050406030204" pitchFamily="18" charset="0"/>
                      </a:rPr>
                      <m:t>,</m:t>
                    </m:r>
                    <m:sSub>
                      <m:sSubPr>
                        <m:ctrlPr>
                          <a:rPr lang="en-IN" sz="1400" i="1">
                            <a:solidFill>
                              <a:schemeClr val="tx1"/>
                            </a:solidFill>
                            <a:latin typeface="Cambria Math" panose="02040503050406030204" pitchFamily="18" charset="0"/>
                          </a:rPr>
                        </m:ctrlPr>
                      </m:sSubPr>
                      <m:e>
                        <m:r>
                          <a:rPr lang="en-IN" sz="1400" i="1">
                            <a:solidFill>
                              <a:schemeClr val="tx1"/>
                            </a:solidFill>
                            <a:latin typeface="Cambria Math" panose="02040503050406030204" pitchFamily="18" charset="0"/>
                          </a:rPr>
                          <m:t>𝜇</m:t>
                        </m:r>
                      </m:e>
                      <m:sub>
                        <m:r>
                          <a:rPr lang="en-IN" sz="1400" i="1">
                            <a:solidFill>
                              <a:schemeClr val="tx1"/>
                            </a:solidFill>
                            <a:latin typeface="Cambria Math" panose="02040503050406030204" pitchFamily="18" charset="0"/>
                          </a:rPr>
                          <m:t>𝑘</m:t>
                        </m:r>
                      </m:sub>
                    </m:sSub>
                    <m:r>
                      <a:rPr lang="en-IN" sz="1400" i="1">
                        <a:solidFill>
                          <a:schemeClr val="tx1"/>
                        </a:solidFill>
                        <a:latin typeface="Cambria Math" panose="02040503050406030204" pitchFamily="18" charset="0"/>
                      </a:rPr>
                      <m:t>,</m:t>
                    </m:r>
                    <m:sSub>
                      <m:sSubPr>
                        <m:ctrlPr>
                          <a:rPr lang="en-IN" sz="1400" i="1">
                            <a:solidFill>
                              <a:schemeClr val="tx1"/>
                            </a:solidFill>
                            <a:latin typeface="Cambria Math" panose="02040503050406030204" pitchFamily="18" charset="0"/>
                          </a:rPr>
                        </m:ctrlPr>
                      </m:sSubPr>
                      <m:e>
                        <m:r>
                          <m:rPr>
                            <m:sty m:val="p"/>
                          </m:rPr>
                          <a:rPr lang="en-IN" sz="1400">
                            <a:solidFill>
                              <a:schemeClr val="tx1"/>
                            </a:solidFill>
                            <a:latin typeface="Cambria Math" panose="02040503050406030204" pitchFamily="18" charset="0"/>
                          </a:rPr>
                          <m:t>Σ</m:t>
                        </m:r>
                      </m:e>
                      <m:sub>
                        <m:r>
                          <a:rPr lang="en-IN" sz="1400" i="1">
                            <a:solidFill>
                              <a:schemeClr val="tx1"/>
                            </a:solidFill>
                            <a:latin typeface="Cambria Math" panose="02040503050406030204" pitchFamily="18" charset="0"/>
                          </a:rPr>
                          <m:t>𝑘</m:t>
                        </m:r>
                      </m:sub>
                    </m:sSub>
                  </m:oMath>
                </a14:m>
                <a:r>
                  <a:rPr lang="en-IN" sz="1400" dirty="0">
                    <a:solidFill>
                      <a:schemeClr val="tx1"/>
                    </a:solidFill>
                    <a:latin typeface="Abadi Extra Light" panose="020B0204020104020204" pitchFamily="34" charset="0"/>
                  </a:rPr>
                  <a:t>), we only will only need training examples from the </a:t>
                </a:r>
                <a14:m>
                  <m:oMath xmlns:m="http://schemas.openxmlformats.org/officeDocument/2006/math">
                    <m:sSup>
                      <m:sSupPr>
                        <m:ctrlPr>
                          <a:rPr lang="en-IN" sz="1400" i="1" dirty="0" smtClean="0">
                            <a:solidFill>
                              <a:schemeClr val="tx1"/>
                            </a:solidFill>
                            <a:latin typeface="Cambria Math" panose="02040503050406030204" pitchFamily="18" charset="0"/>
                          </a:rPr>
                        </m:ctrlPr>
                      </m:sSupPr>
                      <m:e>
                        <m:r>
                          <a:rPr lang="en-IN" sz="1400" i="1" dirty="0" smtClean="0">
                            <a:solidFill>
                              <a:schemeClr val="tx1"/>
                            </a:solidFill>
                            <a:latin typeface="Cambria Math" panose="02040503050406030204" pitchFamily="18" charset="0"/>
                          </a:rPr>
                          <m:t>𝑘</m:t>
                        </m:r>
                      </m:e>
                      <m:sup>
                        <m:r>
                          <a:rPr lang="en-IN" sz="1400" i="1" dirty="0" smtClean="0">
                            <a:solidFill>
                              <a:schemeClr val="tx1"/>
                            </a:solidFill>
                            <a:latin typeface="Cambria Math" panose="02040503050406030204" pitchFamily="18" charset="0"/>
                          </a:rPr>
                          <m:t>𝑡h</m:t>
                        </m:r>
                      </m:sup>
                    </m:sSup>
                    <m:r>
                      <a:rPr lang="en-IN" sz="1400" i="1" dirty="0" smtClean="0">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class, i.e., examples for which </a:t>
                </a:r>
                <a14:m>
                  <m:oMath xmlns:m="http://schemas.openxmlformats.org/officeDocument/2006/math">
                    <m:sSub>
                      <m:sSubPr>
                        <m:ctrlPr>
                          <a:rPr lang="en-IN" sz="1400" i="1" dirty="0" smtClean="0">
                            <a:solidFill>
                              <a:schemeClr val="tx1"/>
                            </a:solidFill>
                            <a:latin typeface="Cambria Math" panose="02040503050406030204" pitchFamily="18" charset="0"/>
                          </a:rPr>
                        </m:ctrlPr>
                      </m:sSubPr>
                      <m:e>
                        <m:r>
                          <a:rPr lang="en-IN" sz="1400" b="0" i="1" dirty="0" smtClean="0">
                            <a:solidFill>
                              <a:schemeClr val="tx1"/>
                            </a:solidFill>
                            <a:latin typeface="Cambria Math" panose="02040503050406030204" pitchFamily="18" charset="0"/>
                          </a:rPr>
                          <m:t>𝑧</m:t>
                        </m:r>
                      </m:e>
                      <m:sub>
                        <m:r>
                          <a:rPr lang="en-IN" sz="1400" i="1" dirty="0" smtClean="0">
                            <a:solidFill>
                              <a:schemeClr val="tx1"/>
                            </a:solidFill>
                            <a:latin typeface="Cambria Math" panose="02040503050406030204" pitchFamily="18" charset="0"/>
                          </a:rPr>
                          <m:t>𝑛𝑘</m:t>
                        </m:r>
                      </m:sub>
                    </m:sSub>
                    <m:r>
                      <a:rPr lang="en-IN" sz="1400" i="1" dirty="0" smtClean="0">
                        <a:solidFill>
                          <a:schemeClr val="tx1"/>
                        </a:solidFill>
                        <a:latin typeface="Cambria Math" panose="02040503050406030204" pitchFamily="18" charset="0"/>
                      </a:rPr>
                      <m:t>=1</m:t>
                    </m:r>
                  </m:oMath>
                </a14:m>
                <a:endParaRPr lang="en-IN" sz="1400" dirty="0">
                  <a:solidFill>
                    <a:schemeClr val="tx1"/>
                  </a:solidFill>
                  <a:latin typeface="Abadi Extra Light" panose="020B0204020104020204" pitchFamily="34" charset="0"/>
                </a:endParaRPr>
              </a:p>
            </p:txBody>
          </p:sp>
        </mc:Choice>
        <mc:Fallback xmlns="">
          <p:sp>
            <p:nvSpPr>
              <p:cNvPr id="27" name="Speech Bubble: Rectangle 26">
                <a:extLst>
                  <a:ext uri="{FF2B5EF4-FFF2-40B4-BE49-F238E27FC236}">
                    <a16:creationId xmlns:a16="http://schemas.microsoft.com/office/drawing/2014/main" id="{C64ED22F-ACF4-4B7D-A29D-41C2418BADA8}"/>
                  </a:ext>
                </a:extLst>
              </p:cNvPr>
              <p:cNvSpPr>
                <a:spLocks noRot="1" noChangeAspect="1" noMove="1" noResize="1" noEditPoints="1" noAdjustHandles="1" noChangeArrowheads="1" noChangeShapeType="1" noTextEdit="1"/>
              </p:cNvSpPr>
              <p:nvPr/>
            </p:nvSpPr>
            <p:spPr>
              <a:xfrm>
                <a:off x="677487" y="4726891"/>
                <a:ext cx="2750607" cy="1106939"/>
              </a:xfrm>
              <a:prstGeom prst="wedgeRectCallout">
                <a:avLst>
                  <a:gd name="adj1" fmla="val 83932"/>
                  <a:gd name="adj2" fmla="val 39081"/>
                </a:avLst>
              </a:prstGeom>
              <a:blipFill>
                <a:blip r:embed="rId13"/>
                <a:stretch>
                  <a:fillRect l="-325" t="-2703" b="-7027"/>
                </a:stretch>
              </a:blipFill>
              <a:ln w="19050">
                <a:solidFill>
                  <a:schemeClr val="accent2"/>
                </a:solidFill>
              </a:ln>
            </p:spPr>
            <p:txBody>
              <a:bodyPr/>
              <a:lstStyle/>
              <a:p>
                <a:r>
                  <a:rPr lang="en-IN">
                    <a:noFill/>
                  </a:rPr>
                  <a:t> </a:t>
                </a:r>
              </a:p>
            </p:txBody>
          </p:sp>
        </mc:Fallback>
      </mc:AlternateContent>
      <p:sp>
        <p:nvSpPr>
          <p:cNvPr id="28" name="Speech Bubble: Rectangle 27">
            <a:extLst>
              <a:ext uri="{FF2B5EF4-FFF2-40B4-BE49-F238E27FC236}">
                <a16:creationId xmlns:a16="http://schemas.microsoft.com/office/drawing/2014/main" id="{B0B4EBD5-053C-4463-A296-83797A1C41B4}"/>
              </a:ext>
            </a:extLst>
          </p:cNvPr>
          <p:cNvSpPr/>
          <p:nvPr/>
        </p:nvSpPr>
        <p:spPr>
          <a:xfrm>
            <a:off x="718612" y="3556599"/>
            <a:ext cx="2900730" cy="966684"/>
          </a:xfrm>
          <a:prstGeom prst="wedgeRectCallout">
            <a:avLst>
              <a:gd name="adj1" fmla="val 39489"/>
              <a:gd name="adj2" fmla="val 7245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Also, due to the form of the likelihood (Gaussian) and prior (</a:t>
            </a:r>
            <a:r>
              <a:rPr lang="en-IN" sz="1400" dirty="0" err="1">
                <a:solidFill>
                  <a:schemeClr val="tx1"/>
                </a:solidFill>
                <a:latin typeface="Abadi Extra Light" panose="020B0204020104020204" pitchFamily="34" charset="0"/>
              </a:rPr>
              <a:t>multinoulli</a:t>
            </a:r>
            <a:r>
              <a:rPr lang="en-IN" sz="1400" dirty="0">
                <a:solidFill>
                  <a:schemeClr val="tx1"/>
                </a:solidFill>
                <a:latin typeface="Abadi Extra Light" panose="020B0204020104020204" pitchFamily="34" charset="0"/>
              </a:rPr>
              <a:t>), the MLE problem had a nice separable structure after taking the log</a:t>
            </a:r>
          </a:p>
        </p:txBody>
      </p:sp>
      <p:sp>
        <p:nvSpPr>
          <p:cNvPr id="23" name="Speech Bubble: Rectangle 22">
            <a:extLst>
              <a:ext uri="{FF2B5EF4-FFF2-40B4-BE49-F238E27FC236}">
                <a16:creationId xmlns:a16="http://schemas.microsoft.com/office/drawing/2014/main" id="{83AE7489-1994-4A28-9EF3-748DD6CAD48B}"/>
              </a:ext>
            </a:extLst>
          </p:cNvPr>
          <p:cNvSpPr/>
          <p:nvPr/>
        </p:nvSpPr>
        <p:spPr>
          <a:xfrm>
            <a:off x="218681" y="2669353"/>
            <a:ext cx="3621655" cy="686396"/>
          </a:xfrm>
          <a:prstGeom prst="wedgeRectCallout">
            <a:avLst>
              <a:gd name="adj1" fmla="val 35255"/>
              <a:gd name="adj2" fmla="val 8446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In general, in models with probability distributions from the </a:t>
            </a:r>
            <a:r>
              <a:rPr lang="en-IN" sz="1400" b="1" dirty="0">
                <a:solidFill>
                  <a:srgbClr val="0000FF"/>
                </a:solidFill>
                <a:latin typeface="Abadi Extra Light" panose="020B0204020104020204" pitchFamily="34" charset="0"/>
              </a:rPr>
              <a:t>exponential family</a:t>
            </a:r>
            <a:r>
              <a:rPr lang="en-IN" sz="1400" dirty="0">
                <a:solidFill>
                  <a:schemeClr val="tx1"/>
                </a:solidFill>
                <a:latin typeface="Abadi Extra Light" panose="020B0204020104020204" pitchFamily="34" charset="0"/>
              </a:rPr>
              <a:t>, the MLE problem will usually have a simple analytic form</a:t>
            </a:r>
          </a:p>
        </p:txBody>
      </p:sp>
      <p:sp>
        <p:nvSpPr>
          <p:cNvPr id="24" name="Speech Bubble: Rectangle 23">
            <a:extLst>
              <a:ext uri="{FF2B5EF4-FFF2-40B4-BE49-F238E27FC236}">
                <a16:creationId xmlns:a16="http://schemas.microsoft.com/office/drawing/2014/main" id="{55C18865-EBBB-4FE1-9A5A-C1325699CEC2}"/>
              </a:ext>
            </a:extLst>
          </p:cNvPr>
          <p:cNvSpPr/>
          <p:nvPr/>
        </p:nvSpPr>
        <p:spPr>
          <a:xfrm>
            <a:off x="1196423" y="6138656"/>
            <a:ext cx="3621655" cy="524104"/>
          </a:xfrm>
          <a:prstGeom prst="wedgeRectCallout">
            <a:avLst>
              <a:gd name="adj1" fmla="val 67684"/>
              <a:gd name="adj2" fmla="val -3531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b="1" dirty="0">
                <a:solidFill>
                  <a:srgbClr val="FF0000"/>
                </a:solidFill>
                <a:latin typeface="Abadi Extra Light" panose="020B0204020104020204" pitchFamily="34" charset="0"/>
              </a:rPr>
              <a:t>The form of this expression is important; will encounter this in GMM too</a:t>
            </a:r>
          </a:p>
        </p:txBody>
      </p:sp>
    </p:spTree>
    <p:custDataLst>
      <p:tags r:id="rId1"/>
    </p:custDataLst>
    <p:extLst>
      <p:ext uri="{BB962C8B-B14F-4D97-AF65-F5344CB8AC3E}">
        <p14:creationId xmlns:p14="http://schemas.microsoft.com/office/powerpoint/2010/main" val="3438354235"/>
      </p:ext>
    </p:extLst>
  </p:cSld>
  <p:clrMapOvr>
    <a:masterClrMapping/>
  </p:clrMapOvr>
  <mc:AlternateContent xmlns:mc="http://schemas.openxmlformats.org/markup-compatibility/2006" xmlns:p14="http://schemas.microsoft.com/office/powerpoint/2010/main">
    <mc:Choice Requires="p14">
      <p:transition spd="slow" p14:dur="2000" advTm="388701"/>
    </mc:Choice>
    <mc:Fallback xmlns="">
      <p:transition spd="slow" advTm="3887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par>
                                <p:cTn id="36" presetID="22" presetClass="entr" presetSubtype="4"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down)">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down)">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down)">
                                      <p:cBhvr>
                                        <p:cTn id="7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P spid="20" grpId="0"/>
      <p:bldP spid="21" grpId="0"/>
      <p:bldP spid="22" grpId="0"/>
      <p:bldP spid="7" grpId="0"/>
      <p:bldP spid="25" grpId="0"/>
      <p:bldP spid="27" grpId="0" animBg="1"/>
      <p:bldP spid="28"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EM for Mixture Models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600" dirty="0">
                    <a:latin typeface="Abadi Extra Light" panose="020B0204020104020204" pitchFamily="34" charset="0"/>
                  </a:rPr>
                  <a:t>So how do we estimate the parameters of a GMM where </a:t>
                </a:r>
                <a14:m>
                  <m:oMath xmlns:m="http://schemas.openxmlformats.org/officeDocument/2006/math">
                    <m:sSub>
                      <m:sSubPr>
                        <m:ctrlPr>
                          <a:rPr lang="en-IN" sz="2400" i="1">
                            <a:latin typeface="Cambria Math" panose="02040503050406030204" pitchFamily="18" charset="0"/>
                          </a:rPr>
                        </m:ctrlPr>
                      </m:sSubPr>
                      <m:e>
                        <m:r>
                          <a:rPr lang="en-IN" sz="2400" b="1" i="1">
                            <a:latin typeface="Cambria Math" panose="02040503050406030204" pitchFamily="18" charset="0"/>
                          </a:rPr>
                          <m:t>𝒛</m:t>
                        </m:r>
                      </m:e>
                      <m:sub>
                        <m:r>
                          <a:rPr lang="en-IN" sz="2400" i="1">
                            <a:latin typeface="Cambria Math" panose="02040503050406030204" pitchFamily="18" charset="0"/>
                          </a:rPr>
                          <m:t>𝑛</m:t>
                        </m:r>
                      </m:sub>
                    </m:sSub>
                  </m:oMath>
                </a14:m>
                <a:r>
                  <a:rPr lang="en-IN" sz="2400" dirty="0">
                    <a:latin typeface="Abadi Extra Light" panose="020B0204020104020204" pitchFamily="34" charset="0"/>
                  </a:rPr>
                  <a:t>’s are </a:t>
                </a:r>
                <a:r>
                  <a:rPr lang="en-IN" sz="2400" u="sng" dirty="0">
                    <a:latin typeface="Abadi Extra Light" panose="020B0204020104020204" pitchFamily="34" charset="0"/>
                  </a:rPr>
                  <a:t>unknown</a:t>
                </a:r>
                <a:r>
                  <a:rPr lang="en-IN" sz="2600" dirty="0">
                    <a:latin typeface="Abadi Extra Light" panose="020B0204020104020204" pitchFamily="34" charset="0"/>
                  </a:rPr>
                  <a:t>?</a:t>
                </a: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The guess about </a:t>
                </a:r>
                <a14:m>
                  <m:oMath xmlns:m="http://schemas.openxmlformats.org/officeDocument/2006/math">
                    <m:sSub>
                      <m:sSubPr>
                        <m:ctrlPr>
                          <a:rPr lang="en-IN" i="1">
                            <a:latin typeface="Cambria Math" panose="02040503050406030204" pitchFamily="18" charset="0"/>
                          </a:rPr>
                        </m:ctrlPr>
                      </m:sSubPr>
                      <m:e>
                        <m:r>
                          <a:rPr lang="en-IN" b="1" i="1">
                            <a:latin typeface="Cambria Math" panose="02040503050406030204" pitchFamily="18" charset="0"/>
                          </a:rPr>
                          <m:t>𝒛</m:t>
                        </m:r>
                      </m:e>
                      <m:sub>
                        <m:r>
                          <a:rPr lang="en-IN" i="1">
                            <a:latin typeface="Cambria Math" panose="02040503050406030204" pitchFamily="18" charset="0"/>
                          </a:rPr>
                          <m:t>𝑛</m:t>
                        </m:r>
                      </m:sub>
                    </m:sSub>
                  </m:oMath>
                </a14:m>
                <a:r>
                  <a:rPr lang="en-IN" sz="2600" dirty="0">
                    <a:latin typeface="Abadi Extra Light" panose="020B0204020104020204" pitchFamily="34" charset="0"/>
                  </a:rPr>
                  <a:t> can be in one of the two forms</a:t>
                </a:r>
              </a:p>
              <a:p>
                <a:pPr lvl="1">
                  <a:buFont typeface="Wingdings" panose="05000000000000000000" pitchFamily="2" charset="2"/>
                  <a:buChar char="§"/>
                </a:pPr>
                <a:r>
                  <a:rPr lang="en-IN" sz="2200" dirty="0">
                    <a:latin typeface="Abadi Extra Light" panose="020B0204020104020204" pitchFamily="34" charset="0"/>
                  </a:rPr>
                  <a:t>A “hard” guess – a single best value </a:t>
                </a:r>
                <a14:m>
                  <m:oMath xmlns:m="http://schemas.openxmlformats.org/officeDocument/2006/math">
                    <m:sSub>
                      <m:sSubPr>
                        <m:ctrlPr>
                          <a:rPr lang="en-IN" i="1">
                            <a:latin typeface="Cambria Math" panose="02040503050406030204" pitchFamily="18" charset="0"/>
                          </a:rPr>
                        </m:ctrlPr>
                      </m:sSubPr>
                      <m:e>
                        <m:acc>
                          <m:accPr>
                            <m:chr m:val="̂"/>
                            <m:ctrlPr>
                              <a:rPr lang="en-IN" i="1">
                                <a:latin typeface="Cambria Math" panose="02040503050406030204" pitchFamily="18" charset="0"/>
                              </a:rPr>
                            </m:ctrlPr>
                          </m:accPr>
                          <m:e>
                            <m:r>
                              <a:rPr lang="en-IN" b="1" i="1">
                                <a:latin typeface="Cambria Math" panose="02040503050406030204" pitchFamily="18" charset="0"/>
                              </a:rPr>
                              <m:t>𝒛</m:t>
                            </m:r>
                          </m:e>
                        </m:acc>
                      </m:e>
                      <m:sub>
                        <m:r>
                          <a:rPr lang="en-IN" i="1">
                            <a:latin typeface="Cambria Math" panose="02040503050406030204" pitchFamily="18" charset="0"/>
                          </a:rPr>
                          <m:t>𝑛</m:t>
                        </m:r>
                      </m:sub>
                    </m:sSub>
                  </m:oMath>
                </a14:m>
                <a:r>
                  <a:rPr lang="en-IN" sz="2200" dirty="0">
                    <a:latin typeface="Abadi Extra Light" panose="020B0204020104020204" pitchFamily="34" charset="0"/>
                  </a:rPr>
                  <a:t>(some “optimal” value of the random variable </a:t>
                </a:r>
                <a14:m>
                  <m:oMath xmlns:m="http://schemas.openxmlformats.org/officeDocument/2006/math">
                    <m:sSub>
                      <m:sSubPr>
                        <m:ctrlPr>
                          <a:rPr lang="en-IN" sz="2000" i="1">
                            <a:latin typeface="Cambria Math" panose="02040503050406030204" pitchFamily="18" charset="0"/>
                          </a:rPr>
                        </m:ctrlPr>
                      </m:sSubPr>
                      <m:e>
                        <m:r>
                          <a:rPr lang="en-IN" sz="2000" b="1" i="1">
                            <a:latin typeface="Cambria Math" panose="02040503050406030204" pitchFamily="18" charset="0"/>
                          </a:rPr>
                          <m:t>𝒛</m:t>
                        </m:r>
                      </m:e>
                      <m:sub>
                        <m:r>
                          <a:rPr lang="en-IN" sz="2000" i="1">
                            <a:latin typeface="Cambria Math" panose="02040503050406030204" pitchFamily="18" charset="0"/>
                          </a:rPr>
                          <m:t>𝑛</m:t>
                        </m:r>
                      </m:sub>
                    </m:sSub>
                  </m:oMath>
                </a14:m>
                <a:r>
                  <a:rPr lang="en-IN" sz="2200" dirty="0">
                    <a:latin typeface="Abadi Extra Light" panose="020B0204020104020204" pitchFamily="34" charset="0"/>
                  </a:rPr>
                  <a:t>)</a:t>
                </a:r>
              </a:p>
              <a:p>
                <a:pPr lvl="1">
                  <a:buFont typeface="Wingdings" panose="05000000000000000000" pitchFamily="2" charset="2"/>
                  <a:buChar char="§"/>
                </a:pPr>
                <a:r>
                  <a:rPr lang="en-IN" sz="2200" dirty="0">
                    <a:latin typeface="Abadi Extra Light" panose="020B0204020104020204" pitchFamily="34" charset="0"/>
                  </a:rPr>
                  <a:t>The “expected” value </a:t>
                </a:r>
                <a14:m>
                  <m:oMath xmlns:m="http://schemas.openxmlformats.org/officeDocument/2006/math">
                    <m:r>
                      <a:rPr lang="en-IN" sz="2200" i="1" smtClean="0">
                        <a:latin typeface="Cambria Math" panose="02040503050406030204" pitchFamily="18" charset="0"/>
                        <a:ea typeface="Cambria Math" panose="02040503050406030204" pitchFamily="18" charset="0"/>
                      </a:rPr>
                      <m:t>𝔼</m:t>
                    </m:r>
                    <m:d>
                      <m:dPr>
                        <m:begChr m:val="["/>
                        <m:endChr m:val="]"/>
                        <m:ctrlPr>
                          <a:rPr lang="en-IN" sz="2200" b="0" i="1" smtClean="0">
                            <a:latin typeface="Cambria Math" panose="02040503050406030204" pitchFamily="18" charset="0"/>
                            <a:ea typeface="Cambria Math" panose="02040503050406030204" pitchFamily="18" charset="0"/>
                          </a:rPr>
                        </m:ctrlPr>
                      </m:dPr>
                      <m:e>
                        <m:sSub>
                          <m:sSubPr>
                            <m:ctrlPr>
                              <a:rPr lang="en-IN" sz="2200" b="0" i="1" smtClean="0">
                                <a:latin typeface="Cambria Math" panose="02040503050406030204" pitchFamily="18" charset="0"/>
                                <a:ea typeface="Cambria Math" panose="02040503050406030204" pitchFamily="18" charset="0"/>
                              </a:rPr>
                            </m:ctrlPr>
                          </m:sSubPr>
                          <m:e>
                            <m:r>
                              <a:rPr lang="en-IN" sz="2200" b="1" i="1" smtClean="0">
                                <a:latin typeface="Cambria Math" panose="02040503050406030204" pitchFamily="18" charset="0"/>
                                <a:ea typeface="Cambria Math" panose="02040503050406030204" pitchFamily="18" charset="0"/>
                              </a:rPr>
                              <m:t>𝒛</m:t>
                            </m:r>
                          </m:e>
                          <m:sub>
                            <m:r>
                              <a:rPr lang="en-IN" sz="2200" b="0" i="1" smtClean="0">
                                <a:latin typeface="Cambria Math" panose="02040503050406030204" pitchFamily="18" charset="0"/>
                                <a:ea typeface="Cambria Math" panose="02040503050406030204" pitchFamily="18" charset="0"/>
                              </a:rPr>
                              <m:t>𝑛</m:t>
                            </m:r>
                          </m:sub>
                        </m:sSub>
                      </m:e>
                    </m:d>
                  </m:oMath>
                </a14:m>
                <a:r>
                  <a:rPr lang="en-IN" sz="2200" dirty="0">
                    <a:latin typeface="Abadi Extra Light" panose="020B0204020104020204" pitchFamily="34" charset="0"/>
                  </a:rPr>
                  <a:t> of the random variable </a:t>
                </a:r>
                <a14:m>
                  <m:oMath xmlns:m="http://schemas.openxmlformats.org/officeDocument/2006/math">
                    <m:sSub>
                      <m:sSubPr>
                        <m:ctrlPr>
                          <a:rPr lang="en-IN" sz="2000" i="1">
                            <a:latin typeface="Cambria Math" panose="02040503050406030204" pitchFamily="18" charset="0"/>
                          </a:rPr>
                        </m:ctrlPr>
                      </m:sSubPr>
                      <m:e>
                        <m:r>
                          <a:rPr lang="en-IN" sz="2000" b="1" i="1">
                            <a:latin typeface="Cambria Math" panose="02040503050406030204" pitchFamily="18" charset="0"/>
                          </a:rPr>
                          <m:t>𝒛</m:t>
                        </m:r>
                      </m:e>
                      <m:sub>
                        <m:r>
                          <a:rPr lang="en-IN" sz="2000" i="1">
                            <a:latin typeface="Cambria Math" panose="02040503050406030204" pitchFamily="18" charset="0"/>
                          </a:rPr>
                          <m:t>𝑛</m:t>
                        </m:r>
                      </m:sub>
                    </m:sSub>
                  </m:oMath>
                </a14:m>
                <a:r>
                  <a:rPr lang="en-IN" sz="2200" dirty="0">
                    <a:latin typeface="Abadi Extra Light" panose="020B0204020104020204" pitchFamily="34" charset="0"/>
                  </a:rPr>
                  <a:t> </a:t>
                </a:r>
              </a:p>
              <a:p>
                <a:pPr>
                  <a:buFont typeface="Wingdings" panose="05000000000000000000" pitchFamily="2" charset="2"/>
                  <a:buChar char="§"/>
                </a:pPr>
                <a:r>
                  <a:rPr lang="en-IN" sz="2600" dirty="0">
                    <a:latin typeface="Abadi Extra Light" panose="020B0204020104020204" pitchFamily="34" charset="0"/>
                  </a:rPr>
                  <a:t>Using the hard guess </a:t>
                </a:r>
                <a14:m>
                  <m:oMath xmlns:m="http://schemas.openxmlformats.org/officeDocument/2006/math">
                    <m:sSub>
                      <m:sSubPr>
                        <m:ctrlPr>
                          <a:rPr lang="en-IN" sz="2600" b="0" i="1" smtClean="0">
                            <a:latin typeface="Cambria Math" panose="02040503050406030204" pitchFamily="18" charset="0"/>
                          </a:rPr>
                        </m:ctrlPr>
                      </m:sSubPr>
                      <m:e>
                        <m:acc>
                          <m:accPr>
                            <m:chr m:val="̂"/>
                            <m:ctrlPr>
                              <a:rPr lang="en-IN" sz="2600" i="1" smtClean="0">
                                <a:latin typeface="Cambria Math" panose="02040503050406030204" pitchFamily="18" charset="0"/>
                              </a:rPr>
                            </m:ctrlPr>
                          </m:accPr>
                          <m:e>
                            <m:r>
                              <a:rPr lang="en-IN" sz="2600" b="1" i="1" smtClean="0">
                                <a:latin typeface="Cambria Math" panose="02040503050406030204" pitchFamily="18" charset="0"/>
                              </a:rPr>
                              <m:t>𝒛</m:t>
                            </m:r>
                          </m:e>
                        </m:acc>
                      </m:e>
                      <m:sub>
                        <m:r>
                          <a:rPr lang="en-IN" sz="2600" b="0" i="1" smtClean="0">
                            <a:latin typeface="Cambria Math" panose="02040503050406030204" pitchFamily="18" charset="0"/>
                          </a:rPr>
                          <m:t>𝑛</m:t>
                        </m:r>
                      </m:sub>
                    </m:sSub>
                  </m:oMath>
                </a14:m>
                <a:r>
                  <a:rPr lang="en-IN" sz="2600" dirty="0">
                    <a:latin typeface="Abadi Extra Light" panose="020B0204020104020204" pitchFamily="34" charset="0"/>
                  </a:rPr>
                  <a:t> of </a:t>
                </a:r>
                <a14:m>
                  <m:oMath xmlns:m="http://schemas.openxmlformats.org/officeDocument/2006/math">
                    <m:sSub>
                      <m:sSubPr>
                        <m:ctrlPr>
                          <a:rPr lang="en-IN" sz="2400" i="1">
                            <a:latin typeface="Cambria Math" panose="02040503050406030204" pitchFamily="18" charset="0"/>
                          </a:rPr>
                        </m:ctrlPr>
                      </m:sSubPr>
                      <m:e>
                        <m:r>
                          <a:rPr lang="en-IN" sz="2400" b="1" i="1">
                            <a:latin typeface="Cambria Math" panose="02040503050406030204" pitchFamily="18" charset="0"/>
                          </a:rPr>
                          <m:t>𝒛</m:t>
                        </m:r>
                      </m:e>
                      <m:sub>
                        <m:r>
                          <a:rPr lang="en-IN" sz="2400" i="1">
                            <a:latin typeface="Cambria Math" panose="02040503050406030204" pitchFamily="18" charset="0"/>
                          </a:rPr>
                          <m:t>𝑛</m:t>
                        </m:r>
                      </m:sub>
                    </m:sSub>
                  </m:oMath>
                </a14:m>
                <a:r>
                  <a:rPr lang="en-IN" sz="2400" dirty="0">
                    <a:latin typeface="Abadi Extra Light" panose="020B0204020104020204" pitchFamily="34" charset="0"/>
                  </a:rPr>
                  <a:t> </a:t>
                </a:r>
                <a:r>
                  <a:rPr lang="en-IN" sz="2600" dirty="0">
                    <a:latin typeface="Abadi Extra Light" panose="020B0204020104020204" pitchFamily="34" charset="0"/>
                  </a:rPr>
                  <a:t>will result in an ALT-OPT like algorithm</a:t>
                </a:r>
              </a:p>
              <a:p>
                <a:pPr>
                  <a:buFont typeface="Wingdings" panose="05000000000000000000" pitchFamily="2" charset="2"/>
                  <a:buChar char="§"/>
                </a:pPr>
                <a:r>
                  <a:rPr lang="en-IN" sz="2600" dirty="0">
                    <a:latin typeface="Abadi Extra Light" panose="020B0204020104020204" pitchFamily="34" charset="0"/>
                  </a:rPr>
                  <a:t>Using the expected value of </a:t>
                </a:r>
                <a14:m>
                  <m:oMath xmlns:m="http://schemas.openxmlformats.org/officeDocument/2006/math">
                    <m:sSub>
                      <m:sSubPr>
                        <m:ctrlPr>
                          <a:rPr lang="en-IN" sz="2400" i="1">
                            <a:latin typeface="Cambria Math" panose="02040503050406030204" pitchFamily="18" charset="0"/>
                          </a:rPr>
                        </m:ctrlPr>
                      </m:sSubPr>
                      <m:e>
                        <m:r>
                          <a:rPr lang="en-IN" sz="2400" b="1" i="1">
                            <a:latin typeface="Cambria Math" panose="02040503050406030204" pitchFamily="18" charset="0"/>
                          </a:rPr>
                          <m:t>𝒛</m:t>
                        </m:r>
                      </m:e>
                      <m:sub>
                        <m:r>
                          <a:rPr lang="en-IN" sz="2400" i="1">
                            <a:latin typeface="Cambria Math" panose="02040503050406030204" pitchFamily="18" charset="0"/>
                          </a:rPr>
                          <m:t>𝑛</m:t>
                        </m:r>
                      </m:sub>
                    </m:sSub>
                  </m:oMath>
                </a14:m>
                <a:r>
                  <a:rPr lang="en-IN" sz="2400" dirty="0">
                    <a:latin typeface="Abadi Extra Light" panose="020B0204020104020204" pitchFamily="34" charset="0"/>
                  </a:rPr>
                  <a:t> will give the so-called Expectation-Maximization (EM) algo</a:t>
                </a: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b="-3070"/>
                </a:stretch>
              </a:blipFill>
            </p:spPr>
            <p:txBody>
              <a:bodyPr/>
              <a:lstStyle/>
              <a:p>
                <a:r>
                  <a:rPr lang="en-IN">
                    <a:noFill/>
                  </a:rPr>
                  <a:t> </a:t>
                </a:r>
              </a:p>
            </p:txBody>
          </p:sp>
        </mc:Fallback>
      </mc:AlternateContent>
      <p:sp>
        <p:nvSpPr>
          <p:cNvPr id="3" name="Rectangle 2">
            <a:extLst>
              <a:ext uri="{FF2B5EF4-FFF2-40B4-BE49-F238E27FC236}">
                <a16:creationId xmlns:a16="http://schemas.microsoft.com/office/drawing/2014/main" id="{A0E6FBE9-1C7D-4971-A607-79DBB4A2332F}"/>
              </a:ext>
            </a:extLst>
          </p:cNvPr>
          <p:cNvSpPr/>
          <p:nvPr/>
        </p:nvSpPr>
        <p:spPr>
          <a:xfrm>
            <a:off x="4805165" y="2789930"/>
            <a:ext cx="3808602" cy="16442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a:extLst>
              <a:ext uri="{FF2B5EF4-FFF2-40B4-BE49-F238E27FC236}">
                <a16:creationId xmlns:a16="http://schemas.microsoft.com/office/drawing/2014/main" id="{21C2C039-7F7A-4064-8F0A-C5F49B80C2EB}"/>
              </a:ext>
            </a:extLst>
          </p:cNvPr>
          <p:cNvSpPr/>
          <p:nvPr/>
        </p:nvSpPr>
        <p:spPr>
          <a:xfrm>
            <a:off x="7259150" y="3170718"/>
            <a:ext cx="847288" cy="844909"/>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highlight>
                <a:srgbClr val="C0C0C0"/>
              </a:highlight>
            </a:endParaRPr>
          </a:p>
        </p:txBody>
      </p:sp>
      <p:sp>
        <p:nvSpPr>
          <p:cNvPr id="7" name="Oval 6">
            <a:extLst>
              <a:ext uri="{FF2B5EF4-FFF2-40B4-BE49-F238E27FC236}">
                <a16:creationId xmlns:a16="http://schemas.microsoft.com/office/drawing/2014/main" id="{E8305AE8-B643-4BE4-AD7E-B0BA4EF52B5A}"/>
              </a:ext>
            </a:extLst>
          </p:cNvPr>
          <p:cNvSpPr/>
          <p:nvPr/>
        </p:nvSpPr>
        <p:spPr>
          <a:xfrm>
            <a:off x="5306904" y="3170718"/>
            <a:ext cx="847288" cy="84490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a:extLst>
              <a:ext uri="{FF2B5EF4-FFF2-40B4-BE49-F238E27FC236}">
                <a16:creationId xmlns:a16="http://schemas.microsoft.com/office/drawing/2014/main" id="{FE695A17-4396-4396-B545-6CC88CC39368}"/>
              </a:ext>
            </a:extLst>
          </p:cNvPr>
          <p:cNvCxnSpPr>
            <a:stCxn id="7" idx="6"/>
            <a:endCxn id="5" idx="2"/>
          </p:cNvCxnSpPr>
          <p:nvPr/>
        </p:nvCxnSpPr>
        <p:spPr>
          <a:xfrm>
            <a:off x="6154192" y="3593173"/>
            <a:ext cx="11049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3C5785C-747F-44A0-8169-A87359971B33}"/>
              </a:ext>
            </a:extLst>
          </p:cNvPr>
          <p:cNvSpPr/>
          <p:nvPr/>
        </p:nvSpPr>
        <p:spPr>
          <a:xfrm>
            <a:off x="3354658" y="3170718"/>
            <a:ext cx="847288" cy="84490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Arrow Connector 10">
            <a:extLst>
              <a:ext uri="{FF2B5EF4-FFF2-40B4-BE49-F238E27FC236}">
                <a16:creationId xmlns:a16="http://schemas.microsoft.com/office/drawing/2014/main" id="{30718159-9D54-40E4-AB34-0D9ECD1082C1}"/>
              </a:ext>
            </a:extLst>
          </p:cNvPr>
          <p:cNvCxnSpPr>
            <a:stCxn id="10" idx="6"/>
          </p:cNvCxnSpPr>
          <p:nvPr/>
        </p:nvCxnSpPr>
        <p:spPr>
          <a:xfrm>
            <a:off x="4201946" y="3593173"/>
            <a:ext cx="11049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794F36C-457E-49C0-95BE-B0940620CBCA}"/>
              </a:ext>
            </a:extLst>
          </p:cNvPr>
          <p:cNvSpPr/>
          <p:nvPr/>
        </p:nvSpPr>
        <p:spPr>
          <a:xfrm>
            <a:off x="7263739" y="1729000"/>
            <a:ext cx="847288" cy="84490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4" name="Straight Arrow Connector 13">
            <a:extLst>
              <a:ext uri="{FF2B5EF4-FFF2-40B4-BE49-F238E27FC236}">
                <a16:creationId xmlns:a16="http://schemas.microsoft.com/office/drawing/2014/main" id="{CEB9E86A-EFE0-4627-BFDB-DCDB2D4CE5A6}"/>
              </a:ext>
            </a:extLst>
          </p:cNvPr>
          <p:cNvCxnSpPr>
            <a:cxnSpLocks/>
            <a:stCxn id="13" idx="4"/>
            <a:endCxn id="5" idx="0"/>
          </p:cNvCxnSpPr>
          <p:nvPr/>
        </p:nvCxnSpPr>
        <p:spPr>
          <a:xfrm flipH="1">
            <a:off x="7682794" y="2573909"/>
            <a:ext cx="4589" cy="596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6E56CCB-178A-438B-A539-789296AAC10D}"/>
                  </a:ext>
                </a:extLst>
              </p:cNvPr>
              <p:cNvSpPr txBox="1"/>
              <p:nvPr/>
            </p:nvSpPr>
            <p:spPr>
              <a:xfrm>
                <a:off x="7424193" y="3202696"/>
                <a:ext cx="683328"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4000" b="0" i="1" smtClean="0">
                              <a:latin typeface="Cambria Math" panose="02040503050406030204" pitchFamily="18" charset="0"/>
                            </a:rPr>
                          </m:ctrlPr>
                        </m:sSubPr>
                        <m:e>
                          <m:r>
                            <a:rPr lang="en-IN" sz="4000" b="1" i="1" smtClean="0">
                              <a:latin typeface="Cambria Math" panose="02040503050406030204" pitchFamily="18" charset="0"/>
                            </a:rPr>
                            <m:t>𝒙</m:t>
                          </m:r>
                        </m:e>
                        <m:sub>
                          <m:r>
                            <a:rPr lang="en-IN" sz="4000" b="0" i="1" smtClean="0">
                              <a:latin typeface="Cambria Math" panose="02040503050406030204" pitchFamily="18" charset="0"/>
                            </a:rPr>
                            <m:t>𝑛</m:t>
                          </m:r>
                        </m:sub>
                      </m:sSub>
                    </m:oMath>
                  </m:oMathPara>
                </a14:m>
                <a:endParaRPr lang="en-IN" sz="4000" dirty="0"/>
              </a:p>
            </p:txBody>
          </p:sp>
        </mc:Choice>
        <mc:Fallback xmlns="">
          <p:sp>
            <p:nvSpPr>
              <p:cNvPr id="16" name="TextBox 15">
                <a:extLst>
                  <a:ext uri="{FF2B5EF4-FFF2-40B4-BE49-F238E27FC236}">
                    <a16:creationId xmlns:a16="http://schemas.microsoft.com/office/drawing/2014/main" id="{26E56CCB-178A-438B-A539-789296AAC10D}"/>
                  </a:ext>
                </a:extLst>
              </p:cNvPr>
              <p:cNvSpPr txBox="1">
                <a:spLocks noRot="1" noChangeAspect="1" noMove="1" noResize="1" noEditPoints="1" noAdjustHandles="1" noChangeArrowheads="1" noChangeShapeType="1" noTextEdit="1"/>
              </p:cNvSpPr>
              <p:nvPr/>
            </p:nvSpPr>
            <p:spPr>
              <a:xfrm>
                <a:off x="7424193" y="3202696"/>
                <a:ext cx="683328" cy="615553"/>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CB72A6B-B553-4CC7-876F-EEE46A367B05}"/>
                  </a:ext>
                </a:extLst>
              </p:cNvPr>
              <p:cNvSpPr txBox="1"/>
              <p:nvPr/>
            </p:nvSpPr>
            <p:spPr>
              <a:xfrm>
                <a:off x="5454465" y="3220825"/>
                <a:ext cx="651269"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4000" b="0" i="1" smtClean="0">
                              <a:latin typeface="Cambria Math" panose="02040503050406030204" pitchFamily="18" charset="0"/>
                            </a:rPr>
                          </m:ctrlPr>
                        </m:sSubPr>
                        <m:e>
                          <m:r>
                            <a:rPr lang="en-IN" sz="4000" b="1" i="1" smtClean="0">
                              <a:latin typeface="Cambria Math" panose="02040503050406030204" pitchFamily="18" charset="0"/>
                            </a:rPr>
                            <m:t>𝒛</m:t>
                          </m:r>
                        </m:e>
                        <m:sub>
                          <m:r>
                            <a:rPr lang="en-IN" sz="4000" b="0" i="1" smtClean="0">
                              <a:latin typeface="Cambria Math" panose="02040503050406030204" pitchFamily="18" charset="0"/>
                            </a:rPr>
                            <m:t>𝑛</m:t>
                          </m:r>
                        </m:sub>
                      </m:sSub>
                    </m:oMath>
                  </m:oMathPara>
                </a14:m>
                <a:endParaRPr lang="en-IN" sz="4000" dirty="0"/>
              </a:p>
            </p:txBody>
          </p:sp>
        </mc:Choice>
        <mc:Fallback xmlns="">
          <p:sp>
            <p:nvSpPr>
              <p:cNvPr id="17" name="TextBox 16">
                <a:extLst>
                  <a:ext uri="{FF2B5EF4-FFF2-40B4-BE49-F238E27FC236}">
                    <a16:creationId xmlns:a16="http://schemas.microsoft.com/office/drawing/2014/main" id="{5CB72A6B-B553-4CC7-876F-EEE46A367B05}"/>
                  </a:ext>
                </a:extLst>
              </p:cNvPr>
              <p:cNvSpPr txBox="1">
                <a:spLocks noRot="1" noChangeAspect="1" noMove="1" noResize="1" noEditPoints="1" noAdjustHandles="1" noChangeArrowheads="1" noChangeShapeType="1" noTextEdit="1"/>
              </p:cNvSpPr>
              <p:nvPr/>
            </p:nvSpPr>
            <p:spPr>
              <a:xfrm>
                <a:off x="5454465" y="3220825"/>
                <a:ext cx="651269" cy="615553"/>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012A477-3205-42FA-AE87-3E876411683E}"/>
                  </a:ext>
                </a:extLst>
              </p:cNvPr>
              <p:cNvSpPr txBox="1"/>
              <p:nvPr/>
            </p:nvSpPr>
            <p:spPr>
              <a:xfrm>
                <a:off x="7457572" y="1840187"/>
                <a:ext cx="418961"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4000" b="0" i="1" smtClean="0">
                          <a:latin typeface="Cambria Math" panose="02040503050406030204" pitchFamily="18" charset="0"/>
                        </a:rPr>
                        <m:t>𝜃</m:t>
                      </m:r>
                    </m:oMath>
                  </m:oMathPara>
                </a14:m>
                <a:endParaRPr lang="en-IN" sz="4000" dirty="0"/>
              </a:p>
            </p:txBody>
          </p:sp>
        </mc:Choice>
        <mc:Fallback xmlns="">
          <p:sp>
            <p:nvSpPr>
              <p:cNvPr id="18" name="TextBox 17">
                <a:extLst>
                  <a:ext uri="{FF2B5EF4-FFF2-40B4-BE49-F238E27FC236}">
                    <a16:creationId xmlns:a16="http://schemas.microsoft.com/office/drawing/2014/main" id="{D012A477-3205-42FA-AE87-3E876411683E}"/>
                  </a:ext>
                </a:extLst>
              </p:cNvPr>
              <p:cNvSpPr txBox="1">
                <a:spLocks noRot="1" noChangeAspect="1" noMove="1" noResize="1" noEditPoints="1" noAdjustHandles="1" noChangeArrowheads="1" noChangeShapeType="1" noTextEdit="1"/>
              </p:cNvSpPr>
              <p:nvPr/>
            </p:nvSpPr>
            <p:spPr>
              <a:xfrm>
                <a:off x="7457572" y="1840187"/>
                <a:ext cx="418961" cy="615553"/>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22FDFB5-29EA-4B49-B584-318ACA5B262E}"/>
                  </a:ext>
                </a:extLst>
              </p:cNvPr>
              <p:cNvSpPr txBox="1"/>
              <p:nvPr/>
            </p:nvSpPr>
            <p:spPr>
              <a:xfrm>
                <a:off x="3520825" y="3220825"/>
                <a:ext cx="477503"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4000" b="0" i="1" smtClean="0">
                          <a:latin typeface="Cambria Math" panose="02040503050406030204" pitchFamily="18" charset="0"/>
                        </a:rPr>
                        <m:t>𝜙</m:t>
                      </m:r>
                    </m:oMath>
                  </m:oMathPara>
                </a14:m>
                <a:endParaRPr lang="en-IN" sz="4000" dirty="0"/>
              </a:p>
            </p:txBody>
          </p:sp>
        </mc:Choice>
        <mc:Fallback xmlns="">
          <p:sp>
            <p:nvSpPr>
              <p:cNvPr id="19" name="TextBox 18">
                <a:extLst>
                  <a:ext uri="{FF2B5EF4-FFF2-40B4-BE49-F238E27FC236}">
                    <a16:creationId xmlns:a16="http://schemas.microsoft.com/office/drawing/2014/main" id="{B22FDFB5-29EA-4B49-B584-318ACA5B262E}"/>
                  </a:ext>
                </a:extLst>
              </p:cNvPr>
              <p:cNvSpPr txBox="1">
                <a:spLocks noRot="1" noChangeAspect="1" noMove="1" noResize="1" noEditPoints="1" noAdjustHandles="1" noChangeArrowheads="1" noChangeShapeType="1" noTextEdit="1"/>
              </p:cNvSpPr>
              <p:nvPr/>
            </p:nvSpPr>
            <p:spPr>
              <a:xfrm>
                <a:off x="3520825" y="3220825"/>
                <a:ext cx="477503" cy="615553"/>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36272BE-EAA7-4F24-84EE-B6920154D94D}"/>
                  </a:ext>
                </a:extLst>
              </p:cNvPr>
              <p:cNvSpPr txBox="1"/>
              <p:nvPr/>
            </p:nvSpPr>
            <p:spPr>
              <a:xfrm>
                <a:off x="8276571" y="4042337"/>
                <a:ext cx="35343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𝑁</m:t>
                      </m:r>
                    </m:oMath>
                  </m:oMathPara>
                </a14:m>
                <a:endParaRPr lang="en-IN" sz="2800" dirty="0"/>
              </a:p>
            </p:txBody>
          </p:sp>
        </mc:Choice>
        <mc:Fallback xmlns="">
          <p:sp>
            <p:nvSpPr>
              <p:cNvPr id="20" name="TextBox 19">
                <a:extLst>
                  <a:ext uri="{FF2B5EF4-FFF2-40B4-BE49-F238E27FC236}">
                    <a16:creationId xmlns:a16="http://schemas.microsoft.com/office/drawing/2014/main" id="{836272BE-EAA7-4F24-84EE-B6920154D94D}"/>
                  </a:ext>
                </a:extLst>
              </p:cNvPr>
              <p:cNvSpPr txBox="1">
                <a:spLocks noRot="1" noChangeAspect="1" noMove="1" noResize="1" noEditPoints="1" noAdjustHandles="1" noChangeArrowheads="1" noChangeShapeType="1" noTextEdit="1"/>
              </p:cNvSpPr>
              <p:nvPr/>
            </p:nvSpPr>
            <p:spPr>
              <a:xfrm>
                <a:off x="8276571" y="4042337"/>
                <a:ext cx="353430" cy="430887"/>
              </a:xfrm>
              <a:prstGeom prst="rect">
                <a:avLst/>
              </a:prstGeom>
              <a:blipFill>
                <a:blip r:embed="rId10"/>
                <a:stretch>
                  <a:fillRect/>
                </a:stretch>
              </a:blipFill>
            </p:spPr>
            <p:txBody>
              <a:bodyPr/>
              <a:lstStyle/>
              <a:p>
                <a:r>
                  <a:rPr lang="en-IN">
                    <a:noFill/>
                  </a:rPr>
                  <a:t> </a:t>
                </a:r>
              </a:p>
            </p:txBody>
          </p:sp>
        </mc:Fallback>
      </mc:AlternateContent>
      <p:pic>
        <p:nvPicPr>
          <p:cNvPr id="28" name="Picture 27">
            <a:extLst>
              <a:ext uri="{FF2B5EF4-FFF2-40B4-BE49-F238E27FC236}">
                <a16:creationId xmlns:a16="http://schemas.microsoft.com/office/drawing/2014/main" id="{3E4A28F7-729A-40D9-87B0-10F3764BE527}"/>
              </a:ext>
            </a:extLst>
          </p:cNvPr>
          <p:cNvPicPr>
            <a:picLocks noChangeAspect="1"/>
          </p:cNvPicPr>
          <p:nvPr/>
        </p:nvPicPr>
        <p:blipFill>
          <a:blip r:embed="rId11"/>
          <a:stretch>
            <a:fillRect/>
          </a:stretch>
        </p:blipFill>
        <p:spPr>
          <a:xfrm>
            <a:off x="265245" y="1560238"/>
            <a:ext cx="1010687" cy="965223"/>
          </a:xfrm>
          <a:prstGeom prst="rect">
            <a:avLst/>
          </a:prstGeom>
        </p:spPr>
      </p:pic>
      <p:sp>
        <p:nvSpPr>
          <p:cNvPr id="31" name="Speech Bubble: Rectangle 30">
            <a:extLst>
              <a:ext uri="{FF2B5EF4-FFF2-40B4-BE49-F238E27FC236}">
                <a16:creationId xmlns:a16="http://schemas.microsoft.com/office/drawing/2014/main" id="{95A3D83E-D5E7-4611-9167-A25070A3A0D2}"/>
              </a:ext>
            </a:extLst>
          </p:cNvPr>
          <p:cNvSpPr/>
          <p:nvPr/>
        </p:nvSpPr>
        <p:spPr>
          <a:xfrm>
            <a:off x="1379515" y="1685103"/>
            <a:ext cx="2481612" cy="736442"/>
          </a:xfrm>
          <a:prstGeom prst="wedgeRectCallout">
            <a:avLst>
              <a:gd name="adj1" fmla="val -61675"/>
              <a:gd name="adj2" fmla="val 3090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Well, you kind of already know how to do this. </a:t>
            </a:r>
            <a:r>
              <a:rPr lang="en-IN" sz="1400" dirty="0">
                <a:solidFill>
                  <a:schemeClr val="tx1"/>
                </a:solidFill>
                <a:latin typeface="Abadi Extra Light" panose="020B0204020104020204" pitchFamily="34" charset="0"/>
                <a:sym typeface="Wingdings" panose="05000000000000000000" pitchFamily="2" charset="2"/>
              </a:rPr>
              <a:t> Remember generative classification?</a:t>
            </a:r>
            <a:endParaRPr lang="en-IN" sz="1400" dirty="0">
              <a:solidFill>
                <a:schemeClr val="tx1"/>
              </a:solidFill>
              <a:latin typeface="Abadi Extra Light" panose="020B0204020104020204" pitchFamily="34" charset="0"/>
            </a:endParaRPr>
          </a:p>
        </p:txBody>
      </p:sp>
      <p:pic>
        <p:nvPicPr>
          <p:cNvPr id="39" name="Picture 38" descr="Clipart Thanksgiving Hand Clip Black And White Stock - Thinking Light Bulb Clip Art - Png Download (950x1015), Png Download">
            <a:extLst>
              <a:ext uri="{FF2B5EF4-FFF2-40B4-BE49-F238E27FC236}">
                <a16:creationId xmlns:a16="http://schemas.microsoft.com/office/drawing/2014/main" id="{BE022F08-C46E-4C89-9F96-8164C6874B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51712" y="2220364"/>
            <a:ext cx="1075043" cy="12633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0" name="Speech Bubble: Rectangle 39">
                <a:extLst>
                  <a:ext uri="{FF2B5EF4-FFF2-40B4-BE49-F238E27FC236}">
                    <a16:creationId xmlns:a16="http://schemas.microsoft.com/office/drawing/2014/main" id="{B98C6758-DDC5-4F0C-B983-721D283AF407}"/>
                  </a:ext>
                </a:extLst>
              </p:cNvPr>
              <p:cNvSpPr/>
              <p:nvPr/>
            </p:nvSpPr>
            <p:spPr>
              <a:xfrm>
                <a:off x="8266517" y="1616281"/>
                <a:ext cx="2774345" cy="844909"/>
              </a:xfrm>
              <a:prstGeom prst="wedgeRectCallout">
                <a:avLst>
                  <a:gd name="adj1" fmla="val 51039"/>
                  <a:gd name="adj2" fmla="val 83172"/>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0" dirty="0">
                    <a:solidFill>
                      <a:schemeClr val="tx1"/>
                    </a:solidFill>
                    <a:latin typeface="Abadi Extra Light" panose="020B0204020104020204" pitchFamily="34" charset="0"/>
                  </a:rPr>
                  <a:t>Hmmmm.. So can we make a guess what the value of each </a:t>
                </a:r>
                <a14:m>
                  <m:oMath xmlns:m="http://schemas.openxmlformats.org/officeDocument/2006/math">
                    <m:sSub>
                      <m:sSubPr>
                        <m:ctrlPr>
                          <a:rPr lang="en-IN" sz="1400" i="1">
                            <a:solidFill>
                              <a:schemeClr val="tx1"/>
                            </a:solidFill>
                            <a:latin typeface="Cambria Math" panose="02040503050406030204" pitchFamily="18" charset="0"/>
                          </a:rPr>
                        </m:ctrlPr>
                      </m:sSubPr>
                      <m:e>
                        <m:r>
                          <a:rPr lang="en-IN" sz="1400" b="1" i="1">
                            <a:solidFill>
                              <a:schemeClr val="tx1"/>
                            </a:solidFill>
                            <a:latin typeface="Cambria Math" panose="02040503050406030204" pitchFamily="18" charset="0"/>
                          </a:rPr>
                          <m:t>𝒛</m:t>
                        </m:r>
                      </m:e>
                      <m:sub>
                        <m:r>
                          <a:rPr lang="en-IN" sz="1400" i="1">
                            <a:solidFill>
                              <a:schemeClr val="tx1"/>
                            </a:solidFill>
                            <a:latin typeface="Cambria Math" panose="02040503050406030204" pitchFamily="18" charset="0"/>
                          </a:rPr>
                          <m:t>𝑛</m:t>
                        </m:r>
                      </m:sub>
                    </m:sSub>
                  </m:oMath>
                </a14:m>
                <a:r>
                  <a:rPr lang="en-IN" sz="1400" b="0" dirty="0">
                    <a:solidFill>
                      <a:schemeClr val="tx1"/>
                    </a:solidFill>
                    <a:latin typeface="Abadi Extra Light" panose="020B0204020104020204" pitchFamily="34" charset="0"/>
                  </a:rPr>
                  <a:t> and then estimate </a:t>
                </a:r>
                <a14:m>
                  <m:oMath xmlns:m="http://schemas.openxmlformats.org/officeDocument/2006/math">
                    <m:r>
                      <a:rPr lang="en-IN" sz="1400" b="0" i="1" smtClean="0">
                        <a:solidFill>
                          <a:schemeClr val="tx1"/>
                        </a:solidFill>
                        <a:latin typeface="Cambria Math" panose="02040503050406030204" pitchFamily="18" charset="0"/>
                      </a:rPr>
                      <m:t>𝜃</m:t>
                    </m:r>
                  </m:oMath>
                </a14:m>
                <a:r>
                  <a:rPr lang="en-IN" sz="1400" b="0" dirty="0">
                    <a:solidFill>
                      <a:schemeClr val="tx1"/>
                    </a:solidFill>
                    <a:latin typeface="Abadi Extra Light" panose="020B0204020104020204" pitchFamily="34" charset="0"/>
                  </a:rPr>
                  <a:t> and </a:t>
                </a:r>
                <a14:m>
                  <m:oMath xmlns:m="http://schemas.openxmlformats.org/officeDocument/2006/math">
                    <m:r>
                      <a:rPr lang="en-IN" sz="1400" b="0" i="1" smtClean="0">
                        <a:solidFill>
                          <a:schemeClr val="tx1"/>
                        </a:solidFill>
                        <a:latin typeface="Cambria Math" panose="02040503050406030204" pitchFamily="18" charset="0"/>
                      </a:rPr>
                      <m:t>𝜙</m:t>
                    </m:r>
                  </m:oMath>
                </a14:m>
                <a:r>
                  <a:rPr lang="en-IN" sz="1400" b="0" dirty="0">
                    <a:solidFill>
                      <a:schemeClr val="tx1"/>
                    </a:solidFill>
                    <a:latin typeface="Abadi Extra Light" panose="020B0204020104020204" pitchFamily="34" charset="0"/>
                  </a:rPr>
                  <a:t> as we do in case of generative classification??</a:t>
                </a:r>
              </a:p>
            </p:txBody>
          </p:sp>
        </mc:Choice>
        <mc:Fallback xmlns="">
          <p:sp>
            <p:nvSpPr>
              <p:cNvPr id="40" name="Speech Bubble: Rectangle 39">
                <a:extLst>
                  <a:ext uri="{FF2B5EF4-FFF2-40B4-BE49-F238E27FC236}">
                    <a16:creationId xmlns:a16="http://schemas.microsoft.com/office/drawing/2014/main" id="{B98C6758-DDC5-4F0C-B983-721D283AF407}"/>
                  </a:ext>
                </a:extLst>
              </p:cNvPr>
              <p:cNvSpPr>
                <a:spLocks noRot="1" noChangeAspect="1" noMove="1" noResize="1" noEditPoints="1" noAdjustHandles="1" noChangeArrowheads="1" noChangeShapeType="1" noTextEdit="1"/>
              </p:cNvSpPr>
              <p:nvPr/>
            </p:nvSpPr>
            <p:spPr>
              <a:xfrm>
                <a:off x="8266517" y="1616281"/>
                <a:ext cx="2774345" cy="844909"/>
              </a:xfrm>
              <a:prstGeom prst="wedgeRectCallout">
                <a:avLst>
                  <a:gd name="adj1" fmla="val 51039"/>
                  <a:gd name="adj2" fmla="val 83172"/>
                </a:avLst>
              </a:prstGeom>
              <a:blipFill>
                <a:blip r:embed="rId13"/>
                <a:stretch>
                  <a:fillRect l="-427" t="-4762"/>
                </a:stretch>
              </a:blipFill>
              <a:ln>
                <a:solidFill>
                  <a:schemeClr val="accent2"/>
                </a:solidFill>
              </a:ln>
            </p:spPr>
            <p:txBody>
              <a:bodyPr/>
              <a:lstStyle/>
              <a:p>
                <a:r>
                  <a:rPr lang="en-IN">
                    <a:noFill/>
                  </a:rPr>
                  <a:t> </a:t>
                </a:r>
              </a:p>
            </p:txBody>
          </p:sp>
        </mc:Fallback>
      </mc:AlternateContent>
      <p:sp>
        <p:nvSpPr>
          <p:cNvPr id="41" name="Speech Bubble: Rectangle 40">
            <a:extLst>
              <a:ext uri="{FF2B5EF4-FFF2-40B4-BE49-F238E27FC236}">
                <a16:creationId xmlns:a16="http://schemas.microsoft.com/office/drawing/2014/main" id="{68FE7DD5-531C-493E-9438-9014620E82E8}"/>
              </a:ext>
            </a:extLst>
          </p:cNvPr>
          <p:cNvSpPr/>
          <p:nvPr/>
        </p:nvSpPr>
        <p:spPr>
          <a:xfrm>
            <a:off x="528719" y="2503533"/>
            <a:ext cx="2766476" cy="905136"/>
          </a:xfrm>
          <a:prstGeom prst="wedgeRectCallout">
            <a:avLst>
              <a:gd name="adj1" fmla="val 38306"/>
              <a:gd name="adj2" fmla="val -6126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Yes, exactly. </a:t>
            </a:r>
            <a:r>
              <a:rPr lang="en-IN" sz="1400" dirty="0">
                <a:solidFill>
                  <a:schemeClr val="tx1"/>
                </a:solidFill>
                <a:latin typeface="Abadi Extra Light" panose="020B0204020104020204" pitchFamily="34" charset="0"/>
                <a:sym typeface="Wingdings" panose="05000000000000000000" pitchFamily="2" charset="2"/>
              </a:rPr>
              <a:t> However, just like in gen-class, you will need to repeat the guess and estimate them a few times until you converge</a:t>
            </a:r>
            <a:endParaRPr lang="en-IN" sz="1400" dirty="0">
              <a:solidFill>
                <a:schemeClr val="tx1"/>
              </a:solidFill>
              <a:latin typeface="Abadi Extra Light" panose="020B0204020104020204" pitchFamily="34" charset="0"/>
            </a:endParaRPr>
          </a:p>
        </p:txBody>
      </p:sp>
      <p:sp>
        <p:nvSpPr>
          <p:cNvPr id="42" name="Speech Bubble: Rectangle 41">
            <a:extLst>
              <a:ext uri="{FF2B5EF4-FFF2-40B4-BE49-F238E27FC236}">
                <a16:creationId xmlns:a16="http://schemas.microsoft.com/office/drawing/2014/main" id="{9AF99F09-C2F6-423A-B6F6-BD2499D32C09}"/>
              </a:ext>
            </a:extLst>
          </p:cNvPr>
          <p:cNvSpPr/>
          <p:nvPr/>
        </p:nvSpPr>
        <p:spPr>
          <a:xfrm>
            <a:off x="9564054" y="5364729"/>
            <a:ext cx="2362701" cy="724969"/>
          </a:xfrm>
          <a:prstGeom prst="wedgeRectCallout">
            <a:avLst>
              <a:gd name="adj1" fmla="val -40754"/>
              <a:gd name="adj2" fmla="val 69506"/>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0" dirty="0">
                <a:solidFill>
                  <a:schemeClr val="tx1"/>
                </a:solidFill>
                <a:latin typeface="Abadi Extra Light" panose="020B0204020104020204" pitchFamily="34" charset="0"/>
              </a:rPr>
              <a:t>EM is pretty much like ALT-OPT but with soft/expected values of the latent variables</a:t>
            </a:r>
          </a:p>
        </p:txBody>
      </p:sp>
      <p:sp>
        <p:nvSpPr>
          <p:cNvPr id="43" name="Slide Number Placeholder 11">
            <a:extLst>
              <a:ext uri="{FF2B5EF4-FFF2-40B4-BE49-F238E27FC236}">
                <a16:creationId xmlns:a16="http://schemas.microsoft.com/office/drawing/2014/main" id="{1168326C-7E99-40FF-8655-AD5B9B227927}"/>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rgbClr val="A33BC3"/>
                </a:solidFill>
              </a:rPr>
              <a:pPr/>
              <a:t>28</a:t>
            </a:fld>
            <a:endParaRPr lang="en-IN" sz="2800" dirty="0">
              <a:solidFill>
                <a:srgbClr val="A33BC3"/>
              </a:solidFill>
            </a:endParaRPr>
          </a:p>
        </p:txBody>
      </p:sp>
    </p:spTree>
    <p:custDataLst>
      <p:tags r:id="rId1"/>
    </p:custDataLst>
    <p:extLst>
      <p:ext uri="{BB962C8B-B14F-4D97-AF65-F5344CB8AC3E}">
        <p14:creationId xmlns:p14="http://schemas.microsoft.com/office/powerpoint/2010/main" val="2159614727"/>
      </p:ext>
    </p:extLst>
  </p:cSld>
  <p:clrMapOvr>
    <a:masterClrMapping/>
  </p:clrMapOvr>
  <mc:AlternateContent xmlns:mc="http://schemas.openxmlformats.org/markup-compatibility/2006" xmlns:p14="http://schemas.microsoft.com/office/powerpoint/2010/main">
    <mc:Choice Requires="p14">
      <p:transition spd="slow" p14:dur="2000" advTm="403177"/>
    </mc:Choice>
    <mc:Fallback xmlns="">
      <p:transition spd="slow" advTm="4031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down)">
                                      <p:cBhvr>
                                        <p:cTn id="61" dur="500"/>
                                        <p:tgtEl>
                                          <p:spTgt spid="3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down)">
                                      <p:cBhvr>
                                        <p:cTn id="69" dur="500"/>
                                        <p:tgtEl>
                                          <p:spTgt spid="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4">
                                            <p:txEl>
                                              <p:pRg st="7" end="7"/>
                                            </p:txEl>
                                          </p:spTgt>
                                        </p:tgtEl>
                                        <p:attrNameLst>
                                          <p:attrName>style.visibility</p:attrName>
                                        </p:attrNameLst>
                                      </p:cBhvr>
                                      <p:to>
                                        <p:strVal val="visible"/>
                                      </p:to>
                                    </p:set>
                                    <p:animEffect transition="in" filter="wipe(down)">
                                      <p:cBhvr>
                                        <p:cTn id="74" dur="500"/>
                                        <p:tgtEl>
                                          <p:spTgt spid="4">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Effect transition="in" filter="wipe(down)">
                                      <p:cBhvr>
                                        <p:cTn id="79" dur="500"/>
                                        <p:tgtEl>
                                          <p:spTgt spid="4">
                                            <p:txEl>
                                              <p:pRg st="8" end="8"/>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4">
                                            <p:txEl>
                                              <p:pRg st="9" end="9"/>
                                            </p:txEl>
                                          </p:spTgt>
                                        </p:tgtEl>
                                        <p:attrNameLst>
                                          <p:attrName>style.visibility</p:attrName>
                                        </p:attrNameLst>
                                      </p:cBhvr>
                                      <p:to>
                                        <p:strVal val="visible"/>
                                      </p:to>
                                    </p:set>
                                    <p:animEffect transition="in" filter="wipe(down)">
                                      <p:cBhvr>
                                        <p:cTn id="84" dur="500"/>
                                        <p:tgtEl>
                                          <p:spTgt spid="4">
                                            <p:txEl>
                                              <p:pRg st="9" end="9"/>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4">
                                            <p:txEl>
                                              <p:pRg st="10" end="10"/>
                                            </p:txEl>
                                          </p:spTgt>
                                        </p:tgtEl>
                                        <p:attrNameLst>
                                          <p:attrName>style.visibility</p:attrName>
                                        </p:attrNameLst>
                                      </p:cBhvr>
                                      <p:to>
                                        <p:strVal val="visible"/>
                                      </p:to>
                                    </p:set>
                                    <p:animEffect transition="in" filter="wipe(down)">
                                      <p:cBhvr>
                                        <p:cTn id="89" dur="500"/>
                                        <p:tgtEl>
                                          <p:spTgt spid="4">
                                            <p:txEl>
                                              <p:pRg st="10" end="1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4">
                                            <p:txEl>
                                              <p:pRg st="11" end="11"/>
                                            </p:txEl>
                                          </p:spTgt>
                                        </p:tgtEl>
                                        <p:attrNameLst>
                                          <p:attrName>style.visibility</p:attrName>
                                        </p:attrNameLst>
                                      </p:cBhvr>
                                      <p:to>
                                        <p:strVal val="visible"/>
                                      </p:to>
                                    </p:set>
                                    <p:animEffect transition="in" filter="wipe(down)">
                                      <p:cBhvr>
                                        <p:cTn id="94" dur="500"/>
                                        <p:tgtEl>
                                          <p:spTgt spid="4">
                                            <p:txEl>
                                              <p:pRg st="11" end="1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wipe(down)">
                                      <p:cBhvr>
                                        <p:cTn id="9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0" grpId="0" animBg="1"/>
      <p:bldP spid="13" grpId="0" animBg="1"/>
      <p:bldP spid="16" grpId="0"/>
      <p:bldP spid="17" grpId="0"/>
      <p:bldP spid="18" grpId="0"/>
      <p:bldP spid="19" grpId="0"/>
      <p:bldP spid="20" grpId="0"/>
      <p:bldP spid="31" grpId="0" animBg="1"/>
      <p:bldP spid="40" grpId="0" animBg="1"/>
      <p:bldP spid="41" grpId="0" animBg="1"/>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5E82BB2-12BF-48C5-B195-752096396CD4}"/>
              </a:ext>
            </a:extLst>
          </p:cNvPr>
          <p:cNvSpPr/>
          <p:nvPr/>
        </p:nvSpPr>
        <p:spPr>
          <a:xfrm>
            <a:off x="1216058" y="5307455"/>
            <a:ext cx="4293397" cy="1392551"/>
          </a:xfrm>
          <a:prstGeom prst="rect">
            <a:avLst/>
          </a:prstGeom>
          <a:solidFill>
            <a:schemeClr val="bg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EM for Gaussian Mixture Model (GMM)</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rgbClr val="A33BC3"/>
                </a:solidFill>
              </a:rPr>
              <a:t>29</a:t>
            </a:fld>
            <a:endParaRPr lang="en-IN" sz="2800" dirty="0">
              <a:solidFill>
                <a:srgbClr val="A33BC3"/>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600" dirty="0">
                    <a:latin typeface="Abadi Extra Light" panose="020B0204020104020204" pitchFamily="34" charset="0"/>
                  </a:rPr>
                  <a:t>EM finds </a:t>
                </a:r>
                <a14:m>
                  <m:oMath xmlns:m="http://schemas.openxmlformats.org/officeDocument/2006/math">
                    <m:sSub>
                      <m:sSubPr>
                        <m:ctrlPr>
                          <a:rPr lang="en-IN" sz="2600" i="1" dirty="0" smtClean="0">
                            <a:latin typeface="Cambria Math" panose="02040503050406030204" pitchFamily="18" charset="0"/>
                          </a:rPr>
                        </m:ctrlPr>
                      </m:sSubPr>
                      <m:e>
                        <m:r>
                          <m:rPr>
                            <m:sty m:val="p"/>
                          </m:rPr>
                          <a:rPr lang="en-IN" sz="2600" i="0" dirty="0" smtClean="0">
                            <a:latin typeface="Cambria Math" panose="02040503050406030204" pitchFamily="18" charset="0"/>
                          </a:rPr>
                          <m:t>Θ</m:t>
                        </m:r>
                      </m:e>
                      <m:sub>
                        <m:r>
                          <a:rPr lang="en-IN" sz="2600" b="0" i="1" dirty="0" smtClean="0">
                            <a:latin typeface="Cambria Math" panose="02040503050406030204" pitchFamily="18" charset="0"/>
                          </a:rPr>
                          <m:t>𝑀𝐿𝐸</m:t>
                        </m:r>
                      </m:sub>
                    </m:sSub>
                  </m:oMath>
                </a14:m>
                <a:r>
                  <a:rPr lang="en-IN" sz="2600" dirty="0">
                    <a:latin typeface="Abadi Extra Light" panose="020B0204020104020204" pitchFamily="34" charset="0"/>
                  </a:rPr>
                  <a:t> by maximizing </a:t>
                </a:r>
                <a14:m>
                  <m:oMath xmlns:m="http://schemas.openxmlformats.org/officeDocument/2006/math">
                    <m:r>
                      <a:rPr lang="en-IN" i="1">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m:rPr>
                            <m:sty m:val="p"/>
                          </m:rPr>
                          <a:rPr lang="en-IN" i="1">
                            <a:latin typeface="Cambria Math" panose="02040503050406030204" pitchFamily="18" charset="0"/>
                          </a:rPr>
                          <m:t>log</m:t>
                        </m:r>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r>
                              <a:rPr lang="en-IN" b="1" i="1">
                                <a:latin typeface="Cambria Math" panose="02040503050406030204" pitchFamily="18" charset="0"/>
                              </a:rPr>
                              <m:t>𝑿</m:t>
                            </m:r>
                            <m:r>
                              <a:rPr lang="en-IN" b="1" i="1">
                                <a:latin typeface="Cambria Math" panose="02040503050406030204" pitchFamily="18" charset="0"/>
                              </a:rPr>
                              <m:t>,</m:t>
                            </m:r>
                            <m:r>
                              <a:rPr lang="en-IN" b="1" i="1">
                                <a:latin typeface="Cambria Math" panose="02040503050406030204" pitchFamily="18" charset="0"/>
                              </a:rPr>
                              <m:t>𝒁</m:t>
                            </m:r>
                          </m:e>
                          <m:e>
                            <m:r>
                              <m:rPr>
                                <m:sty m:val="p"/>
                              </m:rPr>
                              <a:rPr lang="en-IN">
                                <a:latin typeface="Cambria Math" panose="02040503050406030204" pitchFamily="18" charset="0"/>
                              </a:rPr>
                              <m:t>Θ</m:t>
                            </m:r>
                          </m:e>
                        </m:d>
                      </m:e>
                    </m:d>
                  </m:oMath>
                </a14:m>
                <a:r>
                  <a:rPr lang="en-IN" sz="2600" dirty="0">
                    <a:latin typeface="Abadi Extra Light" panose="020B0204020104020204" pitchFamily="34" charset="0"/>
                  </a:rPr>
                  <a:t> rather than </a:t>
                </a:r>
                <a14:m>
                  <m:oMath xmlns:m="http://schemas.openxmlformats.org/officeDocument/2006/math">
                    <m:r>
                      <m:rPr>
                        <m:sty m:val="p"/>
                      </m:rPr>
                      <a:rPr lang="en-IN" i="1">
                        <a:latin typeface="Cambria Math" panose="02040503050406030204" pitchFamily="18" charset="0"/>
                      </a:rPr>
                      <m:t>log</m:t>
                    </m:r>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r>
                          <a:rPr lang="en-IN" b="1" i="1">
                            <a:latin typeface="Cambria Math" panose="02040503050406030204" pitchFamily="18" charset="0"/>
                          </a:rPr>
                          <m:t>𝑿</m:t>
                        </m:r>
                        <m:r>
                          <a:rPr lang="en-IN" b="1" i="1">
                            <a:latin typeface="Cambria Math" panose="02040503050406030204" pitchFamily="18" charset="0"/>
                          </a:rPr>
                          <m:t>,</m:t>
                        </m:r>
                        <m:acc>
                          <m:accPr>
                            <m:chr m:val="̂"/>
                            <m:ctrlPr>
                              <a:rPr lang="en-IN" b="1" i="1">
                                <a:latin typeface="Cambria Math" panose="02040503050406030204" pitchFamily="18" charset="0"/>
                              </a:rPr>
                            </m:ctrlPr>
                          </m:accPr>
                          <m:e>
                            <m:r>
                              <a:rPr lang="en-IN" b="1" i="1">
                                <a:latin typeface="Cambria Math" panose="02040503050406030204" pitchFamily="18" charset="0"/>
                              </a:rPr>
                              <m:t>𝒁</m:t>
                            </m:r>
                          </m:e>
                        </m:acc>
                        <m:r>
                          <a:rPr lang="en-IN" i="1">
                            <a:latin typeface="Cambria Math" panose="02040503050406030204" pitchFamily="18" charset="0"/>
                          </a:rPr>
                          <m:t> </m:t>
                        </m:r>
                      </m:e>
                      <m:e>
                        <m:r>
                          <m:rPr>
                            <m:sty m:val="p"/>
                          </m:rPr>
                          <a:rPr lang="en-IN">
                            <a:latin typeface="Cambria Math" panose="02040503050406030204" pitchFamily="18" charset="0"/>
                          </a:rPr>
                          <m:t>Θ</m:t>
                        </m:r>
                      </m:e>
                    </m:d>
                  </m:oMath>
                </a14:m>
                <a:endParaRPr lang="en-IN" sz="26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Note: Expectation will be </a:t>
                </a:r>
                <a:r>
                  <a:rPr lang="en-IN" sz="2600" dirty="0" err="1">
                    <a:latin typeface="Abadi Extra Light" panose="020B0204020104020204" pitchFamily="34" charset="0"/>
                  </a:rPr>
                  <a:t>w.r.t.</a:t>
                </a:r>
                <a:r>
                  <a:rPr lang="en-IN" sz="2600" dirty="0">
                    <a:latin typeface="Abadi Extra Light" panose="020B0204020104020204" pitchFamily="34" charset="0"/>
                  </a:rPr>
                  <a:t> the </a:t>
                </a:r>
                <a:r>
                  <a:rPr lang="en-IN" sz="2600" u="sng" dirty="0">
                    <a:latin typeface="Abadi Extra Light" panose="020B0204020104020204" pitchFamily="34" charset="0"/>
                  </a:rPr>
                  <a:t>conditional</a:t>
                </a:r>
                <a:r>
                  <a:rPr lang="en-IN" sz="2600" dirty="0">
                    <a:latin typeface="Abadi Extra Light" panose="020B0204020104020204" pitchFamily="34" charset="0"/>
                  </a:rPr>
                  <a:t> posterior distribution of </a:t>
                </a:r>
                <a14:m>
                  <m:oMath xmlns:m="http://schemas.openxmlformats.org/officeDocument/2006/math">
                    <m:r>
                      <a:rPr lang="en-IN" sz="2600" b="1" i="1" dirty="0" smtClean="0">
                        <a:latin typeface="Cambria Math" panose="02040503050406030204" pitchFamily="18" charset="0"/>
                      </a:rPr>
                      <m:t>𝒁</m:t>
                    </m:r>
                  </m:oMath>
                </a14:m>
                <a:r>
                  <a:rPr lang="en-IN" sz="2600" dirty="0">
                    <a:latin typeface="Abadi Extra Light" panose="020B0204020104020204" pitchFamily="34" charset="0"/>
                  </a:rPr>
                  <a:t>, i.e., </a:t>
                </a:r>
                <a14:m>
                  <m:oMath xmlns:m="http://schemas.openxmlformats.org/officeDocument/2006/math">
                    <m:r>
                      <a:rPr lang="en-IN" sz="2600" i="1" dirty="0" smtClean="0">
                        <a:latin typeface="Cambria Math" panose="02040503050406030204" pitchFamily="18" charset="0"/>
                      </a:rPr>
                      <m:t>𝑝</m:t>
                    </m:r>
                    <m:r>
                      <a:rPr lang="en-IN" sz="2600" i="1" dirty="0" smtClean="0">
                        <a:latin typeface="Cambria Math" panose="02040503050406030204" pitchFamily="18" charset="0"/>
                      </a:rPr>
                      <m:t>(</m:t>
                    </m:r>
                    <m:r>
                      <a:rPr lang="en-IN" sz="2600" b="1" i="1" dirty="0" smtClean="0">
                        <a:latin typeface="Cambria Math" panose="02040503050406030204" pitchFamily="18" charset="0"/>
                      </a:rPr>
                      <m:t>𝒁</m:t>
                    </m:r>
                    <m:r>
                      <a:rPr lang="en-IN" sz="2600" i="1" dirty="0" smtClean="0">
                        <a:latin typeface="Cambria Math" panose="02040503050406030204" pitchFamily="18" charset="0"/>
                      </a:rPr>
                      <m:t>|</m:t>
                    </m:r>
                    <m:r>
                      <a:rPr lang="en-IN" sz="2600" b="1" i="1" dirty="0" smtClean="0">
                        <a:latin typeface="Cambria Math" panose="02040503050406030204" pitchFamily="18" charset="0"/>
                      </a:rPr>
                      <m:t>𝑿</m:t>
                    </m:r>
                    <m:r>
                      <a:rPr lang="en-IN" sz="2600" i="1" dirty="0" smtClean="0">
                        <a:latin typeface="Cambria Math" panose="02040503050406030204" pitchFamily="18" charset="0"/>
                      </a:rPr>
                      <m:t>,</m:t>
                    </m:r>
                    <m:r>
                      <m:rPr>
                        <m:sty m:val="p"/>
                      </m:rPr>
                      <a:rPr lang="en-IN" sz="2600" i="0" dirty="0" smtClean="0">
                        <a:latin typeface="Cambria Math" panose="02040503050406030204" pitchFamily="18" charset="0"/>
                      </a:rPr>
                      <m:t>Θ</m:t>
                    </m:r>
                    <m:r>
                      <a:rPr lang="en-IN" sz="2600" i="1" dirty="0" smtClean="0">
                        <a:latin typeface="Cambria Math" panose="02040503050406030204" pitchFamily="18" charset="0"/>
                      </a:rPr>
                      <m:t>)</m:t>
                    </m:r>
                  </m:oMath>
                </a14:m>
                <a:endParaRPr lang="en-IN" sz="26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The EM algorithm for GMM operates as follows</a:t>
                </a:r>
              </a:p>
              <a:p>
                <a:pPr lvl="1">
                  <a:buFont typeface="Wingdings" panose="05000000000000000000" pitchFamily="2" charset="2"/>
                  <a:buChar char="§"/>
                </a:pPr>
                <a:r>
                  <a:rPr lang="en-IN" sz="2200" dirty="0">
                    <a:latin typeface="Abadi Extra Light" panose="020B0204020104020204" pitchFamily="34" charset="0"/>
                  </a:rPr>
                  <a:t>Initialize </a:t>
                </a:r>
                <a14:m>
                  <m:oMath xmlns:m="http://schemas.openxmlformats.org/officeDocument/2006/math">
                    <m:r>
                      <m:rPr>
                        <m:sty m:val="p"/>
                      </m:rPr>
                      <a:rPr lang="en-IN" sz="2200" b="0" i="0" dirty="0" smtClean="0">
                        <a:latin typeface="Cambria Math" panose="02040503050406030204" pitchFamily="18" charset="0"/>
                      </a:rPr>
                      <m:t>Θ</m:t>
                    </m:r>
                    <m:r>
                      <a:rPr lang="en-IN" sz="2200" b="0" i="0" dirty="0" smtClean="0">
                        <a:latin typeface="Cambria Math" panose="02040503050406030204" pitchFamily="18" charset="0"/>
                      </a:rPr>
                      <m:t>= </m:t>
                    </m:r>
                    <m:sSubSup>
                      <m:sSubSupPr>
                        <m:ctrlPr>
                          <a:rPr lang="en-IN" sz="2200" b="0" i="1" dirty="0" smtClean="0">
                            <a:latin typeface="Cambria Math" panose="02040503050406030204" pitchFamily="18" charset="0"/>
                          </a:rPr>
                        </m:ctrlPr>
                      </m:sSubSupPr>
                      <m:e>
                        <m:r>
                          <a:rPr lang="en-IN" sz="2200" b="0" i="1" dirty="0" smtClean="0">
                            <a:latin typeface="Cambria Math" panose="02040503050406030204" pitchFamily="18" charset="0"/>
                          </a:rPr>
                          <m:t>{</m:t>
                        </m:r>
                        <m:sSub>
                          <m:sSubPr>
                            <m:ctrlPr>
                              <a:rPr lang="en-IN" sz="2200" b="0" i="1" dirty="0" smtClean="0">
                                <a:latin typeface="Cambria Math" panose="02040503050406030204" pitchFamily="18" charset="0"/>
                              </a:rPr>
                            </m:ctrlPr>
                          </m:sSubPr>
                          <m:e>
                            <m:r>
                              <a:rPr lang="en-IN" sz="2200" b="0" i="1" dirty="0" smtClean="0">
                                <a:latin typeface="Cambria Math" panose="02040503050406030204" pitchFamily="18" charset="0"/>
                              </a:rPr>
                              <m:t>𝜋</m:t>
                            </m:r>
                          </m:e>
                          <m:sub>
                            <m:r>
                              <a:rPr lang="en-IN" sz="2200" b="0" i="1" dirty="0" smtClean="0">
                                <a:latin typeface="Cambria Math" panose="02040503050406030204" pitchFamily="18" charset="0"/>
                              </a:rPr>
                              <m:t>𝑘</m:t>
                            </m:r>
                          </m:sub>
                        </m:sSub>
                        <m:r>
                          <a:rPr lang="en-IN" sz="2200" b="0" i="1" dirty="0" smtClean="0">
                            <a:latin typeface="Cambria Math" panose="02040503050406030204" pitchFamily="18" charset="0"/>
                          </a:rPr>
                          <m:t>, </m:t>
                        </m:r>
                        <m:sSub>
                          <m:sSubPr>
                            <m:ctrlPr>
                              <a:rPr lang="en-IN" sz="2200" b="0" i="1" dirty="0" smtClean="0">
                                <a:latin typeface="Cambria Math" panose="02040503050406030204" pitchFamily="18" charset="0"/>
                              </a:rPr>
                            </m:ctrlPr>
                          </m:sSubPr>
                          <m:e>
                            <m:r>
                              <a:rPr lang="en-IN" sz="2200" b="0" i="1" dirty="0" smtClean="0">
                                <a:latin typeface="Cambria Math" panose="02040503050406030204" pitchFamily="18" charset="0"/>
                              </a:rPr>
                              <m:t>𝜇</m:t>
                            </m:r>
                          </m:e>
                          <m:sub>
                            <m:r>
                              <a:rPr lang="en-IN" sz="2200" b="0" i="1" dirty="0" smtClean="0">
                                <a:latin typeface="Cambria Math" panose="02040503050406030204" pitchFamily="18" charset="0"/>
                              </a:rPr>
                              <m:t>𝑘</m:t>
                            </m:r>
                          </m:sub>
                        </m:sSub>
                        <m:r>
                          <a:rPr lang="en-IN" sz="2200" b="0" i="1" dirty="0" smtClean="0">
                            <a:latin typeface="Cambria Math" panose="02040503050406030204" pitchFamily="18" charset="0"/>
                          </a:rPr>
                          <m:t>, </m:t>
                        </m:r>
                        <m:sSub>
                          <m:sSubPr>
                            <m:ctrlPr>
                              <a:rPr lang="en-IN" sz="2200" b="0" i="1" dirty="0" smtClean="0">
                                <a:latin typeface="Cambria Math" panose="02040503050406030204" pitchFamily="18" charset="0"/>
                              </a:rPr>
                            </m:ctrlPr>
                          </m:sSubPr>
                          <m:e>
                            <m:r>
                              <m:rPr>
                                <m:sty m:val="p"/>
                              </m:rPr>
                              <a:rPr lang="en-IN" sz="2200" b="0" i="0" dirty="0" smtClean="0">
                                <a:latin typeface="Cambria Math" panose="02040503050406030204" pitchFamily="18" charset="0"/>
                              </a:rPr>
                              <m:t>Σ</m:t>
                            </m:r>
                          </m:e>
                          <m:sub>
                            <m:r>
                              <a:rPr lang="en-IN" sz="2200" b="0" i="1" dirty="0" smtClean="0">
                                <a:latin typeface="Cambria Math" panose="02040503050406030204" pitchFamily="18" charset="0"/>
                              </a:rPr>
                              <m:t>𝑘</m:t>
                            </m:r>
                          </m:sub>
                        </m:sSub>
                        <m:r>
                          <a:rPr lang="en-IN" sz="2200" b="0" i="1" dirty="0" smtClean="0">
                            <a:latin typeface="Cambria Math" panose="02040503050406030204" pitchFamily="18" charset="0"/>
                          </a:rPr>
                          <m:t>}</m:t>
                        </m:r>
                      </m:e>
                      <m:sub>
                        <m:r>
                          <a:rPr lang="en-IN" sz="2200" b="0" i="1" dirty="0" smtClean="0">
                            <a:latin typeface="Cambria Math" panose="02040503050406030204" pitchFamily="18" charset="0"/>
                          </a:rPr>
                          <m:t>𝑘</m:t>
                        </m:r>
                        <m:r>
                          <a:rPr lang="en-IN" sz="2200" b="0" i="1" dirty="0" smtClean="0">
                            <a:latin typeface="Cambria Math" panose="02040503050406030204" pitchFamily="18" charset="0"/>
                          </a:rPr>
                          <m:t>=1</m:t>
                        </m:r>
                      </m:sub>
                      <m:sup>
                        <m:r>
                          <a:rPr lang="en-IN" sz="2200" b="0" i="1" dirty="0" smtClean="0">
                            <a:latin typeface="Cambria Math" panose="02040503050406030204" pitchFamily="18" charset="0"/>
                          </a:rPr>
                          <m:t>𝐾</m:t>
                        </m:r>
                      </m:sup>
                    </m:sSubSup>
                  </m:oMath>
                </a14:m>
                <a:r>
                  <a:rPr lang="en-IN" sz="2200" dirty="0">
                    <a:latin typeface="Abadi Extra Light" panose="020B0204020104020204" pitchFamily="34" charset="0"/>
                  </a:rPr>
                  <a:t> as </a:t>
                </a:r>
                <a14:m>
                  <m:oMath xmlns:m="http://schemas.openxmlformats.org/officeDocument/2006/math">
                    <m:acc>
                      <m:accPr>
                        <m:chr m:val="̂"/>
                        <m:ctrlPr>
                          <a:rPr lang="en-IN" sz="2000" i="1">
                            <a:latin typeface="Cambria Math" panose="02040503050406030204" pitchFamily="18" charset="0"/>
                          </a:rPr>
                        </m:ctrlPr>
                      </m:accPr>
                      <m:e>
                        <m:r>
                          <m:rPr>
                            <m:sty m:val="p"/>
                          </m:rPr>
                          <a:rPr lang="en-IN" sz="2000">
                            <a:latin typeface="Cambria Math" panose="02040503050406030204" pitchFamily="18" charset="0"/>
                          </a:rPr>
                          <m:t>Θ</m:t>
                        </m:r>
                      </m:e>
                    </m:acc>
                  </m:oMath>
                </a14:m>
                <a:endParaRPr lang="en-IN" sz="2200" dirty="0">
                  <a:latin typeface="Abadi Extra Light" panose="020B0204020104020204" pitchFamily="34" charset="0"/>
                </a:endParaRPr>
              </a:p>
              <a:p>
                <a:pPr lvl="1">
                  <a:buFont typeface="Wingdings" panose="05000000000000000000" pitchFamily="2" charset="2"/>
                  <a:buChar char="§"/>
                </a:pPr>
                <a:r>
                  <a:rPr lang="en-IN" sz="2200" dirty="0">
                    <a:latin typeface="Abadi Extra Light" panose="020B0204020104020204" pitchFamily="34" charset="0"/>
                  </a:rPr>
                  <a:t>Repeat until convergence</a:t>
                </a:r>
              </a:p>
              <a:p>
                <a:pPr lvl="2">
                  <a:buFont typeface="Wingdings" panose="05000000000000000000" pitchFamily="2" charset="2"/>
                  <a:buChar char="§"/>
                </a:pPr>
                <a:r>
                  <a:rPr lang="en-IN" sz="1800" dirty="0">
                    <a:latin typeface="Abadi Extra Light" panose="020B0204020104020204" pitchFamily="34" charset="0"/>
                  </a:rPr>
                  <a:t>Compute conditional posterior </a:t>
                </a:r>
                <a14:m>
                  <m:oMath xmlns:m="http://schemas.openxmlformats.org/officeDocument/2006/math">
                    <m:r>
                      <a:rPr lang="en-IN" sz="1800" i="1" dirty="0">
                        <a:latin typeface="Cambria Math" panose="02040503050406030204" pitchFamily="18" charset="0"/>
                      </a:rPr>
                      <m:t>𝑝</m:t>
                    </m:r>
                    <m:r>
                      <a:rPr lang="en-IN" sz="1800" i="1" dirty="0">
                        <a:latin typeface="Cambria Math" panose="02040503050406030204" pitchFamily="18" charset="0"/>
                      </a:rPr>
                      <m:t>(</m:t>
                    </m:r>
                    <m:r>
                      <a:rPr lang="en-IN" sz="1800" b="1" i="1" dirty="0">
                        <a:latin typeface="Cambria Math" panose="02040503050406030204" pitchFamily="18" charset="0"/>
                      </a:rPr>
                      <m:t>𝒁</m:t>
                    </m:r>
                    <m:r>
                      <a:rPr lang="en-IN" sz="1800" i="1" dirty="0">
                        <a:latin typeface="Cambria Math" panose="02040503050406030204" pitchFamily="18" charset="0"/>
                      </a:rPr>
                      <m:t>|</m:t>
                    </m:r>
                    <m:r>
                      <a:rPr lang="en-IN" sz="1800" b="1" i="1" dirty="0">
                        <a:latin typeface="Cambria Math" panose="02040503050406030204" pitchFamily="18" charset="0"/>
                      </a:rPr>
                      <m:t>𝑿</m:t>
                    </m:r>
                    <m:r>
                      <a:rPr lang="en-IN" sz="1800" i="1" dirty="0">
                        <a:latin typeface="Cambria Math" panose="02040503050406030204" pitchFamily="18" charset="0"/>
                      </a:rPr>
                      <m:t>,</m:t>
                    </m:r>
                    <m:acc>
                      <m:accPr>
                        <m:chr m:val="̂"/>
                        <m:ctrlPr>
                          <a:rPr lang="en-IN" sz="1800" i="1">
                            <a:latin typeface="Cambria Math" panose="02040503050406030204" pitchFamily="18" charset="0"/>
                          </a:rPr>
                        </m:ctrlPr>
                      </m:accPr>
                      <m:e>
                        <m:r>
                          <m:rPr>
                            <m:sty m:val="p"/>
                          </m:rPr>
                          <a:rPr lang="en-IN" sz="1800">
                            <a:latin typeface="Cambria Math" panose="02040503050406030204" pitchFamily="18" charset="0"/>
                          </a:rPr>
                          <m:t>Θ</m:t>
                        </m:r>
                      </m:e>
                    </m:acc>
                    <m:r>
                      <a:rPr lang="en-IN" sz="1800" i="1" dirty="0">
                        <a:latin typeface="Cambria Math" panose="02040503050406030204" pitchFamily="18" charset="0"/>
                      </a:rPr>
                      <m:t>)</m:t>
                    </m:r>
                  </m:oMath>
                </a14:m>
                <a:r>
                  <a:rPr lang="en-IN" sz="1800" dirty="0">
                    <a:latin typeface="Abadi Extra Light" panose="020B0204020104020204" pitchFamily="34" charset="0"/>
                  </a:rPr>
                  <a:t>. Since </a:t>
                </a:r>
                <a:r>
                  <a:rPr lang="en-IN" sz="1800" dirty="0" err="1">
                    <a:latin typeface="Abadi Extra Light" panose="020B0204020104020204" pitchFamily="34" charset="0"/>
                  </a:rPr>
                  <a:t>obs</a:t>
                </a:r>
                <a:r>
                  <a:rPr lang="en-IN" sz="1800" dirty="0">
                    <a:latin typeface="Abadi Extra Light" panose="020B0204020104020204" pitchFamily="34" charset="0"/>
                  </a:rPr>
                  <a:t> are </a:t>
                </a:r>
                <a:r>
                  <a:rPr lang="en-IN" sz="1800" dirty="0" err="1">
                    <a:latin typeface="Abadi Extra Light" panose="020B0204020104020204" pitchFamily="34" charset="0"/>
                  </a:rPr>
                  <a:t>i.i.d</a:t>
                </a:r>
                <a:r>
                  <a:rPr lang="en-IN" sz="1800" dirty="0">
                    <a:latin typeface="Abadi Extra Light" panose="020B0204020104020204" pitchFamily="34" charset="0"/>
                  </a:rPr>
                  <a:t>, compute separately for each </a:t>
                </a:r>
                <a14:m>
                  <m:oMath xmlns:m="http://schemas.openxmlformats.org/officeDocument/2006/math">
                    <m:r>
                      <a:rPr lang="en-IN" sz="1800" i="1" dirty="0" smtClean="0">
                        <a:latin typeface="Cambria Math" panose="02040503050406030204" pitchFamily="18" charset="0"/>
                      </a:rPr>
                      <m:t>𝑛</m:t>
                    </m:r>
                  </m:oMath>
                </a14:m>
                <a:r>
                  <a:rPr lang="en-IN" sz="1800" dirty="0">
                    <a:latin typeface="Abadi Extra Light" panose="020B0204020104020204" pitchFamily="34" charset="0"/>
                  </a:rPr>
                  <a:t> (and for </a:t>
                </a:r>
                <a14:m>
                  <m:oMath xmlns:m="http://schemas.openxmlformats.org/officeDocument/2006/math">
                    <m:r>
                      <a:rPr lang="en-IN" sz="1800" i="1" dirty="0" smtClean="0">
                        <a:latin typeface="Cambria Math" panose="02040503050406030204" pitchFamily="18" charset="0"/>
                      </a:rPr>
                      <m:t>𝑘</m:t>
                    </m:r>
                    <m:r>
                      <a:rPr lang="en-IN" sz="1800" b="0" i="1" dirty="0" smtClean="0">
                        <a:latin typeface="Cambria Math" panose="02040503050406030204" pitchFamily="18" charset="0"/>
                      </a:rPr>
                      <m:t>=1,2,..</m:t>
                    </m:r>
                    <m:r>
                      <a:rPr lang="en-IN" sz="1800" b="0" i="1" dirty="0" smtClean="0">
                        <a:latin typeface="Cambria Math" panose="02040503050406030204" pitchFamily="18" charset="0"/>
                      </a:rPr>
                      <m:t>𝐾</m:t>
                    </m:r>
                  </m:oMath>
                </a14:m>
                <a:r>
                  <a:rPr lang="en-IN" sz="1800" dirty="0">
                    <a:latin typeface="Abadi Extra Light" panose="020B0204020104020204" pitchFamily="34" charset="0"/>
                  </a:rPr>
                  <a:t>)</a:t>
                </a:r>
              </a:p>
              <a:p>
                <a:pPr lvl="2">
                  <a:buFont typeface="Wingdings" panose="05000000000000000000" pitchFamily="2" charset="2"/>
                  <a:buChar char="§"/>
                </a:pPr>
                <a:endParaRPr lang="en-IN" sz="1800" dirty="0">
                  <a:latin typeface="Abadi Extra Light" panose="020B0204020104020204" pitchFamily="34" charset="0"/>
                </a:endParaRPr>
              </a:p>
              <a:p>
                <a:pPr lvl="1">
                  <a:buFont typeface="Wingdings" panose="05000000000000000000" pitchFamily="2" charset="2"/>
                  <a:buChar char="§"/>
                </a:pPr>
                <a:endParaRPr lang="en-IN" sz="2200" dirty="0">
                  <a:latin typeface="Abadi Extra Light" panose="020B0204020104020204" pitchFamily="34" charset="0"/>
                </a:endParaRPr>
              </a:p>
              <a:p>
                <a:pPr lvl="2">
                  <a:buFont typeface="Wingdings" panose="05000000000000000000" pitchFamily="2" charset="2"/>
                  <a:buChar char="§"/>
                </a:pPr>
                <a:r>
                  <a:rPr lang="en-IN" sz="1800" dirty="0">
                    <a:latin typeface="Abadi Extra Light" panose="020B0204020104020204" pitchFamily="34" charset="0"/>
                  </a:rPr>
                  <a:t>Update </a:t>
                </a:r>
                <a14:m>
                  <m:oMath xmlns:m="http://schemas.openxmlformats.org/officeDocument/2006/math">
                    <m:r>
                      <m:rPr>
                        <m:sty m:val="p"/>
                      </m:rPr>
                      <a:rPr lang="en-IN" sz="1800" b="0" i="0" smtClean="0">
                        <a:latin typeface="Cambria Math" panose="02040503050406030204" pitchFamily="18" charset="0"/>
                      </a:rPr>
                      <m:t>Θ</m:t>
                    </m:r>
                  </m:oMath>
                </a14:m>
                <a:r>
                  <a:rPr lang="en-IN" sz="1800" dirty="0">
                    <a:latin typeface="Abadi Extra Light" panose="020B0204020104020204" pitchFamily="34" charset="0"/>
                  </a:rPr>
                  <a:t> by maximizing the </a:t>
                </a:r>
                <a:r>
                  <a:rPr lang="en-IN" sz="1800" u="sng" dirty="0">
                    <a:latin typeface="Abadi Extra Light" panose="020B0204020104020204" pitchFamily="34" charset="0"/>
                  </a:rPr>
                  <a:t>expected</a:t>
                </a:r>
                <a:r>
                  <a:rPr lang="en-IN" sz="1800" dirty="0">
                    <a:latin typeface="Abadi Extra Light" panose="020B0204020104020204" pitchFamily="34" charset="0"/>
                  </a:rPr>
                  <a:t> complete data log-likelihood</a:t>
                </a: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76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349EB37-BEBE-4D09-963C-96223178A724}"/>
                  </a:ext>
                </a:extLst>
              </p:cNvPr>
              <p:cNvSpPr txBox="1"/>
              <p:nvPr/>
            </p:nvSpPr>
            <p:spPr>
              <a:xfrm>
                <a:off x="2181267" y="4694964"/>
                <a:ext cx="7350474" cy="566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ea typeface="Cambria Math" panose="02040503050406030204" pitchFamily="18" charset="0"/>
                            </a:rPr>
                          </m:ctrlPr>
                        </m:sSubPr>
                        <m:e>
                          <m:acc>
                            <m:accPr>
                              <m:chr m:val="̂"/>
                              <m:ctrlPr>
                                <a:rPr lang="en-IN" i="1">
                                  <a:latin typeface="Cambria Math" panose="02040503050406030204" pitchFamily="18" charset="0"/>
                                </a:rPr>
                              </m:ctrlPr>
                            </m:accPr>
                            <m:e>
                              <m:r>
                                <m:rPr>
                                  <m:sty m:val="p"/>
                                </m:rPr>
                                <a:rPr lang="en-IN">
                                  <a:latin typeface="Cambria Math" panose="02040503050406030204" pitchFamily="18" charset="0"/>
                                </a:rPr>
                                <m:t>Θ</m:t>
                              </m:r>
                            </m:e>
                          </m:acc>
                          <m:r>
                            <a:rPr lang="en-IN" b="0" i="1" smtClean="0">
                              <a:latin typeface="Cambria Math" panose="02040503050406030204" pitchFamily="18" charset="0"/>
                            </a:rPr>
                            <m:t>=</m:t>
                          </m:r>
                          <m:sSub>
                            <m:sSubPr>
                              <m:ctrlPr>
                                <a:rPr lang="en-IN" i="1">
                                  <a:latin typeface="Cambria Math" panose="02040503050406030204" pitchFamily="18" charset="0"/>
                                </a:rPr>
                              </m:ctrlPr>
                            </m:sSubPr>
                            <m:e>
                              <m:r>
                                <m:rPr>
                                  <m:sty m:val="p"/>
                                </m:rPr>
                                <a:rPr lang="en-IN">
                                  <a:latin typeface="Cambria Math" panose="02040503050406030204" pitchFamily="18" charset="0"/>
                                </a:rPr>
                                <m:t>argmax</m:t>
                              </m:r>
                            </m:e>
                            <m:sub>
                              <m:r>
                                <m:rPr>
                                  <m:sty m:val="p"/>
                                </m:rPr>
                                <a:rPr lang="en-IN">
                                  <a:latin typeface="Cambria Math" panose="02040503050406030204" pitchFamily="18" charset="0"/>
                                </a:rPr>
                                <m:t>Θ</m:t>
                              </m:r>
                            </m:sub>
                          </m:sSub>
                          <m:r>
                            <a:rPr lang="en-IN" i="1" smtClean="0">
                              <a:latin typeface="Cambria Math" panose="02040503050406030204" pitchFamily="18" charset="0"/>
                              <a:ea typeface="Cambria Math" panose="02040503050406030204" pitchFamily="18" charset="0"/>
                            </a:rPr>
                            <m:t>𝔼</m:t>
                          </m:r>
                        </m:e>
                        <m:sub>
                          <m:r>
                            <a:rPr lang="en-IN" b="0" i="1" smtClean="0">
                              <a:latin typeface="Cambria Math" panose="02040503050406030204" pitchFamily="18" charset="0"/>
                              <a:ea typeface="Cambria Math" panose="02040503050406030204" pitchFamily="18" charset="0"/>
                            </a:rPr>
                            <m:t>𝑝</m:t>
                          </m:r>
                          <m:r>
                            <a:rPr lang="en-IN" b="0" i="1" smtClean="0">
                              <a:latin typeface="Cambria Math" panose="02040503050406030204" pitchFamily="18" charset="0"/>
                              <a:ea typeface="Cambria Math" panose="02040503050406030204" pitchFamily="18" charset="0"/>
                            </a:rPr>
                            <m:t>(</m:t>
                          </m:r>
                          <m:r>
                            <a:rPr lang="en-IN" b="1" i="1" smtClean="0">
                              <a:latin typeface="Cambria Math" panose="02040503050406030204" pitchFamily="18" charset="0"/>
                              <a:ea typeface="Cambria Math" panose="02040503050406030204" pitchFamily="18" charset="0"/>
                            </a:rPr>
                            <m:t>𝒁</m:t>
                          </m:r>
                          <m:r>
                            <a:rPr lang="en-IN" b="0" i="1" smtClean="0">
                              <a:latin typeface="Cambria Math" panose="02040503050406030204" pitchFamily="18" charset="0"/>
                              <a:ea typeface="Cambria Math" panose="02040503050406030204" pitchFamily="18" charset="0"/>
                            </a:rPr>
                            <m:t>|</m:t>
                          </m:r>
                          <m:r>
                            <a:rPr lang="en-IN" b="1" i="1" smtClean="0">
                              <a:latin typeface="Cambria Math" panose="02040503050406030204" pitchFamily="18" charset="0"/>
                              <a:ea typeface="Cambria Math" panose="02040503050406030204" pitchFamily="18" charset="0"/>
                            </a:rPr>
                            <m:t>𝑿</m:t>
                          </m:r>
                          <m:r>
                            <a:rPr lang="en-IN" b="0" i="1" smtClean="0">
                              <a:latin typeface="Cambria Math" panose="02040503050406030204" pitchFamily="18" charset="0"/>
                              <a:ea typeface="Cambria Math" panose="02040503050406030204" pitchFamily="18" charset="0"/>
                            </a:rPr>
                            <m:t>,</m:t>
                          </m:r>
                          <m:acc>
                            <m:accPr>
                              <m:chr m:val="̂"/>
                              <m:ctrlPr>
                                <a:rPr lang="en-IN" i="1">
                                  <a:latin typeface="Cambria Math" panose="02040503050406030204" pitchFamily="18" charset="0"/>
                                </a:rPr>
                              </m:ctrlPr>
                            </m:accPr>
                            <m:e>
                              <m:r>
                                <m:rPr>
                                  <m:sty m:val="p"/>
                                </m:rPr>
                                <a:rPr lang="en-IN">
                                  <a:latin typeface="Cambria Math" panose="02040503050406030204" pitchFamily="18" charset="0"/>
                                </a:rPr>
                                <m:t>Θ</m:t>
                              </m:r>
                            </m:e>
                          </m:acc>
                          <m:r>
                            <a:rPr lang="en-IN" b="0" i="1" smtClean="0">
                              <a:latin typeface="Cambria Math" panose="02040503050406030204" pitchFamily="18" charset="0"/>
                              <a:ea typeface="Cambria Math" panose="02040503050406030204" pitchFamily="18" charset="0"/>
                            </a:rPr>
                            <m:t>)</m:t>
                          </m:r>
                        </m:sub>
                      </m:sSub>
                      <m:d>
                        <m:dPr>
                          <m:begChr m:val="["/>
                          <m:endChr m:val="]"/>
                          <m:ctrlPr>
                            <a:rPr lang="en-IN" i="1">
                              <a:latin typeface="Cambria Math" panose="02040503050406030204" pitchFamily="18" charset="0"/>
                              <a:ea typeface="Cambria Math" panose="02040503050406030204" pitchFamily="18" charset="0"/>
                            </a:rPr>
                          </m:ctrlPr>
                        </m:dPr>
                        <m:e>
                          <m:r>
                            <m:rPr>
                              <m:sty m:val="p"/>
                            </m:rPr>
                            <a:rPr lang="en-IN" i="1">
                              <a:latin typeface="Cambria Math" panose="02040503050406030204" pitchFamily="18" charset="0"/>
                            </a:rPr>
                            <m:t>log</m:t>
                          </m:r>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r>
                                <a:rPr lang="en-IN" b="1" i="1">
                                  <a:latin typeface="Cambria Math" panose="02040503050406030204" pitchFamily="18" charset="0"/>
                                </a:rPr>
                                <m:t>𝑿</m:t>
                              </m:r>
                              <m:r>
                                <a:rPr lang="en-IN" b="1" i="1">
                                  <a:latin typeface="Cambria Math" panose="02040503050406030204" pitchFamily="18" charset="0"/>
                                </a:rPr>
                                <m:t>,</m:t>
                              </m:r>
                              <m:r>
                                <a:rPr lang="en-IN" b="1" i="1">
                                  <a:latin typeface="Cambria Math" panose="02040503050406030204" pitchFamily="18" charset="0"/>
                                </a:rPr>
                                <m:t>𝒁</m:t>
                              </m:r>
                            </m:e>
                            <m:e>
                              <m:r>
                                <m:rPr>
                                  <m:sty m:val="p"/>
                                </m:rPr>
                                <a:rPr lang="en-IN" b="0" i="0" smtClean="0">
                                  <a:latin typeface="Cambria Math" panose="02040503050406030204" pitchFamily="18" charset="0"/>
                                </a:rPr>
                                <m:t>Θ</m:t>
                              </m:r>
                            </m:e>
                          </m:d>
                        </m:e>
                      </m:d>
                      <m:r>
                        <a:rPr lang="en-IN" b="0" i="1" smtClean="0">
                          <a:latin typeface="Cambria Math" panose="02040503050406030204" pitchFamily="18" charset="0"/>
                        </a:rPr>
                        <m:t>= </m:t>
                      </m:r>
                      <m:nary>
                        <m:naryPr>
                          <m:chr m:val="∑"/>
                          <m:limLoc m:val="subSup"/>
                          <m:ctrlPr>
                            <a:rPr lang="en-IN" b="0" i="1" smtClean="0">
                              <a:latin typeface="Cambria Math" panose="02040503050406030204" pitchFamily="18" charset="0"/>
                            </a:rPr>
                          </m:ctrlPr>
                        </m:naryPr>
                        <m:sub>
                          <m:r>
                            <m:rPr>
                              <m:brk m:alnAt="25"/>
                            </m:rPr>
                            <a:rPr lang="en-IN" b="0" i="1" smtClean="0">
                              <a:latin typeface="Cambria Math" panose="02040503050406030204" pitchFamily="18" charset="0"/>
                            </a:rPr>
                            <m:t>𝑛</m:t>
                          </m:r>
                          <m:r>
                            <a:rPr lang="en-IN" b="0" i="1" smtClean="0">
                              <a:latin typeface="Cambria Math" panose="02040503050406030204" pitchFamily="18" charset="0"/>
                            </a:rPr>
                            <m:t>=1</m:t>
                          </m:r>
                        </m:sub>
                        <m:sup>
                          <m:r>
                            <a:rPr lang="en-IN" b="0" i="1" smtClean="0">
                              <a:latin typeface="Cambria Math" panose="02040503050406030204" pitchFamily="18" charset="0"/>
                            </a:rPr>
                            <m:t>𝑁</m:t>
                          </m:r>
                        </m:sup>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𝔼</m:t>
                              </m:r>
                            </m:e>
                            <m:sub>
                              <m:r>
                                <a:rPr lang="en-IN" i="1">
                                  <a:latin typeface="Cambria Math" panose="02040503050406030204" pitchFamily="18" charset="0"/>
                                  <a:ea typeface="Cambria Math" panose="02040503050406030204" pitchFamily="18" charset="0"/>
                                </a:rPr>
                                <m:t>𝑝</m:t>
                              </m:r>
                              <m:r>
                                <a:rPr lang="en-IN" i="1">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1" i="1" smtClean="0">
                                      <a:latin typeface="Cambria Math" panose="02040503050406030204" pitchFamily="18" charset="0"/>
                                      <a:ea typeface="Cambria Math" panose="02040503050406030204" pitchFamily="18" charset="0"/>
                                    </a:rPr>
                                    <m:t>𝒛</m:t>
                                  </m:r>
                                </m:e>
                                <m:sub>
                                  <m:r>
                                    <a:rPr lang="en-IN" b="0" i="1" smtClean="0">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m:t>
                              </m:r>
                              <m:sSub>
                                <m:sSubPr>
                                  <m:ctrlPr>
                                    <a:rPr lang="en-IN" b="1" i="1" smtClean="0">
                                      <a:latin typeface="Cambria Math" panose="02040503050406030204" pitchFamily="18" charset="0"/>
                                      <a:ea typeface="Cambria Math" panose="02040503050406030204" pitchFamily="18" charset="0"/>
                                    </a:rPr>
                                  </m:ctrlPr>
                                </m:sSubPr>
                                <m:e>
                                  <m:r>
                                    <a:rPr lang="en-IN" b="1" i="1" smtClean="0">
                                      <a:latin typeface="Cambria Math" panose="02040503050406030204" pitchFamily="18" charset="0"/>
                                      <a:ea typeface="Cambria Math" panose="02040503050406030204" pitchFamily="18" charset="0"/>
                                    </a:rPr>
                                    <m:t>𝒙</m:t>
                                  </m:r>
                                </m:e>
                                <m:sub>
                                  <m:r>
                                    <a:rPr lang="en-IN" b="0" i="1" smtClean="0">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m:t>
                              </m:r>
                              <m:acc>
                                <m:accPr>
                                  <m:chr m:val="̂"/>
                                  <m:ctrlPr>
                                    <a:rPr lang="en-IN" i="1">
                                      <a:latin typeface="Cambria Math" panose="02040503050406030204" pitchFamily="18" charset="0"/>
                                    </a:rPr>
                                  </m:ctrlPr>
                                </m:accPr>
                                <m:e>
                                  <m:r>
                                    <m:rPr>
                                      <m:sty m:val="p"/>
                                    </m:rPr>
                                    <a:rPr lang="en-IN">
                                      <a:latin typeface="Cambria Math" panose="02040503050406030204" pitchFamily="18" charset="0"/>
                                    </a:rPr>
                                    <m:t>Θ</m:t>
                                  </m:r>
                                </m:e>
                              </m:acc>
                              <m:r>
                                <a:rPr lang="en-IN" i="1">
                                  <a:latin typeface="Cambria Math" panose="02040503050406030204" pitchFamily="18" charset="0"/>
                                  <a:ea typeface="Cambria Math" panose="02040503050406030204" pitchFamily="18" charset="0"/>
                                </a:rPr>
                                <m:t>)</m:t>
                              </m:r>
                            </m:sub>
                          </m:sSub>
                          <m:d>
                            <m:dPr>
                              <m:begChr m:val="["/>
                              <m:endChr m:val="]"/>
                              <m:ctrlPr>
                                <a:rPr lang="en-IN" i="1">
                                  <a:latin typeface="Cambria Math" panose="02040503050406030204" pitchFamily="18" charset="0"/>
                                  <a:ea typeface="Cambria Math" panose="02040503050406030204" pitchFamily="18" charset="0"/>
                                </a:rPr>
                              </m:ctrlPr>
                            </m:dPr>
                            <m:e>
                              <m:r>
                                <m:rPr>
                                  <m:sty m:val="p"/>
                                </m:rPr>
                                <a:rPr lang="en-IN" i="1" smtClean="0">
                                  <a:solidFill>
                                    <a:srgbClr val="0000FF"/>
                                  </a:solidFill>
                                  <a:latin typeface="Cambria Math" panose="02040503050406030204" pitchFamily="18" charset="0"/>
                                </a:rPr>
                                <m:t>log</m:t>
                              </m:r>
                              <m:r>
                                <a:rPr lang="en-IN" i="1" smtClean="0">
                                  <a:solidFill>
                                    <a:srgbClr val="0000FF"/>
                                  </a:solidFill>
                                  <a:latin typeface="Cambria Math" panose="02040503050406030204" pitchFamily="18" charset="0"/>
                                </a:rPr>
                                <m:t> </m:t>
                              </m:r>
                              <m:r>
                                <a:rPr lang="en-IN" i="1" smtClean="0">
                                  <a:solidFill>
                                    <a:srgbClr val="0000FF"/>
                                  </a:solidFill>
                                  <a:latin typeface="Cambria Math" panose="02040503050406030204" pitchFamily="18" charset="0"/>
                                </a:rPr>
                                <m:t>𝑝</m:t>
                              </m:r>
                              <m:d>
                                <m:dPr>
                                  <m:ctrlPr>
                                    <a:rPr lang="en-IN" i="1">
                                      <a:solidFill>
                                        <a:srgbClr val="0000FF"/>
                                      </a:solidFill>
                                      <a:latin typeface="Cambria Math" panose="02040503050406030204" pitchFamily="18" charset="0"/>
                                    </a:rPr>
                                  </m:ctrlPr>
                                </m:dPr>
                                <m:e>
                                  <m:sSub>
                                    <m:sSubPr>
                                      <m:ctrlPr>
                                        <a:rPr lang="en-IN" b="1" i="1" smtClean="0">
                                          <a:solidFill>
                                            <a:srgbClr val="0000FF"/>
                                          </a:solidFill>
                                          <a:latin typeface="Cambria Math" panose="02040503050406030204" pitchFamily="18" charset="0"/>
                                        </a:rPr>
                                      </m:ctrlPr>
                                    </m:sSubPr>
                                    <m:e>
                                      <m:r>
                                        <a:rPr lang="en-IN" b="1" i="1" smtClean="0">
                                          <a:solidFill>
                                            <a:srgbClr val="0000FF"/>
                                          </a:solidFill>
                                          <a:latin typeface="Cambria Math" panose="02040503050406030204" pitchFamily="18" charset="0"/>
                                        </a:rPr>
                                        <m:t>𝒙</m:t>
                                      </m:r>
                                    </m:e>
                                    <m:sub>
                                      <m:r>
                                        <a:rPr lang="en-IN" b="0" i="1" smtClean="0">
                                          <a:solidFill>
                                            <a:srgbClr val="0000FF"/>
                                          </a:solidFill>
                                          <a:latin typeface="Cambria Math" panose="02040503050406030204" pitchFamily="18" charset="0"/>
                                        </a:rPr>
                                        <m:t>𝑛</m:t>
                                      </m:r>
                                    </m:sub>
                                  </m:sSub>
                                  <m:r>
                                    <a:rPr lang="en-IN" b="1" i="1">
                                      <a:solidFill>
                                        <a:srgbClr val="0000FF"/>
                                      </a:solidFill>
                                      <a:latin typeface="Cambria Math" panose="02040503050406030204" pitchFamily="18" charset="0"/>
                                    </a:rPr>
                                    <m:t>,</m:t>
                                  </m:r>
                                  <m:sSub>
                                    <m:sSubPr>
                                      <m:ctrlPr>
                                        <a:rPr lang="en-IN" b="1" i="1" smtClean="0">
                                          <a:solidFill>
                                            <a:srgbClr val="0000FF"/>
                                          </a:solidFill>
                                          <a:latin typeface="Cambria Math" panose="02040503050406030204" pitchFamily="18" charset="0"/>
                                        </a:rPr>
                                      </m:ctrlPr>
                                    </m:sSubPr>
                                    <m:e>
                                      <m:r>
                                        <a:rPr lang="en-IN" b="1" i="1" smtClean="0">
                                          <a:solidFill>
                                            <a:srgbClr val="0000FF"/>
                                          </a:solidFill>
                                          <a:latin typeface="Cambria Math" panose="02040503050406030204" pitchFamily="18" charset="0"/>
                                        </a:rPr>
                                        <m:t>𝒛</m:t>
                                      </m:r>
                                    </m:e>
                                    <m:sub>
                                      <m:r>
                                        <a:rPr lang="en-IN" b="0" i="1" smtClean="0">
                                          <a:solidFill>
                                            <a:srgbClr val="0000FF"/>
                                          </a:solidFill>
                                          <a:latin typeface="Cambria Math" panose="02040503050406030204" pitchFamily="18" charset="0"/>
                                        </a:rPr>
                                        <m:t>𝑛</m:t>
                                      </m:r>
                                    </m:sub>
                                  </m:sSub>
                                </m:e>
                                <m:e>
                                  <m:r>
                                    <m:rPr>
                                      <m:sty m:val="p"/>
                                    </m:rPr>
                                    <a:rPr lang="en-IN" b="0" i="0" smtClean="0">
                                      <a:solidFill>
                                        <a:srgbClr val="0000FF"/>
                                      </a:solidFill>
                                      <a:latin typeface="Cambria Math" panose="02040503050406030204" pitchFamily="18" charset="0"/>
                                    </a:rPr>
                                    <m:t>Θ</m:t>
                                  </m:r>
                                </m:e>
                              </m:d>
                            </m:e>
                          </m:d>
                        </m:e>
                      </m:nary>
                    </m:oMath>
                  </m:oMathPara>
                </a14:m>
                <a:endParaRPr lang="en-IN" dirty="0"/>
              </a:p>
            </p:txBody>
          </p:sp>
        </mc:Choice>
        <mc:Fallback xmlns="">
          <p:sp>
            <p:nvSpPr>
              <p:cNvPr id="9" name="TextBox 8">
                <a:extLst>
                  <a:ext uri="{FF2B5EF4-FFF2-40B4-BE49-F238E27FC236}">
                    <a16:creationId xmlns:a16="http://schemas.microsoft.com/office/drawing/2014/main" id="{E349EB37-BEBE-4D09-963C-96223178A724}"/>
                  </a:ext>
                </a:extLst>
              </p:cNvPr>
              <p:cNvSpPr txBox="1">
                <a:spLocks noRot="1" noChangeAspect="1" noMove="1" noResize="1" noEditPoints="1" noAdjustHandles="1" noChangeArrowheads="1" noChangeShapeType="1" noTextEdit="1"/>
              </p:cNvSpPr>
              <p:nvPr/>
            </p:nvSpPr>
            <p:spPr>
              <a:xfrm>
                <a:off x="2181267" y="4694964"/>
                <a:ext cx="7350474" cy="566886"/>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EA1A9FA-47E7-4270-BBAA-95B71028BFFF}"/>
                  </a:ext>
                </a:extLst>
              </p:cNvPr>
              <p:cNvSpPr txBox="1"/>
              <p:nvPr/>
            </p:nvSpPr>
            <p:spPr>
              <a:xfrm>
                <a:off x="2853384" y="3781938"/>
                <a:ext cx="7459093" cy="347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000" i="1" smtClean="0">
                          <a:latin typeface="Cambria Math" panose="02040503050406030204" pitchFamily="18" charset="0"/>
                          <a:ea typeface="Cambria Math" panose="02040503050406030204" pitchFamily="18" charset="0"/>
                        </a:rPr>
                        <m:t>𝑝</m:t>
                      </m:r>
                      <m:d>
                        <m:dPr>
                          <m:ctrlPr>
                            <a:rPr lang="en-IN" sz="2000" i="1">
                              <a:latin typeface="Cambria Math" panose="02040503050406030204" pitchFamily="18" charset="0"/>
                              <a:ea typeface="Cambria Math" panose="02040503050406030204" pitchFamily="18" charset="0"/>
                            </a:rPr>
                          </m:ctrlPr>
                        </m:dPr>
                        <m:e>
                          <m:sSub>
                            <m:sSubPr>
                              <m:ctrlPr>
                                <a:rPr lang="en-IN" sz="2000" i="1">
                                  <a:latin typeface="Cambria Math" panose="02040503050406030204" pitchFamily="18" charset="0"/>
                                  <a:ea typeface="Cambria Math" panose="02040503050406030204" pitchFamily="18" charset="0"/>
                                </a:rPr>
                              </m:ctrlPr>
                            </m:sSubPr>
                            <m:e>
                              <m:r>
                                <a:rPr lang="en-IN" sz="2000" b="1" i="1">
                                  <a:latin typeface="Cambria Math" panose="02040503050406030204" pitchFamily="18" charset="0"/>
                                  <a:ea typeface="Cambria Math" panose="02040503050406030204" pitchFamily="18" charset="0"/>
                                </a:rPr>
                                <m:t>𝒛</m:t>
                              </m:r>
                            </m:e>
                            <m:sub>
                              <m:r>
                                <a:rPr lang="en-IN" sz="2000" i="1">
                                  <a:latin typeface="Cambria Math" panose="02040503050406030204" pitchFamily="18" charset="0"/>
                                  <a:ea typeface="Cambria Math" panose="02040503050406030204" pitchFamily="18" charset="0"/>
                                </a:rPr>
                                <m:t>𝑛</m:t>
                              </m:r>
                            </m:sub>
                          </m:sSub>
                          <m:r>
                            <a:rPr lang="en-IN" sz="2000" b="0" i="1" smtClean="0">
                              <a:latin typeface="Cambria Math" panose="02040503050406030204" pitchFamily="18" charset="0"/>
                              <a:ea typeface="Cambria Math" panose="02040503050406030204" pitchFamily="18" charset="0"/>
                            </a:rPr>
                            <m:t>=</m:t>
                          </m:r>
                          <m:r>
                            <a:rPr lang="en-IN" sz="2000" b="0" i="1" smtClean="0">
                              <a:latin typeface="Cambria Math" panose="02040503050406030204" pitchFamily="18" charset="0"/>
                              <a:ea typeface="Cambria Math" panose="02040503050406030204" pitchFamily="18" charset="0"/>
                            </a:rPr>
                            <m:t>𝑘</m:t>
                          </m:r>
                        </m:e>
                        <m:e>
                          <m:sSub>
                            <m:sSubPr>
                              <m:ctrlPr>
                                <a:rPr lang="en-IN" sz="2000" b="1" i="1">
                                  <a:latin typeface="Cambria Math" panose="02040503050406030204" pitchFamily="18" charset="0"/>
                                  <a:ea typeface="Cambria Math" panose="02040503050406030204" pitchFamily="18" charset="0"/>
                                </a:rPr>
                              </m:ctrlPr>
                            </m:sSubPr>
                            <m:e>
                              <m:r>
                                <a:rPr lang="en-IN" sz="2000" b="1" i="1">
                                  <a:latin typeface="Cambria Math" panose="02040503050406030204" pitchFamily="18" charset="0"/>
                                  <a:ea typeface="Cambria Math" panose="02040503050406030204" pitchFamily="18" charset="0"/>
                                </a:rPr>
                                <m:t>𝒙</m:t>
                              </m:r>
                            </m:e>
                            <m:sub>
                              <m:r>
                                <a:rPr lang="en-IN" sz="2000" i="1">
                                  <a:latin typeface="Cambria Math" panose="02040503050406030204" pitchFamily="18" charset="0"/>
                                  <a:ea typeface="Cambria Math" panose="02040503050406030204" pitchFamily="18" charset="0"/>
                                </a:rPr>
                                <m:t>𝑛</m:t>
                              </m:r>
                            </m:sub>
                          </m:sSub>
                          <m:r>
                            <a:rPr lang="en-IN" sz="2000" i="1">
                              <a:latin typeface="Cambria Math" panose="02040503050406030204" pitchFamily="18" charset="0"/>
                              <a:ea typeface="Cambria Math" panose="02040503050406030204" pitchFamily="18" charset="0"/>
                            </a:rPr>
                            <m:t>,</m:t>
                          </m:r>
                          <m:acc>
                            <m:accPr>
                              <m:chr m:val="̂"/>
                              <m:ctrlPr>
                                <a:rPr lang="en-IN" sz="2000" i="1">
                                  <a:latin typeface="Cambria Math" panose="02040503050406030204" pitchFamily="18" charset="0"/>
                                </a:rPr>
                              </m:ctrlPr>
                            </m:accPr>
                            <m:e>
                              <m:r>
                                <m:rPr>
                                  <m:sty m:val="p"/>
                                </m:rPr>
                                <a:rPr lang="en-IN" sz="2000">
                                  <a:latin typeface="Cambria Math" panose="02040503050406030204" pitchFamily="18" charset="0"/>
                                </a:rPr>
                                <m:t>Θ</m:t>
                              </m:r>
                            </m:e>
                          </m:acc>
                        </m:e>
                      </m:d>
                      <m:r>
                        <a:rPr lang="en-IN" sz="2000" b="0" i="1" smtClean="0">
                          <a:latin typeface="Cambria Math" panose="02040503050406030204" pitchFamily="18" charset="0"/>
                          <a:ea typeface="Cambria Math" panose="02040503050406030204" pitchFamily="18" charset="0"/>
                        </a:rPr>
                        <m:t>∝</m:t>
                      </m:r>
                      <m:r>
                        <a:rPr lang="en-IN" sz="2000" i="1" dirty="0">
                          <a:latin typeface="Cambria Math" panose="02040503050406030204" pitchFamily="18" charset="0"/>
                        </a:rPr>
                        <m:t>𝑝</m:t>
                      </m:r>
                      <m:d>
                        <m:dPr>
                          <m:ctrlPr>
                            <a:rPr lang="en-IN" sz="2000" i="1" dirty="0">
                              <a:latin typeface="Cambria Math" panose="02040503050406030204" pitchFamily="18" charset="0"/>
                            </a:rPr>
                          </m:ctrlPr>
                        </m:dPr>
                        <m:e>
                          <m:sSub>
                            <m:sSubPr>
                              <m:ctrlPr>
                                <a:rPr lang="en-IN" sz="2000" i="1" dirty="0" err="1">
                                  <a:latin typeface="Cambria Math" panose="02040503050406030204" pitchFamily="18" charset="0"/>
                                </a:rPr>
                              </m:ctrlPr>
                            </m:sSubPr>
                            <m:e>
                              <m:r>
                                <a:rPr lang="en-IN" sz="2000" b="1" i="1" dirty="0" err="1">
                                  <a:latin typeface="Cambria Math" panose="02040503050406030204" pitchFamily="18" charset="0"/>
                                </a:rPr>
                                <m:t>𝒛</m:t>
                              </m:r>
                            </m:e>
                            <m:sub>
                              <m:r>
                                <a:rPr lang="en-IN" sz="2000" i="1" dirty="0" err="1">
                                  <a:latin typeface="Cambria Math" panose="02040503050406030204" pitchFamily="18" charset="0"/>
                                </a:rPr>
                                <m:t>𝑛</m:t>
                              </m:r>
                            </m:sub>
                          </m:sSub>
                          <m:r>
                            <a:rPr lang="en-IN" sz="2000" i="1" dirty="0">
                              <a:latin typeface="Cambria Math" panose="02040503050406030204" pitchFamily="18" charset="0"/>
                            </a:rPr>
                            <m:t>=</m:t>
                          </m:r>
                          <m:r>
                            <a:rPr lang="en-IN" sz="2000" i="1" dirty="0">
                              <a:latin typeface="Cambria Math" panose="02040503050406030204" pitchFamily="18" charset="0"/>
                            </a:rPr>
                            <m:t>𝑘</m:t>
                          </m:r>
                        </m:e>
                        <m:e>
                          <m:acc>
                            <m:accPr>
                              <m:chr m:val="̂"/>
                              <m:ctrlPr>
                                <a:rPr lang="en-IN" sz="2000" i="1">
                                  <a:latin typeface="Cambria Math" panose="02040503050406030204" pitchFamily="18" charset="0"/>
                                </a:rPr>
                              </m:ctrlPr>
                            </m:accPr>
                            <m:e>
                              <m:r>
                                <m:rPr>
                                  <m:sty m:val="p"/>
                                </m:rPr>
                                <a:rPr lang="en-IN" sz="2000">
                                  <a:latin typeface="Cambria Math" panose="02040503050406030204" pitchFamily="18" charset="0"/>
                                </a:rPr>
                                <m:t>Θ</m:t>
                              </m:r>
                            </m:e>
                          </m:acc>
                        </m:e>
                      </m:d>
                      <m:r>
                        <a:rPr lang="en-IN" sz="2000" i="1" dirty="0">
                          <a:latin typeface="Cambria Math" panose="02040503050406030204" pitchFamily="18" charset="0"/>
                        </a:rPr>
                        <m:t> </m:t>
                      </m:r>
                      <m:r>
                        <a:rPr lang="en-IN" sz="2000" i="1" dirty="0">
                          <a:latin typeface="Cambria Math" panose="02040503050406030204" pitchFamily="18" charset="0"/>
                        </a:rPr>
                        <m:t>𝑝</m:t>
                      </m:r>
                      <m:d>
                        <m:dPr>
                          <m:ctrlPr>
                            <a:rPr lang="en-IN" sz="2000" i="1" dirty="0">
                              <a:latin typeface="Cambria Math" panose="02040503050406030204" pitchFamily="18" charset="0"/>
                            </a:rPr>
                          </m:ctrlPr>
                        </m:dPr>
                        <m:e>
                          <m:sSub>
                            <m:sSubPr>
                              <m:ctrlPr>
                                <a:rPr lang="en-IN" sz="2000" i="1" dirty="0" err="1">
                                  <a:latin typeface="Cambria Math" panose="02040503050406030204" pitchFamily="18" charset="0"/>
                                </a:rPr>
                              </m:ctrlPr>
                            </m:sSubPr>
                            <m:e>
                              <m:r>
                                <a:rPr lang="en-IN" sz="2000" b="1" i="1" dirty="0" err="1">
                                  <a:latin typeface="Cambria Math" panose="02040503050406030204" pitchFamily="18" charset="0"/>
                                </a:rPr>
                                <m:t>𝒙</m:t>
                              </m:r>
                            </m:e>
                            <m:sub>
                              <m:r>
                                <a:rPr lang="en-IN" sz="2000" i="1" dirty="0" err="1">
                                  <a:latin typeface="Cambria Math" panose="02040503050406030204" pitchFamily="18" charset="0"/>
                                </a:rPr>
                                <m:t>𝑛</m:t>
                              </m:r>
                            </m:sub>
                          </m:sSub>
                        </m:e>
                        <m:e>
                          <m:sSub>
                            <m:sSubPr>
                              <m:ctrlPr>
                                <a:rPr lang="en-IN" sz="2000" i="1" dirty="0" err="1">
                                  <a:latin typeface="Cambria Math" panose="02040503050406030204" pitchFamily="18" charset="0"/>
                                </a:rPr>
                              </m:ctrlPr>
                            </m:sSubPr>
                            <m:e>
                              <m:r>
                                <a:rPr lang="en-IN" sz="2000" b="1" i="1" dirty="0" err="1">
                                  <a:latin typeface="Cambria Math" panose="02040503050406030204" pitchFamily="18" charset="0"/>
                                </a:rPr>
                                <m:t>𝒛</m:t>
                              </m:r>
                            </m:e>
                            <m:sub>
                              <m:r>
                                <a:rPr lang="en-IN" sz="2000" i="1" dirty="0" err="1">
                                  <a:latin typeface="Cambria Math" panose="02040503050406030204" pitchFamily="18" charset="0"/>
                                </a:rPr>
                                <m:t>𝑛</m:t>
                              </m:r>
                            </m:sub>
                          </m:sSub>
                          <m:r>
                            <a:rPr lang="en-IN" sz="2000" i="1" dirty="0">
                              <a:latin typeface="Cambria Math" panose="02040503050406030204" pitchFamily="18" charset="0"/>
                            </a:rPr>
                            <m:t>=</m:t>
                          </m:r>
                          <m:r>
                            <a:rPr lang="en-IN" sz="2000" i="1" dirty="0">
                              <a:latin typeface="Cambria Math" panose="02040503050406030204" pitchFamily="18" charset="0"/>
                            </a:rPr>
                            <m:t>𝑘</m:t>
                          </m:r>
                          <m:r>
                            <a:rPr lang="en-IN" sz="2000" i="1" dirty="0">
                              <a:latin typeface="Cambria Math" panose="02040503050406030204" pitchFamily="18" charset="0"/>
                            </a:rPr>
                            <m:t>,</m:t>
                          </m:r>
                          <m:acc>
                            <m:accPr>
                              <m:chr m:val="̂"/>
                              <m:ctrlPr>
                                <a:rPr lang="en-IN" sz="2000" i="1">
                                  <a:latin typeface="Cambria Math" panose="02040503050406030204" pitchFamily="18" charset="0"/>
                                </a:rPr>
                              </m:ctrlPr>
                            </m:accPr>
                            <m:e>
                              <m:r>
                                <m:rPr>
                                  <m:sty m:val="p"/>
                                </m:rPr>
                                <a:rPr lang="en-IN" sz="2000">
                                  <a:latin typeface="Cambria Math" panose="02040503050406030204" pitchFamily="18" charset="0"/>
                                </a:rPr>
                                <m:t>Θ</m:t>
                              </m:r>
                            </m:e>
                          </m:acc>
                        </m:e>
                      </m:d>
                      <m:r>
                        <m:rPr>
                          <m:nor/>
                        </m:rPr>
                        <a:rPr lang="en-IN" sz="2000" dirty="0">
                          <a:latin typeface="Abadi Extra Light" panose="020B0204020104020204" pitchFamily="34" charset="0"/>
                        </a:rPr>
                        <m:t> =</m:t>
                      </m:r>
                      <m:r>
                        <a:rPr lang="en-IN" sz="2000" b="0" i="1" dirty="0" smtClean="0">
                          <a:latin typeface="Cambria Math" panose="02040503050406030204" pitchFamily="18" charset="0"/>
                        </a:rPr>
                        <m:t> </m:t>
                      </m:r>
                      <m:sSub>
                        <m:sSubPr>
                          <m:ctrlPr>
                            <a:rPr lang="en-IN" sz="2000" i="1">
                              <a:latin typeface="Cambria Math" panose="02040503050406030204" pitchFamily="18" charset="0"/>
                              <a:ea typeface="Cambria Math" panose="02040503050406030204" pitchFamily="18" charset="0"/>
                            </a:rPr>
                          </m:ctrlPr>
                        </m:sSubPr>
                        <m:e>
                          <m:acc>
                            <m:accPr>
                              <m:chr m:val="̂"/>
                              <m:ctrlPr>
                                <a:rPr lang="en-IN" sz="2000" i="1">
                                  <a:latin typeface="Cambria Math" panose="02040503050406030204" pitchFamily="18" charset="0"/>
                                  <a:ea typeface="Cambria Math" panose="02040503050406030204" pitchFamily="18" charset="0"/>
                                </a:rPr>
                              </m:ctrlPr>
                            </m:accPr>
                            <m:e>
                              <m:r>
                                <a:rPr lang="en-IN" sz="2000" i="1">
                                  <a:latin typeface="Cambria Math" panose="02040503050406030204" pitchFamily="18" charset="0"/>
                                  <a:ea typeface="Cambria Math" panose="02040503050406030204" pitchFamily="18" charset="0"/>
                                </a:rPr>
                                <m:t>𝜋</m:t>
                              </m:r>
                            </m:e>
                          </m:acc>
                        </m:e>
                        <m:sub>
                          <m:r>
                            <a:rPr lang="en-IN" sz="2000" i="1">
                              <a:latin typeface="Cambria Math" panose="02040503050406030204" pitchFamily="18" charset="0"/>
                              <a:ea typeface="Cambria Math" panose="02040503050406030204" pitchFamily="18" charset="0"/>
                            </a:rPr>
                            <m:t>𝑘</m:t>
                          </m:r>
                        </m:sub>
                      </m:sSub>
                      <m:r>
                        <a:rPr lang="en-IN" sz="2000" i="1">
                          <a:latin typeface="Cambria Math" panose="02040503050406030204" pitchFamily="18" charset="0"/>
                          <a:ea typeface="Cambria Math" panose="02040503050406030204" pitchFamily="18" charset="0"/>
                        </a:rPr>
                        <m:t>𝒩</m:t>
                      </m:r>
                      <m:d>
                        <m:dPr>
                          <m:ctrlPr>
                            <a:rPr lang="en-IN" sz="2000" i="1">
                              <a:latin typeface="Cambria Math" panose="02040503050406030204" pitchFamily="18" charset="0"/>
                              <a:ea typeface="Cambria Math" panose="02040503050406030204" pitchFamily="18" charset="0"/>
                            </a:rPr>
                          </m:ctrlPr>
                        </m:dPr>
                        <m:e>
                          <m:sSub>
                            <m:sSubPr>
                              <m:ctrlPr>
                                <a:rPr lang="en-IN" sz="2000" i="1">
                                  <a:latin typeface="Cambria Math" panose="02040503050406030204" pitchFamily="18" charset="0"/>
                                  <a:ea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𝑥</m:t>
                              </m:r>
                            </m:e>
                            <m:sub>
                              <m:r>
                                <a:rPr lang="en-IN" sz="2000" i="1">
                                  <a:latin typeface="Cambria Math" panose="02040503050406030204" pitchFamily="18" charset="0"/>
                                  <a:ea typeface="Cambria Math" panose="02040503050406030204" pitchFamily="18" charset="0"/>
                                </a:rPr>
                                <m:t>𝑛</m:t>
                              </m:r>
                            </m:sub>
                          </m:sSub>
                          <m:r>
                            <a:rPr lang="en-IN" sz="2000" i="1">
                              <a:latin typeface="Cambria Math" panose="02040503050406030204" pitchFamily="18" charset="0"/>
                              <a:ea typeface="Cambria Math" panose="02040503050406030204" pitchFamily="18" charset="0"/>
                            </a:rPr>
                            <m:t>|</m:t>
                          </m:r>
                          <m:sSub>
                            <m:sSubPr>
                              <m:ctrlPr>
                                <a:rPr lang="en-IN" sz="2000" i="1">
                                  <a:latin typeface="Cambria Math" panose="02040503050406030204" pitchFamily="18" charset="0"/>
                                  <a:ea typeface="Cambria Math" panose="02040503050406030204" pitchFamily="18" charset="0"/>
                                </a:rPr>
                              </m:ctrlPr>
                            </m:sSubPr>
                            <m:e>
                              <m:acc>
                                <m:accPr>
                                  <m:chr m:val="̂"/>
                                  <m:ctrlPr>
                                    <a:rPr lang="en-IN" sz="2000" i="1">
                                      <a:latin typeface="Cambria Math" panose="02040503050406030204" pitchFamily="18" charset="0"/>
                                      <a:ea typeface="Cambria Math" panose="02040503050406030204" pitchFamily="18" charset="0"/>
                                    </a:rPr>
                                  </m:ctrlPr>
                                </m:accPr>
                                <m:e>
                                  <m:r>
                                    <a:rPr lang="en-IN" sz="2000" i="1">
                                      <a:latin typeface="Cambria Math" panose="02040503050406030204" pitchFamily="18" charset="0"/>
                                      <a:ea typeface="Cambria Math" panose="02040503050406030204" pitchFamily="18" charset="0"/>
                                    </a:rPr>
                                    <m:t>𝜇</m:t>
                                  </m:r>
                                </m:e>
                              </m:acc>
                            </m:e>
                            <m:sub>
                              <m:r>
                                <a:rPr lang="en-IN" sz="2000" i="1">
                                  <a:latin typeface="Cambria Math" panose="02040503050406030204" pitchFamily="18" charset="0"/>
                                  <a:ea typeface="Cambria Math" panose="02040503050406030204" pitchFamily="18" charset="0"/>
                                </a:rPr>
                                <m:t>𝑘</m:t>
                              </m:r>
                            </m:sub>
                          </m:sSub>
                          <m:r>
                            <a:rPr lang="en-IN" sz="2000" i="1">
                              <a:latin typeface="Cambria Math" panose="02040503050406030204" pitchFamily="18" charset="0"/>
                              <a:ea typeface="Cambria Math" panose="02040503050406030204" pitchFamily="18" charset="0"/>
                            </a:rPr>
                            <m:t>,</m:t>
                          </m:r>
                          <m:sSub>
                            <m:sSubPr>
                              <m:ctrlPr>
                                <a:rPr lang="en-IN" sz="2000" i="1">
                                  <a:latin typeface="Cambria Math" panose="02040503050406030204" pitchFamily="18" charset="0"/>
                                  <a:ea typeface="Cambria Math" panose="02040503050406030204" pitchFamily="18" charset="0"/>
                                </a:rPr>
                              </m:ctrlPr>
                            </m:sSubPr>
                            <m:e>
                              <m:acc>
                                <m:accPr>
                                  <m:chr m:val="̂"/>
                                  <m:ctrlPr>
                                    <a:rPr lang="en-IN" sz="2000" i="1">
                                      <a:latin typeface="Cambria Math" panose="02040503050406030204" pitchFamily="18" charset="0"/>
                                      <a:ea typeface="Cambria Math" panose="02040503050406030204" pitchFamily="18" charset="0"/>
                                    </a:rPr>
                                  </m:ctrlPr>
                                </m:accPr>
                                <m:e>
                                  <m:r>
                                    <m:rPr>
                                      <m:sty m:val="p"/>
                                    </m:rPr>
                                    <a:rPr lang="en-IN" sz="2000">
                                      <a:latin typeface="Cambria Math" panose="02040503050406030204" pitchFamily="18" charset="0"/>
                                      <a:ea typeface="Cambria Math" panose="02040503050406030204" pitchFamily="18" charset="0"/>
                                    </a:rPr>
                                    <m:t>Σ</m:t>
                                  </m:r>
                                </m:e>
                              </m:acc>
                            </m:e>
                            <m:sub>
                              <m:r>
                                <a:rPr lang="en-IN" sz="2000" i="1">
                                  <a:latin typeface="Cambria Math" panose="02040503050406030204" pitchFamily="18" charset="0"/>
                                  <a:ea typeface="Cambria Math" panose="02040503050406030204" pitchFamily="18" charset="0"/>
                                </a:rPr>
                                <m:t>𝑘</m:t>
                              </m:r>
                            </m:sub>
                          </m:sSub>
                        </m:e>
                      </m:d>
                    </m:oMath>
                  </m:oMathPara>
                </a14:m>
                <a:endParaRPr lang="en-IN" sz="2000" dirty="0"/>
              </a:p>
            </p:txBody>
          </p:sp>
        </mc:Choice>
        <mc:Fallback xmlns="">
          <p:sp>
            <p:nvSpPr>
              <p:cNvPr id="18" name="TextBox 17">
                <a:extLst>
                  <a:ext uri="{FF2B5EF4-FFF2-40B4-BE49-F238E27FC236}">
                    <a16:creationId xmlns:a16="http://schemas.microsoft.com/office/drawing/2014/main" id="{DEA1A9FA-47E7-4270-BBAA-95B71028BFFF}"/>
                  </a:ext>
                </a:extLst>
              </p:cNvPr>
              <p:cNvSpPr txBox="1">
                <a:spLocks noRot="1" noChangeAspect="1" noMove="1" noResize="1" noEditPoints="1" noAdjustHandles="1" noChangeArrowheads="1" noChangeShapeType="1" noTextEdit="1"/>
              </p:cNvSpPr>
              <p:nvPr/>
            </p:nvSpPr>
            <p:spPr>
              <a:xfrm>
                <a:off x="2853384" y="3781938"/>
                <a:ext cx="7459093" cy="347403"/>
              </a:xfrm>
              <a:prstGeom prst="rect">
                <a:avLst/>
              </a:prstGeom>
              <a:blipFill>
                <a:blip r:embed="rId7"/>
                <a:stretch>
                  <a:fillRect t="-19298" r="-654" b="-26316"/>
                </a:stretch>
              </a:blipFill>
            </p:spPr>
            <p:txBody>
              <a:bodyPr/>
              <a:lstStyle/>
              <a:p>
                <a:r>
                  <a:rPr lang="en-IN">
                    <a:noFill/>
                  </a:rPr>
                  <a:t> </a:t>
                </a:r>
              </a:p>
            </p:txBody>
          </p:sp>
        </mc:Fallback>
      </mc:AlternateContent>
      <p:sp>
        <p:nvSpPr>
          <p:cNvPr id="19" name="Speech Bubble: Rectangle 18">
            <a:extLst>
              <a:ext uri="{FF2B5EF4-FFF2-40B4-BE49-F238E27FC236}">
                <a16:creationId xmlns:a16="http://schemas.microsoft.com/office/drawing/2014/main" id="{B534791F-9DB8-4072-8F96-DBDB30E62EE3}"/>
              </a:ext>
            </a:extLst>
          </p:cNvPr>
          <p:cNvSpPr/>
          <p:nvPr/>
        </p:nvSpPr>
        <p:spPr>
          <a:xfrm>
            <a:off x="6647237" y="857839"/>
            <a:ext cx="1676631" cy="341853"/>
          </a:xfrm>
          <a:prstGeom prst="wedgeRectCallout">
            <a:avLst>
              <a:gd name="adj1" fmla="val -70857"/>
              <a:gd name="adj2" fmla="val 4198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rgbClr val="0000FF"/>
                </a:solidFill>
                <a:latin typeface="Abadi Extra Light" panose="020B0204020104020204" pitchFamily="34" charset="0"/>
              </a:rPr>
              <a:t>Expectation of CLL</a:t>
            </a:r>
            <a:endParaRPr lang="en-IN" sz="1400" dirty="0">
              <a:solidFill>
                <a:schemeClr val="tx1"/>
              </a:solidFill>
              <a:latin typeface="Abadi Extra Light" panose="020B0204020104020204" pitchFamily="34" charset="0"/>
            </a:endParaRPr>
          </a:p>
        </p:txBody>
      </p:sp>
      <p:sp>
        <p:nvSpPr>
          <p:cNvPr id="21" name="Speech Bubble: Rectangle 20">
            <a:extLst>
              <a:ext uri="{FF2B5EF4-FFF2-40B4-BE49-F238E27FC236}">
                <a16:creationId xmlns:a16="http://schemas.microsoft.com/office/drawing/2014/main" id="{F96C9AA3-92C5-4B2A-915C-A1C74144780A}"/>
              </a:ext>
            </a:extLst>
          </p:cNvPr>
          <p:cNvSpPr/>
          <p:nvPr/>
        </p:nvSpPr>
        <p:spPr>
          <a:xfrm>
            <a:off x="4431486" y="2962701"/>
            <a:ext cx="2548379" cy="341853"/>
          </a:xfrm>
          <a:prstGeom prst="wedgeRectCallout">
            <a:avLst>
              <a:gd name="adj1" fmla="val -57591"/>
              <a:gd name="adj2" fmla="val 8610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rgbClr val="0000FF"/>
                </a:solidFill>
                <a:latin typeface="Abadi Extra Light" panose="020B0204020104020204" pitchFamily="34" charset="0"/>
              </a:rPr>
              <a:t>Needed to get the expected CLL</a:t>
            </a:r>
            <a:endParaRPr lang="en-IN" sz="1400" dirty="0">
              <a:solidFill>
                <a:schemeClr val="tx1"/>
              </a:solidFill>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5C00967D-8812-478E-9A60-A96413EC9453}"/>
                  </a:ext>
                </a:extLst>
              </p:cNvPr>
              <p:cNvSpPr/>
              <p:nvPr/>
            </p:nvSpPr>
            <p:spPr>
              <a:xfrm>
                <a:off x="5598518" y="5291441"/>
                <a:ext cx="6236836"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b="0" i="0" smtClean="0">
                              <a:latin typeface="Cambria Math" panose="02040503050406030204" pitchFamily="18" charset="0"/>
                            </a:rPr>
                            <m:t>=</m:t>
                          </m:r>
                          <m:r>
                            <m:rPr>
                              <m:sty m:val="p"/>
                            </m:rPr>
                            <a:rPr lang="en-IN">
                              <a:latin typeface="Cambria Math" panose="02040503050406030204" pitchFamily="18" charset="0"/>
                            </a:rPr>
                            <m:t>argmax</m:t>
                          </m:r>
                        </m:e>
                        <m:sub>
                          <m:r>
                            <m:rPr>
                              <m:sty m:val="p"/>
                            </m:rPr>
                            <a:rPr lang="en-IN">
                              <a:latin typeface="Cambria Math" panose="02040503050406030204" pitchFamily="18" charset="0"/>
                            </a:rPr>
                            <m:t>Θ</m:t>
                          </m:r>
                        </m:sub>
                      </m:sSub>
                      <m:r>
                        <a:rPr lang="en-IN" i="1">
                          <a:latin typeface="Cambria Math" panose="02040503050406030204" pitchFamily="18" charset="0"/>
                          <a:ea typeface="Cambria Math" panose="02040503050406030204" pitchFamily="18" charset="0"/>
                        </a:rPr>
                        <m:t>𝔼</m:t>
                      </m:r>
                      <m:d>
                        <m:dPr>
                          <m:begChr m:val="["/>
                          <m:endChr m:val="]"/>
                          <m:ctrlPr>
                            <a:rPr lang="en-IN" i="1" smtClean="0">
                              <a:latin typeface="Cambria Math" panose="02040503050406030204" pitchFamily="18" charset="0"/>
                              <a:ea typeface="Cambria Math" panose="02040503050406030204" pitchFamily="18" charset="0"/>
                            </a:rPr>
                          </m:ctrlPr>
                        </m:dPr>
                        <m:e>
                          <m:nary>
                            <m:naryPr>
                              <m:chr m:val="∑"/>
                              <m:limLoc m:val="subSup"/>
                              <m:ctrlPr>
                                <a:rPr lang="en-IN" i="1" smtClean="0">
                                  <a:solidFill>
                                    <a:srgbClr val="0000FF"/>
                                  </a:solidFill>
                                  <a:latin typeface="Cambria Math" panose="02040503050406030204" pitchFamily="18" charset="0"/>
                                </a:rPr>
                              </m:ctrlPr>
                            </m:naryPr>
                            <m:sub>
                              <m:r>
                                <m:rPr>
                                  <m:brk m:alnAt="25"/>
                                </m:rPr>
                                <a:rPr lang="en-IN" i="1">
                                  <a:solidFill>
                                    <a:srgbClr val="0000FF"/>
                                  </a:solidFill>
                                  <a:latin typeface="Cambria Math" panose="02040503050406030204" pitchFamily="18" charset="0"/>
                                </a:rPr>
                                <m:t>𝑛</m:t>
                              </m:r>
                              <m:r>
                                <a:rPr lang="en-IN" i="1">
                                  <a:solidFill>
                                    <a:srgbClr val="0000FF"/>
                                  </a:solidFill>
                                  <a:latin typeface="Cambria Math" panose="02040503050406030204" pitchFamily="18" charset="0"/>
                                </a:rPr>
                                <m:t>=1</m:t>
                              </m:r>
                            </m:sub>
                            <m:sup>
                              <m:r>
                                <a:rPr lang="en-IN" i="1">
                                  <a:solidFill>
                                    <a:srgbClr val="0000FF"/>
                                  </a:solidFill>
                                  <a:latin typeface="Cambria Math" panose="02040503050406030204" pitchFamily="18" charset="0"/>
                                </a:rPr>
                                <m:t>𝑁</m:t>
                              </m:r>
                            </m:sup>
                            <m:e>
                              <m:nary>
                                <m:naryPr>
                                  <m:chr m:val="∑"/>
                                  <m:limLoc m:val="subSup"/>
                                  <m:ctrlPr>
                                    <a:rPr lang="en-IN" i="1">
                                      <a:solidFill>
                                        <a:srgbClr val="0000FF"/>
                                      </a:solidFill>
                                      <a:latin typeface="Cambria Math" panose="02040503050406030204" pitchFamily="18" charset="0"/>
                                    </a:rPr>
                                  </m:ctrlPr>
                                </m:naryPr>
                                <m:sub>
                                  <m:r>
                                    <m:rPr>
                                      <m:brk m:alnAt="25"/>
                                    </m:rPr>
                                    <a:rPr lang="en-IN" i="1">
                                      <a:solidFill>
                                        <a:srgbClr val="0000FF"/>
                                      </a:solidFill>
                                      <a:latin typeface="Cambria Math" panose="02040503050406030204" pitchFamily="18" charset="0"/>
                                    </a:rPr>
                                    <m:t>𝑘</m:t>
                                  </m:r>
                                  <m:r>
                                    <a:rPr lang="en-IN" i="1">
                                      <a:solidFill>
                                        <a:srgbClr val="0000FF"/>
                                      </a:solidFill>
                                      <a:latin typeface="Cambria Math" panose="02040503050406030204" pitchFamily="18" charset="0"/>
                                    </a:rPr>
                                    <m:t>=1</m:t>
                                  </m:r>
                                </m:sub>
                                <m:sup>
                                  <m:r>
                                    <a:rPr lang="en-IN" i="1">
                                      <a:solidFill>
                                        <a:srgbClr val="0000FF"/>
                                      </a:solidFill>
                                      <a:latin typeface="Cambria Math" panose="02040503050406030204" pitchFamily="18" charset="0"/>
                                    </a:rPr>
                                    <m:t>𝐾</m:t>
                                  </m:r>
                                </m:sup>
                                <m:e>
                                  <m:r>
                                    <a:rPr lang="en-IN" i="1">
                                      <a:solidFill>
                                        <a:srgbClr val="0000FF"/>
                                      </a:solidFill>
                                      <a:latin typeface="Cambria Math" panose="02040503050406030204" pitchFamily="18" charset="0"/>
                                      <a:ea typeface="Cambria Math" panose="02040503050406030204" pitchFamily="18" charset="0"/>
                                    </a:rPr>
                                    <m:t> </m:t>
                                  </m:r>
                                  <m:sSub>
                                    <m:sSubPr>
                                      <m:ctrlPr>
                                        <a:rPr lang="en-IN" i="1">
                                          <a:solidFill>
                                            <a:srgbClr val="0000FF"/>
                                          </a:solidFill>
                                          <a:latin typeface="Cambria Math" panose="02040503050406030204" pitchFamily="18" charset="0"/>
                                          <a:ea typeface="Cambria Math" panose="02040503050406030204" pitchFamily="18" charset="0"/>
                                        </a:rPr>
                                      </m:ctrlPr>
                                    </m:sSubPr>
                                    <m:e>
                                      <m:r>
                                        <a:rPr lang="en-IN" i="1">
                                          <a:solidFill>
                                            <a:srgbClr val="0000FF"/>
                                          </a:solidFill>
                                          <a:latin typeface="Cambria Math" panose="02040503050406030204" pitchFamily="18" charset="0"/>
                                          <a:ea typeface="Cambria Math" panose="02040503050406030204" pitchFamily="18" charset="0"/>
                                        </a:rPr>
                                        <m:t>𝑧</m:t>
                                      </m:r>
                                    </m:e>
                                    <m:sub>
                                      <m:r>
                                        <a:rPr lang="en-IN" i="1">
                                          <a:solidFill>
                                            <a:srgbClr val="0000FF"/>
                                          </a:solidFill>
                                          <a:latin typeface="Cambria Math" panose="02040503050406030204" pitchFamily="18" charset="0"/>
                                          <a:ea typeface="Cambria Math" panose="02040503050406030204" pitchFamily="18" charset="0"/>
                                        </a:rPr>
                                        <m:t>𝑛𝑘</m:t>
                                      </m:r>
                                    </m:sub>
                                  </m:sSub>
                                  <m:r>
                                    <a:rPr lang="en-IN" i="1">
                                      <a:solidFill>
                                        <a:srgbClr val="0000FF"/>
                                      </a:solidFill>
                                      <a:latin typeface="Cambria Math" panose="02040503050406030204" pitchFamily="18" charset="0"/>
                                    </a:rPr>
                                    <m:t>[</m:t>
                                  </m:r>
                                  <m:r>
                                    <m:rPr>
                                      <m:sty m:val="p"/>
                                    </m:rPr>
                                    <a:rPr lang="en-IN" i="1">
                                      <a:solidFill>
                                        <a:srgbClr val="0000FF"/>
                                      </a:solidFill>
                                      <a:latin typeface="Cambria Math" panose="02040503050406030204" pitchFamily="18" charset="0"/>
                                    </a:rPr>
                                    <m:t>log</m:t>
                                  </m:r>
                                  <m:r>
                                    <a:rPr lang="en-IN" i="1">
                                      <a:solidFill>
                                        <a:srgbClr val="0000FF"/>
                                      </a:solidFill>
                                      <a:latin typeface="Cambria Math" panose="02040503050406030204" pitchFamily="18" charset="0"/>
                                    </a:rPr>
                                    <m:t> </m:t>
                                  </m:r>
                                  <m:sSub>
                                    <m:sSubPr>
                                      <m:ctrlPr>
                                        <a:rPr lang="en-IN" i="1">
                                          <a:solidFill>
                                            <a:srgbClr val="0000FF"/>
                                          </a:solidFill>
                                          <a:latin typeface="Cambria Math" panose="02040503050406030204" pitchFamily="18" charset="0"/>
                                        </a:rPr>
                                      </m:ctrlPr>
                                    </m:sSubPr>
                                    <m:e>
                                      <m:r>
                                        <a:rPr lang="en-IN" i="1">
                                          <a:solidFill>
                                            <a:srgbClr val="0000FF"/>
                                          </a:solidFill>
                                          <a:latin typeface="Cambria Math" panose="02040503050406030204" pitchFamily="18" charset="0"/>
                                        </a:rPr>
                                        <m:t>𝜋</m:t>
                                      </m:r>
                                    </m:e>
                                    <m:sub>
                                      <m:r>
                                        <a:rPr lang="en-IN" i="1">
                                          <a:solidFill>
                                            <a:srgbClr val="0000FF"/>
                                          </a:solidFill>
                                          <a:latin typeface="Cambria Math" panose="02040503050406030204" pitchFamily="18" charset="0"/>
                                        </a:rPr>
                                        <m:t>𝑘</m:t>
                                      </m:r>
                                    </m:sub>
                                  </m:sSub>
                                  <m:r>
                                    <a:rPr lang="en-IN" i="1">
                                      <a:solidFill>
                                        <a:srgbClr val="0000FF"/>
                                      </a:solidFill>
                                      <a:latin typeface="Cambria Math" panose="02040503050406030204" pitchFamily="18" charset="0"/>
                                    </a:rPr>
                                    <m:t>+ </m:t>
                                  </m:r>
                                  <m:r>
                                    <m:rPr>
                                      <m:sty m:val="p"/>
                                    </m:rPr>
                                    <a:rPr lang="en-IN" i="1">
                                      <a:solidFill>
                                        <a:srgbClr val="0000FF"/>
                                      </a:solidFill>
                                      <a:latin typeface="Cambria Math" panose="02040503050406030204" pitchFamily="18" charset="0"/>
                                    </a:rPr>
                                    <m:t>log</m:t>
                                  </m:r>
                                  <m:r>
                                    <a:rPr lang="en-IN" i="1">
                                      <a:solidFill>
                                        <a:srgbClr val="0000FF"/>
                                      </a:solidFill>
                                      <a:latin typeface="Cambria Math" panose="02040503050406030204" pitchFamily="18" charset="0"/>
                                    </a:rPr>
                                    <m:t> </m:t>
                                  </m:r>
                                  <m:r>
                                    <a:rPr lang="en-IN" i="1">
                                      <a:solidFill>
                                        <a:srgbClr val="0000FF"/>
                                      </a:solidFill>
                                      <a:latin typeface="Cambria Math" panose="02040503050406030204" pitchFamily="18" charset="0"/>
                                      <a:ea typeface="Cambria Math" panose="02040503050406030204" pitchFamily="18" charset="0"/>
                                    </a:rPr>
                                    <m:t>𝒩</m:t>
                                  </m:r>
                                  <m:d>
                                    <m:dPr>
                                      <m:ctrlPr>
                                        <a:rPr lang="en-IN" i="1">
                                          <a:solidFill>
                                            <a:srgbClr val="0000FF"/>
                                          </a:solidFill>
                                          <a:latin typeface="Cambria Math" panose="02040503050406030204" pitchFamily="18" charset="0"/>
                                          <a:ea typeface="Cambria Math" panose="02040503050406030204" pitchFamily="18" charset="0"/>
                                        </a:rPr>
                                      </m:ctrlPr>
                                    </m:dPr>
                                    <m:e>
                                      <m:sSub>
                                        <m:sSubPr>
                                          <m:ctrlPr>
                                            <a:rPr lang="en-IN" i="1">
                                              <a:solidFill>
                                                <a:srgbClr val="0000FF"/>
                                              </a:solidFill>
                                              <a:latin typeface="Cambria Math" panose="02040503050406030204" pitchFamily="18" charset="0"/>
                                              <a:ea typeface="Cambria Math" panose="02040503050406030204" pitchFamily="18" charset="0"/>
                                            </a:rPr>
                                          </m:ctrlPr>
                                        </m:sSubPr>
                                        <m:e>
                                          <m:sSub>
                                            <m:sSubPr>
                                              <m:ctrlPr>
                                                <a:rPr lang="en-IN" i="1">
                                                  <a:solidFill>
                                                    <a:srgbClr val="0000FF"/>
                                                  </a:solidFill>
                                                  <a:latin typeface="Cambria Math" panose="02040503050406030204" pitchFamily="18" charset="0"/>
                                                  <a:ea typeface="Cambria Math" panose="02040503050406030204" pitchFamily="18" charset="0"/>
                                                </a:rPr>
                                              </m:ctrlPr>
                                            </m:sSubPr>
                                            <m:e>
                                              <m:r>
                                                <a:rPr lang="en-IN" b="1" i="1">
                                                  <a:solidFill>
                                                    <a:srgbClr val="0000FF"/>
                                                  </a:solidFill>
                                                  <a:latin typeface="Cambria Math" panose="02040503050406030204" pitchFamily="18" charset="0"/>
                                                  <a:ea typeface="Cambria Math" panose="02040503050406030204" pitchFamily="18" charset="0"/>
                                                </a:rPr>
                                                <m:t>𝒙</m:t>
                                              </m:r>
                                            </m:e>
                                            <m:sub>
                                              <m:r>
                                                <a:rPr lang="en-IN" i="1">
                                                  <a:solidFill>
                                                    <a:srgbClr val="0000FF"/>
                                                  </a:solidFill>
                                                  <a:latin typeface="Cambria Math" panose="02040503050406030204" pitchFamily="18" charset="0"/>
                                                  <a:ea typeface="Cambria Math" panose="02040503050406030204" pitchFamily="18" charset="0"/>
                                                </a:rPr>
                                                <m:t>𝑛</m:t>
                                              </m:r>
                                            </m:sub>
                                          </m:sSub>
                                          <m:r>
                                            <a:rPr lang="en-IN" i="1">
                                              <a:solidFill>
                                                <a:srgbClr val="0000FF"/>
                                              </a:solidFill>
                                              <a:latin typeface="Cambria Math" panose="02040503050406030204" pitchFamily="18" charset="0"/>
                                              <a:ea typeface="Cambria Math" panose="02040503050406030204" pitchFamily="18" charset="0"/>
                                            </a:rPr>
                                            <m:t>|</m:t>
                                          </m:r>
                                          <m:r>
                                            <a:rPr lang="en-IN" i="1">
                                              <a:solidFill>
                                                <a:srgbClr val="0000FF"/>
                                              </a:solidFill>
                                              <a:latin typeface="Cambria Math" panose="02040503050406030204" pitchFamily="18" charset="0"/>
                                              <a:ea typeface="Cambria Math" panose="02040503050406030204" pitchFamily="18" charset="0"/>
                                            </a:rPr>
                                            <m:t>𝜇</m:t>
                                          </m:r>
                                        </m:e>
                                        <m:sub>
                                          <m:r>
                                            <a:rPr lang="en-IN" i="1">
                                              <a:solidFill>
                                                <a:srgbClr val="0000FF"/>
                                              </a:solidFill>
                                              <a:latin typeface="Cambria Math" panose="02040503050406030204" pitchFamily="18" charset="0"/>
                                              <a:ea typeface="Cambria Math" panose="02040503050406030204" pitchFamily="18" charset="0"/>
                                            </a:rPr>
                                            <m:t>𝑘</m:t>
                                          </m:r>
                                        </m:sub>
                                      </m:sSub>
                                      <m:r>
                                        <a:rPr lang="en-IN" i="1">
                                          <a:solidFill>
                                            <a:srgbClr val="0000FF"/>
                                          </a:solidFill>
                                          <a:latin typeface="Cambria Math" panose="02040503050406030204" pitchFamily="18" charset="0"/>
                                          <a:ea typeface="Cambria Math" panose="02040503050406030204" pitchFamily="18" charset="0"/>
                                        </a:rPr>
                                        <m:t>,</m:t>
                                      </m:r>
                                      <m:sSub>
                                        <m:sSubPr>
                                          <m:ctrlPr>
                                            <a:rPr lang="en-IN" i="1">
                                              <a:solidFill>
                                                <a:srgbClr val="0000FF"/>
                                              </a:solidFill>
                                              <a:latin typeface="Cambria Math" panose="02040503050406030204" pitchFamily="18" charset="0"/>
                                              <a:ea typeface="Cambria Math" panose="02040503050406030204" pitchFamily="18" charset="0"/>
                                            </a:rPr>
                                          </m:ctrlPr>
                                        </m:sSubPr>
                                        <m:e>
                                          <m:r>
                                            <m:rPr>
                                              <m:sty m:val="p"/>
                                            </m:rPr>
                                            <a:rPr lang="en-IN">
                                              <a:solidFill>
                                                <a:srgbClr val="0000FF"/>
                                              </a:solidFill>
                                              <a:latin typeface="Cambria Math" panose="02040503050406030204" pitchFamily="18" charset="0"/>
                                              <a:ea typeface="Cambria Math" panose="02040503050406030204" pitchFamily="18" charset="0"/>
                                            </a:rPr>
                                            <m:t>Σ</m:t>
                                          </m:r>
                                        </m:e>
                                        <m:sub>
                                          <m:r>
                                            <a:rPr lang="en-IN" i="1">
                                              <a:solidFill>
                                                <a:srgbClr val="0000FF"/>
                                              </a:solidFill>
                                              <a:latin typeface="Cambria Math" panose="02040503050406030204" pitchFamily="18" charset="0"/>
                                              <a:ea typeface="Cambria Math" panose="02040503050406030204" pitchFamily="18" charset="0"/>
                                            </a:rPr>
                                            <m:t>𝑘</m:t>
                                          </m:r>
                                        </m:sub>
                                      </m:sSub>
                                    </m:e>
                                  </m:d>
                                  <m:r>
                                    <a:rPr lang="en-IN" i="1">
                                      <a:solidFill>
                                        <a:srgbClr val="0000FF"/>
                                      </a:solidFill>
                                      <a:latin typeface="Cambria Math" panose="02040503050406030204" pitchFamily="18" charset="0"/>
                                    </a:rPr>
                                    <m:t>]</m:t>
                                  </m:r>
                                </m:e>
                              </m:nary>
                            </m:e>
                          </m:nary>
                        </m:e>
                      </m:d>
                    </m:oMath>
                  </m:oMathPara>
                </a14:m>
                <a:endParaRPr lang="en-IN" dirty="0"/>
              </a:p>
            </p:txBody>
          </p:sp>
        </mc:Choice>
        <mc:Fallback xmlns="">
          <p:sp>
            <p:nvSpPr>
              <p:cNvPr id="22" name="Rectangle 21">
                <a:extLst>
                  <a:ext uri="{FF2B5EF4-FFF2-40B4-BE49-F238E27FC236}">
                    <a16:creationId xmlns:a16="http://schemas.microsoft.com/office/drawing/2014/main" id="{5C00967D-8812-478E-9A60-A96413EC9453}"/>
                  </a:ext>
                </a:extLst>
              </p:cNvPr>
              <p:cNvSpPr>
                <a:spLocks noRot="1" noChangeAspect="1" noMove="1" noResize="1" noEditPoints="1" noAdjustHandles="1" noChangeArrowheads="1" noChangeShapeType="1" noTextEdit="1"/>
              </p:cNvSpPr>
              <p:nvPr/>
            </p:nvSpPr>
            <p:spPr>
              <a:xfrm>
                <a:off x="5598518" y="5291441"/>
                <a:ext cx="6236836" cy="708720"/>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68F8C5ED-96EE-4AB2-81C5-336656A0E395}"/>
                  </a:ext>
                </a:extLst>
              </p:cNvPr>
              <p:cNvSpPr/>
              <p:nvPr/>
            </p:nvSpPr>
            <p:spPr>
              <a:xfrm>
                <a:off x="5598518" y="5908382"/>
                <a:ext cx="6147773" cy="6592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b="0" i="0" smtClean="0">
                              <a:latin typeface="Cambria Math" panose="02040503050406030204" pitchFamily="18" charset="0"/>
                            </a:rPr>
                            <m:t>=</m:t>
                          </m:r>
                          <m:r>
                            <m:rPr>
                              <m:sty m:val="p"/>
                            </m:rPr>
                            <a:rPr lang="en-IN">
                              <a:latin typeface="Cambria Math" panose="02040503050406030204" pitchFamily="18" charset="0"/>
                            </a:rPr>
                            <m:t>argmax</m:t>
                          </m:r>
                        </m:e>
                        <m:sub>
                          <m:r>
                            <m:rPr>
                              <m:sty m:val="p"/>
                            </m:rPr>
                            <a:rPr lang="en-IN">
                              <a:latin typeface="Cambria Math" panose="02040503050406030204" pitchFamily="18" charset="0"/>
                            </a:rPr>
                            <m:t>Θ</m:t>
                          </m:r>
                        </m:sub>
                      </m:sSub>
                      <m:nary>
                        <m:naryPr>
                          <m:chr m:val="∑"/>
                          <m:limLoc m:val="subSup"/>
                          <m:ctrlPr>
                            <a:rPr lang="en-IN" i="1" smtClean="0">
                              <a:solidFill>
                                <a:schemeClr val="tx1"/>
                              </a:solidFill>
                              <a:latin typeface="Cambria Math" panose="02040503050406030204" pitchFamily="18" charset="0"/>
                            </a:rPr>
                          </m:ctrlPr>
                        </m:naryPr>
                        <m:sub>
                          <m:r>
                            <m:rPr>
                              <m:brk m:alnAt="25"/>
                            </m:rPr>
                            <a:rPr lang="en-IN" i="1">
                              <a:solidFill>
                                <a:schemeClr val="tx1"/>
                              </a:solidFill>
                              <a:latin typeface="Cambria Math" panose="02040503050406030204" pitchFamily="18" charset="0"/>
                            </a:rPr>
                            <m:t>𝑛</m:t>
                          </m:r>
                          <m:r>
                            <a:rPr lang="en-IN" i="1">
                              <a:solidFill>
                                <a:schemeClr val="tx1"/>
                              </a:solidFill>
                              <a:latin typeface="Cambria Math" panose="02040503050406030204" pitchFamily="18" charset="0"/>
                            </a:rPr>
                            <m:t>=1</m:t>
                          </m:r>
                        </m:sub>
                        <m:sup>
                          <m:r>
                            <a:rPr lang="en-IN" i="1">
                              <a:solidFill>
                                <a:schemeClr val="tx1"/>
                              </a:solidFill>
                              <a:latin typeface="Cambria Math" panose="02040503050406030204" pitchFamily="18" charset="0"/>
                            </a:rPr>
                            <m:t>𝑁</m:t>
                          </m:r>
                        </m:sup>
                        <m:e>
                          <m:nary>
                            <m:naryPr>
                              <m:chr m:val="∑"/>
                              <m:limLoc m:val="subSup"/>
                              <m:ctrlPr>
                                <a:rPr lang="en-IN" i="1">
                                  <a:solidFill>
                                    <a:schemeClr val="tx1"/>
                                  </a:solidFill>
                                  <a:latin typeface="Cambria Math" panose="02040503050406030204" pitchFamily="18" charset="0"/>
                                </a:rPr>
                              </m:ctrlPr>
                            </m:naryPr>
                            <m:sub>
                              <m:r>
                                <m:rPr>
                                  <m:brk m:alnAt="25"/>
                                </m:rPr>
                                <a:rPr lang="en-IN" i="1">
                                  <a:solidFill>
                                    <a:schemeClr val="tx1"/>
                                  </a:solidFill>
                                  <a:latin typeface="Cambria Math" panose="02040503050406030204" pitchFamily="18" charset="0"/>
                                </a:rPr>
                                <m:t>𝑘</m:t>
                              </m:r>
                              <m:r>
                                <a:rPr lang="en-IN" i="1">
                                  <a:solidFill>
                                    <a:schemeClr val="tx1"/>
                                  </a:solidFill>
                                  <a:latin typeface="Cambria Math" panose="02040503050406030204" pitchFamily="18" charset="0"/>
                                </a:rPr>
                                <m:t>=1</m:t>
                              </m:r>
                            </m:sub>
                            <m:sup>
                              <m:r>
                                <a:rPr lang="en-IN" i="1">
                                  <a:solidFill>
                                    <a:schemeClr val="tx1"/>
                                  </a:solidFill>
                                  <a:latin typeface="Cambria Math" panose="02040503050406030204" pitchFamily="18" charset="0"/>
                                </a:rPr>
                                <m:t>𝐾</m:t>
                              </m:r>
                            </m:sup>
                            <m:e>
                              <m:r>
                                <a:rPr lang="en-IN" i="1" smtClean="0">
                                  <a:solidFill>
                                    <a:srgbClr val="FF0000"/>
                                  </a:solidFill>
                                  <a:latin typeface="Cambria Math" panose="02040503050406030204" pitchFamily="18" charset="0"/>
                                  <a:ea typeface="Cambria Math" panose="02040503050406030204" pitchFamily="18" charset="0"/>
                                </a:rPr>
                                <m:t>𝔼</m:t>
                              </m:r>
                              <m:r>
                                <a:rPr lang="en-IN" b="0" i="1" smtClean="0">
                                  <a:solidFill>
                                    <a:srgbClr val="FF0000"/>
                                  </a:solidFill>
                                  <a:latin typeface="Cambria Math" panose="02040503050406030204" pitchFamily="18" charset="0"/>
                                  <a:ea typeface="Cambria Math" panose="02040503050406030204" pitchFamily="18" charset="0"/>
                                </a:rPr>
                                <m:t>[</m:t>
                              </m:r>
                              <m:sSub>
                                <m:sSubPr>
                                  <m:ctrlPr>
                                    <a:rPr lang="en-IN" i="1">
                                      <a:solidFill>
                                        <a:srgbClr val="FF0000"/>
                                      </a:solidFill>
                                      <a:latin typeface="Cambria Math" panose="02040503050406030204" pitchFamily="18" charset="0"/>
                                      <a:ea typeface="Cambria Math" panose="02040503050406030204" pitchFamily="18" charset="0"/>
                                    </a:rPr>
                                  </m:ctrlPr>
                                </m:sSubPr>
                                <m:e>
                                  <m:r>
                                    <a:rPr lang="en-IN" i="1">
                                      <a:solidFill>
                                        <a:srgbClr val="FF0000"/>
                                      </a:solidFill>
                                      <a:latin typeface="Cambria Math" panose="02040503050406030204" pitchFamily="18" charset="0"/>
                                      <a:ea typeface="Cambria Math" panose="02040503050406030204" pitchFamily="18" charset="0"/>
                                    </a:rPr>
                                    <m:t>𝑧</m:t>
                                  </m:r>
                                </m:e>
                                <m:sub>
                                  <m:r>
                                    <a:rPr lang="en-IN" i="1">
                                      <a:solidFill>
                                        <a:srgbClr val="FF0000"/>
                                      </a:solidFill>
                                      <a:latin typeface="Cambria Math" panose="02040503050406030204" pitchFamily="18" charset="0"/>
                                      <a:ea typeface="Cambria Math" panose="02040503050406030204" pitchFamily="18" charset="0"/>
                                    </a:rPr>
                                    <m:t>𝑛𝑘</m:t>
                                  </m:r>
                                </m:sub>
                              </m:sSub>
                              <m:r>
                                <a:rPr lang="en-IN" b="0" i="1" smtClean="0">
                                  <a:solidFill>
                                    <a:srgbClr val="FF0000"/>
                                  </a:solidFill>
                                  <a:latin typeface="Cambria Math" panose="02040503050406030204" pitchFamily="18" charset="0"/>
                                  <a:ea typeface="Cambria Math" panose="02040503050406030204" pitchFamily="18" charset="0"/>
                                </a:rPr>
                                <m:t>]</m:t>
                              </m:r>
                              <m:r>
                                <a:rPr lang="en-IN" i="1">
                                  <a:solidFill>
                                    <a:schemeClr val="tx1"/>
                                  </a:solidFill>
                                  <a:latin typeface="Cambria Math" panose="02040503050406030204" pitchFamily="18" charset="0"/>
                                </a:rPr>
                                <m:t>[</m:t>
                              </m:r>
                              <m:r>
                                <m:rPr>
                                  <m:sty m:val="p"/>
                                </m:rPr>
                                <a:rPr lang="en-IN" i="1">
                                  <a:solidFill>
                                    <a:schemeClr val="tx1"/>
                                  </a:solidFill>
                                  <a:latin typeface="Cambria Math" panose="02040503050406030204" pitchFamily="18" charset="0"/>
                                </a:rPr>
                                <m:t>log</m:t>
                              </m:r>
                              <m:r>
                                <a:rPr lang="en-IN" i="1">
                                  <a:solidFill>
                                    <a:schemeClr val="tx1"/>
                                  </a:solidFill>
                                  <a:latin typeface="Cambria Math" panose="02040503050406030204" pitchFamily="18" charset="0"/>
                                </a:rPr>
                                <m:t> </m:t>
                              </m:r>
                              <m:sSub>
                                <m:sSubPr>
                                  <m:ctrlPr>
                                    <a:rPr lang="en-IN" i="1">
                                      <a:solidFill>
                                        <a:schemeClr val="tx1"/>
                                      </a:solidFill>
                                      <a:latin typeface="Cambria Math" panose="02040503050406030204" pitchFamily="18" charset="0"/>
                                    </a:rPr>
                                  </m:ctrlPr>
                                </m:sSubPr>
                                <m:e>
                                  <m:r>
                                    <a:rPr lang="en-IN" i="1">
                                      <a:solidFill>
                                        <a:schemeClr val="tx1"/>
                                      </a:solidFill>
                                      <a:latin typeface="Cambria Math" panose="02040503050406030204" pitchFamily="18" charset="0"/>
                                    </a:rPr>
                                    <m:t>𝜋</m:t>
                                  </m:r>
                                </m:e>
                                <m:sub>
                                  <m:r>
                                    <a:rPr lang="en-IN" i="1">
                                      <a:solidFill>
                                        <a:schemeClr val="tx1"/>
                                      </a:solidFill>
                                      <a:latin typeface="Cambria Math" panose="02040503050406030204" pitchFamily="18" charset="0"/>
                                    </a:rPr>
                                    <m:t>𝑘</m:t>
                                  </m:r>
                                </m:sub>
                              </m:sSub>
                              <m:r>
                                <a:rPr lang="en-IN" i="1">
                                  <a:solidFill>
                                    <a:schemeClr val="tx1"/>
                                  </a:solidFill>
                                  <a:latin typeface="Cambria Math" panose="02040503050406030204" pitchFamily="18" charset="0"/>
                                </a:rPr>
                                <m:t>+ </m:t>
                              </m:r>
                              <m:r>
                                <m:rPr>
                                  <m:sty m:val="p"/>
                                </m:rPr>
                                <a:rPr lang="en-IN" i="1">
                                  <a:solidFill>
                                    <a:schemeClr val="tx1"/>
                                  </a:solidFill>
                                  <a:latin typeface="Cambria Math" panose="02040503050406030204" pitchFamily="18" charset="0"/>
                                </a:rPr>
                                <m:t>log</m:t>
                              </m:r>
                              <m:r>
                                <a:rPr lang="en-IN" i="1">
                                  <a:solidFill>
                                    <a:schemeClr val="tx1"/>
                                  </a:solidFill>
                                  <a:latin typeface="Cambria Math" panose="02040503050406030204" pitchFamily="18" charset="0"/>
                                </a:rPr>
                                <m:t> </m:t>
                              </m:r>
                              <m:r>
                                <a:rPr lang="en-IN" i="1">
                                  <a:solidFill>
                                    <a:schemeClr val="tx1"/>
                                  </a:solidFill>
                                  <a:latin typeface="Cambria Math" panose="02040503050406030204" pitchFamily="18" charset="0"/>
                                  <a:ea typeface="Cambria Math" panose="02040503050406030204" pitchFamily="18" charset="0"/>
                                </a:rPr>
                                <m:t>𝒩</m:t>
                              </m:r>
                              <m:d>
                                <m:dPr>
                                  <m:ctrlPr>
                                    <a:rPr lang="en-IN" i="1">
                                      <a:solidFill>
                                        <a:schemeClr val="tx1"/>
                                      </a:solidFill>
                                      <a:latin typeface="Cambria Math" panose="02040503050406030204" pitchFamily="18" charset="0"/>
                                      <a:ea typeface="Cambria Math" panose="02040503050406030204" pitchFamily="18" charset="0"/>
                                    </a:rPr>
                                  </m:ctrlPr>
                                </m:dPr>
                                <m:e>
                                  <m:sSub>
                                    <m:sSubPr>
                                      <m:ctrlPr>
                                        <a:rPr lang="en-IN" i="1">
                                          <a:solidFill>
                                            <a:schemeClr val="tx1"/>
                                          </a:solidFill>
                                          <a:latin typeface="Cambria Math" panose="02040503050406030204" pitchFamily="18" charset="0"/>
                                          <a:ea typeface="Cambria Math" panose="02040503050406030204" pitchFamily="18" charset="0"/>
                                        </a:rPr>
                                      </m:ctrlPr>
                                    </m:sSubPr>
                                    <m:e>
                                      <m:sSub>
                                        <m:sSubPr>
                                          <m:ctrlPr>
                                            <a:rPr lang="en-IN" i="1">
                                              <a:solidFill>
                                                <a:schemeClr val="tx1"/>
                                              </a:solidFill>
                                              <a:latin typeface="Cambria Math" panose="02040503050406030204" pitchFamily="18" charset="0"/>
                                              <a:ea typeface="Cambria Math" panose="02040503050406030204" pitchFamily="18" charset="0"/>
                                            </a:rPr>
                                          </m:ctrlPr>
                                        </m:sSubPr>
                                        <m:e>
                                          <m:r>
                                            <a:rPr lang="en-IN" b="1" i="1">
                                              <a:solidFill>
                                                <a:schemeClr val="tx1"/>
                                              </a:solidFill>
                                              <a:latin typeface="Cambria Math" panose="02040503050406030204" pitchFamily="18" charset="0"/>
                                              <a:ea typeface="Cambria Math" panose="02040503050406030204" pitchFamily="18" charset="0"/>
                                            </a:rPr>
                                            <m:t>𝒙</m:t>
                                          </m:r>
                                        </m:e>
                                        <m:sub>
                                          <m:r>
                                            <a:rPr lang="en-IN" i="1">
                                              <a:solidFill>
                                                <a:schemeClr val="tx1"/>
                                              </a:solidFill>
                                              <a:latin typeface="Cambria Math" panose="02040503050406030204" pitchFamily="18" charset="0"/>
                                              <a:ea typeface="Cambria Math" panose="02040503050406030204" pitchFamily="18" charset="0"/>
                                            </a:rPr>
                                            <m:t>𝑛</m:t>
                                          </m:r>
                                        </m:sub>
                                      </m:sSub>
                                      <m:r>
                                        <a:rPr lang="en-IN" i="1">
                                          <a:solidFill>
                                            <a:schemeClr val="tx1"/>
                                          </a:solidFill>
                                          <a:latin typeface="Cambria Math" panose="02040503050406030204" pitchFamily="18" charset="0"/>
                                          <a:ea typeface="Cambria Math" panose="02040503050406030204" pitchFamily="18" charset="0"/>
                                        </a:rPr>
                                        <m:t>|</m:t>
                                      </m:r>
                                      <m:r>
                                        <a:rPr lang="en-IN" i="1">
                                          <a:solidFill>
                                            <a:schemeClr val="tx1"/>
                                          </a:solidFill>
                                          <a:latin typeface="Cambria Math" panose="02040503050406030204" pitchFamily="18" charset="0"/>
                                          <a:ea typeface="Cambria Math" panose="02040503050406030204" pitchFamily="18" charset="0"/>
                                        </a:rPr>
                                        <m:t>𝜇</m:t>
                                      </m:r>
                                    </m:e>
                                    <m:sub>
                                      <m:r>
                                        <a:rPr lang="en-IN" i="1">
                                          <a:solidFill>
                                            <a:schemeClr val="tx1"/>
                                          </a:solidFill>
                                          <a:latin typeface="Cambria Math" panose="02040503050406030204" pitchFamily="18" charset="0"/>
                                          <a:ea typeface="Cambria Math" panose="02040503050406030204" pitchFamily="18" charset="0"/>
                                        </a:rPr>
                                        <m:t>𝑘</m:t>
                                      </m:r>
                                    </m:sub>
                                  </m:sSub>
                                  <m:r>
                                    <a:rPr lang="en-IN" i="1">
                                      <a:solidFill>
                                        <a:schemeClr val="tx1"/>
                                      </a:solidFill>
                                      <a:latin typeface="Cambria Math" panose="02040503050406030204" pitchFamily="18" charset="0"/>
                                      <a:ea typeface="Cambria Math" panose="02040503050406030204" pitchFamily="18" charset="0"/>
                                    </a:rPr>
                                    <m:t>,</m:t>
                                  </m:r>
                                  <m:sSub>
                                    <m:sSubPr>
                                      <m:ctrlPr>
                                        <a:rPr lang="en-IN" i="1">
                                          <a:solidFill>
                                            <a:schemeClr val="tx1"/>
                                          </a:solidFill>
                                          <a:latin typeface="Cambria Math" panose="02040503050406030204" pitchFamily="18" charset="0"/>
                                          <a:ea typeface="Cambria Math" panose="02040503050406030204" pitchFamily="18" charset="0"/>
                                        </a:rPr>
                                      </m:ctrlPr>
                                    </m:sSubPr>
                                    <m:e>
                                      <m:r>
                                        <m:rPr>
                                          <m:sty m:val="p"/>
                                        </m:rPr>
                                        <a:rPr lang="en-IN">
                                          <a:solidFill>
                                            <a:schemeClr val="tx1"/>
                                          </a:solidFill>
                                          <a:latin typeface="Cambria Math" panose="02040503050406030204" pitchFamily="18" charset="0"/>
                                          <a:ea typeface="Cambria Math" panose="02040503050406030204" pitchFamily="18" charset="0"/>
                                        </a:rPr>
                                        <m:t>Σ</m:t>
                                      </m:r>
                                    </m:e>
                                    <m:sub>
                                      <m:r>
                                        <a:rPr lang="en-IN" i="1">
                                          <a:solidFill>
                                            <a:schemeClr val="tx1"/>
                                          </a:solidFill>
                                          <a:latin typeface="Cambria Math" panose="02040503050406030204" pitchFamily="18" charset="0"/>
                                          <a:ea typeface="Cambria Math" panose="02040503050406030204" pitchFamily="18" charset="0"/>
                                        </a:rPr>
                                        <m:t>𝑘</m:t>
                                      </m:r>
                                    </m:sub>
                                  </m:sSub>
                                </m:e>
                              </m:d>
                              <m:r>
                                <a:rPr lang="en-IN" i="1">
                                  <a:solidFill>
                                    <a:schemeClr val="tx1"/>
                                  </a:solidFill>
                                  <a:latin typeface="Cambria Math" panose="02040503050406030204" pitchFamily="18" charset="0"/>
                                </a:rPr>
                                <m:t>]</m:t>
                              </m:r>
                            </m:e>
                          </m:nary>
                        </m:e>
                      </m:nary>
                    </m:oMath>
                  </m:oMathPara>
                </a14:m>
                <a:endParaRPr lang="en-IN" dirty="0"/>
              </a:p>
            </p:txBody>
          </p:sp>
        </mc:Choice>
        <mc:Fallback xmlns="">
          <p:sp>
            <p:nvSpPr>
              <p:cNvPr id="23" name="Rectangle 22">
                <a:extLst>
                  <a:ext uri="{FF2B5EF4-FFF2-40B4-BE49-F238E27FC236}">
                    <a16:creationId xmlns:a16="http://schemas.microsoft.com/office/drawing/2014/main" id="{68F8C5ED-96EE-4AB2-81C5-336656A0E395}"/>
                  </a:ext>
                </a:extLst>
              </p:cNvPr>
              <p:cNvSpPr>
                <a:spLocks noRot="1" noChangeAspect="1" noMove="1" noResize="1" noEditPoints="1" noAdjustHandles="1" noChangeArrowheads="1" noChangeShapeType="1" noTextEdit="1"/>
              </p:cNvSpPr>
              <p:nvPr/>
            </p:nvSpPr>
            <p:spPr>
              <a:xfrm>
                <a:off x="5598518" y="5908382"/>
                <a:ext cx="6147773" cy="659219"/>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7369F20-FF08-4063-BCE9-2BB30104E305}"/>
                  </a:ext>
                </a:extLst>
              </p:cNvPr>
              <p:cNvSpPr txBox="1"/>
              <p:nvPr/>
            </p:nvSpPr>
            <p:spPr>
              <a:xfrm>
                <a:off x="1309729" y="5467427"/>
                <a:ext cx="1915268" cy="5038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1600" b="0" i="1" smtClean="0">
                              <a:latin typeface="Cambria Math" panose="02040503050406030204" pitchFamily="18" charset="0"/>
                            </a:rPr>
                          </m:ctrlPr>
                        </m:sSubPr>
                        <m:e>
                          <m:acc>
                            <m:accPr>
                              <m:chr m:val="̂"/>
                              <m:ctrlPr>
                                <a:rPr lang="en-IN" sz="1600" i="1" smtClean="0">
                                  <a:latin typeface="Cambria Math" panose="02040503050406030204" pitchFamily="18" charset="0"/>
                                </a:rPr>
                              </m:ctrlPr>
                            </m:accPr>
                            <m:e>
                              <m:r>
                                <a:rPr lang="en-IN" sz="1600" b="0" i="1" smtClean="0">
                                  <a:latin typeface="Cambria Math" panose="02040503050406030204" pitchFamily="18" charset="0"/>
                                </a:rPr>
                                <m:t>𝜋</m:t>
                              </m:r>
                            </m:e>
                          </m:acc>
                        </m:e>
                        <m:sub>
                          <m:r>
                            <a:rPr lang="en-IN" sz="1600" b="0" i="1" smtClean="0">
                              <a:latin typeface="Cambria Math" panose="02040503050406030204" pitchFamily="18" charset="0"/>
                            </a:rPr>
                            <m:t>𝑘</m:t>
                          </m:r>
                        </m:sub>
                      </m:sSub>
                      <m:r>
                        <a:rPr lang="en-IN" sz="1600" b="0" i="1" smtClean="0">
                          <a:latin typeface="Cambria Math" panose="02040503050406030204" pitchFamily="18" charset="0"/>
                        </a:rPr>
                        <m:t>= </m:t>
                      </m:r>
                      <m:f>
                        <m:fPr>
                          <m:ctrlPr>
                            <a:rPr lang="en-IN" sz="1600" b="0" i="1" smtClean="0">
                              <a:latin typeface="Cambria Math" panose="02040503050406030204" pitchFamily="18" charset="0"/>
                            </a:rPr>
                          </m:ctrlPr>
                        </m:fPr>
                        <m:num>
                          <m:r>
                            <a:rPr lang="en-IN" sz="1600" b="0" i="1" smtClean="0">
                              <a:latin typeface="Cambria Math" panose="02040503050406030204" pitchFamily="18" charset="0"/>
                            </a:rPr>
                            <m:t>1</m:t>
                          </m:r>
                        </m:num>
                        <m:den>
                          <m:r>
                            <a:rPr lang="en-IN" sz="1600" b="0" i="1" smtClean="0">
                              <a:latin typeface="Cambria Math" panose="02040503050406030204" pitchFamily="18" charset="0"/>
                            </a:rPr>
                            <m:t>𝑁</m:t>
                          </m:r>
                        </m:den>
                      </m:f>
                      <m:nary>
                        <m:naryPr>
                          <m:chr m:val="∑"/>
                          <m:limLoc m:val="subSup"/>
                          <m:ctrlPr>
                            <a:rPr lang="en-IN" sz="1600" b="0" i="1" smtClean="0">
                              <a:latin typeface="Cambria Math" panose="02040503050406030204" pitchFamily="18" charset="0"/>
                            </a:rPr>
                          </m:ctrlPr>
                        </m:naryPr>
                        <m:sub>
                          <m:r>
                            <m:rPr>
                              <m:brk m:alnAt="25"/>
                            </m:rPr>
                            <a:rPr lang="en-IN" sz="1600" b="0" i="1" smtClean="0">
                              <a:latin typeface="Cambria Math" panose="02040503050406030204" pitchFamily="18" charset="0"/>
                            </a:rPr>
                            <m:t>𝑛</m:t>
                          </m:r>
                          <m:r>
                            <a:rPr lang="en-IN" sz="1600" b="0" i="1" smtClean="0">
                              <a:latin typeface="Cambria Math" panose="02040503050406030204" pitchFamily="18" charset="0"/>
                            </a:rPr>
                            <m:t>=1</m:t>
                          </m:r>
                        </m:sub>
                        <m:sup>
                          <m:r>
                            <a:rPr lang="en-IN" sz="1600" b="0" i="1" smtClean="0">
                              <a:latin typeface="Cambria Math" panose="02040503050406030204" pitchFamily="18" charset="0"/>
                            </a:rPr>
                            <m:t>𝑁</m:t>
                          </m:r>
                        </m:sup>
                        <m:e>
                          <m:r>
                            <a:rPr lang="en-IN" sz="1600" i="1">
                              <a:solidFill>
                                <a:srgbClr val="FF0000"/>
                              </a:solidFill>
                              <a:latin typeface="Cambria Math" panose="02040503050406030204" pitchFamily="18" charset="0"/>
                              <a:ea typeface="Cambria Math" panose="02040503050406030204" pitchFamily="18" charset="0"/>
                            </a:rPr>
                            <m:t>𝔼</m:t>
                          </m:r>
                          <m:r>
                            <a:rPr lang="en-IN" sz="1600" i="1">
                              <a:solidFill>
                                <a:srgbClr val="FF0000"/>
                              </a:solidFill>
                              <a:latin typeface="Cambria Math" panose="02040503050406030204" pitchFamily="18" charset="0"/>
                              <a:ea typeface="Cambria Math" panose="02040503050406030204" pitchFamily="18" charset="0"/>
                            </a:rPr>
                            <m:t>[</m:t>
                          </m:r>
                          <m:sSub>
                            <m:sSubPr>
                              <m:ctrlPr>
                                <a:rPr lang="en-IN" sz="1600" i="1">
                                  <a:solidFill>
                                    <a:srgbClr val="FF0000"/>
                                  </a:solidFill>
                                  <a:latin typeface="Cambria Math" panose="02040503050406030204" pitchFamily="18" charset="0"/>
                                  <a:ea typeface="Cambria Math" panose="02040503050406030204" pitchFamily="18" charset="0"/>
                                </a:rPr>
                              </m:ctrlPr>
                            </m:sSubPr>
                            <m:e>
                              <m:r>
                                <a:rPr lang="en-IN" sz="1600" i="1">
                                  <a:solidFill>
                                    <a:srgbClr val="FF0000"/>
                                  </a:solidFill>
                                  <a:latin typeface="Cambria Math" panose="02040503050406030204" pitchFamily="18" charset="0"/>
                                  <a:ea typeface="Cambria Math" panose="02040503050406030204" pitchFamily="18" charset="0"/>
                                </a:rPr>
                                <m:t>𝑧</m:t>
                              </m:r>
                            </m:e>
                            <m:sub>
                              <m:r>
                                <a:rPr lang="en-IN" sz="1600" i="1">
                                  <a:solidFill>
                                    <a:srgbClr val="FF0000"/>
                                  </a:solidFill>
                                  <a:latin typeface="Cambria Math" panose="02040503050406030204" pitchFamily="18" charset="0"/>
                                  <a:ea typeface="Cambria Math" panose="02040503050406030204" pitchFamily="18" charset="0"/>
                                </a:rPr>
                                <m:t>𝑛𝑘</m:t>
                              </m:r>
                            </m:sub>
                          </m:sSub>
                          <m:r>
                            <a:rPr lang="en-IN" sz="1600" i="1">
                              <a:solidFill>
                                <a:srgbClr val="FF0000"/>
                              </a:solidFill>
                              <a:latin typeface="Cambria Math" panose="02040503050406030204" pitchFamily="18" charset="0"/>
                              <a:ea typeface="Cambria Math" panose="02040503050406030204" pitchFamily="18" charset="0"/>
                            </a:rPr>
                            <m:t>]</m:t>
                          </m:r>
                        </m:e>
                      </m:nary>
                    </m:oMath>
                  </m:oMathPara>
                </a14:m>
                <a:endParaRPr lang="en-IN" sz="1600" dirty="0"/>
              </a:p>
            </p:txBody>
          </p:sp>
        </mc:Choice>
        <mc:Fallback xmlns="">
          <p:sp>
            <p:nvSpPr>
              <p:cNvPr id="24" name="TextBox 23">
                <a:extLst>
                  <a:ext uri="{FF2B5EF4-FFF2-40B4-BE49-F238E27FC236}">
                    <a16:creationId xmlns:a16="http://schemas.microsoft.com/office/drawing/2014/main" id="{F7369F20-FF08-4063-BCE9-2BB30104E305}"/>
                  </a:ext>
                </a:extLst>
              </p:cNvPr>
              <p:cNvSpPr txBox="1">
                <a:spLocks noRot="1" noChangeAspect="1" noMove="1" noResize="1" noEditPoints="1" noAdjustHandles="1" noChangeArrowheads="1" noChangeShapeType="1" noTextEdit="1"/>
              </p:cNvSpPr>
              <p:nvPr/>
            </p:nvSpPr>
            <p:spPr>
              <a:xfrm>
                <a:off x="1309729" y="5467427"/>
                <a:ext cx="1915268" cy="503856"/>
              </a:xfrm>
              <a:prstGeom prst="rect">
                <a:avLst/>
              </a:prstGeom>
              <a:blipFill>
                <a:blip r:embed="rId10"/>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D7FB55C-F697-49E7-8239-B0D01C50A9E5}"/>
                  </a:ext>
                </a:extLst>
              </p:cNvPr>
              <p:cNvSpPr txBox="1"/>
              <p:nvPr/>
            </p:nvSpPr>
            <p:spPr>
              <a:xfrm>
                <a:off x="3300652" y="5462864"/>
                <a:ext cx="2215350" cy="5136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1600" b="0" i="1" smtClean="0">
                              <a:latin typeface="Cambria Math" panose="02040503050406030204" pitchFamily="18" charset="0"/>
                            </a:rPr>
                          </m:ctrlPr>
                        </m:sSubPr>
                        <m:e>
                          <m:acc>
                            <m:accPr>
                              <m:chr m:val="̂"/>
                              <m:ctrlPr>
                                <a:rPr lang="en-IN" sz="1600" i="1" smtClean="0">
                                  <a:latin typeface="Cambria Math" panose="02040503050406030204" pitchFamily="18" charset="0"/>
                                </a:rPr>
                              </m:ctrlPr>
                            </m:accPr>
                            <m:e>
                              <m:r>
                                <a:rPr lang="en-IN" sz="1600" b="0" i="1" smtClean="0">
                                  <a:latin typeface="Cambria Math" panose="02040503050406030204" pitchFamily="18" charset="0"/>
                                </a:rPr>
                                <m:t>𝜇</m:t>
                              </m:r>
                            </m:e>
                          </m:acc>
                        </m:e>
                        <m:sub>
                          <m:r>
                            <a:rPr lang="en-IN" sz="1600" b="0" i="1" smtClean="0">
                              <a:latin typeface="Cambria Math" panose="02040503050406030204" pitchFamily="18" charset="0"/>
                            </a:rPr>
                            <m:t>𝑘</m:t>
                          </m:r>
                        </m:sub>
                      </m:sSub>
                      <m:r>
                        <a:rPr lang="en-IN" sz="1600" b="0" i="1" smtClean="0">
                          <a:latin typeface="Cambria Math" panose="02040503050406030204" pitchFamily="18" charset="0"/>
                        </a:rPr>
                        <m:t>= </m:t>
                      </m:r>
                      <m:f>
                        <m:fPr>
                          <m:ctrlPr>
                            <a:rPr lang="en-IN" sz="1600" b="0" i="1" smtClean="0">
                              <a:latin typeface="Cambria Math" panose="02040503050406030204" pitchFamily="18" charset="0"/>
                            </a:rPr>
                          </m:ctrlPr>
                        </m:fPr>
                        <m:num>
                          <m:r>
                            <a:rPr lang="en-IN" sz="1600" b="0" i="1" smtClean="0">
                              <a:latin typeface="Cambria Math" panose="02040503050406030204" pitchFamily="18" charset="0"/>
                            </a:rPr>
                            <m:t>1</m:t>
                          </m:r>
                        </m:num>
                        <m:den>
                          <m:sSub>
                            <m:sSubPr>
                              <m:ctrlPr>
                                <a:rPr lang="en-IN" sz="1600" b="0" i="1" smtClean="0">
                                  <a:latin typeface="Cambria Math" panose="02040503050406030204" pitchFamily="18" charset="0"/>
                                </a:rPr>
                              </m:ctrlPr>
                            </m:sSubPr>
                            <m:e>
                              <m:r>
                                <a:rPr lang="en-IN" sz="1600" b="0" i="1" smtClean="0">
                                  <a:latin typeface="Cambria Math" panose="02040503050406030204" pitchFamily="18" charset="0"/>
                                </a:rPr>
                                <m:t>𝑁</m:t>
                              </m:r>
                            </m:e>
                            <m:sub>
                              <m:r>
                                <a:rPr lang="en-IN" sz="1600" b="0" i="1" smtClean="0">
                                  <a:latin typeface="Cambria Math" panose="02040503050406030204" pitchFamily="18" charset="0"/>
                                </a:rPr>
                                <m:t>𝑘</m:t>
                              </m:r>
                            </m:sub>
                          </m:sSub>
                        </m:den>
                      </m:f>
                      <m:nary>
                        <m:naryPr>
                          <m:chr m:val="∑"/>
                          <m:limLoc m:val="subSup"/>
                          <m:ctrlPr>
                            <a:rPr lang="en-IN" sz="1600" b="0" i="1" smtClean="0">
                              <a:latin typeface="Cambria Math" panose="02040503050406030204" pitchFamily="18" charset="0"/>
                            </a:rPr>
                          </m:ctrlPr>
                        </m:naryPr>
                        <m:sub>
                          <m:r>
                            <m:rPr>
                              <m:brk m:alnAt="25"/>
                            </m:rPr>
                            <a:rPr lang="en-IN" sz="1600" b="0" i="1" smtClean="0">
                              <a:latin typeface="Cambria Math" panose="02040503050406030204" pitchFamily="18" charset="0"/>
                            </a:rPr>
                            <m:t>𝑛</m:t>
                          </m:r>
                          <m:r>
                            <a:rPr lang="en-IN" sz="1600" b="0" i="1" smtClean="0">
                              <a:latin typeface="Cambria Math" panose="02040503050406030204" pitchFamily="18" charset="0"/>
                            </a:rPr>
                            <m:t>=1</m:t>
                          </m:r>
                        </m:sub>
                        <m:sup>
                          <m:r>
                            <a:rPr lang="en-IN" sz="1600" b="0" i="1" smtClean="0">
                              <a:latin typeface="Cambria Math" panose="02040503050406030204" pitchFamily="18" charset="0"/>
                            </a:rPr>
                            <m:t>𝑁</m:t>
                          </m:r>
                        </m:sup>
                        <m:e>
                          <m:r>
                            <a:rPr lang="en-IN" sz="1600" i="1">
                              <a:solidFill>
                                <a:srgbClr val="FF0000"/>
                              </a:solidFill>
                              <a:latin typeface="Cambria Math" panose="02040503050406030204" pitchFamily="18" charset="0"/>
                              <a:ea typeface="Cambria Math" panose="02040503050406030204" pitchFamily="18" charset="0"/>
                            </a:rPr>
                            <m:t>𝔼</m:t>
                          </m:r>
                          <m:r>
                            <a:rPr lang="en-IN" sz="1600" i="1">
                              <a:solidFill>
                                <a:srgbClr val="FF0000"/>
                              </a:solidFill>
                              <a:latin typeface="Cambria Math" panose="02040503050406030204" pitchFamily="18" charset="0"/>
                              <a:ea typeface="Cambria Math" panose="02040503050406030204" pitchFamily="18" charset="0"/>
                            </a:rPr>
                            <m:t>[</m:t>
                          </m:r>
                          <m:sSub>
                            <m:sSubPr>
                              <m:ctrlPr>
                                <a:rPr lang="en-IN" sz="1600" i="1">
                                  <a:solidFill>
                                    <a:srgbClr val="FF0000"/>
                                  </a:solidFill>
                                  <a:latin typeface="Cambria Math" panose="02040503050406030204" pitchFamily="18" charset="0"/>
                                  <a:ea typeface="Cambria Math" panose="02040503050406030204" pitchFamily="18" charset="0"/>
                                </a:rPr>
                              </m:ctrlPr>
                            </m:sSubPr>
                            <m:e>
                              <m:r>
                                <a:rPr lang="en-IN" sz="1600" i="1">
                                  <a:solidFill>
                                    <a:srgbClr val="FF0000"/>
                                  </a:solidFill>
                                  <a:latin typeface="Cambria Math" panose="02040503050406030204" pitchFamily="18" charset="0"/>
                                  <a:ea typeface="Cambria Math" panose="02040503050406030204" pitchFamily="18" charset="0"/>
                                </a:rPr>
                                <m:t>𝑧</m:t>
                              </m:r>
                            </m:e>
                            <m:sub>
                              <m:r>
                                <a:rPr lang="en-IN" sz="1600" i="1">
                                  <a:solidFill>
                                    <a:srgbClr val="FF0000"/>
                                  </a:solidFill>
                                  <a:latin typeface="Cambria Math" panose="02040503050406030204" pitchFamily="18" charset="0"/>
                                  <a:ea typeface="Cambria Math" panose="02040503050406030204" pitchFamily="18" charset="0"/>
                                </a:rPr>
                                <m:t>𝑛𝑘</m:t>
                              </m:r>
                            </m:sub>
                          </m:sSub>
                          <m:r>
                            <a:rPr lang="en-IN" sz="1600" i="1">
                              <a:solidFill>
                                <a:srgbClr val="FF0000"/>
                              </a:solidFill>
                              <a:latin typeface="Cambria Math" panose="02040503050406030204" pitchFamily="18" charset="0"/>
                              <a:ea typeface="Cambria Math" panose="02040503050406030204" pitchFamily="18" charset="0"/>
                            </a:rPr>
                            <m:t>]</m:t>
                          </m:r>
                          <m:sSub>
                            <m:sSubPr>
                              <m:ctrlPr>
                                <a:rPr lang="en-IN" sz="1600" b="0" i="1" smtClean="0">
                                  <a:latin typeface="Cambria Math" panose="02040503050406030204" pitchFamily="18" charset="0"/>
                                </a:rPr>
                              </m:ctrlPr>
                            </m:sSubPr>
                            <m:e>
                              <m:r>
                                <a:rPr lang="en-IN" sz="1600" b="1" i="1" smtClean="0">
                                  <a:latin typeface="Cambria Math" panose="02040503050406030204" pitchFamily="18" charset="0"/>
                                </a:rPr>
                                <m:t>𝒙</m:t>
                              </m:r>
                            </m:e>
                            <m:sub>
                              <m:r>
                                <a:rPr lang="en-IN" sz="1600" b="0" i="1" smtClean="0">
                                  <a:latin typeface="Cambria Math" panose="02040503050406030204" pitchFamily="18" charset="0"/>
                                </a:rPr>
                                <m:t>𝑛</m:t>
                              </m:r>
                            </m:sub>
                          </m:sSub>
                        </m:e>
                      </m:nary>
                    </m:oMath>
                  </m:oMathPara>
                </a14:m>
                <a:endParaRPr lang="en-IN" sz="1600" dirty="0"/>
              </a:p>
            </p:txBody>
          </p:sp>
        </mc:Choice>
        <mc:Fallback xmlns="">
          <p:sp>
            <p:nvSpPr>
              <p:cNvPr id="25" name="TextBox 24">
                <a:extLst>
                  <a:ext uri="{FF2B5EF4-FFF2-40B4-BE49-F238E27FC236}">
                    <a16:creationId xmlns:a16="http://schemas.microsoft.com/office/drawing/2014/main" id="{2D7FB55C-F697-49E7-8239-B0D01C50A9E5}"/>
                  </a:ext>
                </a:extLst>
              </p:cNvPr>
              <p:cNvSpPr txBox="1">
                <a:spLocks noRot="1" noChangeAspect="1" noMove="1" noResize="1" noEditPoints="1" noAdjustHandles="1" noChangeArrowheads="1" noChangeShapeType="1" noTextEdit="1"/>
              </p:cNvSpPr>
              <p:nvPr/>
            </p:nvSpPr>
            <p:spPr>
              <a:xfrm>
                <a:off x="3300652" y="5462864"/>
                <a:ext cx="2215350" cy="513667"/>
              </a:xfrm>
              <a:prstGeom prst="rect">
                <a:avLst/>
              </a:prstGeom>
              <a:blipFill>
                <a:blip r:embed="rId11"/>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04E5AB6-D1A3-4C9D-BEB0-4CCC9479AD8F}"/>
                  </a:ext>
                </a:extLst>
              </p:cNvPr>
              <p:cNvSpPr txBox="1"/>
              <p:nvPr/>
            </p:nvSpPr>
            <p:spPr>
              <a:xfrm>
                <a:off x="1655366" y="6126692"/>
                <a:ext cx="3637726" cy="5136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1600" b="0" i="1" smtClean="0">
                              <a:latin typeface="Cambria Math" panose="02040503050406030204" pitchFamily="18" charset="0"/>
                            </a:rPr>
                          </m:ctrlPr>
                        </m:sSubPr>
                        <m:e>
                          <m:acc>
                            <m:accPr>
                              <m:chr m:val="̂"/>
                              <m:ctrlPr>
                                <a:rPr lang="en-IN" sz="1600" i="1" smtClean="0">
                                  <a:latin typeface="Cambria Math" panose="02040503050406030204" pitchFamily="18" charset="0"/>
                                </a:rPr>
                              </m:ctrlPr>
                            </m:accPr>
                            <m:e>
                              <m:r>
                                <m:rPr>
                                  <m:sty m:val="p"/>
                                </m:rPr>
                                <a:rPr lang="en-IN" sz="1600" b="0" i="0" smtClean="0">
                                  <a:latin typeface="Cambria Math" panose="02040503050406030204" pitchFamily="18" charset="0"/>
                                </a:rPr>
                                <m:t>Σ</m:t>
                              </m:r>
                            </m:e>
                          </m:acc>
                        </m:e>
                        <m:sub>
                          <m:r>
                            <a:rPr lang="en-IN" sz="1600" b="0" i="1" smtClean="0">
                              <a:latin typeface="Cambria Math" panose="02040503050406030204" pitchFamily="18" charset="0"/>
                            </a:rPr>
                            <m:t>𝑘</m:t>
                          </m:r>
                        </m:sub>
                      </m:sSub>
                      <m:r>
                        <a:rPr lang="en-IN" sz="1600" b="0" i="1" smtClean="0">
                          <a:latin typeface="Cambria Math" panose="02040503050406030204" pitchFamily="18" charset="0"/>
                        </a:rPr>
                        <m:t>= </m:t>
                      </m:r>
                      <m:f>
                        <m:fPr>
                          <m:ctrlPr>
                            <a:rPr lang="en-IN" sz="1600" b="0" i="1" smtClean="0">
                              <a:latin typeface="Cambria Math" panose="02040503050406030204" pitchFamily="18" charset="0"/>
                            </a:rPr>
                          </m:ctrlPr>
                        </m:fPr>
                        <m:num>
                          <m:r>
                            <a:rPr lang="en-IN" sz="1600" b="0" i="1" smtClean="0">
                              <a:latin typeface="Cambria Math" panose="02040503050406030204" pitchFamily="18" charset="0"/>
                            </a:rPr>
                            <m:t>1</m:t>
                          </m:r>
                        </m:num>
                        <m:den>
                          <m:sSub>
                            <m:sSubPr>
                              <m:ctrlPr>
                                <a:rPr lang="en-IN" sz="1600" b="0" i="1" smtClean="0">
                                  <a:latin typeface="Cambria Math" panose="02040503050406030204" pitchFamily="18" charset="0"/>
                                </a:rPr>
                              </m:ctrlPr>
                            </m:sSubPr>
                            <m:e>
                              <m:r>
                                <a:rPr lang="en-IN" sz="1600" b="0" i="1" smtClean="0">
                                  <a:latin typeface="Cambria Math" panose="02040503050406030204" pitchFamily="18" charset="0"/>
                                </a:rPr>
                                <m:t>𝑁</m:t>
                              </m:r>
                            </m:e>
                            <m:sub>
                              <m:r>
                                <a:rPr lang="en-IN" sz="1600" b="0" i="1" smtClean="0">
                                  <a:latin typeface="Cambria Math" panose="02040503050406030204" pitchFamily="18" charset="0"/>
                                </a:rPr>
                                <m:t>𝑘</m:t>
                              </m:r>
                            </m:sub>
                          </m:sSub>
                        </m:den>
                      </m:f>
                      <m:nary>
                        <m:naryPr>
                          <m:chr m:val="∑"/>
                          <m:limLoc m:val="subSup"/>
                          <m:ctrlPr>
                            <a:rPr lang="en-IN" sz="1600" b="0" i="1" smtClean="0">
                              <a:latin typeface="Cambria Math" panose="02040503050406030204" pitchFamily="18" charset="0"/>
                            </a:rPr>
                          </m:ctrlPr>
                        </m:naryPr>
                        <m:sub>
                          <m:r>
                            <m:rPr>
                              <m:brk m:alnAt="25"/>
                            </m:rPr>
                            <a:rPr lang="en-IN" sz="1600" b="0" i="1" smtClean="0">
                              <a:latin typeface="Cambria Math" panose="02040503050406030204" pitchFamily="18" charset="0"/>
                            </a:rPr>
                            <m:t>𝑛</m:t>
                          </m:r>
                          <m:r>
                            <a:rPr lang="en-IN" sz="1600" b="0" i="1" smtClean="0">
                              <a:latin typeface="Cambria Math" panose="02040503050406030204" pitchFamily="18" charset="0"/>
                            </a:rPr>
                            <m:t>=1</m:t>
                          </m:r>
                        </m:sub>
                        <m:sup>
                          <m:r>
                            <a:rPr lang="en-IN" sz="1600" b="0" i="1" smtClean="0">
                              <a:latin typeface="Cambria Math" panose="02040503050406030204" pitchFamily="18" charset="0"/>
                            </a:rPr>
                            <m:t>𝑁</m:t>
                          </m:r>
                        </m:sup>
                        <m:e>
                          <m:r>
                            <a:rPr lang="en-IN" sz="1600" i="1">
                              <a:solidFill>
                                <a:srgbClr val="FF0000"/>
                              </a:solidFill>
                              <a:latin typeface="Cambria Math" panose="02040503050406030204" pitchFamily="18" charset="0"/>
                              <a:ea typeface="Cambria Math" panose="02040503050406030204" pitchFamily="18" charset="0"/>
                            </a:rPr>
                            <m:t>𝔼</m:t>
                          </m:r>
                          <m:r>
                            <a:rPr lang="en-IN" sz="1600" i="1">
                              <a:solidFill>
                                <a:srgbClr val="FF0000"/>
                              </a:solidFill>
                              <a:latin typeface="Cambria Math" panose="02040503050406030204" pitchFamily="18" charset="0"/>
                              <a:ea typeface="Cambria Math" panose="02040503050406030204" pitchFamily="18" charset="0"/>
                            </a:rPr>
                            <m:t>[</m:t>
                          </m:r>
                          <m:sSub>
                            <m:sSubPr>
                              <m:ctrlPr>
                                <a:rPr lang="en-IN" sz="1600" i="1">
                                  <a:solidFill>
                                    <a:srgbClr val="FF0000"/>
                                  </a:solidFill>
                                  <a:latin typeface="Cambria Math" panose="02040503050406030204" pitchFamily="18" charset="0"/>
                                  <a:ea typeface="Cambria Math" panose="02040503050406030204" pitchFamily="18" charset="0"/>
                                </a:rPr>
                              </m:ctrlPr>
                            </m:sSubPr>
                            <m:e>
                              <m:r>
                                <a:rPr lang="en-IN" sz="1600" i="1">
                                  <a:solidFill>
                                    <a:srgbClr val="FF0000"/>
                                  </a:solidFill>
                                  <a:latin typeface="Cambria Math" panose="02040503050406030204" pitchFamily="18" charset="0"/>
                                  <a:ea typeface="Cambria Math" panose="02040503050406030204" pitchFamily="18" charset="0"/>
                                </a:rPr>
                                <m:t>𝑧</m:t>
                              </m:r>
                            </m:e>
                            <m:sub>
                              <m:r>
                                <a:rPr lang="en-IN" sz="1600" i="1">
                                  <a:solidFill>
                                    <a:srgbClr val="FF0000"/>
                                  </a:solidFill>
                                  <a:latin typeface="Cambria Math" panose="02040503050406030204" pitchFamily="18" charset="0"/>
                                  <a:ea typeface="Cambria Math" panose="02040503050406030204" pitchFamily="18" charset="0"/>
                                </a:rPr>
                                <m:t>𝑛𝑘</m:t>
                              </m:r>
                            </m:sub>
                          </m:sSub>
                          <m:r>
                            <a:rPr lang="en-IN" sz="1600" i="1">
                              <a:solidFill>
                                <a:srgbClr val="FF0000"/>
                              </a:solidFill>
                              <a:latin typeface="Cambria Math" panose="02040503050406030204" pitchFamily="18" charset="0"/>
                              <a:ea typeface="Cambria Math" panose="02040503050406030204" pitchFamily="18" charset="0"/>
                            </a:rPr>
                            <m:t>]</m:t>
                          </m:r>
                          <m:sSub>
                            <m:sSubPr>
                              <m:ctrlPr>
                                <a:rPr lang="en-IN" sz="1600" i="1">
                                  <a:latin typeface="Cambria Math" panose="02040503050406030204" pitchFamily="18" charset="0"/>
                                </a:rPr>
                              </m:ctrlPr>
                            </m:sSubPr>
                            <m:e>
                              <m:r>
                                <a:rPr lang="en-IN" sz="1600" b="1" i="1">
                                  <a:latin typeface="Cambria Math" panose="02040503050406030204" pitchFamily="18" charset="0"/>
                                </a:rPr>
                                <m:t>(</m:t>
                              </m:r>
                              <m:r>
                                <a:rPr lang="en-IN" sz="1600" b="1" i="1">
                                  <a:latin typeface="Cambria Math" panose="02040503050406030204" pitchFamily="18" charset="0"/>
                                </a:rPr>
                                <m:t>𝒙</m:t>
                              </m:r>
                            </m:e>
                            <m:sub>
                              <m:r>
                                <a:rPr lang="en-IN" sz="1600" i="1">
                                  <a:latin typeface="Cambria Math" panose="02040503050406030204" pitchFamily="18" charset="0"/>
                                </a:rPr>
                                <m:t>𝑛</m:t>
                              </m:r>
                            </m:sub>
                          </m:sSub>
                          <m:r>
                            <a:rPr lang="en-IN" sz="1600" i="1">
                              <a:latin typeface="Cambria Math" panose="02040503050406030204" pitchFamily="18" charset="0"/>
                            </a:rPr>
                            <m:t>−</m:t>
                          </m:r>
                          <m:sSub>
                            <m:sSubPr>
                              <m:ctrlPr>
                                <a:rPr lang="en-IN" sz="1600" i="1">
                                  <a:latin typeface="Cambria Math" panose="02040503050406030204" pitchFamily="18" charset="0"/>
                                </a:rPr>
                              </m:ctrlPr>
                            </m:sSubPr>
                            <m:e>
                              <m:acc>
                                <m:accPr>
                                  <m:chr m:val="̂"/>
                                  <m:ctrlPr>
                                    <a:rPr lang="en-IN" sz="1600" i="1">
                                      <a:latin typeface="Cambria Math" panose="02040503050406030204" pitchFamily="18" charset="0"/>
                                    </a:rPr>
                                  </m:ctrlPr>
                                </m:accPr>
                                <m:e>
                                  <m:r>
                                    <a:rPr lang="en-IN" sz="1600" i="1">
                                      <a:latin typeface="Cambria Math" panose="02040503050406030204" pitchFamily="18" charset="0"/>
                                    </a:rPr>
                                    <m:t>𝜇</m:t>
                                  </m:r>
                                </m:e>
                              </m:acc>
                            </m:e>
                            <m:sub>
                              <m:r>
                                <a:rPr lang="en-IN" sz="1600" i="1">
                                  <a:latin typeface="Cambria Math" panose="02040503050406030204" pitchFamily="18" charset="0"/>
                                </a:rPr>
                                <m:t>𝑘</m:t>
                              </m:r>
                            </m:sub>
                          </m:sSub>
                          <m:r>
                            <a:rPr lang="en-IN" sz="1600" i="1">
                              <a:latin typeface="Cambria Math" panose="02040503050406030204" pitchFamily="18" charset="0"/>
                            </a:rPr>
                            <m:t>)</m:t>
                          </m:r>
                          <m:sSup>
                            <m:sSupPr>
                              <m:ctrlPr>
                                <a:rPr lang="en-IN" sz="1600" i="1">
                                  <a:latin typeface="Cambria Math" panose="02040503050406030204" pitchFamily="18" charset="0"/>
                                </a:rPr>
                              </m:ctrlPr>
                            </m:sSupPr>
                            <m:e>
                              <m:sSub>
                                <m:sSubPr>
                                  <m:ctrlPr>
                                    <a:rPr lang="en-IN" sz="1600" i="1">
                                      <a:latin typeface="Cambria Math" panose="02040503050406030204" pitchFamily="18" charset="0"/>
                                    </a:rPr>
                                  </m:ctrlPr>
                                </m:sSubPr>
                                <m:e>
                                  <m:r>
                                    <a:rPr lang="en-IN" sz="1600" b="1" i="1">
                                      <a:latin typeface="Cambria Math" panose="02040503050406030204" pitchFamily="18" charset="0"/>
                                    </a:rPr>
                                    <m:t>(</m:t>
                                  </m:r>
                                  <m:r>
                                    <a:rPr lang="en-IN" sz="1600" b="1" i="1">
                                      <a:latin typeface="Cambria Math" panose="02040503050406030204" pitchFamily="18" charset="0"/>
                                    </a:rPr>
                                    <m:t>𝒙</m:t>
                                  </m:r>
                                </m:e>
                                <m:sub>
                                  <m:r>
                                    <a:rPr lang="en-IN" sz="1600" i="1">
                                      <a:latin typeface="Cambria Math" panose="02040503050406030204" pitchFamily="18" charset="0"/>
                                    </a:rPr>
                                    <m:t>𝑛</m:t>
                                  </m:r>
                                </m:sub>
                              </m:sSub>
                              <m:r>
                                <a:rPr lang="en-IN" sz="1600" i="1">
                                  <a:latin typeface="Cambria Math" panose="02040503050406030204" pitchFamily="18" charset="0"/>
                                </a:rPr>
                                <m:t>−</m:t>
                              </m:r>
                              <m:sSub>
                                <m:sSubPr>
                                  <m:ctrlPr>
                                    <a:rPr lang="en-IN" sz="1600" i="1">
                                      <a:latin typeface="Cambria Math" panose="02040503050406030204" pitchFamily="18" charset="0"/>
                                    </a:rPr>
                                  </m:ctrlPr>
                                </m:sSubPr>
                                <m:e>
                                  <m:acc>
                                    <m:accPr>
                                      <m:chr m:val="̂"/>
                                      <m:ctrlPr>
                                        <a:rPr lang="en-IN" sz="1600" i="1">
                                          <a:latin typeface="Cambria Math" panose="02040503050406030204" pitchFamily="18" charset="0"/>
                                        </a:rPr>
                                      </m:ctrlPr>
                                    </m:accPr>
                                    <m:e>
                                      <m:r>
                                        <a:rPr lang="en-IN" sz="1600" i="1">
                                          <a:latin typeface="Cambria Math" panose="02040503050406030204" pitchFamily="18" charset="0"/>
                                        </a:rPr>
                                        <m:t>𝜇</m:t>
                                      </m:r>
                                    </m:e>
                                  </m:acc>
                                </m:e>
                                <m:sub>
                                  <m:r>
                                    <a:rPr lang="en-IN" sz="1600" i="1">
                                      <a:latin typeface="Cambria Math" panose="02040503050406030204" pitchFamily="18" charset="0"/>
                                    </a:rPr>
                                    <m:t>𝑘</m:t>
                                  </m:r>
                                </m:sub>
                              </m:sSub>
                              <m:r>
                                <a:rPr lang="en-IN" sz="1600" i="1">
                                  <a:latin typeface="Cambria Math" panose="02040503050406030204" pitchFamily="18" charset="0"/>
                                </a:rPr>
                                <m:t>)</m:t>
                              </m:r>
                            </m:e>
                            <m:sup>
                              <m:r>
                                <a:rPr lang="en-IN" sz="1600" i="1">
                                  <a:latin typeface="Cambria Math" panose="02040503050406030204" pitchFamily="18" charset="0"/>
                                </a:rPr>
                                <m:t>⊤</m:t>
                              </m:r>
                            </m:sup>
                          </m:sSup>
                        </m:e>
                      </m:nary>
                    </m:oMath>
                  </m:oMathPara>
                </a14:m>
                <a:endParaRPr lang="en-IN" sz="1600" dirty="0"/>
              </a:p>
            </p:txBody>
          </p:sp>
        </mc:Choice>
        <mc:Fallback xmlns="">
          <p:sp>
            <p:nvSpPr>
              <p:cNvPr id="26" name="TextBox 25">
                <a:extLst>
                  <a:ext uri="{FF2B5EF4-FFF2-40B4-BE49-F238E27FC236}">
                    <a16:creationId xmlns:a16="http://schemas.microsoft.com/office/drawing/2014/main" id="{F04E5AB6-D1A3-4C9D-BEB0-4CCC9479AD8F}"/>
                  </a:ext>
                </a:extLst>
              </p:cNvPr>
              <p:cNvSpPr txBox="1">
                <a:spLocks noRot="1" noChangeAspect="1" noMove="1" noResize="1" noEditPoints="1" noAdjustHandles="1" noChangeArrowheads="1" noChangeShapeType="1" noTextEdit="1"/>
              </p:cNvSpPr>
              <p:nvPr/>
            </p:nvSpPr>
            <p:spPr>
              <a:xfrm>
                <a:off x="1655366" y="6126692"/>
                <a:ext cx="3637726" cy="513667"/>
              </a:xfrm>
              <a:prstGeom prst="rect">
                <a:avLst/>
              </a:prstGeom>
              <a:blipFill>
                <a:blip r:embed="rId1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Speech Bubble: Rectangle 27">
                <a:extLst>
                  <a:ext uri="{FF2B5EF4-FFF2-40B4-BE49-F238E27FC236}">
                    <a16:creationId xmlns:a16="http://schemas.microsoft.com/office/drawing/2014/main" id="{605C2302-E2EC-4FC1-91F6-6D41F970CBCC}"/>
                  </a:ext>
                </a:extLst>
              </p:cNvPr>
              <p:cNvSpPr/>
              <p:nvPr/>
            </p:nvSpPr>
            <p:spPr>
              <a:xfrm>
                <a:off x="55649" y="4649358"/>
                <a:ext cx="2006323" cy="821500"/>
              </a:xfrm>
              <a:prstGeom prst="wedgeRectCallout">
                <a:avLst>
                  <a:gd name="adj1" fmla="val 36791"/>
                  <a:gd name="adj2" fmla="val 6111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rgbClr val="0000FF"/>
                    </a:solidFill>
                    <a:latin typeface="Abadi Extra Light" panose="020B0204020104020204" pitchFamily="34" charset="0"/>
                  </a:rPr>
                  <a:t>Solution has a similar form as ALT-OPT (or gen. class.), except we now have the </a:t>
                </a:r>
                <a:r>
                  <a:rPr lang="en-IN" sz="1200" b="1" dirty="0">
                    <a:solidFill>
                      <a:srgbClr val="FF0000"/>
                    </a:solidFill>
                    <a:latin typeface="Abadi Extra Light" panose="020B0204020104020204" pitchFamily="34" charset="0"/>
                  </a:rPr>
                  <a:t>expectation</a:t>
                </a:r>
                <a:r>
                  <a:rPr lang="en-IN" sz="1200" dirty="0">
                    <a:solidFill>
                      <a:srgbClr val="0000FF"/>
                    </a:solidFill>
                    <a:latin typeface="Abadi Extra Light" panose="020B0204020104020204" pitchFamily="34" charset="0"/>
                  </a:rPr>
                  <a:t> of </a:t>
                </a:r>
                <a14:m>
                  <m:oMath xmlns:m="http://schemas.openxmlformats.org/officeDocument/2006/math">
                    <m:sSub>
                      <m:sSubPr>
                        <m:ctrlPr>
                          <a:rPr lang="en-IN" sz="1200" i="1" dirty="0" smtClean="0">
                            <a:solidFill>
                              <a:srgbClr val="0000FF"/>
                            </a:solidFill>
                            <a:latin typeface="Cambria Math" panose="02040503050406030204" pitchFamily="18" charset="0"/>
                          </a:rPr>
                        </m:ctrlPr>
                      </m:sSubPr>
                      <m:e>
                        <m:r>
                          <a:rPr lang="en-IN" sz="1200" i="1" dirty="0" smtClean="0">
                            <a:solidFill>
                              <a:srgbClr val="0000FF"/>
                            </a:solidFill>
                            <a:latin typeface="Cambria Math" panose="02040503050406030204" pitchFamily="18" charset="0"/>
                          </a:rPr>
                          <m:t>𝑧</m:t>
                        </m:r>
                      </m:e>
                      <m:sub>
                        <m:r>
                          <a:rPr lang="en-IN" sz="1200" i="1" dirty="0" smtClean="0">
                            <a:solidFill>
                              <a:srgbClr val="0000FF"/>
                            </a:solidFill>
                            <a:latin typeface="Cambria Math" panose="02040503050406030204" pitchFamily="18" charset="0"/>
                          </a:rPr>
                          <m:t>𝑛𝑘</m:t>
                        </m:r>
                      </m:sub>
                    </m:sSub>
                    <m:r>
                      <a:rPr lang="en-IN" sz="1200" i="1" dirty="0" smtClean="0">
                        <a:solidFill>
                          <a:srgbClr val="0000FF"/>
                        </a:solidFill>
                        <a:latin typeface="Cambria Math" panose="02040503050406030204" pitchFamily="18" charset="0"/>
                      </a:rPr>
                      <m:t> </m:t>
                    </m:r>
                  </m:oMath>
                </a14:m>
                <a:r>
                  <a:rPr lang="en-IN" sz="1200" dirty="0">
                    <a:solidFill>
                      <a:srgbClr val="0000FF"/>
                    </a:solidFill>
                    <a:latin typeface="Abadi Extra Light" panose="020B0204020104020204" pitchFamily="34" charset="0"/>
                  </a:rPr>
                  <a:t>being used</a:t>
                </a:r>
                <a:endParaRPr lang="en-IN" sz="1200" dirty="0">
                  <a:solidFill>
                    <a:schemeClr val="tx1"/>
                  </a:solidFill>
                  <a:latin typeface="Abadi Extra Light" panose="020B0204020104020204" pitchFamily="34" charset="0"/>
                </a:endParaRPr>
              </a:p>
            </p:txBody>
          </p:sp>
        </mc:Choice>
        <mc:Fallback xmlns="">
          <p:sp>
            <p:nvSpPr>
              <p:cNvPr id="28" name="Speech Bubble: Rectangle 27">
                <a:extLst>
                  <a:ext uri="{FF2B5EF4-FFF2-40B4-BE49-F238E27FC236}">
                    <a16:creationId xmlns:a16="http://schemas.microsoft.com/office/drawing/2014/main" id="{605C2302-E2EC-4FC1-91F6-6D41F970CBCC}"/>
                  </a:ext>
                </a:extLst>
              </p:cNvPr>
              <p:cNvSpPr>
                <a:spLocks noRot="1" noChangeAspect="1" noMove="1" noResize="1" noEditPoints="1" noAdjustHandles="1" noChangeArrowheads="1" noChangeShapeType="1" noTextEdit="1"/>
              </p:cNvSpPr>
              <p:nvPr/>
            </p:nvSpPr>
            <p:spPr>
              <a:xfrm>
                <a:off x="55649" y="4649358"/>
                <a:ext cx="2006323" cy="821500"/>
              </a:xfrm>
              <a:prstGeom prst="wedgeRectCallout">
                <a:avLst>
                  <a:gd name="adj1" fmla="val 36791"/>
                  <a:gd name="adj2" fmla="val 61116"/>
                </a:avLst>
              </a:prstGeom>
              <a:blipFill>
                <a:blip r:embed="rId13"/>
                <a:stretch>
                  <a:fillRect/>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9" name="Speech Bubble: Rectangle 28">
                <a:extLst>
                  <a:ext uri="{FF2B5EF4-FFF2-40B4-BE49-F238E27FC236}">
                    <a16:creationId xmlns:a16="http://schemas.microsoft.com/office/drawing/2014/main" id="{86CA54F8-CC03-44C1-897C-1D41D5DD2906}"/>
                  </a:ext>
                </a:extLst>
              </p:cNvPr>
              <p:cNvSpPr/>
              <p:nvPr/>
            </p:nvSpPr>
            <p:spPr>
              <a:xfrm>
                <a:off x="55648" y="3672197"/>
                <a:ext cx="2586883" cy="566886"/>
              </a:xfrm>
              <a:prstGeom prst="wedgeRectCallout">
                <a:avLst>
                  <a:gd name="adj1" fmla="val 58969"/>
                  <a:gd name="adj2" fmla="val 1575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rgbClr val="0000FF"/>
                    </a:solidFill>
                    <a:latin typeface="Abadi Extra Light" panose="020B0204020104020204" pitchFamily="34" charset="0"/>
                  </a:rPr>
                  <a:t>Same as </a:t>
                </a:r>
                <a14:m>
                  <m:oMath xmlns:m="http://schemas.openxmlformats.org/officeDocument/2006/math">
                    <m:r>
                      <a:rPr lang="en-IN" sz="1400" i="1" dirty="0" smtClean="0">
                        <a:solidFill>
                          <a:srgbClr val="0000FF"/>
                        </a:solidFill>
                        <a:latin typeface="Cambria Math" panose="02040503050406030204" pitchFamily="18" charset="0"/>
                      </a:rPr>
                      <m:t>𝑝</m:t>
                    </m:r>
                    <m:r>
                      <a:rPr lang="en-IN" sz="1400" i="1" dirty="0" smtClean="0">
                        <a:solidFill>
                          <a:srgbClr val="0000FF"/>
                        </a:solidFill>
                        <a:latin typeface="Cambria Math" panose="02040503050406030204" pitchFamily="18" charset="0"/>
                      </a:rPr>
                      <m:t>(</m:t>
                    </m:r>
                    <m:sSub>
                      <m:sSubPr>
                        <m:ctrlPr>
                          <a:rPr lang="en-IN" sz="1400" i="1" dirty="0" err="1" smtClean="0">
                            <a:solidFill>
                              <a:srgbClr val="0000FF"/>
                            </a:solidFill>
                            <a:latin typeface="Cambria Math" panose="02040503050406030204" pitchFamily="18" charset="0"/>
                          </a:rPr>
                        </m:ctrlPr>
                      </m:sSubPr>
                      <m:e>
                        <m:r>
                          <a:rPr lang="en-IN" sz="1400" i="1" dirty="0" err="1" smtClean="0">
                            <a:solidFill>
                              <a:srgbClr val="0000FF"/>
                            </a:solidFill>
                            <a:latin typeface="Cambria Math" panose="02040503050406030204" pitchFamily="18" charset="0"/>
                          </a:rPr>
                          <m:t>𝑧</m:t>
                        </m:r>
                      </m:e>
                      <m:sub>
                        <m:r>
                          <a:rPr lang="en-IN" sz="1400" i="1" dirty="0" err="1" smtClean="0">
                            <a:solidFill>
                              <a:srgbClr val="0000FF"/>
                            </a:solidFill>
                            <a:latin typeface="Cambria Math" panose="02040503050406030204" pitchFamily="18" charset="0"/>
                          </a:rPr>
                          <m:t>𝑛𝑘</m:t>
                        </m:r>
                      </m:sub>
                    </m:sSub>
                    <m:r>
                      <a:rPr lang="en-IN" sz="1400" i="1" dirty="0" smtClean="0">
                        <a:solidFill>
                          <a:srgbClr val="0000FF"/>
                        </a:solidFill>
                        <a:latin typeface="Cambria Math" panose="02040503050406030204" pitchFamily="18" charset="0"/>
                      </a:rPr>
                      <m:t>=1|</m:t>
                    </m:r>
                    <m:r>
                      <a:rPr lang="en-IN" sz="1400" b="1" i="1" dirty="0">
                        <a:solidFill>
                          <a:srgbClr val="0000FF"/>
                        </a:solidFill>
                        <a:latin typeface="Cambria Math" panose="02040503050406030204" pitchFamily="18" charset="0"/>
                        <a:ea typeface="Cambria Math" panose="02040503050406030204" pitchFamily="18" charset="0"/>
                      </a:rPr>
                      <m:t> </m:t>
                    </m:r>
                    <m:sSub>
                      <m:sSubPr>
                        <m:ctrlPr>
                          <a:rPr lang="en-IN" sz="1400" b="1" i="1">
                            <a:solidFill>
                              <a:srgbClr val="0000FF"/>
                            </a:solidFill>
                            <a:latin typeface="Cambria Math" panose="02040503050406030204" pitchFamily="18" charset="0"/>
                            <a:ea typeface="Cambria Math" panose="02040503050406030204" pitchFamily="18" charset="0"/>
                          </a:rPr>
                        </m:ctrlPr>
                      </m:sSubPr>
                      <m:e>
                        <m:r>
                          <a:rPr lang="en-IN" sz="1400" b="1" i="1">
                            <a:solidFill>
                              <a:srgbClr val="0000FF"/>
                            </a:solidFill>
                            <a:latin typeface="Cambria Math" panose="02040503050406030204" pitchFamily="18" charset="0"/>
                            <a:ea typeface="Cambria Math" panose="02040503050406030204" pitchFamily="18" charset="0"/>
                          </a:rPr>
                          <m:t>𝒙</m:t>
                        </m:r>
                      </m:e>
                      <m:sub>
                        <m:r>
                          <a:rPr lang="en-IN" sz="1400" i="1">
                            <a:solidFill>
                              <a:srgbClr val="0000FF"/>
                            </a:solidFill>
                            <a:latin typeface="Cambria Math" panose="02040503050406030204" pitchFamily="18" charset="0"/>
                            <a:ea typeface="Cambria Math" panose="02040503050406030204" pitchFamily="18" charset="0"/>
                          </a:rPr>
                          <m:t>𝑛</m:t>
                        </m:r>
                      </m:sub>
                    </m:sSub>
                    <m:r>
                      <a:rPr lang="en-IN" sz="1400" i="1">
                        <a:solidFill>
                          <a:srgbClr val="0000FF"/>
                        </a:solidFill>
                        <a:latin typeface="Cambria Math" panose="02040503050406030204" pitchFamily="18" charset="0"/>
                        <a:ea typeface="Cambria Math" panose="02040503050406030204" pitchFamily="18" charset="0"/>
                      </a:rPr>
                      <m:t>,</m:t>
                    </m:r>
                    <m:acc>
                      <m:accPr>
                        <m:chr m:val="̂"/>
                        <m:ctrlPr>
                          <a:rPr lang="en-IN" sz="1400" i="1">
                            <a:solidFill>
                              <a:srgbClr val="0000FF"/>
                            </a:solidFill>
                            <a:latin typeface="Cambria Math" panose="02040503050406030204" pitchFamily="18" charset="0"/>
                          </a:rPr>
                        </m:ctrlPr>
                      </m:accPr>
                      <m:e>
                        <m:r>
                          <m:rPr>
                            <m:sty m:val="p"/>
                          </m:rPr>
                          <a:rPr lang="en-IN" sz="1400">
                            <a:solidFill>
                              <a:srgbClr val="0000FF"/>
                            </a:solidFill>
                            <a:latin typeface="Cambria Math" panose="02040503050406030204" pitchFamily="18" charset="0"/>
                          </a:rPr>
                          <m:t>Θ</m:t>
                        </m:r>
                      </m:e>
                    </m:acc>
                    <m:r>
                      <a:rPr lang="en-IN" sz="1400" i="1" dirty="0" smtClean="0">
                        <a:solidFill>
                          <a:srgbClr val="0000FF"/>
                        </a:solidFill>
                        <a:latin typeface="Cambria Math" panose="02040503050406030204" pitchFamily="18" charset="0"/>
                      </a:rPr>
                      <m:t>)</m:t>
                    </m:r>
                    <m:r>
                      <a:rPr lang="en-IN" sz="1400" b="0" i="1" dirty="0" smtClean="0">
                        <a:solidFill>
                          <a:srgbClr val="0000FF"/>
                        </a:solidFill>
                        <a:latin typeface="Cambria Math" panose="02040503050406030204" pitchFamily="18" charset="0"/>
                      </a:rPr>
                      <m:t>,</m:t>
                    </m:r>
                    <m:r>
                      <a:rPr lang="en-IN" sz="1400" i="1" dirty="0" smtClean="0">
                        <a:solidFill>
                          <a:srgbClr val="0000FF"/>
                        </a:solidFill>
                        <a:latin typeface="Cambria Math" panose="02040503050406030204" pitchFamily="18" charset="0"/>
                      </a:rPr>
                      <m:t> </m:t>
                    </m:r>
                  </m:oMath>
                </a14:m>
                <a:r>
                  <a:rPr lang="en-IN" sz="1400" dirty="0">
                    <a:solidFill>
                      <a:srgbClr val="0000FF"/>
                    </a:solidFill>
                    <a:latin typeface="Abadi Extra Light" panose="020B0204020104020204" pitchFamily="34" charset="0"/>
                  </a:rPr>
                  <a:t>just a different notation</a:t>
                </a:r>
              </a:p>
            </p:txBody>
          </p:sp>
        </mc:Choice>
        <mc:Fallback xmlns="">
          <p:sp>
            <p:nvSpPr>
              <p:cNvPr id="29" name="Speech Bubble: Rectangle 28">
                <a:extLst>
                  <a:ext uri="{FF2B5EF4-FFF2-40B4-BE49-F238E27FC236}">
                    <a16:creationId xmlns:a16="http://schemas.microsoft.com/office/drawing/2014/main" id="{86CA54F8-CC03-44C1-897C-1D41D5DD2906}"/>
                  </a:ext>
                </a:extLst>
              </p:cNvPr>
              <p:cNvSpPr>
                <a:spLocks noRot="1" noChangeAspect="1" noMove="1" noResize="1" noEditPoints="1" noAdjustHandles="1" noChangeArrowheads="1" noChangeShapeType="1" noTextEdit="1"/>
              </p:cNvSpPr>
              <p:nvPr/>
            </p:nvSpPr>
            <p:spPr>
              <a:xfrm>
                <a:off x="55648" y="3672197"/>
                <a:ext cx="2586883" cy="566886"/>
              </a:xfrm>
              <a:prstGeom prst="wedgeRectCallout">
                <a:avLst>
                  <a:gd name="adj1" fmla="val 58969"/>
                  <a:gd name="adj2" fmla="val 15756"/>
                </a:avLst>
              </a:prstGeom>
              <a:blipFill>
                <a:blip r:embed="rId14"/>
                <a:stretch>
                  <a:fillRect l="-426" b="-5208"/>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0" name="Speech Bubble: Rectangle 29">
                <a:extLst>
                  <a:ext uri="{FF2B5EF4-FFF2-40B4-BE49-F238E27FC236}">
                    <a16:creationId xmlns:a16="http://schemas.microsoft.com/office/drawing/2014/main" id="{A22381CC-946D-40A7-B308-CDB1BE580EA1}"/>
                  </a:ext>
                </a:extLst>
              </p:cNvPr>
              <p:cNvSpPr/>
              <p:nvPr/>
            </p:nvSpPr>
            <p:spPr>
              <a:xfrm>
                <a:off x="6979865" y="2153282"/>
                <a:ext cx="2239549" cy="665345"/>
              </a:xfrm>
              <a:prstGeom prst="wedgeRectCallout">
                <a:avLst>
                  <a:gd name="adj1" fmla="val -44364"/>
                  <a:gd name="adj2" fmla="val -6378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rgbClr val="0000FF"/>
                    </a:solidFill>
                    <a:latin typeface="Abadi Extra Light" panose="020B0204020104020204" pitchFamily="34" charset="0"/>
                  </a:rPr>
                  <a:t>It is “conditional” posterior because it is also conditioned on </a:t>
                </a:r>
                <a14:m>
                  <m:oMath xmlns:m="http://schemas.openxmlformats.org/officeDocument/2006/math">
                    <m:r>
                      <m:rPr>
                        <m:sty m:val="p"/>
                      </m:rPr>
                      <a:rPr lang="en-IN" sz="1400" i="0" dirty="0" smtClean="0">
                        <a:solidFill>
                          <a:srgbClr val="0000FF"/>
                        </a:solidFill>
                        <a:latin typeface="Cambria Math" panose="02040503050406030204" pitchFamily="18" charset="0"/>
                      </a:rPr>
                      <m:t>Θ</m:t>
                    </m:r>
                  </m:oMath>
                </a14:m>
                <a:r>
                  <a:rPr lang="en-IN" sz="1400" dirty="0">
                    <a:solidFill>
                      <a:srgbClr val="0000FF"/>
                    </a:solidFill>
                    <a:latin typeface="Abadi Extra Light" panose="020B0204020104020204" pitchFamily="34" charset="0"/>
                  </a:rPr>
                  <a:t>, not just data </a:t>
                </a:r>
                <a14:m>
                  <m:oMath xmlns:m="http://schemas.openxmlformats.org/officeDocument/2006/math">
                    <m:r>
                      <a:rPr lang="en-IN" sz="1400" i="1" dirty="0" smtClean="0">
                        <a:solidFill>
                          <a:srgbClr val="0000FF"/>
                        </a:solidFill>
                        <a:latin typeface="Cambria Math" panose="02040503050406030204" pitchFamily="18" charset="0"/>
                      </a:rPr>
                      <m:t>𝑋</m:t>
                    </m:r>
                  </m:oMath>
                </a14:m>
                <a:endParaRPr lang="en-IN" sz="1400" dirty="0">
                  <a:solidFill>
                    <a:schemeClr val="tx1"/>
                  </a:solidFill>
                  <a:latin typeface="Abadi Extra Light" panose="020B0204020104020204" pitchFamily="34" charset="0"/>
                </a:endParaRPr>
              </a:p>
            </p:txBody>
          </p:sp>
        </mc:Choice>
        <mc:Fallback xmlns="">
          <p:sp>
            <p:nvSpPr>
              <p:cNvPr id="30" name="Speech Bubble: Rectangle 29">
                <a:extLst>
                  <a:ext uri="{FF2B5EF4-FFF2-40B4-BE49-F238E27FC236}">
                    <a16:creationId xmlns:a16="http://schemas.microsoft.com/office/drawing/2014/main" id="{A22381CC-946D-40A7-B308-CDB1BE580EA1}"/>
                  </a:ext>
                </a:extLst>
              </p:cNvPr>
              <p:cNvSpPr>
                <a:spLocks noRot="1" noChangeAspect="1" noMove="1" noResize="1" noEditPoints="1" noAdjustHandles="1" noChangeArrowheads="1" noChangeShapeType="1" noTextEdit="1"/>
              </p:cNvSpPr>
              <p:nvPr/>
            </p:nvSpPr>
            <p:spPr>
              <a:xfrm>
                <a:off x="6979865" y="2153282"/>
                <a:ext cx="2239549" cy="665345"/>
              </a:xfrm>
              <a:prstGeom prst="wedgeRectCallout">
                <a:avLst>
                  <a:gd name="adj1" fmla="val -44364"/>
                  <a:gd name="adj2" fmla="val -63787"/>
                </a:avLst>
              </a:prstGeom>
              <a:blipFill>
                <a:blip r:embed="rId15"/>
                <a:stretch>
                  <a:fillRect l="-541" r="-1892" b="-10853"/>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1" name="Speech Bubble: Rectangle 30">
                <a:extLst>
                  <a:ext uri="{FF2B5EF4-FFF2-40B4-BE49-F238E27FC236}">
                    <a16:creationId xmlns:a16="http://schemas.microsoft.com/office/drawing/2014/main" id="{DB1704AA-B944-42FA-94DA-37B497A01D69}"/>
                  </a:ext>
                </a:extLst>
              </p:cNvPr>
              <p:cNvSpPr/>
              <p:nvPr/>
            </p:nvSpPr>
            <p:spPr>
              <a:xfrm>
                <a:off x="9308277" y="2366542"/>
                <a:ext cx="1618154" cy="341853"/>
              </a:xfrm>
              <a:prstGeom prst="wedgeRectCallout">
                <a:avLst>
                  <a:gd name="adj1" fmla="val -59474"/>
                  <a:gd name="adj2" fmla="val -4940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rgbClr val="0000FF"/>
                    </a:solidFill>
                    <a:latin typeface="Abadi Extra Light" panose="020B0204020104020204" pitchFamily="34" charset="0"/>
                  </a:rPr>
                  <a:t>Requires knowing </a:t>
                </a:r>
                <a14:m>
                  <m:oMath xmlns:m="http://schemas.openxmlformats.org/officeDocument/2006/math">
                    <m:r>
                      <m:rPr>
                        <m:sty m:val="p"/>
                      </m:rPr>
                      <a:rPr lang="en-IN" sz="1400" i="0" dirty="0" smtClean="0">
                        <a:solidFill>
                          <a:srgbClr val="0000FF"/>
                        </a:solidFill>
                        <a:latin typeface="Cambria Math" panose="02040503050406030204" pitchFamily="18" charset="0"/>
                      </a:rPr>
                      <m:t>Θ</m:t>
                    </m:r>
                  </m:oMath>
                </a14:m>
                <a:endParaRPr lang="en-IN" sz="1400" dirty="0">
                  <a:solidFill>
                    <a:schemeClr val="tx1"/>
                  </a:solidFill>
                  <a:latin typeface="Abadi Extra Light" panose="020B0204020104020204" pitchFamily="34" charset="0"/>
                </a:endParaRPr>
              </a:p>
            </p:txBody>
          </p:sp>
        </mc:Choice>
        <mc:Fallback xmlns="">
          <p:sp>
            <p:nvSpPr>
              <p:cNvPr id="31" name="Speech Bubble: Rectangle 30">
                <a:extLst>
                  <a:ext uri="{FF2B5EF4-FFF2-40B4-BE49-F238E27FC236}">
                    <a16:creationId xmlns:a16="http://schemas.microsoft.com/office/drawing/2014/main" id="{DB1704AA-B944-42FA-94DA-37B497A01D69}"/>
                  </a:ext>
                </a:extLst>
              </p:cNvPr>
              <p:cNvSpPr>
                <a:spLocks noRot="1" noChangeAspect="1" noMove="1" noResize="1" noEditPoints="1" noAdjustHandles="1" noChangeArrowheads="1" noChangeShapeType="1" noTextEdit="1"/>
              </p:cNvSpPr>
              <p:nvPr/>
            </p:nvSpPr>
            <p:spPr>
              <a:xfrm>
                <a:off x="9308277" y="2366542"/>
                <a:ext cx="1618154" cy="341853"/>
              </a:xfrm>
              <a:prstGeom prst="wedgeRectCallout">
                <a:avLst>
                  <a:gd name="adj1" fmla="val -59474"/>
                  <a:gd name="adj2" fmla="val -49409"/>
                </a:avLst>
              </a:prstGeom>
              <a:blipFill>
                <a:blip r:embed="rId16"/>
                <a:stretch>
                  <a:fillRect b="-9677"/>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2" name="Speech Bubble: Rectangle 31">
                <a:extLst>
                  <a:ext uri="{FF2B5EF4-FFF2-40B4-BE49-F238E27FC236}">
                    <a16:creationId xmlns:a16="http://schemas.microsoft.com/office/drawing/2014/main" id="{130D9FC8-AA78-46E6-8FD6-557592B2419C}"/>
                  </a:ext>
                </a:extLst>
              </p:cNvPr>
              <p:cNvSpPr/>
              <p:nvPr/>
            </p:nvSpPr>
            <p:spPr>
              <a:xfrm>
                <a:off x="125469" y="5881133"/>
                <a:ext cx="1504399" cy="438161"/>
              </a:xfrm>
              <a:prstGeom prst="wedgeRectCallout">
                <a:avLst>
                  <a:gd name="adj1" fmla="val 81803"/>
                  <a:gd name="adj2" fmla="val -2468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sSub>
                      <m:sSubPr>
                        <m:ctrlPr>
                          <a:rPr lang="en-IN" sz="1200" i="1" dirty="0" smtClean="0">
                            <a:solidFill>
                              <a:srgbClr val="0000FF"/>
                            </a:solidFill>
                            <a:latin typeface="Cambria Math" panose="02040503050406030204" pitchFamily="18" charset="0"/>
                          </a:rPr>
                        </m:ctrlPr>
                      </m:sSubPr>
                      <m:e>
                        <m:r>
                          <a:rPr lang="en-IN" sz="1200" i="1" dirty="0" smtClean="0">
                            <a:solidFill>
                              <a:srgbClr val="0000FF"/>
                            </a:solidFill>
                            <a:latin typeface="Cambria Math" panose="02040503050406030204" pitchFamily="18" charset="0"/>
                          </a:rPr>
                          <m:t>𝑁</m:t>
                        </m:r>
                      </m:e>
                      <m:sub>
                        <m:r>
                          <a:rPr lang="en-IN" sz="1200" i="1" dirty="0" smtClean="0">
                            <a:solidFill>
                              <a:srgbClr val="0000FF"/>
                            </a:solidFill>
                            <a:latin typeface="Cambria Math" panose="02040503050406030204" pitchFamily="18" charset="0"/>
                          </a:rPr>
                          <m:t>𝑘</m:t>
                        </m:r>
                      </m:sub>
                    </m:sSub>
                  </m:oMath>
                </a14:m>
                <a:r>
                  <a:rPr lang="en-IN" sz="1200" dirty="0">
                    <a:solidFill>
                      <a:srgbClr val="0000FF"/>
                    </a:solidFill>
                    <a:latin typeface="Abadi Extra Light" panose="020B0204020104020204" pitchFamily="34" charset="0"/>
                  </a:rPr>
                  <a:t> : Effective number of points in cluster k</a:t>
                </a:r>
                <a:endParaRPr lang="en-IN" sz="1200" dirty="0">
                  <a:solidFill>
                    <a:schemeClr val="tx1"/>
                  </a:solidFill>
                  <a:latin typeface="Abadi Extra Light" panose="020B0204020104020204" pitchFamily="34" charset="0"/>
                </a:endParaRPr>
              </a:p>
            </p:txBody>
          </p:sp>
        </mc:Choice>
        <mc:Fallback xmlns="">
          <p:sp>
            <p:nvSpPr>
              <p:cNvPr id="32" name="Speech Bubble: Rectangle 31">
                <a:extLst>
                  <a:ext uri="{FF2B5EF4-FFF2-40B4-BE49-F238E27FC236}">
                    <a16:creationId xmlns:a16="http://schemas.microsoft.com/office/drawing/2014/main" id="{130D9FC8-AA78-46E6-8FD6-557592B2419C}"/>
                  </a:ext>
                </a:extLst>
              </p:cNvPr>
              <p:cNvSpPr>
                <a:spLocks noRot="1" noChangeAspect="1" noMove="1" noResize="1" noEditPoints="1" noAdjustHandles="1" noChangeArrowheads="1" noChangeShapeType="1" noTextEdit="1"/>
              </p:cNvSpPr>
              <p:nvPr/>
            </p:nvSpPr>
            <p:spPr>
              <a:xfrm>
                <a:off x="125469" y="5881133"/>
                <a:ext cx="1504399" cy="438161"/>
              </a:xfrm>
              <a:prstGeom prst="wedgeRectCallout">
                <a:avLst>
                  <a:gd name="adj1" fmla="val 81803"/>
                  <a:gd name="adj2" fmla="val -24683"/>
                </a:avLst>
              </a:prstGeom>
              <a:blipFill>
                <a:blip r:embed="rId17"/>
                <a:stretch>
                  <a:fillRect t="-1333" b="-9333"/>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033521245"/>
      </p:ext>
    </p:extLst>
  </p:cSld>
  <p:clrMapOvr>
    <a:masterClrMapping/>
  </p:clrMapOvr>
  <mc:AlternateContent xmlns:mc="http://schemas.openxmlformats.org/markup-compatibility/2006" xmlns:p14="http://schemas.microsoft.com/office/powerpoint/2010/main">
    <mc:Choice Requires="p14">
      <p:transition spd="slow" p14:dur="2000" advTm="386087"/>
    </mc:Choice>
    <mc:Fallback xmlns="">
      <p:transition spd="slow" advTm="386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down)">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down)">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ipe(down)">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wipe(down)">
                                      <p:cBhvr>
                                        <p:cTn id="47" dur="5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Effect transition="in" filter="wipe(down)">
                                      <p:cBhvr>
                                        <p:cTn id="67" dur="500"/>
                                        <p:tgtEl>
                                          <p:spTgt spid="4">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down)">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down)">
                                      <p:cBhvr>
                                        <p:cTn id="87" dur="500"/>
                                        <p:tgtEl>
                                          <p:spTgt spid="27"/>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down)">
                                      <p:cBhvr>
                                        <p:cTn id="90" dur="500"/>
                                        <p:tgtEl>
                                          <p:spTgt spid="24"/>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ipe(down)">
                                      <p:cBhvr>
                                        <p:cTn id="93" dur="500"/>
                                        <p:tgtEl>
                                          <p:spTgt spid="25"/>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down)">
                                      <p:cBhvr>
                                        <p:cTn id="96" dur="5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ipe(down)">
                                      <p:cBhvr>
                                        <p:cTn id="10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 grpId="0"/>
      <p:bldP spid="18" grpId="0"/>
      <p:bldP spid="19" grpId="0" animBg="1"/>
      <p:bldP spid="21" grpId="0" animBg="1"/>
      <p:bldP spid="22" grpId="0"/>
      <p:bldP spid="23" grpId="0"/>
      <p:bldP spid="24" grpId="0"/>
      <p:bldP spid="25" grpId="0"/>
      <p:bldP spid="26" grpId="0"/>
      <p:bldP spid="28" grpId="0" animBg="1"/>
      <p:bldP spid="29" grpId="0" animBg="1"/>
      <p:bldP spid="30"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Learning Hyperparameters in GP based Models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600" dirty="0">
                    <a:latin typeface="Abadi Extra Light" panose="020B0204020104020204" pitchFamily="34" charset="0"/>
                  </a:rPr>
                  <a:t>Can learn the hyperparameters of the GP prior as well as of the likelihood model</a:t>
                </a:r>
              </a:p>
              <a:p>
                <a:pPr>
                  <a:buFont typeface="Wingdings" panose="05000000000000000000" pitchFamily="2" charset="2"/>
                  <a:buChar char="§"/>
                </a:pPr>
                <a:r>
                  <a:rPr lang="en-IN" sz="2600" dirty="0">
                    <a:latin typeface="Abadi Extra Light" panose="020B0204020104020204" pitchFamily="34" charset="0"/>
                  </a:rPr>
                  <a:t>Assuming </a:t>
                </a:r>
                <a14:m>
                  <m:oMath xmlns:m="http://schemas.openxmlformats.org/officeDocument/2006/math">
                    <m:r>
                      <a:rPr lang="en-IN" sz="2600" b="0" i="1" smtClean="0">
                        <a:latin typeface="Cambria Math" panose="02040503050406030204" pitchFamily="18" charset="0"/>
                      </a:rPr>
                      <m:t>𝜇</m:t>
                    </m:r>
                    <m:r>
                      <a:rPr lang="en-IN" sz="2600" b="0" i="1" smtClean="0">
                        <a:latin typeface="Cambria Math" panose="02040503050406030204" pitchFamily="18" charset="0"/>
                      </a:rPr>
                      <m:t>=0</m:t>
                    </m:r>
                  </m:oMath>
                </a14:m>
                <a:r>
                  <a:rPr lang="en-IN" sz="2600" dirty="0">
                    <a:latin typeface="Abadi Extra Light" panose="020B0204020104020204" pitchFamily="34" charset="0"/>
                  </a:rPr>
                  <a:t>, the </a:t>
                </a:r>
                <a:r>
                  <a:rPr lang="en-IN" sz="2600" dirty="0" err="1">
                    <a:latin typeface="Abadi Extra Light" panose="020B0204020104020204" pitchFamily="34" charset="0"/>
                  </a:rPr>
                  <a:t>hyperparams</a:t>
                </a:r>
                <a:r>
                  <a:rPr lang="en-IN" sz="2600" dirty="0">
                    <a:latin typeface="Abadi Extra Light" panose="020B0204020104020204" pitchFamily="34" charset="0"/>
                  </a:rPr>
                  <a:t> of GP are </a:t>
                </a:r>
                <a:r>
                  <a:rPr lang="en-IN" sz="2600" dirty="0" err="1">
                    <a:latin typeface="Abadi Extra Light" panose="020B0204020104020204" pitchFamily="34" charset="0"/>
                  </a:rPr>
                  <a:t>cov</a:t>
                </a:r>
                <a:r>
                  <a:rPr lang="en-IN" sz="2600" dirty="0">
                    <a:latin typeface="Abadi Extra Light" panose="020B0204020104020204" pitchFamily="34" charset="0"/>
                  </a:rPr>
                  <a:t>/kernel function </a:t>
                </a:r>
                <a:r>
                  <a:rPr lang="en-IN" sz="2600" dirty="0" err="1">
                    <a:latin typeface="Abadi Extra Light" panose="020B0204020104020204" pitchFamily="34" charset="0"/>
                  </a:rPr>
                  <a:t>hyperparams</a:t>
                </a: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10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MLE-II is a popular choice for learning these </a:t>
                </a:r>
                <a:r>
                  <a:rPr lang="en-GB" sz="2600" dirty="0" err="1">
                    <a:latin typeface="Abadi Extra Light" panose="020B0204020104020204" pitchFamily="34" charset="0"/>
                  </a:rPr>
                  <a:t>hyperparams</a:t>
                </a:r>
                <a:r>
                  <a:rPr lang="en-IN" sz="2600" dirty="0">
                    <a:latin typeface="Abadi Extra Light" panose="020B0204020104020204" pitchFamily="34" charset="0"/>
                  </a:rPr>
                  <a:t> (otherwise MCMC, VI, etc) </a:t>
                </a:r>
              </a:p>
              <a:p>
                <a:pPr>
                  <a:buFont typeface="Wingdings" panose="05000000000000000000" pitchFamily="2" charset="2"/>
                  <a:buChar char="§"/>
                </a:pPr>
                <a:r>
                  <a:rPr lang="en-IN" sz="2600" dirty="0">
                    <a:latin typeface="Abadi Extra Light" panose="020B0204020104020204" pitchFamily="34" charset="0"/>
                  </a:rPr>
                  <a:t>Denoting the covariance/kernel matrix as </a:t>
                </a:r>
                <a14:m>
                  <m:oMath xmlns:m="http://schemas.openxmlformats.org/officeDocument/2006/math">
                    <m:sSub>
                      <m:sSubPr>
                        <m:ctrlPr>
                          <a:rPr lang="en-IN" sz="2400" b="1" i="1" smtClean="0">
                            <a:latin typeface="Cambria Math" panose="02040503050406030204" pitchFamily="18" charset="0"/>
                            <a:ea typeface="Cambria Math" panose="02040503050406030204" pitchFamily="18" charset="0"/>
                          </a:rPr>
                        </m:ctrlPr>
                      </m:sSubPr>
                      <m:e>
                        <m:r>
                          <a:rPr lang="en-IN" sz="2400" b="1">
                            <a:latin typeface="Cambria Math" panose="02040503050406030204" pitchFamily="18" charset="0"/>
                            <a:ea typeface="Cambria Math" panose="02040503050406030204" pitchFamily="18" charset="0"/>
                          </a:rPr>
                          <m:t>𝐊</m:t>
                        </m:r>
                      </m:e>
                      <m:sub>
                        <m:r>
                          <a:rPr lang="en-IN" sz="2400" b="0" i="1" smtClean="0">
                            <a:latin typeface="Cambria Math" panose="02040503050406030204" pitchFamily="18" charset="0"/>
                            <a:ea typeface="Cambria Math" panose="02040503050406030204" pitchFamily="18" charset="0"/>
                          </a:rPr>
                          <m:t>𝜃</m:t>
                        </m:r>
                      </m:sub>
                    </m:sSub>
                  </m:oMath>
                </a14:m>
                <a:r>
                  <a:rPr lang="en-IN" sz="2600" dirty="0">
                    <a:latin typeface="Abadi Extra Light" panose="020B0204020104020204" pitchFamily="34" charset="0"/>
                  </a:rPr>
                  <a:t>, for Gaussian likelihood case, the </a:t>
                </a:r>
                <a:r>
                  <a:rPr lang="en-IN" sz="2600" dirty="0" err="1">
                    <a:latin typeface="Abadi Extra Light" panose="020B0204020104020204" pitchFamily="34" charset="0"/>
                  </a:rPr>
                  <a:t>marg-lik</a:t>
                </a: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This can be maximized to learn </a:t>
                </a:r>
                <a14:m>
                  <m:oMath xmlns:m="http://schemas.openxmlformats.org/officeDocument/2006/math">
                    <m:r>
                      <a:rPr lang="en-IN" sz="2600" b="0" i="1" smtClean="0">
                        <a:latin typeface="Cambria Math" panose="02040503050406030204" pitchFamily="18" charset="0"/>
                      </a:rPr>
                      <m:t>𝜃</m:t>
                    </m:r>
                  </m:oMath>
                </a14:m>
                <a:r>
                  <a:rPr lang="en-IN" sz="2600" dirty="0">
                    <a:latin typeface="Abadi Extra Light" panose="020B0204020104020204" pitchFamily="34" charset="0"/>
                  </a:rPr>
                  <a:t> and </a:t>
                </a:r>
                <a14:m>
                  <m:oMath xmlns:m="http://schemas.openxmlformats.org/officeDocument/2006/math">
                    <m:r>
                      <a:rPr lang="en-IN" sz="2600" b="0" i="1" smtClean="0">
                        <a:latin typeface="Cambria Math" panose="02040503050406030204" pitchFamily="18" charset="0"/>
                      </a:rPr>
                      <m:t>𝛽</m:t>
                    </m:r>
                  </m:oMath>
                </a14:m>
                <a:endParaRPr lang="en-IN" sz="26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For </a:t>
                </a:r>
                <a:r>
                  <a:rPr lang="en-IN" sz="2600" dirty="0">
                    <a:solidFill>
                      <a:srgbClr val="FF0000"/>
                    </a:solidFill>
                    <a:latin typeface="Abadi Extra Light" panose="020B0204020104020204" pitchFamily="34" charset="0"/>
                  </a:rPr>
                  <a:t>non-Gaussian likelihoods</a:t>
                </a:r>
                <a:r>
                  <a:rPr lang="en-IN" sz="2600" dirty="0">
                    <a:latin typeface="Abadi Extra Light" panose="020B0204020104020204" pitchFamily="34" charset="0"/>
                  </a:rPr>
                  <a:t>, the </a:t>
                </a:r>
                <a:r>
                  <a:rPr lang="en-IN" sz="2600" dirty="0" err="1">
                    <a:latin typeface="Abadi Extra Light" panose="020B0204020104020204" pitchFamily="34" charset="0"/>
                  </a:rPr>
                  <a:t>marg-lik</a:t>
                </a:r>
                <a:r>
                  <a:rPr lang="en-IN" sz="2600" dirty="0">
                    <a:latin typeface="Abadi Extra Light" panose="020B0204020104020204" pitchFamily="34" charset="0"/>
                  </a:rPr>
                  <a:t> itself will need to be approximated</a:t>
                </a: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500" dirty="0"/>
              </a:p>
              <a:p>
                <a:pPr marL="0" indent="0">
                  <a:buNone/>
                </a:pPr>
                <a:endParaRPr lang="en-GB" sz="1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831" t="-1645" b="-2741"/>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3</a:t>
            </a:fld>
            <a:endParaRPr lang="en-IN" sz="2800" dirty="0">
              <a:solidFill>
                <a:schemeClr val="bg1">
                  <a:lumMod val="65000"/>
                </a:schemeClr>
              </a:solidFill>
            </a:endParaRPr>
          </a:p>
        </p:txBody>
      </p:sp>
      <p:pic>
        <p:nvPicPr>
          <p:cNvPr id="1026" name="Picture 2">
            <a:extLst>
              <a:ext uri="{FF2B5EF4-FFF2-40B4-BE49-F238E27FC236}">
                <a16:creationId xmlns:a16="http://schemas.microsoft.com/office/drawing/2014/main" id="{FB475D6E-A9C8-4A21-921B-BF326DEDFF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429" y="2335159"/>
            <a:ext cx="10813973" cy="18858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Speech Bubble: Rectangle 7">
                <a:extLst>
                  <a:ext uri="{FF2B5EF4-FFF2-40B4-BE49-F238E27FC236}">
                    <a16:creationId xmlns:a16="http://schemas.microsoft.com/office/drawing/2014/main" id="{9BA1292B-A49B-4283-A20D-46AEBE8FB652}"/>
                  </a:ext>
                </a:extLst>
              </p:cNvPr>
              <p:cNvSpPr/>
              <p:nvPr/>
            </p:nvSpPr>
            <p:spPr>
              <a:xfrm>
                <a:off x="8127659" y="2789372"/>
                <a:ext cx="1372457" cy="579267"/>
              </a:xfrm>
              <a:prstGeom prst="wedgeRectCallout">
                <a:avLst>
                  <a:gd name="adj1" fmla="val -49594"/>
                  <a:gd name="adj2" fmla="val 7089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Different RBF kernel bandwidth </a:t>
                </a:r>
                <a14:m>
                  <m:oMath xmlns:m="http://schemas.openxmlformats.org/officeDocument/2006/math">
                    <m:sSub>
                      <m:sSubPr>
                        <m:ctrlPr>
                          <a:rPr lang="en-IN" sz="1200" i="1">
                            <a:solidFill>
                              <a:schemeClr val="tx1"/>
                            </a:solidFill>
                            <a:latin typeface="Cambria Math" panose="02040503050406030204" pitchFamily="18" charset="0"/>
                          </a:rPr>
                        </m:ctrlPr>
                      </m:sSubPr>
                      <m:e>
                        <m:r>
                          <a:rPr lang="en-IN" sz="1200" i="1">
                            <a:solidFill>
                              <a:schemeClr val="tx1"/>
                            </a:solidFill>
                            <a:latin typeface="Cambria Math" panose="02040503050406030204" pitchFamily="18" charset="0"/>
                          </a:rPr>
                          <m:t>𝛾</m:t>
                        </m:r>
                      </m:e>
                      <m:sub>
                        <m:r>
                          <a:rPr lang="en-IN" sz="1200" i="1">
                            <a:solidFill>
                              <a:schemeClr val="tx1"/>
                            </a:solidFill>
                            <a:latin typeface="Cambria Math" panose="02040503050406030204" pitchFamily="18" charset="0"/>
                          </a:rPr>
                          <m:t>𝑑</m:t>
                        </m:r>
                      </m:sub>
                    </m:sSub>
                  </m:oMath>
                </a14:m>
                <a:r>
                  <a:rPr lang="en-IN" sz="1200" dirty="0">
                    <a:solidFill>
                      <a:schemeClr val="tx1"/>
                    </a:solidFill>
                    <a:latin typeface="Abadi Extra Light" panose="020B0204020104020204" pitchFamily="34" charset="0"/>
                  </a:rPr>
                  <a:t> for each feature</a:t>
                </a:r>
              </a:p>
            </p:txBody>
          </p:sp>
        </mc:Choice>
        <mc:Fallback xmlns="">
          <p:sp>
            <p:nvSpPr>
              <p:cNvPr id="8" name="Speech Bubble: Rectangle 7">
                <a:extLst>
                  <a:ext uri="{FF2B5EF4-FFF2-40B4-BE49-F238E27FC236}">
                    <a16:creationId xmlns:a16="http://schemas.microsoft.com/office/drawing/2014/main" id="{9BA1292B-A49B-4283-A20D-46AEBE8FB652}"/>
                  </a:ext>
                </a:extLst>
              </p:cNvPr>
              <p:cNvSpPr>
                <a:spLocks noRot="1" noChangeAspect="1" noMove="1" noResize="1" noEditPoints="1" noAdjustHandles="1" noChangeArrowheads="1" noChangeShapeType="1" noTextEdit="1"/>
              </p:cNvSpPr>
              <p:nvPr/>
            </p:nvSpPr>
            <p:spPr>
              <a:xfrm>
                <a:off x="8127659" y="2789372"/>
                <a:ext cx="1372457" cy="579267"/>
              </a:xfrm>
              <a:prstGeom prst="wedgeRectCallout">
                <a:avLst>
                  <a:gd name="adj1" fmla="val -49594"/>
                  <a:gd name="adj2" fmla="val 70890"/>
                </a:avLst>
              </a:prstGeom>
              <a:blipFill>
                <a:blip r:embed="rId7"/>
                <a:stretch>
                  <a:fillRect t="-4167"/>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57F7C0E3-785B-44E6-8531-0BD4240B7F4C}"/>
                  </a:ext>
                </a:extLst>
              </p:cNvPr>
              <p:cNvSpPr/>
              <p:nvPr/>
            </p:nvSpPr>
            <p:spPr>
              <a:xfrm>
                <a:off x="5357043" y="2836125"/>
                <a:ext cx="2667773" cy="441954"/>
              </a:xfrm>
              <a:prstGeom prst="wedgeRectCallout">
                <a:avLst>
                  <a:gd name="adj1" fmla="val 54101"/>
                  <a:gd name="adj2" fmla="val 153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Can help in feature selection (irrelevant features will tend to have very large </a:t>
                </a:r>
                <a14:m>
                  <m:oMath xmlns:m="http://schemas.openxmlformats.org/officeDocument/2006/math">
                    <m:sSub>
                      <m:sSubPr>
                        <m:ctrlPr>
                          <a:rPr lang="en-IN" sz="1200" b="0" i="1" smtClean="0">
                            <a:solidFill>
                              <a:schemeClr val="tx1"/>
                            </a:solidFill>
                            <a:latin typeface="Cambria Math" panose="02040503050406030204" pitchFamily="18" charset="0"/>
                          </a:rPr>
                        </m:ctrlPr>
                      </m:sSubPr>
                      <m:e>
                        <m:r>
                          <a:rPr lang="en-IN" sz="1200" b="0" i="1" smtClean="0">
                            <a:solidFill>
                              <a:schemeClr val="tx1"/>
                            </a:solidFill>
                            <a:latin typeface="Cambria Math" panose="02040503050406030204" pitchFamily="18" charset="0"/>
                          </a:rPr>
                          <m:t>𝛾</m:t>
                        </m:r>
                      </m:e>
                      <m:sub>
                        <m:r>
                          <a:rPr lang="en-IN" sz="1200" b="0" i="1" smtClean="0">
                            <a:solidFill>
                              <a:schemeClr val="tx1"/>
                            </a:solidFill>
                            <a:latin typeface="Cambria Math" panose="02040503050406030204" pitchFamily="18" charset="0"/>
                          </a:rPr>
                          <m:t>𝑑</m:t>
                        </m:r>
                      </m:sub>
                    </m:sSub>
                  </m:oMath>
                </a14:m>
                <a:r>
                  <a:rPr lang="en-IN" sz="1200" dirty="0">
                    <a:solidFill>
                      <a:schemeClr val="tx1"/>
                    </a:solidFill>
                    <a:latin typeface="Abadi Extra Light" panose="020B0204020104020204" pitchFamily="34" charset="0"/>
                  </a:rPr>
                  <a:t>)</a:t>
                </a:r>
              </a:p>
            </p:txBody>
          </p:sp>
        </mc:Choice>
        <mc:Fallback xmlns="">
          <p:sp>
            <p:nvSpPr>
              <p:cNvPr id="9" name="Speech Bubble: Rectangle 8">
                <a:extLst>
                  <a:ext uri="{FF2B5EF4-FFF2-40B4-BE49-F238E27FC236}">
                    <a16:creationId xmlns:a16="http://schemas.microsoft.com/office/drawing/2014/main" id="{57F7C0E3-785B-44E6-8531-0BD4240B7F4C}"/>
                  </a:ext>
                </a:extLst>
              </p:cNvPr>
              <p:cNvSpPr>
                <a:spLocks noRot="1" noChangeAspect="1" noMove="1" noResize="1" noEditPoints="1" noAdjustHandles="1" noChangeArrowheads="1" noChangeShapeType="1" noTextEdit="1"/>
              </p:cNvSpPr>
              <p:nvPr/>
            </p:nvSpPr>
            <p:spPr>
              <a:xfrm>
                <a:off x="5357043" y="2836125"/>
                <a:ext cx="2667773" cy="441954"/>
              </a:xfrm>
              <a:prstGeom prst="wedgeRectCallout">
                <a:avLst>
                  <a:gd name="adj1" fmla="val 54101"/>
                  <a:gd name="adj2" fmla="val 1537"/>
                </a:avLst>
              </a:prstGeom>
              <a:blipFill>
                <a:blip r:embed="rId8"/>
                <a:stretch>
                  <a:fillRect t="-1316" b="-9211"/>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CEFD8B6-133E-46E5-AFA1-E5E037C9A156}"/>
                  </a:ext>
                </a:extLst>
              </p:cNvPr>
              <p:cNvSpPr txBox="1"/>
              <p:nvPr/>
            </p:nvSpPr>
            <p:spPr>
              <a:xfrm>
                <a:off x="3364739" y="5239215"/>
                <a:ext cx="546252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r>
                            <a:rPr lang="en-IN" sz="2800" b="1" i="1" smtClean="0">
                              <a:latin typeface="Cambria Math" panose="02040503050406030204" pitchFamily="18" charset="0"/>
                            </a:rPr>
                            <m:t>𝒚</m:t>
                          </m:r>
                          <m:r>
                            <a:rPr lang="en-IN" sz="2800" b="1" i="1" smtClean="0">
                              <a:latin typeface="Cambria Math" panose="02040503050406030204" pitchFamily="18" charset="0"/>
                            </a:rPr>
                            <m:t>|</m:t>
                          </m:r>
                          <m:r>
                            <a:rPr lang="en-IN" sz="2800" b="0" i="1" smtClean="0">
                              <a:latin typeface="Cambria Math" panose="02040503050406030204" pitchFamily="18" charset="0"/>
                            </a:rPr>
                            <m:t>𝜃</m:t>
                          </m:r>
                          <m:r>
                            <a:rPr lang="en-IN" sz="2800" b="0" i="1" smtClean="0">
                              <a:latin typeface="Cambria Math" panose="02040503050406030204" pitchFamily="18" charset="0"/>
                            </a:rPr>
                            <m:t>,</m:t>
                          </m:r>
                          <m:sSup>
                            <m:sSupPr>
                              <m:ctrlPr>
                                <a:rPr lang="en-IN" sz="2800" i="1" smtClean="0">
                                  <a:latin typeface="Cambria Math" panose="02040503050406030204" pitchFamily="18" charset="0"/>
                                </a:rPr>
                              </m:ctrlPr>
                            </m:sSupPr>
                            <m:e>
                              <m:r>
                                <a:rPr lang="en-IN" sz="2800" b="0" i="1" smtClean="0">
                                  <a:latin typeface="Cambria Math" panose="02040503050406030204" pitchFamily="18" charset="0"/>
                                </a:rPr>
                                <m:t>𝛽</m:t>
                              </m:r>
                            </m:e>
                            <m:sup>
                              <m:r>
                                <a:rPr lang="en-IN" sz="2800" b="0" i="1" smtClean="0">
                                  <a:latin typeface="Cambria Math" panose="02040503050406030204" pitchFamily="18" charset="0"/>
                                </a:rPr>
                                <m:t>−1</m:t>
                              </m:r>
                            </m:sup>
                          </m:sSup>
                        </m:e>
                      </m:d>
                      <m:r>
                        <a:rPr lang="en-IN" sz="2800" b="0" i="1" smtClean="0">
                          <a:latin typeface="Cambria Math" panose="02040503050406030204" pitchFamily="18" charset="0"/>
                        </a:rPr>
                        <m:t>=</m:t>
                      </m:r>
                      <m:r>
                        <a:rPr lang="en-IN" sz="2800" i="1">
                          <a:latin typeface="Cambria Math" panose="02040503050406030204" pitchFamily="18" charset="0"/>
                          <a:ea typeface="Cambria Math" panose="02040503050406030204" pitchFamily="18" charset="0"/>
                        </a:rPr>
                        <m:t>𝒩</m:t>
                      </m:r>
                      <m:d>
                        <m:dPr>
                          <m:ctrlPr>
                            <a:rPr lang="en-IN" sz="2800" i="1">
                              <a:latin typeface="Cambria Math" panose="02040503050406030204" pitchFamily="18" charset="0"/>
                              <a:ea typeface="Cambria Math" panose="02040503050406030204" pitchFamily="18" charset="0"/>
                            </a:rPr>
                          </m:ctrlPr>
                        </m:dPr>
                        <m:e>
                          <m:r>
                            <a:rPr lang="en-IN" sz="2800" b="1" i="1" smtClean="0">
                              <a:latin typeface="Cambria Math" panose="02040503050406030204" pitchFamily="18" charset="0"/>
                              <a:ea typeface="Cambria Math" panose="02040503050406030204" pitchFamily="18" charset="0"/>
                            </a:rPr>
                            <m:t>𝒚</m:t>
                          </m:r>
                        </m:e>
                        <m:e>
                          <m:r>
                            <a:rPr lang="en-IN" sz="2800" b="1" i="0" smtClean="0">
                              <a:latin typeface="Cambria Math" panose="02040503050406030204" pitchFamily="18" charset="0"/>
                              <a:ea typeface="Cambria Math" panose="02040503050406030204" pitchFamily="18" charset="0"/>
                            </a:rPr>
                            <m:t>𝟎</m:t>
                          </m:r>
                          <m:r>
                            <a:rPr lang="en-IN" sz="2800" i="1">
                              <a:latin typeface="Cambria Math" panose="02040503050406030204" pitchFamily="18" charset="0"/>
                              <a:ea typeface="Cambria Math" panose="02040503050406030204" pitchFamily="18" charset="0"/>
                            </a:rPr>
                            <m:t>,</m:t>
                          </m:r>
                          <m:sSub>
                            <m:sSubPr>
                              <m:ctrlPr>
                                <a:rPr lang="en-IN" sz="2800" b="1" i="1" smtClean="0">
                                  <a:latin typeface="Cambria Math" panose="02040503050406030204" pitchFamily="18" charset="0"/>
                                  <a:ea typeface="Cambria Math" panose="02040503050406030204" pitchFamily="18" charset="0"/>
                                </a:rPr>
                              </m:ctrlPr>
                            </m:sSubPr>
                            <m:e>
                              <m:r>
                                <a:rPr lang="en-IN" sz="2800" b="1">
                                  <a:latin typeface="Cambria Math" panose="02040503050406030204" pitchFamily="18" charset="0"/>
                                  <a:ea typeface="Cambria Math" panose="02040503050406030204" pitchFamily="18" charset="0"/>
                                </a:rPr>
                                <m:t>𝐊</m:t>
                              </m:r>
                            </m:e>
                            <m:sub>
                              <m:r>
                                <a:rPr lang="en-IN" sz="2800" b="0" i="1" smtClean="0">
                                  <a:latin typeface="Cambria Math" panose="02040503050406030204" pitchFamily="18" charset="0"/>
                                  <a:ea typeface="Cambria Math" panose="02040503050406030204" pitchFamily="18" charset="0"/>
                                </a:rPr>
                                <m:t>𝜃</m:t>
                              </m:r>
                            </m:sub>
                          </m:sSub>
                          <m:r>
                            <a:rPr lang="en-IN" sz="2800" b="1" i="0" smtClean="0">
                              <a:latin typeface="Cambria Math" panose="02040503050406030204" pitchFamily="18" charset="0"/>
                              <a:ea typeface="Cambria Math" panose="02040503050406030204" pitchFamily="18" charset="0"/>
                            </a:rPr>
                            <m:t>+</m:t>
                          </m:r>
                          <m:sSup>
                            <m:sSupPr>
                              <m:ctrlPr>
                                <a:rPr lang="en-IN" sz="2800" i="1" smtClean="0">
                                  <a:latin typeface="Cambria Math" panose="02040503050406030204" pitchFamily="18" charset="0"/>
                                  <a:ea typeface="Cambria Math" panose="02040503050406030204" pitchFamily="18" charset="0"/>
                                </a:rPr>
                              </m:ctrlPr>
                            </m:sSupPr>
                            <m:e>
                              <m:r>
                                <a:rPr lang="en-IN" sz="2800" b="0" i="1" smtClean="0">
                                  <a:latin typeface="Cambria Math" panose="02040503050406030204" pitchFamily="18" charset="0"/>
                                  <a:ea typeface="Cambria Math" panose="02040503050406030204" pitchFamily="18" charset="0"/>
                                </a:rPr>
                                <m:t>𝛽</m:t>
                              </m:r>
                            </m:e>
                            <m:sup>
                              <m:r>
                                <a:rPr lang="en-IN" sz="2800" b="0" i="1" smtClean="0">
                                  <a:latin typeface="Cambria Math" panose="02040503050406030204" pitchFamily="18" charset="0"/>
                                  <a:ea typeface="Cambria Math" panose="02040503050406030204" pitchFamily="18" charset="0"/>
                                </a:rPr>
                                <m:t>−1</m:t>
                              </m:r>
                            </m:sup>
                          </m:sSup>
                          <m:sSub>
                            <m:sSubPr>
                              <m:ctrlPr>
                                <a:rPr lang="en-IN" sz="2800" b="1" i="1" smtClean="0">
                                  <a:latin typeface="Cambria Math" panose="02040503050406030204" pitchFamily="18" charset="0"/>
                                  <a:ea typeface="Cambria Math" panose="02040503050406030204" pitchFamily="18" charset="0"/>
                                </a:rPr>
                              </m:ctrlPr>
                            </m:sSubPr>
                            <m:e>
                              <m:r>
                                <a:rPr lang="en-IN" sz="2800" b="1" i="0" smtClean="0">
                                  <a:latin typeface="Cambria Math" panose="02040503050406030204" pitchFamily="18" charset="0"/>
                                  <a:ea typeface="Cambria Math" panose="02040503050406030204" pitchFamily="18" charset="0"/>
                                </a:rPr>
                                <m:t>𝐈</m:t>
                              </m:r>
                            </m:e>
                            <m:sub>
                              <m:r>
                                <a:rPr lang="en-IN" sz="2800" b="1" i="1" smtClean="0">
                                  <a:latin typeface="Cambria Math" panose="02040503050406030204" pitchFamily="18" charset="0"/>
                                  <a:ea typeface="Cambria Math" panose="02040503050406030204" pitchFamily="18" charset="0"/>
                                </a:rPr>
                                <m:t>𝑵</m:t>
                              </m:r>
                            </m:sub>
                          </m:sSub>
                        </m:e>
                      </m:d>
                    </m:oMath>
                  </m:oMathPara>
                </a14:m>
                <a:endParaRPr lang="en-IN" sz="2800" dirty="0"/>
              </a:p>
            </p:txBody>
          </p:sp>
        </mc:Choice>
        <mc:Fallback xmlns="">
          <p:sp>
            <p:nvSpPr>
              <p:cNvPr id="10" name="TextBox 9">
                <a:extLst>
                  <a:ext uri="{FF2B5EF4-FFF2-40B4-BE49-F238E27FC236}">
                    <a16:creationId xmlns:a16="http://schemas.microsoft.com/office/drawing/2014/main" id="{CCEFD8B6-133E-46E5-AFA1-E5E037C9A156}"/>
                  </a:ext>
                </a:extLst>
              </p:cNvPr>
              <p:cNvSpPr txBox="1">
                <a:spLocks noRot="1" noChangeAspect="1" noMove="1" noResize="1" noEditPoints="1" noAdjustHandles="1" noChangeArrowheads="1" noChangeShapeType="1" noTextEdit="1"/>
              </p:cNvSpPr>
              <p:nvPr/>
            </p:nvSpPr>
            <p:spPr>
              <a:xfrm>
                <a:off x="3364739" y="5239215"/>
                <a:ext cx="5462521" cy="430887"/>
              </a:xfrm>
              <a:prstGeom prst="rect">
                <a:avLst/>
              </a:prstGeom>
              <a:blipFill>
                <a:blip r:embed="rId9"/>
                <a:stretch>
                  <a:fillRect/>
                </a:stretch>
              </a:blipFill>
            </p:spPr>
            <p:txBody>
              <a:bodyPr/>
              <a:lstStyle/>
              <a:p>
                <a:r>
                  <a:rPr lang="en-IN">
                    <a:noFill/>
                  </a:rPr>
                  <a:t> </a:t>
                </a:r>
              </a:p>
            </p:txBody>
          </p:sp>
        </mc:Fallback>
      </mc:AlternateContent>
      <p:pic>
        <p:nvPicPr>
          <p:cNvPr id="11" name="Picture 10">
            <a:extLst>
              <a:ext uri="{FF2B5EF4-FFF2-40B4-BE49-F238E27FC236}">
                <a16:creationId xmlns:a16="http://schemas.microsoft.com/office/drawing/2014/main" id="{F74E9EA6-F9D5-4DCE-ABA8-2E40A999A442}"/>
              </a:ext>
            </a:extLst>
          </p:cNvPr>
          <p:cNvPicPr>
            <a:picLocks noChangeAspect="1"/>
          </p:cNvPicPr>
          <p:nvPr/>
        </p:nvPicPr>
        <p:blipFill>
          <a:blip r:embed="rId10"/>
          <a:stretch>
            <a:fillRect/>
          </a:stretch>
        </p:blipFill>
        <p:spPr>
          <a:xfrm>
            <a:off x="11122931" y="2152638"/>
            <a:ext cx="1004822" cy="965223"/>
          </a:xfrm>
          <a:prstGeom prst="rect">
            <a:avLst/>
          </a:prstGeom>
        </p:spPr>
      </p:pic>
      <p:sp>
        <p:nvSpPr>
          <p:cNvPr id="12" name="Speech Bubble: Rectangle 11">
            <a:extLst>
              <a:ext uri="{FF2B5EF4-FFF2-40B4-BE49-F238E27FC236}">
                <a16:creationId xmlns:a16="http://schemas.microsoft.com/office/drawing/2014/main" id="{5261A61B-C63C-45CB-B550-5F08F1C5C5B0}"/>
              </a:ext>
            </a:extLst>
          </p:cNvPr>
          <p:cNvSpPr/>
          <p:nvPr/>
        </p:nvSpPr>
        <p:spPr>
          <a:xfrm>
            <a:off x="9778576" y="2292242"/>
            <a:ext cx="1353662" cy="1136758"/>
          </a:xfrm>
          <a:prstGeom prst="wedgeRectCallout">
            <a:avLst>
              <a:gd name="adj1" fmla="val 72944"/>
              <a:gd name="adj2" fmla="val -1725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Ability to learn kernel </a:t>
            </a:r>
            <a:r>
              <a:rPr lang="en-IN" sz="1200" dirty="0" err="1">
                <a:solidFill>
                  <a:schemeClr val="tx1"/>
                </a:solidFill>
                <a:latin typeface="Abadi Extra Light" panose="020B0204020104020204" pitchFamily="34" charset="0"/>
              </a:rPr>
              <a:t>hyperparams</a:t>
            </a:r>
            <a:r>
              <a:rPr lang="en-IN" sz="1200" dirty="0">
                <a:solidFill>
                  <a:schemeClr val="tx1"/>
                </a:solidFill>
                <a:latin typeface="Abadi Extra Light" panose="020B0204020104020204" pitchFamily="34" charset="0"/>
              </a:rPr>
              <a:t> (without cross-valid) is another very appealing property of GP </a:t>
            </a:r>
          </a:p>
        </p:txBody>
      </p:sp>
    </p:spTree>
    <p:custDataLst>
      <p:tags r:id="rId1"/>
    </p:custDataLst>
    <p:extLst>
      <p:ext uri="{BB962C8B-B14F-4D97-AF65-F5344CB8AC3E}">
        <p14:creationId xmlns:p14="http://schemas.microsoft.com/office/powerpoint/2010/main" val="3486849769"/>
      </p:ext>
    </p:extLst>
  </p:cSld>
  <p:clrMapOvr>
    <a:masterClrMapping/>
  </p:clrMapOvr>
  <mc:AlternateContent xmlns:mc="http://schemas.openxmlformats.org/markup-compatibility/2006" xmlns:p14="http://schemas.microsoft.com/office/powerpoint/2010/main">
    <mc:Choice Requires="p14">
      <p:transition spd="slow" p14:dur="2000" advTm="382046"/>
    </mc:Choice>
    <mc:Fallback xmlns="">
      <p:transition spd="slow" advTm="3820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wipe(down)">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wipe(down)">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EM for GMM (</a:t>
            </a:r>
            <a:r>
              <a:rPr lang="en-IN" dirty="0" err="1">
                <a:solidFill>
                  <a:srgbClr val="A33BC3"/>
                </a:solidFill>
              </a:rPr>
              <a:t>Contd</a:t>
            </a:r>
            <a:r>
              <a:rPr lang="en-IN" dirty="0">
                <a:solidFill>
                  <a:srgbClr val="A33BC3"/>
                </a:solidFill>
              </a:rPr>
              <a:t>)</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rgbClr val="A33BC3"/>
                </a:solidFill>
              </a:rPr>
              <a:t>30</a:t>
            </a:fld>
            <a:endParaRPr lang="en-IN" sz="2800" dirty="0">
              <a:solidFill>
                <a:srgbClr val="A33BC3"/>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600" dirty="0">
                    <a:latin typeface="Abadi Extra Light" panose="020B0204020104020204" pitchFamily="34" charset="0"/>
                  </a:rPr>
                  <a:t>The EM algo for GMM required </a:t>
                </a:r>
                <a14:m>
                  <m:oMath xmlns:m="http://schemas.openxmlformats.org/officeDocument/2006/math">
                    <m:r>
                      <a:rPr lang="en-IN" sz="2400" i="1">
                        <a:solidFill>
                          <a:srgbClr val="FF0000"/>
                        </a:solidFill>
                        <a:latin typeface="Cambria Math" panose="02040503050406030204" pitchFamily="18" charset="0"/>
                        <a:ea typeface="Cambria Math" panose="02040503050406030204" pitchFamily="18" charset="0"/>
                      </a:rPr>
                      <m:t>𝔼</m:t>
                    </m:r>
                    <m:r>
                      <a:rPr lang="en-IN" sz="2400" i="1">
                        <a:solidFill>
                          <a:srgbClr val="FF0000"/>
                        </a:solidFill>
                        <a:latin typeface="Cambria Math" panose="02040503050406030204" pitchFamily="18" charset="0"/>
                        <a:ea typeface="Cambria Math" panose="02040503050406030204" pitchFamily="18" charset="0"/>
                      </a:rPr>
                      <m:t>[</m:t>
                    </m:r>
                    <m:sSub>
                      <m:sSubPr>
                        <m:ctrlPr>
                          <a:rPr lang="en-IN" sz="2400" i="1">
                            <a:solidFill>
                              <a:srgbClr val="FF0000"/>
                            </a:solidFill>
                            <a:latin typeface="Cambria Math" panose="02040503050406030204" pitchFamily="18" charset="0"/>
                            <a:ea typeface="Cambria Math" panose="02040503050406030204" pitchFamily="18" charset="0"/>
                          </a:rPr>
                        </m:ctrlPr>
                      </m:sSubPr>
                      <m:e>
                        <m:r>
                          <a:rPr lang="en-IN" sz="2400" i="1">
                            <a:solidFill>
                              <a:srgbClr val="FF0000"/>
                            </a:solidFill>
                            <a:latin typeface="Cambria Math" panose="02040503050406030204" pitchFamily="18" charset="0"/>
                            <a:ea typeface="Cambria Math" panose="02040503050406030204" pitchFamily="18" charset="0"/>
                          </a:rPr>
                          <m:t>𝑧</m:t>
                        </m:r>
                      </m:e>
                      <m:sub>
                        <m:r>
                          <a:rPr lang="en-IN" sz="2400" i="1">
                            <a:solidFill>
                              <a:srgbClr val="FF0000"/>
                            </a:solidFill>
                            <a:latin typeface="Cambria Math" panose="02040503050406030204" pitchFamily="18" charset="0"/>
                            <a:ea typeface="Cambria Math" panose="02040503050406030204" pitchFamily="18" charset="0"/>
                          </a:rPr>
                          <m:t>𝑛𝑘</m:t>
                        </m:r>
                      </m:sub>
                    </m:sSub>
                    <m:r>
                      <a:rPr lang="en-IN" sz="2400" i="1">
                        <a:solidFill>
                          <a:srgbClr val="FF0000"/>
                        </a:solidFill>
                        <a:latin typeface="Cambria Math" panose="02040503050406030204" pitchFamily="18" charset="0"/>
                        <a:ea typeface="Cambria Math" panose="02040503050406030204" pitchFamily="18" charset="0"/>
                      </a:rPr>
                      <m:t>]</m:t>
                    </m:r>
                  </m:oMath>
                </a14:m>
                <a:r>
                  <a:rPr lang="en-IN" sz="2600" dirty="0">
                    <a:latin typeface="Abadi Extra Light" panose="020B0204020104020204" pitchFamily="34" charset="0"/>
                  </a:rPr>
                  <a:t>. Note </a:t>
                </a:r>
                <a14:m>
                  <m:oMath xmlns:m="http://schemas.openxmlformats.org/officeDocument/2006/math">
                    <m:sSub>
                      <m:sSubPr>
                        <m:ctrlPr>
                          <a:rPr lang="en-IN" i="1" smtClean="0">
                            <a:solidFill>
                              <a:schemeClr val="tx1"/>
                            </a:solidFill>
                            <a:latin typeface="Cambria Math" panose="02040503050406030204" pitchFamily="18" charset="0"/>
                            <a:ea typeface="Cambria Math" panose="02040503050406030204" pitchFamily="18" charset="0"/>
                          </a:rPr>
                        </m:ctrlPr>
                      </m:sSubPr>
                      <m:e>
                        <m:r>
                          <a:rPr lang="en-IN" i="1">
                            <a:solidFill>
                              <a:schemeClr val="tx1"/>
                            </a:solidFill>
                            <a:latin typeface="Cambria Math" panose="02040503050406030204" pitchFamily="18" charset="0"/>
                            <a:ea typeface="Cambria Math" panose="02040503050406030204" pitchFamily="18" charset="0"/>
                          </a:rPr>
                          <m:t>𝑧</m:t>
                        </m:r>
                      </m:e>
                      <m:sub>
                        <m:r>
                          <a:rPr lang="en-IN" i="1">
                            <a:solidFill>
                              <a:schemeClr val="tx1"/>
                            </a:solidFill>
                            <a:latin typeface="Cambria Math" panose="02040503050406030204" pitchFamily="18" charset="0"/>
                            <a:ea typeface="Cambria Math" panose="02040503050406030204" pitchFamily="18" charset="0"/>
                          </a:rPr>
                          <m:t>𝑛𝑘</m:t>
                        </m:r>
                      </m:sub>
                    </m:sSub>
                    <m:r>
                      <a:rPr lang="en-IN" b="0" i="1" smtClean="0">
                        <a:solidFill>
                          <a:schemeClr val="tx1"/>
                        </a:solidFill>
                        <a:latin typeface="Cambria Math" panose="02040503050406030204" pitchFamily="18" charset="0"/>
                        <a:ea typeface="Cambria Math" panose="02040503050406030204" pitchFamily="18" charset="0"/>
                      </a:rPr>
                      <m:t>∈{0,1}</m:t>
                    </m:r>
                  </m:oMath>
                </a14:m>
                <a:r>
                  <a:rPr lang="en-IN" sz="2600" dirty="0">
                    <a:latin typeface="Abadi Extra Light" panose="020B0204020104020204" pitchFamily="34" charset="0"/>
                  </a:rPr>
                  <a:t> </a:t>
                </a: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831" t="-131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6BF1578-D288-4D93-BB6B-27826CDB85B0}"/>
                  </a:ext>
                </a:extLst>
              </p:cNvPr>
              <p:cNvSpPr txBox="1"/>
              <p:nvPr/>
            </p:nvSpPr>
            <p:spPr>
              <a:xfrm>
                <a:off x="1345984" y="1670154"/>
                <a:ext cx="5340116" cy="254493"/>
              </a:xfrm>
              <a:prstGeom prst="rect">
                <a:avLst/>
              </a:prstGeom>
              <a:noFill/>
            </p:spPr>
            <p:txBody>
              <a:bodyPr wrap="none" lIns="0" tIns="0" rIns="0" bIns="0" rtlCol="0">
                <a:spAutoFit/>
              </a:bodyPr>
              <a:lstStyle/>
              <a:p>
                <a14:m>
                  <m:oMath xmlns:m="http://schemas.openxmlformats.org/officeDocument/2006/math">
                    <m:r>
                      <a:rPr lang="en-IN" sz="1600" i="1" smtClean="0">
                        <a:solidFill>
                          <a:schemeClr val="tx1"/>
                        </a:solidFill>
                        <a:latin typeface="Cambria Math" panose="02040503050406030204" pitchFamily="18" charset="0"/>
                        <a:ea typeface="Cambria Math" panose="02040503050406030204" pitchFamily="18" charset="0"/>
                      </a:rPr>
                      <m:t>𝔼</m:t>
                    </m:r>
                    <m:d>
                      <m:dPr>
                        <m:begChr m:val="["/>
                        <m:endChr m:val="]"/>
                        <m:ctrlPr>
                          <a:rPr lang="en-IN" sz="1600" i="1" smtClean="0">
                            <a:solidFill>
                              <a:schemeClr val="tx1"/>
                            </a:solidFill>
                            <a:latin typeface="Cambria Math" panose="02040503050406030204" pitchFamily="18" charset="0"/>
                            <a:ea typeface="Cambria Math" panose="02040503050406030204" pitchFamily="18" charset="0"/>
                          </a:rPr>
                        </m:ctrlPr>
                      </m:dPr>
                      <m:e>
                        <m:sSub>
                          <m:sSubPr>
                            <m:ctrlPr>
                              <a:rPr lang="en-IN" sz="1600" i="1">
                                <a:solidFill>
                                  <a:schemeClr val="tx1"/>
                                </a:solidFill>
                                <a:latin typeface="Cambria Math" panose="02040503050406030204" pitchFamily="18" charset="0"/>
                                <a:ea typeface="Cambria Math" panose="02040503050406030204" pitchFamily="18" charset="0"/>
                              </a:rPr>
                            </m:ctrlPr>
                          </m:sSubPr>
                          <m:e>
                            <m:r>
                              <a:rPr lang="en-IN" sz="1600" i="1">
                                <a:solidFill>
                                  <a:schemeClr val="tx1"/>
                                </a:solidFill>
                                <a:latin typeface="Cambria Math" panose="02040503050406030204" pitchFamily="18" charset="0"/>
                                <a:ea typeface="Cambria Math" panose="02040503050406030204" pitchFamily="18" charset="0"/>
                              </a:rPr>
                              <m:t>𝑧</m:t>
                            </m:r>
                          </m:e>
                          <m:sub>
                            <m:r>
                              <a:rPr lang="en-IN" sz="1600" i="1">
                                <a:solidFill>
                                  <a:schemeClr val="tx1"/>
                                </a:solidFill>
                                <a:latin typeface="Cambria Math" panose="02040503050406030204" pitchFamily="18" charset="0"/>
                                <a:ea typeface="Cambria Math" panose="02040503050406030204" pitchFamily="18" charset="0"/>
                              </a:rPr>
                              <m:t>𝑛𝑘</m:t>
                            </m:r>
                          </m:sub>
                        </m:sSub>
                      </m:e>
                    </m:d>
                    <m:r>
                      <a:rPr lang="en-IN" sz="1600" b="0" i="1" smtClean="0">
                        <a:solidFill>
                          <a:schemeClr val="tx1"/>
                        </a:solidFill>
                        <a:latin typeface="Cambria Math" panose="02040503050406030204" pitchFamily="18" charset="0"/>
                        <a:ea typeface="Cambria Math" panose="02040503050406030204" pitchFamily="18" charset="0"/>
                      </a:rPr>
                      <m:t>=</m:t>
                    </m:r>
                    <m:sSub>
                      <m:sSubPr>
                        <m:ctrlPr>
                          <a:rPr lang="en-IN" sz="1600" b="0" i="1" smtClean="0">
                            <a:solidFill>
                              <a:schemeClr val="tx1"/>
                            </a:solidFill>
                            <a:latin typeface="Cambria Math" panose="02040503050406030204" pitchFamily="18" charset="0"/>
                            <a:ea typeface="Cambria Math" panose="02040503050406030204" pitchFamily="18" charset="0"/>
                          </a:rPr>
                        </m:ctrlPr>
                      </m:sSubPr>
                      <m:e>
                        <m:r>
                          <a:rPr lang="en-IN" sz="1600" b="0" i="1" smtClean="0">
                            <a:solidFill>
                              <a:schemeClr val="tx1"/>
                            </a:solidFill>
                            <a:latin typeface="Cambria Math" panose="02040503050406030204" pitchFamily="18" charset="0"/>
                            <a:ea typeface="Cambria Math" panose="02040503050406030204" pitchFamily="18" charset="0"/>
                          </a:rPr>
                          <m:t>𝛾</m:t>
                        </m:r>
                      </m:e>
                      <m:sub>
                        <m:r>
                          <a:rPr lang="en-IN" sz="1600" b="0" i="1" smtClean="0">
                            <a:solidFill>
                              <a:schemeClr val="tx1"/>
                            </a:solidFill>
                            <a:latin typeface="Cambria Math" panose="02040503050406030204" pitchFamily="18" charset="0"/>
                            <a:ea typeface="Cambria Math" panose="02040503050406030204" pitchFamily="18" charset="0"/>
                          </a:rPr>
                          <m:t>𝑛𝑘</m:t>
                        </m:r>
                      </m:sub>
                    </m:sSub>
                    <m:r>
                      <a:rPr lang="en-IN" sz="1600" b="0" i="1" smtClean="0">
                        <a:solidFill>
                          <a:schemeClr val="tx1"/>
                        </a:solidFill>
                        <a:latin typeface="Cambria Math" panose="02040503050406030204" pitchFamily="18" charset="0"/>
                        <a:ea typeface="Cambria Math" panose="02040503050406030204" pitchFamily="18" charset="0"/>
                      </a:rPr>
                      <m:t>= 0×</m:t>
                    </m:r>
                    <m:r>
                      <a:rPr lang="en-IN" sz="1600" b="0" i="1" smtClean="0">
                        <a:solidFill>
                          <a:schemeClr val="tx1"/>
                        </a:solidFill>
                        <a:latin typeface="Cambria Math" panose="02040503050406030204" pitchFamily="18" charset="0"/>
                        <a:ea typeface="Cambria Math" panose="02040503050406030204" pitchFamily="18" charset="0"/>
                      </a:rPr>
                      <m:t>𝑝</m:t>
                    </m:r>
                    <m:r>
                      <a:rPr lang="en-IN" sz="1600" b="0" i="1" smtClean="0">
                        <a:solidFill>
                          <a:schemeClr val="tx1"/>
                        </a:solidFill>
                        <a:latin typeface="Cambria Math" panose="02040503050406030204" pitchFamily="18" charset="0"/>
                        <a:ea typeface="Cambria Math" panose="02040503050406030204" pitchFamily="18" charset="0"/>
                      </a:rPr>
                      <m:t>(</m:t>
                    </m:r>
                    <m:sSub>
                      <m:sSubPr>
                        <m:ctrlPr>
                          <a:rPr lang="en-IN" sz="1600" b="0" i="1" smtClean="0">
                            <a:solidFill>
                              <a:schemeClr val="tx1"/>
                            </a:solidFill>
                            <a:latin typeface="Cambria Math" panose="02040503050406030204" pitchFamily="18" charset="0"/>
                            <a:ea typeface="Cambria Math" panose="02040503050406030204" pitchFamily="18" charset="0"/>
                          </a:rPr>
                        </m:ctrlPr>
                      </m:sSubPr>
                      <m:e>
                        <m:r>
                          <a:rPr lang="en-IN" sz="1600" b="0" i="1" smtClean="0">
                            <a:solidFill>
                              <a:schemeClr val="tx1"/>
                            </a:solidFill>
                            <a:latin typeface="Cambria Math" panose="02040503050406030204" pitchFamily="18" charset="0"/>
                            <a:ea typeface="Cambria Math" panose="02040503050406030204" pitchFamily="18" charset="0"/>
                          </a:rPr>
                          <m:t>𝑧</m:t>
                        </m:r>
                      </m:e>
                      <m:sub>
                        <m:r>
                          <a:rPr lang="en-IN" sz="1600" b="0" i="1" smtClean="0">
                            <a:solidFill>
                              <a:schemeClr val="tx1"/>
                            </a:solidFill>
                            <a:latin typeface="Cambria Math" panose="02040503050406030204" pitchFamily="18" charset="0"/>
                            <a:ea typeface="Cambria Math" panose="02040503050406030204" pitchFamily="18" charset="0"/>
                          </a:rPr>
                          <m:t>𝑛𝑘</m:t>
                        </m:r>
                      </m:sub>
                    </m:sSub>
                    <m:r>
                      <a:rPr lang="en-IN" sz="1600" b="0" i="1" smtClean="0">
                        <a:solidFill>
                          <a:schemeClr val="tx1"/>
                        </a:solidFill>
                        <a:latin typeface="Cambria Math" panose="02040503050406030204" pitchFamily="18" charset="0"/>
                        <a:ea typeface="Cambria Math" panose="02040503050406030204" pitchFamily="18" charset="0"/>
                      </a:rPr>
                      <m:t>=0|</m:t>
                    </m:r>
                    <m:sSub>
                      <m:sSubPr>
                        <m:ctrlPr>
                          <a:rPr lang="en-IN" sz="1600" b="0" i="1" smtClean="0">
                            <a:solidFill>
                              <a:schemeClr val="tx1"/>
                            </a:solidFill>
                            <a:latin typeface="Cambria Math" panose="02040503050406030204" pitchFamily="18" charset="0"/>
                            <a:ea typeface="Cambria Math" panose="02040503050406030204" pitchFamily="18" charset="0"/>
                          </a:rPr>
                        </m:ctrlPr>
                      </m:sSubPr>
                      <m:e>
                        <m:r>
                          <a:rPr lang="en-IN" sz="1600" b="0" i="1" smtClean="0">
                            <a:solidFill>
                              <a:schemeClr val="tx1"/>
                            </a:solidFill>
                            <a:latin typeface="Cambria Math" panose="02040503050406030204" pitchFamily="18" charset="0"/>
                            <a:ea typeface="Cambria Math" panose="02040503050406030204" pitchFamily="18" charset="0"/>
                          </a:rPr>
                          <m:t>𝑥</m:t>
                        </m:r>
                      </m:e>
                      <m:sub>
                        <m:r>
                          <a:rPr lang="en-IN" sz="1600" b="0" i="1" smtClean="0">
                            <a:solidFill>
                              <a:schemeClr val="tx1"/>
                            </a:solidFill>
                            <a:latin typeface="Cambria Math" panose="02040503050406030204" pitchFamily="18" charset="0"/>
                            <a:ea typeface="Cambria Math" panose="02040503050406030204" pitchFamily="18" charset="0"/>
                          </a:rPr>
                          <m:t>𝑛</m:t>
                        </m:r>
                      </m:sub>
                    </m:sSub>
                    <m:r>
                      <a:rPr lang="en-IN" sz="1600" b="0" i="1" smtClean="0">
                        <a:solidFill>
                          <a:schemeClr val="tx1"/>
                        </a:solidFill>
                        <a:latin typeface="Cambria Math" panose="02040503050406030204" pitchFamily="18" charset="0"/>
                        <a:ea typeface="Cambria Math" panose="02040503050406030204" pitchFamily="18" charset="0"/>
                      </a:rPr>
                      <m:t>,</m:t>
                    </m:r>
                  </m:oMath>
                </a14:m>
                <a:r>
                  <a:rPr lang="en-IN" sz="1600" dirty="0"/>
                  <a:t> </a:t>
                </a:r>
                <a14:m>
                  <m:oMath xmlns:m="http://schemas.openxmlformats.org/officeDocument/2006/math">
                    <m:acc>
                      <m:accPr>
                        <m:chr m:val="̂"/>
                        <m:ctrlPr>
                          <a:rPr lang="en-IN" sz="1600" i="1">
                            <a:latin typeface="Cambria Math" panose="02040503050406030204" pitchFamily="18" charset="0"/>
                          </a:rPr>
                        </m:ctrlPr>
                      </m:accPr>
                      <m:e>
                        <m:r>
                          <m:rPr>
                            <m:sty m:val="p"/>
                          </m:rPr>
                          <a:rPr lang="en-IN" sz="1600">
                            <a:latin typeface="Cambria Math" panose="02040503050406030204" pitchFamily="18" charset="0"/>
                          </a:rPr>
                          <m:t>Θ</m:t>
                        </m:r>
                      </m:e>
                    </m:acc>
                    <m:r>
                      <a:rPr lang="en-IN" sz="1600" b="0" i="0" smtClean="0">
                        <a:latin typeface="Cambria Math" panose="02040503050406030204" pitchFamily="18" charset="0"/>
                      </a:rPr>
                      <m:t>)+1</m:t>
                    </m:r>
                    <m:r>
                      <a:rPr lang="en-IN" sz="1600" b="0" i="1" smtClean="0">
                        <a:latin typeface="Cambria Math" panose="02040503050406030204" pitchFamily="18" charset="0"/>
                      </a:rPr>
                      <m:t>×</m:t>
                    </m:r>
                  </m:oMath>
                </a14:m>
                <a:r>
                  <a:rPr lang="en-IN" sz="1600" dirty="0"/>
                  <a:t> </a:t>
                </a:r>
                <a14:m>
                  <m:oMath xmlns:m="http://schemas.openxmlformats.org/officeDocument/2006/math">
                    <m:r>
                      <a:rPr lang="en-IN" sz="1600" i="1">
                        <a:latin typeface="Cambria Math" panose="02040503050406030204" pitchFamily="18" charset="0"/>
                        <a:ea typeface="Cambria Math" panose="02040503050406030204" pitchFamily="18" charset="0"/>
                      </a:rPr>
                      <m:t>𝑝</m:t>
                    </m:r>
                    <m:r>
                      <a:rPr lang="en-IN" sz="1600" i="1">
                        <a:latin typeface="Cambria Math" panose="02040503050406030204" pitchFamily="18" charset="0"/>
                        <a:ea typeface="Cambria Math" panose="02040503050406030204" pitchFamily="18" charset="0"/>
                      </a:rPr>
                      <m:t>(</m:t>
                    </m:r>
                    <m:sSub>
                      <m:sSubPr>
                        <m:ctrlPr>
                          <a:rPr lang="en-IN" sz="1600" i="1">
                            <a:latin typeface="Cambria Math" panose="02040503050406030204" pitchFamily="18" charset="0"/>
                            <a:ea typeface="Cambria Math" panose="02040503050406030204" pitchFamily="18" charset="0"/>
                          </a:rPr>
                        </m:ctrlPr>
                      </m:sSubPr>
                      <m:e>
                        <m:r>
                          <a:rPr lang="en-IN" sz="1600" i="1">
                            <a:latin typeface="Cambria Math" panose="02040503050406030204" pitchFamily="18" charset="0"/>
                            <a:ea typeface="Cambria Math" panose="02040503050406030204" pitchFamily="18" charset="0"/>
                          </a:rPr>
                          <m:t>𝑧</m:t>
                        </m:r>
                      </m:e>
                      <m:sub>
                        <m:r>
                          <a:rPr lang="en-IN" sz="1600" i="1">
                            <a:latin typeface="Cambria Math" panose="02040503050406030204" pitchFamily="18" charset="0"/>
                            <a:ea typeface="Cambria Math" panose="02040503050406030204" pitchFamily="18" charset="0"/>
                          </a:rPr>
                          <m:t>𝑛𝑘</m:t>
                        </m:r>
                      </m:sub>
                    </m:sSub>
                    <m:r>
                      <a:rPr lang="en-IN" sz="1600" i="1">
                        <a:latin typeface="Cambria Math" panose="02040503050406030204" pitchFamily="18" charset="0"/>
                        <a:ea typeface="Cambria Math" panose="02040503050406030204" pitchFamily="18" charset="0"/>
                      </a:rPr>
                      <m:t>=</m:t>
                    </m:r>
                    <m:r>
                      <a:rPr lang="en-IN" sz="1600" b="0" i="1" smtClean="0">
                        <a:latin typeface="Cambria Math" panose="02040503050406030204" pitchFamily="18" charset="0"/>
                        <a:ea typeface="Cambria Math" panose="02040503050406030204" pitchFamily="18" charset="0"/>
                      </a:rPr>
                      <m:t>1</m:t>
                    </m:r>
                    <m:r>
                      <a:rPr lang="en-IN" sz="1600" i="1">
                        <a:latin typeface="Cambria Math" panose="02040503050406030204" pitchFamily="18" charset="0"/>
                        <a:ea typeface="Cambria Math" panose="02040503050406030204" pitchFamily="18" charset="0"/>
                      </a:rPr>
                      <m:t>|</m:t>
                    </m:r>
                    <m:sSub>
                      <m:sSubPr>
                        <m:ctrlPr>
                          <a:rPr lang="en-IN" sz="1600" i="1">
                            <a:latin typeface="Cambria Math" panose="02040503050406030204" pitchFamily="18" charset="0"/>
                            <a:ea typeface="Cambria Math" panose="02040503050406030204" pitchFamily="18" charset="0"/>
                          </a:rPr>
                        </m:ctrlPr>
                      </m:sSubPr>
                      <m:e>
                        <m:r>
                          <a:rPr lang="en-IN" sz="1600" i="1">
                            <a:latin typeface="Cambria Math" panose="02040503050406030204" pitchFamily="18" charset="0"/>
                            <a:ea typeface="Cambria Math" panose="02040503050406030204" pitchFamily="18" charset="0"/>
                          </a:rPr>
                          <m:t>𝑥</m:t>
                        </m:r>
                      </m:e>
                      <m:sub>
                        <m:r>
                          <a:rPr lang="en-IN" sz="1600" i="1">
                            <a:latin typeface="Cambria Math" panose="02040503050406030204" pitchFamily="18" charset="0"/>
                            <a:ea typeface="Cambria Math" panose="02040503050406030204" pitchFamily="18" charset="0"/>
                          </a:rPr>
                          <m:t>𝑛</m:t>
                        </m:r>
                      </m:sub>
                    </m:sSub>
                    <m:r>
                      <a:rPr lang="en-IN" sz="1600" i="1">
                        <a:latin typeface="Cambria Math" panose="02040503050406030204" pitchFamily="18" charset="0"/>
                        <a:ea typeface="Cambria Math" panose="02040503050406030204" pitchFamily="18" charset="0"/>
                      </a:rPr>
                      <m:t>,</m:t>
                    </m:r>
                  </m:oMath>
                </a14:m>
                <a:r>
                  <a:rPr lang="en-IN" sz="1600" dirty="0"/>
                  <a:t> </a:t>
                </a:r>
                <a14:m>
                  <m:oMath xmlns:m="http://schemas.openxmlformats.org/officeDocument/2006/math">
                    <m:acc>
                      <m:accPr>
                        <m:chr m:val="̂"/>
                        <m:ctrlPr>
                          <a:rPr lang="en-IN" sz="1600" i="1">
                            <a:latin typeface="Cambria Math" panose="02040503050406030204" pitchFamily="18" charset="0"/>
                          </a:rPr>
                        </m:ctrlPr>
                      </m:accPr>
                      <m:e>
                        <m:r>
                          <m:rPr>
                            <m:sty m:val="p"/>
                          </m:rPr>
                          <a:rPr lang="en-IN" sz="1600">
                            <a:latin typeface="Cambria Math" panose="02040503050406030204" pitchFamily="18" charset="0"/>
                          </a:rPr>
                          <m:t>Θ</m:t>
                        </m:r>
                      </m:e>
                    </m:acc>
                    <m:r>
                      <a:rPr lang="en-IN" sz="1600" b="0" i="0" smtClean="0">
                        <a:latin typeface="Cambria Math" panose="02040503050406030204" pitchFamily="18" charset="0"/>
                      </a:rPr>
                      <m:t>)</m:t>
                    </m:r>
                  </m:oMath>
                </a14:m>
                <a:endParaRPr lang="en-IN" sz="1600" dirty="0"/>
              </a:p>
            </p:txBody>
          </p:sp>
        </mc:Choice>
        <mc:Fallback xmlns="">
          <p:sp>
            <p:nvSpPr>
              <p:cNvPr id="3" name="TextBox 2">
                <a:extLst>
                  <a:ext uri="{FF2B5EF4-FFF2-40B4-BE49-F238E27FC236}">
                    <a16:creationId xmlns:a16="http://schemas.microsoft.com/office/drawing/2014/main" id="{D6BF1578-D288-4D93-BB6B-27826CDB85B0}"/>
                  </a:ext>
                </a:extLst>
              </p:cNvPr>
              <p:cNvSpPr txBox="1">
                <a:spLocks noRot="1" noChangeAspect="1" noMove="1" noResize="1" noEditPoints="1" noAdjustHandles="1" noChangeArrowheads="1" noChangeShapeType="1" noTextEdit="1"/>
              </p:cNvSpPr>
              <p:nvPr/>
            </p:nvSpPr>
            <p:spPr>
              <a:xfrm>
                <a:off x="1345984" y="1670154"/>
                <a:ext cx="5340116" cy="254493"/>
              </a:xfrm>
              <a:prstGeom prst="rect">
                <a:avLst/>
              </a:prstGeom>
              <a:blipFill>
                <a:blip r:embed="rId6"/>
                <a:stretch>
                  <a:fillRect l="-1370" t="-19048" r="-5023" b="-3095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B1FEE9D-DDFB-4FB5-8A09-B0C3C3FA2BB3}"/>
                  </a:ext>
                </a:extLst>
              </p:cNvPr>
              <p:cNvSpPr txBox="1"/>
              <p:nvPr/>
            </p:nvSpPr>
            <p:spPr>
              <a:xfrm>
                <a:off x="8501558" y="1605443"/>
                <a:ext cx="1797736" cy="312650"/>
              </a:xfrm>
              <a:prstGeom prst="rect">
                <a:avLst/>
              </a:prstGeom>
              <a:noFill/>
            </p:spPr>
            <p:txBody>
              <a:bodyPr wrap="none" lIns="0" tIns="0" rIns="0" bIns="0" rtlCol="0">
                <a:spAutoFit/>
              </a:bodyPr>
              <a:lstStyle/>
              <a:p>
                <a14:m>
                  <m:oMath xmlns:m="http://schemas.openxmlformats.org/officeDocument/2006/math">
                    <m:r>
                      <a:rPr lang="en-IN" i="1" dirty="0" smtClean="0">
                        <a:latin typeface="Cambria Math" panose="02040503050406030204" pitchFamily="18" charset="0"/>
                        <a:ea typeface="Cambria Math" panose="02040503050406030204" pitchFamily="18" charset="0"/>
                      </a:rPr>
                      <m:t>∝</m:t>
                    </m:r>
                  </m:oMath>
                </a14:m>
                <a:r>
                  <a:rPr lang="en-IN" dirty="0">
                    <a:ea typeface="Cambria Math" panose="02040503050406030204" pitchFamily="18" charset="0"/>
                  </a:rPr>
                  <a:t> </a:t>
                </a:r>
                <a14:m>
                  <m:oMath xmlns:m="http://schemas.openxmlformats.org/officeDocument/2006/math">
                    <m:sSub>
                      <m:sSubPr>
                        <m:ctrlPr>
                          <a:rPr lang="en-IN" i="1" smtClean="0">
                            <a:solidFill>
                              <a:srgbClr val="0000FF"/>
                            </a:solidFill>
                            <a:latin typeface="Cambria Math" panose="02040503050406030204" pitchFamily="18" charset="0"/>
                            <a:ea typeface="Cambria Math" panose="02040503050406030204" pitchFamily="18" charset="0"/>
                          </a:rPr>
                        </m:ctrlPr>
                      </m:sSubPr>
                      <m:e>
                        <m:acc>
                          <m:accPr>
                            <m:chr m:val="̂"/>
                            <m:ctrlPr>
                              <a:rPr lang="en-IN" i="1">
                                <a:solidFill>
                                  <a:srgbClr val="0000FF"/>
                                </a:solidFill>
                                <a:latin typeface="Cambria Math" panose="02040503050406030204" pitchFamily="18" charset="0"/>
                                <a:ea typeface="Cambria Math" panose="02040503050406030204" pitchFamily="18" charset="0"/>
                              </a:rPr>
                            </m:ctrlPr>
                          </m:accPr>
                          <m:e>
                            <m:r>
                              <a:rPr lang="en-IN" i="1">
                                <a:solidFill>
                                  <a:srgbClr val="0000FF"/>
                                </a:solidFill>
                                <a:latin typeface="Cambria Math" panose="02040503050406030204" pitchFamily="18" charset="0"/>
                                <a:ea typeface="Cambria Math" panose="02040503050406030204" pitchFamily="18" charset="0"/>
                              </a:rPr>
                              <m:t>𝜋</m:t>
                            </m:r>
                          </m:e>
                        </m:acc>
                      </m:e>
                      <m:sub>
                        <m:r>
                          <a:rPr lang="en-IN" i="1">
                            <a:solidFill>
                              <a:srgbClr val="0000FF"/>
                            </a:solidFill>
                            <a:latin typeface="Cambria Math" panose="02040503050406030204" pitchFamily="18" charset="0"/>
                            <a:ea typeface="Cambria Math" panose="02040503050406030204" pitchFamily="18" charset="0"/>
                          </a:rPr>
                          <m:t>𝑘</m:t>
                        </m:r>
                      </m:sub>
                    </m:sSub>
                    <m:r>
                      <a:rPr lang="en-IN" i="1">
                        <a:solidFill>
                          <a:srgbClr val="0000FF"/>
                        </a:solidFill>
                        <a:latin typeface="Cambria Math" panose="02040503050406030204" pitchFamily="18" charset="0"/>
                        <a:ea typeface="Cambria Math" panose="02040503050406030204" pitchFamily="18" charset="0"/>
                      </a:rPr>
                      <m:t>𝒩</m:t>
                    </m:r>
                    <m:d>
                      <m:dPr>
                        <m:ctrlPr>
                          <a:rPr lang="en-IN" i="1">
                            <a:solidFill>
                              <a:srgbClr val="0000FF"/>
                            </a:solidFill>
                            <a:latin typeface="Cambria Math" panose="02040503050406030204" pitchFamily="18" charset="0"/>
                            <a:ea typeface="Cambria Math" panose="02040503050406030204" pitchFamily="18" charset="0"/>
                          </a:rPr>
                        </m:ctrlPr>
                      </m:dPr>
                      <m:e>
                        <m:sSub>
                          <m:sSubPr>
                            <m:ctrlPr>
                              <a:rPr lang="en-IN" i="1">
                                <a:solidFill>
                                  <a:srgbClr val="0000FF"/>
                                </a:solidFill>
                                <a:latin typeface="Cambria Math" panose="02040503050406030204" pitchFamily="18" charset="0"/>
                                <a:ea typeface="Cambria Math" panose="02040503050406030204" pitchFamily="18" charset="0"/>
                              </a:rPr>
                            </m:ctrlPr>
                          </m:sSubPr>
                          <m:e>
                            <m:r>
                              <a:rPr lang="en-IN" i="1">
                                <a:solidFill>
                                  <a:srgbClr val="0000FF"/>
                                </a:solidFill>
                                <a:latin typeface="Cambria Math" panose="02040503050406030204" pitchFamily="18" charset="0"/>
                                <a:ea typeface="Cambria Math" panose="02040503050406030204" pitchFamily="18" charset="0"/>
                              </a:rPr>
                              <m:t>𝑥</m:t>
                            </m:r>
                          </m:e>
                          <m:sub>
                            <m:r>
                              <a:rPr lang="en-IN" i="1">
                                <a:solidFill>
                                  <a:srgbClr val="0000FF"/>
                                </a:solidFill>
                                <a:latin typeface="Cambria Math" panose="02040503050406030204" pitchFamily="18" charset="0"/>
                                <a:ea typeface="Cambria Math" panose="02040503050406030204" pitchFamily="18" charset="0"/>
                              </a:rPr>
                              <m:t>𝑛</m:t>
                            </m:r>
                          </m:sub>
                        </m:sSub>
                        <m:r>
                          <a:rPr lang="en-IN" i="1">
                            <a:solidFill>
                              <a:srgbClr val="0000FF"/>
                            </a:solidFill>
                            <a:latin typeface="Cambria Math" panose="02040503050406030204" pitchFamily="18" charset="0"/>
                            <a:ea typeface="Cambria Math" panose="02040503050406030204" pitchFamily="18" charset="0"/>
                          </a:rPr>
                          <m:t>|</m:t>
                        </m:r>
                        <m:sSub>
                          <m:sSubPr>
                            <m:ctrlPr>
                              <a:rPr lang="en-IN" i="1">
                                <a:solidFill>
                                  <a:srgbClr val="0000FF"/>
                                </a:solidFill>
                                <a:latin typeface="Cambria Math" panose="02040503050406030204" pitchFamily="18" charset="0"/>
                                <a:ea typeface="Cambria Math" panose="02040503050406030204" pitchFamily="18" charset="0"/>
                              </a:rPr>
                            </m:ctrlPr>
                          </m:sSubPr>
                          <m:e>
                            <m:acc>
                              <m:accPr>
                                <m:chr m:val="̂"/>
                                <m:ctrlPr>
                                  <a:rPr lang="en-IN" i="1">
                                    <a:solidFill>
                                      <a:srgbClr val="0000FF"/>
                                    </a:solidFill>
                                    <a:latin typeface="Cambria Math" panose="02040503050406030204" pitchFamily="18" charset="0"/>
                                    <a:ea typeface="Cambria Math" panose="02040503050406030204" pitchFamily="18" charset="0"/>
                                  </a:rPr>
                                </m:ctrlPr>
                              </m:accPr>
                              <m:e>
                                <m:r>
                                  <a:rPr lang="en-IN" i="1">
                                    <a:solidFill>
                                      <a:srgbClr val="0000FF"/>
                                    </a:solidFill>
                                    <a:latin typeface="Cambria Math" panose="02040503050406030204" pitchFamily="18" charset="0"/>
                                    <a:ea typeface="Cambria Math" panose="02040503050406030204" pitchFamily="18" charset="0"/>
                                  </a:rPr>
                                  <m:t>𝜇</m:t>
                                </m:r>
                              </m:e>
                            </m:acc>
                          </m:e>
                          <m:sub>
                            <m:r>
                              <a:rPr lang="en-IN" i="1">
                                <a:solidFill>
                                  <a:srgbClr val="0000FF"/>
                                </a:solidFill>
                                <a:latin typeface="Cambria Math" panose="02040503050406030204" pitchFamily="18" charset="0"/>
                                <a:ea typeface="Cambria Math" panose="02040503050406030204" pitchFamily="18" charset="0"/>
                              </a:rPr>
                              <m:t>𝑘</m:t>
                            </m:r>
                          </m:sub>
                        </m:sSub>
                        <m:r>
                          <a:rPr lang="en-IN" i="1">
                            <a:solidFill>
                              <a:srgbClr val="0000FF"/>
                            </a:solidFill>
                            <a:latin typeface="Cambria Math" panose="02040503050406030204" pitchFamily="18" charset="0"/>
                            <a:ea typeface="Cambria Math" panose="02040503050406030204" pitchFamily="18" charset="0"/>
                          </a:rPr>
                          <m:t>,</m:t>
                        </m:r>
                        <m:sSub>
                          <m:sSubPr>
                            <m:ctrlPr>
                              <a:rPr lang="en-IN" i="1">
                                <a:solidFill>
                                  <a:srgbClr val="0000FF"/>
                                </a:solidFill>
                                <a:latin typeface="Cambria Math" panose="02040503050406030204" pitchFamily="18" charset="0"/>
                                <a:ea typeface="Cambria Math" panose="02040503050406030204" pitchFamily="18" charset="0"/>
                              </a:rPr>
                            </m:ctrlPr>
                          </m:sSubPr>
                          <m:e>
                            <m:acc>
                              <m:accPr>
                                <m:chr m:val="̂"/>
                                <m:ctrlPr>
                                  <a:rPr lang="en-IN" i="1">
                                    <a:solidFill>
                                      <a:srgbClr val="0000FF"/>
                                    </a:solidFill>
                                    <a:latin typeface="Cambria Math" panose="02040503050406030204" pitchFamily="18" charset="0"/>
                                    <a:ea typeface="Cambria Math" panose="02040503050406030204" pitchFamily="18" charset="0"/>
                                  </a:rPr>
                                </m:ctrlPr>
                              </m:accPr>
                              <m:e>
                                <m:r>
                                  <m:rPr>
                                    <m:sty m:val="p"/>
                                  </m:rPr>
                                  <a:rPr lang="en-IN">
                                    <a:solidFill>
                                      <a:srgbClr val="0000FF"/>
                                    </a:solidFill>
                                    <a:latin typeface="Cambria Math" panose="02040503050406030204" pitchFamily="18" charset="0"/>
                                    <a:ea typeface="Cambria Math" panose="02040503050406030204" pitchFamily="18" charset="0"/>
                                  </a:rPr>
                                  <m:t>Σ</m:t>
                                </m:r>
                              </m:e>
                            </m:acc>
                          </m:e>
                          <m:sub>
                            <m:r>
                              <a:rPr lang="en-IN" i="1">
                                <a:solidFill>
                                  <a:srgbClr val="0000FF"/>
                                </a:solidFill>
                                <a:latin typeface="Cambria Math" panose="02040503050406030204" pitchFamily="18" charset="0"/>
                                <a:ea typeface="Cambria Math" panose="02040503050406030204" pitchFamily="18" charset="0"/>
                              </a:rPr>
                              <m:t>𝑘</m:t>
                            </m:r>
                          </m:sub>
                        </m:sSub>
                      </m:e>
                    </m:d>
                  </m:oMath>
                </a14:m>
                <a:endParaRPr lang="en-IN" dirty="0"/>
              </a:p>
            </p:txBody>
          </p:sp>
        </mc:Choice>
        <mc:Fallback xmlns="">
          <p:sp>
            <p:nvSpPr>
              <p:cNvPr id="5" name="TextBox 4">
                <a:extLst>
                  <a:ext uri="{FF2B5EF4-FFF2-40B4-BE49-F238E27FC236}">
                    <a16:creationId xmlns:a16="http://schemas.microsoft.com/office/drawing/2014/main" id="{DB1FEE9D-DDFB-4FB5-8A09-B0C3C3FA2BB3}"/>
                  </a:ext>
                </a:extLst>
              </p:cNvPr>
              <p:cNvSpPr txBox="1">
                <a:spLocks noRot="1" noChangeAspect="1" noMove="1" noResize="1" noEditPoints="1" noAdjustHandles="1" noChangeArrowheads="1" noChangeShapeType="1" noTextEdit="1"/>
              </p:cNvSpPr>
              <p:nvPr/>
            </p:nvSpPr>
            <p:spPr>
              <a:xfrm>
                <a:off x="8501558" y="1605443"/>
                <a:ext cx="1797736" cy="312650"/>
              </a:xfrm>
              <a:prstGeom prst="rect">
                <a:avLst/>
              </a:prstGeom>
              <a:blipFill>
                <a:blip r:embed="rId7"/>
                <a:stretch>
                  <a:fillRect l="-3729" t="-13462" r="-6441" b="-25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1D54A41-9663-4563-8620-B251270BBE88}"/>
                  </a:ext>
                </a:extLst>
              </p:cNvPr>
              <p:cNvSpPr txBox="1"/>
              <p:nvPr/>
            </p:nvSpPr>
            <p:spPr>
              <a:xfrm>
                <a:off x="6686100" y="1634521"/>
                <a:ext cx="2274698" cy="254493"/>
              </a:xfrm>
              <a:prstGeom prst="rect">
                <a:avLst/>
              </a:prstGeom>
              <a:noFill/>
            </p:spPr>
            <p:txBody>
              <a:bodyPr wrap="square" lIns="0" tIns="0" rIns="0" bIns="0" rtlCol="0">
                <a:spAutoFit/>
              </a:bodyPr>
              <a:lstStyle/>
              <a:p>
                <a14:m>
                  <m:oMath xmlns:m="http://schemas.openxmlformats.org/officeDocument/2006/math">
                    <m:r>
                      <a:rPr lang="en-IN" sz="1600" b="0" i="1" smtClean="0">
                        <a:solidFill>
                          <a:schemeClr val="tx1"/>
                        </a:solidFill>
                        <a:latin typeface="Cambria Math" panose="02040503050406030204" pitchFamily="18" charset="0"/>
                        <a:ea typeface="Cambria Math" panose="02040503050406030204" pitchFamily="18" charset="0"/>
                      </a:rPr>
                      <m:t>= </m:t>
                    </m:r>
                    <m:r>
                      <a:rPr lang="en-IN" sz="1600" i="1">
                        <a:latin typeface="Cambria Math" panose="02040503050406030204" pitchFamily="18" charset="0"/>
                        <a:ea typeface="Cambria Math" panose="02040503050406030204" pitchFamily="18" charset="0"/>
                      </a:rPr>
                      <m:t>𝑝</m:t>
                    </m:r>
                    <m:r>
                      <a:rPr lang="en-IN" sz="1600" i="1">
                        <a:latin typeface="Cambria Math" panose="02040503050406030204" pitchFamily="18" charset="0"/>
                        <a:ea typeface="Cambria Math" panose="02040503050406030204" pitchFamily="18" charset="0"/>
                      </a:rPr>
                      <m:t>(</m:t>
                    </m:r>
                    <m:sSub>
                      <m:sSubPr>
                        <m:ctrlPr>
                          <a:rPr lang="en-IN" sz="1600" i="1">
                            <a:latin typeface="Cambria Math" panose="02040503050406030204" pitchFamily="18" charset="0"/>
                            <a:ea typeface="Cambria Math" panose="02040503050406030204" pitchFamily="18" charset="0"/>
                          </a:rPr>
                        </m:ctrlPr>
                      </m:sSubPr>
                      <m:e>
                        <m:r>
                          <a:rPr lang="en-IN" sz="1600" i="1">
                            <a:latin typeface="Cambria Math" panose="02040503050406030204" pitchFamily="18" charset="0"/>
                            <a:ea typeface="Cambria Math" panose="02040503050406030204" pitchFamily="18" charset="0"/>
                          </a:rPr>
                          <m:t>𝑧</m:t>
                        </m:r>
                      </m:e>
                      <m:sub>
                        <m:r>
                          <a:rPr lang="en-IN" sz="1600" i="1">
                            <a:latin typeface="Cambria Math" panose="02040503050406030204" pitchFamily="18" charset="0"/>
                            <a:ea typeface="Cambria Math" panose="02040503050406030204" pitchFamily="18" charset="0"/>
                          </a:rPr>
                          <m:t>𝑛𝑘</m:t>
                        </m:r>
                      </m:sub>
                    </m:sSub>
                    <m:r>
                      <a:rPr lang="en-IN" sz="1600" i="1">
                        <a:latin typeface="Cambria Math" panose="02040503050406030204" pitchFamily="18" charset="0"/>
                        <a:ea typeface="Cambria Math" panose="02040503050406030204" pitchFamily="18" charset="0"/>
                      </a:rPr>
                      <m:t>=</m:t>
                    </m:r>
                    <m:r>
                      <a:rPr lang="en-IN" sz="1600" b="0" i="1" smtClean="0">
                        <a:latin typeface="Cambria Math" panose="02040503050406030204" pitchFamily="18" charset="0"/>
                        <a:ea typeface="Cambria Math" panose="02040503050406030204" pitchFamily="18" charset="0"/>
                      </a:rPr>
                      <m:t>1</m:t>
                    </m:r>
                    <m:r>
                      <a:rPr lang="en-IN" sz="1600" i="1">
                        <a:latin typeface="Cambria Math" panose="02040503050406030204" pitchFamily="18" charset="0"/>
                        <a:ea typeface="Cambria Math" panose="02040503050406030204" pitchFamily="18" charset="0"/>
                      </a:rPr>
                      <m:t>|</m:t>
                    </m:r>
                    <m:sSub>
                      <m:sSubPr>
                        <m:ctrlPr>
                          <a:rPr lang="en-IN" sz="1600" i="1">
                            <a:latin typeface="Cambria Math" panose="02040503050406030204" pitchFamily="18" charset="0"/>
                            <a:ea typeface="Cambria Math" panose="02040503050406030204" pitchFamily="18" charset="0"/>
                          </a:rPr>
                        </m:ctrlPr>
                      </m:sSubPr>
                      <m:e>
                        <m:r>
                          <a:rPr lang="en-IN" sz="1600" i="1">
                            <a:latin typeface="Cambria Math" panose="02040503050406030204" pitchFamily="18" charset="0"/>
                            <a:ea typeface="Cambria Math" panose="02040503050406030204" pitchFamily="18" charset="0"/>
                          </a:rPr>
                          <m:t>𝑥</m:t>
                        </m:r>
                      </m:e>
                      <m:sub>
                        <m:r>
                          <a:rPr lang="en-IN" sz="1600" i="1">
                            <a:latin typeface="Cambria Math" panose="02040503050406030204" pitchFamily="18" charset="0"/>
                            <a:ea typeface="Cambria Math" panose="02040503050406030204" pitchFamily="18" charset="0"/>
                          </a:rPr>
                          <m:t>𝑛</m:t>
                        </m:r>
                      </m:sub>
                    </m:sSub>
                    <m:r>
                      <a:rPr lang="en-IN" sz="1600" i="1">
                        <a:latin typeface="Cambria Math" panose="02040503050406030204" pitchFamily="18" charset="0"/>
                        <a:ea typeface="Cambria Math" panose="02040503050406030204" pitchFamily="18" charset="0"/>
                      </a:rPr>
                      <m:t>,</m:t>
                    </m:r>
                  </m:oMath>
                </a14:m>
                <a:r>
                  <a:rPr lang="en-IN" sz="1600" dirty="0"/>
                  <a:t> </a:t>
                </a:r>
                <a14:m>
                  <m:oMath xmlns:m="http://schemas.openxmlformats.org/officeDocument/2006/math">
                    <m:acc>
                      <m:accPr>
                        <m:chr m:val="̂"/>
                        <m:ctrlPr>
                          <a:rPr lang="en-IN" sz="1600" i="1">
                            <a:latin typeface="Cambria Math" panose="02040503050406030204" pitchFamily="18" charset="0"/>
                          </a:rPr>
                        </m:ctrlPr>
                      </m:accPr>
                      <m:e>
                        <m:r>
                          <m:rPr>
                            <m:sty m:val="p"/>
                          </m:rPr>
                          <a:rPr lang="en-IN" sz="1600">
                            <a:latin typeface="Cambria Math" panose="02040503050406030204" pitchFamily="18" charset="0"/>
                          </a:rPr>
                          <m:t>Θ</m:t>
                        </m:r>
                      </m:e>
                    </m:acc>
                    <m:r>
                      <a:rPr lang="en-IN" sz="1600" b="0" i="0" smtClean="0">
                        <a:latin typeface="Cambria Math" panose="02040503050406030204" pitchFamily="18" charset="0"/>
                      </a:rPr>
                      <m:t>)</m:t>
                    </m:r>
                  </m:oMath>
                </a14:m>
                <a:endParaRPr lang="en-IN" sz="1600" dirty="0"/>
              </a:p>
            </p:txBody>
          </p:sp>
        </mc:Choice>
        <mc:Fallback xmlns="">
          <p:sp>
            <p:nvSpPr>
              <p:cNvPr id="29" name="TextBox 28">
                <a:extLst>
                  <a:ext uri="{FF2B5EF4-FFF2-40B4-BE49-F238E27FC236}">
                    <a16:creationId xmlns:a16="http://schemas.microsoft.com/office/drawing/2014/main" id="{F1D54A41-9663-4563-8620-B251270BBE88}"/>
                  </a:ext>
                </a:extLst>
              </p:cNvPr>
              <p:cNvSpPr txBox="1">
                <a:spLocks noRot="1" noChangeAspect="1" noMove="1" noResize="1" noEditPoints="1" noAdjustHandles="1" noChangeArrowheads="1" noChangeShapeType="1" noTextEdit="1"/>
              </p:cNvSpPr>
              <p:nvPr/>
            </p:nvSpPr>
            <p:spPr>
              <a:xfrm>
                <a:off x="6686100" y="1634521"/>
                <a:ext cx="2274698" cy="254493"/>
              </a:xfrm>
              <a:prstGeom prst="rect">
                <a:avLst/>
              </a:prstGeom>
              <a:blipFill>
                <a:blip r:embed="rId8"/>
                <a:stretch>
                  <a:fillRect l="-1877" t="-16667" b="-33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0" name="Speech Bubble: Rectangle 29">
                <a:extLst>
                  <a:ext uri="{FF2B5EF4-FFF2-40B4-BE49-F238E27FC236}">
                    <a16:creationId xmlns:a16="http://schemas.microsoft.com/office/drawing/2014/main" id="{D5C19E20-46D8-48EB-A58B-C015C3AF41BB}"/>
                  </a:ext>
                </a:extLst>
              </p:cNvPr>
              <p:cNvSpPr/>
              <p:nvPr/>
            </p:nvSpPr>
            <p:spPr>
              <a:xfrm>
                <a:off x="8497700" y="1042644"/>
                <a:ext cx="3603188" cy="432926"/>
              </a:xfrm>
              <a:prstGeom prst="wedgeRectCallout">
                <a:avLst>
                  <a:gd name="adj1" fmla="val -37502"/>
                  <a:gd name="adj2" fmla="val 6885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rgbClr val="0000FF"/>
                    </a:solidFill>
                    <a:latin typeface="Abadi Extra Light" panose="020B0204020104020204" pitchFamily="34" charset="0"/>
                  </a:rPr>
                  <a:t>Need to normalize: </a:t>
                </a:r>
                <a14:m>
                  <m:oMath xmlns:m="http://schemas.openxmlformats.org/officeDocument/2006/math">
                    <m:r>
                      <a:rPr lang="en-IN" sz="1400" i="1">
                        <a:solidFill>
                          <a:schemeClr val="tx1"/>
                        </a:solidFill>
                        <a:latin typeface="Cambria Math" panose="02040503050406030204" pitchFamily="18" charset="0"/>
                        <a:ea typeface="Cambria Math" panose="02040503050406030204" pitchFamily="18" charset="0"/>
                      </a:rPr>
                      <m:t>𝔼</m:t>
                    </m:r>
                    <m:d>
                      <m:dPr>
                        <m:begChr m:val="["/>
                        <m:endChr m:val="]"/>
                        <m:ctrlPr>
                          <a:rPr lang="en-IN" sz="1400" i="1">
                            <a:solidFill>
                              <a:schemeClr val="tx1"/>
                            </a:solidFill>
                            <a:latin typeface="Cambria Math" panose="02040503050406030204" pitchFamily="18" charset="0"/>
                            <a:ea typeface="Cambria Math" panose="02040503050406030204" pitchFamily="18" charset="0"/>
                          </a:rPr>
                        </m:ctrlPr>
                      </m:dPr>
                      <m:e>
                        <m:sSub>
                          <m:sSubPr>
                            <m:ctrlPr>
                              <a:rPr lang="en-IN" sz="1400" i="1">
                                <a:solidFill>
                                  <a:schemeClr val="tx1"/>
                                </a:solidFill>
                                <a:latin typeface="Cambria Math" panose="02040503050406030204" pitchFamily="18" charset="0"/>
                                <a:ea typeface="Cambria Math" panose="02040503050406030204" pitchFamily="18" charset="0"/>
                              </a:rPr>
                            </m:ctrlPr>
                          </m:sSubPr>
                          <m:e>
                            <m:r>
                              <a:rPr lang="en-IN" sz="1400" i="1">
                                <a:solidFill>
                                  <a:schemeClr val="tx1"/>
                                </a:solidFill>
                                <a:latin typeface="Cambria Math" panose="02040503050406030204" pitchFamily="18" charset="0"/>
                                <a:ea typeface="Cambria Math" panose="02040503050406030204" pitchFamily="18" charset="0"/>
                              </a:rPr>
                              <m:t>𝑧</m:t>
                            </m:r>
                          </m:e>
                          <m:sub>
                            <m:r>
                              <a:rPr lang="en-IN" sz="1400" i="1">
                                <a:solidFill>
                                  <a:schemeClr val="tx1"/>
                                </a:solidFill>
                                <a:latin typeface="Cambria Math" panose="02040503050406030204" pitchFamily="18" charset="0"/>
                                <a:ea typeface="Cambria Math" panose="02040503050406030204" pitchFamily="18" charset="0"/>
                              </a:rPr>
                              <m:t>𝑛𝑘</m:t>
                            </m:r>
                          </m:sub>
                        </m:sSub>
                      </m:e>
                    </m:d>
                    <m:r>
                      <a:rPr lang="en-IN" sz="1400" b="0" i="1" smtClean="0">
                        <a:solidFill>
                          <a:schemeClr val="tx1"/>
                        </a:solidFill>
                        <a:latin typeface="Cambria Math" panose="02040503050406030204" pitchFamily="18" charset="0"/>
                        <a:ea typeface="Cambria Math" panose="02040503050406030204" pitchFamily="18" charset="0"/>
                      </a:rPr>
                      <m:t>= </m:t>
                    </m:r>
                    <m:f>
                      <m:fPr>
                        <m:ctrlPr>
                          <a:rPr lang="en-IN" sz="1400" b="0" i="1" smtClean="0">
                            <a:solidFill>
                              <a:schemeClr val="tx1"/>
                            </a:solidFill>
                            <a:latin typeface="Cambria Math" panose="02040503050406030204" pitchFamily="18" charset="0"/>
                            <a:ea typeface="Cambria Math" panose="02040503050406030204" pitchFamily="18" charset="0"/>
                          </a:rPr>
                        </m:ctrlPr>
                      </m:fPr>
                      <m:num>
                        <m:sSub>
                          <m:sSubPr>
                            <m:ctrlPr>
                              <a:rPr lang="en-IN" sz="1400" i="1">
                                <a:solidFill>
                                  <a:srgbClr val="0000FF"/>
                                </a:solidFill>
                                <a:latin typeface="Cambria Math" panose="02040503050406030204" pitchFamily="18" charset="0"/>
                                <a:ea typeface="Cambria Math" panose="02040503050406030204" pitchFamily="18" charset="0"/>
                              </a:rPr>
                            </m:ctrlPr>
                          </m:sSubPr>
                          <m:e>
                            <m:acc>
                              <m:accPr>
                                <m:chr m:val="̂"/>
                                <m:ctrlPr>
                                  <a:rPr lang="en-IN" sz="1400" i="1">
                                    <a:solidFill>
                                      <a:srgbClr val="0000FF"/>
                                    </a:solidFill>
                                    <a:latin typeface="Cambria Math" panose="02040503050406030204" pitchFamily="18" charset="0"/>
                                    <a:ea typeface="Cambria Math" panose="02040503050406030204" pitchFamily="18" charset="0"/>
                                  </a:rPr>
                                </m:ctrlPr>
                              </m:accPr>
                              <m:e>
                                <m:r>
                                  <a:rPr lang="en-IN" sz="1400" i="1">
                                    <a:solidFill>
                                      <a:srgbClr val="0000FF"/>
                                    </a:solidFill>
                                    <a:latin typeface="Cambria Math" panose="02040503050406030204" pitchFamily="18" charset="0"/>
                                    <a:ea typeface="Cambria Math" panose="02040503050406030204" pitchFamily="18" charset="0"/>
                                  </a:rPr>
                                  <m:t>𝜋</m:t>
                                </m:r>
                              </m:e>
                            </m:acc>
                          </m:e>
                          <m:sub>
                            <m:r>
                              <a:rPr lang="en-IN" sz="1400" i="1">
                                <a:solidFill>
                                  <a:srgbClr val="0000FF"/>
                                </a:solidFill>
                                <a:latin typeface="Cambria Math" panose="02040503050406030204" pitchFamily="18" charset="0"/>
                                <a:ea typeface="Cambria Math" panose="02040503050406030204" pitchFamily="18" charset="0"/>
                              </a:rPr>
                              <m:t>𝑘</m:t>
                            </m:r>
                          </m:sub>
                        </m:sSub>
                        <m:r>
                          <a:rPr lang="en-IN" sz="1400" i="1">
                            <a:solidFill>
                              <a:srgbClr val="0000FF"/>
                            </a:solidFill>
                            <a:latin typeface="Cambria Math" panose="02040503050406030204" pitchFamily="18" charset="0"/>
                            <a:ea typeface="Cambria Math" panose="02040503050406030204" pitchFamily="18" charset="0"/>
                          </a:rPr>
                          <m:t>𝒩</m:t>
                        </m:r>
                        <m:d>
                          <m:dPr>
                            <m:ctrlPr>
                              <a:rPr lang="en-IN" sz="1400" i="1">
                                <a:solidFill>
                                  <a:srgbClr val="0000FF"/>
                                </a:solidFill>
                                <a:latin typeface="Cambria Math" panose="02040503050406030204" pitchFamily="18" charset="0"/>
                                <a:ea typeface="Cambria Math" panose="02040503050406030204" pitchFamily="18" charset="0"/>
                              </a:rPr>
                            </m:ctrlPr>
                          </m:dPr>
                          <m:e>
                            <m:sSub>
                              <m:sSubPr>
                                <m:ctrlPr>
                                  <a:rPr lang="en-IN" sz="1400" i="1">
                                    <a:solidFill>
                                      <a:srgbClr val="0000FF"/>
                                    </a:solidFill>
                                    <a:latin typeface="Cambria Math" panose="02040503050406030204" pitchFamily="18" charset="0"/>
                                    <a:ea typeface="Cambria Math" panose="02040503050406030204" pitchFamily="18" charset="0"/>
                                  </a:rPr>
                                </m:ctrlPr>
                              </m:sSubPr>
                              <m:e>
                                <m:r>
                                  <a:rPr lang="en-IN" sz="1400" i="1">
                                    <a:solidFill>
                                      <a:srgbClr val="0000FF"/>
                                    </a:solidFill>
                                    <a:latin typeface="Cambria Math" panose="02040503050406030204" pitchFamily="18" charset="0"/>
                                    <a:ea typeface="Cambria Math" panose="02040503050406030204" pitchFamily="18" charset="0"/>
                                  </a:rPr>
                                  <m:t>𝑥</m:t>
                                </m:r>
                              </m:e>
                              <m:sub>
                                <m:r>
                                  <a:rPr lang="en-IN" sz="1400" i="1">
                                    <a:solidFill>
                                      <a:srgbClr val="0000FF"/>
                                    </a:solidFill>
                                    <a:latin typeface="Cambria Math" panose="02040503050406030204" pitchFamily="18" charset="0"/>
                                    <a:ea typeface="Cambria Math" panose="02040503050406030204" pitchFamily="18" charset="0"/>
                                  </a:rPr>
                                  <m:t>𝑛</m:t>
                                </m:r>
                              </m:sub>
                            </m:sSub>
                            <m:r>
                              <a:rPr lang="en-IN" sz="1400" i="1">
                                <a:solidFill>
                                  <a:srgbClr val="0000FF"/>
                                </a:solidFill>
                                <a:latin typeface="Cambria Math" panose="02040503050406030204" pitchFamily="18" charset="0"/>
                                <a:ea typeface="Cambria Math" panose="02040503050406030204" pitchFamily="18" charset="0"/>
                              </a:rPr>
                              <m:t>|</m:t>
                            </m:r>
                            <m:sSub>
                              <m:sSubPr>
                                <m:ctrlPr>
                                  <a:rPr lang="en-IN" sz="1400" i="1">
                                    <a:solidFill>
                                      <a:srgbClr val="0000FF"/>
                                    </a:solidFill>
                                    <a:latin typeface="Cambria Math" panose="02040503050406030204" pitchFamily="18" charset="0"/>
                                    <a:ea typeface="Cambria Math" panose="02040503050406030204" pitchFamily="18" charset="0"/>
                                  </a:rPr>
                                </m:ctrlPr>
                              </m:sSubPr>
                              <m:e>
                                <m:acc>
                                  <m:accPr>
                                    <m:chr m:val="̂"/>
                                    <m:ctrlPr>
                                      <a:rPr lang="en-IN" sz="1400" i="1">
                                        <a:solidFill>
                                          <a:srgbClr val="0000FF"/>
                                        </a:solidFill>
                                        <a:latin typeface="Cambria Math" panose="02040503050406030204" pitchFamily="18" charset="0"/>
                                        <a:ea typeface="Cambria Math" panose="02040503050406030204" pitchFamily="18" charset="0"/>
                                      </a:rPr>
                                    </m:ctrlPr>
                                  </m:accPr>
                                  <m:e>
                                    <m:r>
                                      <a:rPr lang="en-IN" sz="1400" i="1">
                                        <a:solidFill>
                                          <a:srgbClr val="0000FF"/>
                                        </a:solidFill>
                                        <a:latin typeface="Cambria Math" panose="02040503050406030204" pitchFamily="18" charset="0"/>
                                        <a:ea typeface="Cambria Math" panose="02040503050406030204" pitchFamily="18" charset="0"/>
                                      </a:rPr>
                                      <m:t>𝜇</m:t>
                                    </m:r>
                                  </m:e>
                                </m:acc>
                              </m:e>
                              <m:sub>
                                <m:r>
                                  <a:rPr lang="en-IN" sz="1400" i="1">
                                    <a:solidFill>
                                      <a:srgbClr val="0000FF"/>
                                    </a:solidFill>
                                    <a:latin typeface="Cambria Math" panose="02040503050406030204" pitchFamily="18" charset="0"/>
                                    <a:ea typeface="Cambria Math" panose="02040503050406030204" pitchFamily="18" charset="0"/>
                                  </a:rPr>
                                  <m:t>𝑘</m:t>
                                </m:r>
                              </m:sub>
                            </m:sSub>
                            <m:r>
                              <a:rPr lang="en-IN" sz="1400" i="1">
                                <a:solidFill>
                                  <a:srgbClr val="0000FF"/>
                                </a:solidFill>
                                <a:latin typeface="Cambria Math" panose="02040503050406030204" pitchFamily="18" charset="0"/>
                                <a:ea typeface="Cambria Math" panose="02040503050406030204" pitchFamily="18" charset="0"/>
                              </a:rPr>
                              <m:t>,</m:t>
                            </m:r>
                            <m:sSub>
                              <m:sSubPr>
                                <m:ctrlPr>
                                  <a:rPr lang="en-IN" sz="1400" i="1">
                                    <a:solidFill>
                                      <a:srgbClr val="0000FF"/>
                                    </a:solidFill>
                                    <a:latin typeface="Cambria Math" panose="02040503050406030204" pitchFamily="18" charset="0"/>
                                    <a:ea typeface="Cambria Math" panose="02040503050406030204" pitchFamily="18" charset="0"/>
                                  </a:rPr>
                                </m:ctrlPr>
                              </m:sSubPr>
                              <m:e>
                                <m:acc>
                                  <m:accPr>
                                    <m:chr m:val="̂"/>
                                    <m:ctrlPr>
                                      <a:rPr lang="en-IN" sz="1400" i="1">
                                        <a:solidFill>
                                          <a:srgbClr val="0000FF"/>
                                        </a:solidFill>
                                        <a:latin typeface="Cambria Math" panose="02040503050406030204" pitchFamily="18" charset="0"/>
                                        <a:ea typeface="Cambria Math" panose="02040503050406030204" pitchFamily="18" charset="0"/>
                                      </a:rPr>
                                    </m:ctrlPr>
                                  </m:accPr>
                                  <m:e>
                                    <m:r>
                                      <m:rPr>
                                        <m:sty m:val="p"/>
                                      </m:rPr>
                                      <a:rPr lang="en-IN" sz="1400">
                                        <a:solidFill>
                                          <a:srgbClr val="0000FF"/>
                                        </a:solidFill>
                                        <a:latin typeface="Cambria Math" panose="02040503050406030204" pitchFamily="18" charset="0"/>
                                        <a:ea typeface="Cambria Math" panose="02040503050406030204" pitchFamily="18" charset="0"/>
                                      </a:rPr>
                                      <m:t>Σ</m:t>
                                    </m:r>
                                  </m:e>
                                </m:acc>
                              </m:e>
                              <m:sub>
                                <m:r>
                                  <a:rPr lang="en-IN" sz="1400" i="1">
                                    <a:solidFill>
                                      <a:srgbClr val="0000FF"/>
                                    </a:solidFill>
                                    <a:latin typeface="Cambria Math" panose="02040503050406030204" pitchFamily="18" charset="0"/>
                                    <a:ea typeface="Cambria Math" panose="02040503050406030204" pitchFamily="18" charset="0"/>
                                  </a:rPr>
                                  <m:t>𝑘</m:t>
                                </m:r>
                              </m:sub>
                            </m:sSub>
                          </m:e>
                        </m:d>
                      </m:num>
                      <m:den>
                        <m:nary>
                          <m:naryPr>
                            <m:chr m:val="∑"/>
                            <m:limLoc m:val="subSup"/>
                            <m:ctrlPr>
                              <a:rPr lang="en-IN" sz="1400" b="0" i="1" smtClean="0">
                                <a:solidFill>
                                  <a:srgbClr val="FF0000"/>
                                </a:solidFill>
                                <a:latin typeface="Cambria Math" panose="02040503050406030204" pitchFamily="18" charset="0"/>
                                <a:ea typeface="Cambria Math" panose="02040503050406030204" pitchFamily="18" charset="0"/>
                              </a:rPr>
                            </m:ctrlPr>
                          </m:naryPr>
                          <m:sub>
                            <m:r>
                              <a:rPr lang="en-IN" sz="1400" b="0" i="1" smtClean="0">
                                <a:solidFill>
                                  <a:srgbClr val="FF0000"/>
                                </a:solidFill>
                                <a:latin typeface="Cambria Math" panose="02040503050406030204" pitchFamily="18" charset="0"/>
                                <a:ea typeface="Cambria Math" panose="02040503050406030204" pitchFamily="18" charset="0"/>
                              </a:rPr>
                              <m:t>ℓ=1</m:t>
                            </m:r>
                          </m:sub>
                          <m:sup>
                            <m:r>
                              <a:rPr lang="en-IN" sz="1400" b="0" i="1" smtClean="0">
                                <a:solidFill>
                                  <a:srgbClr val="FF0000"/>
                                </a:solidFill>
                                <a:latin typeface="Cambria Math" panose="02040503050406030204" pitchFamily="18" charset="0"/>
                                <a:ea typeface="Cambria Math" panose="02040503050406030204" pitchFamily="18" charset="0"/>
                              </a:rPr>
                              <m:t>𝐾</m:t>
                            </m:r>
                          </m:sup>
                          <m:e>
                            <m:sSub>
                              <m:sSubPr>
                                <m:ctrlPr>
                                  <a:rPr lang="en-IN" sz="1400" i="1">
                                    <a:solidFill>
                                      <a:srgbClr val="FF0000"/>
                                    </a:solidFill>
                                    <a:latin typeface="Cambria Math" panose="02040503050406030204" pitchFamily="18" charset="0"/>
                                    <a:ea typeface="Cambria Math" panose="02040503050406030204" pitchFamily="18" charset="0"/>
                                  </a:rPr>
                                </m:ctrlPr>
                              </m:sSubPr>
                              <m:e>
                                <m:acc>
                                  <m:accPr>
                                    <m:chr m:val="̂"/>
                                    <m:ctrlPr>
                                      <a:rPr lang="en-IN" sz="1400" i="1">
                                        <a:solidFill>
                                          <a:srgbClr val="FF0000"/>
                                        </a:solidFill>
                                        <a:latin typeface="Cambria Math" panose="02040503050406030204" pitchFamily="18" charset="0"/>
                                        <a:ea typeface="Cambria Math" panose="02040503050406030204" pitchFamily="18" charset="0"/>
                                      </a:rPr>
                                    </m:ctrlPr>
                                  </m:accPr>
                                  <m:e>
                                    <m:r>
                                      <a:rPr lang="en-IN" sz="1400" i="1">
                                        <a:solidFill>
                                          <a:srgbClr val="FF0000"/>
                                        </a:solidFill>
                                        <a:latin typeface="Cambria Math" panose="02040503050406030204" pitchFamily="18" charset="0"/>
                                        <a:ea typeface="Cambria Math" panose="02040503050406030204" pitchFamily="18" charset="0"/>
                                      </a:rPr>
                                      <m:t>𝜋</m:t>
                                    </m:r>
                                  </m:e>
                                </m:acc>
                              </m:e>
                              <m:sub>
                                <m:r>
                                  <a:rPr lang="en-IN" sz="1400" b="0" i="1" smtClean="0">
                                    <a:solidFill>
                                      <a:srgbClr val="FF0000"/>
                                    </a:solidFill>
                                    <a:latin typeface="Cambria Math" panose="02040503050406030204" pitchFamily="18" charset="0"/>
                                    <a:ea typeface="Cambria Math" panose="02040503050406030204" pitchFamily="18" charset="0"/>
                                  </a:rPr>
                                  <m:t>ℓ</m:t>
                                </m:r>
                              </m:sub>
                            </m:sSub>
                            <m:r>
                              <a:rPr lang="en-IN" sz="1400" i="1">
                                <a:solidFill>
                                  <a:srgbClr val="FF0000"/>
                                </a:solidFill>
                                <a:latin typeface="Cambria Math" panose="02040503050406030204" pitchFamily="18" charset="0"/>
                                <a:ea typeface="Cambria Math" panose="02040503050406030204" pitchFamily="18" charset="0"/>
                              </a:rPr>
                              <m:t>𝒩</m:t>
                            </m:r>
                            <m:d>
                              <m:dPr>
                                <m:ctrlPr>
                                  <a:rPr lang="en-IN" sz="1400" i="1">
                                    <a:solidFill>
                                      <a:srgbClr val="FF0000"/>
                                    </a:solidFill>
                                    <a:latin typeface="Cambria Math" panose="02040503050406030204" pitchFamily="18" charset="0"/>
                                    <a:ea typeface="Cambria Math" panose="02040503050406030204" pitchFamily="18" charset="0"/>
                                  </a:rPr>
                                </m:ctrlPr>
                              </m:dPr>
                              <m:e>
                                <m:sSub>
                                  <m:sSubPr>
                                    <m:ctrlPr>
                                      <a:rPr lang="en-IN" sz="1400" i="1">
                                        <a:solidFill>
                                          <a:srgbClr val="FF0000"/>
                                        </a:solidFill>
                                        <a:latin typeface="Cambria Math" panose="02040503050406030204" pitchFamily="18" charset="0"/>
                                        <a:ea typeface="Cambria Math" panose="02040503050406030204" pitchFamily="18" charset="0"/>
                                      </a:rPr>
                                    </m:ctrlPr>
                                  </m:sSubPr>
                                  <m:e>
                                    <m:r>
                                      <a:rPr lang="en-IN" sz="1400" i="1">
                                        <a:solidFill>
                                          <a:srgbClr val="FF0000"/>
                                        </a:solidFill>
                                        <a:latin typeface="Cambria Math" panose="02040503050406030204" pitchFamily="18" charset="0"/>
                                        <a:ea typeface="Cambria Math" panose="02040503050406030204" pitchFamily="18" charset="0"/>
                                      </a:rPr>
                                      <m:t>𝑥</m:t>
                                    </m:r>
                                  </m:e>
                                  <m:sub>
                                    <m:r>
                                      <a:rPr lang="en-IN" sz="1400" i="1">
                                        <a:solidFill>
                                          <a:srgbClr val="FF0000"/>
                                        </a:solidFill>
                                        <a:latin typeface="Cambria Math" panose="02040503050406030204" pitchFamily="18" charset="0"/>
                                        <a:ea typeface="Cambria Math" panose="02040503050406030204" pitchFamily="18" charset="0"/>
                                      </a:rPr>
                                      <m:t>𝑛</m:t>
                                    </m:r>
                                  </m:sub>
                                </m:sSub>
                                <m:r>
                                  <a:rPr lang="en-IN" sz="1400" i="1">
                                    <a:solidFill>
                                      <a:srgbClr val="FF0000"/>
                                    </a:solidFill>
                                    <a:latin typeface="Cambria Math" panose="02040503050406030204" pitchFamily="18" charset="0"/>
                                    <a:ea typeface="Cambria Math" panose="02040503050406030204" pitchFamily="18" charset="0"/>
                                  </a:rPr>
                                  <m:t>|</m:t>
                                </m:r>
                                <m:sSub>
                                  <m:sSubPr>
                                    <m:ctrlPr>
                                      <a:rPr lang="en-IN" sz="1400" i="1">
                                        <a:solidFill>
                                          <a:srgbClr val="FF0000"/>
                                        </a:solidFill>
                                        <a:latin typeface="Cambria Math" panose="02040503050406030204" pitchFamily="18" charset="0"/>
                                        <a:ea typeface="Cambria Math" panose="02040503050406030204" pitchFamily="18" charset="0"/>
                                      </a:rPr>
                                    </m:ctrlPr>
                                  </m:sSubPr>
                                  <m:e>
                                    <m:acc>
                                      <m:accPr>
                                        <m:chr m:val="̂"/>
                                        <m:ctrlPr>
                                          <a:rPr lang="en-IN" sz="1400" i="1">
                                            <a:solidFill>
                                              <a:srgbClr val="FF0000"/>
                                            </a:solidFill>
                                            <a:latin typeface="Cambria Math" panose="02040503050406030204" pitchFamily="18" charset="0"/>
                                            <a:ea typeface="Cambria Math" panose="02040503050406030204" pitchFamily="18" charset="0"/>
                                          </a:rPr>
                                        </m:ctrlPr>
                                      </m:accPr>
                                      <m:e>
                                        <m:r>
                                          <a:rPr lang="en-IN" sz="1400" i="1">
                                            <a:solidFill>
                                              <a:srgbClr val="FF0000"/>
                                            </a:solidFill>
                                            <a:latin typeface="Cambria Math" panose="02040503050406030204" pitchFamily="18" charset="0"/>
                                            <a:ea typeface="Cambria Math" panose="02040503050406030204" pitchFamily="18" charset="0"/>
                                          </a:rPr>
                                          <m:t>𝜇</m:t>
                                        </m:r>
                                      </m:e>
                                    </m:acc>
                                  </m:e>
                                  <m:sub>
                                    <m:r>
                                      <a:rPr lang="en-IN" sz="1400" b="0" i="1" smtClean="0">
                                        <a:solidFill>
                                          <a:srgbClr val="FF0000"/>
                                        </a:solidFill>
                                        <a:latin typeface="Cambria Math" panose="02040503050406030204" pitchFamily="18" charset="0"/>
                                        <a:ea typeface="Cambria Math" panose="02040503050406030204" pitchFamily="18" charset="0"/>
                                      </a:rPr>
                                      <m:t>ℓ</m:t>
                                    </m:r>
                                  </m:sub>
                                </m:sSub>
                                <m:r>
                                  <a:rPr lang="en-IN" sz="1400" i="1">
                                    <a:solidFill>
                                      <a:srgbClr val="FF0000"/>
                                    </a:solidFill>
                                    <a:latin typeface="Cambria Math" panose="02040503050406030204" pitchFamily="18" charset="0"/>
                                    <a:ea typeface="Cambria Math" panose="02040503050406030204" pitchFamily="18" charset="0"/>
                                  </a:rPr>
                                  <m:t>,</m:t>
                                </m:r>
                                <m:sSub>
                                  <m:sSubPr>
                                    <m:ctrlPr>
                                      <a:rPr lang="en-IN" sz="1400" i="1">
                                        <a:solidFill>
                                          <a:srgbClr val="FF0000"/>
                                        </a:solidFill>
                                        <a:latin typeface="Cambria Math" panose="02040503050406030204" pitchFamily="18" charset="0"/>
                                        <a:ea typeface="Cambria Math" panose="02040503050406030204" pitchFamily="18" charset="0"/>
                                      </a:rPr>
                                    </m:ctrlPr>
                                  </m:sSubPr>
                                  <m:e>
                                    <m:acc>
                                      <m:accPr>
                                        <m:chr m:val="̂"/>
                                        <m:ctrlPr>
                                          <a:rPr lang="en-IN" sz="1400" i="1">
                                            <a:solidFill>
                                              <a:srgbClr val="FF0000"/>
                                            </a:solidFill>
                                            <a:latin typeface="Cambria Math" panose="02040503050406030204" pitchFamily="18" charset="0"/>
                                            <a:ea typeface="Cambria Math" panose="02040503050406030204" pitchFamily="18" charset="0"/>
                                          </a:rPr>
                                        </m:ctrlPr>
                                      </m:accPr>
                                      <m:e>
                                        <m:r>
                                          <m:rPr>
                                            <m:sty m:val="p"/>
                                          </m:rPr>
                                          <a:rPr lang="en-IN" sz="1400">
                                            <a:solidFill>
                                              <a:srgbClr val="FF0000"/>
                                            </a:solidFill>
                                            <a:latin typeface="Cambria Math" panose="02040503050406030204" pitchFamily="18" charset="0"/>
                                            <a:ea typeface="Cambria Math" panose="02040503050406030204" pitchFamily="18" charset="0"/>
                                          </a:rPr>
                                          <m:t>Σ</m:t>
                                        </m:r>
                                      </m:e>
                                    </m:acc>
                                  </m:e>
                                  <m:sub>
                                    <m:r>
                                      <a:rPr lang="en-IN" sz="1400" b="0" i="1" smtClean="0">
                                        <a:solidFill>
                                          <a:srgbClr val="FF0000"/>
                                        </a:solidFill>
                                        <a:latin typeface="Cambria Math" panose="02040503050406030204" pitchFamily="18" charset="0"/>
                                        <a:ea typeface="Cambria Math" panose="02040503050406030204" pitchFamily="18" charset="0"/>
                                      </a:rPr>
                                      <m:t>ℓ</m:t>
                                    </m:r>
                                  </m:sub>
                                </m:sSub>
                              </m:e>
                            </m:d>
                          </m:e>
                        </m:nary>
                      </m:den>
                    </m:f>
                  </m:oMath>
                </a14:m>
                <a:r>
                  <a:rPr lang="en-IN" sz="1400" dirty="0">
                    <a:solidFill>
                      <a:srgbClr val="0000FF"/>
                    </a:solidFill>
                    <a:latin typeface="Abadi Extra Light" panose="020B0204020104020204" pitchFamily="34" charset="0"/>
                  </a:rPr>
                  <a:t>   </a:t>
                </a:r>
                <a:endParaRPr lang="en-IN" sz="1400" dirty="0">
                  <a:solidFill>
                    <a:schemeClr val="tx1"/>
                  </a:solidFill>
                  <a:latin typeface="Abadi Extra Light" panose="020B0204020104020204" pitchFamily="34" charset="0"/>
                </a:endParaRPr>
              </a:p>
            </p:txBody>
          </p:sp>
        </mc:Choice>
        <mc:Fallback xmlns="">
          <p:sp>
            <p:nvSpPr>
              <p:cNvPr id="30" name="Speech Bubble: Rectangle 29">
                <a:extLst>
                  <a:ext uri="{FF2B5EF4-FFF2-40B4-BE49-F238E27FC236}">
                    <a16:creationId xmlns:a16="http://schemas.microsoft.com/office/drawing/2014/main" id="{D5C19E20-46D8-48EB-A58B-C015C3AF41BB}"/>
                  </a:ext>
                </a:extLst>
              </p:cNvPr>
              <p:cNvSpPr>
                <a:spLocks noRot="1" noChangeAspect="1" noMove="1" noResize="1" noEditPoints="1" noAdjustHandles="1" noChangeArrowheads="1" noChangeShapeType="1" noTextEdit="1"/>
              </p:cNvSpPr>
              <p:nvPr/>
            </p:nvSpPr>
            <p:spPr>
              <a:xfrm>
                <a:off x="8497700" y="1042644"/>
                <a:ext cx="3603188" cy="432926"/>
              </a:xfrm>
              <a:prstGeom prst="wedgeRectCallout">
                <a:avLst>
                  <a:gd name="adj1" fmla="val -37502"/>
                  <a:gd name="adj2" fmla="val 68856"/>
                </a:avLst>
              </a:prstGeom>
              <a:blipFill>
                <a:blip r:embed="rId9"/>
                <a:stretch>
                  <a:fillRect l="-337" t="-1136" b="-51136"/>
                </a:stretch>
              </a:blipFill>
              <a:ln w="19050">
                <a:solidFill>
                  <a:schemeClr val="accent2"/>
                </a:solidFill>
              </a:ln>
            </p:spPr>
            <p:txBody>
              <a:bodyPr/>
              <a:lstStyle/>
              <a:p>
                <a:r>
                  <a:rPr lang="en-IN">
                    <a:noFill/>
                  </a:rPr>
                  <a:t> </a:t>
                </a:r>
              </a:p>
            </p:txBody>
          </p:sp>
        </mc:Fallback>
      </mc:AlternateContent>
      <p:pic>
        <p:nvPicPr>
          <p:cNvPr id="6" name="Picture 5">
            <a:extLst>
              <a:ext uri="{FF2B5EF4-FFF2-40B4-BE49-F238E27FC236}">
                <a16:creationId xmlns:a16="http://schemas.microsoft.com/office/drawing/2014/main" id="{87424245-B277-4330-AC5D-0CBCFF4B8961}"/>
              </a:ext>
            </a:extLst>
          </p:cNvPr>
          <p:cNvPicPr>
            <a:picLocks noChangeAspect="1"/>
          </p:cNvPicPr>
          <p:nvPr/>
        </p:nvPicPr>
        <p:blipFill>
          <a:blip r:embed="rId10"/>
          <a:stretch>
            <a:fillRect/>
          </a:stretch>
        </p:blipFill>
        <p:spPr>
          <a:xfrm>
            <a:off x="1205240" y="2014938"/>
            <a:ext cx="9462782" cy="4779459"/>
          </a:xfrm>
          <a:prstGeom prst="rect">
            <a:avLst/>
          </a:prstGeom>
        </p:spPr>
      </p:pic>
      <mc:AlternateContent xmlns:mc="http://schemas.openxmlformats.org/markup-compatibility/2006" xmlns:a14="http://schemas.microsoft.com/office/drawing/2010/main">
        <mc:Choice Requires="a14">
          <p:sp>
            <p:nvSpPr>
              <p:cNvPr id="31" name="Speech Bubble: Rectangle 30">
                <a:extLst>
                  <a:ext uri="{FF2B5EF4-FFF2-40B4-BE49-F238E27FC236}">
                    <a16:creationId xmlns:a16="http://schemas.microsoft.com/office/drawing/2014/main" id="{0D89BF4F-50E5-4C61-9E3A-4E2E86402A89}"/>
                  </a:ext>
                </a:extLst>
              </p:cNvPr>
              <p:cNvSpPr/>
              <p:nvPr/>
            </p:nvSpPr>
            <p:spPr>
              <a:xfrm>
                <a:off x="9780074" y="607249"/>
                <a:ext cx="1945195" cy="344784"/>
              </a:xfrm>
              <a:prstGeom prst="wedgeRectCallout">
                <a:avLst>
                  <a:gd name="adj1" fmla="val -38365"/>
                  <a:gd name="adj2" fmla="val 9562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ea typeface="Cambria Math" panose="02040503050406030204" pitchFamily="18" charset="0"/>
                  </a:rPr>
                  <a:t>Reason: </a:t>
                </a:r>
                <a14:m>
                  <m:oMath xmlns:m="http://schemas.openxmlformats.org/officeDocument/2006/math">
                    <m:nary>
                      <m:naryPr>
                        <m:chr m:val="∑"/>
                        <m:limLoc m:val="subSup"/>
                        <m:ctrlPr>
                          <a:rPr lang="en-IN" sz="1400" i="1" smtClean="0">
                            <a:solidFill>
                              <a:schemeClr val="tx1"/>
                            </a:solidFill>
                            <a:latin typeface="Cambria Math" panose="02040503050406030204" pitchFamily="18" charset="0"/>
                            <a:ea typeface="Cambria Math" panose="02040503050406030204" pitchFamily="18" charset="0"/>
                          </a:rPr>
                        </m:ctrlPr>
                      </m:naryPr>
                      <m:sub>
                        <m:r>
                          <m:rPr>
                            <m:brk m:alnAt="25"/>
                          </m:rPr>
                          <a:rPr lang="en-IN" sz="1400" b="0" i="1" smtClean="0">
                            <a:solidFill>
                              <a:schemeClr val="tx1"/>
                            </a:solidFill>
                            <a:latin typeface="Cambria Math" panose="02040503050406030204" pitchFamily="18" charset="0"/>
                            <a:ea typeface="Cambria Math" panose="02040503050406030204" pitchFamily="18" charset="0"/>
                          </a:rPr>
                          <m:t>𝑘</m:t>
                        </m:r>
                        <m:r>
                          <a:rPr lang="en-IN" sz="1400" b="0" i="1" smtClean="0">
                            <a:solidFill>
                              <a:schemeClr val="tx1"/>
                            </a:solidFill>
                            <a:latin typeface="Cambria Math" panose="02040503050406030204" pitchFamily="18" charset="0"/>
                            <a:ea typeface="Cambria Math" panose="02040503050406030204" pitchFamily="18" charset="0"/>
                          </a:rPr>
                          <m:t>=1</m:t>
                        </m:r>
                      </m:sub>
                      <m:sup>
                        <m:r>
                          <a:rPr lang="en-IN" sz="1400" b="0" i="1" smtClean="0">
                            <a:solidFill>
                              <a:schemeClr val="tx1"/>
                            </a:solidFill>
                            <a:latin typeface="Cambria Math" panose="02040503050406030204" pitchFamily="18" charset="0"/>
                            <a:ea typeface="Cambria Math" panose="02040503050406030204" pitchFamily="18" charset="0"/>
                          </a:rPr>
                          <m:t>𝐾</m:t>
                        </m:r>
                      </m:sup>
                      <m:e>
                        <m:sSub>
                          <m:sSubPr>
                            <m:ctrlPr>
                              <a:rPr lang="en-IN" sz="1400" b="0" i="1" smtClean="0">
                                <a:solidFill>
                                  <a:schemeClr val="tx1"/>
                                </a:solidFill>
                                <a:latin typeface="Cambria Math" panose="02040503050406030204" pitchFamily="18" charset="0"/>
                                <a:ea typeface="Cambria Math" panose="02040503050406030204" pitchFamily="18" charset="0"/>
                              </a:rPr>
                            </m:ctrlPr>
                          </m:sSubPr>
                          <m:e>
                            <m:r>
                              <a:rPr lang="en-IN" sz="1400" b="0" i="1" smtClean="0">
                                <a:solidFill>
                                  <a:schemeClr val="tx1"/>
                                </a:solidFill>
                                <a:latin typeface="Cambria Math" panose="02040503050406030204" pitchFamily="18" charset="0"/>
                                <a:ea typeface="Cambria Math" panose="02040503050406030204" pitchFamily="18" charset="0"/>
                              </a:rPr>
                              <m:t>𝛾</m:t>
                            </m:r>
                          </m:e>
                          <m:sub>
                            <m:r>
                              <a:rPr lang="en-IN" sz="1400" b="0" i="1" smtClean="0">
                                <a:solidFill>
                                  <a:schemeClr val="tx1"/>
                                </a:solidFill>
                                <a:latin typeface="Cambria Math" panose="02040503050406030204" pitchFamily="18" charset="0"/>
                                <a:ea typeface="Cambria Math" panose="02040503050406030204" pitchFamily="18" charset="0"/>
                              </a:rPr>
                              <m:t>𝑛𝑘</m:t>
                            </m:r>
                          </m:sub>
                        </m:sSub>
                        <m:r>
                          <a:rPr lang="en-IN" sz="1400" b="0" i="1" smtClean="0">
                            <a:solidFill>
                              <a:schemeClr val="tx1"/>
                            </a:solidFill>
                            <a:latin typeface="Cambria Math" panose="02040503050406030204" pitchFamily="18" charset="0"/>
                            <a:ea typeface="Cambria Math" panose="02040503050406030204" pitchFamily="18" charset="0"/>
                          </a:rPr>
                          <m:t>=1</m:t>
                        </m:r>
                      </m:e>
                    </m:nary>
                  </m:oMath>
                </a14:m>
                <a:endParaRPr lang="en-IN" sz="1400" dirty="0">
                  <a:solidFill>
                    <a:schemeClr val="tx1"/>
                  </a:solidFill>
                  <a:latin typeface="Abadi Extra Light" panose="020B0204020104020204" pitchFamily="34" charset="0"/>
                </a:endParaRPr>
              </a:p>
            </p:txBody>
          </p:sp>
        </mc:Choice>
        <mc:Fallback xmlns="">
          <p:sp>
            <p:nvSpPr>
              <p:cNvPr id="31" name="Speech Bubble: Rectangle 30">
                <a:extLst>
                  <a:ext uri="{FF2B5EF4-FFF2-40B4-BE49-F238E27FC236}">
                    <a16:creationId xmlns:a16="http://schemas.microsoft.com/office/drawing/2014/main" id="{0D89BF4F-50E5-4C61-9E3A-4E2E86402A89}"/>
                  </a:ext>
                </a:extLst>
              </p:cNvPr>
              <p:cNvSpPr>
                <a:spLocks noRot="1" noChangeAspect="1" noMove="1" noResize="1" noEditPoints="1" noAdjustHandles="1" noChangeArrowheads="1" noChangeShapeType="1" noTextEdit="1"/>
              </p:cNvSpPr>
              <p:nvPr/>
            </p:nvSpPr>
            <p:spPr>
              <a:xfrm>
                <a:off x="9780074" y="607249"/>
                <a:ext cx="1945195" cy="344784"/>
              </a:xfrm>
              <a:prstGeom prst="wedgeRectCallout">
                <a:avLst>
                  <a:gd name="adj1" fmla="val -38365"/>
                  <a:gd name="adj2" fmla="val 95620"/>
                </a:avLst>
              </a:prstGeom>
              <a:blipFill>
                <a:blip r:embed="rId11"/>
                <a:stretch>
                  <a:fillRect l="-621" t="-54651" b="-58140"/>
                </a:stretch>
              </a:blipFill>
              <a:ln w="19050">
                <a:solidFill>
                  <a:schemeClr val="accent2"/>
                </a:solidFill>
              </a:ln>
            </p:spPr>
            <p:txBody>
              <a:bodyPr/>
              <a:lstStyle/>
              <a:p>
                <a:r>
                  <a:rPr lang="en-IN">
                    <a:noFill/>
                  </a:rPr>
                  <a:t> </a:t>
                </a:r>
              </a:p>
            </p:txBody>
          </p:sp>
        </mc:Fallback>
      </mc:AlternateContent>
      <p:sp>
        <p:nvSpPr>
          <p:cNvPr id="7" name="TextBox 6">
            <a:extLst>
              <a:ext uri="{FF2B5EF4-FFF2-40B4-BE49-F238E27FC236}">
                <a16:creationId xmlns:a16="http://schemas.microsoft.com/office/drawing/2014/main" id="{9B25BB2A-76A6-4FED-863B-0C73BDC938B2}"/>
              </a:ext>
            </a:extLst>
          </p:cNvPr>
          <p:cNvSpPr txBox="1"/>
          <p:nvPr/>
        </p:nvSpPr>
        <p:spPr>
          <a:xfrm>
            <a:off x="3238151" y="5187846"/>
            <a:ext cx="913776" cy="369332"/>
          </a:xfrm>
          <a:prstGeom prst="rect">
            <a:avLst/>
          </a:prstGeom>
          <a:noFill/>
        </p:spPr>
        <p:txBody>
          <a:bodyPr wrap="none" rtlCol="0">
            <a:spAutoFit/>
          </a:bodyPr>
          <a:lstStyle/>
          <a:p>
            <a:r>
              <a:rPr lang="en-IN" dirty="0"/>
              <a:t>M-step:</a:t>
            </a:r>
          </a:p>
        </p:txBody>
      </p:sp>
      <mc:AlternateContent xmlns:mc="http://schemas.openxmlformats.org/markup-compatibility/2006" xmlns:a14="http://schemas.microsoft.com/office/drawing/2010/main">
        <mc:Choice Requires="a14">
          <p:sp>
            <p:nvSpPr>
              <p:cNvPr id="15" name="Speech Bubble: Rectangle 14">
                <a:extLst>
                  <a:ext uri="{FF2B5EF4-FFF2-40B4-BE49-F238E27FC236}">
                    <a16:creationId xmlns:a16="http://schemas.microsoft.com/office/drawing/2014/main" id="{3981C8B2-36B5-4FAF-B1B1-60CF7894AE3C}"/>
                  </a:ext>
                </a:extLst>
              </p:cNvPr>
              <p:cNvSpPr/>
              <p:nvPr/>
            </p:nvSpPr>
            <p:spPr>
              <a:xfrm>
                <a:off x="265245" y="3352828"/>
                <a:ext cx="2945123" cy="821500"/>
              </a:xfrm>
              <a:prstGeom prst="wedgeRectCallout">
                <a:avLst>
                  <a:gd name="adj1" fmla="val 64745"/>
                  <a:gd name="adj2" fmla="val 556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ea typeface="Cambria Math" panose="02040503050406030204" pitchFamily="18" charset="0"/>
                  </a:rPr>
                  <a:t>Soft </a:t>
                </a:r>
                <a14:m>
                  <m:oMath xmlns:m="http://schemas.openxmlformats.org/officeDocument/2006/math">
                    <m:r>
                      <a:rPr lang="en-IN" sz="1200" i="1" dirty="0" smtClean="0">
                        <a:solidFill>
                          <a:schemeClr val="tx1"/>
                        </a:solidFill>
                        <a:latin typeface="Cambria Math" panose="02040503050406030204" pitchFamily="18" charset="0"/>
                        <a:ea typeface="Cambria Math" panose="02040503050406030204" pitchFamily="18" charset="0"/>
                      </a:rPr>
                      <m:t>𝐾</m:t>
                    </m:r>
                  </m:oMath>
                </a14:m>
                <a:r>
                  <a:rPr lang="en-IN" sz="1200" dirty="0">
                    <a:solidFill>
                      <a:schemeClr val="tx1"/>
                    </a:solidFill>
                    <a:latin typeface="Abadi Extra Light" panose="020B0204020104020204" pitchFamily="34" charset="0"/>
                    <a:ea typeface="Cambria Math" panose="02040503050406030204" pitchFamily="18" charset="0"/>
                  </a:rPr>
                  <a:t>-means, which is more of a heuristic to get soft-clustering,  also gave us probabilities but doesn’t account for cluster shapes or fraction of points in each cluster</a:t>
                </a:r>
              </a:p>
            </p:txBody>
          </p:sp>
        </mc:Choice>
        <mc:Fallback xmlns="">
          <p:sp>
            <p:nvSpPr>
              <p:cNvPr id="15" name="Speech Bubble: Rectangle 14">
                <a:extLst>
                  <a:ext uri="{FF2B5EF4-FFF2-40B4-BE49-F238E27FC236}">
                    <a16:creationId xmlns:a16="http://schemas.microsoft.com/office/drawing/2014/main" id="{3981C8B2-36B5-4FAF-B1B1-60CF7894AE3C}"/>
                  </a:ext>
                </a:extLst>
              </p:cNvPr>
              <p:cNvSpPr>
                <a:spLocks noRot="1" noChangeAspect="1" noMove="1" noResize="1" noEditPoints="1" noAdjustHandles="1" noChangeArrowheads="1" noChangeShapeType="1" noTextEdit="1"/>
              </p:cNvSpPr>
              <p:nvPr/>
            </p:nvSpPr>
            <p:spPr>
              <a:xfrm>
                <a:off x="265245" y="3352828"/>
                <a:ext cx="2945123" cy="821500"/>
              </a:xfrm>
              <a:prstGeom prst="wedgeRectCallout">
                <a:avLst>
                  <a:gd name="adj1" fmla="val 64745"/>
                  <a:gd name="adj2" fmla="val 5561"/>
                </a:avLst>
              </a:prstGeom>
              <a:blipFill>
                <a:blip r:embed="rId12"/>
                <a:stretch>
                  <a:fillRect b="-4348"/>
                </a:stretch>
              </a:blipFill>
              <a:ln w="19050">
                <a:solidFill>
                  <a:schemeClr val="accent2"/>
                </a:solidFill>
              </a:ln>
            </p:spPr>
            <p:txBody>
              <a:bodyPr/>
              <a:lstStyle/>
              <a:p>
                <a:r>
                  <a:rPr lang="en-IN">
                    <a:noFill/>
                  </a:rPr>
                  <a:t> </a:t>
                </a:r>
              </a:p>
            </p:txBody>
          </p:sp>
        </mc:Fallback>
      </mc:AlternateContent>
      <p:sp>
        <p:nvSpPr>
          <p:cNvPr id="8" name="Oval 7">
            <a:extLst>
              <a:ext uri="{FF2B5EF4-FFF2-40B4-BE49-F238E27FC236}">
                <a16:creationId xmlns:a16="http://schemas.microsoft.com/office/drawing/2014/main" id="{01C4C0F0-B0FB-49A8-B542-F8724229659D}"/>
              </a:ext>
            </a:extLst>
          </p:cNvPr>
          <p:cNvSpPr/>
          <p:nvPr/>
        </p:nvSpPr>
        <p:spPr>
          <a:xfrm>
            <a:off x="6096000" y="3352828"/>
            <a:ext cx="1794235" cy="417894"/>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6FCB4B9E-3990-496A-9B51-C8629D509C4A}"/>
              </a:ext>
            </a:extLst>
          </p:cNvPr>
          <p:cNvSpPr/>
          <p:nvPr/>
        </p:nvSpPr>
        <p:spPr>
          <a:xfrm>
            <a:off x="5406806" y="3352828"/>
            <a:ext cx="752355" cy="417894"/>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Speech Bubble: Rectangle 16">
            <a:extLst>
              <a:ext uri="{FF2B5EF4-FFF2-40B4-BE49-F238E27FC236}">
                <a16:creationId xmlns:a16="http://schemas.microsoft.com/office/drawing/2014/main" id="{3CB0D683-E713-4B6A-AC58-91243363B5E6}"/>
              </a:ext>
            </a:extLst>
          </p:cNvPr>
          <p:cNvSpPr/>
          <p:nvPr/>
        </p:nvSpPr>
        <p:spPr>
          <a:xfrm>
            <a:off x="8068316" y="3191014"/>
            <a:ext cx="2647219" cy="417894"/>
          </a:xfrm>
          <a:prstGeom prst="wedgeRectCallout">
            <a:avLst>
              <a:gd name="adj1" fmla="val -57497"/>
              <a:gd name="adj2" fmla="val 2921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ea typeface="Cambria Math" panose="02040503050406030204" pitchFamily="18" charset="0"/>
              </a:rPr>
              <a:t>Accounts for cluster shapes (since each cluster is a Gaussian</a:t>
            </a:r>
          </a:p>
        </p:txBody>
      </p:sp>
      <p:sp>
        <p:nvSpPr>
          <p:cNvPr id="18" name="Speech Bubble: Rectangle 17">
            <a:extLst>
              <a:ext uri="{FF2B5EF4-FFF2-40B4-BE49-F238E27FC236}">
                <a16:creationId xmlns:a16="http://schemas.microsoft.com/office/drawing/2014/main" id="{375176B0-1F81-4C26-B45F-CA79974E28D5}"/>
              </a:ext>
            </a:extLst>
          </p:cNvPr>
          <p:cNvSpPr/>
          <p:nvPr/>
        </p:nvSpPr>
        <p:spPr>
          <a:xfrm>
            <a:off x="3293423" y="3183498"/>
            <a:ext cx="2053532" cy="417894"/>
          </a:xfrm>
          <a:prstGeom prst="wedgeRectCallout">
            <a:avLst>
              <a:gd name="adj1" fmla="val 54436"/>
              <a:gd name="adj2" fmla="val 2644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ea typeface="Cambria Math" panose="02040503050406030204" pitchFamily="18" charset="0"/>
              </a:rPr>
              <a:t>Accounts for fraction of points in each cluster</a:t>
            </a:r>
          </a:p>
        </p:txBody>
      </p:sp>
      <p:sp>
        <p:nvSpPr>
          <p:cNvPr id="19" name="Oval 18">
            <a:extLst>
              <a:ext uri="{FF2B5EF4-FFF2-40B4-BE49-F238E27FC236}">
                <a16:creationId xmlns:a16="http://schemas.microsoft.com/office/drawing/2014/main" id="{237B53F7-5DD8-4835-BFBC-0ED1909A1BE1}"/>
              </a:ext>
            </a:extLst>
          </p:cNvPr>
          <p:cNvSpPr/>
          <p:nvPr/>
        </p:nvSpPr>
        <p:spPr>
          <a:xfrm>
            <a:off x="6159161" y="4132610"/>
            <a:ext cx="1794235" cy="486597"/>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21" name="Speech Bubble: Rectangle 20">
                <a:extLst>
                  <a:ext uri="{FF2B5EF4-FFF2-40B4-BE49-F238E27FC236}">
                    <a16:creationId xmlns:a16="http://schemas.microsoft.com/office/drawing/2014/main" id="{73328B37-7EC8-4B6B-A9A3-44F3D70EFFE3}"/>
                  </a:ext>
                </a:extLst>
              </p:cNvPr>
              <p:cNvSpPr/>
              <p:nvPr/>
            </p:nvSpPr>
            <p:spPr>
              <a:xfrm>
                <a:off x="7466572" y="4654874"/>
                <a:ext cx="2035647" cy="417894"/>
              </a:xfrm>
              <a:prstGeom prst="wedgeRectCallout">
                <a:avLst>
                  <a:gd name="adj1" fmla="val -58209"/>
                  <a:gd name="adj2" fmla="val -5199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ea typeface="Cambria Math" panose="02040503050406030204" pitchFamily="18" charset="0"/>
                  </a:rPr>
                  <a:t>Effective number of points in the </a:t>
                </a:r>
                <a14:m>
                  <m:oMath xmlns:m="http://schemas.openxmlformats.org/officeDocument/2006/math">
                    <m:sSup>
                      <m:sSupPr>
                        <m:ctrlPr>
                          <a:rPr lang="en-IN" sz="1400" i="1" dirty="0" smtClean="0">
                            <a:solidFill>
                              <a:schemeClr val="tx1"/>
                            </a:solidFill>
                            <a:latin typeface="Cambria Math" panose="02040503050406030204" pitchFamily="18" charset="0"/>
                            <a:ea typeface="Cambria Math" panose="02040503050406030204" pitchFamily="18" charset="0"/>
                          </a:rPr>
                        </m:ctrlPr>
                      </m:sSupPr>
                      <m:e>
                        <m:r>
                          <a:rPr lang="en-IN" sz="1400" i="1" dirty="0" smtClean="0">
                            <a:solidFill>
                              <a:schemeClr val="tx1"/>
                            </a:solidFill>
                            <a:latin typeface="Cambria Math" panose="02040503050406030204" pitchFamily="18" charset="0"/>
                            <a:ea typeface="Cambria Math" panose="02040503050406030204" pitchFamily="18" charset="0"/>
                          </a:rPr>
                          <m:t>𝑘</m:t>
                        </m:r>
                      </m:e>
                      <m:sup>
                        <m:r>
                          <a:rPr lang="en-IN" sz="1400" i="1" dirty="0" smtClean="0">
                            <a:solidFill>
                              <a:schemeClr val="tx1"/>
                            </a:solidFill>
                            <a:latin typeface="Cambria Math" panose="02040503050406030204" pitchFamily="18" charset="0"/>
                            <a:ea typeface="Cambria Math" panose="02040503050406030204" pitchFamily="18" charset="0"/>
                          </a:rPr>
                          <m:t>𝑡h</m:t>
                        </m:r>
                      </m:sup>
                    </m:sSup>
                    <m:r>
                      <a:rPr lang="en-IN" sz="1400" i="1" dirty="0" smtClean="0">
                        <a:solidFill>
                          <a:schemeClr val="tx1"/>
                        </a:solidFill>
                        <a:latin typeface="Cambria Math" panose="02040503050406030204" pitchFamily="18" charset="0"/>
                        <a:ea typeface="Cambria Math" panose="02040503050406030204" pitchFamily="18" charset="0"/>
                      </a:rPr>
                      <m:t> </m:t>
                    </m:r>
                  </m:oMath>
                </a14:m>
                <a:r>
                  <a:rPr lang="en-IN" sz="1400" dirty="0">
                    <a:solidFill>
                      <a:schemeClr val="tx1"/>
                    </a:solidFill>
                    <a:latin typeface="Abadi Extra Light" panose="020B0204020104020204" pitchFamily="34" charset="0"/>
                    <a:ea typeface="Cambria Math" panose="02040503050406030204" pitchFamily="18" charset="0"/>
                  </a:rPr>
                  <a:t>cluster</a:t>
                </a:r>
              </a:p>
            </p:txBody>
          </p:sp>
        </mc:Choice>
        <mc:Fallback xmlns="">
          <p:sp>
            <p:nvSpPr>
              <p:cNvPr id="21" name="Speech Bubble: Rectangle 20">
                <a:extLst>
                  <a:ext uri="{FF2B5EF4-FFF2-40B4-BE49-F238E27FC236}">
                    <a16:creationId xmlns:a16="http://schemas.microsoft.com/office/drawing/2014/main" id="{73328B37-7EC8-4B6B-A9A3-44F3D70EFFE3}"/>
                  </a:ext>
                </a:extLst>
              </p:cNvPr>
              <p:cNvSpPr>
                <a:spLocks noRot="1" noChangeAspect="1" noMove="1" noResize="1" noEditPoints="1" noAdjustHandles="1" noChangeArrowheads="1" noChangeShapeType="1" noTextEdit="1"/>
              </p:cNvSpPr>
              <p:nvPr/>
            </p:nvSpPr>
            <p:spPr>
              <a:xfrm>
                <a:off x="7466572" y="4654874"/>
                <a:ext cx="2035647" cy="417894"/>
              </a:xfrm>
              <a:prstGeom prst="wedgeRectCallout">
                <a:avLst>
                  <a:gd name="adj1" fmla="val -58209"/>
                  <a:gd name="adj2" fmla="val -51994"/>
                </a:avLst>
              </a:prstGeom>
              <a:blipFill>
                <a:blip r:embed="rId13"/>
                <a:stretch>
                  <a:fillRect t="-6579" r="-1351" b="-22368"/>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823059747"/>
      </p:ext>
    </p:extLst>
  </p:cSld>
  <p:clrMapOvr>
    <a:masterClrMapping/>
  </p:clrMapOvr>
  <mc:AlternateContent xmlns:mc="http://schemas.openxmlformats.org/markup-compatibility/2006" xmlns:p14="http://schemas.microsoft.com/office/powerpoint/2010/main">
    <mc:Choice Requires="p14">
      <p:transition spd="slow" p14:dur="2000" advTm="459939"/>
    </mc:Choice>
    <mc:Fallback xmlns="">
      <p:transition spd="slow" advTm="4599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500"/>
                                        <p:tgtEl>
                                          <p:spTgt spid="19"/>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down)">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9" grpId="0"/>
      <p:bldP spid="30" grpId="0" animBg="1"/>
      <p:bldP spid="31" grpId="0" animBg="1"/>
      <p:bldP spid="7" grpId="0"/>
      <p:bldP spid="15" grpId="0" animBg="1"/>
      <p:bldP spid="8" grpId="0" animBg="1"/>
      <p:bldP spid="16" grpId="0" animBg="1"/>
      <p:bldP spid="17" grpId="0" animBg="1"/>
      <p:bldP spid="18" grpId="0" animBg="1"/>
      <p:bldP spid="19"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EM: Some Final Comments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The E and M steps may not always be possible to perform exactly. Some reasons</a:t>
                </a:r>
              </a:p>
              <a:p>
                <a:pPr marL="0" indent="0">
                  <a:buNone/>
                </a:pPr>
                <a:endParaRPr lang="en-GB" sz="100"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The conditional posterior of latent variables </a:t>
                </a:r>
                <a14:m>
                  <m:oMath xmlns:m="http://schemas.openxmlformats.org/officeDocument/2006/math">
                    <m:r>
                      <a:rPr lang="en-GB" i="1" dirty="0" smtClean="0">
                        <a:latin typeface="Cambria Math" panose="02040503050406030204" pitchFamily="18" charset="0"/>
                      </a:rPr>
                      <m:t>𝑝</m:t>
                    </m:r>
                    <m:r>
                      <a:rPr lang="en-IN" b="0" i="1" dirty="0" smtClean="0">
                        <a:latin typeface="Cambria Math" panose="02040503050406030204" pitchFamily="18" charset="0"/>
                      </a:rPr>
                      <m:t>(</m:t>
                    </m:r>
                    <m:r>
                      <a:rPr lang="en-IN" b="0" i="1" dirty="0" smtClean="0">
                        <a:latin typeface="Cambria Math" panose="02040503050406030204" pitchFamily="18" charset="0"/>
                      </a:rPr>
                      <m:t>𝑍</m:t>
                    </m:r>
                    <m:r>
                      <a:rPr lang="en-IN" b="0" i="1" dirty="0" smtClean="0">
                        <a:latin typeface="Cambria Math" panose="02040503050406030204" pitchFamily="18" charset="0"/>
                      </a:rPr>
                      <m:t>|</m:t>
                    </m:r>
                    <m:r>
                      <a:rPr lang="en-IN" b="0" i="1" dirty="0" smtClean="0">
                        <a:latin typeface="Cambria Math" panose="02040503050406030204" pitchFamily="18" charset="0"/>
                      </a:rPr>
                      <m:t>𝑋</m:t>
                    </m:r>
                    <m:r>
                      <a:rPr lang="en-IN" b="0" i="1" dirty="0" smtClean="0">
                        <a:latin typeface="Cambria Math" panose="02040503050406030204" pitchFamily="18" charset="0"/>
                      </a:rPr>
                      <m:t>,</m:t>
                    </m:r>
                    <m:r>
                      <m:rPr>
                        <m:sty m:val="p"/>
                      </m:rPr>
                      <a:rPr lang="en-IN" b="0" i="0" dirty="0" smtClean="0">
                        <a:latin typeface="Cambria Math" panose="02040503050406030204" pitchFamily="18" charset="0"/>
                      </a:rPr>
                      <m:t>Θ</m:t>
                    </m:r>
                    <m:r>
                      <a:rPr lang="en-IN" b="0" i="1" dirty="0" smtClean="0">
                        <a:latin typeface="Cambria Math" panose="02040503050406030204" pitchFamily="18" charset="0"/>
                      </a:rPr>
                      <m:t>)</m:t>
                    </m:r>
                  </m:oMath>
                </a14:m>
                <a:r>
                  <a:rPr lang="en-GB" dirty="0">
                    <a:latin typeface="Abadi Extra Light" panose="020B0204020104020204" pitchFamily="34" charset="0"/>
                  </a:rPr>
                  <a:t> may not be easy to compute</a:t>
                </a:r>
              </a:p>
              <a:p>
                <a:pPr lvl="2">
                  <a:buFont typeface="Wingdings" panose="05000000000000000000" pitchFamily="2" charset="2"/>
                  <a:buChar char="§"/>
                </a:pPr>
                <a:r>
                  <a:rPr lang="en-GB" dirty="0">
                    <a:latin typeface="Abadi Extra Light" panose="020B0204020104020204" pitchFamily="34" charset="0"/>
                  </a:rPr>
                  <a:t>Will need to approximate </a:t>
                </a:r>
                <a14:m>
                  <m:oMath xmlns:m="http://schemas.openxmlformats.org/officeDocument/2006/math">
                    <m:r>
                      <a:rPr lang="en-GB" i="1" dirty="0" smtClean="0">
                        <a:latin typeface="Cambria Math" panose="02040503050406030204" pitchFamily="18" charset="0"/>
                      </a:rPr>
                      <m:t>𝑝</m:t>
                    </m:r>
                    <m:r>
                      <a:rPr lang="en-IN" b="0" i="1" dirty="0" smtClean="0">
                        <a:latin typeface="Cambria Math" panose="02040503050406030204" pitchFamily="18" charset="0"/>
                      </a:rPr>
                      <m:t>(</m:t>
                    </m:r>
                    <m:r>
                      <a:rPr lang="en-IN" b="0" i="1" dirty="0" smtClean="0">
                        <a:latin typeface="Cambria Math" panose="02040503050406030204" pitchFamily="18" charset="0"/>
                      </a:rPr>
                      <m:t>𝑍</m:t>
                    </m:r>
                    <m:r>
                      <a:rPr lang="en-IN" b="0" i="1" dirty="0" smtClean="0">
                        <a:latin typeface="Cambria Math" panose="02040503050406030204" pitchFamily="18" charset="0"/>
                      </a:rPr>
                      <m:t>|</m:t>
                    </m:r>
                    <m:r>
                      <a:rPr lang="en-IN" b="0" i="1" dirty="0" smtClean="0">
                        <a:latin typeface="Cambria Math" panose="02040503050406030204" pitchFamily="18" charset="0"/>
                      </a:rPr>
                      <m:t>𝑋</m:t>
                    </m:r>
                    <m:r>
                      <a:rPr lang="en-IN" b="0" i="1" dirty="0" smtClean="0">
                        <a:latin typeface="Cambria Math" panose="02040503050406030204" pitchFamily="18" charset="0"/>
                      </a:rPr>
                      <m:t>,</m:t>
                    </m:r>
                    <m:r>
                      <m:rPr>
                        <m:sty m:val="p"/>
                      </m:rPr>
                      <a:rPr lang="en-IN" b="0" i="0" dirty="0" smtClean="0">
                        <a:latin typeface="Cambria Math" panose="02040503050406030204" pitchFamily="18" charset="0"/>
                      </a:rPr>
                      <m:t>Θ</m:t>
                    </m:r>
                    <m:r>
                      <a:rPr lang="en-IN" b="0" i="1" dirty="0" smtClean="0">
                        <a:latin typeface="Cambria Math" panose="02040503050406030204" pitchFamily="18" charset="0"/>
                      </a:rPr>
                      <m:t>)</m:t>
                    </m:r>
                  </m:oMath>
                </a14:m>
                <a:r>
                  <a:rPr lang="en-GB" dirty="0">
                    <a:latin typeface="Abadi Extra Light" panose="020B0204020104020204" pitchFamily="34" charset="0"/>
                  </a:rPr>
                  <a:t> using methods such as MCMC or variational inference</a:t>
                </a:r>
              </a:p>
              <a:p>
                <a:pPr marL="914400" lvl="2" indent="0">
                  <a:buNone/>
                </a:pPr>
                <a:endParaRPr lang="en-GB" sz="100"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Even if </a:t>
                </a:r>
                <a14:m>
                  <m:oMath xmlns:m="http://schemas.openxmlformats.org/officeDocument/2006/math">
                    <m:r>
                      <a:rPr lang="en-GB" i="1" dirty="0" smtClean="0">
                        <a:latin typeface="Cambria Math" panose="02040503050406030204" pitchFamily="18" charset="0"/>
                      </a:rPr>
                      <m:t>𝑝</m:t>
                    </m:r>
                    <m:r>
                      <a:rPr lang="en-IN" b="0" i="1" dirty="0" smtClean="0">
                        <a:latin typeface="Cambria Math" panose="02040503050406030204" pitchFamily="18" charset="0"/>
                      </a:rPr>
                      <m:t>(</m:t>
                    </m:r>
                    <m:r>
                      <a:rPr lang="en-IN" b="0" i="1" dirty="0" smtClean="0">
                        <a:latin typeface="Cambria Math" panose="02040503050406030204" pitchFamily="18" charset="0"/>
                      </a:rPr>
                      <m:t>𝑍</m:t>
                    </m:r>
                    <m:r>
                      <a:rPr lang="en-IN" b="0" i="1" dirty="0" smtClean="0">
                        <a:latin typeface="Cambria Math" panose="02040503050406030204" pitchFamily="18" charset="0"/>
                      </a:rPr>
                      <m:t>|</m:t>
                    </m:r>
                    <m:r>
                      <a:rPr lang="en-IN" b="0" i="1" dirty="0" smtClean="0">
                        <a:latin typeface="Cambria Math" panose="02040503050406030204" pitchFamily="18" charset="0"/>
                      </a:rPr>
                      <m:t>𝑋</m:t>
                    </m:r>
                    <m:r>
                      <a:rPr lang="en-IN" b="0" i="1" dirty="0" smtClean="0">
                        <a:latin typeface="Cambria Math" panose="02040503050406030204" pitchFamily="18" charset="0"/>
                      </a:rPr>
                      <m:t>,</m:t>
                    </m:r>
                    <m:r>
                      <m:rPr>
                        <m:sty m:val="p"/>
                      </m:rPr>
                      <a:rPr lang="en-IN" b="0" i="0" dirty="0" smtClean="0">
                        <a:latin typeface="Cambria Math" panose="02040503050406030204" pitchFamily="18" charset="0"/>
                      </a:rPr>
                      <m:t>Θ</m:t>
                    </m:r>
                    <m:r>
                      <a:rPr lang="en-IN" b="0" i="1" dirty="0" smtClean="0">
                        <a:latin typeface="Cambria Math" panose="02040503050406030204" pitchFamily="18" charset="0"/>
                      </a:rPr>
                      <m:t>)</m:t>
                    </m:r>
                  </m:oMath>
                </a14:m>
                <a:r>
                  <a:rPr lang="en-GB" dirty="0">
                    <a:latin typeface="Abadi Extra Light" panose="020B0204020104020204" pitchFamily="34" charset="0"/>
                  </a:rPr>
                  <a:t> is easy, the expected CLL may not be easy to compute</a:t>
                </a: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Maximization of the expected CLL may not be possible in closed form</a:t>
                </a:r>
              </a:p>
              <a:p>
                <a:pPr marL="457200" lvl="1" indent="0">
                  <a:buNone/>
                </a:pPr>
                <a:endParaRPr lang="en-GB" sz="1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EM works even if the M step is only solved approximately (</a:t>
                </a:r>
                <a:r>
                  <a:rPr lang="en-GB" sz="2600" dirty="0">
                    <a:solidFill>
                      <a:srgbClr val="0000FF"/>
                    </a:solidFill>
                    <a:latin typeface="Abadi Extra Light" panose="020B0204020104020204" pitchFamily="34" charset="0"/>
                  </a:rPr>
                  <a:t>Generalized EM</a:t>
                </a:r>
                <a:r>
                  <a:rPr lang="en-GB" sz="2600" dirty="0">
                    <a:latin typeface="Abadi Extra Light" panose="020B0204020104020204" pitchFamily="34" charset="0"/>
                  </a:rPr>
                  <a:t>)</a:t>
                </a:r>
              </a:p>
              <a:p>
                <a:pPr marL="0" indent="0">
                  <a:buNone/>
                </a:pPr>
                <a:endParaRPr lang="en-GB" sz="1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If M step has multiple parameters whose updates depend on each other, they are updated in an alternating fashion - called </a:t>
                </a:r>
                <a:r>
                  <a:rPr lang="en-GB" sz="2600" dirty="0">
                    <a:solidFill>
                      <a:srgbClr val="0000FF"/>
                    </a:solidFill>
                    <a:latin typeface="Abadi Extra Light" panose="020B0204020104020204" pitchFamily="34" charset="0"/>
                  </a:rPr>
                  <a:t>Expectation Conditional Maximization (ECM)</a:t>
                </a:r>
              </a:p>
              <a:p>
                <a:pPr>
                  <a:buFont typeface="Wingdings" panose="05000000000000000000" pitchFamily="2" charset="2"/>
                  <a:buChar char="§"/>
                </a:pPr>
                <a:r>
                  <a:rPr lang="en-GB" sz="2600" dirty="0">
                    <a:latin typeface="Abadi Extra Light" panose="020B0204020104020204" pitchFamily="34" charset="0"/>
                  </a:rPr>
                  <a:t>Other advanced probabilistic inference algos are based on ideas similar to EM</a:t>
                </a:r>
              </a:p>
              <a:p>
                <a:pPr lvl="1">
                  <a:buFont typeface="Wingdings" panose="05000000000000000000" pitchFamily="2" charset="2"/>
                  <a:buChar char="§"/>
                </a:pPr>
                <a:r>
                  <a:rPr lang="en-GB" dirty="0">
                    <a:latin typeface="Abadi Extra Light" panose="020B0204020104020204" pitchFamily="34" charset="0"/>
                  </a:rPr>
                  <a:t>E.g., </a:t>
                </a:r>
                <a:r>
                  <a:rPr lang="en-GB" dirty="0">
                    <a:solidFill>
                      <a:srgbClr val="0000FF"/>
                    </a:solidFill>
                    <a:latin typeface="Abadi Extra Light" panose="020B0204020104020204" pitchFamily="34" charset="0"/>
                  </a:rPr>
                  <a:t>Variational EM</a:t>
                </a:r>
                <a:r>
                  <a:rPr lang="en-GB" dirty="0">
                    <a:latin typeface="Abadi Extra Light" panose="020B0204020104020204" pitchFamily="34" charset="0"/>
                  </a:rPr>
                  <a:t>, </a:t>
                </a:r>
                <a:r>
                  <a:rPr lang="en-GB" dirty="0">
                    <a:solidFill>
                      <a:srgbClr val="0000FF"/>
                    </a:solidFill>
                    <a:latin typeface="Abadi Extra Light" panose="020B0204020104020204" pitchFamily="34" charset="0"/>
                  </a:rPr>
                  <a:t>Variational Bayes (VB)</a:t>
                </a:r>
                <a:r>
                  <a:rPr lang="en-GB" dirty="0">
                    <a:latin typeface="Abadi Extra Light" panose="020B0204020104020204" pitchFamily="34" charset="0"/>
                  </a:rPr>
                  <a:t> inference, a.k.a. </a:t>
                </a:r>
                <a:r>
                  <a:rPr lang="en-GB" dirty="0">
                    <a:solidFill>
                      <a:srgbClr val="0000FF"/>
                    </a:solidFill>
                    <a:latin typeface="Abadi Extra Light" panose="020B0204020104020204" pitchFamily="34" charset="0"/>
                  </a:rPr>
                  <a:t>Variational Inference (VI)</a:t>
                </a:r>
                <a:endParaRPr lang="en-GB"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31</a:t>
            </a:fld>
            <a:endParaRPr lang="en-IN" sz="2800" dirty="0">
              <a:solidFill>
                <a:schemeClr val="bg1">
                  <a:lumMod val="65000"/>
                </a:schemeClr>
              </a:solidFill>
            </a:endParaRPr>
          </a:p>
        </p:txBody>
      </p:sp>
      <p:pic>
        <p:nvPicPr>
          <p:cNvPr id="3" name="Picture 2">
            <a:extLst>
              <a:ext uri="{FF2B5EF4-FFF2-40B4-BE49-F238E27FC236}">
                <a16:creationId xmlns:a16="http://schemas.microsoft.com/office/drawing/2014/main" id="{1089A9E8-7BD7-4654-9BA8-CA7D8083083E}"/>
              </a:ext>
            </a:extLst>
          </p:cNvPr>
          <p:cNvPicPr>
            <a:picLocks noChangeAspect="1"/>
          </p:cNvPicPr>
          <p:nvPr/>
        </p:nvPicPr>
        <p:blipFill>
          <a:blip r:embed="rId4"/>
          <a:stretch>
            <a:fillRect/>
          </a:stretch>
        </p:blipFill>
        <p:spPr>
          <a:xfrm>
            <a:off x="2901742" y="2928444"/>
            <a:ext cx="5926160" cy="710087"/>
          </a:xfrm>
          <a:prstGeom prst="rect">
            <a:avLst/>
          </a:prstGeom>
        </p:spPr>
      </p:pic>
      <mc:AlternateContent xmlns:mc="http://schemas.openxmlformats.org/markup-compatibility/2006" xmlns:a14="http://schemas.microsoft.com/office/drawing/2010/main">
        <mc:Choice Requires="a14">
          <p:sp>
            <p:nvSpPr>
              <p:cNvPr id="6" name="Speech Bubble: Rectangle 5">
                <a:extLst>
                  <a:ext uri="{FF2B5EF4-FFF2-40B4-BE49-F238E27FC236}">
                    <a16:creationId xmlns:a16="http://schemas.microsoft.com/office/drawing/2014/main" id="{258D6AA6-1809-4438-9560-52F061595787}"/>
                  </a:ext>
                </a:extLst>
              </p:cNvPr>
              <p:cNvSpPr/>
              <p:nvPr/>
            </p:nvSpPr>
            <p:spPr>
              <a:xfrm>
                <a:off x="9181809" y="2957874"/>
                <a:ext cx="2151182" cy="651226"/>
              </a:xfrm>
              <a:prstGeom prst="wedgeRectCallout">
                <a:avLst>
                  <a:gd name="adj1" fmla="val -63384"/>
                  <a:gd name="adj2" fmla="val -170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Can often be approximated by Monte-Carlo using sample from the CP of </a:t>
                </a:r>
                <a14:m>
                  <m:oMath xmlns:m="http://schemas.openxmlformats.org/officeDocument/2006/math">
                    <m:r>
                      <a:rPr lang="en-IN" sz="1400" i="1" dirty="0" smtClean="0">
                        <a:solidFill>
                          <a:schemeClr val="tx1"/>
                        </a:solidFill>
                        <a:latin typeface="Cambria Math" panose="02040503050406030204" pitchFamily="18" charset="0"/>
                      </a:rPr>
                      <m:t>𝑍</m:t>
                    </m:r>
                  </m:oMath>
                </a14:m>
                <a:endParaRPr lang="en-IN" sz="1400" b="1" dirty="0">
                  <a:solidFill>
                    <a:schemeClr val="tx1"/>
                  </a:solidFill>
                  <a:latin typeface="Abadi Extra Light" panose="020B0204020104020204" pitchFamily="34" charset="0"/>
                </a:endParaRPr>
              </a:p>
            </p:txBody>
          </p:sp>
        </mc:Choice>
        <mc:Fallback xmlns="">
          <p:sp>
            <p:nvSpPr>
              <p:cNvPr id="6" name="Speech Bubble: Rectangle 5">
                <a:extLst>
                  <a:ext uri="{FF2B5EF4-FFF2-40B4-BE49-F238E27FC236}">
                    <a16:creationId xmlns:a16="http://schemas.microsoft.com/office/drawing/2014/main" id="{258D6AA6-1809-4438-9560-52F061595787}"/>
                  </a:ext>
                </a:extLst>
              </p:cNvPr>
              <p:cNvSpPr>
                <a:spLocks noRot="1" noChangeAspect="1" noMove="1" noResize="1" noEditPoints="1" noAdjustHandles="1" noChangeArrowheads="1" noChangeShapeType="1" noTextEdit="1"/>
              </p:cNvSpPr>
              <p:nvPr/>
            </p:nvSpPr>
            <p:spPr>
              <a:xfrm>
                <a:off x="9181809" y="2957874"/>
                <a:ext cx="2151182" cy="651226"/>
              </a:xfrm>
              <a:prstGeom prst="wedgeRectCallout">
                <a:avLst>
                  <a:gd name="adj1" fmla="val -63384"/>
                  <a:gd name="adj2" fmla="val -1706"/>
                </a:avLst>
              </a:prstGeom>
              <a:blipFill>
                <a:blip r:embed="rId7"/>
                <a:stretch>
                  <a:fillRect t="-6364" b="-13636"/>
                </a:stretch>
              </a:blipFill>
              <a:ln w="19050">
                <a:solidFill>
                  <a:schemeClr val="accent2"/>
                </a:solidFill>
              </a:ln>
            </p:spPr>
            <p:txBody>
              <a:bodyPr/>
              <a:lstStyle/>
              <a:p>
                <a:r>
                  <a:rPr lang="en-IN">
                    <a:noFill/>
                  </a:rPr>
                  <a:t> </a:t>
                </a:r>
              </a:p>
            </p:txBody>
          </p:sp>
        </mc:Fallback>
      </mc:AlternateContent>
      <p:sp>
        <p:nvSpPr>
          <p:cNvPr id="7" name="Speech Bubble: Rectangle 6">
            <a:extLst>
              <a:ext uri="{FF2B5EF4-FFF2-40B4-BE49-F238E27FC236}">
                <a16:creationId xmlns:a16="http://schemas.microsoft.com/office/drawing/2014/main" id="{8B36EACE-5DF8-4E43-99C1-BF3692B82300}"/>
              </a:ext>
            </a:extLst>
          </p:cNvPr>
          <p:cNvSpPr/>
          <p:nvPr/>
        </p:nvSpPr>
        <p:spPr>
          <a:xfrm>
            <a:off x="10437704" y="2167045"/>
            <a:ext cx="1669355" cy="651225"/>
          </a:xfrm>
          <a:prstGeom prst="wedgeRectCallout">
            <a:avLst>
              <a:gd name="adj1" fmla="val -40484"/>
              <a:gd name="adj2" fmla="val 7697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Results in </a:t>
            </a:r>
            <a:r>
              <a:rPr lang="en-IN" dirty="0">
                <a:solidFill>
                  <a:srgbClr val="0000FF"/>
                </a:solidFill>
                <a:latin typeface="Abadi Extra Light" panose="020B0204020104020204" pitchFamily="34" charset="0"/>
              </a:rPr>
              <a:t>Monte-Carlo EM</a:t>
            </a:r>
            <a:endParaRPr lang="en-IN" b="1" dirty="0">
              <a:solidFill>
                <a:srgbClr val="0000FF"/>
              </a:solidFill>
              <a:latin typeface="Abadi Extra Light" panose="020B0204020104020204" pitchFamily="34" charset="0"/>
            </a:endParaRPr>
          </a:p>
        </p:txBody>
      </p:sp>
    </p:spTree>
    <p:custDataLst>
      <p:tags r:id="rId1"/>
    </p:custDataLst>
    <p:extLst>
      <p:ext uri="{BB962C8B-B14F-4D97-AF65-F5344CB8AC3E}">
        <p14:creationId xmlns:p14="http://schemas.microsoft.com/office/powerpoint/2010/main" val="1761473491"/>
      </p:ext>
    </p:extLst>
  </p:cSld>
  <p:clrMapOvr>
    <a:masterClrMapping/>
  </p:clrMapOvr>
  <mc:AlternateContent xmlns:mc="http://schemas.openxmlformats.org/markup-compatibility/2006" xmlns:p14="http://schemas.microsoft.com/office/powerpoint/2010/main">
    <mc:Choice Requires="p14">
      <p:transition spd="slow" p14:dur="2000" advTm="367910"/>
    </mc:Choice>
    <mc:Fallback xmlns="">
      <p:transition spd="slow" advTm="3679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down)">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wipe(down)">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wipe(down)">
                                      <p:cBhvr>
                                        <p:cTn id="52" dur="500"/>
                                        <p:tgtEl>
                                          <p:spTgt spid="4">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wipe(down)">
                                      <p:cBhvr>
                                        <p:cTn id="57" dur="500"/>
                                        <p:tgtEl>
                                          <p:spTgt spid="4">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14" end="14"/>
                                            </p:txEl>
                                          </p:spTgt>
                                        </p:tgtEl>
                                        <p:attrNameLst>
                                          <p:attrName>style.visibility</p:attrName>
                                        </p:attrNameLst>
                                      </p:cBhvr>
                                      <p:to>
                                        <p:strVal val="visible"/>
                                      </p:to>
                                    </p:set>
                                    <p:animEffect transition="in" filter="wipe(down)">
                                      <p:cBhvr>
                                        <p:cTn id="62"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Weight Space View vs Function Space View</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600" dirty="0">
                    <a:latin typeface="Abadi Extra Light" panose="020B0204020104020204" pitchFamily="34" charset="0"/>
                  </a:rPr>
                  <a:t>GPs are defined </a:t>
                </a:r>
                <a:r>
                  <a:rPr lang="en-IN" sz="2600" dirty="0" err="1">
                    <a:latin typeface="Abadi Extra Light" panose="020B0204020104020204" pitchFamily="34" charset="0"/>
                  </a:rPr>
                  <a:t>w.r.t.</a:t>
                </a:r>
                <a:r>
                  <a:rPr lang="en-IN" sz="2600" dirty="0">
                    <a:latin typeface="Abadi Extra Light" panose="020B0204020104020204" pitchFamily="34" charset="0"/>
                  </a:rPr>
                  <a:t> a </a:t>
                </a:r>
                <a:r>
                  <a:rPr lang="en-IN" sz="2600" dirty="0">
                    <a:solidFill>
                      <a:srgbClr val="0000FF"/>
                    </a:solidFill>
                    <a:latin typeface="Abadi Extra Light" panose="020B0204020104020204" pitchFamily="34" charset="0"/>
                  </a:rPr>
                  <a:t>function space </a:t>
                </a:r>
                <a:r>
                  <a:rPr lang="en-IN" sz="2600" dirty="0">
                    <a:latin typeface="Abadi Extra Light" panose="020B0204020104020204" pitchFamily="34" charset="0"/>
                  </a:rPr>
                  <a:t>that models input-output relationship</a:t>
                </a:r>
              </a:p>
              <a:p>
                <a:pPr>
                  <a:buFont typeface="Wingdings" panose="05000000000000000000" pitchFamily="2" charset="2"/>
                  <a:buChar char="§"/>
                </a:pPr>
                <a:r>
                  <a:rPr lang="en-IN" sz="2600" dirty="0">
                    <a:latin typeface="Abadi Extra Light" panose="020B0204020104020204" pitchFamily="34" charset="0"/>
                  </a:rPr>
                  <a:t>In contrast, we have seen models that are defined </a:t>
                </a:r>
                <a:r>
                  <a:rPr lang="en-IN" sz="2600" dirty="0" err="1">
                    <a:latin typeface="Abadi Extra Light" panose="020B0204020104020204" pitchFamily="34" charset="0"/>
                  </a:rPr>
                  <a:t>w.r.t.</a:t>
                </a:r>
                <a:r>
                  <a:rPr lang="en-IN" sz="2600" dirty="0">
                    <a:latin typeface="Abadi Extra Light" panose="020B0204020104020204" pitchFamily="34" charset="0"/>
                  </a:rPr>
                  <a:t> a </a:t>
                </a:r>
                <a:r>
                  <a:rPr lang="en-IN" sz="2600" dirty="0">
                    <a:solidFill>
                      <a:srgbClr val="B806AB"/>
                    </a:solidFill>
                    <a:latin typeface="Abadi Extra Light" panose="020B0204020104020204" pitchFamily="34" charset="0"/>
                  </a:rPr>
                  <a:t>weight space</a:t>
                </a:r>
                <a:r>
                  <a:rPr lang="en-IN" sz="2600" dirty="0">
                    <a:latin typeface="Abadi Extra Light" panose="020B0204020104020204" pitchFamily="34" charset="0"/>
                  </a:rPr>
                  <a:t>, e.g.,</a:t>
                </a: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10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Thus the </a:t>
                </a:r>
                <a:r>
                  <a:rPr lang="en-IN" sz="2600" dirty="0">
                    <a:solidFill>
                      <a:srgbClr val="FF0000"/>
                    </a:solidFill>
                    <a:latin typeface="Abadi Extra Light" panose="020B0204020104020204" pitchFamily="34" charset="0"/>
                  </a:rPr>
                  <a:t>joint marginal</a:t>
                </a:r>
                <a:r>
                  <a:rPr lang="en-IN" sz="2600" dirty="0">
                    <a:latin typeface="Abadi Extra Light" panose="020B0204020104020204" pitchFamily="34" charset="0"/>
                  </a:rPr>
                  <a:t> of the </a:t>
                </a:r>
                <a14:m>
                  <m:oMath xmlns:m="http://schemas.openxmlformats.org/officeDocument/2006/math">
                    <m:r>
                      <a:rPr lang="en-IN" sz="2600" i="1" dirty="0" smtClean="0">
                        <a:latin typeface="Cambria Math" panose="02040503050406030204" pitchFamily="18" charset="0"/>
                      </a:rPr>
                      <m:t>𝑁</m:t>
                    </m:r>
                  </m:oMath>
                </a14:m>
                <a:r>
                  <a:rPr lang="en-IN" sz="2600" dirty="0">
                    <a:latin typeface="Abadi Extra Light" panose="020B0204020104020204" pitchFamily="34" charset="0"/>
                  </a:rPr>
                  <a:t> responses </a:t>
                </a:r>
                <a14:m>
                  <m:oMath xmlns:m="http://schemas.openxmlformats.org/officeDocument/2006/math">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𝑦</m:t>
                        </m:r>
                      </m:e>
                      <m:sub>
                        <m:r>
                          <a:rPr lang="en-IN" sz="2600" b="0" i="1" smtClean="0">
                            <a:latin typeface="Cambria Math" panose="02040503050406030204" pitchFamily="18" charset="0"/>
                          </a:rPr>
                          <m:t>1</m:t>
                        </m:r>
                      </m:sub>
                    </m:sSub>
                    <m:r>
                      <a:rPr lang="en-IN" sz="2600" b="0" i="1" smtClean="0">
                        <a:latin typeface="Cambria Math" panose="02040503050406030204" pitchFamily="18" charset="0"/>
                      </a:rPr>
                      <m:t>,</m:t>
                    </m:r>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𝑦</m:t>
                        </m:r>
                      </m:e>
                      <m:sub>
                        <m:r>
                          <a:rPr lang="en-IN" sz="2600" b="0" i="1" smtClean="0">
                            <a:latin typeface="Cambria Math" panose="02040503050406030204" pitchFamily="18" charset="0"/>
                          </a:rPr>
                          <m:t>2</m:t>
                        </m:r>
                      </m:sub>
                    </m:sSub>
                    <m:r>
                      <a:rPr lang="en-IN" sz="2600" b="0" i="1" smtClean="0">
                        <a:latin typeface="Cambria Math" panose="02040503050406030204" pitchFamily="18" charset="0"/>
                      </a:rPr>
                      <m:t>,…,</m:t>
                    </m:r>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𝑦</m:t>
                        </m:r>
                      </m:e>
                      <m:sub>
                        <m:r>
                          <a:rPr lang="en-IN" sz="2600" b="0" i="1" smtClean="0">
                            <a:latin typeface="Cambria Math" panose="02040503050406030204" pitchFamily="18" charset="0"/>
                          </a:rPr>
                          <m:t>𝑁</m:t>
                        </m:r>
                      </m:sub>
                    </m:sSub>
                  </m:oMath>
                </a14:m>
                <a:r>
                  <a:rPr lang="en-IN" sz="2600" dirty="0">
                    <a:latin typeface="Abadi Extra Light" panose="020B0204020104020204" pitchFamily="34" charset="0"/>
                  </a:rPr>
                  <a:t> is a </a:t>
                </a:r>
                <a:r>
                  <a:rPr lang="en-IN" sz="2600" dirty="0">
                    <a:solidFill>
                      <a:srgbClr val="FF0000"/>
                    </a:solidFill>
                    <a:latin typeface="Abadi Extra Light" panose="020B0204020104020204" pitchFamily="34" charset="0"/>
                  </a:rPr>
                  <a:t>multivariate Gaussian</a:t>
                </a:r>
                <a:endParaRPr lang="en-IN" dirty="0">
                  <a:solidFill>
                    <a:srgbClr val="FF0000"/>
                  </a:solidFill>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r>
                  <a:rPr lang="en-IN" dirty="0">
                    <a:latin typeface="Abadi Extra Light" panose="020B0204020104020204" pitchFamily="34" charset="0"/>
                  </a:rPr>
                  <a:t>Thus GPs can be seen as bypassing the weight space and directly defining the model using a marginal likelihood via a function space defined by the GP</a:t>
                </a:r>
              </a:p>
              <a:p>
                <a:pPr marL="457200" lvl="1" indent="0">
                  <a:buNone/>
                </a:pPr>
                <a:endParaRPr lang="en-IN" dirty="0"/>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645" b="-2632"/>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4</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97CE8BB-0191-4789-9C0D-86B80BB3C81D}"/>
                  </a:ext>
                </a:extLst>
              </p:cNvPr>
              <p:cNvSpPr txBox="1"/>
              <p:nvPr/>
            </p:nvSpPr>
            <p:spPr>
              <a:xfrm>
                <a:off x="1450910" y="2155371"/>
                <a:ext cx="40545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𝒚</m:t>
                          </m:r>
                        </m:e>
                        <m:e>
                          <m:r>
                            <a:rPr lang="en-IN" sz="2400" b="1" i="1" smtClean="0">
                              <a:latin typeface="Cambria Math" panose="02040503050406030204" pitchFamily="18" charset="0"/>
                            </a:rPr>
                            <m:t>𝑿</m:t>
                          </m:r>
                          <m:r>
                            <a:rPr lang="en-IN" sz="2400" b="0" i="1" smtClean="0">
                              <a:latin typeface="Cambria Math" panose="02040503050406030204" pitchFamily="18" charset="0"/>
                            </a:rPr>
                            <m:t>,</m:t>
                          </m:r>
                          <m:r>
                            <a:rPr lang="en-IN" sz="2400" b="1" i="1" smtClean="0">
                              <a:latin typeface="Cambria Math" panose="02040503050406030204" pitchFamily="18" charset="0"/>
                            </a:rPr>
                            <m:t>𝒘</m:t>
                          </m:r>
                        </m:e>
                      </m:d>
                      <m:r>
                        <a:rPr lang="en-IN" sz="2400" b="0" i="1" smtClean="0">
                          <a:latin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𝒩</m:t>
                      </m:r>
                      <m:r>
                        <a:rPr lang="en-IN" sz="2400" b="0" i="1" smtClean="0">
                          <a:latin typeface="Cambria Math" panose="02040503050406030204" pitchFamily="18" charset="0"/>
                          <a:ea typeface="Cambria Math" panose="02040503050406030204" pitchFamily="18" charset="0"/>
                        </a:rPr>
                        <m:t>(</m:t>
                      </m:r>
                      <m:r>
                        <a:rPr lang="en-IN" sz="2400" b="1" i="1" smtClean="0">
                          <a:latin typeface="Cambria Math" panose="02040503050406030204" pitchFamily="18" charset="0"/>
                          <a:ea typeface="Cambria Math" panose="02040503050406030204" pitchFamily="18" charset="0"/>
                        </a:rPr>
                        <m:t>𝒚</m:t>
                      </m:r>
                      <m:r>
                        <a:rPr lang="en-IN" sz="2400" b="0" i="1" smtClean="0">
                          <a:latin typeface="Cambria Math" panose="02040503050406030204" pitchFamily="18" charset="0"/>
                          <a:ea typeface="Cambria Math" panose="02040503050406030204" pitchFamily="18" charset="0"/>
                        </a:rPr>
                        <m:t>|</m:t>
                      </m:r>
                      <m:r>
                        <a:rPr lang="en-IN" sz="2400" b="1" i="1" smtClean="0">
                          <a:latin typeface="Cambria Math" panose="02040503050406030204" pitchFamily="18" charset="0"/>
                          <a:ea typeface="Cambria Math" panose="02040503050406030204" pitchFamily="18" charset="0"/>
                        </a:rPr>
                        <m:t>𝑿</m:t>
                      </m:r>
                      <m:r>
                        <a:rPr lang="en-IN" sz="2400" b="1" i="1" smtClean="0">
                          <a:solidFill>
                            <a:srgbClr val="B806AB"/>
                          </a:solidFill>
                          <a:latin typeface="Cambria Math" panose="02040503050406030204" pitchFamily="18" charset="0"/>
                          <a:ea typeface="Cambria Math" panose="02040503050406030204" pitchFamily="18" charset="0"/>
                        </a:rPr>
                        <m:t>𝒘</m:t>
                      </m:r>
                      <m:r>
                        <a:rPr lang="en-IN" sz="2400" b="0" i="1" smtClean="0">
                          <a:latin typeface="Cambria Math" panose="02040503050406030204" pitchFamily="18" charset="0"/>
                          <a:ea typeface="Cambria Math" panose="02040503050406030204" pitchFamily="18" charset="0"/>
                        </a:rPr>
                        <m:t>,</m:t>
                      </m:r>
                      <m:sSup>
                        <m:sSupPr>
                          <m:ctrlPr>
                            <a:rPr lang="en-IN" sz="2400" b="0" i="1" smtClean="0">
                              <a:latin typeface="Cambria Math" panose="02040503050406030204" pitchFamily="18" charset="0"/>
                              <a:ea typeface="Cambria Math" panose="02040503050406030204" pitchFamily="18" charset="0"/>
                            </a:rPr>
                          </m:ctrlPr>
                        </m:sSupPr>
                        <m:e>
                          <m:r>
                            <a:rPr lang="en-IN" sz="2400" b="0" i="1" smtClean="0">
                              <a:latin typeface="Cambria Math" panose="02040503050406030204" pitchFamily="18" charset="0"/>
                              <a:ea typeface="Cambria Math" panose="02040503050406030204" pitchFamily="18" charset="0"/>
                            </a:rPr>
                            <m:t>𝛽</m:t>
                          </m:r>
                        </m:e>
                        <m:sup>
                          <m:r>
                            <a:rPr lang="en-IN" sz="2400" b="0" i="1" smtClean="0">
                              <a:latin typeface="Cambria Math" panose="02040503050406030204" pitchFamily="18" charset="0"/>
                              <a:ea typeface="Cambria Math" panose="02040503050406030204" pitchFamily="18" charset="0"/>
                            </a:rPr>
                            <m:t>−1</m:t>
                          </m:r>
                        </m:sup>
                      </m:sSup>
                      <m:sSub>
                        <m:sSubPr>
                          <m:ctrlPr>
                            <a:rPr lang="en-IN" sz="2400" b="1" i="1" smtClean="0">
                              <a:latin typeface="Cambria Math" panose="02040503050406030204" pitchFamily="18" charset="0"/>
                              <a:ea typeface="Cambria Math" panose="02040503050406030204" pitchFamily="18" charset="0"/>
                            </a:rPr>
                          </m:ctrlPr>
                        </m:sSubPr>
                        <m:e>
                          <m:r>
                            <a:rPr lang="en-IN" sz="2400" b="1" i="1" smtClean="0">
                              <a:latin typeface="Cambria Math" panose="02040503050406030204" pitchFamily="18" charset="0"/>
                              <a:ea typeface="Cambria Math" panose="02040503050406030204" pitchFamily="18" charset="0"/>
                            </a:rPr>
                            <m:t>𝑰</m:t>
                          </m:r>
                        </m:e>
                        <m:sub>
                          <m:r>
                            <a:rPr lang="en-IN" sz="2400" b="0" i="1" smtClean="0">
                              <a:latin typeface="Cambria Math" panose="02040503050406030204" pitchFamily="18" charset="0"/>
                              <a:ea typeface="Cambria Math" panose="02040503050406030204" pitchFamily="18" charset="0"/>
                            </a:rPr>
                            <m:t>𝑁</m:t>
                          </m:r>
                        </m:sub>
                      </m:sSub>
                      <m:r>
                        <a:rPr lang="en-IN" sz="2400" b="0" i="1" smtClean="0">
                          <a:latin typeface="Cambria Math" panose="02040503050406030204" pitchFamily="18" charset="0"/>
                          <a:ea typeface="Cambria Math" panose="02040503050406030204" pitchFamily="18" charset="0"/>
                        </a:rPr>
                        <m:t>)</m:t>
                      </m:r>
                    </m:oMath>
                  </m:oMathPara>
                </a14:m>
                <a:endParaRPr lang="en-IN" sz="2400" dirty="0"/>
              </a:p>
            </p:txBody>
          </p:sp>
        </mc:Choice>
        <mc:Fallback xmlns="">
          <p:sp>
            <p:nvSpPr>
              <p:cNvPr id="3" name="TextBox 2">
                <a:extLst>
                  <a:ext uri="{FF2B5EF4-FFF2-40B4-BE49-F238E27FC236}">
                    <a16:creationId xmlns:a16="http://schemas.microsoft.com/office/drawing/2014/main" id="{D97CE8BB-0191-4789-9C0D-86B80BB3C81D}"/>
                  </a:ext>
                </a:extLst>
              </p:cNvPr>
              <p:cNvSpPr txBox="1">
                <a:spLocks noRot="1" noChangeAspect="1" noMove="1" noResize="1" noEditPoints="1" noAdjustHandles="1" noChangeArrowheads="1" noChangeShapeType="1" noTextEdit="1"/>
              </p:cNvSpPr>
              <p:nvPr/>
            </p:nvSpPr>
            <p:spPr>
              <a:xfrm>
                <a:off x="1450910" y="2155371"/>
                <a:ext cx="4054571" cy="369332"/>
              </a:xfrm>
              <a:prstGeom prst="rect">
                <a:avLst/>
              </a:prstGeom>
              <a:blipFill>
                <a:blip r:embed="rId4"/>
                <a:stretch>
                  <a:fillRect l="-1504" t="-1667" r="-2556" b="-35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04367CE-F467-4DC5-873F-E6F4B948DE62}"/>
                  </a:ext>
                </a:extLst>
              </p:cNvPr>
              <p:cNvSpPr txBox="1"/>
              <p:nvPr/>
            </p:nvSpPr>
            <p:spPr>
              <a:xfrm>
                <a:off x="2001416" y="2541281"/>
                <a:ext cx="29871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r>
                        <a:rPr lang="en-IN" sz="2400" b="0" i="1" smtClean="0">
                          <a:latin typeface="Cambria Math" panose="02040503050406030204" pitchFamily="18" charset="0"/>
                        </a:rPr>
                        <m:t>(</m:t>
                      </m:r>
                      <m:r>
                        <a:rPr lang="en-IN" sz="2400" b="1" i="1" smtClean="0">
                          <a:latin typeface="Cambria Math" panose="02040503050406030204" pitchFamily="18" charset="0"/>
                        </a:rPr>
                        <m:t>𝒘</m:t>
                      </m:r>
                      <m:r>
                        <a:rPr lang="en-IN" sz="2400" b="0" i="1" smtClean="0">
                          <a:latin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𝒩</m:t>
                      </m:r>
                      <m:r>
                        <a:rPr lang="en-IN" sz="2400" b="0" i="1" smtClean="0">
                          <a:latin typeface="Cambria Math" panose="02040503050406030204" pitchFamily="18" charset="0"/>
                          <a:ea typeface="Cambria Math" panose="02040503050406030204" pitchFamily="18" charset="0"/>
                        </a:rPr>
                        <m:t>(</m:t>
                      </m:r>
                      <m:r>
                        <a:rPr lang="en-IN" sz="2400" b="1" i="1" smtClean="0">
                          <a:latin typeface="Cambria Math" panose="02040503050406030204" pitchFamily="18" charset="0"/>
                          <a:ea typeface="Cambria Math" panose="02040503050406030204" pitchFamily="18" charset="0"/>
                        </a:rPr>
                        <m:t>𝒘</m:t>
                      </m:r>
                      <m:r>
                        <a:rPr lang="en-IN" sz="2400" b="0" i="1" smtClean="0">
                          <a:latin typeface="Cambria Math" panose="02040503050406030204" pitchFamily="18" charset="0"/>
                          <a:ea typeface="Cambria Math" panose="02040503050406030204" pitchFamily="18" charset="0"/>
                        </a:rPr>
                        <m:t>|</m:t>
                      </m:r>
                      <m:sSub>
                        <m:sSubPr>
                          <m:ctrlPr>
                            <a:rPr lang="en-IN" sz="2400" i="1">
                              <a:latin typeface="Cambria Math" panose="02040503050406030204" pitchFamily="18" charset="0"/>
                            </a:rPr>
                          </m:ctrlPr>
                        </m:sSubPr>
                        <m:e>
                          <m:r>
                            <a:rPr lang="en-IN" sz="2400" b="1" i="1">
                              <a:latin typeface="Cambria Math" panose="02040503050406030204" pitchFamily="18" charset="0"/>
                            </a:rPr>
                            <m:t>𝝁</m:t>
                          </m:r>
                        </m:e>
                        <m:sub>
                          <m:r>
                            <a:rPr lang="en-IN" sz="2400" i="1">
                              <a:latin typeface="Cambria Math" panose="02040503050406030204" pitchFamily="18" charset="0"/>
                            </a:rPr>
                            <m:t>0</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b="1">
                              <a:latin typeface="Cambria Math" panose="02040503050406030204" pitchFamily="18" charset="0"/>
                            </a:rPr>
                            <m:t>𝚺</m:t>
                          </m:r>
                        </m:e>
                        <m:sub>
                          <m:r>
                            <a:rPr lang="en-IN" sz="2400" i="1">
                              <a:latin typeface="Cambria Math" panose="02040503050406030204" pitchFamily="18" charset="0"/>
                            </a:rPr>
                            <m:t>0</m:t>
                          </m:r>
                        </m:sub>
                      </m:sSub>
                      <m:r>
                        <a:rPr lang="en-IN" sz="2400" b="0" i="1" smtClean="0">
                          <a:latin typeface="Cambria Math" panose="02040503050406030204" pitchFamily="18" charset="0"/>
                          <a:ea typeface="Cambria Math" panose="02040503050406030204" pitchFamily="18" charset="0"/>
                        </a:rPr>
                        <m:t>)</m:t>
                      </m:r>
                    </m:oMath>
                  </m:oMathPara>
                </a14:m>
                <a:endParaRPr lang="en-IN" sz="2400" dirty="0"/>
              </a:p>
            </p:txBody>
          </p:sp>
        </mc:Choice>
        <mc:Fallback xmlns="">
          <p:sp>
            <p:nvSpPr>
              <p:cNvPr id="6" name="TextBox 5">
                <a:extLst>
                  <a:ext uri="{FF2B5EF4-FFF2-40B4-BE49-F238E27FC236}">
                    <a16:creationId xmlns:a16="http://schemas.microsoft.com/office/drawing/2014/main" id="{404367CE-F467-4DC5-873F-E6F4B948DE62}"/>
                  </a:ext>
                </a:extLst>
              </p:cNvPr>
              <p:cNvSpPr txBox="1">
                <a:spLocks noRot="1" noChangeAspect="1" noMove="1" noResize="1" noEditPoints="1" noAdjustHandles="1" noChangeArrowheads="1" noChangeShapeType="1" noTextEdit="1"/>
              </p:cNvSpPr>
              <p:nvPr/>
            </p:nvSpPr>
            <p:spPr>
              <a:xfrm>
                <a:off x="2001416" y="2541281"/>
                <a:ext cx="2987100" cy="369332"/>
              </a:xfrm>
              <a:prstGeom prst="rect">
                <a:avLst/>
              </a:prstGeom>
              <a:blipFill>
                <a:blip r:embed="rId5"/>
                <a:stretch>
                  <a:fillRect l="-408" r="-1633" b="-35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B532080-7ABE-4036-BA37-71119AC24434}"/>
                  </a:ext>
                </a:extLst>
              </p:cNvPr>
              <p:cNvSpPr txBox="1"/>
              <p:nvPr/>
            </p:nvSpPr>
            <p:spPr>
              <a:xfrm>
                <a:off x="1665514" y="2927191"/>
                <a:ext cx="8230394" cy="3833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𝒚</m:t>
                          </m:r>
                        </m:e>
                        <m:e>
                          <m:r>
                            <a:rPr lang="en-IN" sz="2400" b="1" i="1" smtClean="0">
                              <a:latin typeface="Cambria Math" panose="02040503050406030204" pitchFamily="18" charset="0"/>
                            </a:rPr>
                            <m:t>𝑿</m:t>
                          </m:r>
                        </m:e>
                      </m:d>
                      <m:r>
                        <a:rPr lang="en-IN" sz="2400" b="0" i="1" smtClean="0">
                          <a:latin typeface="Cambria Math" panose="02040503050406030204" pitchFamily="18" charset="0"/>
                        </a:rPr>
                        <m:t>=∫</m:t>
                      </m:r>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b="1" i="1">
                              <a:latin typeface="Cambria Math" panose="02040503050406030204" pitchFamily="18" charset="0"/>
                            </a:rPr>
                            <m:t>𝒚</m:t>
                          </m:r>
                        </m:e>
                        <m:e>
                          <m:r>
                            <a:rPr lang="en-IN" sz="2400" b="1" i="1">
                              <a:latin typeface="Cambria Math" panose="02040503050406030204" pitchFamily="18" charset="0"/>
                            </a:rPr>
                            <m:t>𝑿</m:t>
                          </m:r>
                          <m:r>
                            <a:rPr lang="en-IN" sz="2400" i="1">
                              <a:latin typeface="Cambria Math" panose="02040503050406030204" pitchFamily="18" charset="0"/>
                            </a:rPr>
                            <m:t>,</m:t>
                          </m:r>
                          <m:r>
                            <a:rPr lang="en-IN" sz="2400" b="1" i="1">
                              <a:latin typeface="Cambria Math" panose="02040503050406030204" pitchFamily="18" charset="0"/>
                            </a:rPr>
                            <m:t>𝒘</m:t>
                          </m:r>
                        </m:e>
                      </m:d>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b="1" i="1">
                              <a:latin typeface="Cambria Math" panose="02040503050406030204" pitchFamily="18" charset="0"/>
                            </a:rPr>
                            <m:t>𝒘</m:t>
                          </m:r>
                        </m:e>
                      </m:d>
                      <m:r>
                        <a:rPr lang="en-IN" sz="2400" b="0" i="1" smtClean="0">
                          <a:latin typeface="Cambria Math" panose="02040503050406030204" pitchFamily="18" charset="0"/>
                        </a:rPr>
                        <m:t>𝑑</m:t>
                      </m:r>
                      <m:r>
                        <a:rPr lang="en-IN" sz="2400" b="1" i="1" smtClean="0">
                          <a:latin typeface="Cambria Math" panose="02040503050406030204" pitchFamily="18" charset="0"/>
                        </a:rPr>
                        <m:t>𝒘</m:t>
                      </m:r>
                      <m:r>
                        <a:rPr lang="en-IN" sz="2400" b="1" i="1" smtClean="0">
                          <a:latin typeface="Cambria Math" panose="02040503050406030204" pitchFamily="18" charset="0"/>
                        </a:rPr>
                        <m:t>=</m:t>
                      </m:r>
                      <m:r>
                        <a:rPr lang="en-IN" sz="2400" i="1">
                          <a:latin typeface="Cambria Math" panose="02040503050406030204" pitchFamily="18" charset="0"/>
                          <a:ea typeface="Cambria Math" panose="02040503050406030204" pitchFamily="18" charset="0"/>
                        </a:rPr>
                        <m:t>𝒩</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𝒚</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𝑿</m:t>
                      </m:r>
                      <m:sSub>
                        <m:sSubPr>
                          <m:ctrlPr>
                            <a:rPr lang="en-IN" sz="2400" i="1">
                              <a:latin typeface="Cambria Math" panose="02040503050406030204" pitchFamily="18" charset="0"/>
                            </a:rPr>
                          </m:ctrlPr>
                        </m:sSubPr>
                        <m:e>
                          <m:r>
                            <a:rPr lang="en-IN" sz="2400" b="1" i="1">
                              <a:latin typeface="Cambria Math" panose="02040503050406030204" pitchFamily="18" charset="0"/>
                            </a:rPr>
                            <m:t>𝝁</m:t>
                          </m:r>
                        </m:e>
                        <m:sub>
                          <m:r>
                            <a:rPr lang="en-IN" sz="2400" i="1">
                              <a:latin typeface="Cambria Math" panose="02040503050406030204" pitchFamily="18" charset="0"/>
                            </a:rPr>
                            <m:t>0</m:t>
                          </m:r>
                        </m:sub>
                      </m:sSub>
                      <m:r>
                        <a:rPr lang="en-IN" sz="2400" i="1">
                          <a:latin typeface="Cambria Math" panose="02040503050406030204" pitchFamily="18" charset="0"/>
                          <a:ea typeface="Cambria Math" panose="02040503050406030204" pitchFamily="18" charset="0"/>
                        </a:rPr>
                        <m:t>,</m:t>
                      </m:r>
                      <m:sSup>
                        <m:sSupPr>
                          <m:ctrlPr>
                            <a:rPr lang="en-IN" sz="2400" i="1">
                              <a:latin typeface="Cambria Math" panose="02040503050406030204" pitchFamily="18" charset="0"/>
                              <a:ea typeface="Cambria Math" panose="02040503050406030204" pitchFamily="18" charset="0"/>
                            </a:rPr>
                          </m:ctrlPr>
                        </m:sSupPr>
                        <m:e>
                          <m:r>
                            <a:rPr lang="en-IN" sz="2400" i="1">
                              <a:latin typeface="Cambria Math" panose="02040503050406030204" pitchFamily="18" charset="0"/>
                              <a:ea typeface="Cambria Math" panose="02040503050406030204" pitchFamily="18" charset="0"/>
                            </a:rPr>
                            <m:t>𝛽</m:t>
                          </m:r>
                        </m:e>
                        <m:sup>
                          <m:r>
                            <a:rPr lang="en-IN" sz="2400" i="1">
                              <a:latin typeface="Cambria Math" panose="02040503050406030204" pitchFamily="18" charset="0"/>
                              <a:ea typeface="Cambria Math" panose="02040503050406030204" pitchFamily="18" charset="0"/>
                            </a:rPr>
                            <m:t>−1</m:t>
                          </m:r>
                        </m:sup>
                      </m:sSup>
                      <m:sSub>
                        <m:sSubPr>
                          <m:ctrlPr>
                            <a:rPr lang="en-IN" sz="2400" b="1" i="1">
                              <a:latin typeface="Cambria Math" panose="02040503050406030204" pitchFamily="18" charset="0"/>
                              <a:ea typeface="Cambria Math" panose="02040503050406030204" pitchFamily="18" charset="0"/>
                            </a:rPr>
                          </m:ctrlPr>
                        </m:sSubPr>
                        <m:e>
                          <m:r>
                            <a:rPr lang="en-IN" sz="2400" b="1" i="1">
                              <a:latin typeface="Cambria Math" panose="02040503050406030204" pitchFamily="18" charset="0"/>
                              <a:ea typeface="Cambria Math" panose="02040503050406030204" pitchFamily="18" charset="0"/>
                            </a:rPr>
                            <m:t>𝑰</m:t>
                          </m:r>
                        </m:e>
                        <m:sub>
                          <m:r>
                            <a:rPr lang="en-IN" sz="2400" i="1">
                              <a:latin typeface="Cambria Math" panose="02040503050406030204" pitchFamily="18" charset="0"/>
                              <a:ea typeface="Cambria Math" panose="02040503050406030204" pitchFamily="18" charset="0"/>
                            </a:rPr>
                            <m:t>𝑁</m:t>
                          </m:r>
                        </m:sub>
                      </m:sSub>
                      <m:r>
                        <a:rPr lang="en-IN" sz="2400" b="0" i="1" smtClean="0">
                          <a:latin typeface="Cambria Math" panose="02040503050406030204" pitchFamily="18" charset="0"/>
                          <a:ea typeface="Cambria Math" panose="02040503050406030204" pitchFamily="18" charset="0"/>
                        </a:rPr>
                        <m:t>+</m:t>
                      </m:r>
                      <m:r>
                        <a:rPr lang="en-IN" sz="2400" b="1" i="1" smtClean="0">
                          <a:latin typeface="Cambria Math" panose="02040503050406030204" pitchFamily="18" charset="0"/>
                          <a:ea typeface="Cambria Math" panose="02040503050406030204" pitchFamily="18" charset="0"/>
                        </a:rPr>
                        <m:t>𝑿</m:t>
                      </m:r>
                      <m:sSub>
                        <m:sSubPr>
                          <m:ctrlPr>
                            <a:rPr lang="en-IN" sz="2400" i="1">
                              <a:latin typeface="Cambria Math" panose="02040503050406030204" pitchFamily="18" charset="0"/>
                            </a:rPr>
                          </m:ctrlPr>
                        </m:sSubPr>
                        <m:e>
                          <m:r>
                            <a:rPr lang="en-IN" sz="2400" b="1">
                              <a:latin typeface="Cambria Math" panose="02040503050406030204" pitchFamily="18" charset="0"/>
                            </a:rPr>
                            <m:t>𝚺</m:t>
                          </m:r>
                        </m:e>
                        <m:sub>
                          <m:r>
                            <a:rPr lang="en-IN" sz="2400" i="1">
                              <a:latin typeface="Cambria Math" panose="02040503050406030204" pitchFamily="18" charset="0"/>
                            </a:rPr>
                            <m:t>0</m:t>
                          </m:r>
                        </m:sub>
                      </m:sSub>
                      <m:sSup>
                        <m:sSupPr>
                          <m:ctrlPr>
                            <a:rPr lang="en-IN" sz="2400" b="0" i="1" smtClean="0">
                              <a:latin typeface="Cambria Math" panose="02040503050406030204" pitchFamily="18" charset="0"/>
                            </a:rPr>
                          </m:ctrlPr>
                        </m:sSupPr>
                        <m:e>
                          <m:r>
                            <a:rPr lang="en-IN" sz="2400" b="1" i="1" smtClean="0">
                              <a:latin typeface="Cambria Math" panose="02040503050406030204" pitchFamily="18" charset="0"/>
                            </a:rPr>
                            <m:t>𝑿</m:t>
                          </m:r>
                        </m:e>
                        <m:sup>
                          <m:r>
                            <a:rPr lang="en-IN" sz="2400" b="0" i="1" smtClean="0">
                              <a:latin typeface="Cambria Math" panose="02040503050406030204" pitchFamily="18" charset="0"/>
                            </a:rPr>
                            <m:t>⊤</m:t>
                          </m:r>
                        </m:sup>
                      </m:sSup>
                      <m:r>
                        <a:rPr lang="en-IN" sz="2400" i="1">
                          <a:latin typeface="Cambria Math" panose="02040503050406030204" pitchFamily="18" charset="0"/>
                          <a:ea typeface="Cambria Math" panose="02040503050406030204" pitchFamily="18" charset="0"/>
                        </a:rPr>
                        <m:t>)</m:t>
                      </m:r>
                    </m:oMath>
                  </m:oMathPara>
                </a14:m>
                <a:endParaRPr lang="en-IN" sz="2400" b="1" dirty="0"/>
              </a:p>
            </p:txBody>
          </p:sp>
        </mc:Choice>
        <mc:Fallback xmlns="">
          <p:sp>
            <p:nvSpPr>
              <p:cNvPr id="7" name="TextBox 6">
                <a:extLst>
                  <a:ext uri="{FF2B5EF4-FFF2-40B4-BE49-F238E27FC236}">
                    <a16:creationId xmlns:a16="http://schemas.microsoft.com/office/drawing/2014/main" id="{7B532080-7ABE-4036-BA37-71119AC24434}"/>
                  </a:ext>
                </a:extLst>
              </p:cNvPr>
              <p:cNvSpPr txBox="1">
                <a:spLocks noRot="1" noChangeAspect="1" noMove="1" noResize="1" noEditPoints="1" noAdjustHandles="1" noChangeArrowheads="1" noChangeShapeType="1" noTextEdit="1"/>
              </p:cNvSpPr>
              <p:nvPr/>
            </p:nvSpPr>
            <p:spPr>
              <a:xfrm>
                <a:off x="1665514" y="2927191"/>
                <a:ext cx="8230394" cy="383310"/>
              </a:xfrm>
              <a:prstGeom prst="rect">
                <a:avLst/>
              </a:prstGeom>
              <a:blipFill>
                <a:blip r:embed="rId6"/>
                <a:stretch>
                  <a:fillRect t="-12698" b="-3968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24D5061-15AB-4EB2-A090-5937D79F14D9}"/>
                  </a:ext>
                </a:extLst>
              </p:cNvPr>
              <p:cNvSpPr txBox="1"/>
              <p:nvPr/>
            </p:nvSpPr>
            <p:spPr>
              <a:xfrm>
                <a:off x="1766353" y="3429000"/>
                <a:ext cx="43296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𝒚</m:t>
                          </m:r>
                        </m:e>
                        <m:e>
                          <m:r>
                            <a:rPr lang="en-IN" sz="2400" b="1" i="1" smtClean="0">
                              <a:latin typeface="Cambria Math" panose="02040503050406030204" pitchFamily="18" charset="0"/>
                            </a:rPr>
                            <m:t>𝑿</m:t>
                          </m:r>
                        </m:e>
                      </m:d>
                      <m:r>
                        <a:rPr lang="en-IN" sz="2400" b="1" i="1" smtClean="0">
                          <a:latin typeface="Cambria Math" panose="02040503050406030204" pitchFamily="18" charset="0"/>
                        </a:rPr>
                        <m:t>=</m:t>
                      </m:r>
                      <m:r>
                        <a:rPr lang="en-IN" sz="2400" i="1">
                          <a:latin typeface="Cambria Math" panose="02040503050406030204" pitchFamily="18" charset="0"/>
                          <a:ea typeface="Cambria Math" panose="02040503050406030204" pitchFamily="18" charset="0"/>
                        </a:rPr>
                        <m:t>𝒩</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𝒚</m:t>
                      </m:r>
                      <m:r>
                        <a:rPr lang="en-IN" sz="2400" i="1">
                          <a:latin typeface="Cambria Math" panose="02040503050406030204" pitchFamily="18" charset="0"/>
                          <a:ea typeface="Cambria Math" panose="02040503050406030204" pitchFamily="18" charset="0"/>
                        </a:rPr>
                        <m:t>|</m:t>
                      </m:r>
                      <m:r>
                        <a:rPr lang="en-IN" sz="2400" b="1" i="1" smtClean="0">
                          <a:latin typeface="Cambria Math" panose="02040503050406030204" pitchFamily="18" charset="0"/>
                          <a:ea typeface="Cambria Math" panose="02040503050406030204" pitchFamily="18" charset="0"/>
                        </a:rPr>
                        <m:t>𝟎</m:t>
                      </m:r>
                      <m:r>
                        <a:rPr lang="en-IN" sz="2400" i="1">
                          <a:latin typeface="Cambria Math" panose="02040503050406030204" pitchFamily="18" charset="0"/>
                          <a:ea typeface="Cambria Math" panose="02040503050406030204" pitchFamily="18" charset="0"/>
                        </a:rPr>
                        <m:t>,</m:t>
                      </m:r>
                      <m:sSup>
                        <m:sSupPr>
                          <m:ctrlPr>
                            <a:rPr lang="en-IN" sz="2400" i="1">
                              <a:latin typeface="Cambria Math" panose="02040503050406030204" pitchFamily="18" charset="0"/>
                              <a:ea typeface="Cambria Math" panose="02040503050406030204" pitchFamily="18" charset="0"/>
                            </a:rPr>
                          </m:ctrlPr>
                        </m:sSupPr>
                        <m:e>
                          <m:r>
                            <a:rPr lang="en-IN" sz="2400" i="1">
                              <a:latin typeface="Cambria Math" panose="02040503050406030204" pitchFamily="18" charset="0"/>
                              <a:ea typeface="Cambria Math" panose="02040503050406030204" pitchFamily="18" charset="0"/>
                            </a:rPr>
                            <m:t>𝛽</m:t>
                          </m:r>
                        </m:e>
                        <m:sup>
                          <m:r>
                            <a:rPr lang="en-IN" sz="2400" i="1">
                              <a:latin typeface="Cambria Math" panose="02040503050406030204" pitchFamily="18" charset="0"/>
                              <a:ea typeface="Cambria Math" panose="02040503050406030204" pitchFamily="18" charset="0"/>
                            </a:rPr>
                            <m:t>−1</m:t>
                          </m:r>
                        </m:sup>
                      </m:sSup>
                      <m:sSub>
                        <m:sSubPr>
                          <m:ctrlPr>
                            <a:rPr lang="en-IN" sz="2400" b="1" i="1">
                              <a:latin typeface="Cambria Math" panose="02040503050406030204" pitchFamily="18" charset="0"/>
                              <a:ea typeface="Cambria Math" panose="02040503050406030204" pitchFamily="18" charset="0"/>
                            </a:rPr>
                          </m:ctrlPr>
                        </m:sSubPr>
                        <m:e>
                          <m:r>
                            <a:rPr lang="en-IN" sz="2400" b="1" i="1">
                              <a:latin typeface="Cambria Math" panose="02040503050406030204" pitchFamily="18" charset="0"/>
                              <a:ea typeface="Cambria Math" panose="02040503050406030204" pitchFamily="18" charset="0"/>
                            </a:rPr>
                            <m:t>𝑰</m:t>
                          </m:r>
                        </m:e>
                        <m:sub>
                          <m:r>
                            <a:rPr lang="en-IN" sz="2400" i="1">
                              <a:latin typeface="Cambria Math" panose="02040503050406030204" pitchFamily="18" charset="0"/>
                              <a:ea typeface="Cambria Math" panose="02040503050406030204" pitchFamily="18" charset="0"/>
                            </a:rPr>
                            <m:t>𝑁</m:t>
                          </m:r>
                        </m:sub>
                      </m:sSub>
                      <m:r>
                        <a:rPr lang="en-IN" sz="2400" b="0" i="1" smtClean="0">
                          <a:latin typeface="Cambria Math" panose="02040503050406030204" pitchFamily="18" charset="0"/>
                          <a:ea typeface="Cambria Math" panose="02040503050406030204" pitchFamily="18" charset="0"/>
                        </a:rPr>
                        <m:t>+</m:t>
                      </m:r>
                      <m:r>
                        <a:rPr lang="en-IN" sz="2400" b="1" i="1" smtClean="0">
                          <a:latin typeface="Cambria Math" panose="02040503050406030204" pitchFamily="18" charset="0"/>
                          <a:ea typeface="Cambria Math" panose="02040503050406030204" pitchFamily="18" charset="0"/>
                        </a:rPr>
                        <m:t>𝑿</m:t>
                      </m:r>
                      <m:sSup>
                        <m:sSupPr>
                          <m:ctrlPr>
                            <a:rPr lang="en-IN" sz="2400" b="0" i="1" smtClean="0">
                              <a:latin typeface="Cambria Math" panose="02040503050406030204" pitchFamily="18" charset="0"/>
                            </a:rPr>
                          </m:ctrlPr>
                        </m:sSupPr>
                        <m:e>
                          <m:r>
                            <a:rPr lang="en-IN" sz="2400" b="1" i="1" smtClean="0">
                              <a:latin typeface="Cambria Math" panose="02040503050406030204" pitchFamily="18" charset="0"/>
                            </a:rPr>
                            <m:t>𝑿</m:t>
                          </m:r>
                        </m:e>
                        <m:sup>
                          <m:r>
                            <a:rPr lang="en-IN" sz="2400" b="0" i="1" smtClean="0">
                              <a:latin typeface="Cambria Math" panose="02040503050406030204" pitchFamily="18" charset="0"/>
                            </a:rPr>
                            <m:t>⊤</m:t>
                          </m:r>
                        </m:sup>
                      </m:sSup>
                      <m:r>
                        <a:rPr lang="en-IN" sz="2400" i="1">
                          <a:latin typeface="Cambria Math" panose="02040503050406030204" pitchFamily="18" charset="0"/>
                          <a:ea typeface="Cambria Math" panose="02040503050406030204" pitchFamily="18" charset="0"/>
                        </a:rPr>
                        <m:t>)</m:t>
                      </m:r>
                    </m:oMath>
                  </m:oMathPara>
                </a14:m>
                <a:endParaRPr lang="en-IN" sz="2400" b="1" dirty="0"/>
              </a:p>
            </p:txBody>
          </p:sp>
        </mc:Choice>
        <mc:Fallback xmlns="">
          <p:sp>
            <p:nvSpPr>
              <p:cNvPr id="8" name="TextBox 7">
                <a:extLst>
                  <a:ext uri="{FF2B5EF4-FFF2-40B4-BE49-F238E27FC236}">
                    <a16:creationId xmlns:a16="http://schemas.microsoft.com/office/drawing/2014/main" id="{B24D5061-15AB-4EB2-A090-5937D79F14D9}"/>
                  </a:ext>
                </a:extLst>
              </p:cNvPr>
              <p:cNvSpPr txBox="1">
                <a:spLocks noRot="1" noChangeAspect="1" noMove="1" noResize="1" noEditPoints="1" noAdjustHandles="1" noChangeArrowheads="1" noChangeShapeType="1" noTextEdit="1"/>
              </p:cNvSpPr>
              <p:nvPr/>
            </p:nvSpPr>
            <p:spPr>
              <a:xfrm>
                <a:off x="1766353" y="3429000"/>
                <a:ext cx="4329647" cy="369332"/>
              </a:xfrm>
              <a:prstGeom prst="rect">
                <a:avLst/>
              </a:prstGeom>
              <a:blipFill>
                <a:blip r:embed="rId7"/>
                <a:stretch>
                  <a:fillRect l="-1268" t="-1667" r="-2113" b="-35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54C830-CF23-44DA-942A-E98FB138F6FE}"/>
                  </a:ext>
                </a:extLst>
              </p:cNvPr>
              <p:cNvSpPr txBox="1"/>
              <p:nvPr/>
            </p:nvSpPr>
            <p:spPr>
              <a:xfrm>
                <a:off x="1766352" y="3844279"/>
                <a:ext cx="313964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𝒚</m:t>
                          </m:r>
                        </m:e>
                        <m:e>
                          <m:r>
                            <a:rPr lang="en-IN" sz="2400" b="1" i="1" smtClean="0">
                              <a:latin typeface="Cambria Math" panose="02040503050406030204" pitchFamily="18" charset="0"/>
                            </a:rPr>
                            <m:t>𝑿</m:t>
                          </m:r>
                        </m:e>
                      </m:d>
                      <m:r>
                        <a:rPr lang="en-IN" sz="2400" b="1" i="1" smtClean="0">
                          <a:latin typeface="Cambria Math" panose="02040503050406030204" pitchFamily="18" charset="0"/>
                        </a:rPr>
                        <m:t>=</m:t>
                      </m:r>
                      <m:r>
                        <a:rPr lang="en-IN" sz="2400" i="1">
                          <a:latin typeface="Cambria Math" panose="02040503050406030204" pitchFamily="18" charset="0"/>
                          <a:ea typeface="Cambria Math" panose="02040503050406030204" pitchFamily="18" charset="0"/>
                        </a:rPr>
                        <m:t>𝒩</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𝒚</m:t>
                      </m:r>
                      <m:r>
                        <a:rPr lang="en-IN" sz="2400" i="1">
                          <a:latin typeface="Cambria Math" panose="02040503050406030204" pitchFamily="18" charset="0"/>
                          <a:ea typeface="Cambria Math" panose="02040503050406030204" pitchFamily="18" charset="0"/>
                        </a:rPr>
                        <m:t>|</m:t>
                      </m:r>
                      <m:r>
                        <a:rPr lang="en-IN" sz="2400" b="1" i="1" smtClean="0">
                          <a:latin typeface="Cambria Math" panose="02040503050406030204" pitchFamily="18" charset="0"/>
                          <a:ea typeface="Cambria Math" panose="02040503050406030204" pitchFamily="18" charset="0"/>
                        </a:rPr>
                        <m:t>𝟎</m:t>
                      </m:r>
                      <m:r>
                        <a:rPr lang="en-IN" sz="2400" i="1">
                          <a:latin typeface="Cambria Math" panose="02040503050406030204" pitchFamily="18" charset="0"/>
                          <a:ea typeface="Cambria Math" panose="02040503050406030204" pitchFamily="18" charset="0"/>
                        </a:rPr>
                        <m:t>,</m:t>
                      </m:r>
                      <m:r>
                        <a:rPr lang="en-IN" sz="2400" i="1" smtClean="0">
                          <a:latin typeface="Cambria Math" panose="02040503050406030204" pitchFamily="18" charset="0"/>
                          <a:ea typeface="Cambria Math" panose="02040503050406030204" pitchFamily="18" charset="0"/>
                        </a:rPr>
                        <m:t> </m:t>
                      </m:r>
                      <m:r>
                        <a:rPr lang="en-IN" sz="2400" b="1" i="1" smtClean="0">
                          <a:latin typeface="Cambria Math" panose="02040503050406030204" pitchFamily="18" charset="0"/>
                          <a:ea typeface="Cambria Math" panose="02040503050406030204" pitchFamily="18" charset="0"/>
                        </a:rPr>
                        <m:t>𝑿</m:t>
                      </m:r>
                      <m:sSup>
                        <m:sSupPr>
                          <m:ctrlPr>
                            <a:rPr lang="en-IN" sz="2400" b="0" i="1" smtClean="0">
                              <a:latin typeface="Cambria Math" panose="02040503050406030204" pitchFamily="18" charset="0"/>
                            </a:rPr>
                          </m:ctrlPr>
                        </m:sSupPr>
                        <m:e>
                          <m:r>
                            <a:rPr lang="en-IN" sz="2400" b="1" i="1" smtClean="0">
                              <a:latin typeface="Cambria Math" panose="02040503050406030204" pitchFamily="18" charset="0"/>
                            </a:rPr>
                            <m:t>𝑿</m:t>
                          </m:r>
                        </m:e>
                        <m:sup>
                          <m:r>
                            <a:rPr lang="en-IN" sz="2400" b="0" i="1" smtClean="0">
                              <a:latin typeface="Cambria Math" panose="02040503050406030204" pitchFamily="18" charset="0"/>
                            </a:rPr>
                            <m:t>⊤</m:t>
                          </m:r>
                        </m:sup>
                      </m:sSup>
                      <m:r>
                        <a:rPr lang="en-IN" sz="2400" i="1">
                          <a:latin typeface="Cambria Math" panose="02040503050406030204" pitchFamily="18" charset="0"/>
                          <a:ea typeface="Cambria Math" panose="02040503050406030204" pitchFamily="18" charset="0"/>
                        </a:rPr>
                        <m:t>)</m:t>
                      </m:r>
                    </m:oMath>
                  </m:oMathPara>
                </a14:m>
                <a:endParaRPr lang="en-IN" sz="2400" b="1" dirty="0"/>
              </a:p>
            </p:txBody>
          </p:sp>
        </mc:Choice>
        <mc:Fallback xmlns="">
          <p:sp>
            <p:nvSpPr>
              <p:cNvPr id="9" name="TextBox 8">
                <a:extLst>
                  <a:ext uri="{FF2B5EF4-FFF2-40B4-BE49-F238E27FC236}">
                    <a16:creationId xmlns:a16="http://schemas.microsoft.com/office/drawing/2014/main" id="{D254C830-CF23-44DA-942A-E98FB138F6FE}"/>
                  </a:ext>
                </a:extLst>
              </p:cNvPr>
              <p:cNvSpPr txBox="1">
                <a:spLocks noRot="1" noChangeAspect="1" noMove="1" noResize="1" noEditPoints="1" noAdjustHandles="1" noChangeArrowheads="1" noChangeShapeType="1" noTextEdit="1"/>
              </p:cNvSpPr>
              <p:nvPr/>
            </p:nvSpPr>
            <p:spPr>
              <a:xfrm>
                <a:off x="1766352" y="3844279"/>
                <a:ext cx="3139641" cy="369332"/>
              </a:xfrm>
              <a:prstGeom prst="rect">
                <a:avLst/>
              </a:prstGeom>
              <a:blipFill>
                <a:blip r:embed="rId8"/>
                <a:stretch>
                  <a:fillRect l="-1942" t="-1667" r="-3107" b="-35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A3A9308-B9FE-4830-8AEA-578448C38C8C}"/>
                  </a:ext>
                </a:extLst>
              </p:cNvPr>
              <p:cNvSpPr txBox="1"/>
              <p:nvPr/>
            </p:nvSpPr>
            <p:spPr>
              <a:xfrm>
                <a:off x="3314876" y="4672046"/>
                <a:ext cx="4272773" cy="1142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𝑝</m:t>
                      </m:r>
                      <m:d>
                        <m:dPr>
                          <m:ctrlPr>
                            <a:rPr lang="en-IN" b="0" i="1" smtClean="0">
                              <a:latin typeface="Cambria Math" panose="02040503050406030204" pitchFamily="18" charset="0"/>
                            </a:rPr>
                          </m:ctrlPr>
                        </m:dPr>
                        <m:e>
                          <m:d>
                            <m:dPr>
                              <m:begChr m:val="["/>
                              <m:endChr m:val="]"/>
                              <m:ctrlPr>
                                <a:rPr lang="en-IN" i="1">
                                  <a:latin typeface="Cambria Math" panose="02040503050406030204" pitchFamily="18" charset="0"/>
                                </a:rPr>
                              </m:ctrlPr>
                            </m:dPr>
                            <m:e>
                              <m:eqArr>
                                <m:eqArrPr>
                                  <m:ctrlPr>
                                    <a:rPr lang="en-IN" b="0" i="1" smtClean="0">
                                      <a:latin typeface="Cambria Math" panose="02040503050406030204" pitchFamily="18" charset="0"/>
                                    </a:rPr>
                                  </m:ctrlPr>
                                </m:eqArr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e>
                                <m:e>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e>
                                <m:e>
                                  <m:r>
                                    <a:rPr lang="en-IN" b="0" i="1" smtClean="0">
                                      <a:latin typeface="Cambria Math" panose="02040503050406030204" pitchFamily="18" charset="0"/>
                                    </a:rPr>
                                    <m:t>⋮</m:t>
                                  </m:r>
                                </m:e>
                                <m:e>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𝑁</m:t>
                                      </m:r>
                                    </m:sub>
                                  </m:sSub>
                                </m:e>
                              </m:eqArr>
                            </m:e>
                          </m:d>
                        </m:e>
                      </m:d>
                      <m:r>
                        <a:rPr lang="en-IN" b="0" i="1" smtClean="0">
                          <a:latin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𝒩</m:t>
                      </m:r>
                      <m:d>
                        <m:dPr>
                          <m:ctrlPr>
                            <a:rPr lang="en-IN" b="0" i="1" smtClean="0">
                              <a:latin typeface="Cambria Math" panose="02040503050406030204" pitchFamily="18" charset="0"/>
                              <a:ea typeface="Cambria Math" panose="02040503050406030204" pitchFamily="18" charset="0"/>
                            </a:rPr>
                          </m:ctrlPr>
                        </m:dPr>
                        <m:e>
                          <m:d>
                            <m:dPr>
                              <m:begChr m:val="["/>
                              <m:endChr m:val="]"/>
                              <m:ctrlPr>
                                <a:rPr lang="en-IN" i="1">
                                  <a:latin typeface="Cambria Math" panose="02040503050406030204" pitchFamily="18" charset="0"/>
                                </a:rPr>
                              </m:ctrlPr>
                            </m:dPr>
                            <m:e>
                              <m:eqArr>
                                <m:eqArrPr>
                                  <m:ctrlPr>
                                    <a:rPr lang="en-IN" i="1">
                                      <a:latin typeface="Cambria Math" panose="02040503050406030204" pitchFamily="18" charset="0"/>
                                    </a:rPr>
                                  </m:ctrlPr>
                                </m:eqArrPr>
                                <m:e>
                                  <m:r>
                                    <a:rPr lang="en-IN" b="0" i="1" smtClean="0">
                                      <a:latin typeface="Cambria Math" panose="02040503050406030204" pitchFamily="18" charset="0"/>
                                    </a:rPr>
                                    <m:t>0</m:t>
                                  </m:r>
                                </m:e>
                                <m:e>
                                  <m:r>
                                    <a:rPr lang="en-IN" b="0" i="1" smtClean="0">
                                      <a:latin typeface="Cambria Math" panose="02040503050406030204" pitchFamily="18" charset="0"/>
                                    </a:rPr>
                                    <m:t>0</m:t>
                                  </m:r>
                                </m:e>
                                <m:e>
                                  <m:r>
                                    <a:rPr lang="en-IN" i="1">
                                      <a:latin typeface="Cambria Math" panose="02040503050406030204" pitchFamily="18" charset="0"/>
                                    </a:rPr>
                                    <m:t>⋮</m:t>
                                  </m:r>
                                </m:e>
                                <m:e>
                                  <m:r>
                                    <a:rPr lang="en-IN" b="0" i="1" smtClean="0">
                                      <a:latin typeface="Cambria Math" panose="02040503050406030204" pitchFamily="18" charset="0"/>
                                    </a:rPr>
                                    <m:t>0</m:t>
                                  </m:r>
                                </m:e>
                              </m:eqArr>
                            </m:e>
                          </m:d>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m>
                                <m:mPr>
                                  <m:mcs>
                                    <m:mc>
                                      <m:mcPr>
                                        <m:count m:val="3"/>
                                        <m:mcJc m:val="center"/>
                                      </m:mcPr>
                                    </m:mc>
                                  </m:mcs>
                                  <m:ctrlPr>
                                    <a:rPr lang="en-IN" b="0" i="1" smtClean="0">
                                      <a:latin typeface="Cambria Math" panose="02040503050406030204" pitchFamily="18" charset="0"/>
                                    </a:rPr>
                                  </m:ctrlPr>
                                </m:mPr>
                                <m:mr>
                                  <m:e>
                                    <m:eqArr>
                                      <m:eqArrPr>
                                        <m:ctrlPr>
                                          <a:rPr lang="en-IN" b="0" i="1" smtClean="0">
                                            <a:latin typeface="Cambria Math" panose="02040503050406030204" pitchFamily="18" charset="0"/>
                                          </a:rPr>
                                        </m:ctrlPr>
                                      </m:eqArrPr>
                                      <m:e>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𝑥</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e>
                                      <m:e>
                                        <m:sSubSup>
                                          <m:sSubSupPr>
                                            <m:ctrlPr>
                                              <a:rPr lang="en-IN" i="1">
                                                <a:latin typeface="Cambria Math" panose="02040503050406030204" pitchFamily="18" charset="0"/>
                                              </a:rPr>
                                            </m:ctrlPr>
                                          </m:sSubSupPr>
                                          <m:e>
                                            <m:r>
                                              <a:rPr lang="en-IN" i="1">
                                                <a:latin typeface="Cambria Math" panose="02040503050406030204" pitchFamily="18" charset="0"/>
                                              </a:rPr>
                                              <m:t>𝑥</m:t>
                                            </m:r>
                                          </m:e>
                                          <m:sub>
                                            <m:r>
                                              <a:rPr lang="en-IN" b="0" i="1" smtClean="0">
                                                <a:latin typeface="Cambria Math" panose="02040503050406030204" pitchFamily="18" charset="0"/>
                                              </a:rPr>
                                              <m:t>2</m:t>
                                            </m:r>
                                          </m:sub>
                                          <m:sup>
                                            <m:r>
                                              <a:rPr lang="en-IN" i="1">
                                                <a:latin typeface="Cambria Math" panose="02040503050406030204" pitchFamily="18" charset="0"/>
                                              </a:rPr>
                                              <m:t>⊤</m:t>
                                            </m:r>
                                          </m:sup>
                                        </m:sSubSup>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1</m:t>
                                            </m:r>
                                          </m:sub>
                                        </m:sSub>
                                      </m:e>
                                    </m:eqArr>
                                  </m:e>
                                  <m:e>
                                    <m:r>
                                      <a:rPr lang="en-IN" b="0" i="1" smtClean="0">
                                        <a:latin typeface="Cambria Math" panose="02040503050406030204" pitchFamily="18" charset="0"/>
                                      </a:rPr>
                                      <m:t>⋯</m:t>
                                    </m:r>
                                  </m:e>
                                  <m:e>
                                    <m:eqArr>
                                      <m:eqArrPr>
                                        <m:ctrlPr>
                                          <a:rPr lang="en-IN" b="0" i="1" smtClean="0">
                                            <a:latin typeface="Cambria Math" panose="02040503050406030204" pitchFamily="18" charset="0"/>
                                          </a:rPr>
                                        </m:ctrlPr>
                                      </m:eqArrPr>
                                      <m:e>
                                        <m:sSubSup>
                                          <m:sSubSupPr>
                                            <m:ctrlPr>
                                              <a:rPr lang="en-IN" i="1">
                                                <a:latin typeface="Cambria Math" panose="02040503050406030204" pitchFamily="18" charset="0"/>
                                              </a:rPr>
                                            </m:ctrlPr>
                                          </m:sSubSupPr>
                                          <m:e>
                                            <m:r>
                                              <a:rPr lang="en-IN" i="1">
                                                <a:latin typeface="Cambria Math" panose="02040503050406030204" pitchFamily="18" charset="0"/>
                                              </a:rPr>
                                              <m:t>𝑥</m:t>
                                            </m:r>
                                          </m:e>
                                          <m:sub>
                                            <m:r>
                                              <a:rPr lang="en-IN" i="1">
                                                <a:latin typeface="Cambria Math" panose="02040503050406030204" pitchFamily="18" charset="0"/>
                                              </a:rPr>
                                              <m:t>1</m:t>
                                            </m:r>
                                          </m:sub>
                                          <m:sup>
                                            <m:r>
                                              <a:rPr lang="en-IN" i="1">
                                                <a:latin typeface="Cambria Math" panose="02040503050406030204" pitchFamily="18" charset="0"/>
                                              </a:rPr>
                                              <m:t>⊤</m:t>
                                            </m:r>
                                          </m:sup>
                                        </m:sSubSup>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b="0" i="1" smtClean="0">
                                                <a:latin typeface="Cambria Math" panose="02040503050406030204" pitchFamily="18" charset="0"/>
                                              </a:rPr>
                                              <m:t>𝑁</m:t>
                                            </m:r>
                                          </m:sub>
                                        </m:sSub>
                                      </m:e>
                                      <m:e>
                                        <m:sSubSup>
                                          <m:sSubSupPr>
                                            <m:ctrlPr>
                                              <a:rPr lang="en-IN" i="1">
                                                <a:latin typeface="Cambria Math" panose="02040503050406030204" pitchFamily="18" charset="0"/>
                                              </a:rPr>
                                            </m:ctrlPr>
                                          </m:sSubSupPr>
                                          <m:e>
                                            <m:r>
                                              <a:rPr lang="en-IN" i="1">
                                                <a:latin typeface="Cambria Math" panose="02040503050406030204" pitchFamily="18" charset="0"/>
                                              </a:rPr>
                                              <m:t>𝑥</m:t>
                                            </m:r>
                                          </m:e>
                                          <m:sub>
                                            <m:r>
                                              <a:rPr lang="en-IN" b="0" i="1" smtClean="0">
                                                <a:latin typeface="Cambria Math" panose="02040503050406030204" pitchFamily="18" charset="0"/>
                                              </a:rPr>
                                              <m:t>2</m:t>
                                            </m:r>
                                          </m:sub>
                                          <m:sup>
                                            <m:r>
                                              <a:rPr lang="en-IN" i="1">
                                                <a:latin typeface="Cambria Math" panose="02040503050406030204" pitchFamily="18" charset="0"/>
                                              </a:rPr>
                                              <m:t>⊤</m:t>
                                            </m:r>
                                          </m:sup>
                                        </m:sSubSup>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b="0" i="1" smtClean="0">
                                                <a:latin typeface="Cambria Math" panose="02040503050406030204" pitchFamily="18" charset="0"/>
                                              </a:rPr>
                                              <m:t>𝑁</m:t>
                                            </m:r>
                                          </m:sub>
                                        </m:sSub>
                                      </m:e>
                                    </m:eqArr>
                                  </m:e>
                                </m:mr>
                                <m:mr>
                                  <m:e>
                                    <m:r>
                                      <a:rPr lang="en-IN" b="0" i="1" smtClean="0">
                                        <a:latin typeface="Cambria Math" panose="02040503050406030204" pitchFamily="18" charset="0"/>
                                      </a:rPr>
                                      <m:t>⋮</m:t>
                                    </m:r>
                                  </m:e>
                                  <m:e>
                                    <m:r>
                                      <a:rPr lang="en-IN" b="0" i="1" smtClean="0">
                                        <a:latin typeface="Cambria Math" panose="02040503050406030204" pitchFamily="18" charset="0"/>
                                      </a:rPr>
                                      <m:t>⋱</m:t>
                                    </m:r>
                                  </m:e>
                                  <m:e>
                                    <m:r>
                                      <a:rPr lang="en-IN" b="0" i="1" smtClean="0">
                                        <a:latin typeface="Cambria Math" panose="02040503050406030204" pitchFamily="18" charset="0"/>
                                      </a:rPr>
                                      <m:t>⋮</m:t>
                                    </m:r>
                                  </m:e>
                                </m:mr>
                                <m:mr>
                                  <m:e>
                                    <m:sSubSup>
                                      <m:sSubSupPr>
                                        <m:ctrlPr>
                                          <a:rPr lang="en-IN" i="1">
                                            <a:latin typeface="Cambria Math" panose="02040503050406030204" pitchFamily="18" charset="0"/>
                                          </a:rPr>
                                        </m:ctrlPr>
                                      </m:sSubSupPr>
                                      <m:e>
                                        <m:r>
                                          <a:rPr lang="en-IN" i="1">
                                            <a:latin typeface="Cambria Math" panose="02040503050406030204" pitchFamily="18" charset="0"/>
                                          </a:rPr>
                                          <m:t>𝑥</m:t>
                                        </m:r>
                                      </m:e>
                                      <m:sub>
                                        <m:r>
                                          <a:rPr lang="en-IN" b="0" i="1" smtClean="0">
                                            <a:latin typeface="Cambria Math" panose="02040503050406030204" pitchFamily="18" charset="0"/>
                                          </a:rPr>
                                          <m:t>𝑁</m:t>
                                        </m:r>
                                      </m:sub>
                                      <m:sup>
                                        <m:r>
                                          <a:rPr lang="en-IN" i="1">
                                            <a:latin typeface="Cambria Math" panose="02040503050406030204" pitchFamily="18" charset="0"/>
                                          </a:rPr>
                                          <m:t>⊤</m:t>
                                        </m:r>
                                      </m:sup>
                                    </m:sSubSup>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1</m:t>
                                        </m:r>
                                      </m:sub>
                                    </m:sSub>
                                  </m:e>
                                  <m:e>
                                    <m:r>
                                      <a:rPr lang="en-IN" b="0" i="1" smtClean="0">
                                        <a:latin typeface="Cambria Math" panose="02040503050406030204" pitchFamily="18" charset="0"/>
                                      </a:rPr>
                                      <m:t>⋯</m:t>
                                    </m:r>
                                  </m:e>
                                  <m:e>
                                    <m:sSubSup>
                                      <m:sSubSupPr>
                                        <m:ctrlPr>
                                          <a:rPr lang="en-IN" i="1">
                                            <a:latin typeface="Cambria Math" panose="02040503050406030204" pitchFamily="18" charset="0"/>
                                          </a:rPr>
                                        </m:ctrlPr>
                                      </m:sSubSupPr>
                                      <m:e>
                                        <m:r>
                                          <a:rPr lang="en-IN" i="1">
                                            <a:latin typeface="Cambria Math" panose="02040503050406030204" pitchFamily="18" charset="0"/>
                                          </a:rPr>
                                          <m:t>𝑥</m:t>
                                        </m:r>
                                      </m:e>
                                      <m:sub>
                                        <m:r>
                                          <a:rPr lang="en-IN" b="0" i="1" smtClean="0">
                                            <a:latin typeface="Cambria Math" panose="02040503050406030204" pitchFamily="18" charset="0"/>
                                          </a:rPr>
                                          <m:t>𝑁</m:t>
                                        </m:r>
                                      </m:sub>
                                      <m:sup>
                                        <m:r>
                                          <a:rPr lang="en-IN" i="1">
                                            <a:latin typeface="Cambria Math" panose="02040503050406030204" pitchFamily="18" charset="0"/>
                                          </a:rPr>
                                          <m:t>⊤</m:t>
                                        </m:r>
                                      </m:sup>
                                    </m:sSubSup>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b="0" i="1" smtClean="0">
                                            <a:latin typeface="Cambria Math" panose="02040503050406030204" pitchFamily="18" charset="0"/>
                                          </a:rPr>
                                          <m:t>𝑁</m:t>
                                        </m:r>
                                      </m:sub>
                                    </m:sSub>
                                  </m:e>
                                </m:mr>
                              </m:m>
                            </m:e>
                          </m:d>
                        </m:e>
                      </m:d>
                    </m:oMath>
                  </m:oMathPara>
                </a14:m>
                <a:endParaRPr lang="en-IN" b="0" dirty="0"/>
              </a:p>
            </p:txBody>
          </p:sp>
        </mc:Choice>
        <mc:Fallback xmlns="">
          <p:sp>
            <p:nvSpPr>
              <p:cNvPr id="10" name="TextBox 9">
                <a:extLst>
                  <a:ext uri="{FF2B5EF4-FFF2-40B4-BE49-F238E27FC236}">
                    <a16:creationId xmlns:a16="http://schemas.microsoft.com/office/drawing/2014/main" id="{AA3A9308-B9FE-4830-8AEA-578448C38C8C}"/>
                  </a:ext>
                </a:extLst>
              </p:cNvPr>
              <p:cNvSpPr txBox="1">
                <a:spLocks noRot="1" noChangeAspect="1" noMove="1" noResize="1" noEditPoints="1" noAdjustHandles="1" noChangeArrowheads="1" noChangeShapeType="1" noTextEdit="1"/>
              </p:cNvSpPr>
              <p:nvPr/>
            </p:nvSpPr>
            <p:spPr>
              <a:xfrm>
                <a:off x="3314876" y="4672046"/>
                <a:ext cx="4272773" cy="1142557"/>
              </a:xfrm>
              <a:prstGeom prst="rect">
                <a:avLst/>
              </a:prstGeom>
              <a:blipFill>
                <a:blip r:embed="rId9"/>
                <a:stretch>
                  <a:fillRect b="-1436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Speech Bubble: Rectangle 10">
                <a:extLst>
                  <a:ext uri="{FF2B5EF4-FFF2-40B4-BE49-F238E27FC236}">
                    <a16:creationId xmlns:a16="http://schemas.microsoft.com/office/drawing/2014/main" id="{3DEBD1F8-BA05-4041-B1D8-3C3C3F903C4B}"/>
                  </a:ext>
                </a:extLst>
              </p:cNvPr>
              <p:cNvSpPr/>
              <p:nvPr/>
            </p:nvSpPr>
            <p:spPr>
              <a:xfrm>
                <a:off x="7822926" y="4790258"/>
                <a:ext cx="4145964" cy="633296"/>
              </a:xfrm>
              <a:prstGeom prst="wedgeRectCallout">
                <a:avLst>
                  <a:gd name="adj1" fmla="val -56813"/>
                  <a:gd name="adj2" fmla="val 3062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Same as a GP </a:t>
                </a:r>
                <a14:m>
                  <m:oMath xmlns:m="http://schemas.openxmlformats.org/officeDocument/2006/math">
                    <m:r>
                      <a:rPr lang="en-IN" sz="1600" i="1" dirty="0" smtClean="0">
                        <a:solidFill>
                          <a:schemeClr val="tx1"/>
                        </a:solidFill>
                        <a:latin typeface="Cambria Math" panose="02040503050406030204" pitchFamily="18" charset="0"/>
                      </a:rPr>
                      <m:t>𝑓</m:t>
                    </m:r>
                    <m:r>
                      <a:rPr lang="en-IN" sz="1600" i="1" dirty="0" smtClean="0">
                        <a:solidFill>
                          <a:schemeClr val="tx1"/>
                        </a:solidFill>
                        <a:latin typeface="Cambria Math" panose="02040503050406030204" pitchFamily="18" charset="0"/>
                      </a:rPr>
                      <m:t>(</m:t>
                    </m:r>
                    <m:sSub>
                      <m:sSubPr>
                        <m:ctrlPr>
                          <a:rPr lang="en-IN" sz="1600" i="1" dirty="0" err="1" smtClean="0">
                            <a:solidFill>
                              <a:schemeClr val="tx1"/>
                            </a:solidFill>
                            <a:latin typeface="Cambria Math" panose="02040503050406030204" pitchFamily="18" charset="0"/>
                          </a:rPr>
                        </m:ctrlPr>
                      </m:sSubPr>
                      <m:e>
                        <m:r>
                          <a:rPr lang="en-IN" sz="1600" i="1" dirty="0" err="1" smtClean="0">
                            <a:solidFill>
                              <a:schemeClr val="tx1"/>
                            </a:solidFill>
                            <a:latin typeface="Cambria Math" panose="02040503050406030204" pitchFamily="18" charset="0"/>
                          </a:rPr>
                          <m:t>𝑥</m:t>
                        </m:r>
                      </m:e>
                      <m:sub>
                        <m:r>
                          <a:rPr lang="en-IN" sz="1600" i="1" dirty="0" err="1" smtClean="0">
                            <a:solidFill>
                              <a:schemeClr val="tx1"/>
                            </a:solidFill>
                            <a:latin typeface="Cambria Math" panose="02040503050406030204" pitchFamily="18" charset="0"/>
                          </a:rPr>
                          <m:t>𝑖</m:t>
                        </m:r>
                      </m:sub>
                    </m:sSub>
                    <m:r>
                      <a:rPr lang="en-IN" sz="1600" i="1" dirty="0" smtClean="0">
                        <a:solidFill>
                          <a:schemeClr val="tx1"/>
                        </a:solidFill>
                        <a:latin typeface="Cambria Math" panose="02040503050406030204" pitchFamily="18" charset="0"/>
                      </a:rPr>
                      <m:t>) = </m:t>
                    </m:r>
                    <m:sSub>
                      <m:sSubPr>
                        <m:ctrlPr>
                          <a:rPr lang="en-IN" sz="1600" i="1" dirty="0" err="1" smtClean="0">
                            <a:solidFill>
                              <a:schemeClr val="tx1"/>
                            </a:solidFill>
                            <a:latin typeface="Cambria Math" panose="02040503050406030204" pitchFamily="18" charset="0"/>
                          </a:rPr>
                        </m:ctrlPr>
                      </m:sSubPr>
                      <m:e>
                        <m:r>
                          <a:rPr lang="en-IN" sz="1600" i="1" dirty="0" err="1" smtClean="0">
                            <a:solidFill>
                              <a:schemeClr val="tx1"/>
                            </a:solidFill>
                            <a:latin typeface="Cambria Math" panose="02040503050406030204" pitchFamily="18" charset="0"/>
                          </a:rPr>
                          <m:t>𝑦</m:t>
                        </m:r>
                      </m:e>
                      <m:sub>
                        <m:r>
                          <a:rPr lang="en-IN" sz="1600" i="1" dirty="0" err="1" smtClean="0">
                            <a:solidFill>
                              <a:schemeClr val="tx1"/>
                            </a:solidFill>
                            <a:latin typeface="Cambria Math" panose="02040503050406030204" pitchFamily="18" charset="0"/>
                          </a:rPr>
                          <m:t>𝑖</m:t>
                        </m:r>
                      </m:sub>
                    </m:sSub>
                  </m:oMath>
                </a14:m>
                <a:r>
                  <a:rPr lang="en-IN" sz="1600" dirty="0">
                    <a:solidFill>
                      <a:schemeClr val="tx1"/>
                    </a:solidFill>
                    <a:latin typeface="Abadi Extra Light" panose="020B0204020104020204" pitchFamily="34" charset="0"/>
                  </a:rPr>
                  <a:t>, </a:t>
                </a:r>
                <a14:m>
                  <m:oMath xmlns:m="http://schemas.openxmlformats.org/officeDocument/2006/math">
                    <m:r>
                      <a:rPr lang="en-IN" sz="1600" b="0" i="1" smtClean="0">
                        <a:solidFill>
                          <a:schemeClr val="tx1"/>
                        </a:solidFill>
                        <a:latin typeface="Cambria Math" panose="02040503050406030204" pitchFamily="18" charset="0"/>
                      </a:rPr>
                      <m:t>𝜇</m:t>
                    </m:r>
                    <m:d>
                      <m:dPr>
                        <m:ctrlPr>
                          <a:rPr lang="en-IN" sz="1600" b="0" i="1" smtClean="0">
                            <a:solidFill>
                              <a:schemeClr val="tx1"/>
                            </a:solidFill>
                            <a:latin typeface="Cambria Math" panose="02040503050406030204" pitchFamily="18" charset="0"/>
                          </a:rPr>
                        </m:ctrlPr>
                      </m:dPr>
                      <m:e>
                        <m:r>
                          <a:rPr lang="en-IN" sz="1600" b="0" i="1" smtClean="0">
                            <a:solidFill>
                              <a:schemeClr val="tx1"/>
                            </a:solidFill>
                            <a:latin typeface="Cambria Math" panose="02040503050406030204" pitchFamily="18" charset="0"/>
                          </a:rPr>
                          <m:t>𝑥</m:t>
                        </m:r>
                      </m:e>
                    </m:d>
                    <m:r>
                      <a:rPr lang="en-IN" sz="1600" b="0" i="1" smtClean="0">
                        <a:solidFill>
                          <a:schemeClr val="tx1"/>
                        </a:solidFill>
                        <a:latin typeface="Cambria Math" panose="02040503050406030204" pitchFamily="18" charset="0"/>
                      </a:rPr>
                      <m:t>=0</m:t>
                    </m:r>
                  </m:oMath>
                </a14:m>
                <a:r>
                  <a:rPr lang="en-IN" sz="1600" dirty="0">
                    <a:solidFill>
                      <a:schemeClr val="tx1"/>
                    </a:solidFill>
                    <a:latin typeface="Abadi Extra Light" panose="020B0204020104020204" pitchFamily="34" charset="0"/>
                  </a:rPr>
                  <a:t> and linear covariance/kernel function </a:t>
                </a:r>
                <a14:m>
                  <m:oMath xmlns:m="http://schemas.openxmlformats.org/officeDocument/2006/math">
                    <m:sSubSup>
                      <m:sSubSupPr>
                        <m:ctrlPr>
                          <a:rPr lang="en-IN" sz="1600" i="1">
                            <a:solidFill>
                              <a:schemeClr val="tx1"/>
                            </a:solidFill>
                            <a:latin typeface="Cambria Math" panose="02040503050406030204" pitchFamily="18" charset="0"/>
                          </a:rPr>
                        </m:ctrlPr>
                      </m:sSubSupPr>
                      <m:e>
                        <m:r>
                          <a:rPr lang="en-IN" sz="1600" b="0" i="1" smtClean="0">
                            <a:solidFill>
                              <a:schemeClr val="tx1"/>
                            </a:solidFill>
                            <a:latin typeface="Cambria Math" panose="02040503050406030204" pitchFamily="18" charset="0"/>
                          </a:rPr>
                          <m:t>𝜅</m:t>
                        </m:r>
                        <m:d>
                          <m:dPr>
                            <m:ctrlPr>
                              <a:rPr lang="en-IN" sz="1600" b="0" i="1" smtClean="0">
                                <a:solidFill>
                                  <a:schemeClr val="tx1"/>
                                </a:solidFill>
                                <a:latin typeface="Cambria Math" panose="02040503050406030204" pitchFamily="18" charset="0"/>
                              </a:rPr>
                            </m:ctrlPr>
                          </m:dPr>
                          <m:e>
                            <m:sSub>
                              <m:sSubPr>
                                <m:ctrlPr>
                                  <a:rPr lang="en-IN" sz="1600" b="0" i="1" smtClean="0">
                                    <a:solidFill>
                                      <a:schemeClr val="tx1"/>
                                    </a:solidFill>
                                    <a:latin typeface="Cambria Math" panose="02040503050406030204" pitchFamily="18" charset="0"/>
                                  </a:rPr>
                                </m:ctrlPr>
                              </m:sSubPr>
                              <m:e>
                                <m:r>
                                  <a:rPr lang="en-IN" sz="1600" b="0" i="1" smtClean="0">
                                    <a:solidFill>
                                      <a:schemeClr val="tx1"/>
                                    </a:solidFill>
                                    <a:latin typeface="Cambria Math" panose="02040503050406030204" pitchFamily="18" charset="0"/>
                                  </a:rPr>
                                  <m:t>𝑥</m:t>
                                </m:r>
                              </m:e>
                              <m:sub>
                                <m:r>
                                  <a:rPr lang="en-IN" sz="1600" b="0" i="1" smtClean="0">
                                    <a:solidFill>
                                      <a:schemeClr val="tx1"/>
                                    </a:solidFill>
                                    <a:latin typeface="Cambria Math" panose="02040503050406030204" pitchFamily="18" charset="0"/>
                                  </a:rPr>
                                  <m:t>𝑖</m:t>
                                </m:r>
                              </m:sub>
                            </m:sSub>
                            <m:r>
                              <a:rPr lang="en-IN" sz="1600" b="0" i="1" smtClean="0">
                                <a:solidFill>
                                  <a:schemeClr val="tx1"/>
                                </a:solidFill>
                                <a:latin typeface="Cambria Math" panose="02040503050406030204" pitchFamily="18" charset="0"/>
                              </a:rPr>
                              <m:t>, </m:t>
                            </m:r>
                            <m:sSub>
                              <m:sSubPr>
                                <m:ctrlPr>
                                  <a:rPr lang="en-IN" sz="1600" b="0" i="1" smtClean="0">
                                    <a:solidFill>
                                      <a:schemeClr val="tx1"/>
                                    </a:solidFill>
                                    <a:latin typeface="Cambria Math" panose="02040503050406030204" pitchFamily="18" charset="0"/>
                                  </a:rPr>
                                </m:ctrlPr>
                              </m:sSubPr>
                              <m:e>
                                <m:r>
                                  <a:rPr lang="en-IN" sz="1600" b="0" i="1" smtClean="0">
                                    <a:solidFill>
                                      <a:schemeClr val="tx1"/>
                                    </a:solidFill>
                                    <a:latin typeface="Cambria Math" panose="02040503050406030204" pitchFamily="18" charset="0"/>
                                  </a:rPr>
                                  <m:t>𝑥</m:t>
                                </m:r>
                              </m:e>
                              <m:sub>
                                <m:r>
                                  <a:rPr lang="en-IN" sz="1600" b="0" i="1" smtClean="0">
                                    <a:solidFill>
                                      <a:schemeClr val="tx1"/>
                                    </a:solidFill>
                                    <a:latin typeface="Cambria Math" panose="02040503050406030204" pitchFamily="18" charset="0"/>
                                  </a:rPr>
                                  <m:t>𝑗</m:t>
                                </m:r>
                              </m:sub>
                            </m:sSub>
                          </m:e>
                        </m:d>
                        <m:r>
                          <a:rPr lang="en-IN" sz="1600" b="0" i="1" smtClean="0">
                            <a:solidFill>
                              <a:schemeClr val="tx1"/>
                            </a:solidFill>
                            <a:latin typeface="Cambria Math" panose="02040503050406030204" pitchFamily="18" charset="0"/>
                          </a:rPr>
                          <m:t>= </m:t>
                        </m:r>
                        <m:r>
                          <a:rPr lang="en-IN" sz="1600" i="1">
                            <a:solidFill>
                              <a:schemeClr val="tx1"/>
                            </a:solidFill>
                            <a:latin typeface="Cambria Math" panose="02040503050406030204" pitchFamily="18" charset="0"/>
                          </a:rPr>
                          <m:t>𝑥</m:t>
                        </m:r>
                      </m:e>
                      <m:sub>
                        <m:r>
                          <a:rPr lang="en-IN" sz="1600" b="0" i="1" smtClean="0">
                            <a:solidFill>
                              <a:schemeClr val="tx1"/>
                            </a:solidFill>
                            <a:latin typeface="Cambria Math" panose="02040503050406030204" pitchFamily="18" charset="0"/>
                          </a:rPr>
                          <m:t>𝑖</m:t>
                        </m:r>
                      </m:sub>
                      <m:sup>
                        <m:r>
                          <a:rPr lang="en-IN" sz="1600" i="1">
                            <a:solidFill>
                              <a:schemeClr val="tx1"/>
                            </a:solidFill>
                            <a:latin typeface="Cambria Math" panose="02040503050406030204" pitchFamily="18" charset="0"/>
                          </a:rPr>
                          <m:t>⊤</m:t>
                        </m:r>
                      </m:sup>
                    </m:sSubSup>
                    <m:sSub>
                      <m:sSubPr>
                        <m:ctrlPr>
                          <a:rPr lang="en-IN" sz="1600" i="1">
                            <a:solidFill>
                              <a:schemeClr val="tx1"/>
                            </a:solidFill>
                            <a:latin typeface="Cambria Math" panose="02040503050406030204" pitchFamily="18" charset="0"/>
                          </a:rPr>
                        </m:ctrlPr>
                      </m:sSubPr>
                      <m:e>
                        <m:r>
                          <a:rPr lang="en-IN" sz="1600" i="1">
                            <a:solidFill>
                              <a:schemeClr val="tx1"/>
                            </a:solidFill>
                            <a:latin typeface="Cambria Math" panose="02040503050406030204" pitchFamily="18" charset="0"/>
                          </a:rPr>
                          <m:t>𝑥</m:t>
                        </m:r>
                      </m:e>
                      <m:sub>
                        <m:r>
                          <a:rPr lang="en-IN" sz="1600" b="0" i="1" smtClean="0">
                            <a:solidFill>
                              <a:schemeClr val="tx1"/>
                            </a:solidFill>
                            <a:latin typeface="Cambria Math" panose="02040503050406030204" pitchFamily="18" charset="0"/>
                          </a:rPr>
                          <m:t>𝑗</m:t>
                        </m:r>
                      </m:sub>
                    </m:sSub>
                  </m:oMath>
                </a14:m>
                <a:endParaRPr lang="en-IN" sz="1600" dirty="0">
                  <a:solidFill>
                    <a:schemeClr val="tx1"/>
                  </a:solidFill>
                  <a:latin typeface="Abadi Extra Light" panose="020B0204020104020204" pitchFamily="34" charset="0"/>
                </a:endParaRPr>
              </a:p>
            </p:txBody>
          </p:sp>
        </mc:Choice>
        <mc:Fallback xmlns="">
          <p:sp>
            <p:nvSpPr>
              <p:cNvPr id="11" name="Speech Bubble: Rectangle 10">
                <a:extLst>
                  <a:ext uri="{FF2B5EF4-FFF2-40B4-BE49-F238E27FC236}">
                    <a16:creationId xmlns:a16="http://schemas.microsoft.com/office/drawing/2014/main" id="{3DEBD1F8-BA05-4041-B1D8-3C3C3F903C4B}"/>
                  </a:ext>
                </a:extLst>
              </p:cNvPr>
              <p:cNvSpPr>
                <a:spLocks noRot="1" noChangeAspect="1" noMove="1" noResize="1" noEditPoints="1" noAdjustHandles="1" noChangeArrowheads="1" noChangeShapeType="1" noTextEdit="1"/>
              </p:cNvSpPr>
              <p:nvPr/>
            </p:nvSpPr>
            <p:spPr>
              <a:xfrm>
                <a:off x="7822926" y="4790258"/>
                <a:ext cx="4145964" cy="633296"/>
              </a:xfrm>
              <a:prstGeom prst="wedgeRectCallout">
                <a:avLst>
                  <a:gd name="adj1" fmla="val -56813"/>
                  <a:gd name="adj2" fmla="val 30627"/>
                </a:avLst>
              </a:prstGeom>
              <a:blipFill>
                <a:blip r:embed="rId10"/>
                <a:stretch>
                  <a:fillRect t="-935" b="-5607"/>
                </a:stretch>
              </a:blipFill>
              <a:ln w="19050">
                <a:solidFill>
                  <a:schemeClr val="accent2"/>
                </a:solidFill>
              </a:ln>
            </p:spPr>
            <p:txBody>
              <a:bodyPr/>
              <a:lstStyle/>
              <a:p>
                <a:r>
                  <a:rPr lang="en-IN">
                    <a:noFill/>
                  </a:rPr>
                  <a:t> </a:t>
                </a:r>
              </a:p>
            </p:txBody>
          </p:sp>
        </mc:Fallback>
      </mc:AlternateContent>
      <p:sp>
        <p:nvSpPr>
          <p:cNvPr id="12" name="Speech Bubble: Rectangle 11">
            <a:extLst>
              <a:ext uri="{FF2B5EF4-FFF2-40B4-BE49-F238E27FC236}">
                <a16:creationId xmlns:a16="http://schemas.microsoft.com/office/drawing/2014/main" id="{2E9A0FFE-453B-4644-A933-B2F30D32AE95}"/>
              </a:ext>
            </a:extLst>
          </p:cNvPr>
          <p:cNvSpPr/>
          <p:nvPr/>
        </p:nvSpPr>
        <p:spPr>
          <a:xfrm>
            <a:off x="5580682" y="2132209"/>
            <a:ext cx="1030636" cy="289180"/>
          </a:xfrm>
          <a:prstGeom prst="wedgeRectCallout">
            <a:avLst>
              <a:gd name="adj1" fmla="val -59776"/>
              <a:gd name="adj2" fmla="val 3210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Likelihood</a:t>
            </a:r>
          </a:p>
        </p:txBody>
      </p:sp>
      <p:sp>
        <p:nvSpPr>
          <p:cNvPr id="13" name="Speech Bubble: Rectangle 12">
            <a:extLst>
              <a:ext uri="{FF2B5EF4-FFF2-40B4-BE49-F238E27FC236}">
                <a16:creationId xmlns:a16="http://schemas.microsoft.com/office/drawing/2014/main" id="{A0491469-5CC4-4A8D-B972-142AFC34FB8F}"/>
              </a:ext>
            </a:extLst>
          </p:cNvPr>
          <p:cNvSpPr/>
          <p:nvPr/>
        </p:nvSpPr>
        <p:spPr>
          <a:xfrm>
            <a:off x="5177204" y="2560862"/>
            <a:ext cx="2213323" cy="289180"/>
          </a:xfrm>
          <a:prstGeom prst="wedgeRectCallout">
            <a:avLst>
              <a:gd name="adj1" fmla="val -59776"/>
              <a:gd name="adj2" fmla="val 3210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Prior over weight vector</a:t>
            </a:r>
          </a:p>
        </p:txBody>
      </p:sp>
      <p:sp>
        <p:nvSpPr>
          <p:cNvPr id="14" name="Speech Bubble: Rectangle 13">
            <a:extLst>
              <a:ext uri="{FF2B5EF4-FFF2-40B4-BE49-F238E27FC236}">
                <a16:creationId xmlns:a16="http://schemas.microsoft.com/office/drawing/2014/main" id="{CC876B7C-77FC-4902-9701-5461EF0A43C6}"/>
              </a:ext>
            </a:extLst>
          </p:cNvPr>
          <p:cNvSpPr/>
          <p:nvPr/>
        </p:nvSpPr>
        <p:spPr>
          <a:xfrm>
            <a:off x="9978678" y="2357201"/>
            <a:ext cx="1653402" cy="842166"/>
          </a:xfrm>
          <a:prstGeom prst="wedgeRectCallout">
            <a:avLst>
              <a:gd name="adj1" fmla="val -61469"/>
              <a:gd name="adj2" fmla="val 3542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Marginal likelihood after integrating out the weights</a:t>
            </a:r>
          </a:p>
        </p:txBody>
      </p:sp>
      <mc:AlternateContent xmlns:mc="http://schemas.openxmlformats.org/markup-compatibility/2006" xmlns:a14="http://schemas.microsoft.com/office/drawing/2010/main">
        <mc:Choice Requires="a14">
          <p:sp>
            <p:nvSpPr>
              <p:cNvPr id="15" name="Speech Bubble: Rectangle 14">
                <a:extLst>
                  <a:ext uri="{FF2B5EF4-FFF2-40B4-BE49-F238E27FC236}">
                    <a16:creationId xmlns:a16="http://schemas.microsoft.com/office/drawing/2014/main" id="{8805E7E3-6FF5-4D64-BFEC-B141D2EF4953}"/>
                  </a:ext>
                </a:extLst>
              </p:cNvPr>
              <p:cNvSpPr/>
              <p:nvPr/>
            </p:nvSpPr>
            <p:spPr>
              <a:xfrm>
                <a:off x="6279683" y="3411057"/>
                <a:ext cx="4145964" cy="289180"/>
              </a:xfrm>
              <a:prstGeom prst="wedgeRectCallout">
                <a:avLst>
                  <a:gd name="adj1" fmla="val -53700"/>
                  <a:gd name="adj2" fmla="val 2887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Marginal likelihood assuming </a:t>
                </a:r>
                <a14:m>
                  <m:oMath xmlns:m="http://schemas.openxmlformats.org/officeDocument/2006/math">
                    <m:sSub>
                      <m:sSubPr>
                        <m:ctrlPr>
                          <a:rPr lang="en-IN" sz="1600" i="1">
                            <a:solidFill>
                              <a:schemeClr val="tx1"/>
                            </a:solidFill>
                            <a:latin typeface="Cambria Math" panose="02040503050406030204" pitchFamily="18" charset="0"/>
                          </a:rPr>
                        </m:ctrlPr>
                      </m:sSubPr>
                      <m:e>
                        <m:r>
                          <a:rPr lang="en-IN" sz="1600" b="1" i="1">
                            <a:solidFill>
                              <a:schemeClr val="tx1"/>
                            </a:solidFill>
                            <a:latin typeface="Cambria Math" panose="02040503050406030204" pitchFamily="18" charset="0"/>
                          </a:rPr>
                          <m:t>𝝁</m:t>
                        </m:r>
                      </m:e>
                      <m:sub>
                        <m:r>
                          <a:rPr lang="en-IN" sz="1600" i="1">
                            <a:solidFill>
                              <a:schemeClr val="tx1"/>
                            </a:solidFill>
                            <a:latin typeface="Cambria Math" panose="02040503050406030204" pitchFamily="18" charset="0"/>
                          </a:rPr>
                          <m:t>0</m:t>
                        </m:r>
                      </m:sub>
                    </m:sSub>
                    <m:r>
                      <a:rPr lang="en-IN" sz="1600" b="0" i="1" smtClean="0">
                        <a:solidFill>
                          <a:schemeClr val="tx1"/>
                        </a:solidFill>
                        <a:latin typeface="Cambria Math" panose="02040503050406030204" pitchFamily="18" charset="0"/>
                      </a:rPr>
                      <m:t>=</m:t>
                    </m:r>
                    <m:r>
                      <a:rPr lang="en-IN" sz="1600" b="1" i="1" smtClean="0">
                        <a:solidFill>
                          <a:schemeClr val="tx1"/>
                        </a:solidFill>
                        <a:latin typeface="Cambria Math" panose="02040503050406030204" pitchFamily="18" charset="0"/>
                      </a:rPr>
                      <m:t>𝟎</m:t>
                    </m:r>
                  </m:oMath>
                </a14:m>
                <a:r>
                  <a:rPr lang="en-IN" sz="1600" dirty="0">
                    <a:solidFill>
                      <a:schemeClr val="tx1"/>
                    </a:solidFill>
                    <a:latin typeface="Abadi Extra Light" panose="020B0204020104020204" pitchFamily="34" charset="0"/>
                  </a:rPr>
                  <a:t> and </a:t>
                </a:r>
                <a14:m>
                  <m:oMath xmlns:m="http://schemas.openxmlformats.org/officeDocument/2006/math">
                    <m:sSub>
                      <m:sSubPr>
                        <m:ctrlPr>
                          <a:rPr lang="en-IN" sz="1600" i="1">
                            <a:solidFill>
                              <a:schemeClr val="tx1"/>
                            </a:solidFill>
                            <a:latin typeface="Cambria Math" panose="02040503050406030204" pitchFamily="18" charset="0"/>
                          </a:rPr>
                        </m:ctrlPr>
                      </m:sSubPr>
                      <m:e>
                        <m:r>
                          <a:rPr lang="en-IN" sz="1600" b="1">
                            <a:solidFill>
                              <a:schemeClr val="tx1"/>
                            </a:solidFill>
                            <a:latin typeface="Cambria Math" panose="02040503050406030204" pitchFamily="18" charset="0"/>
                          </a:rPr>
                          <m:t>𝚺</m:t>
                        </m:r>
                      </m:e>
                      <m:sub>
                        <m:r>
                          <a:rPr lang="en-IN" sz="1600" i="1">
                            <a:solidFill>
                              <a:schemeClr val="tx1"/>
                            </a:solidFill>
                            <a:latin typeface="Cambria Math" panose="02040503050406030204" pitchFamily="18" charset="0"/>
                          </a:rPr>
                          <m:t>0</m:t>
                        </m:r>
                      </m:sub>
                    </m:sSub>
                    <m:r>
                      <a:rPr lang="en-IN" sz="1600" b="0" i="1" smtClean="0">
                        <a:solidFill>
                          <a:schemeClr val="tx1"/>
                        </a:solidFill>
                        <a:latin typeface="Cambria Math" panose="02040503050406030204" pitchFamily="18" charset="0"/>
                      </a:rPr>
                      <m:t>=</m:t>
                    </m:r>
                    <m:r>
                      <a:rPr lang="en-IN" sz="1600" b="1" i="1" smtClean="0">
                        <a:solidFill>
                          <a:schemeClr val="tx1"/>
                        </a:solidFill>
                        <a:latin typeface="Cambria Math" panose="02040503050406030204" pitchFamily="18" charset="0"/>
                      </a:rPr>
                      <m:t>𝑰</m:t>
                    </m:r>
                  </m:oMath>
                </a14:m>
                <a:r>
                  <a:rPr lang="en-IN" sz="1600" dirty="0">
                    <a:solidFill>
                      <a:schemeClr val="tx1"/>
                    </a:solidFill>
                    <a:latin typeface="Abadi Extra Light" panose="020B0204020104020204" pitchFamily="34" charset="0"/>
                  </a:rPr>
                  <a:t> </a:t>
                </a:r>
              </a:p>
            </p:txBody>
          </p:sp>
        </mc:Choice>
        <mc:Fallback xmlns="">
          <p:sp>
            <p:nvSpPr>
              <p:cNvPr id="15" name="Speech Bubble: Rectangle 14">
                <a:extLst>
                  <a:ext uri="{FF2B5EF4-FFF2-40B4-BE49-F238E27FC236}">
                    <a16:creationId xmlns:a16="http://schemas.microsoft.com/office/drawing/2014/main" id="{8805E7E3-6FF5-4D64-BFEC-B141D2EF4953}"/>
                  </a:ext>
                </a:extLst>
              </p:cNvPr>
              <p:cNvSpPr>
                <a:spLocks noRot="1" noChangeAspect="1" noMove="1" noResize="1" noEditPoints="1" noAdjustHandles="1" noChangeArrowheads="1" noChangeShapeType="1" noTextEdit="1"/>
              </p:cNvSpPr>
              <p:nvPr/>
            </p:nvSpPr>
            <p:spPr>
              <a:xfrm>
                <a:off x="6279683" y="3411057"/>
                <a:ext cx="4145964" cy="289180"/>
              </a:xfrm>
              <a:prstGeom prst="wedgeRectCallout">
                <a:avLst>
                  <a:gd name="adj1" fmla="val -53700"/>
                  <a:gd name="adj2" fmla="val 28873"/>
                </a:avLst>
              </a:prstGeom>
              <a:blipFill>
                <a:blip r:embed="rId11"/>
                <a:stretch>
                  <a:fillRect t="-12000" b="-30000"/>
                </a:stretch>
              </a:blipFill>
              <a:ln w="19050">
                <a:solidFill>
                  <a:schemeClr val="accent2"/>
                </a:solidFill>
              </a:ln>
            </p:spPr>
            <p:txBody>
              <a:bodyPr/>
              <a:lstStyle/>
              <a:p>
                <a:r>
                  <a:rPr lang="en-IN">
                    <a:noFill/>
                  </a:rPr>
                  <a:t> </a:t>
                </a:r>
              </a:p>
            </p:txBody>
          </p:sp>
        </mc:Fallback>
      </mc:AlternateContent>
      <p:sp>
        <p:nvSpPr>
          <p:cNvPr id="16" name="Speech Bubble: Rectangle 15">
            <a:extLst>
              <a:ext uri="{FF2B5EF4-FFF2-40B4-BE49-F238E27FC236}">
                <a16:creationId xmlns:a16="http://schemas.microsoft.com/office/drawing/2014/main" id="{1C79E030-5DD9-4383-A7CF-1B0EF45E6BE5}"/>
              </a:ext>
            </a:extLst>
          </p:cNvPr>
          <p:cNvSpPr/>
          <p:nvPr/>
        </p:nvSpPr>
        <p:spPr>
          <a:xfrm>
            <a:off x="4971716" y="3884355"/>
            <a:ext cx="2615933" cy="289180"/>
          </a:xfrm>
          <a:prstGeom prst="wedgeRectCallout">
            <a:avLst>
              <a:gd name="adj1" fmla="val -53700"/>
              <a:gd name="adj2" fmla="val 2887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Assuming noise-free likelihood</a:t>
            </a:r>
          </a:p>
        </p:txBody>
      </p:sp>
      <p:sp>
        <p:nvSpPr>
          <p:cNvPr id="17" name="Speech Bubble: Rectangle 16">
            <a:extLst>
              <a:ext uri="{FF2B5EF4-FFF2-40B4-BE49-F238E27FC236}">
                <a16:creationId xmlns:a16="http://schemas.microsoft.com/office/drawing/2014/main" id="{DB3BDDC4-541E-4AF2-9B77-49AC81BE6E3B}"/>
              </a:ext>
            </a:extLst>
          </p:cNvPr>
          <p:cNvSpPr/>
          <p:nvPr/>
        </p:nvSpPr>
        <p:spPr>
          <a:xfrm>
            <a:off x="463666" y="4790258"/>
            <a:ext cx="2615933" cy="966939"/>
          </a:xfrm>
          <a:prstGeom prst="wedgeRectCallout">
            <a:avLst>
              <a:gd name="adj1" fmla="val 37611"/>
              <a:gd name="adj2" fmla="val 6319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This equivalence also shows that Bayesian linear regression is a special case of GP with linear kernel</a:t>
            </a:r>
          </a:p>
        </p:txBody>
      </p:sp>
    </p:spTree>
    <p:custDataLst>
      <p:tags r:id="rId1"/>
    </p:custDataLst>
    <p:extLst>
      <p:ext uri="{BB962C8B-B14F-4D97-AF65-F5344CB8AC3E}">
        <p14:creationId xmlns:p14="http://schemas.microsoft.com/office/powerpoint/2010/main" val="62422250"/>
      </p:ext>
    </p:extLst>
  </p:cSld>
  <p:clrMapOvr>
    <a:masterClrMapping/>
  </p:clrMapOvr>
  <mc:AlternateContent xmlns:mc="http://schemas.openxmlformats.org/markup-compatibility/2006" xmlns:p14="http://schemas.microsoft.com/office/powerpoint/2010/main">
    <mc:Choice Requires="p14">
      <p:transition spd="slow" p14:dur="2000" advTm="440493"/>
    </mc:Choice>
    <mc:Fallback xmlns="">
      <p:transition spd="slow" advTm="4404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down)">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Effect transition="in" filter="wipe(down)">
                                      <p:cBhvr>
                                        <p:cTn id="67" dur="500"/>
                                        <p:tgtEl>
                                          <p:spTgt spid="4">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down)">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
                                            <p:txEl>
                                              <p:pRg st="10" end="10"/>
                                            </p:txEl>
                                          </p:spTgt>
                                        </p:tgtEl>
                                        <p:attrNameLst>
                                          <p:attrName>style.visibility</p:attrName>
                                        </p:attrNameLst>
                                      </p:cBhvr>
                                      <p:to>
                                        <p:strVal val="visible"/>
                                      </p:to>
                                    </p:set>
                                    <p:animEffect transition="in" filter="wipe(down)">
                                      <p:cBhvr>
                                        <p:cTn id="82" dur="500"/>
                                        <p:tgtEl>
                                          <p:spTgt spid="4">
                                            <p:txEl>
                                              <p:pRg st="10" end="1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down)">
                                      <p:cBhvr>
                                        <p:cTn id="8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0" grpId="0"/>
      <p:bldP spid="11"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Scalability of GPs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Computational costs in some steps of GP models scale in the size of training data</a:t>
                </a:r>
              </a:p>
              <a:p>
                <a:pPr>
                  <a:buFont typeface="Wingdings" panose="05000000000000000000" pitchFamily="2" charset="2"/>
                  <a:buChar char="§"/>
                </a:pPr>
                <a:r>
                  <a:rPr lang="en-IN" sz="2600" dirty="0">
                    <a:latin typeface="Abadi Extra Light" panose="020B0204020104020204" pitchFamily="34" charset="0"/>
                  </a:rPr>
                  <a:t>For example, prediction cost is </a:t>
                </a:r>
                <a14:m>
                  <m:oMath xmlns:m="http://schemas.openxmlformats.org/officeDocument/2006/math">
                    <m:r>
                      <a:rPr lang="en-IN" sz="2600" i="1" dirty="0" smtClean="0">
                        <a:latin typeface="Cambria Math" panose="02040503050406030204" pitchFamily="18" charset="0"/>
                      </a:rPr>
                      <m:t>𝑂</m:t>
                    </m:r>
                    <m:r>
                      <a:rPr lang="en-IN" sz="2600" i="1" dirty="0" smtClean="0">
                        <a:latin typeface="Cambria Math" panose="02040503050406030204" pitchFamily="18" charset="0"/>
                      </a:rPr>
                      <m:t>(</m:t>
                    </m:r>
                    <m:r>
                      <a:rPr lang="en-IN" sz="2600" i="1" dirty="0" smtClean="0">
                        <a:latin typeface="Cambria Math" panose="02040503050406030204" pitchFamily="18" charset="0"/>
                      </a:rPr>
                      <m:t>𝑁</m:t>
                    </m:r>
                    <m:r>
                      <a:rPr lang="en-IN" sz="2600" i="1" dirty="0" smtClean="0">
                        <a:latin typeface="Cambria Math" panose="02040503050406030204" pitchFamily="18" charset="0"/>
                      </a:rPr>
                      <m:t>)</m:t>
                    </m:r>
                  </m:oMath>
                </a14:m>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5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GP models often require matrix inversions (e.g., in </a:t>
                </a:r>
                <a:r>
                  <a:rPr lang="en-GB" sz="2600" dirty="0" err="1">
                    <a:latin typeface="Abadi Extra Light" panose="020B0204020104020204" pitchFamily="34" charset="0"/>
                  </a:rPr>
                  <a:t>marg-lik</a:t>
                </a:r>
                <a:r>
                  <a:rPr lang="en-GB" sz="2600" dirty="0">
                    <a:latin typeface="Abadi Extra Light" panose="020B0204020104020204" pitchFamily="34" charset="0"/>
                  </a:rPr>
                  <a:t> computation when estimating hyperparameters) – takes </a:t>
                </a:r>
                <a14:m>
                  <m:oMath xmlns:m="http://schemas.openxmlformats.org/officeDocument/2006/math">
                    <m:r>
                      <a:rPr lang="en-IN" sz="2600" i="1" dirty="0" smtClean="0">
                        <a:latin typeface="Cambria Math" panose="02040503050406030204" pitchFamily="18" charset="0"/>
                      </a:rPr>
                      <m:t>𝑂</m:t>
                    </m:r>
                    <m:r>
                      <a:rPr lang="en-IN" sz="2600" i="1" dirty="0" smtClean="0">
                        <a:latin typeface="Cambria Math" panose="02040503050406030204" pitchFamily="18" charset="0"/>
                      </a:rPr>
                      <m:t>(</m:t>
                    </m:r>
                    <m:sSup>
                      <m:sSupPr>
                        <m:ctrlPr>
                          <a:rPr lang="en-IN" sz="2600" b="0" i="1" dirty="0" smtClean="0">
                            <a:latin typeface="Cambria Math" panose="02040503050406030204" pitchFamily="18" charset="0"/>
                          </a:rPr>
                        </m:ctrlPr>
                      </m:sSupPr>
                      <m:e>
                        <m:r>
                          <a:rPr lang="en-IN" sz="2600" b="0" i="1" dirty="0" smtClean="0">
                            <a:latin typeface="Cambria Math" panose="02040503050406030204" pitchFamily="18" charset="0"/>
                          </a:rPr>
                          <m:t>𝑁</m:t>
                        </m:r>
                      </m:e>
                      <m:sup>
                        <m:r>
                          <a:rPr lang="en-IN" sz="2600" b="0" i="1" dirty="0" smtClean="0">
                            <a:latin typeface="Cambria Math" panose="02040503050406030204" pitchFamily="18" charset="0"/>
                          </a:rPr>
                          <m:t>3</m:t>
                        </m:r>
                      </m:sup>
                    </m:sSup>
                    <m:r>
                      <a:rPr lang="en-IN" sz="2600" i="1" dirty="0" smtClean="0">
                        <a:latin typeface="Cambria Math" panose="02040503050406030204" pitchFamily="18" charset="0"/>
                      </a:rPr>
                      <m:t>)</m:t>
                    </m:r>
                  </m:oMath>
                </a14:m>
                <a:endParaRPr lang="en-IN"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 Storage also requires </a:t>
                </a:r>
                <a14:m>
                  <m:oMath xmlns:m="http://schemas.openxmlformats.org/officeDocument/2006/math">
                    <m:r>
                      <a:rPr lang="en-IN" sz="2600" i="1" dirty="0" smtClean="0">
                        <a:latin typeface="Cambria Math" panose="02040503050406030204" pitchFamily="18" charset="0"/>
                      </a:rPr>
                      <m:t>𝑂</m:t>
                    </m:r>
                    <m:r>
                      <a:rPr lang="en-IN" sz="2600" i="1" dirty="0" smtClean="0">
                        <a:latin typeface="Cambria Math" panose="02040503050406030204" pitchFamily="18" charset="0"/>
                      </a:rPr>
                      <m:t>(</m:t>
                    </m:r>
                    <m:sSup>
                      <m:sSupPr>
                        <m:ctrlPr>
                          <a:rPr lang="en-IN" sz="2600" b="0" i="1" dirty="0" smtClean="0">
                            <a:latin typeface="Cambria Math" panose="02040503050406030204" pitchFamily="18" charset="0"/>
                          </a:rPr>
                        </m:ctrlPr>
                      </m:sSupPr>
                      <m:e>
                        <m:r>
                          <a:rPr lang="en-IN" sz="2600" b="0" i="1" dirty="0" smtClean="0">
                            <a:latin typeface="Cambria Math" panose="02040503050406030204" pitchFamily="18" charset="0"/>
                          </a:rPr>
                          <m:t>𝑁</m:t>
                        </m:r>
                      </m:e>
                      <m:sup>
                        <m:r>
                          <a:rPr lang="en-IN" sz="2600" b="0" i="1" dirty="0" smtClean="0">
                            <a:latin typeface="Cambria Math" panose="02040503050406030204" pitchFamily="18" charset="0"/>
                          </a:rPr>
                          <m:t>2</m:t>
                        </m:r>
                      </m:sup>
                    </m:sSup>
                    <m:r>
                      <a:rPr lang="en-IN" sz="2600" i="1" dirty="0" smtClean="0">
                        <a:latin typeface="Cambria Math" panose="02040503050406030204" pitchFamily="18" charset="0"/>
                      </a:rPr>
                      <m:t>)</m:t>
                    </m:r>
                  </m:oMath>
                </a14:m>
                <a:r>
                  <a:rPr lang="en-IN" sz="2600" dirty="0">
                    <a:latin typeface="Abadi Extra Light" panose="020B0204020104020204" pitchFamily="34" charset="0"/>
                  </a:rPr>
                  <a:t> since need to store the covariance matrix</a:t>
                </a:r>
              </a:p>
              <a:p>
                <a:pPr>
                  <a:buFont typeface="Wingdings" panose="05000000000000000000" pitchFamily="2" charset="2"/>
                  <a:buChar char="§"/>
                </a:pPr>
                <a:r>
                  <a:rPr lang="en-GB" sz="2600" dirty="0">
                    <a:latin typeface="Abadi Extra Light" panose="020B0204020104020204" pitchFamily="34" charset="0"/>
                  </a:rPr>
                  <a:t> A lot of work on speeding up GPs</a:t>
                </a:r>
                <a:r>
                  <a:rPr lang="en-GB" sz="2800" baseline="30000" dirty="0"/>
                  <a:t>1</a:t>
                </a:r>
                <a:r>
                  <a:rPr lang="en-GB" sz="2600" dirty="0">
                    <a:latin typeface="Abadi Extra Light" panose="020B0204020104020204" pitchFamily="34" charset="0"/>
                  </a:rPr>
                  <a:t>. Some prominent approaches include</a:t>
                </a:r>
              </a:p>
              <a:p>
                <a:pPr lvl="1">
                  <a:buFont typeface="Wingdings" panose="05000000000000000000" pitchFamily="2" charset="2"/>
                  <a:buChar char="§"/>
                </a:pPr>
                <a:r>
                  <a:rPr lang="en-GB" dirty="0">
                    <a:solidFill>
                      <a:srgbClr val="0000FF"/>
                    </a:solidFill>
                    <a:latin typeface="Abadi Extra Light" panose="020B0204020104020204" pitchFamily="34" charset="0"/>
                  </a:rPr>
                  <a:t>Inducing Point Methods </a:t>
                </a:r>
                <a:r>
                  <a:rPr lang="en-GB" dirty="0">
                    <a:latin typeface="Abadi Extra Light" panose="020B0204020104020204" pitchFamily="34" charset="0"/>
                  </a:rPr>
                  <a:t>(condition predictions only on a small set of “learnable” points)</a:t>
                </a:r>
              </a:p>
              <a:p>
                <a:pPr lvl="1">
                  <a:buFont typeface="Wingdings" panose="05000000000000000000" pitchFamily="2" charset="2"/>
                  <a:buChar char="§"/>
                </a:pPr>
                <a:r>
                  <a:rPr lang="en-GB" dirty="0">
                    <a:latin typeface="Abadi Extra Light" panose="020B0204020104020204" pitchFamily="34" charset="0"/>
                  </a:rPr>
                  <a:t>Divide-and-Conquer (learn GP on small subsets of data and aggregate predictions)</a:t>
                </a:r>
              </a:p>
              <a:p>
                <a:pPr lvl="1">
                  <a:buFont typeface="Wingdings" panose="05000000000000000000" pitchFamily="2" charset="2"/>
                  <a:buChar char="§"/>
                </a:pPr>
                <a:r>
                  <a:rPr lang="en-GB" dirty="0">
                    <a:latin typeface="Abadi Extra Light" panose="020B0204020104020204" pitchFamily="34" charset="0"/>
                  </a:rPr>
                  <a:t>Kernel approximations</a:t>
                </a:r>
              </a:p>
              <a:p>
                <a:pPr>
                  <a:buFont typeface="Wingdings" panose="05000000000000000000" pitchFamily="2" charset="2"/>
                  <a:buChar char="§"/>
                </a:pPr>
                <a:r>
                  <a:rPr lang="en-GB" dirty="0">
                    <a:latin typeface="Abadi Extra Light" panose="020B0204020104020204" pitchFamily="34" charset="0"/>
                  </a:rPr>
                  <a:t>Note that nearest </a:t>
                </a:r>
                <a:r>
                  <a:rPr lang="en-GB" dirty="0" err="1">
                    <a:latin typeface="Abadi Extra Light" panose="020B0204020104020204" pitchFamily="34" charset="0"/>
                  </a:rPr>
                  <a:t>neighbor</a:t>
                </a:r>
                <a:r>
                  <a:rPr lang="en-GB" dirty="0">
                    <a:latin typeface="Abadi Extra Light" panose="020B0204020104020204" pitchFamily="34" charset="0"/>
                  </a:rPr>
                  <a:t> methods and kernel methods also face similar issues </a:t>
                </a:r>
              </a:p>
              <a:p>
                <a:pPr lvl="1">
                  <a:buFont typeface="Wingdings" panose="05000000000000000000" pitchFamily="2" charset="2"/>
                  <a:buChar char="§"/>
                </a:pPr>
                <a:r>
                  <a:rPr lang="en-GB" dirty="0">
                    <a:latin typeface="Abadi Extra Light" panose="020B0204020104020204" pitchFamily="34" charset="0"/>
                  </a:rPr>
                  <a:t>Many tricks to speed up kernel methods can be used for speeding up GPs too</a:t>
                </a:r>
                <a:endParaRPr lang="en-IN"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935" t="-1645" r="-364" b="-1425"/>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5</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A7F67AA-9849-4E86-8C59-17E557133984}"/>
                  </a:ext>
                </a:extLst>
              </p:cNvPr>
              <p:cNvSpPr txBox="1"/>
              <p:nvPr/>
            </p:nvSpPr>
            <p:spPr>
              <a:xfrm>
                <a:off x="1058488" y="2178259"/>
                <a:ext cx="300909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solidFill>
                            <a:schemeClr val="tx1"/>
                          </a:solidFill>
                          <a:latin typeface="Cambria Math" panose="02040503050406030204" pitchFamily="18" charset="0"/>
                        </a:rPr>
                        <m:t>𝑝</m:t>
                      </m:r>
                      <m:d>
                        <m:dPr>
                          <m:ctrlPr>
                            <a:rPr lang="en-IN" sz="2400" b="0" i="1" smtClean="0">
                              <a:solidFill>
                                <a:schemeClr val="tx1"/>
                              </a:solidFill>
                              <a:latin typeface="Cambria Math" panose="02040503050406030204" pitchFamily="18" charset="0"/>
                            </a:rPr>
                          </m:ctrlPr>
                        </m:dPr>
                        <m:e>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𝑦</m:t>
                              </m:r>
                            </m:e>
                            <m:sub>
                              <m:r>
                                <a:rPr lang="en-IN" sz="2400" b="0" i="1" smtClean="0">
                                  <a:solidFill>
                                    <a:schemeClr val="tx1"/>
                                  </a:solidFill>
                                  <a:latin typeface="Cambria Math" panose="02040503050406030204" pitchFamily="18" charset="0"/>
                                </a:rPr>
                                <m:t>∗</m:t>
                              </m:r>
                            </m:sub>
                          </m:sSub>
                        </m:e>
                        <m:e>
                          <m:r>
                            <a:rPr lang="en-IN" sz="2400" b="1" i="1" smtClean="0">
                              <a:solidFill>
                                <a:schemeClr val="tx1"/>
                              </a:solidFill>
                              <a:latin typeface="Cambria Math" panose="02040503050406030204" pitchFamily="18" charset="0"/>
                            </a:rPr>
                            <m:t>𝒚</m:t>
                          </m:r>
                        </m:e>
                      </m:d>
                      <m:r>
                        <a:rPr lang="en-IN" sz="2400" b="0" i="0" smtClean="0">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𝒩</m:t>
                      </m:r>
                      <m:r>
                        <a:rPr lang="en-IN" sz="2400" b="0" i="1" smtClean="0">
                          <a:solidFill>
                            <a:schemeClr val="tx1"/>
                          </a:solidFill>
                          <a:latin typeface="Cambria Math" panose="02040503050406030204" pitchFamily="18" charset="0"/>
                          <a:ea typeface="Cambria Math" panose="02040503050406030204" pitchFamily="18" charset="0"/>
                        </a:rPr>
                        <m:t>(</m:t>
                      </m:r>
                      <m:sSub>
                        <m:sSubPr>
                          <m:ctrlPr>
                            <a:rPr lang="en-IN" sz="2400" b="0" i="1" smtClean="0">
                              <a:solidFill>
                                <a:schemeClr val="tx1"/>
                              </a:solidFill>
                              <a:latin typeface="Cambria Math" panose="02040503050406030204" pitchFamily="18" charset="0"/>
                              <a:ea typeface="Cambria Math" panose="02040503050406030204" pitchFamily="18" charset="0"/>
                            </a:rPr>
                          </m:ctrlPr>
                        </m:sSubPr>
                        <m:e>
                          <m:r>
                            <a:rPr lang="en-IN" sz="2400" b="0" i="1" smtClean="0">
                              <a:solidFill>
                                <a:schemeClr val="tx1"/>
                              </a:solidFill>
                              <a:latin typeface="Cambria Math" panose="02040503050406030204" pitchFamily="18" charset="0"/>
                              <a:ea typeface="Cambria Math" panose="02040503050406030204" pitchFamily="18" charset="0"/>
                            </a:rPr>
                            <m:t>𝑦</m:t>
                          </m:r>
                        </m:e>
                        <m:sub>
                          <m:r>
                            <a:rPr lang="en-IN" sz="2400" b="0" i="1" smtClean="0">
                              <a:solidFill>
                                <a:schemeClr val="tx1"/>
                              </a:solidFill>
                              <a:latin typeface="Cambria Math" panose="02040503050406030204" pitchFamily="18" charset="0"/>
                              <a:ea typeface="Cambria Math" panose="02040503050406030204" pitchFamily="18" charset="0"/>
                            </a:rPr>
                            <m:t>∗</m:t>
                          </m:r>
                        </m:sub>
                      </m:sSub>
                      <m:r>
                        <a:rPr lang="en-IN" sz="2400" b="0" i="1" smtClean="0">
                          <a:solidFill>
                            <a:schemeClr val="tx1"/>
                          </a:solidFill>
                          <a:latin typeface="Cambria Math" panose="02040503050406030204" pitchFamily="18" charset="0"/>
                          <a:ea typeface="Cambria Math" panose="02040503050406030204" pitchFamily="18" charset="0"/>
                        </a:rPr>
                        <m:t>|</m:t>
                      </m:r>
                      <m:acc>
                        <m:accPr>
                          <m:chr m:val="̂"/>
                          <m:ctrlPr>
                            <a:rPr lang="en-IN" sz="2400" i="1">
                              <a:solidFill>
                                <a:srgbClr val="FF0000"/>
                              </a:solidFill>
                              <a:latin typeface="Cambria Math" panose="02040503050406030204" pitchFamily="18" charset="0"/>
                              <a:ea typeface="Cambria Math" panose="02040503050406030204" pitchFamily="18" charset="0"/>
                            </a:rPr>
                          </m:ctrlPr>
                        </m:accPr>
                        <m:e>
                          <m:r>
                            <a:rPr lang="en-IN" sz="2400" i="1">
                              <a:solidFill>
                                <a:srgbClr val="FF0000"/>
                              </a:solidFill>
                              <a:latin typeface="Cambria Math" panose="02040503050406030204" pitchFamily="18" charset="0"/>
                              <a:ea typeface="Cambria Math" panose="02040503050406030204" pitchFamily="18" charset="0"/>
                            </a:rPr>
                            <m:t>𝜇</m:t>
                          </m:r>
                        </m:e>
                      </m:acc>
                      <m:r>
                        <a:rPr lang="en-IN" sz="2400" i="1">
                          <a:latin typeface="Cambria Math" panose="02040503050406030204" pitchFamily="18" charset="0"/>
                          <a:ea typeface="Cambria Math" panose="02040503050406030204" pitchFamily="18" charset="0"/>
                        </a:rPr>
                        <m:t>,</m:t>
                      </m:r>
                      <m:sSup>
                        <m:sSupPr>
                          <m:ctrlPr>
                            <a:rPr lang="en-IN" sz="2400" i="1">
                              <a:solidFill>
                                <a:srgbClr val="0000FF"/>
                              </a:solidFill>
                              <a:latin typeface="Cambria Math" panose="02040503050406030204" pitchFamily="18" charset="0"/>
                              <a:ea typeface="Cambria Math" panose="02040503050406030204" pitchFamily="18" charset="0"/>
                            </a:rPr>
                          </m:ctrlPr>
                        </m:sSupPr>
                        <m:e>
                          <m:acc>
                            <m:accPr>
                              <m:chr m:val="̂"/>
                              <m:ctrlPr>
                                <a:rPr lang="en-IN" sz="2400" i="1">
                                  <a:solidFill>
                                    <a:srgbClr val="0000FF"/>
                                  </a:solidFill>
                                  <a:latin typeface="Cambria Math" panose="02040503050406030204" pitchFamily="18" charset="0"/>
                                  <a:ea typeface="Cambria Math" panose="02040503050406030204" pitchFamily="18" charset="0"/>
                                </a:rPr>
                              </m:ctrlPr>
                            </m:accPr>
                            <m:e>
                              <m:r>
                                <a:rPr lang="en-IN" sz="2400" i="1">
                                  <a:solidFill>
                                    <a:srgbClr val="0000FF"/>
                                  </a:solidFill>
                                  <a:latin typeface="Cambria Math" panose="02040503050406030204" pitchFamily="18" charset="0"/>
                                  <a:ea typeface="Cambria Math" panose="02040503050406030204" pitchFamily="18" charset="0"/>
                                </a:rPr>
                                <m:t>𝜎</m:t>
                              </m:r>
                            </m:e>
                          </m:acc>
                        </m:e>
                        <m:sup>
                          <m:r>
                            <a:rPr lang="en-IN" sz="2400" i="1">
                              <a:solidFill>
                                <a:srgbClr val="0000FF"/>
                              </a:solidFill>
                              <a:latin typeface="Cambria Math" panose="02040503050406030204" pitchFamily="18" charset="0"/>
                              <a:ea typeface="Cambria Math" panose="02040503050406030204" pitchFamily="18" charset="0"/>
                            </a:rPr>
                            <m:t>2</m:t>
                          </m:r>
                        </m:sup>
                      </m:sSup>
                      <m:r>
                        <a:rPr lang="en-IN" sz="2400" b="0" i="1" smtClean="0">
                          <a:solidFill>
                            <a:schemeClr val="tx1"/>
                          </a:solidFill>
                          <a:latin typeface="Cambria Math" panose="02040503050406030204" pitchFamily="18" charset="0"/>
                          <a:ea typeface="Cambria Math" panose="02040503050406030204" pitchFamily="18" charset="0"/>
                        </a:rPr>
                        <m:t>)</m:t>
                      </m:r>
                    </m:oMath>
                  </m:oMathPara>
                </a14:m>
                <a:endParaRPr lang="en-IN" sz="2400" dirty="0">
                  <a:solidFill>
                    <a:schemeClr val="tx1"/>
                  </a:solidFill>
                </a:endParaRPr>
              </a:p>
            </p:txBody>
          </p:sp>
        </mc:Choice>
        <mc:Fallback xmlns="">
          <p:sp>
            <p:nvSpPr>
              <p:cNvPr id="13" name="TextBox 12">
                <a:extLst>
                  <a:ext uri="{FF2B5EF4-FFF2-40B4-BE49-F238E27FC236}">
                    <a16:creationId xmlns:a16="http://schemas.microsoft.com/office/drawing/2014/main" id="{9A7F67AA-9849-4E86-8C59-17E557133984}"/>
                  </a:ext>
                </a:extLst>
              </p:cNvPr>
              <p:cNvSpPr txBox="1">
                <a:spLocks noRot="1" noChangeAspect="1" noMove="1" noResize="1" noEditPoints="1" noAdjustHandles="1" noChangeArrowheads="1" noChangeShapeType="1" noTextEdit="1"/>
              </p:cNvSpPr>
              <p:nvPr/>
            </p:nvSpPr>
            <p:spPr>
              <a:xfrm>
                <a:off x="1058488" y="2178259"/>
                <a:ext cx="3009093" cy="369332"/>
              </a:xfrm>
              <a:prstGeom prst="rect">
                <a:avLst/>
              </a:prstGeom>
              <a:blipFill>
                <a:blip r:embed="rId6"/>
                <a:stretch>
                  <a:fillRect l="-2028" t="-16393" r="-5274" b="-3442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3BDD5B8-FD97-4EBD-96BF-2F6BB77B22AB}"/>
                  </a:ext>
                </a:extLst>
              </p:cNvPr>
              <p:cNvSpPr txBox="1"/>
              <p:nvPr/>
            </p:nvSpPr>
            <p:spPr>
              <a:xfrm>
                <a:off x="4610307" y="2145252"/>
                <a:ext cx="1698094" cy="3737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IN" sz="2400" i="1">
                              <a:solidFill>
                                <a:srgbClr val="FF0000"/>
                              </a:solidFill>
                              <a:latin typeface="Cambria Math" panose="02040503050406030204" pitchFamily="18" charset="0"/>
                              <a:ea typeface="Cambria Math" panose="02040503050406030204" pitchFamily="18" charset="0"/>
                            </a:rPr>
                          </m:ctrlPr>
                        </m:accPr>
                        <m:e>
                          <m:r>
                            <a:rPr lang="en-IN" sz="2400" i="1">
                              <a:solidFill>
                                <a:srgbClr val="FF0000"/>
                              </a:solidFill>
                              <a:latin typeface="Cambria Math" panose="02040503050406030204" pitchFamily="18" charset="0"/>
                              <a:ea typeface="Cambria Math" panose="02040503050406030204" pitchFamily="18" charset="0"/>
                            </a:rPr>
                            <m:t>𝜇</m:t>
                          </m:r>
                        </m:e>
                      </m:acc>
                      <m:r>
                        <a:rPr lang="en-IN" sz="2400" b="0" i="1" smtClean="0">
                          <a:solidFill>
                            <a:schemeClr val="tx1"/>
                          </a:solidFill>
                          <a:latin typeface="Cambria Math" panose="02040503050406030204" pitchFamily="18" charset="0"/>
                        </a:rPr>
                        <m:t>=</m:t>
                      </m:r>
                      <m:sSubSup>
                        <m:sSubSupPr>
                          <m:ctrlPr>
                            <a:rPr lang="en-IN" sz="2400" i="1">
                              <a:latin typeface="Cambria Math" panose="02040503050406030204" pitchFamily="18" charset="0"/>
                            </a:rPr>
                          </m:ctrlPr>
                        </m:sSubSupPr>
                        <m:e>
                          <m:r>
                            <a:rPr lang="en-IN" sz="2400" b="1">
                              <a:latin typeface="Cambria Math" panose="02040503050406030204" pitchFamily="18" charset="0"/>
                            </a:rPr>
                            <m:t>𝐤</m:t>
                          </m:r>
                        </m:e>
                        <m:sub>
                          <m:r>
                            <a:rPr lang="en-IN" sz="2400" i="1">
                              <a:latin typeface="Cambria Math" panose="02040503050406030204" pitchFamily="18" charset="0"/>
                            </a:rPr>
                            <m:t>∗</m:t>
                          </m:r>
                        </m:sub>
                        <m:sup>
                          <m:r>
                            <a:rPr lang="en-IN" sz="2400" i="1">
                              <a:latin typeface="Cambria Math" panose="02040503050406030204" pitchFamily="18" charset="0"/>
                            </a:rPr>
                            <m:t>⊤</m:t>
                          </m:r>
                        </m:sup>
                      </m:sSubSup>
                      <m:sSubSup>
                        <m:sSubSupPr>
                          <m:ctrlPr>
                            <a:rPr lang="en-IN" sz="2400" i="1">
                              <a:latin typeface="Cambria Math" panose="02040503050406030204" pitchFamily="18" charset="0"/>
                            </a:rPr>
                          </m:ctrlPr>
                        </m:sSubSupPr>
                        <m:e>
                          <m:r>
                            <a:rPr lang="en-IN" sz="2400" b="1">
                              <a:latin typeface="Cambria Math" panose="02040503050406030204" pitchFamily="18" charset="0"/>
                            </a:rPr>
                            <m:t>𝐂</m:t>
                          </m:r>
                        </m:e>
                        <m:sub>
                          <m:r>
                            <a:rPr lang="en-IN" sz="2400" i="1">
                              <a:latin typeface="Cambria Math" panose="02040503050406030204" pitchFamily="18" charset="0"/>
                            </a:rPr>
                            <m:t>𝑁</m:t>
                          </m:r>
                        </m:sub>
                        <m:sup>
                          <m:r>
                            <a:rPr lang="en-IN" sz="2400" i="1">
                              <a:latin typeface="Cambria Math" panose="02040503050406030204" pitchFamily="18" charset="0"/>
                            </a:rPr>
                            <m:t>−1</m:t>
                          </m:r>
                        </m:sup>
                      </m:sSubSup>
                      <m:r>
                        <a:rPr lang="en-IN" sz="2400" b="1" i="1">
                          <a:latin typeface="Cambria Math" panose="02040503050406030204" pitchFamily="18" charset="0"/>
                        </a:rPr>
                        <m:t>𝒚</m:t>
                      </m:r>
                    </m:oMath>
                  </m:oMathPara>
                </a14:m>
                <a:endParaRPr lang="en-IN" sz="2400" dirty="0">
                  <a:solidFill>
                    <a:schemeClr val="tx1"/>
                  </a:solidFill>
                </a:endParaRPr>
              </a:p>
            </p:txBody>
          </p:sp>
        </mc:Choice>
        <mc:Fallback xmlns="">
          <p:sp>
            <p:nvSpPr>
              <p:cNvPr id="14" name="TextBox 13">
                <a:extLst>
                  <a:ext uri="{FF2B5EF4-FFF2-40B4-BE49-F238E27FC236}">
                    <a16:creationId xmlns:a16="http://schemas.microsoft.com/office/drawing/2014/main" id="{D3BDD5B8-FD97-4EBD-96BF-2F6BB77B22AB}"/>
                  </a:ext>
                </a:extLst>
              </p:cNvPr>
              <p:cNvSpPr txBox="1">
                <a:spLocks noRot="1" noChangeAspect="1" noMove="1" noResize="1" noEditPoints="1" noAdjustHandles="1" noChangeArrowheads="1" noChangeShapeType="1" noTextEdit="1"/>
              </p:cNvSpPr>
              <p:nvPr/>
            </p:nvSpPr>
            <p:spPr>
              <a:xfrm>
                <a:off x="4610307" y="2145252"/>
                <a:ext cx="1698094" cy="373757"/>
              </a:xfrm>
              <a:prstGeom prst="rect">
                <a:avLst/>
              </a:prstGeom>
              <a:blipFill>
                <a:blip r:embed="rId7"/>
                <a:stretch>
                  <a:fillRect l="-3584" t="-16393" r="-4301" b="-2623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F49C833-5F70-4991-A246-2EEF2539216D}"/>
                  </a:ext>
                </a:extLst>
              </p:cNvPr>
              <p:cNvSpPr txBox="1"/>
              <p:nvPr/>
            </p:nvSpPr>
            <p:spPr>
              <a:xfrm>
                <a:off x="6938962" y="2142385"/>
                <a:ext cx="4340932" cy="3737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2400" i="1">
                              <a:solidFill>
                                <a:srgbClr val="0000FF"/>
                              </a:solidFill>
                              <a:latin typeface="Cambria Math" panose="02040503050406030204" pitchFamily="18" charset="0"/>
                              <a:ea typeface="Cambria Math" panose="02040503050406030204" pitchFamily="18" charset="0"/>
                            </a:rPr>
                          </m:ctrlPr>
                        </m:sSupPr>
                        <m:e>
                          <m:acc>
                            <m:accPr>
                              <m:chr m:val="̂"/>
                              <m:ctrlPr>
                                <a:rPr lang="en-IN" sz="2400" i="1">
                                  <a:solidFill>
                                    <a:srgbClr val="0000FF"/>
                                  </a:solidFill>
                                  <a:latin typeface="Cambria Math" panose="02040503050406030204" pitchFamily="18" charset="0"/>
                                  <a:ea typeface="Cambria Math" panose="02040503050406030204" pitchFamily="18" charset="0"/>
                                </a:rPr>
                              </m:ctrlPr>
                            </m:accPr>
                            <m:e>
                              <m:r>
                                <a:rPr lang="en-IN" sz="2400" i="1">
                                  <a:solidFill>
                                    <a:srgbClr val="0000FF"/>
                                  </a:solidFill>
                                  <a:latin typeface="Cambria Math" panose="02040503050406030204" pitchFamily="18" charset="0"/>
                                  <a:ea typeface="Cambria Math" panose="02040503050406030204" pitchFamily="18" charset="0"/>
                                </a:rPr>
                                <m:t>𝜎</m:t>
                              </m:r>
                            </m:e>
                          </m:acc>
                        </m:e>
                        <m:sup>
                          <m:r>
                            <a:rPr lang="en-IN" sz="2400" i="1">
                              <a:solidFill>
                                <a:srgbClr val="0000FF"/>
                              </a:solidFill>
                              <a:latin typeface="Cambria Math" panose="02040503050406030204" pitchFamily="18" charset="0"/>
                              <a:ea typeface="Cambria Math" panose="02040503050406030204" pitchFamily="18" charset="0"/>
                            </a:rPr>
                            <m:t>2</m:t>
                          </m:r>
                        </m:sup>
                      </m:sSup>
                      <m:r>
                        <a:rPr lang="en-IN" sz="2400" b="0" i="1" smtClean="0">
                          <a:solidFill>
                            <a:schemeClr val="tx1"/>
                          </a:solidFill>
                          <a:latin typeface="Cambria Math" panose="02040503050406030204" pitchFamily="18" charset="0"/>
                        </a:rPr>
                        <m:t>=</m:t>
                      </m:r>
                      <m:r>
                        <a:rPr lang="en-IN" sz="2400" i="1">
                          <a:latin typeface="Cambria Math" panose="02040503050406030204" pitchFamily="18" charset="0"/>
                        </a:rPr>
                        <m:t>𝜅</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𝑥</m:t>
                              </m:r>
                            </m:e>
                            <m:sub>
                              <m:r>
                                <a:rPr lang="en-IN" sz="2400" i="1">
                                  <a:latin typeface="Cambria Math" panose="02040503050406030204" pitchFamily="18" charset="0"/>
                                </a:rPr>
                                <m:t>∗</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𝑥</m:t>
                              </m:r>
                            </m:e>
                            <m:sub>
                              <m:r>
                                <a:rPr lang="en-IN" sz="2400" i="1">
                                  <a:latin typeface="Cambria Math" panose="02040503050406030204" pitchFamily="18" charset="0"/>
                                </a:rPr>
                                <m:t>∗</m:t>
                              </m:r>
                            </m:sub>
                          </m:sSub>
                        </m:e>
                      </m:d>
                      <m:r>
                        <a:rPr lang="en-IN" sz="2400">
                          <a:latin typeface="Cambria Math" panose="02040503050406030204" pitchFamily="18" charset="0"/>
                        </a:rPr>
                        <m:t>−</m:t>
                      </m:r>
                      <m:sSubSup>
                        <m:sSubSupPr>
                          <m:ctrlPr>
                            <a:rPr lang="en-IN" sz="2400" i="1">
                              <a:latin typeface="Cambria Math" panose="02040503050406030204" pitchFamily="18" charset="0"/>
                            </a:rPr>
                          </m:ctrlPr>
                        </m:sSubSupPr>
                        <m:e>
                          <m:r>
                            <a:rPr lang="en-IN" sz="2400" b="1">
                              <a:latin typeface="Cambria Math" panose="02040503050406030204" pitchFamily="18" charset="0"/>
                            </a:rPr>
                            <m:t>𝐤</m:t>
                          </m:r>
                        </m:e>
                        <m:sub>
                          <m:r>
                            <a:rPr lang="en-IN" sz="2400" i="1">
                              <a:latin typeface="Cambria Math" panose="02040503050406030204" pitchFamily="18" charset="0"/>
                            </a:rPr>
                            <m:t>∗</m:t>
                          </m:r>
                        </m:sub>
                        <m:sup>
                          <m:r>
                            <a:rPr lang="en-IN" sz="2400" i="1">
                              <a:latin typeface="Cambria Math" panose="02040503050406030204" pitchFamily="18" charset="0"/>
                            </a:rPr>
                            <m:t>⊤</m:t>
                          </m:r>
                        </m:sup>
                      </m:sSubSup>
                      <m:sSubSup>
                        <m:sSubSupPr>
                          <m:ctrlPr>
                            <a:rPr lang="en-IN" sz="2400" i="1">
                              <a:latin typeface="Cambria Math" panose="02040503050406030204" pitchFamily="18" charset="0"/>
                            </a:rPr>
                          </m:ctrlPr>
                        </m:sSubSupPr>
                        <m:e>
                          <m:r>
                            <a:rPr lang="en-IN" sz="2400" b="1">
                              <a:latin typeface="Cambria Math" panose="02040503050406030204" pitchFamily="18" charset="0"/>
                            </a:rPr>
                            <m:t>𝐂</m:t>
                          </m:r>
                        </m:e>
                        <m:sub>
                          <m:r>
                            <a:rPr lang="en-IN" sz="2400" i="1">
                              <a:latin typeface="Cambria Math" panose="02040503050406030204" pitchFamily="18" charset="0"/>
                            </a:rPr>
                            <m:t>𝑁</m:t>
                          </m:r>
                        </m:sub>
                        <m:sup>
                          <m:r>
                            <a:rPr lang="en-IN" sz="2400" i="1">
                              <a:latin typeface="Cambria Math" panose="02040503050406030204" pitchFamily="18" charset="0"/>
                            </a:rPr>
                            <m:t>−1</m:t>
                          </m:r>
                        </m:sup>
                      </m:sSubSup>
                      <m:sSub>
                        <m:sSubPr>
                          <m:ctrlPr>
                            <a:rPr lang="en-IN" sz="2400" i="1">
                              <a:latin typeface="Cambria Math" panose="02040503050406030204" pitchFamily="18" charset="0"/>
                            </a:rPr>
                          </m:ctrlPr>
                        </m:sSubPr>
                        <m:e>
                          <m:r>
                            <a:rPr lang="en-IN" sz="2400" b="1">
                              <a:latin typeface="Cambria Math" panose="02040503050406030204" pitchFamily="18" charset="0"/>
                            </a:rPr>
                            <m:t>𝐤</m:t>
                          </m:r>
                        </m:e>
                        <m:sub>
                          <m:r>
                            <a:rPr lang="en-IN" sz="2400" i="1">
                              <a:latin typeface="Cambria Math" panose="02040503050406030204" pitchFamily="18" charset="0"/>
                            </a:rPr>
                            <m:t>∗</m:t>
                          </m:r>
                        </m:sub>
                      </m:sSub>
                      <m:r>
                        <a:rPr lang="en-IN" sz="2400" i="1">
                          <a:latin typeface="Cambria Math" panose="02040503050406030204" pitchFamily="18" charset="0"/>
                        </a:rPr>
                        <m:t>+</m:t>
                      </m:r>
                      <m:sSup>
                        <m:sSupPr>
                          <m:ctrlPr>
                            <a:rPr lang="en-IN" sz="2400" i="1">
                              <a:latin typeface="Cambria Math" panose="02040503050406030204" pitchFamily="18" charset="0"/>
                            </a:rPr>
                          </m:ctrlPr>
                        </m:sSupPr>
                        <m:e>
                          <m:r>
                            <a:rPr lang="en-IN" sz="2400" i="1">
                              <a:latin typeface="Cambria Math" panose="02040503050406030204" pitchFamily="18" charset="0"/>
                            </a:rPr>
                            <m:t>𝛽</m:t>
                          </m:r>
                        </m:e>
                        <m:sup>
                          <m:r>
                            <a:rPr lang="en-IN" sz="2400" i="1">
                              <a:latin typeface="Cambria Math" panose="02040503050406030204" pitchFamily="18" charset="0"/>
                            </a:rPr>
                            <m:t>−1</m:t>
                          </m:r>
                        </m:sup>
                      </m:sSup>
                    </m:oMath>
                  </m:oMathPara>
                </a14:m>
                <a:endParaRPr lang="en-IN" sz="2400" dirty="0">
                  <a:solidFill>
                    <a:schemeClr val="tx1"/>
                  </a:solidFill>
                </a:endParaRPr>
              </a:p>
            </p:txBody>
          </p:sp>
        </mc:Choice>
        <mc:Fallback xmlns="">
          <p:sp>
            <p:nvSpPr>
              <p:cNvPr id="15" name="TextBox 14">
                <a:extLst>
                  <a:ext uri="{FF2B5EF4-FFF2-40B4-BE49-F238E27FC236}">
                    <a16:creationId xmlns:a16="http://schemas.microsoft.com/office/drawing/2014/main" id="{0F49C833-5F70-4991-A246-2EEF2539216D}"/>
                  </a:ext>
                </a:extLst>
              </p:cNvPr>
              <p:cNvSpPr txBox="1">
                <a:spLocks noRot="1" noChangeAspect="1" noMove="1" noResize="1" noEditPoints="1" noAdjustHandles="1" noChangeArrowheads="1" noChangeShapeType="1" noTextEdit="1"/>
              </p:cNvSpPr>
              <p:nvPr/>
            </p:nvSpPr>
            <p:spPr>
              <a:xfrm>
                <a:off x="6938962" y="2142385"/>
                <a:ext cx="4340932" cy="373757"/>
              </a:xfrm>
              <a:prstGeom prst="rect">
                <a:avLst/>
              </a:prstGeom>
              <a:blipFill>
                <a:blip r:embed="rId8"/>
                <a:stretch>
                  <a:fillRect l="-421" t="-14516" r="-281" b="-3387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6" name="Speech Bubble: Rectangle 15">
                <a:extLst>
                  <a:ext uri="{FF2B5EF4-FFF2-40B4-BE49-F238E27FC236}">
                    <a16:creationId xmlns:a16="http://schemas.microsoft.com/office/drawing/2014/main" id="{2AFE1DB3-D9F8-4928-8FDD-1F2C5B776408}"/>
                  </a:ext>
                </a:extLst>
              </p:cNvPr>
              <p:cNvSpPr/>
              <p:nvPr/>
            </p:nvSpPr>
            <p:spPr>
              <a:xfrm>
                <a:off x="6309064" y="1606858"/>
                <a:ext cx="1929414" cy="465725"/>
              </a:xfrm>
              <a:prstGeom prst="wedgeRectCallout">
                <a:avLst>
                  <a:gd name="adj1" fmla="val -49594"/>
                  <a:gd name="adj2" fmla="val 7089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IN" sz="1400" i="1" dirty="0" smtClean="0">
                        <a:solidFill>
                          <a:schemeClr val="tx1"/>
                        </a:solidFill>
                        <a:latin typeface="Cambria Math" panose="02040503050406030204" pitchFamily="18" charset="0"/>
                      </a:rPr>
                      <m:t>𝑂</m:t>
                    </m:r>
                    <m:r>
                      <a:rPr lang="en-IN" sz="1400" i="1" dirty="0" smtClean="0">
                        <a:solidFill>
                          <a:schemeClr val="tx1"/>
                        </a:solidFill>
                        <a:latin typeface="Cambria Math" panose="02040503050406030204" pitchFamily="18" charset="0"/>
                      </a:rPr>
                      <m:t>(</m:t>
                    </m:r>
                    <m:r>
                      <a:rPr lang="en-IN" sz="1400" i="1" dirty="0" smtClean="0">
                        <a:solidFill>
                          <a:schemeClr val="tx1"/>
                        </a:solidFill>
                        <a:latin typeface="Cambria Math" panose="02040503050406030204" pitchFamily="18" charset="0"/>
                      </a:rPr>
                      <m:t>𝑁</m:t>
                    </m:r>
                    <m:r>
                      <a:rPr lang="en-IN" sz="1400" i="1" dirty="0" smtClean="0">
                        <a:solidFill>
                          <a:schemeClr val="tx1"/>
                        </a:solidFill>
                        <a:latin typeface="Cambria Math" panose="02040503050406030204" pitchFamily="18" charset="0"/>
                      </a:rPr>
                      <m:t>)</m:t>
                    </m:r>
                  </m:oMath>
                </a14:m>
                <a:r>
                  <a:rPr lang="en-IN" sz="1400" dirty="0">
                    <a:solidFill>
                      <a:schemeClr val="tx1"/>
                    </a:solidFill>
                    <a:latin typeface="Abadi Extra Light" panose="020B0204020104020204" pitchFamily="34" charset="0"/>
                  </a:rPr>
                  <a:t> cost assuming </a:t>
                </a:r>
                <a14:m>
                  <m:oMath xmlns:m="http://schemas.openxmlformats.org/officeDocument/2006/math">
                    <m:sSub>
                      <m:sSubPr>
                        <m:ctrlPr>
                          <a:rPr lang="en-IN" sz="1400" b="0" i="1" smtClean="0">
                            <a:solidFill>
                              <a:schemeClr val="tx1"/>
                            </a:solidFill>
                            <a:latin typeface="Cambria Math" panose="02040503050406030204" pitchFamily="18" charset="0"/>
                          </a:rPr>
                        </m:ctrlPr>
                      </m:sSubPr>
                      <m:e>
                        <m:r>
                          <m:rPr>
                            <m:sty m:val="p"/>
                          </m:rPr>
                          <a:rPr lang="en-IN" sz="1400" b="0" i="0" smtClean="0">
                            <a:solidFill>
                              <a:schemeClr val="tx1"/>
                            </a:solidFill>
                            <a:latin typeface="Cambria Math" panose="02040503050406030204" pitchFamily="18" charset="0"/>
                          </a:rPr>
                          <m:t>C</m:t>
                        </m:r>
                      </m:e>
                      <m:sub>
                        <m:r>
                          <a:rPr lang="en-IN" sz="1400" b="0" i="1" smtClean="0">
                            <a:solidFill>
                              <a:schemeClr val="tx1"/>
                            </a:solidFill>
                            <a:latin typeface="Cambria Math" panose="02040503050406030204" pitchFamily="18" charset="0"/>
                          </a:rPr>
                          <m:t>𝑁</m:t>
                        </m:r>
                      </m:sub>
                    </m:sSub>
                  </m:oMath>
                </a14:m>
                <a:r>
                  <a:rPr lang="en-IN" sz="1400" dirty="0">
                    <a:solidFill>
                      <a:schemeClr val="tx1"/>
                    </a:solidFill>
                    <a:latin typeface="Abadi Extra Light" panose="020B0204020104020204" pitchFamily="34" charset="0"/>
                  </a:rPr>
                  <a:t> is already inverted</a:t>
                </a:r>
              </a:p>
            </p:txBody>
          </p:sp>
        </mc:Choice>
        <mc:Fallback xmlns="">
          <p:sp>
            <p:nvSpPr>
              <p:cNvPr id="16" name="Speech Bubble: Rectangle 15">
                <a:extLst>
                  <a:ext uri="{FF2B5EF4-FFF2-40B4-BE49-F238E27FC236}">
                    <a16:creationId xmlns:a16="http://schemas.microsoft.com/office/drawing/2014/main" id="{2AFE1DB3-D9F8-4928-8FDD-1F2C5B776408}"/>
                  </a:ext>
                </a:extLst>
              </p:cNvPr>
              <p:cNvSpPr>
                <a:spLocks noRot="1" noChangeAspect="1" noMove="1" noResize="1" noEditPoints="1" noAdjustHandles="1" noChangeArrowheads="1" noChangeShapeType="1" noTextEdit="1"/>
              </p:cNvSpPr>
              <p:nvPr/>
            </p:nvSpPr>
            <p:spPr>
              <a:xfrm>
                <a:off x="6309064" y="1606858"/>
                <a:ext cx="1929414" cy="465725"/>
              </a:xfrm>
              <a:prstGeom prst="wedgeRectCallout">
                <a:avLst>
                  <a:gd name="adj1" fmla="val -49594"/>
                  <a:gd name="adj2" fmla="val 70890"/>
                </a:avLst>
              </a:prstGeom>
              <a:blipFill>
                <a:blip r:embed="rId9"/>
                <a:stretch>
                  <a:fillRect t="-5155"/>
                </a:stretch>
              </a:blipFill>
              <a:ln w="19050">
                <a:solidFill>
                  <a:schemeClr val="accent2"/>
                </a:solidFill>
              </a:ln>
            </p:spPr>
            <p:txBody>
              <a:bodyPr/>
              <a:lstStyle/>
              <a:p>
                <a:r>
                  <a:rPr lang="en-IN">
                    <a:noFill/>
                  </a:rPr>
                  <a:t> </a:t>
                </a:r>
              </a:p>
            </p:txBody>
          </p:sp>
        </mc:Fallback>
      </mc:AlternateContent>
      <p:sp>
        <p:nvSpPr>
          <p:cNvPr id="3" name="TextBox 2">
            <a:extLst>
              <a:ext uri="{FF2B5EF4-FFF2-40B4-BE49-F238E27FC236}">
                <a16:creationId xmlns:a16="http://schemas.microsoft.com/office/drawing/2014/main" id="{AD8DDF8C-2151-4237-B0CA-15DFA8FCC842}"/>
              </a:ext>
            </a:extLst>
          </p:cNvPr>
          <p:cNvSpPr txBox="1"/>
          <p:nvPr/>
        </p:nvSpPr>
        <p:spPr>
          <a:xfrm>
            <a:off x="88777" y="6622742"/>
            <a:ext cx="4480714" cy="246221"/>
          </a:xfrm>
          <a:prstGeom prst="rect">
            <a:avLst/>
          </a:prstGeom>
          <a:noFill/>
        </p:spPr>
        <p:txBody>
          <a:bodyPr wrap="none" rtlCol="0">
            <a:spAutoFit/>
          </a:bodyPr>
          <a:lstStyle/>
          <a:p>
            <a:r>
              <a:rPr lang="en-GB" sz="1000" baseline="30000" dirty="0"/>
              <a:t>1</a:t>
            </a:r>
            <a:r>
              <a:rPr lang="en-GB" sz="1000" dirty="0"/>
              <a:t>When Gaussian Process Meets Big Data: A Review of Scalable GPs - Liu et al, 2018</a:t>
            </a:r>
            <a:endParaRPr lang="en-IN" sz="1000" dirty="0"/>
          </a:p>
        </p:txBody>
      </p:sp>
      <mc:AlternateContent xmlns:mc="http://schemas.openxmlformats.org/markup-compatibility/2006" xmlns:a14="http://schemas.microsoft.com/office/drawing/2010/main">
        <mc:Choice Requires="a14">
          <p:sp>
            <p:nvSpPr>
              <p:cNvPr id="10" name="Speech Bubble: Rectangle 9">
                <a:extLst>
                  <a:ext uri="{FF2B5EF4-FFF2-40B4-BE49-F238E27FC236}">
                    <a16:creationId xmlns:a16="http://schemas.microsoft.com/office/drawing/2014/main" id="{AB21B85B-8BCE-44C7-8189-34C6B143FD76}"/>
                  </a:ext>
                </a:extLst>
              </p:cNvPr>
              <p:cNvSpPr/>
              <p:nvPr/>
            </p:nvSpPr>
            <p:spPr>
              <a:xfrm>
                <a:off x="10172330" y="3909552"/>
                <a:ext cx="1929414" cy="465725"/>
              </a:xfrm>
              <a:prstGeom prst="wedgeRectCallout">
                <a:avLst>
                  <a:gd name="adj1" fmla="val -47293"/>
                  <a:gd name="adj2" fmla="val 9185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IN" sz="1400" b="0" i="1" smtClean="0">
                        <a:solidFill>
                          <a:schemeClr val="tx1"/>
                        </a:solidFill>
                        <a:latin typeface="Cambria Math" panose="02040503050406030204" pitchFamily="18" charset="0"/>
                      </a:rPr>
                      <m:t>𝑀</m:t>
                    </m:r>
                    <m:r>
                      <a:rPr lang="en-IN" sz="1400" b="0" i="1" smtClean="0">
                        <a:solidFill>
                          <a:schemeClr val="tx1"/>
                        </a:solidFill>
                        <a:latin typeface="Cambria Math" panose="02040503050406030204" pitchFamily="18" charset="0"/>
                      </a:rPr>
                      <m:t>≪</m:t>
                    </m:r>
                    <m:r>
                      <a:rPr lang="en-IN" sz="1400" b="0" i="1" smtClean="0">
                        <a:solidFill>
                          <a:schemeClr val="tx1"/>
                        </a:solidFill>
                        <a:latin typeface="Cambria Math" panose="02040503050406030204" pitchFamily="18" charset="0"/>
                      </a:rPr>
                      <m:t>𝑁</m:t>
                    </m:r>
                  </m:oMath>
                </a14:m>
                <a:r>
                  <a:rPr lang="en-IN" sz="1400" dirty="0">
                    <a:solidFill>
                      <a:schemeClr val="tx1"/>
                    </a:solidFill>
                    <a:latin typeface="Abadi Extra Light" panose="020B0204020104020204" pitchFamily="34" charset="0"/>
                  </a:rPr>
                  <a:t> pseudo-inputs and pseudo-outputs</a:t>
                </a:r>
              </a:p>
            </p:txBody>
          </p:sp>
        </mc:Choice>
        <mc:Fallback xmlns="">
          <p:sp>
            <p:nvSpPr>
              <p:cNvPr id="10" name="Speech Bubble: Rectangle 9">
                <a:extLst>
                  <a:ext uri="{FF2B5EF4-FFF2-40B4-BE49-F238E27FC236}">
                    <a16:creationId xmlns:a16="http://schemas.microsoft.com/office/drawing/2014/main" id="{AB21B85B-8BCE-44C7-8189-34C6B143FD76}"/>
                  </a:ext>
                </a:extLst>
              </p:cNvPr>
              <p:cNvSpPr>
                <a:spLocks noRot="1" noChangeAspect="1" noMove="1" noResize="1" noEditPoints="1" noAdjustHandles="1" noChangeArrowheads="1" noChangeShapeType="1" noTextEdit="1"/>
              </p:cNvSpPr>
              <p:nvPr/>
            </p:nvSpPr>
            <p:spPr>
              <a:xfrm>
                <a:off x="10172330" y="3909552"/>
                <a:ext cx="1929414" cy="465725"/>
              </a:xfrm>
              <a:prstGeom prst="wedgeRectCallout">
                <a:avLst>
                  <a:gd name="adj1" fmla="val -47293"/>
                  <a:gd name="adj2" fmla="val 91858"/>
                </a:avLst>
              </a:prstGeom>
              <a:blipFill>
                <a:blip r:embed="rId10"/>
                <a:stretch>
                  <a:fillRect l="-627" t="-4348"/>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179668875"/>
      </p:ext>
    </p:extLst>
  </p:cSld>
  <p:clrMapOvr>
    <a:masterClrMapping/>
  </p:clrMapOvr>
  <mc:AlternateContent xmlns:mc="http://schemas.openxmlformats.org/markup-compatibility/2006" xmlns:p14="http://schemas.microsoft.com/office/powerpoint/2010/main">
    <mc:Choice Requires="p14">
      <p:transition spd="slow" p14:dur="2000" advTm="421102"/>
    </mc:Choice>
    <mc:Fallback xmlns="">
      <p:transition spd="slow" advTm="4211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down)">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wipe(down)">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wipe(down)">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wipe(down)">
                                      <p:cBhvr>
                                        <p:cTn id="48" dur="500"/>
                                        <p:tgtEl>
                                          <p:spTgt spid="4">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wipe(down)">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wipe(down)">
                                      <p:cBhvr>
                                        <p:cTn id="63" dur="500"/>
                                        <p:tgtEl>
                                          <p:spTgt spid="4">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
                                            <p:txEl>
                                              <p:pRg st="10" end="10"/>
                                            </p:txEl>
                                          </p:spTgt>
                                        </p:tgtEl>
                                        <p:attrNameLst>
                                          <p:attrName>style.visibility</p:attrName>
                                        </p:attrNameLst>
                                      </p:cBhvr>
                                      <p:to>
                                        <p:strVal val="visible"/>
                                      </p:to>
                                    </p:set>
                                    <p:animEffect transition="in" filter="wipe(down)">
                                      <p:cBhvr>
                                        <p:cTn id="68" dur="500"/>
                                        <p:tgtEl>
                                          <p:spTgt spid="4">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Effect transition="in" filter="wipe(down)">
                                      <p:cBhvr>
                                        <p:cTn id="73" dur="500"/>
                                        <p:tgtEl>
                                          <p:spTgt spid="4">
                                            <p:txEl>
                                              <p:pRg st="11" end="1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3" grpId="0"/>
      <p:bldP spid="14" grpId="0"/>
      <p:bldP spid="15" grpId="0"/>
      <p:bldP spid="16" grpId="0" animBg="1"/>
      <p:bldP spid="3"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Neural Networks and Gaussian Process</a:t>
            </a: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An infinitely-wide single hidden layer NN with </a:t>
            </a:r>
            <a:r>
              <a:rPr lang="en-GB" sz="2600" dirty="0" err="1">
                <a:latin typeface="Abadi Extra Light" panose="020B0204020104020204" pitchFamily="34" charset="0"/>
              </a:rPr>
              <a:t>i.i.d</a:t>
            </a:r>
            <a:r>
              <a:rPr lang="en-GB" sz="2600" dirty="0">
                <a:latin typeface="Abadi Extra Light" panose="020B0204020104020204" pitchFamily="34" charset="0"/>
              </a:rPr>
              <a:t>. priors on weights = GP</a:t>
            </a:r>
          </a:p>
          <a:p>
            <a:pPr>
              <a:buFont typeface="Wingdings" panose="05000000000000000000" pitchFamily="2" charset="2"/>
              <a:buChar char="§"/>
            </a:pPr>
            <a:r>
              <a:rPr lang="en-GB" sz="2600" dirty="0">
                <a:latin typeface="Abadi Extra Light" panose="020B0204020104020204" pitchFamily="34" charset="0"/>
              </a:rPr>
              <a:t>Shown formally by (Neal</a:t>
            </a:r>
            <a:r>
              <a:rPr lang="en-GB" sz="2800" baseline="30000" dirty="0"/>
              <a:t>2</a:t>
            </a:r>
            <a:r>
              <a:rPr lang="en-GB" sz="2600" dirty="0">
                <a:latin typeface="Abadi Extra Light" panose="020B0204020104020204" pitchFamily="34" charset="0"/>
              </a:rPr>
              <a:t>, 1994). Based on applying the central limit theorem</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This equivalence is useful for several reasons</a:t>
            </a:r>
          </a:p>
          <a:p>
            <a:pPr lvl="1">
              <a:buFont typeface="Wingdings" panose="05000000000000000000" pitchFamily="2" charset="2"/>
              <a:buChar char="§"/>
            </a:pPr>
            <a:r>
              <a:rPr lang="en-GB" sz="2200" dirty="0">
                <a:latin typeface="Abadi Extra Light" panose="020B0204020104020204" pitchFamily="34" charset="0"/>
              </a:rPr>
              <a:t>Can use a GP instead of an </a:t>
            </a:r>
            <a:r>
              <a:rPr lang="en-GB" sz="2200" dirty="0">
                <a:solidFill>
                  <a:srgbClr val="FF0000"/>
                </a:solidFill>
                <a:latin typeface="Abadi Extra Light" panose="020B0204020104020204" pitchFamily="34" charset="0"/>
              </a:rPr>
              <a:t>infinitely wide </a:t>
            </a:r>
            <a:r>
              <a:rPr lang="en-GB" sz="2200" dirty="0">
                <a:latin typeface="Abadi Extra Light" panose="020B0204020104020204" pitchFamily="34" charset="0"/>
              </a:rPr>
              <a:t>Bayesian NN (which is impractical anyway)</a:t>
            </a:r>
          </a:p>
          <a:p>
            <a:pPr lvl="1">
              <a:buFont typeface="Wingdings" panose="05000000000000000000" pitchFamily="2" charset="2"/>
              <a:buChar char="§"/>
            </a:pPr>
            <a:r>
              <a:rPr lang="en-GB" sz="2200" dirty="0">
                <a:latin typeface="Abadi Extra Light" panose="020B0204020104020204" pitchFamily="34" charset="0"/>
              </a:rPr>
              <a:t>With GPs, inference is easy (at least for regression and with known </a:t>
            </a:r>
            <a:r>
              <a:rPr lang="en-GB" sz="2200" dirty="0" err="1">
                <a:latin typeface="Abadi Extra Light" panose="020B0204020104020204" pitchFamily="34" charset="0"/>
              </a:rPr>
              <a:t>hyperparams</a:t>
            </a:r>
            <a:r>
              <a:rPr lang="en-GB" sz="2200" dirty="0">
                <a:latin typeface="Abadi Extra Light" panose="020B0204020104020204" pitchFamily="34" charset="0"/>
              </a:rPr>
              <a:t>)</a:t>
            </a:r>
          </a:p>
          <a:p>
            <a:pPr lvl="1">
              <a:buFont typeface="Wingdings" panose="05000000000000000000" pitchFamily="2" charset="2"/>
              <a:buChar char="§"/>
            </a:pPr>
            <a:r>
              <a:rPr lang="en-GB" sz="2200" dirty="0">
                <a:latin typeface="Abadi Extra Light" panose="020B0204020104020204" pitchFamily="34" charset="0"/>
              </a:rPr>
              <a:t>A proof that GPs can also learn any function (just like infinitely wide neural nets - </a:t>
            </a:r>
            <a:r>
              <a:rPr lang="en-GB" sz="2200" dirty="0" err="1">
                <a:latin typeface="Abadi Extra Light" panose="020B0204020104020204" pitchFamily="34" charset="0"/>
              </a:rPr>
              <a:t>Hornik’s</a:t>
            </a:r>
            <a:r>
              <a:rPr lang="en-GB" sz="2200" dirty="0">
                <a:latin typeface="Abadi Extra Light" panose="020B0204020104020204" pitchFamily="34" charset="0"/>
              </a:rPr>
              <a:t> theorem)</a:t>
            </a:r>
          </a:p>
          <a:p>
            <a:pPr>
              <a:buFont typeface="Wingdings" panose="05000000000000000000" pitchFamily="2" charset="2"/>
              <a:buChar char="§"/>
            </a:pPr>
            <a:r>
              <a:rPr lang="en-GB" sz="2600" dirty="0">
                <a:latin typeface="Abadi Extra Light" panose="020B0204020104020204" pitchFamily="34" charset="0"/>
              </a:rPr>
              <a:t>Connection generalized to infinitely wide multiple hidden layer NN (Lee et al</a:t>
            </a:r>
            <a:r>
              <a:rPr lang="en-GB" baseline="30000" dirty="0">
                <a:latin typeface="Abadi Extra Light" panose="020B0204020104020204" pitchFamily="34" charset="0"/>
              </a:rPr>
              <a:t>3</a:t>
            </a:r>
            <a:r>
              <a:rPr lang="en-GB" sz="2600" dirty="0">
                <a:latin typeface="Abadi Extra Light" panose="020B0204020104020204" pitchFamily="34" charset="0"/>
              </a:rPr>
              <a:t>, 2018)</a:t>
            </a:r>
          </a:p>
          <a:p>
            <a:pPr>
              <a:buFont typeface="Wingdings" panose="05000000000000000000" pitchFamily="2" charset="2"/>
              <a:buChar char="§"/>
            </a:pPr>
            <a:endParaRPr lang="en-GB" sz="100" dirty="0">
              <a:latin typeface="Abadi Extra Light" panose="020B0204020104020204" pitchFamily="34" charset="0"/>
            </a:endParaRP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6</a:t>
            </a:fld>
            <a:endParaRPr lang="en-IN" sz="2800" dirty="0">
              <a:solidFill>
                <a:schemeClr val="bg1">
                  <a:lumMod val="65000"/>
                </a:schemeClr>
              </a:solidFill>
            </a:endParaRPr>
          </a:p>
        </p:txBody>
      </p:sp>
      <p:pic>
        <p:nvPicPr>
          <p:cNvPr id="4098" name="Picture 2">
            <a:extLst>
              <a:ext uri="{FF2B5EF4-FFF2-40B4-BE49-F238E27FC236}">
                <a16:creationId xmlns:a16="http://schemas.microsoft.com/office/drawing/2014/main" id="{A41B411F-1D70-4C62-9522-87CA3443F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28" y="2156072"/>
            <a:ext cx="4705350" cy="2190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7892B7-DCB5-42E5-A5B2-0326C71871E0}"/>
              </a:ext>
            </a:extLst>
          </p:cNvPr>
          <p:cNvSpPr txBox="1"/>
          <p:nvPr/>
        </p:nvSpPr>
        <p:spPr>
          <a:xfrm>
            <a:off x="62144" y="6488263"/>
            <a:ext cx="3227165" cy="400110"/>
          </a:xfrm>
          <a:prstGeom prst="rect">
            <a:avLst/>
          </a:prstGeom>
          <a:noFill/>
        </p:spPr>
        <p:txBody>
          <a:bodyPr wrap="none" rtlCol="0">
            <a:spAutoFit/>
          </a:bodyPr>
          <a:lstStyle/>
          <a:p>
            <a:r>
              <a:rPr lang="en-GB" sz="1000" baseline="30000" dirty="0"/>
              <a:t>2</a:t>
            </a:r>
            <a:r>
              <a:rPr lang="en-GB" sz="1000" dirty="0"/>
              <a:t>Priors for infinite networks, Tech Report, 1994 </a:t>
            </a:r>
          </a:p>
          <a:p>
            <a:r>
              <a:rPr lang="en-GB" sz="1000" baseline="30000" dirty="0"/>
              <a:t>3</a:t>
            </a:r>
            <a:r>
              <a:rPr lang="en-GB" sz="1000" dirty="0"/>
              <a:t>Deep Neural Networks as Gaussian Processes (ICLR 2018)</a:t>
            </a:r>
            <a:endParaRPr lang="en-IN" sz="1000" dirty="0"/>
          </a:p>
        </p:txBody>
      </p:sp>
    </p:spTree>
    <p:custDataLst>
      <p:tags r:id="rId1"/>
    </p:custDataLst>
    <p:extLst>
      <p:ext uri="{BB962C8B-B14F-4D97-AF65-F5344CB8AC3E}">
        <p14:creationId xmlns:p14="http://schemas.microsoft.com/office/powerpoint/2010/main" val="736103837"/>
      </p:ext>
    </p:extLst>
  </p:cSld>
  <p:clrMapOvr>
    <a:masterClrMapping/>
  </p:clrMapOvr>
  <mc:AlternateContent xmlns:mc="http://schemas.openxmlformats.org/markup-compatibility/2006" xmlns:p14="http://schemas.microsoft.com/office/powerpoint/2010/main">
    <mc:Choice Requires="p14">
      <p:transition spd="slow" p14:dur="2000" advTm="421729"/>
    </mc:Choice>
    <mc:Fallback xmlns="">
      <p:transition spd="slow" advTm="4217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ipe(down)">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ipe(down)">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down)">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down)">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wipe(down)">
                                      <p:cBhvr>
                                        <p:cTn id="42" dur="500"/>
                                        <p:tgtEl>
                                          <p:spTgt spid="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GP: Some other comments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GPs can be thought of as Bayesian analogues of kernel methods </a:t>
                </a:r>
              </a:p>
              <a:p>
                <a:pPr>
                  <a:buFont typeface="Wingdings" panose="05000000000000000000" pitchFamily="2" charset="2"/>
                  <a:buChar char="§"/>
                </a:pPr>
                <a:r>
                  <a:rPr lang="en-GB" dirty="0">
                    <a:latin typeface="Abadi Extra Light" panose="020B0204020104020204" pitchFamily="34" charset="0"/>
                  </a:rPr>
                  <a:t>Can get estimate of the uncertainty in the function and its predictions</a:t>
                </a:r>
                <a:endParaRPr lang="en-GB" sz="22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Can learn the kernel (by learning the hyperparameters of the kernels)</a:t>
                </a:r>
              </a:p>
              <a:p>
                <a:pPr>
                  <a:buFont typeface="Wingdings" panose="05000000000000000000" pitchFamily="2" charset="2"/>
                  <a:buChar char="§"/>
                </a:pPr>
                <a:r>
                  <a:rPr lang="en-GB" sz="2600" dirty="0">
                    <a:latin typeface="Abadi Extra Light" panose="020B0204020104020204" pitchFamily="34" charset="0"/>
                  </a:rPr>
                  <a:t>In some ways, GPs and (Bayesian/ensembles of) deep neural nets have same goals</a:t>
                </a:r>
              </a:p>
              <a:p>
                <a:pPr lvl="1">
                  <a:buFont typeface="Wingdings" panose="05000000000000000000" pitchFamily="2" charset="2"/>
                  <a:buChar char="§"/>
                </a:pPr>
                <a:r>
                  <a:rPr lang="en-GB" sz="2200" dirty="0">
                    <a:latin typeface="Abadi Extra Light" panose="020B0204020104020204" pitchFamily="34" charset="0"/>
                  </a:rPr>
                  <a:t>These methods are also very related (though appear different based on their formulation)</a:t>
                </a:r>
              </a:p>
              <a:p>
                <a:pPr lvl="1">
                  <a:buFont typeface="Wingdings" panose="05000000000000000000" pitchFamily="2" charset="2"/>
                  <a:buChar char="§"/>
                </a:pPr>
                <a:r>
                  <a:rPr lang="en-GB" sz="2200" dirty="0">
                    <a:latin typeface="Abadi Extra Light" panose="020B0204020104020204" pitchFamily="34" charset="0"/>
                  </a:rPr>
                  <a:t>Several recent papers have investigated these connections</a:t>
                </a:r>
              </a:p>
              <a:p>
                <a:pPr>
                  <a:buFont typeface="Wingdings" panose="05000000000000000000" pitchFamily="2" charset="2"/>
                  <a:buChar char="§"/>
                </a:pPr>
                <a:r>
                  <a:rPr lang="en-GB" sz="2600" dirty="0">
                    <a:latin typeface="Abadi Extra Light" panose="020B0204020104020204" pitchFamily="34" charset="0"/>
                  </a:rPr>
                  <a:t>GP can be a nice alternative to (Bayesian/ensembles of) deep neural networks</a:t>
                </a:r>
              </a:p>
              <a:p>
                <a:pPr lvl="1">
                  <a:buFont typeface="Wingdings" panose="05000000000000000000" pitchFamily="2" charset="2"/>
                  <a:buChar char="§"/>
                </a:pPr>
                <a:r>
                  <a:rPr lang="en-GB" sz="1800" dirty="0">
                    <a:latin typeface="Abadi Extra Light" panose="020B0204020104020204" pitchFamily="34" charset="0"/>
                  </a:rPr>
                  <a:t>GP may be preferable if we don’t have that much training data (deep networks requires lots of data to train well)</a:t>
                </a:r>
              </a:p>
              <a:p>
                <a:pPr lvl="1">
                  <a:buFont typeface="Wingdings" panose="05000000000000000000" pitchFamily="2" charset="2"/>
                  <a:buChar char="§"/>
                </a:pPr>
                <a:r>
                  <a:rPr lang="en-GB" sz="1800" dirty="0">
                    <a:latin typeface="Abadi Extra Light" panose="020B0204020104020204" pitchFamily="34" charset="0"/>
                  </a:rPr>
                  <a:t>When we have lots of training data, training and test speed may be an issue for GP (but faster versions exist)</a:t>
                </a:r>
                <a:endParaRPr lang="en-GB" sz="22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Not limited to supervised learning problems</a:t>
                </a:r>
              </a:p>
              <a:p>
                <a:pPr lvl="1">
                  <a:buFont typeface="Wingdings" panose="05000000000000000000" pitchFamily="2" charset="2"/>
                  <a:buChar char="§"/>
                </a:pPr>
                <a14:m>
                  <m:oMath xmlns:m="http://schemas.openxmlformats.org/officeDocument/2006/math">
                    <m:r>
                      <a:rPr lang="en-GB" sz="2200" i="1" dirty="0" smtClean="0">
                        <a:latin typeface="Cambria Math" panose="02040503050406030204" pitchFamily="18" charset="0"/>
                      </a:rPr>
                      <m:t>𝑓</m:t>
                    </m:r>
                    <m:r>
                      <a:rPr lang="en-GB" sz="2200" i="1" dirty="0" smtClean="0">
                        <a:latin typeface="Cambria Math" panose="02040503050406030204" pitchFamily="18" charset="0"/>
                      </a:rPr>
                      <m:t> </m:t>
                    </m:r>
                  </m:oMath>
                </a14:m>
                <a:r>
                  <a:rPr lang="en-GB" sz="2200" dirty="0">
                    <a:latin typeface="Abadi Extra Light" panose="020B0204020104020204" pitchFamily="34" charset="0"/>
                  </a:rPr>
                  <a:t>could even define a mapping of low-dim latent variable </a:t>
                </a:r>
                <a14:m>
                  <m:oMath xmlns:m="http://schemas.openxmlformats.org/officeDocument/2006/math">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𝑧</m:t>
                        </m:r>
                      </m:e>
                      <m:sub>
                        <m:r>
                          <a:rPr lang="en-IN" sz="2200" b="0" i="1" smtClean="0">
                            <a:latin typeface="Cambria Math" panose="02040503050406030204" pitchFamily="18" charset="0"/>
                          </a:rPr>
                          <m:t>𝑛</m:t>
                        </m:r>
                      </m:sub>
                    </m:sSub>
                  </m:oMath>
                </a14:m>
                <a:r>
                  <a:rPr lang="en-GB" sz="2200" dirty="0">
                    <a:latin typeface="Abadi Extra Light" panose="020B0204020104020204" pitchFamily="34" charset="0"/>
                  </a:rPr>
                  <a:t> to an observation </a:t>
                </a:r>
                <a14:m>
                  <m:oMath xmlns:m="http://schemas.openxmlformats.org/officeDocument/2006/math">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𝑥</m:t>
                        </m:r>
                      </m:e>
                      <m:sub>
                        <m:r>
                          <a:rPr lang="en-IN" sz="2200" b="0" i="1" smtClean="0">
                            <a:latin typeface="Cambria Math" panose="02040503050406030204" pitchFamily="18" charset="0"/>
                          </a:rPr>
                          <m:t>𝑛</m:t>
                        </m:r>
                      </m:sub>
                    </m:sSub>
                  </m:oMath>
                </a14:m>
                <a:endParaRPr lang="en-GB" sz="22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645"/>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7</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14F3184-0CF5-4A37-8AFB-D1055E239BE3}"/>
                  </a:ext>
                </a:extLst>
              </p:cNvPr>
              <p:cNvSpPr txBox="1"/>
              <p:nvPr/>
            </p:nvSpPr>
            <p:spPr>
              <a:xfrm>
                <a:off x="2213451" y="5883575"/>
                <a:ext cx="2875339" cy="3693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400" b="0" i="1" smtClean="0">
                              <a:latin typeface="Cambria Math" panose="02040503050406030204" pitchFamily="18" charset="0"/>
                            </a:rPr>
                          </m:ctrlPr>
                        </m:sSubPr>
                        <m:e>
                          <m:r>
                            <a:rPr lang="en-IN" sz="2400" b="1" i="1" smtClean="0">
                              <a:latin typeface="Cambria Math" panose="02040503050406030204" pitchFamily="18" charset="0"/>
                            </a:rPr>
                            <m:t>𝒙</m:t>
                          </m:r>
                        </m:e>
                        <m:sub>
                          <m:r>
                            <a:rPr lang="en-IN" sz="2400" b="0" i="1" smtClean="0">
                              <a:latin typeface="Cambria Math" panose="02040503050406030204" pitchFamily="18" charset="0"/>
                            </a:rPr>
                            <m:t>𝑛</m:t>
                          </m:r>
                        </m:sub>
                      </m:sSub>
                      <m:r>
                        <a:rPr lang="en-IN" sz="2400" b="0" i="1" smtClean="0">
                          <a:latin typeface="Cambria Math" panose="02040503050406030204" pitchFamily="18" charset="0"/>
                        </a:rPr>
                        <m:t>=</m:t>
                      </m:r>
                      <m:r>
                        <a:rPr lang="en-IN" sz="2400" b="0" i="1" smtClean="0">
                          <a:latin typeface="Cambria Math" panose="02040503050406030204" pitchFamily="18" charset="0"/>
                        </a:rPr>
                        <m:t>𝑓</m:t>
                      </m:r>
                      <m:d>
                        <m:dPr>
                          <m:ctrlPr>
                            <a:rPr lang="en-IN" sz="2400" b="0" i="1" smtClean="0">
                              <a:latin typeface="Cambria Math" panose="02040503050406030204" pitchFamily="18" charset="0"/>
                            </a:rPr>
                          </m:ctrlPr>
                        </m:dPr>
                        <m:e>
                          <m:sSub>
                            <m:sSubPr>
                              <m:ctrlPr>
                                <a:rPr lang="en-IN" sz="2400" b="0" i="1" smtClean="0">
                                  <a:latin typeface="Cambria Math" panose="02040503050406030204" pitchFamily="18" charset="0"/>
                                </a:rPr>
                              </m:ctrlPr>
                            </m:sSubPr>
                            <m:e>
                              <m:r>
                                <a:rPr lang="en-IN" sz="2400" b="1" i="1" smtClean="0">
                                  <a:latin typeface="Cambria Math" panose="02040503050406030204" pitchFamily="18" charset="0"/>
                                </a:rPr>
                                <m:t>𝒛</m:t>
                              </m:r>
                            </m:e>
                            <m:sub>
                              <m:r>
                                <a:rPr lang="en-IN" sz="2400" b="0" i="1" smtClean="0">
                                  <a:latin typeface="Cambria Math" panose="02040503050406030204" pitchFamily="18" charset="0"/>
                                </a:rPr>
                                <m:t>𝑛</m:t>
                              </m:r>
                            </m:sub>
                          </m:sSub>
                        </m:e>
                      </m:d>
                      <m:r>
                        <a:rPr lang="en-IN" sz="2400" b="0" i="1" smtClean="0">
                          <a:latin typeface="Cambria Math" panose="02040503050406030204" pitchFamily="18" charset="0"/>
                        </a:rPr>
                        <m:t>+"</m:t>
                      </m:r>
                      <m:r>
                        <m:rPr>
                          <m:sty m:val="p"/>
                        </m:rPr>
                        <a:rPr lang="en-IN" sz="2400" b="0" i="1" smtClean="0">
                          <a:latin typeface="Cambria Math" panose="02040503050406030204" pitchFamily="18" charset="0"/>
                        </a:rPr>
                        <m:t>noise</m:t>
                      </m:r>
                      <m:r>
                        <a:rPr lang="en-IN" sz="2400" b="0" i="1" smtClean="0">
                          <a:latin typeface="Cambria Math" panose="02040503050406030204" pitchFamily="18" charset="0"/>
                        </a:rPr>
                        <m:t>"</m:t>
                      </m:r>
                    </m:oMath>
                  </m:oMathPara>
                </a14:m>
                <a:br>
                  <a:rPr lang="en-IN" sz="2400" b="0" dirty="0"/>
                </a:br>
                <a:endParaRPr lang="en-IN" sz="2400" dirty="0"/>
              </a:p>
            </p:txBody>
          </p:sp>
        </mc:Choice>
        <mc:Fallback xmlns="">
          <p:sp>
            <p:nvSpPr>
              <p:cNvPr id="5" name="TextBox 4">
                <a:extLst>
                  <a:ext uri="{FF2B5EF4-FFF2-40B4-BE49-F238E27FC236}">
                    <a16:creationId xmlns:a16="http://schemas.microsoft.com/office/drawing/2014/main" id="{314F3184-0CF5-4A37-8AFB-D1055E239BE3}"/>
                  </a:ext>
                </a:extLst>
              </p:cNvPr>
              <p:cNvSpPr txBox="1">
                <a:spLocks noRot="1" noChangeAspect="1" noMove="1" noResize="1" noEditPoints="1" noAdjustHandles="1" noChangeArrowheads="1" noChangeShapeType="1" noTextEdit="1"/>
              </p:cNvSpPr>
              <p:nvPr/>
            </p:nvSpPr>
            <p:spPr>
              <a:xfrm>
                <a:off x="2213451" y="5883575"/>
                <a:ext cx="2875339" cy="369397"/>
              </a:xfrm>
              <a:prstGeom prst="rect">
                <a:avLst/>
              </a:prstGeom>
              <a:blipFill>
                <a:blip r:embed="rId4"/>
                <a:stretch>
                  <a:fillRect l="-1059" r="-2119" b="-34426"/>
                </a:stretch>
              </a:blipFill>
            </p:spPr>
            <p:txBody>
              <a:bodyPr/>
              <a:lstStyle/>
              <a:p>
                <a:r>
                  <a:rPr lang="en-IN">
                    <a:noFill/>
                  </a:rPr>
                  <a:t> </a:t>
                </a:r>
              </a:p>
            </p:txBody>
          </p:sp>
        </mc:Fallback>
      </mc:AlternateContent>
      <p:sp>
        <p:nvSpPr>
          <p:cNvPr id="9" name="Speech Bubble: Rectangle 8">
            <a:extLst>
              <a:ext uri="{FF2B5EF4-FFF2-40B4-BE49-F238E27FC236}">
                <a16:creationId xmlns:a16="http://schemas.microsoft.com/office/drawing/2014/main" id="{D5B265C6-BAC7-4273-86CB-348D1FABB79A}"/>
              </a:ext>
            </a:extLst>
          </p:cNvPr>
          <p:cNvSpPr/>
          <p:nvPr/>
        </p:nvSpPr>
        <p:spPr>
          <a:xfrm>
            <a:off x="5304821" y="5875342"/>
            <a:ext cx="3962400" cy="465725"/>
          </a:xfrm>
          <a:prstGeom prst="wedgeRectCallout">
            <a:avLst>
              <a:gd name="adj1" fmla="val -54969"/>
              <a:gd name="adj2" fmla="val 226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GP latent variable model for dimensionality reduction (like a kernel version of probabilistic PCA)</a:t>
            </a:r>
          </a:p>
        </p:txBody>
      </p:sp>
    </p:spTree>
    <p:custDataLst>
      <p:tags r:id="rId1"/>
    </p:custDataLst>
    <p:extLst>
      <p:ext uri="{BB962C8B-B14F-4D97-AF65-F5344CB8AC3E}">
        <p14:creationId xmlns:p14="http://schemas.microsoft.com/office/powerpoint/2010/main" val="2460014940"/>
      </p:ext>
    </p:extLst>
  </p:cSld>
  <p:clrMapOvr>
    <a:masterClrMapping/>
  </p:clrMapOvr>
  <mc:AlternateContent xmlns:mc="http://schemas.openxmlformats.org/markup-compatibility/2006" xmlns:p14="http://schemas.microsoft.com/office/powerpoint/2010/main">
    <mc:Choice Requires="p14">
      <p:transition spd="slow" p14:dur="2000" advTm="360360"/>
    </mc:Choice>
    <mc:Fallback xmlns="">
      <p:transition spd="slow" advTm="3603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down)">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down)">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down)">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GP: A Visualization</a:t>
            </a: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dirty="0">
                <a:latin typeface="Abadi Extra Light" panose="020B0204020104020204" pitchFamily="34" charset="0"/>
              </a:rPr>
              <a:t>Assumed zero mean function and a squared exponential kernel</a:t>
            </a: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endParaRPr lang="en-IN" sz="200"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marL="457200" lvl="1" indent="0">
              <a:buNone/>
            </a:pPr>
            <a:endParaRPr lang="en-IN" dirty="0"/>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p:pic>
        <p:nvPicPr>
          <p:cNvPr id="7" name="Picture 6">
            <a:extLst>
              <a:ext uri="{FF2B5EF4-FFF2-40B4-BE49-F238E27FC236}">
                <a16:creationId xmlns:a16="http://schemas.microsoft.com/office/drawing/2014/main" id="{1B237685-F8C1-41BF-A7B8-76422A99E91F}"/>
              </a:ext>
            </a:extLst>
          </p:cNvPr>
          <p:cNvPicPr>
            <a:picLocks noChangeAspect="1"/>
          </p:cNvPicPr>
          <p:nvPr/>
        </p:nvPicPr>
        <p:blipFill>
          <a:blip r:embed="rId3"/>
          <a:stretch>
            <a:fillRect/>
          </a:stretch>
        </p:blipFill>
        <p:spPr>
          <a:xfrm>
            <a:off x="1316568" y="3114766"/>
            <a:ext cx="4139858" cy="3243730"/>
          </a:xfrm>
          <a:prstGeom prst="rect">
            <a:avLst/>
          </a:prstGeom>
        </p:spPr>
      </p:pic>
      <p:pic>
        <p:nvPicPr>
          <p:cNvPr id="8" name="Picture 7">
            <a:extLst>
              <a:ext uri="{FF2B5EF4-FFF2-40B4-BE49-F238E27FC236}">
                <a16:creationId xmlns:a16="http://schemas.microsoft.com/office/drawing/2014/main" id="{BC294753-98ED-4951-BC2F-226F6F2FF10B}"/>
              </a:ext>
            </a:extLst>
          </p:cNvPr>
          <p:cNvPicPr>
            <a:picLocks noChangeAspect="1"/>
          </p:cNvPicPr>
          <p:nvPr/>
        </p:nvPicPr>
        <p:blipFill>
          <a:blip r:embed="rId4"/>
          <a:stretch>
            <a:fillRect/>
          </a:stretch>
        </p:blipFill>
        <p:spPr>
          <a:xfrm>
            <a:off x="6984524" y="3124810"/>
            <a:ext cx="4248425" cy="3243730"/>
          </a:xfrm>
          <a:prstGeom prst="rect">
            <a:avLst/>
          </a:prstGeom>
        </p:spPr>
      </p:pic>
      <mc:AlternateContent xmlns:mc="http://schemas.openxmlformats.org/markup-compatibility/2006" xmlns:a14="http://schemas.microsoft.com/office/drawing/2010/main">
        <mc:Choice Requires="a14">
          <p:sp>
            <p:nvSpPr>
              <p:cNvPr id="27" name="Speech Bubble: Rectangle 26">
                <a:extLst>
                  <a:ext uri="{FF2B5EF4-FFF2-40B4-BE49-F238E27FC236}">
                    <a16:creationId xmlns:a16="http://schemas.microsoft.com/office/drawing/2014/main" id="{85C37397-5A10-4257-BB24-1D287CB4903E}"/>
                  </a:ext>
                </a:extLst>
              </p:cNvPr>
              <p:cNvSpPr/>
              <p:nvPr/>
            </p:nvSpPr>
            <p:spPr>
              <a:xfrm>
                <a:off x="88376" y="1787599"/>
                <a:ext cx="3154677" cy="1063064"/>
              </a:xfrm>
              <a:prstGeom prst="wedgeRectCallout">
                <a:avLst>
                  <a:gd name="adj1" fmla="val 31957"/>
                  <a:gd name="adj2" fmla="val 8673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Each curve below is obtained by drawing a random</a:t>
                </a:r>
                <a:r>
                  <a:rPr lang="en-IN" b="1" dirty="0">
                    <a:solidFill>
                      <a:schemeClr val="tx1"/>
                    </a:solidFill>
                  </a:rPr>
                  <a:t> </a:t>
                </a:r>
                <a14:m>
                  <m:oMath xmlns:m="http://schemas.openxmlformats.org/officeDocument/2006/math">
                    <m:r>
                      <a:rPr lang="en-IN" b="1">
                        <a:solidFill>
                          <a:schemeClr val="tx1"/>
                        </a:solidFill>
                        <a:latin typeface="Cambria Math" panose="02040503050406030204" pitchFamily="18" charset="0"/>
                      </a:rPr>
                      <m:t>𝐟</m:t>
                    </m:r>
                  </m:oMath>
                </a14:m>
                <a:r>
                  <a:rPr lang="en-IN" dirty="0">
                    <a:solidFill>
                      <a:schemeClr val="tx1"/>
                    </a:solidFill>
                  </a:rPr>
                  <a:t> </a:t>
                </a:r>
                <a:r>
                  <a:rPr lang="en-IN" dirty="0">
                    <a:solidFill>
                      <a:schemeClr val="tx1"/>
                    </a:solidFill>
                    <a:latin typeface="Abadi Extra Light" panose="020B0204020104020204" pitchFamily="34" charset="0"/>
                  </a:rPr>
                  <a:t>from the </a:t>
                </a:r>
                <a:r>
                  <a:rPr lang="en-IN" dirty="0">
                    <a:solidFill>
                      <a:srgbClr val="FF0000"/>
                    </a:solidFill>
                    <a:latin typeface="Abadi Extra Light" panose="020B0204020104020204" pitchFamily="34" charset="0"/>
                  </a:rPr>
                  <a:t>GP prior</a:t>
                </a:r>
                <a:r>
                  <a:rPr lang="en-IN" dirty="0">
                    <a:solidFill>
                      <a:schemeClr val="tx1"/>
                    </a:solidFill>
                    <a:latin typeface="Abadi Extra Light" panose="020B0204020104020204" pitchFamily="34" charset="0"/>
                  </a:rPr>
                  <a:t> </a:t>
                </a:r>
                <a14:m>
                  <m:oMath xmlns:m="http://schemas.openxmlformats.org/officeDocument/2006/math">
                    <m:r>
                      <a:rPr lang="en-IN" b="0" i="1" dirty="0" smtClean="0">
                        <a:solidFill>
                          <a:schemeClr val="tx1"/>
                        </a:solidFill>
                        <a:latin typeface="Cambria Math" panose="02040503050406030204" pitchFamily="18" charset="0"/>
                        <a:ea typeface="Cambria Math" panose="02040503050406030204" pitchFamily="18" charset="0"/>
                      </a:rPr>
                      <m:t>𝑝</m:t>
                    </m:r>
                    <m:r>
                      <a:rPr lang="en-IN" b="0" i="1" dirty="0" smtClean="0">
                        <a:solidFill>
                          <a:schemeClr val="tx1"/>
                        </a:solidFill>
                        <a:latin typeface="Cambria Math" panose="02040503050406030204" pitchFamily="18" charset="0"/>
                        <a:ea typeface="Cambria Math" panose="02040503050406030204" pitchFamily="18" charset="0"/>
                      </a:rPr>
                      <m:t>(</m:t>
                    </m:r>
                    <m:r>
                      <a:rPr lang="en-IN" b="1" i="0" dirty="0" smtClean="0">
                        <a:solidFill>
                          <a:schemeClr val="tx1"/>
                        </a:solidFill>
                        <a:latin typeface="Cambria Math" panose="02040503050406030204" pitchFamily="18" charset="0"/>
                        <a:ea typeface="Cambria Math" panose="02040503050406030204" pitchFamily="18" charset="0"/>
                      </a:rPr>
                      <m:t>𝐟</m:t>
                    </m:r>
                    <m:r>
                      <a:rPr lang="en-IN" b="0" i="1" dirty="0" smtClean="0">
                        <a:solidFill>
                          <a:schemeClr val="tx1"/>
                        </a:solidFill>
                        <a:latin typeface="Cambria Math" panose="02040503050406030204" pitchFamily="18" charset="0"/>
                        <a:ea typeface="Cambria Math" panose="02040503050406030204" pitchFamily="18" charset="0"/>
                      </a:rPr>
                      <m:t>)</m:t>
                    </m:r>
                    <m:r>
                      <a:rPr lang="en-IN" b="0" i="0" smtClean="0">
                        <a:solidFill>
                          <a:schemeClr val="tx1"/>
                        </a:solidFill>
                        <a:latin typeface="Cambria Math" panose="02040503050406030204" pitchFamily="18" charset="0"/>
                        <a:ea typeface="Cambria Math" panose="02040503050406030204" pitchFamily="18" charset="0"/>
                      </a:rPr>
                      <m:t>= </m:t>
                    </m:r>
                    <m:r>
                      <a:rPr lang="en-IN" i="1">
                        <a:solidFill>
                          <a:schemeClr val="tx1"/>
                        </a:solidFill>
                        <a:latin typeface="Cambria Math" panose="02040503050406030204" pitchFamily="18" charset="0"/>
                        <a:ea typeface="Cambria Math" panose="02040503050406030204" pitchFamily="18" charset="0"/>
                      </a:rPr>
                      <m:t>𝒩</m:t>
                    </m:r>
                    <m:r>
                      <a:rPr lang="en-IN" i="1">
                        <a:solidFill>
                          <a:schemeClr val="tx1"/>
                        </a:solidFill>
                        <a:latin typeface="Cambria Math" panose="02040503050406030204" pitchFamily="18" charset="0"/>
                        <a:ea typeface="Cambria Math" panose="02040503050406030204" pitchFamily="18" charset="0"/>
                      </a:rPr>
                      <m:t>(</m:t>
                    </m:r>
                    <m:r>
                      <a:rPr lang="en-IN" b="1">
                        <a:solidFill>
                          <a:schemeClr val="tx1"/>
                        </a:solidFill>
                        <a:latin typeface="Cambria Math" panose="02040503050406030204" pitchFamily="18" charset="0"/>
                        <a:ea typeface="Cambria Math" panose="02040503050406030204" pitchFamily="18" charset="0"/>
                      </a:rPr>
                      <m:t>𝟎</m:t>
                    </m:r>
                    <m:r>
                      <a:rPr lang="en-IN" i="1">
                        <a:solidFill>
                          <a:schemeClr val="tx1"/>
                        </a:solidFill>
                        <a:latin typeface="Cambria Math" panose="02040503050406030204" pitchFamily="18" charset="0"/>
                        <a:ea typeface="Cambria Math" panose="02040503050406030204" pitchFamily="18" charset="0"/>
                      </a:rPr>
                      <m:t>,</m:t>
                    </m:r>
                    <m:r>
                      <a:rPr lang="en-IN" b="1">
                        <a:solidFill>
                          <a:schemeClr val="tx1"/>
                        </a:solidFill>
                        <a:latin typeface="Cambria Math" panose="02040503050406030204" pitchFamily="18" charset="0"/>
                        <a:ea typeface="Cambria Math" panose="02040503050406030204" pitchFamily="18" charset="0"/>
                      </a:rPr>
                      <m:t>𝐊</m:t>
                    </m:r>
                    <m:r>
                      <a:rPr lang="en-IN" i="1">
                        <a:solidFill>
                          <a:schemeClr val="tx1"/>
                        </a:solidFill>
                        <a:latin typeface="Cambria Math" panose="02040503050406030204" pitchFamily="18" charset="0"/>
                        <a:ea typeface="Cambria Math" panose="02040503050406030204" pitchFamily="18" charset="0"/>
                      </a:rPr>
                      <m:t>)</m:t>
                    </m:r>
                  </m:oMath>
                </a14:m>
                <a:r>
                  <a:rPr lang="en-IN" dirty="0">
                    <a:solidFill>
                      <a:schemeClr val="tx1"/>
                    </a:solidFill>
                    <a:latin typeface="Abadi Extra Light" panose="020B0204020104020204" pitchFamily="34" charset="0"/>
                  </a:rPr>
                  <a:t> and plotting it.</a:t>
                </a:r>
                <a:endParaRPr lang="en-IN" dirty="0">
                  <a:solidFill>
                    <a:schemeClr val="tx1"/>
                  </a:solidFill>
                </a:endParaRPr>
              </a:p>
            </p:txBody>
          </p:sp>
        </mc:Choice>
        <mc:Fallback xmlns="">
          <p:sp>
            <p:nvSpPr>
              <p:cNvPr id="27" name="Speech Bubble: Rectangle 26">
                <a:extLst>
                  <a:ext uri="{FF2B5EF4-FFF2-40B4-BE49-F238E27FC236}">
                    <a16:creationId xmlns:a16="http://schemas.microsoft.com/office/drawing/2014/main" id="{85C37397-5A10-4257-BB24-1D287CB4903E}"/>
                  </a:ext>
                </a:extLst>
              </p:cNvPr>
              <p:cNvSpPr>
                <a:spLocks noRot="1" noChangeAspect="1" noMove="1" noResize="1" noEditPoints="1" noAdjustHandles="1" noChangeArrowheads="1" noChangeShapeType="1" noTextEdit="1"/>
              </p:cNvSpPr>
              <p:nvPr/>
            </p:nvSpPr>
            <p:spPr>
              <a:xfrm>
                <a:off x="88376" y="1787599"/>
                <a:ext cx="3154677" cy="1063064"/>
              </a:xfrm>
              <a:prstGeom prst="wedgeRectCallout">
                <a:avLst>
                  <a:gd name="adj1" fmla="val 31957"/>
                  <a:gd name="adj2" fmla="val 86738"/>
                </a:avLst>
              </a:prstGeom>
              <a:blipFill>
                <a:blip r:embed="rId5"/>
                <a:stretch>
                  <a:fillRect l="-1344" t="-6148" r="-768"/>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44679C9-11B4-41DE-9992-156E3685DDCC}"/>
                  </a:ext>
                </a:extLst>
              </p:cNvPr>
              <p:cNvSpPr txBox="1"/>
              <p:nvPr/>
            </p:nvSpPr>
            <p:spPr>
              <a:xfrm>
                <a:off x="3386497" y="6358496"/>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𝑥</m:t>
                      </m:r>
                    </m:oMath>
                  </m:oMathPara>
                </a14:m>
                <a:endParaRPr lang="en-IN" dirty="0"/>
              </a:p>
            </p:txBody>
          </p:sp>
        </mc:Choice>
        <mc:Fallback xmlns="">
          <p:sp>
            <p:nvSpPr>
              <p:cNvPr id="14" name="TextBox 13">
                <a:extLst>
                  <a:ext uri="{FF2B5EF4-FFF2-40B4-BE49-F238E27FC236}">
                    <a16:creationId xmlns:a16="http://schemas.microsoft.com/office/drawing/2014/main" id="{344679C9-11B4-41DE-9992-156E3685DDCC}"/>
                  </a:ext>
                </a:extLst>
              </p:cNvPr>
              <p:cNvSpPr txBox="1">
                <a:spLocks noRot="1" noChangeAspect="1" noMove="1" noResize="1" noEditPoints="1" noAdjustHandles="1" noChangeArrowheads="1" noChangeShapeType="1" noTextEdit="1"/>
              </p:cNvSpPr>
              <p:nvPr/>
            </p:nvSpPr>
            <p:spPr>
              <a:xfrm>
                <a:off x="3386497" y="6358496"/>
                <a:ext cx="183320" cy="276999"/>
              </a:xfrm>
              <a:prstGeom prst="rect">
                <a:avLst/>
              </a:prstGeom>
              <a:blipFill>
                <a:blip r:embed="rId6"/>
                <a:stretch>
                  <a:fillRect l="-20000" r="-13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ED920C4-E69A-4994-ABF0-5BFA33644587}"/>
                  </a:ext>
                </a:extLst>
              </p:cNvPr>
              <p:cNvSpPr txBox="1"/>
              <p:nvPr/>
            </p:nvSpPr>
            <p:spPr>
              <a:xfrm>
                <a:off x="1133248" y="4048051"/>
                <a:ext cx="1862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𝑓</m:t>
                      </m:r>
                    </m:oMath>
                  </m:oMathPara>
                </a14:m>
                <a:endParaRPr lang="en-IN" dirty="0"/>
              </a:p>
            </p:txBody>
          </p:sp>
        </mc:Choice>
        <mc:Fallback xmlns="">
          <p:sp>
            <p:nvSpPr>
              <p:cNvPr id="29" name="TextBox 28">
                <a:extLst>
                  <a:ext uri="{FF2B5EF4-FFF2-40B4-BE49-F238E27FC236}">
                    <a16:creationId xmlns:a16="http://schemas.microsoft.com/office/drawing/2014/main" id="{0ED920C4-E69A-4994-ABF0-5BFA33644587}"/>
                  </a:ext>
                </a:extLst>
              </p:cNvPr>
              <p:cNvSpPr txBox="1">
                <a:spLocks noRot="1" noChangeAspect="1" noMove="1" noResize="1" noEditPoints="1" noAdjustHandles="1" noChangeArrowheads="1" noChangeShapeType="1" noTextEdit="1"/>
              </p:cNvSpPr>
              <p:nvPr/>
            </p:nvSpPr>
            <p:spPr>
              <a:xfrm>
                <a:off x="1133248" y="4048051"/>
                <a:ext cx="186268" cy="276999"/>
              </a:xfrm>
              <a:prstGeom prst="rect">
                <a:avLst/>
              </a:prstGeom>
              <a:blipFill>
                <a:blip r:embed="rId7"/>
                <a:stretch>
                  <a:fillRect l="-46667" t="-2222" r="-43333" b="-355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1" name="Speech Bubble: Rectangle 30">
                <a:extLst>
                  <a:ext uri="{FF2B5EF4-FFF2-40B4-BE49-F238E27FC236}">
                    <a16:creationId xmlns:a16="http://schemas.microsoft.com/office/drawing/2014/main" id="{86DFEC96-9DB5-4200-B510-B2658E79144A}"/>
                  </a:ext>
                </a:extLst>
              </p:cNvPr>
              <p:cNvSpPr/>
              <p:nvPr/>
            </p:nvSpPr>
            <p:spPr>
              <a:xfrm>
                <a:off x="6727090" y="2006205"/>
                <a:ext cx="5278772" cy="1107593"/>
              </a:xfrm>
              <a:prstGeom prst="wedgeRectCallout">
                <a:avLst>
                  <a:gd name="adj1" fmla="val 6858"/>
                  <a:gd name="adj2" fmla="val 6808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Each curve below is obtained by drawing  random </a:t>
                </a:r>
                <a14:m>
                  <m:oMath xmlns:m="http://schemas.openxmlformats.org/officeDocument/2006/math">
                    <m:r>
                      <a:rPr lang="en-IN" b="1">
                        <a:solidFill>
                          <a:schemeClr val="tx1"/>
                        </a:solidFill>
                        <a:latin typeface="Cambria Math" panose="02040503050406030204" pitchFamily="18" charset="0"/>
                      </a:rPr>
                      <m:t>𝐟</m:t>
                    </m:r>
                  </m:oMath>
                </a14:m>
                <a:r>
                  <a:rPr lang="en-IN" dirty="0">
                    <a:solidFill>
                      <a:schemeClr val="tx1"/>
                    </a:solidFill>
                    <a:latin typeface="Abadi Extra Light" panose="020B0204020104020204" pitchFamily="34" charset="0"/>
                  </a:rPr>
                  <a:t>’s from the </a:t>
                </a:r>
                <a:r>
                  <a:rPr lang="en-IN" dirty="0">
                    <a:solidFill>
                      <a:srgbClr val="FF0000"/>
                    </a:solidFill>
                    <a:latin typeface="Abadi Extra Light" panose="020B0204020104020204" pitchFamily="34" charset="0"/>
                  </a:rPr>
                  <a:t>GP posterior</a:t>
                </a:r>
                <a:r>
                  <a:rPr lang="en-IN" dirty="0">
                    <a:solidFill>
                      <a:schemeClr val="tx1"/>
                    </a:solidFill>
                    <a:latin typeface="Abadi Extra Light" panose="020B0204020104020204" pitchFamily="34" charset="0"/>
                  </a:rPr>
                  <a:t> </a:t>
                </a:r>
                <a14:m>
                  <m:oMath xmlns:m="http://schemas.openxmlformats.org/officeDocument/2006/math">
                    <m:r>
                      <a:rPr lang="en-IN" i="1" dirty="0">
                        <a:solidFill>
                          <a:schemeClr val="tx1"/>
                        </a:solidFill>
                        <a:latin typeface="Cambria Math" panose="02040503050406030204" pitchFamily="18" charset="0"/>
                        <a:ea typeface="Cambria Math" panose="02040503050406030204" pitchFamily="18" charset="0"/>
                      </a:rPr>
                      <m:t>𝑝</m:t>
                    </m:r>
                    <m:r>
                      <a:rPr lang="en-IN" i="1" dirty="0">
                        <a:solidFill>
                          <a:schemeClr val="tx1"/>
                        </a:solidFill>
                        <a:latin typeface="Cambria Math" panose="02040503050406030204" pitchFamily="18" charset="0"/>
                        <a:ea typeface="Cambria Math" panose="02040503050406030204" pitchFamily="18" charset="0"/>
                      </a:rPr>
                      <m:t>(</m:t>
                    </m:r>
                    <m:r>
                      <a:rPr lang="en-IN" b="1" dirty="0">
                        <a:solidFill>
                          <a:schemeClr val="tx1"/>
                        </a:solidFill>
                        <a:latin typeface="Cambria Math" panose="02040503050406030204" pitchFamily="18" charset="0"/>
                        <a:ea typeface="Cambria Math" panose="02040503050406030204" pitchFamily="18" charset="0"/>
                      </a:rPr>
                      <m:t>𝐟</m:t>
                    </m:r>
                    <m:r>
                      <a:rPr lang="en-IN" b="0" i="1" dirty="0" smtClean="0">
                        <a:solidFill>
                          <a:schemeClr val="tx1"/>
                        </a:solidFill>
                        <a:latin typeface="Cambria Math" panose="02040503050406030204" pitchFamily="18" charset="0"/>
                        <a:ea typeface="Cambria Math" panose="02040503050406030204" pitchFamily="18" charset="0"/>
                      </a:rPr>
                      <m:t>|</m:t>
                    </m:r>
                    <m:r>
                      <a:rPr lang="en-IN" b="1" i="1" dirty="0" smtClean="0">
                        <a:solidFill>
                          <a:schemeClr val="tx1"/>
                        </a:solidFill>
                        <a:latin typeface="Cambria Math" panose="02040503050406030204" pitchFamily="18" charset="0"/>
                        <a:ea typeface="Cambria Math" panose="02040503050406030204" pitchFamily="18" charset="0"/>
                      </a:rPr>
                      <m:t>𝒚</m:t>
                    </m:r>
                    <m:r>
                      <a:rPr lang="en-IN" i="1" dirty="0">
                        <a:solidFill>
                          <a:schemeClr val="tx1"/>
                        </a:solidFill>
                        <a:latin typeface="Cambria Math" panose="02040503050406030204" pitchFamily="18" charset="0"/>
                        <a:ea typeface="Cambria Math" panose="02040503050406030204" pitchFamily="18" charset="0"/>
                      </a:rPr>
                      <m:t>)</m:t>
                    </m:r>
                  </m:oMath>
                </a14:m>
                <a:r>
                  <a:rPr lang="en-IN" dirty="0">
                    <a:solidFill>
                      <a:schemeClr val="tx1"/>
                    </a:solidFill>
                    <a:latin typeface="Abadi Extra Light" panose="020B0204020104020204" pitchFamily="34" charset="0"/>
                  </a:rPr>
                  <a:t> which is also a Gaussian (The + symbols denote the training data and we assume noiseless outputs, i.e., </a:t>
                </a: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𝑦</m:t>
                        </m:r>
                      </m:e>
                      <m:sub>
                        <m:r>
                          <a:rPr lang="en-IN" b="0" i="1" smtClean="0">
                            <a:solidFill>
                              <a:schemeClr val="tx1"/>
                            </a:solidFill>
                            <a:latin typeface="Cambria Math" panose="02040503050406030204" pitchFamily="18" charset="0"/>
                          </a:rPr>
                          <m:t>𝑖</m:t>
                        </m:r>
                      </m:sub>
                    </m:sSub>
                    <m:r>
                      <a:rPr lang="en-IN" b="0" i="1" smtClean="0">
                        <a:solidFill>
                          <a:schemeClr val="tx1"/>
                        </a:solidFill>
                        <a:latin typeface="Cambria Math" panose="02040503050406030204" pitchFamily="18" charset="0"/>
                      </a:rPr>
                      <m:t>=</m:t>
                    </m:r>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𝑓</m:t>
                        </m:r>
                      </m:e>
                      <m:sub>
                        <m:r>
                          <a:rPr lang="en-IN" b="0" i="1" smtClean="0">
                            <a:solidFill>
                              <a:schemeClr val="tx1"/>
                            </a:solidFill>
                            <a:latin typeface="Cambria Math" panose="02040503050406030204" pitchFamily="18" charset="0"/>
                          </a:rPr>
                          <m:t>𝑖</m:t>
                        </m:r>
                      </m:sub>
                    </m:sSub>
                  </m:oMath>
                </a14:m>
                <a:r>
                  <a:rPr lang="en-IN" dirty="0">
                    <a:solidFill>
                      <a:schemeClr val="tx1"/>
                    </a:solidFill>
                    <a:latin typeface="Abadi Extra Light" panose="020B0204020104020204" pitchFamily="34" charset="0"/>
                  </a:rPr>
                  <a:t>) . </a:t>
                </a:r>
                <a:endParaRPr lang="en-IN" dirty="0">
                  <a:solidFill>
                    <a:schemeClr val="tx1"/>
                  </a:solidFill>
                </a:endParaRPr>
              </a:p>
            </p:txBody>
          </p:sp>
        </mc:Choice>
        <mc:Fallback xmlns="">
          <p:sp>
            <p:nvSpPr>
              <p:cNvPr id="31" name="Speech Bubble: Rectangle 30">
                <a:extLst>
                  <a:ext uri="{FF2B5EF4-FFF2-40B4-BE49-F238E27FC236}">
                    <a16:creationId xmlns:a16="http://schemas.microsoft.com/office/drawing/2014/main" id="{86DFEC96-9DB5-4200-B510-B2658E79144A}"/>
                  </a:ext>
                </a:extLst>
              </p:cNvPr>
              <p:cNvSpPr>
                <a:spLocks noRot="1" noChangeAspect="1" noMove="1" noResize="1" noEditPoints="1" noAdjustHandles="1" noChangeArrowheads="1" noChangeShapeType="1" noTextEdit="1"/>
              </p:cNvSpPr>
              <p:nvPr/>
            </p:nvSpPr>
            <p:spPr>
              <a:xfrm>
                <a:off x="6727090" y="2006205"/>
                <a:ext cx="5278772" cy="1107593"/>
              </a:xfrm>
              <a:prstGeom prst="wedgeRectCallout">
                <a:avLst>
                  <a:gd name="adj1" fmla="val 6858"/>
                  <a:gd name="adj2" fmla="val 68085"/>
                </a:avLst>
              </a:prstGeom>
              <a:blipFill>
                <a:blip r:embed="rId8"/>
                <a:stretch>
                  <a:fillRect l="-922" t="-5023"/>
                </a:stretch>
              </a:blipFill>
              <a:ln w="19050">
                <a:solidFill>
                  <a:schemeClr val="accent2"/>
                </a:solidFill>
              </a:ln>
            </p:spPr>
            <p:txBody>
              <a:bodyPr/>
              <a:lstStyle/>
              <a:p>
                <a:r>
                  <a:rPr lang="en-IN">
                    <a:noFill/>
                  </a:rPr>
                  <a:t> </a:t>
                </a:r>
              </a:p>
            </p:txBody>
          </p:sp>
        </mc:Fallback>
      </mc:AlternateContent>
      <p:sp>
        <p:nvSpPr>
          <p:cNvPr id="32" name="Speech Bubble: Rectangle 31">
            <a:extLst>
              <a:ext uri="{FF2B5EF4-FFF2-40B4-BE49-F238E27FC236}">
                <a16:creationId xmlns:a16="http://schemas.microsoft.com/office/drawing/2014/main" id="{60F1573D-E50C-485C-9307-43F6CDF922EE}"/>
              </a:ext>
            </a:extLst>
          </p:cNvPr>
          <p:cNvSpPr/>
          <p:nvPr/>
        </p:nvSpPr>
        <p:spPr>
          <a:xfrm>
            <a:off x="3904774" y="1646123"/>
            <a:ext cx="2646108" cy="802989"/>
          </a:xfrm>
          <a:prstGeom prst="wedgeRectCallout">
            <a:avLst>
              <a:gd name="adj1" fmla="val 57768"/>
              <a:gd name="adj2" fmla="val 3555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Shaded area shows the predictive uncertainty for each of the test inputs (+/- 2 std)</a:t>
            </a:r>
            <a:endParaRPr lang="en-IN" sz="1400" dirty="0">
              <a:solidFill>
                <a:schemeClr val="tx1"/>
              </a:solidFill>
            </a:endParaRPr>
          </a:p>
        </p:txBody>
      </p:sp>
      <mc:AlternateContent xmlns:mc="http://schemas.openxmlformats.org/markup-compatibility/2006" xmlns:a14="http://schemas.microsoft.com/office/drawing/2010/main">
        <mc:Choice Requires="a14">
          <p:sp>
            <p:nvSpPr>
              <p:cNvPr id="12" name="Speech Bubble: Rectangle 11">
                <a:extLst>
                  <a:ext uri="{FF2B5EF4-FFF2-40B4-BE49-F238E27FC236}">
                    <a16:creationId xmlns:a16="http://schemas.microsoft.com/office/drawing/2014/main" id="{AE2465CC-03B9-418B-B1F9-DBD0A3ABBE1F}"/>
                  </a:ext>
                </a:extLst>
              </p:cNvPr>
              <p:cNvSpPr/>
              <p:nvPr/>
            </p:nvSpPr>
            <p:spPr>
              <a:xfrm>
                <a:off x="3249650" y="2920408"/>
                <a:ext cx="2846350" cy="1003087"/>
              </a:xfrm>
              <a:prstGeom prst="wedgeRectCallout">
                <a:avLst>
                  <a:gd name="adj1" fmla="val -50540"/>
                  <a:gd name="adj2" fmla="val -7677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IN" sz="1400" b="1" i="0" dirty="0" smtClean="0">
                        <a:solidFill>
                          <a:schemeClr val="tx1"/>
                        </a:solidFill>
                        <a:latin typeface="Cambria Math" panose="02040503050406030204" pitchFamily="18" charset="0"/>
                      </a:rPr>
                      <m:t>𝐊</m:t>
                    </m:r>
                    <m:r>
                      <a:rPr lang="en-IN" sz="1400" b="1" i="0" dirty="0" smtClean="0">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is the kernel matrix of a finite number of inputs represented on the x axis (say 100 </a:t>
                </a:r>
                <a:r>
                  <a:rPr lang="en-IN" sz="1400" dirty="0" err="1">
                    <a:solidFill>
                      <a:schemeClr val="tx1"/>
                    </a:solidFill>
                    <a:latin typeface="Abadi Extra Light" panose="020B0204020104020204" pitchFamily="34" charset="0"/>
                  </a:rPr>
                  <a:t>equi</a:t>
                </a:r>
                <a:r>
                  <a:rPr lang="en-IN" sz="1400" dirty="0">
                    <a:solidFill>
                      <a:schemeClr val="tx1"/>
                    </a:solidFill>
                    <a:latin typeface="Abadi Extra Light" panose="020B0204020104020204" pitchFamily="34" charset="0"/>
                  </a:rPr>
                  <a:t>-spaced points between -5 and 5). </a:t>
                </a:r>
                <a14:m>
                  <m:oMath xmlns:m="http://schemas.openxmlformats.org/officeDocument/2006/math">
                    <m:r>
                      <a:rPr lang="en-IN" sz="1400" b="1" i="0" dirty="0" smtClean="0">
                        <a:solidFill>
                          <a:schemeClr val="tx1"/>
                        </a:solidFill>
                        <a:latin typeface="Cambria Math" panose="02040503050406030204" pitchFamily="18" charset="0"/>
                      </a:rPr>
                      <m:t>𝐟</m:t>
                    </m:r>
                  </m:oMath>
                </a14:m>
                <a:r>
                  <a:rPr lang="en-IN" sz="1400" dirty="0">
                    <a:solidFill>
                      <a:schemeClr val="tx1"/>
                    </a:solidFill>
                    <a:latin typeface="Abadi Extra Light" panose="020B0204020104020204" pitchFamily="34" charset="0"/>
                  </a:rPr>
                  <a:t> will be a vector of </a:t>
                </a:r>
                <a14:m>
                  <m:oMath xmlns:m="http://schemas.openxmlformats.org/officeDocument/2006/math">
                    <m:r>
                      <a:rPr lang="en-IN" sz="1400" i="1" dirty="0" smtClean="0">
                        <a:solidFill>
                          <a:schemeClr val="tx1"/>
                        </a:solidFill>
                        <a:latin typeface="Cambria Math" panose="02040503050406030204" pitchFamily="18" charset="0"/>
                      </a:rPr>
                      <m:t>𝑓</m:t>
                    </m:r>
                  </m:oMath>
                </a14:m>
                <a:r>
                  <a:rPr lang="en-IN" sz="1400" dirty="0">
                    <a:solidFill>
                      <a:schemeClr val="tx1"/>
                    </a:solidFill>
                    <a:latin typeface="Abadi Extra Light" panose="020B0204020104020204" pitchFamily="34" charset="0"/>
                  </a:rPr>
                  <a:t>’s values at these inputs</a:t>
                </a:r>
                <a:endParaRPr lang="en-IN" sz="1400" dirty="0">
                  <a:solidFill>
                    <a:schemeClr val="tx1"/>
                  </a:solidFill>
                </a:endParaRPr>
              </a:p>
            </p:txBody>
          </p:sp>
        </mc:Choice>
        <mc:Fallback xmlns="">
          <p:sp>
            <p:nvSpPr>
              <p:cNvPr id="12" name="Speech Bubble: Rectangle 11">
                <a:extLst>
                  <a:ext uri="{FF2B5EF4-FFF2-40B4-BE49-F238E27FC236}">
                    <a16:creationId xmlns:a16="http://schemas.microsoft.com/office/drawing/2014/main" id="{AE2465CC-03B9-418B-B1F9-DBD0A3ABBE1F}"/>
                  </a:ext>
                </a:extLst>
              </p:cNvPr>
              <p:cNvSpPr>
                <a:spLocks noRot="1" noChangeAspect="1" noMove="1" noResize="1" noEditPoints="1" noAdjustHandles="1" noChangeArrowheads="1" noChangeShapeType="1" noTextEdit="1"/>
              </p:cNvSpPr>
              <p:nvPr/>
            </p:nvSpPr>
            <p:spPr>
              <a:xfrm>
                <a:off x="3249650" y="2920408"/>
                <a:ext cx="2846350" cy="1003087"/>
              </a:xfrm>
              <a:prstGeom prst="wedgeRectCallout">
                <a:avLst>
                  <a:gd name="adj1" fmla="val -50540"/>
                  <a:gd name="adj2" fmla="val -76773"/>
                </a:avLst>
              </a:prstGeom>
              <a:blipFill>
                <a:blip r:embed="rId9"/>
                <a:stretch>
                  <a:fillRect b="-9302"/>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69999E5-F24E-49B6-B185-60B63A80655C}"/>
                  </a:ext>
                </a:extLst>
              </p:cNvPr>
              <p:cNvSpPr txBox="1"/>
              <p:nvPr/>
            </p:nvSpPr>
            <p:spPr>
              <a:xfrm>
                <a:off x="9108736" y="6349646"/>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𝑥</m:t>
                      </m:r>
                    </m:oMath>
                  </m:oMathPara>
                </a14:m>
                <a:endParaRPr lang="en-IN" dirty="0"/>
              </a:p>
            </p:txBody>
          </p:sp>
        </mc:Choice>
        <mc:Fallback xmlns="">
          <p:sp>
            <p:nvSpPr>
              <p:cNvPr id="13" name="TextBox 12">
                <a:extLst>
                  <a:ext uri="{FF2B5EF4-FFF2-40B4-BE49-F238E27FC236}">
                    <a16:creationId xmlns:a16="http://schemas.microsoft.com/office/drawing/2014/main" id="{069999E5-F24E-49B6-B185-60B63A80655C}"/>
                  </a:ext>
                </a:extLst>
              </p:cNvPr>
              <p:cNvSpPr txBox="1">
                <a:spLocks noRot="1" noChangeAspect="1" noMove="1" noResize="1" noEditPoints="1" noAdjustHandles="1" noChangeArrowheads="1" noChangeShapeType="1" noTextEdit="1"/>
              </p:cNvSpPr>
              <p:nvPr/>
            </p:nvSpPr>
            <p:spPr>
              <a:xfrm>
                <a:off x="9108736" y="6349646"/>
                <a:ext cx="183320" cy="276999"/>
              </a:xfrm>
              <a:prstGeom prst="rect">
                <a:avLst/>
              </a:prstGeom>
              <a:blipFill>
                <a:blip r:embed="rId10"/>
                <a:stretch>
                  <a:fillRect l="-20000" r="-13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F9ABB83-DE16-4488-965A-5099017A70A4}"/>
                  </a:ext>
                </a:extLst>
              </p:cNvPr>
              <p:cNvSpPr txBox="1"/>
              <p:nvPr/>
            </p:nvSpPr>
            <p:spPr>
              <a:xfrm>
                <a:off x="6550882" y="4186550"/>
                <a:ext cx="62145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𝑓</m:t>
                      </m:r>
                    </m:oMath>
                  </m:oMathPara>
                </a14:m>
                <a:endParaRPr lang="en-IN" dirty="0"/>
              </a:p>
            </p:txBody>
          </p:sp>
        </mc:Choice>
        <mc:Fallback xmlns="">
          <p:sp>
            <p:nvSpPr>
              <p:cNvPr id="15" name="TextBox 14">
                <a:extLst>
                  <a:ext uri="{FF2B5EF4-FFF2-40B4-BE49-F238E27FC236}">
                    <a16:creationId xmlns:a16="http://schemas.microsoft.com/office/drawing/2014/main" id="{6F9ABB83-DE16-4488-965A-5099017A70A4}"/>
                  </a:ext>
                </a:extLst>
              </p:cNvPr>
              <p:cNvSpPr txBox="1">
                <a:spLocks noRot="1" noChangeAspect="1" noMove="1" noResize="1" noEditPoints="1" noAdjustHandles="1" noChangeArrowheads="1" noChangeShapeType="1" noTextEdit="1"/>
              </p:cNvSpPr>
              <p:nvPr/>
            </p:nvSpPr>
            <p:spPr>
              <a:xfrm>
                <a:off x="6550882" y="4186550"/>
                <a:ext cx="621452" cy="276999"/>
              </a:xfrm>
              <a:prstGeom prst="rect">
                <a:avLst/>
              </a:prstGeom>
              <a:blipFill>
                <a:blip r:embed="rId11"/>
                <a:stretch>
                  <a:fillRect l="-8824" t="-2222" r="-11765" b="-35556"/>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F7C00DD1-E33B-4AEC-B0EF-C788527B566C}"/>
              </a:ext>
            </a:extLst>
          </p:cNvPr>
          <p:cNvSpPr txBox="1"/>
          <p:nvPr/>
        </p:nvSpPr>
        <p:spPr>
          <a:xfrm>
            <a:off x="71165" y="6538917"/>
            <a:ext cx="2280368" cy="276999"/>
          </a:xfrm>
          <a:prstGeom prst="rect">
            <a:avLst/>
          </a:prstGeom>
          <a:noFill/>
        </p:spPr>
        <p:txBody>
          <a:bodyPr wrap="none" rtlCol="0">
            <a:spAutoFit/>
          </a:bodyPr>
          <a:lstStyle/>
          <a:p>
            <a:r>
              <a:rPr lang="en-IN" sz="1200" dirty="0"/>
              <a:t>Figure courtesy: MLAPP (Murphy)</a:t>
            </a:r>
          </a:p>
        </p:txBody>
      </p:sp>
      <p:pic>
        <p:nvPicPr>
          <p:cNvPr id="1026" name="Picture 2">
            <a:extLst>
              <a:ext uri="{FF2B5EF4-FFF2-40B4-BE49-F238E27FC236}">
                <a16:creationId xmlns:a16="http://schemas.microsoft.com/office/drawing/2014/main" id="{3E80A291-B1C6-4A89-91B8-8234005C82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1390" y="475137"/>
            <a:ext cx="2602018" cy="52805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DFAF90B9-59C2-4372-99A5-E4CF788AB2F5}"/>
              </a:ext>
            </a:extLst>
          </p:cNvPr>
          <p:cNvCxnSpPr>
            <a:cxnSpLocks/>
          </p:cNvCxnSpPr>
          <p:nvPr/>
        </p:nvCxnSpPr>
        <p:spPr>
          <a:xfrm flipV="1">
            <a:off x="7850459" y="874596"/>
            <a:ext cx="341940" cy="3737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11">
            <a:extLst>
              <a:ext uri="{FF2B5EF4-FFF2-40B4-BE49-F238E27FC236}">
                <a16:creationId xmlns:a16="http://schemas.microsoft.com/office/drawing/2014/main" id="{EA21AC31-5F8C-22FD-27EE-9FD7BBAFD66A}"/>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8</a:t>
            </a:fld>
            <a:endParaRPr lang="en-IN" sz="2800" dirty="0">
              <a:solidFill>
                <a:schemeClr val="bg1">
                  <a:lumMod val="65000"/>
                </a:schemeClr>
              </a:solidFill>
            </a:endParaRPr>
          </a:p>
        </p:txBody>
      </p:sp>
    </p:spTree>
    <p:custDataLst>
      <p:tags r:id="rId1"/>
    </p:custDataLst>
    <p:extLst>
      <p:ext uri="{BB962C8B-B14F-4D97-AF65-F5344CB8AC3E}">
        <p14:creationId xmlns:p14="http://schemas.microsoft.com/office/powerpoint/2010/main" val="1501250672"/>
      </p:ext>
    </p:extLst>
  </p:cSld>
  <p:clrMapOvr>
    <a:masterClrMapping/>
  </p:clrMapOvr>
  <mc:AlternateContent xmlns:mc="http://schemas.openxmlformats.org/markup-compatibility/2006" xmlns:p14="http://schemas.microsoft.com/office/powerpoint/2010/main">
    <mc:Choice Requires="p14">
      <p:transition spd="slow" p14:dur="2000" advTm="321583"/>
    </mc:Choice>
    <mc:Fallback xmlns="">
      <p:transition spd="slow" advTm="3215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4" grpId="0"/>
      <p:bldP spid="29" grpId="0"/>
      <p:bldP spid="31" grpId="0" animBg="1"/>
      <p:bldP spid="32" grpId="0" animBg="1"/>
      <p:bldP spid="12" grpId="0" animBg="1"/>
      <p:bldP spid="13" grpId="0"/>
      <p:bldP spid="15"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GP packages</a:t>
            </a: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Many mature implementations of GP exist. You may check out</a:t>
            </a:r>
          </a:p>
          <a:p>
            <a:pPr lvl="1">
              <a:buFont typeface="Wingdings" panose="05000000000000000000" pitchFamily="2" charset="2"/>
              <a:buChar char="§"/>
            </a:pPr>
            <a:r>
              <a:rPr lang="en-GB" sz="2200" dirty="0" err="1">
                <a:latin typeface="Abadi Extra Light" panose="020B0204020104020204" pitchFamily="34" charset="0"/>
              </a:rPr>
              <a:t>GPyTorch</a:t>
            </a:r>
            <a:r>
              <a:rPr lang="en-GB" sz="2200" dirty="0">
                <a:latin typeface="Abadi Extra Light" panose="020B0204020104020204" pitchFamily="34" charset="0"/>
              </a:rPr>
              <a:t> (</a:t>
            </a:r>
            <a:r>
              <a:rPr lang="en-GB" sz="2200" dirty="0" err="1">
                <a:latin typeface="Abadi Extra Light" panose="020B0204020104020204" pitchFamily="34" charset="0"/>
              </a:rPr>
              <a:t>PyTorch</a:t>
            </a:r>
            <a:r>
              <a:rPr lang="en-GB" sz="2200" dirty="0">
                <a:latin typeface="Abadi Extra Light" panose="020B0204020104020204" pitchFamily="34" charset="0"/>
              </a:rPr>
              <a:t>), </a:t>
            </a:r>
            <a:r>
              <a:rPr lang="en-GB" sz="2200" dirty="0" err="1">
                <a:latin typeface="Abadi Extra Light" panose="020B0204020104020204" pitchFamily="34" charset="0"/>
              </a:rPr>
              <a:t>GPFlow</a:t>
            </a:r>
            <a:r>
              <a:rPr lang="en-GB" sz="2200" dirty="0">
                <a:latin typeface="Abadi Extra Light" panose="020B0204020104020204" pitchFamily="34" charset="0"/>
              </a:rPr>
              <a:t> (</a:t>
            </a:r>
            <a:r>
              <a:rPr lang="en-GB" sz="2200" dirty="0" err="1">
                <a:latin typeface="Abadi Extra Light" panose="020B0204020104020204" pitchFamily="34" charset="0"/>
              </a:rPr>
              <a:t>Tensorflow</a:t>
            </a:r>
            <a:r>
              <a:rPr lang="en-GB" sz="2200" dirty="0">
                <a:latin typeface="Abadi Extra Light" panose="020B0204020104020204" pitchFamily="34" charset="0"/>
              </a:rPr>
              <a:t>)</a:t>
            </a:r>
          </a:p>
          <a:p>
            <a:pPr lvl="1">
              <a:buFont typeface="Wingdings" panose="05000000000000000000" pitchFamily="2" charset="2"/>
              <a:buChar char="§"/>
            </a:pPr>
            <a:r>
              <a:rPr lang="en-GB" sz="2200" dirty="0" err="1">
                <a:latin typeface="Abadi Extra Light" panose="020B0204020104020204" pitchFamily="34" charset="0"/>
              </a:rPr>
              <a:t>sklearn</a:t>
            </a:r>
            <a:r>
              <a:rPr lang="en-GB" sz="2200" dirty="0">
                <a:latin typeface="Abadi Extra Light" panose="020B0204020104020204" pitchFamily="34" charset="0"/>
              </a:rPr>
              <a:t> (Python with some basic GP implementations)</a:t>
            </a:r>
          </a:p>
          <a:p>
            <a:pPr lvl="1">
              <a:buFont typeface="Wingdings" panose="05000000000000000000" pitchFamily="2" charset="2"/>
              <a:buChar char="§"/>
            </a:pPr>
            <a:r>
              <a:rPr lang="en-GB" sz="2200" dirty="0">
                <a:latin typeface="Abadi Extra Light" panose="020B0204020104020204" pitchFamily="34" charset="0"/>
              </a:rPr>
              <a:t>GPML (MATLAB), </a:t>
            </a:r>
            <a:r>
              <a:rPr lang="en-GB" sz="2200" dirty="0" err="1">
                <a:latin typeface="Abadi Extra Light" panose="020B0204020104020204" pitchFamily="34" charset="0"/>
              </a:rPr>
              <a:t>GPsuff</a:t>
            </a:r>
            <a:r>
              <a:rPr lang="en-GB" sz="2200" dirty="0">
                <a:latin typeface="Abadi Extra Light" panose="020B0204020104020204" pitchFamily="34" charset="0"/>
              </a:rPr>
              <a:t> (MATLAB/Octave)</a:t>
            </a:r>
          </a:p>
          <a:p>
            <a:pPr lvl="1">
              <a:buFont typeface="Wingdings" panose="05000000000000000000" pitchFamily="2" charset="2"/>
              <a:buChar char="§"/>
            </a:pPr>
            <a:r>
              <a:rPr lang="en-GB" sz="2200" dirty="0">
                <a:latin typeface="Abadi Extra Light" panose="020B0204020104020204" pitchFamily="34" charset="0"/>
              </a:rPr>
              <a:t>Many others such as Stan, </a:t>
            </a:r>
            <a:r>
              <a:rPr lang="en-GB" sz="2200" dirty="0" err="1">
                <a:latin typeface="Abadi Extra Light" panose="020B0204020104020204" pitchFamily="34" charset="0"/>
              </a:rPr>
              <a:t>GPJax</a:t>
            </a:r>
            <a:r>
              <a:rPr lang="en-GB" sz="2200" dirty="0">
                <a:latin typeface="Abadi Extra Light" panose="020B0204020104020204" pitchFamily="34" charset="0"/>
              </a:rPr>
              <a:t>  </a:t>
            </a:r>
          </a:p>
          <a:p>
            <a:pPr>
              <a:buFont typeface="Wingdings" panose="05000000000000000000" pitchFamily="2" charset="2"/>
              <a:buChar char="§"/>
            </a:pPr>
            <a:r>
              <a:rPr lang="en-GB" sz="2600" dirty="0">
                <a:latin typeface="Abadi Extra Light" panose="020B0204020104020204" pitchFamily="34" charset="0"/>
              </a:rPr>
              <a:t>A comparison of the various packages: </a:t>
            </a:r>
            <a:r>
              <a:rPr lang="en-GB" sz="2600" dirty="0">
                <a:latin typeface="Abadi Extra Light" panose="020B0204020104020204" pitchFamily="34" charset="0"/>
                <a:hlinkClick r:id="rId3"/>
              </a:rPr>
              <a:t>https://en.wikipedia.org/wiki/Comparison_of_Gaussian_process_software</a:t>
            </a:r>
            <a:r>
              <a:rPr lang="en-GB" sz="2600" dirty="0">
                <a:latin typeface="Abadi Extra Light" panose="020B0204020104020204" pitchFamily="34" charset="0"/>
              </a:rPr>
              <a:t> </a:t>
            </a:r>
          </a:p>
          <a:p>
            <a:pPr>
              <a:buFont typeface="Wingdings" panose="05000000000000000000" pitchFamily="2" charset="2"/>
              <a:buChar char="§"/>
            </a:pPr>
            <a:endParaRPr lang="en-IN" sz="500" dirty="0"/>
          </a:p>
          <a:p>
            <a:pPr marL="0" indent="0">
              <a:buNone/>
            </a:pPr>
            <a:endParaRPr lang="en-GB" sz="100" dirty="0">
              <a:latin typeface="Abadi Extra Light" panose="020B0204020104020204" pitchFamily="34" charset="0"/>
            </a:endParaRP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9</a:t>
            </a:fld>
            <a:endParaRPr lang="en-IN" sz="2800" dirty="0">
              <a:solidFill>
                <a:schemeClr val="bg1">
                  <a:lumMod val="65000"/>
                </a:schemeClr>
              </a:solidFill>
            </a:endParaRPr>
          </a:p>
        </p:txBody>
      </p:sp>
    </p:spTree>
    <p:custDataLst>
      <p:tags r:id="rId1"/>
    </p:custDataLst>
    <p:extLst>
      <p:ext uri="{BB962C8B-B14F-4D97-AF65-F5344CB8AC3E}">
        <p14:creationId xmlns:p14="http://schemas.microsoft.com/office/powerpoint/2010/main" val="274055991"/>
      </p:ext>
    </p:extLst>
  </p:cSld>
  <p:clrMapOvr>
    <a:masterClrMapping/>
  </p:clrMapOvr>
  <mc:AlternateContent xmlns:mc="http://schemas.openxmlformats.org/markup-compatibility/2006" xmlns:p14="http://schemas.microsoft.com/office/powerpoint/2010/main">
    <mc:Choice Requires="p14">
      <p:transition spd="slow" p14:dur="2000" advTm="232277"/>
    </mc:Choice>
    <mc:Fallback xmlns="">
      <p:transition spd="slow" advTm="23227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1|12.6|7.1|83.8|31|25|49.5|1.7|30.6|28.3|22.8|10.7|5.6"/>
</p:tagLst>
</file>

<file path=ppt/tags/tag10.xml><?xml version="1.0" encoding="utf-8"?>
<p:tagLst xmlns:a="http://schemas.openxmlformats.org/drawingml/2006/main" xmlns:r="http://schemas.openxmlformats.org/officeDocument/2006/relationships" xmlns:p="http://schemas.openxmlformats.org/presentationml/2006/main">
  <p:tag name="TIMING" val="|5|18.4|12.3|29.1|28.9|37.8|41.8|20.7"/>
</p:tagLst>
</file>

<file path=ppt/tags/tag11.xml><?xml version="1.0" encoding="utf-8"?>
<p:tagLst xmlns:a="http://schemas.openxmlformats.org/drawingml/2006/main" xmlns:r="http://schemas.openxmlformats.org/officeDocument/2006/relationships" xmlns:p="http://schemas.openxmlformats.org/presentationml/2006/main">
  <p:tag name="TIMING" val="|2.3|18.7|12.3|7.3|20.2|20.5|38.5|51|15|11.3|97.5|2.6|27.7"/>
</p:tagLst>
</file>

<file path=ppt/tags/tag12.xml><?xml version="1.0" encoding="utf-8"?>
<p:tagLst xmlns:a="http://schemas.openxmlformats.org/drawingml/2006/main" xmlns:r="http://schemas.openxmlformats.org/officeDocument/2006/relationships" xmlns:p="http://schemas.openxmlformats.org/presentationml/2006/main">
  <p:tag name="TIMING" val="|3.3|18.4|15.2|21.3|53|20.2|0.1|65.2"/>
</p:tagLst>
</file>

<file path=ppt/tags/tag13.xml><?xml version="1.0" encoding="utf-8"?>
<p:tagLst xmlns:a="http://schemas.openxmlformats.org/drawingml/2006/main" xmlns:r="http://schemas.openxmlformats.org/officeDocument/2006/relationships" xmlns:p="http://schemas.openxmlformats.org/presentationml/2006/main">
  <p:tag name="TIMING" val="|16.5|1.7|14|18.6|15.1|11.4|60.6|17.9|27.1|52.6|24|25|11.7"/>
</p:tagLst>
</file>

<file path=ppt/tags/tag14.xml><?xml version="1.0" encoding="utf-8"?>
<p:tagLst xmlns:a="http://schemas.openxmlformats.org/drawingml/2006/main" xmlns:r="http://schemas.openxmlformats.org/officeDocument/2006/relationships" xmlns:p="http://schemas.openxmlformats.org/presentationml/2006/main">
  <p:tag name="TIMING" val="|4.2|6.3|30.5|32.3|24.4|58.7|51"/>
</p:tagLst>
</file>

<file path=ppt/tags/tag15.xml><?xml version="1.0" encoding="utf-8"?>
<p:tagLst xmlns:a="http://schemas.openxmlformats.org/drawingml/2006/main" xmlns:r="http://schemas.openxmlformats.org/officeDocument/2006/relationships" xmlns:p="http://schemas.openxmlformats.org/presentationml/2006/main">
  <p:tag name="TIMING" val="|6.1|10.2|20.5|10.2|10.2|37.4|15.9|38.1"/>
</p:tagLst>
</file>

<file path=ppt/tags/tag16.xml><?xml version="1.0" encoding="utf-8"?>
<p:tagLst xmlns:a="http://schemas.openxmlformats.org/drawingml/2006/main" xmlns:r="http://schemas.openxmlformats.org/officeDocument/2006/relationships" xmlns:p="http://schemas.openxmlformats.org/presentationml/2006/main">
  <p:tag name="TIMING" val="|8.7|16.8|39.5|11.4|12.1|14.9|12.3|22.8|15.5|69.3|22.3"/>
</p:tagLst>
</file>

<file path=ppt/tags/tag17.xml><?xml version="1.0" encoding="utf-8"?>
<p:tagLst xmlns:a="http://schemas.openxmlformats.org/drawingml/2006/main" xmlns:r="http://schemas.openxmlformats.org/officeDocument/2006/relationships" xmlns:p="http://schemas.openxmlformats.org/presentationml/2006/main">
  <p:tag name="TIMING" val="|7.7|28.8|39.8|12|12.8|23.8|1.2|11.2|17|18.4|26.2|41.6"/>
</p:tagLst>
</file>

<file path=ppt/tags/tag18.xml><?xml version="1.0" encoding="utf-8"?>
<p:tagLst xmlns:a="http://schemas.openxmlformats.org/drawingml/2006/main" xmlns:r="http://schemas.openxmlformats.org/officeDocument/2006/relationships" xmlns:p="http://schemas.openxmlformats.org/presentationml/2006/main">
  <p:tag name="TIMING" val="|19|16.5|34.5|111.5|2.9|2.1|10.5|54.7|50.1|6.8|32.5|31.4|25|6.7|46.4"/>
</p:tagLst>
</file>

<file path=ppt/tags/tag19.xml><?xml version="1.0" encoding="utf-8"?>
<p:tagLst xmlns:a="http://schemas.openxmlformats.org/drawingml/2006/main" xmlns:r="http://schemas.openxmlformats.org/officeDocument/2006/relationships" xmlns:p="http://schemas.openxmlformats.org/presentationml/2006/main">
  <p:tag name="TIMING" val="|3.9|20.6|192.4|6.3|33|17|28.7|56"/>
</p:tagLst>
</file>

<file path=ppt/tags/tag2.xml><?xml version="1.0" encoding="utf-8"?>
<p:tagLst xmlns:a="http://schemas.openxmlformats.org/drawingml/2006/main" xmlns:r="http://schemas.openxmlformats.org/officeDocument/2006/relationships" xmlns:p="http://schemas.openxmlformats.org/presentationml/2006/main">
  <p:tag name="TIMING" val="|10.5|17.1|18.9|64.3|6.5|60.5|68.1|3.4|57.2|1.8|43.9"/>
</p:tagLst>
</file>

<file path=ppt/tags/tag20.xml><?xml version="1.0" encoding="utf-8"?>
<p:tagLst xmlns:a="http://schemas.openxmlformats.org/drawingml/2006/main" xmlns:r="http://schemas.openxmlformats.org/officeDocument/2006/relationships" xmlns:p="http://schemas.openxmlformats.org/presentationml/2006/main">
  <p:tag name="TIMING" val="|6.7|10.8|19.4|62.1|1.4|1.4|50.2|51.2"/>
</p:tagLst>
</file>

<file path=ppt/tags/tag21.xml><?xml version="1.0" encoding="utf-8"?>
<p:tagLst xmlns:a="http://schemas.openxmlformats.org/drawingml/2006/main" xmlns:r="http://schemas.openxmlformats.org/officeDocument/2006/relationships" xmlns:p="http://schemas.openxmlformats.org/presentationml/2006/main">
  <p:tag name="TIMING" val="|3.5|16|9.2|23.9|19|17.9|32.7|7.7|17.5|17.2|6.4|1.2|11|2.1|0.9|0.8|0.7|0.8|9.8|31.7|22.3|8.6|45.6|2.1"/>
</p:tagLst>
</file>

<file path=ppt/tags/tag22.xml><?xml version="1.0" encoding="utf-8"?>
<p:tagLst xmlns:a="http://schemas.openxmlformats.org/drawingml/2006/main" xmlns:r="http://schemas.openxmlformats.org/officeDocument/2006/relationships" xmlns:p="http://schemas.openxmlformats.org/presentationml/2006/main">
  <p:tag name="TIMING" val="|13.8|9.8|2.1|20.2|6.4|6.7|14.8|24.3|11.9|13.5|1.7|12.2"/>
</p:tagLst>
</file>

<file path=ppt/tags/tag23.xml><?xml version="1.0" encoding="utf-8"?>
<p:tagLst xmlns:a="http://schemas.openxmlformats.org/drawingml/2006/main" xmlns:r="http://schemas.openxmlformats.org/officeDocument/2006/relationships" xmlns:p="http://schemas.openxmlformats.org/presentationml/2006/main">
  <p:tag name="TIMING" val="|2|12.8|14.4|30.8|26|17.5|25.4|18.5|7|14.2|1|37.5|16.6|9.6|58"/>
</p:tagLst>
</file>

<file path=ppt/tags/tag24.xml><?xml version="1.0" encoding="utf-8"?>
<p:tagLst xmlns:a="http://schemas.openxmlformats.org/drawingml/2006/main" xmlns:r="http://schemas.openxmlformats.org/officeDocument/2006/relationships" xmlns:p="http://schemas.openxmlformats.org/presentationml/2006/main">
  <p:tag name="TIMING" val="|10.1|42.2|37|21.9|34.3|22.9|39.1|42|11.3|37.3|11.8|16.5|32.7|33.7|41.8|11.4"/>
</p:tagLst>
</file>

<file path=ppt/tags/tag25.xml><?xml version="1.0" encoding="utf-8"?>
<p:tagLst xmlns:a="http://schemas.openxmlformats.org/drawingml/2006/main" xmlns:r="http://schemas.openxmlformats.org/officeDocument/2006/relationships" xmlns:p="http://schemas.openxmlformats.org/presentationml/2006/main">
  <p:tag name="TIMING" val="|17.9|5.8|8.4|26.4|30.2|6.9|1.1|36.2|9.3|36.8|11.1"/>
</p:tagLst>
</file>

<file path=ppt/tags/tag26.xml><?xml version="1.0" encoding="utf-8"?>
<p:tagLst xmlns:a="http://schemas.openxmlformats.org/drawingml/2006/main" xmlns:r="http://schemas.openxmlformats.org/officeDocument/2006/relationships" xmlns:p="http://schemas.openxmlformats.org/presentationml/2006/main">
  <p:tag name="TIMING" val="|19.9|10.2|16.5|8.7|17.1|10|3.7|52.9|21.7|13.2|32.2|45.3|25|42.7"/>
</p:tagLst>
</file>

<file path=ppt/tags/tag27.xml><?xml version="1.0" encoding="utf-8"?>
<p:tagLst xmlns:a="http://schemas.openxmlformats.org/drawingml/2006/main" xmlns:r="http://schemas.openxmlformats.org/officeDocument/2006/relationships" xmlns:p="http://schemas.openxmlformats.org/presentationml/2006/main">
  <p:tag name="TIMING" val="|20.7|22.9|15.7|43.1|37|38.3|8.6|46.5|76.3|45.4|14.3"/>
</p:tagLst>
</file>

<file path=ppt/tags/tag28.xml><?xml version="1.0" encoding="utf-8"?>
<p:tagLst xmlns:a="http://schemas.openxmlformats.org/drawingml/2006/main" xmlns:r="http://schemas.openxmlformats.org/officeDocument/2006/relationships" xmlns:p="http://schemas.openxmlformats.org/presentationml/2006/main">
  <p:tag name="TIMING" val="|7.7|18.6|14.3|12|30.9|14.3|17.5|24.2|6.9|7.6|2.3|26.5|1.5|28.9|19.1|21|25.9|15.6|32.9|16.1"/>
</p:tagLst>
</file>

<file path=ppt/tags/tag29.xml><?xml version="1.0" encoding="utf-8"?>
<p:tagLst xmlns:a="http://schemas.openxmlformats.org/drawingml/2006/main" xmlns:r="http://schemas.openxmlformats.org/officeDocument/2006/relationships" xmlns:p="http://schemas.openxmlformats.org/presentationml/2006/main">
  <p:tag name="TIMING" val="|3.5|18.7|32.6|9.3|14.5|26|31.8|126.2|28|23.6|135"/>
</p:tagLst>
</file>

<file path=ppt/tags/tag3.xml><?xml version="1.0" encoding="utf-8"?>
<p:tagLst xmlns:a="http://schemas.openxmlformats.org/drawingml/2006/main" xmlns:r="http://schemas.openxmlformats.org/officeDocument/2006/relationships" xmlns:p="http://schemas.openxmlformats.org/presentationml/2006/main">
  <p:tag name="TIMING" val="|25.7|8.8|13.9|19.3|4.1|4.8|27.3|6.8|45.1|3.7|25.4|13.3|63.2|22.2|41.1|41.8|39.2"/>
</p:tagLst>
</file>

<file path=ppt/tags/tag30.xml><?xml version="1.0" encoding="utf-8"?>
<p:tagLst xmlns:a="http://schemas.openxmlformats.org/drawingml/2006/main" xmlns:r="http://schemas.openxmlformats.org/officeDocument/2006/relationships" xmlns:p="http://schemas.openxmlformats.org/presentationml/2006/main">
  <p:tag name="TIMING" val="|5.4|9.4|17.5|15.6|11.9|11|51.3|10.8|38.8|52.4|74.4|11.5"/>
</p:tagLst>
</file>

<file path=ppt/tags/tag4.xml><?xml version="1.0" encoding="utf-8"?>
<p:tagLst xmlns:a="http://schemas.openxmlformats.org/drawingml/2006/main" xmlns:r="http://schemas.openxmlformats.org/officeDocument/2006/relationships" xmlns:p="http://schemas.openxmlformats.org/presentationml/2006/main">
  <p:tag name="TIMING" val="|5.4|17.1|18.6|22.5|45.4|66.4|19.4|17.6|31.3|73.3|48.3|11.9|18.5|9.8"/>
</p:tagLst>
</file>

<file path=ppt/tags/tag5.xml><?xml version="1.0" encoding="utf-8"?>
<p:tagLst xmlns:a="http://schemas.openxmlformats.org/drawingml/2006/main" xmlns:r="http://schemas.openxmlformats.org/officeDocument/2006/relationships" xmlns:p="http://schemas.openxmlformats.org/presentationml/2006/main">
  <p:tag name="TIMING" val="|5|34.5|9.8|184|12.7|48.4|28.8|38.6|40"/>
</p:tagLst>
</file>

<file path=ppt/tags/tag6.xml><?xml version="1.0" encoding="utf-8"?>
<p:tagLst xmlns:a="http://schemas.openxmlformats.org/drawingml/2006/main" xmlns:r="http://schemas.openxmlformats.org/officeDocument/2006/relationships" xmlns:p="http://schemas.openxmlformats.org/presentationml/2006/main">
  <p:tag name="TIMING" val="|0.7|20.8|17.2|54.6|30.5|20.2|29.1|21.9|80.2|12.7|25"/>
</p:tagLst>
</file>

<file path=ppt/tags/tag7.xml><?xml version="1.0" encoding="utf-8"?>
<p:tagLst xmlns:a="http://schemas.openxmlformats.org/drawingml/2006/main" xmlns:r="http://schemas.openxmlformats.org/officeDocument/2006/relationships" xmlns:p="http://schemas.openxmlformats.org/presentationml/2006/main">
  <p:tag name="TIMING" val="|12.5|8.4|11.7|7|66.9|88.7|21.1|91.5"/>
</p:tagLst>
</file>

<file path=ppt/tags/tag8.xml><?xml version="1.0" encoding="utf-8"?>
<p:tagLst xmlns:a="http://schemas.openxmlformats.org/drawingml/2006/main" xmlns:r="http://schemas.openxmlformats.org/officeDocument/2006/relationships" xmlns:p="http://schemas.openxmlformats.org/presentationml/2006/main">
  <p:tag name="TIMING" val="|4.1|3.3|203.6|1.6"/>
</p:tagLst>
</file>

<file path=ppt/tags/tag9.xml><?xml version="1.0" encoding="utf-8"?>
<p:tagLst xmlns:a="http://schemas.openxmlformats.org/drawingml/2006/main" xmlns:r="http://schemas.openxmlformats.org/officeDocument/2006/relationships" xmlns:p="http://schemas.openxmlformats.org/presentationml/2006/main">
  <p:tag name="TIMING" val="|12.1|13.2|24.7|11.5|20.8|11.7|26.7|3.8|6.3|30|25.6|11.3|25.1|37.4"/>
</p:tagLst>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E438CDBEF98540830FC7B1473B24FD" ma:contentTypeVersion="4" ma:contentTypeDescription="Create a new document." ma:contentTypeScope="" ma:versionID="1a80f3317f24b3ce93790176fa8976b7">
  <xsd:schema xmlns:xsd="http://www.w3.org/2001/XMLSchema" xmlns:xs="http://www.w3.org/2001/XMLSchema" xmlns:p="http://schemas.microsoft.com/office/2006/metadata/properties" xmlns:ns3="6f5e4ebc-8a67-4d1c-93f5-b4161f914fa8" targetNamespace="http://schemas.microsoft.com/office/2006/metadata/properties" ma:root="true" ma:fieldsID="cc1261d9f553eac1aed89d4386a8a0f7" ns3:_="">
    <xsd:import namespace="6f5e4ebc-8a67-4d1c-93f5-b4161f914fa8"/>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e4ebc-8a67-4d1c-93f5-b4161f914f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40645F-B691-414A-9D54-D12C8CA8FC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e4ebc-8a67-4d1c-93f5-b4161f914f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31FFC2-7F55-4C43-BD51-402C1C6E8821}">
  <ds:schemaRefs>
    <ds:schemaRef ds:uri="http://purl.org/dc/terms/"/>
    <ds:schemaRef ds:uri="http://schemas.microsoft.com/office/infopath/2007/PartnerControls"/>
    <ds:schemaRef ds:uri="http://purl.org/dc/elements/1.1/"/>
    <ds:schemaRef ds:uri="6f5e4ebc-8a67-4d1c-93f5-b4161f914fa8"/>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67F0FA0-E997-4391-AB2D-D77B8F39C2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59939</TotalTime>
  <Words>4876</Words>
  <Application>Microsoft Office PowerPoint</Application>
  <PresentationFormat>Widescreen</PresentationFormat>
  <Paragraphs>753</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Abadi Extra Light</vt:lpstr>
      <vt:lpstr>Arial</vt:lpstr>
      <vt:lpstr>Calibri</vt:lpstr>
      <vt:lpstr>Calibri Light</vt:lpstr>
      <vt:lpstr>Cambria Math</vt:lpstr>
      <vt:lpstr>Garamond</vt:lpstr>
      <vt:lpstr>Wingdings</vt:lpstr>
      <vt:lpstr>Office Theme</vt:lpstr>
      <vt:lpstr>GP (contd), Latent Variable Models and EM Algorithm</vt:lpstr>
      <vt:lpstr>GP Prediction with Gaussian Likelihood</vt:lpstr>
      <vt:lpstr>Learning Hyperparameters in GP based Models</vt:lpstr>
      <vt:lpstr>Weight Space View vs Function Space View</vt:lpstr>
      <vt:lpstr>Scalability of GPs</vt:lpstr>
      <vt:lpstr>Neural Networks and Gaussian Process</vt:lpstr>
      <vt:lpstr>GP: Some other comments</vt:lpstr>
      <vt:lpstr>GP: A Visualization</vt:lpstr>
      <vt:lpstr>GP packages</vt:lpstr>
      <vt:lpstr>Conditional Posterior</vt:lpstr>
      <vt:lpstr>Latent Variable Models</vt:lpstr>
      <vt:lpstr>Latent Variable Models</vt:lpstr>
      <vt:lpstr>Nomenclature/Notation Alert</vt:lpstr>
      <vt:lpstr>Hybrid Inference (posterior infer. + point est.)</vt:lpstr>
      <vt:lpstr>  Inference/Parameter Estimation in Latent Variable Models using Expectation-Maximization (EM)</vt:lpstr>
      <vt:lpstr>Parameter Estimation in Latent Variable Models</vt:lpstr>
      <vt:lpstr>Why MLE/MAP of Params is Hard for LVMs?</vt:lpstr>
      <vt:lpstr>An Important Identity</vt:lpstr>
      <vt:lpstr>Maximizing L(q,Θ) </vt:lpstr>
      <vt:lpstr>The Expectation-Maximization (EM) Algorithm</vt:lpstr>
      <vt:lpstr>The Expected CLL</vt:lpstr>
      <vt:lpstr>PowerPoint Presentation</vt:lpstr>
      <vt:lpstr>EM vs Gradient-based Methods</vt:lpstr>
      <vt:lpstr>Some Applications of EM</vt:lpstr>
      <vt:lpstr>An Example: Mixture Models</vt:lpstr>
      <vt:lpstr>Detour: MLE for Generative Classification</vt:lpstr>
      <vt:lpstr>Detour: MLE for Generative Classification</vt:lpstr>
      <vt:lpstr>EM for Mixture Models</vt:lpstr>
      <vt:lpstr>EM for Gaussian Mixture Model (GMM)</vt:lpstr>
      <vt:lpstr>EM for GMM (Contd)</vt:lpstr>
      <vt:lpstr>EM: Some Final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Piyush Rai</dc:creator>
  <cp:lastModifiedBy>Piyush Rai</cp:lastModifiedBy>
  <cp:revision>2838</cp:revision>
  <dcterms:created xsi:type="dcterms:W3CDTF">2020-07-07T20:42:16Z</dcterms:created>
  <dcterms:modified xsi:type="dcterms:W3CDTF">2025-02-06T12:26:33Z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0x01010025E438CDBEF98540830FC7B1473B24FD</vt:lpwstr>
  </property>
</Properties>
</file>