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551" r:id="rId5"/>
    <p:sldId id="535" r:id="rId6"/>
    <p:sldId id="578" r:id="rId7"/>
    <p:sldId id="555" r:id="rId8"/>
    <p:sldId id="827" r:id="rId9"/>
    <p:sldId id="875" r:id="rId10"/>
    <p:sldId id="564" r:id="rId11"/>
    <p:sldId id="830" r:id="rId12"/>
    <p:sldId id="581" r:id="rId13"/>
    <p:sldId id="582" r:id="rId14"/>
    <p:sldId id="829" r:id="rId15"/>
    <p:sldId id="562" r:id="rId16"/>
    <p:sldId id="876" r:id="rId17"/>
    <p:sldId id="877" r:id="rId18"/>
    <p:sldId id="8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06-01-2025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06-01-2025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06-01-2025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06-01-2025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06-01-2025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06-01-2025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06-01-2025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openreview.net/pdf?id=rJl8BhRqF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link.springer.com/content/pdf/10.1007/s10994-021-05946-3.pdf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23.png"/><Relationship Id="rId18" Type="http://schemas.openxmlformats.org/officeDocument/2006/relationships/image" Target="../media/image241.png"/><Relationship Id="rId3" Type="http://schemas.openxmlformats.org/officeDocument/2006/relationships/image" Target="../media/image26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261.png"/><Relationship Id="rId1" Type="http://schemas.openxmlformats.org/officeDocument/2006/relationships/tags" Target="../tags/tag10.xml"/><Relationship Id="rId6" Type="http://schemas.openxmlformats.org/officeDocument/2006/relationships/image" Target="../media/image150.png"/><Relationship Id="rId11" Type="http://schemas.openxmlformats.org/officeDocument/2006/relationships/image" Target="../media/image211.png"/><Relationship Id="rId5" Type="http://schemas.openxmlformats.org/officeDocument/2006/relationships/image" Target="../media/image27.png"/><Relationship Id="rId15" Type="http://schemas.openxmlformats.org/officeDocument/2006/relationships/image" Target="../media/image30.jpeg"/><Relationship Id="rId10" Type="http://schemas.openxmlformats.org/officeDocument/2006/relationships/image" Target="../media/image200.png"/><Relationship Id="rId19" Type="http://schemas.openxmlformats.org/officeDocument/2006/relationships/image" Target="../media/image33.jpeg"/><Relationship Id="rId4" Type="http://schemas.openxmlformats.org/officeDocument/2006/relationships/image" Target="../media/image120.png"/><Relationship Id="rId9" Type="http://schemas.openxmlformats.org/officeDocument/2006/relationships/image" Target="../media/image29.jpe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5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e.iitk.ac.in/users/piyush/courses/pml_spring25/pm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mailto:piyush@cse.iitk.ac.in" TargetMode="External"/><Relationship Id="rId4" Type="http://schemas.openxmlformats.org/officeDocument/2006/relationships/hyperlink" Target="https://piazza.com/iitk.ac.in/secondsemester2025/cs77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71.png"/><Relationship Id="rId4" Type="http://schemas.openxmlformats.org/officeDocument/2006/relationships/image" Target="../media/image17.png"/><Relationship Id="rId9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s10994-021-05946-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80" y="2844716"/>
            <a:ext cx="11701636" cy="133190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Course Logistics and Introduction to Probabilistic Machine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Uncertainty due to Inherent Noise in Training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Data uncertainty can be due to various reasons,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Intrinsic hardness of </a:t>
            </a:r>
            <a:r>
              <a:rPr lang="en-IN" dirty="0" err="1">
                <a:latin typeface="Abadi Extra Light" panose="020B0204020104020204" pitchFamily="34" charset="0"/>
              </a:rPr>
              <a:t>labeling</a:t>
            </a:r>
            <a:r>
              <a:rPr lang="en-IN" dirty="0">
                <a:latin typeface="Abadi Extra Light" panose="020B0204020104020204" pitchFamily="34" charset="0"/>
              </a:rPr>
              <a:t>, class overlap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err="1">
                <a:latin typeface="Abadi Extra Light" panose="020B0204020104020204" pitchFamily="34" charset="0"/>
              </a:rPr>
              <a:t>Labeling</a:t>
            </a:r>
            <a:r>
              <a:rPr lang="en-IN" dirty="0">
                <a:latin typeface="Abadi Extra Light" panose="020B0204020104020204" pitchFamily="34" charset="0"/>
              </a:rPr>
              <a:t> errors/disagreements (for difficult training inputs)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Noisy or missing features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Also called </a:t>
            </a:r>
            <a:r>
              <a:rPr lang="en-IN" b="1" dirty="0">
                <a:solidFill>
                  <a:srgbClr val="0000FF"/>
                </a:solidFill>
                <a:latin typeface="Abadi Extra Light" panose="020B0204020104020204" pitchFamily="34" charset="0"/>
              </a:rPr>
              <a:t>aleatoric uncertainty</a:t>
            </a:r>
            <a:r>
              <a:rPr lang="en-IN" dirty="0">
                <a:latin typeface="Abadi Extra Light" panose="020B0204020104020204" pitchFamily="34" charset="0"/>
              </a:rPr>
              <a:t>. Usually </a:t>
            </a:r>
            <a:r>
              <a:rPr lang="en-IN" u="sng" dirty="0">
                <a:latin typeface="Abadi Extra Light" panose="020B0204020104020204" pitchFamily="34" charset="0"/>
              </a:rPr>
              <a:t>irreducible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Won’t vanish even with infinite training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Can sometimes vanish by adding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more features</a:t>
            </a:r>
          </a:p>
          <a:p>
            <a:pPr marL="457200" lvl="1" indent="0">
              <a:buNone/>
            </a:pPr>
            <a:r>
              <a:rPr lang="en-IN" dirty="0">
                <a:latin typeface="Abadi Extra Light" panose="020B0204020104020204" pitchFamily="34" charset="0"/>
              </a:rPr>
              <a:t>   (figure on the right) or switching to a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more complex model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6EB7AB-C9BF-12E0-7026-795FE28F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70" y="5260269"/>
            <a:ext cx="3594901" cy="11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F70BDB-EA65-860E-94A4-F26B2475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0" y="2651416"/>
            <a:ext cx="3814028" cy="21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8418A55-62D7-B224-C7D3-5C145946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52" y="2853859"/>
            <a:ext cx="2406592" cy="19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E81E2D3D-D306-7513-E545-BC343E0679D8}"/>
              </a:ext>
            </a:extLst>
          </p:cNvPr>
          <p:cNvSpPr txBox="1"/>
          <p:nvPr/>
        </p:nvSpPr>
        <p:spPr>
          <a:xfrm>
            <a:off x="2966865" y="6627455"/>
            <a:ext cx="8040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Image source: </a:t>
            </a:r>
            <a:r>
              <a:rPr lang="en-GB" sz="1200" dirty="0">
                <a:latin typeface="+mj-lt"/>
                <a:hlinkClick r:id="rId6"/>
              </a:rPr>
              <a:t>“Aleatoric and epistemic uncertainty in machine learning: an introduction to concepts and methods” </a:t>
            </a:r>
            <a:r>
              <a:rPr lang="en-GB" sz="1200" dirty="0">
                <a:latin typeface="+mj-lt"/>
              </a:rPr>
              <a:t>(H&amp;W 2021)</a:t>
            </a:r>
            <a:endParaRPr lang="en-IN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569A0-5335-8243-23C9-7F09B3364A42}"/>
              </a:ext>
            </a:extLst>
          </p:cNvPr>
          <p:cNvSpPr txBox="1"/>
          <p:nvPr/>
        </p:nvSpPr>
        <p:spPr>
          <a:xfrm>
            <a:off x="4969159" y="4786726"/>
            <a:ext cx="7090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0" u="none" strike="noStrike" dirty="0">
                <a:solidFill>
                  <a:srgbClr val="2C3A4A"/>
                </a:solidFill>
                <a:effectLst/>
                <a:latin typeface="+mj-lt"/>
              </a:rPr>
              <a:t>Image source: </a:t>
            </a:r>
            <a:r>
              <a:rPr lang="en-GB" sz="1200" i="0" u="none" strike="noStrike" dirty="0">
                <a:solidFill>
                  <a:srgbClr val="2C3A4A"/>
                </a:solidFill>
                <a:effectLst/>
                <a:latin typeface="+mj-lt"/>
                <a:hlinkClick r:id="rId7"/>
              </a:rPr>
              <a:t>“Improving machine classification using human uncertainty measurements” </a:t>
            </a:r>
            <a:r>
              <a:rPr lang="en-GB" sz="1200" i="0" u="none" strike="noStrike" dirty="0">
                <a:solidFill>
                  <a:srgbClr val="2C3A4A"/>
                </a:solidFill>
                <a:effectLst/>
                <a:latin typeface="+mj-lt"/>
              </a:rPr>
              <a:t>(</a:t>
            </a:r>
            <a:r>
              <a:rPr lang="en-GB" sz="1200" i="0" u="none" strike="noStrike" dirty="0" err="1">
                <a:solidFill>
                  <a:srgbClr val="2C3A4A"/>
                </a:solidFill>
                <a:effectLst/>
                <a:latin typeface="+mj-lt"/>
              </a:rPr>
              <a:t>Battleday</a:t>
            </a:r>
            <a:r>
              <a:rPr lang="en-GB" sz="1200" i="0" u="none" strike="noStrike" dirty="0">
                <a:solidFill>
                  <a:srgbClr val="2C3A4A"/>
                </a:solidFill>
                <a:effectLst/>
                <a:latin typeface="+mj-lt"/>
              </a:rPr>
              <a:t> et al, 2021)</a:t>
            </a:r>
            <a:endParaRPr lang="en-GB" sz="1200" i="0" dirty="0">
              <a:solidFill>
                <a:srgbClr val="2C3A4A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A1C90-C201-0ACC-BF12-67EF6E86B88D}"/>
              </a:ext>
            </a:extLst>
          </p:cNvPr>
          <p:cNvSpPr txBox="1"/>
          <p:nvPr/>
        </p:nvSpPr>
        <p:spPr>
          <a:xfrm>
            <a:off x="2436635" y="4786726"/>
            <a:ext cx="183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+mj-lt"/>
              </a:rPr>
              <a:t>Image credit: Eric </a:t>
            </a:r>
            <a:r>
              <a:rPr lang="en-IN" sz="1200" dirty="0" err="1">
                <a:latin typeface="+mj-lt"/>
              </a:rPr>
              <a:t>Nalisnick</a:t>
            </a:r>
            <a:endParaRPr lang="en-IN" sz="1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7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2BBC8F-CD39-41A3-9C2B-820BA467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How to Estimate Uncertainty?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3946E26-C18C-4069-B458-E68639AFB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b="1" dirty="0">
                    <a:solidFill>
                      <a:srgbClr val="A33BC3"/>
                    </a:solidFill>
                    <a:latin typeface="Abadi Extra Light" panose="020B0204020104020204" pitchFamily="34" charset="0"/>
                  </a:rPr>
                  <a:t>Uncertainty in parameters: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This can be estimated/quantified via mainly three ways:</a:t>
                </a: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b="1" dirty="0">
                    <a:solidFill>
                      <a:srgbClr val="A33BC3"/>
                    </a:solidFill>
                    <a:latin typeface="Abadi Extra Light" panose="020B0204020104020204" pitchFamily="34" charset="0"/>
                  </a:rPr>
                  <a:t>Uncertainty in predictions: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Usually estimated by computing and reporting the mean and variance of predictions made using many possible values of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. Commonly reported as:</a:t>
                </a:r>
                <a:endParaRPr lang="en-IN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3946E26-C18C-4069-B458-E68639AFB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675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FE7CC9D6-57D4-4179-B4E8-0A6E56A055CB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096BF9-97AD-E236-1E3D-BAA1BC4FB095}"/>
                  </a:ext>
                </a:extLst>
              </p:cNvPr>
              <p:cNvSpPr txBox="1"/>
              <p:nvPr/>
            </p:nvSpPr>
            <p:spPr>
              <a:xfrm>
                <a:off x="1097725" y="1859751"/>
                <a:ext cx="15210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096BF9-97AD-E236-1E3D-BAA1BC4F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25" y="1859751"/>
                <a:ext cx="152105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6">
            <a:extLst>
              <a:ext uri="{FF2B5EF4-FFF2-40B4-BE49-F238E27FC236}">
                <a16:creationId xmlns:a16="http://schemas.microsoft.com/office/drawing/2014/main" id="{F5EEB5A7-6855-F7F4-9EC0-824D9400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96" y="2199624"/>
            <a:ext cx="1941851" cy="14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8B4DD-A9E9-DB5A-5709-2E03FE7AF6C9}"/>
                  </a:ext>
                </a:extLst>
              </p:cNvPr>
              <p:cNvSpPr txBox="1"/>
              <p:nvPr/>
            </p:nvSpPr>
            <p:spPr>
              <a:xfrm>
                <a:off x="3156382" y="3358534"/>
                <a:ext cx="276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08B4DD-A9E9-DB5A-5709-2E03FE7A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382" y="3358534"/>
                <a:ext cx="276614" cy="276999"/>
              </a:xfrm>
              <a:prstGeom prst="rect">
                <a:avLst/>
              </a:prstGeom>
              <a:blipFill>
                <a:blip r:embed="rId6"/>
                <a:stretch>
                  <a:fillRect l="-22222" r="-6667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4DA0C-22FB-0A51-95A1-B84B8BC69967}"/>
                  </a:ext>
                </a:extLst>
              </p:cNvPr>
              <p:cNvSpPr txBox="1"/>
              <p:nvPr/>
            </p:nvSpPr>
            <p:spPr>
              <a:xfrm>
                <a:off x="2948737" y="2532379"/>
                <a:ext cx="1409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4DA0C-22FB-0A51-95A1-B84B8BC6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737" y="2532379"/>
                <a:ext cx="140968" cy="276999"/>
              </a:xfrm>
              <a:prstGeom prst="rect">
                <a:avLst/>
              </a:prstGeom>
              <a:blipFill>
                <a:blip r:embed="rId7"/>
                <a:stretch>
                  <a:fillRect l="-60870" r="-9565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6FE0065-F4FA-94E9-BF75-95C6352D6E4A}"/>
              </a:ext>
            </a:extLst>
          </p:cNvPr>
          <p:cNvSpPr/>
          <p:nvPr/>
        </p:nvSpPr>
        <p:spPr>
          <a:xfrm>
            <a:off x="265245" y="2553353"/>
            <a:ext cx="2463787" cy="1082180"/>
          </a:xfrm>
          <a:prstGeom prst="wedgeRectCallout">
            <a:avLst>
              <a:gd name="adj1" fmla="val 435"/>
              <a:gd name="adj2" fmla="val -599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Abadi Extra Light" panose="020B0204020104020204" pitchFamily="34" charset="0"/>
              </a:rPr>
              <a:t>Bayesian way: 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Treat params as random variables and estimate their distribution conditioned on the given training data (a.k.a.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posterior distribution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)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BCA23F-CA22-66B9-9BA4-24CC8B27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629" y="2339354"/>
            <a:ext cx="2763303" cy="484372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2F17F60-CFB9-F9FC-639C-4CB17CFED50C}"/>
              </a:ext>
            </a:extLst>
          </p:cNvPr>
          <p:cNvSpPr/>
          <p:nvPr/>
        </p:nvSpPr>
        <p:spPr>
          <a:xfrm>
            <a:off x="4729452" y="2963330"/>
            <a:ext cx="3206422" cy="1157680"/>
          </a:xfrm>
          <a:prstGeom prst="wedgeRectCallout">
            <a:avLst>
              <a:gd name="adj1" fmla="val -38133"/>
              <a:gd name="adj2" fmla="val -616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Abadi Extra Light" panose="020B0204020104020204" pitchFamily="34" charset="0"/>
              </a:rPr>
              <a:t>Frequentist way: 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Treat params as fixed unknowns and estimate them using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multiple datasets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. This yields a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set</a:t>
            </a: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/distribution over the params(not a “posterior” but a distribution nevertheless!)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8A70FE7-1D77-AE2A-0D87-EF53A93441B7}"/>
              </a:ext>
            </a:extLst>
          </p:cNvPr>
          <p:cNvSpPr/>
          <p:nvPr/>
        </p:nvSpPr>
        <p:spPr>
          <a:xfrm>
            <a:off x="4695171" y="1706481"/>
            <a:ext cx="3417697" cy="489328"/>
          </a:xfrm>
          <a:prstGeom prst="wedgeRectCallout">
            <a:avLst>
              <a:gd name="adj1" fmla="val -867"/>
              <a:gd name="adj2" fmla="val 800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Sampling multiple training sets and estimating the parameters from each training set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72F4C92-3606-F6A4-418C-AAC68F6A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93" y="1758675"/>
            <a:ext cx="3147338" cy="10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4061D239-A561-CC41-D85C-1E139D0CD514}"/>
                  </a:ext>
                </a:extLst>
              </p:cNvPr>
              <p:cNvSpPr/>
              <p:nvPr/>
            </p:nvSpPr>
            <p:spPr>
              <a:xfrm>
                <a:off x="8501530" y="3024361"/>
                <a:ext cx="2979423" cy="1091733"/>
              </a:xfrm>
              <a:prstGeom prst="wedgeRectCallout">
                <a:avLst>
                  <a:gd name="adj1" fmla="val -338"/>
                  <a:gd name="adj2" fmla="val -619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Ensemble</a:t>
                </a:r>
                <a:r>
                  <a:rPr lang="en-IN" sz="1400" b="1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: </a:t>
                </a:r>
                <a:r>
                  <a:rPr lang="en-IN" sz="14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T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rain the same model with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different initializations or</a:t>
                </a:r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different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subsets of the training data. Each run will give a different estimate, so we get a set of param</a:t>
                </a:r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estimates</a:t>
                </a:r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4061D239-A561-CC41-D85C-1E139D0CD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30" y="3024361"/>
                <a:ext cx="2979423" cy="1091733"/>
              </a:xfrm>
              <a:prstGeom prst="wedgeRectCallout">
                <a:avLst>
                  <a:gd name="adj1" fmla="val -338"/>
                  <a:gd name="adj2" fmla="val -61904"/>
                </a:avLst>
              </a:prstGeom>
              <a:blipFill>
                <a:blip r:embed="rId10"/>
                <a:stretch>
                  <a:fillRect l="-407" b="-68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834505-1E7F-F7D4-A4F7-7BA811798A25}"/>
                  </a:ext>
                </a:extLst>
              </p:cNvPr>
              <p:cNvSpPr txBox="1"/>
              <p:nvPr/>
            </p:nvSpPr>
            <p:spPr>
              <a:xfrm>
                <a:off x="8196222" y="1785532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834505-1E7F-F7D4-A4F7-7BA811798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22" y="1785532"/>
                <a:ext cx="442365" cy="288477"/>
              </a:xfrm>
              <a:prstGeom prst="rect">
                <a:avLst/>
              </a:prstGeom>
              <a:blipFill>
                <a:blip r:embed="rId11"/>
                <a:stretch>
                  <a:fillRect l="-12500" t="-8511" r="-11111" b="-63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C595F-C78A-5F76-30C3-522F0902F05D}"/>
                  </a:ext>
                </a:extLst>
              </p:cNvPr>
              <p:cNvSpPr txBox="1"/>
              <p:nvPr/>
            </p:nvSpPr>
            <p:spPr>
              <a:xfrm>
                <a:off x="9217221" y="1813787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C595F-C78A-5F76-30C3-522F0902F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221" y="1813787"/>
                <a:ext cx="442365" cy="288477"/>
              </a:xfrm>
              <a:prstGeom prst="rect">
                <a:avLst/>
              </a:prstGeom>
              <a:blipFill>
                <a:blip r:embed="rId12"/>
                <a:stretch>
                  <a:fillRect l="-10959" t="-8511" r="-10959" b="-63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9D3E05-A6F0-90A1-E01C-9D22FF4B3F41}"/>
                  </a:ext>
                </a:extLst>
              </p:cNvPr>
              <p:cNvSpPr txBox="1"/>
              <p:nvPr/>
            </p:nvSpPr>
            <p:spPr>
              <a:xfrm>
                <a:off x="10251505" y="1783179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9D3E05-A6F0-90A1-E01C-9D22FF4B3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505" y="1783179"/>
                <a:ext cx="442365" cy="288477"/>
              </a:xfrm>
              <a:prstGeom prst="rect">
                <a:avLst/>
              </a:prstGeom>
              <a:blipFill>
                <a:blip r:embed="rId13"/>
                <a:stretch>
                  <a:fillRect l="-12500" t="-8511" r="-11111" b="-63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E33357-47F9-3CD3-0BEA-E931AF7C1282}"/>
              </a:ext>
            </a:extLst>
          </p:cNvPr>
          <p:cNvCxnSpPr>
            <a:cxnSpLocks/>
          </p:cNvCxnSpPr>
          <p:nvPr/>
        </p:nvCxnSpPr>
        <p:spPr>
          <a:xfrm>
            <a:off x="10226137" y="2304541"/>
            <a:ext cx="22929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B00BE4B-1138-A1C2-1E84-DE5C9999E6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64288" y="578373"/>
            <a:ext cx="1010687" cy="965223"/>
          </a:xfrm>
          <a:prstGeom prst="rect">
            <a:avLst/>
          </a:prstGeom>
        </p:spPr>
      </p:pic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D083F762-418F-CA60-1309-59E7B75B9DA1}"/>
              </a:ext>
            </a:extLst>
          </p:cNvPr>
          <p:cNvSpPr/>
          <p:nvPr/>
        </p:nvSpPr>
        <p:spPr>
          <a:xfrm>
            <a:off x="7961203" y="169682"/>
            <a:ext cx="2723978" cy="893971"/>
          </a:xfrm>
          <a:prstGeom prst="wedgeRectCallout">
            <a:avLst>
              <a:gd name="adj1" fmla="val 59327"/>
              <a:gd name="adj2" fmla="val 405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this course, we will mostly focus on the Bayesian approach but other two approaches are also popular and will also be discussed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17DDC59D-FC92-6F4A-80CC-038D545C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0" y="5563313"/>
            <a:ext cx="1410067" cy="11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583B13B-7E55-8AF8-8D46-21DF1F3F00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4789" y="5655074"/>
            <a:ext cx="1270925" cy="11994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84F943-5D13-32EB-8351-F764FE0F13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5171" y="5615250"/>
            <a:ext cx="279260" cy="1090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307092-D1BF-B319-AF9A-8EE8575C91DC}"/>
                  </a:ext>
                </a:extLst>
              </p:cNvPr>
              <p:cNvSpPr txBox="1"/>
              <p:nvPr/>
            </p:nvSpPr>
            <p:spPr>
              <a:xfrm>
                <a:off x="2252882" y="5105731"/>
                <a:ext cx="117915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307092-D1BF-B319-AF9A-8EE8575C9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82" y="5105731"/>
                <a:ext cx="1179154" cy="307777"/>
              </a:xfrm>
              <a:prstGeom prst="rect">
                <a:avLst/>
              </a:prstGeom>
              <a:blipFill>
                <a:blip r:embed="rId18"/>
                <a:stretch>
                  <a:fillRect l="-7772" t="-4000" r="-10363" b="-3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AADE0FF-BF43-9EF0-05A7-BB45FE7BC734}"/>
              </a:ext>
            </a:extLst>
          </p:cNvPr>
          <p:cNvSpPr txBox="1"/>
          <p:nvPr/>
        </p:nvSpPr>
        <p:spPr>
          <a:xfrm>
            <a:off x="1658385" y="4794443"/>
            <a:ext cx="236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Predictive Distribution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5F240DD5-F8F9-C8F8-CE29-74B5AC8A8555}"/>
              </a:ext>
            </a:extLst>
          </p:cNvPr>
          <p:cNvSpPr/>
          <p:nvPr/>
        </p:nvSpPr>
        <p:spPr>
          <a:xfrm>
            <a:off x="4000537" y="4859623"/>
            <a:ext cx="1734184" cy="643611"/>
          </a:xfrm>
          <a:prstGeom prst="wedgeRectCallout">
            <a:avLst>
              <a:gd name="adj1" fmla="val -77523"/>
              <a:gd name="adj2" fmla="val 177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noProof="0" dirty="0">
                <a:solidFill>
                  <a:prstClr val="black"/>
                </a:solidFill>
                <a:latin typeface="Abadi Extra Light" panose="020B0204020104020204" pitchFamily="34" charset="0"/>
              </a:rPr>
              <a:t>Can get both mean and variance/quantiles of the prediction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1FB1B8-08DB-22A8-D7AA-2BC45D95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09" y="5359788"/>
            <a:ext cx="4477883" cy="12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E283384-03F9-5DA7-6E1A-23FB5497ED87}"/>
              </a:ext>
            </a:extLst>
          </p:cNvPr>
          <p:cNvSpPr txBox="1"/>
          <p:nvPr/>
        </p:nvSpPr>
        <p:spPr>
          <a:xfrm>
            <a:off x="6906212" y="4979109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Sets/intervals of possible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AE0C5F-7DD3-523B-E4F5-B8CC5FC66904}"/>
                  </a:ext>
                </a:extLst>
              </p:cNvPr>
              <p:cNvSpPr txBox="1"/>
              <p:nvPr/>
            </p:nvSpPr>
            <p:spPr>
              <a:xfrm>
                <a:off x="2699707" y="1998377"/>
                <a:ext cx="1816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A case of 2-dim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4AE0C5F-7DD3-523B-E4F5-B8CC5FC6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07" y="1998377"/>
                <a:ext cx="1816523" cy="369332"/>
              </a:xfrm>
              <a:prstGeom prst="rect">
                <a:avLst/>
              </a:prstGeom>
              <a:blipFill>
                <a:blip r:embed="rId20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29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15" grpId="0" animBg="1"/>
      <p:bldP spid="18" grpId="0" animBg="1"/>
      <p:bldP spid="23" grpId="0" animBg="1"/>
      <p:bldP spid="24" grpId="0"/>
      <p:bldP spid="25" grpId="0"/>
      <p:bldP spid="26" grpId="0"/>
      <p:bldP spid="42" grpId="0" animBg="1"/>
      <p:bldP spid="51" grpId="0"/>
      <p:bldP spid="52" grpId="0"/>
      <p:bldP spid="53" grpId="0" animBg="1"/>
      <p:bldP spid="5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Predictive Uncertainty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Information about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uncertainty</a:t>
            </a:r>
            <a:r>
              <a:rPr lang="en-GB" dirty="0">
                <a:latin typeface="Abadi Extra Light" panose="020B0204020104020204" pitchFamily="34" charset="0"/>
              </a:rPr>
              <a:t> gives an idea about how much to trust a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can also “guide” us in sequential decision-making: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Applications in active learning, reinforcement learning, Bayesian optimization, etc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B6C6C9-2722-4D6D-AE2F-1DDAE627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46" y="2126338"/>
            <a:ext cx="4639657" cy="37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B937B83-0F6F-411E-BF1F-43E727756143}"/>
              </a:ext>
            </a:extLst>
          </p:cNvPr>
          <p:cNvSpPr/>
          <p:nvPr/>
        </p:nvSpPr>
        <p:spPr>
          <a:xfrm>
            <a:off x="8044756" y="2227548"/>
            <a:ext cx="3052472" cy="1098862"/>
          </a:xfrm>
          <a:prstGeom prst="wedgeRectCallout">
            <a:avLst>
              <a:gd name="adj1" fmla="val -58661"/>
              <a:gd name="adj2" fmla="val 312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Given our current estimate of the regression function, which training input(s) should we add next to improve its estimate the most?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4F091AC-E95D-432A-B1CE-9D528A790994}"/>
              </a:ext>
            </a:extLst>
          </p:cNvPr>
          <p:cNvSpPr/>
          <p:nvPr/>
        </p:nvSpPr>
        <p:spPr>
          <a:xfrm>
            <a:off x="8236676" y="3535837"/>
            <a:ext cx="3769185" cy="945412"/>
          </a:xfrm>
          <a:prstGeom prst="wedgeRectCallout">
            <a:avLst>
              <a:gd name="adj1" fmla="val -629"/>
              <a:gd name="adj2" fmla="val -768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Uncertainty can help here: Acquire training inputs from regions where the function is most uncertain about its current predictions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FFA9959-69EC-4CC2-B588-772BA9F1C557}"/>
              </a:ext>
            </a:extLst>
          </p:cNvPr>
          <p:cNvSpPr/>
          <p:nvPr/>
        </p:nvSpPr>
        <p:spPr>
          <a:xfrm>
            <a:off x="265245" y="3535837"/>
            <a:ext cx="2666216" cy="1283008"/>
          </a:xfrm>
          <a:prstGeom prst="wedgeRectCallout">
            <a:avLst>
              <a:gd name="adj1" fmla="val 83213"/>
              <a:gd name="adj2" fmla="val 406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Blue curve is the mean of the function (learned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</a:t>
            </a:r>
            <a:r>
              <a:rPr kumimoji="0" lang="en-IN" sz="16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so </a:t>
            </a:r>
            <a:r>
              <a:rPr kumimoji="0" lang="en-IN" sz="1600" b="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far using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the available data)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, shaded region denotes the </a:t>
            </a:r>
            <a:r>
              <a:rPr kumimoji="0" lang="en-IN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current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predictive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5516A-41AA-F808-3199-164BAB115D29}"/>
                  </a:ext>
                </a:extLst>
              </p:cNvPr>
              <p:cNvSpPr txBox="1"/>
              <p:nvPr/>
            </p:nvSpPr>
            <p:spPr>
              <a:xfrm>
                <a:off x="638068" y="2638479"/>
                <a:ext cx="2727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45516A-41AA-F808-3199-164BAB115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8" y="2638479"/>
                <a:ext cx="2727478" cy="276999"/>
              </a:xfrm>
              <a:prstGeom prst="rect">
                <a:avLst/>
              </a:prstGeom>
              <a:blipFill>
                <a:blip r:embed="rId4"/>
                <a:stretch>
                  <a:fillRect l="-1790" t="-4444" r="-290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1C5C555-AAD5-AB12-E6DF-9E6AFFD50F63}"/>
              </a:ext>
            </a:extLst>
          </p:cNvPr>
          <p:cNvSpPr/>
          <p:nvPr/>
        </p:nvSpPr>
        <p:spPr>
          <a:xfrm>
            <a:off x="1401249" y="3062531"/>
            <a:ext cx="1219327" cy="363747"/>
          </a:xfrm>
          <a:prstGeom prst="wedgeRectCallout">
            <a:avLst>
              <a:gd name="adj1" fmla="val -40594"/>
              <a:gd name="adj2" fmla="val -826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Training data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403E945-B1AF-711B-A9BE-8E0FDFFAAC04}"/>
              </a:ext>
            </a:extLst>
          </p:cNvPr>
          <p:cNvSpPr/>
          <p:nvPr/>
        </p:nvSpPr>
        <p:spPr>
          <a:xfrm>
            <a:off x="1369372" y="2347604"/>
            <a:ext cx="1219327" cy="209286"/>
          </a:xfrm>
          <a:prstGeom prst="wedgeRectCallout">
            <a:avLst>
              <a:gd name="adj1" fmla="val -50499"/>
              <a:gd name="adj2" fmla="val 1275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Test input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C4FE0D9-1992-9822-7B82-96B47484715F}"/>
              </a:ext>
            </a:extLst>
          </p:cNvPr>
          <p:cNvSpPr/>
          <p:nvPr/>
        </p:nvSpPr>
        <p:spPr>
          <a:xfrm>
            <a:off x="160191" y="2347604"/>
            <a:ext cx="1169628" cy="209286"/>
          </a:xfrm>
          <a:prstGeom prst="wedgeRectCallout">
            <a:avLst>
              <a:gd name="adj1" fmla="val 31925"/>
              <a:gd name="adj2" fmla="val 987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dirty="0">
                <a:solidFill>
                  <a:prstClr val="black"/>
                </a:solidFill>
                <a:latin typeface="Abadi Extra Light" panose="020B0204020104020204" pitchFamily="34" charset="0"/>
              </a:rPr>
              <a:t>Test output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293543" cy="21790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PML is not just about parameter/predictive uncertainty</a:t>
            </a:r>
          </a:p>
          <a:p>
            <a:pPr marL="0" indent="0">
              <a:buNone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Generative models invariably are also probabilistic models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such models will also be a topic of study in this course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72F0A-A923-E48C-5F6E-34537E5A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59" y="2401911"/>
            <a:ext cx="5101831" cy="35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29981-4214-B07F-1D9F-7E7DAC45F330}"/>
              </a:ext>
            </a:extLst>
          </p:cNvPr>
          <p:cNvSpPr txBox="1"/>
          <p:nvPr/>
        </p:nvSpPr>
        <p:spPr>
          <a:xfrm>
            <a:off x="174453" y="6549818"/>
            <a:ext cx="176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Figure credit: Lilian Weng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0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Modeling of Data: The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are given some training data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supervised learning,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contains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input-label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unsupervised learning,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Other settings are also possible (e.g., semi-sup., reinforcement learning, etc)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that the observations are generated by 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probability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now, assume the form of the distribution to be known (e.g. a Gaussian)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Parameters</a:t>
                </a:r>
                <a:r>
                  <a:rPr lang="en-IN" dirty="0">
                    <a:latin typeface="Abadi Extra Light" panose="020B0204020104020204" pitchFamily="34" charset="0"/>
                  </a:rPr>
                  <a:t> of this distribution, collectively denoted by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unknown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Our goal is to estimate the distribution (and thus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using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Once the distribution is estimated, we can do things such as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Predict labels</a:t>
                </a:r>
                <a:r>
                  <a:rPr lang="en-IN" dirty="0">
                    <a:latin typeface="Abadi Extra Light" panose="020B0204020104020204" pitchFamily="34" charset="0"/>
                  </a:rPr>
                  <a:t> of new inputs, along with our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confidence</a:t>
                </a:r>
                <a:r>
                  <a:rPr lang="en-IN" dirty="0">
                    <a:latin typeface="Abadi Extra Light" panose="020B0204020104020204" pitchFamily="34" charset="0"/>
                  </a:rPr>
                  <a:t> in these predictions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Generate new data</a:t>
                </a:r>
                <a:r>
                  <a:rPr lang="en-IN" dirty="0">
                    <a:latin typeface="Abadi Extra Light" panose="020B0204020104020204" pitchFamily="34" charset="0"/>
                  </a:rPr>
                  <a:t> with similar properties as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.. and a lot of other useful tasks, e.g.,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detecting outliers</a:t>
                </a:r>
                <a:endParaRPr lang="en-GB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Modeling of Data: The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will denote the data distribution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that, conditioned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observations are independently and identically distributed (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assumption). Depending on the problem, this may look like: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 Assume that both training and test data come from the same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assumption, although standard, may be violated in real-world applications of ML and there are “adaptation” methods to handle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328F4-E09A-2A8E-5565-1E4763B52D5B}"/>
                  </a:ext>
                </a:extLst>
              </p:cNvPr>
              <p:cNvSpPr txBox="1"/>
              <p:nvPr/>
            </p:nvSpPr>
            <p:spPr>
              <a:xfrm>
                <a:off x="4128818" y="4579996"/>
                <a:ext cx="1684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B328F4-E09A-2A8E-5565-1E4763B5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818" y="4579996"/>
                <a:ext cx="1684435" cy="369332"/>
              </a:xfrm>
              <a:prstGeom prst="rect">
                <a:avLst/>
              </a:prstGeom>
              <a:blipFill>
                <a:blip r:embed="rId4"/>
                <a:stretch>
                  <a:fillRect l="-2166" r="-6137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E924CF-7012-3C2D-E274-2FB6F0097FCF}"/>
                  </a:ext>
                </a:extLst>
              </p:cNvPr>
              <p:cNvSpPr txBox="1"/>
              <p:nvPr/>
            </p:nvSpPr>
            <p:spPr>
              <a:xfrm>
                <a:off x="3490629" y="2866294"/>
                <a:ext cx="2634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E924CF-7012-3C2D-E274-2FB6F009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29" y="2866294"/>
                <a:ext cx="2634824" cy="369332"/>
              </a:xfrm>
              <a:prstGeom prst="rect">
                <a:avLst/>
              </a:prstGeom>
              <a:blipFill>
                <a:blip r:embed="rId5"/>
                <a:stretch>
                  <a:fillRect l="-4167" r="-3935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C50CEF-DF09-CAAA-E01F-973F6A736D02}"/>
                  </a:ext>
                </a:extLst>
              </p:cNvPr>
              <p:cNvSpPr txBox="1"/>
              <p:nvPr/>
            </p:nvSpPr>
            <p:spPr>
              <a:xfrm>
                <a:off x="4176330" y="3699371"/>
                <a:ext cx="1949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C50CEF-DF09-CAAA-E01F-973F6A736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30" y="3699371"/>
                <a:ext cx="1949123" cy="369332"/>
              </a:xfrm>
              <a:prstGeom prst="rect">
                <a:avLst/>
              </a:prstGeom>
              <a:blipFill>
                <a:blip r:embed="rId6"/>
                <a:stretch>
                  <a:fillRect l="-3438" r="-500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B4E5F-65BC-F8DA-E544-E5432626866D}"/>
                  </a:ext>
                </a:extLst>
              </p:cNvPr>
              <p:cNvSpPr txBox="1"/>
              <p:nvPr/>
            </p:nvSpPr>
            <p:spPr>
              <a:xfrm>
                <a:off x="7220967" y="2632674"/>
                <a:ext cx="370434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8B4E5F-65BC-F8DA-E544-E5432626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67" y="2632674"/>
                <a:ext cx="3704347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63F1F-2B39-027A-8853-8C5F544D2FEA}"/>
                  </a:ext>
                </a:extLst>
              </p:cNvPr>
              <p:cNvSpPr txBox="1"/>
              <p:nvPr/>
            </p:nvSpPr>
            <p:spPr>
              <a:xfrm>
                <a:off x="7213484" y="3506080"/>
                <a:ext cx="370434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63F1F-2B39-027A-8853-8C5F544D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484" y="3506080"/>
                <a:ext cx="3704347" cy="75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6565B-64E1-37D7-91FE-2D5E60EE3182}"/>
                  </a:ext>
                </a:extLst>
              </p:cNvPr>
              <p:cNvSpPr txBox="1"/>
              <p:nvPr/>
            </p:nvSpPr>
            <p:spPr>
              <a:xfrm>
                <a:off x="7130653" y="4340538"/>
                <a:ext cx="344312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6565B-64E1-37D7-91FE-2D5E60EE3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653" y="4340538"/>
                <a:ext cx="3443122" cy="75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9559866-3193-BDF8-0944-339FB14D79D9}"/>
              </a:ext>
            </a:extLst>
          </p:cNvPr>
          <p:cNvSpPr/>
          <p:nvPr/>
        </p:nvSpPr>
        <p:spPr>
          <a:xfrm>
            <a:off x="883451" y="2685420"/>
            <a:ext cx="2302538" cy="764874"/>
          </a:xfrm>
          <a:prstGeom prst="wedgeRectCallout">
            <a:avLst>
              <a:gd name="adj1" fmla="val 63160"/>
              <a:gd name="adj2" fmla="val -13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Supervised generative model (both inputs and output are modeled using a distribution)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7A3F27C-9EE4-227D-CC4F-C5FB9CB05099}"/>
              </a:ext>
            </a:extLst>
          </p:cNvPr>
          <p:cNvSpPr/>
          <p:nvPr/>
        </p:nvSpPr>
        <p:spPr>
          <a:xfrm>
            <a:off x="962558" y="3540833"/>
            <a:ext cx="2634824" cy="845873"/>
          </a:xfrm>
          <a:prstGeom prst="wedgeRectCallout">
            <a:avLst>
              <a:gd name="adj1" fmla="val 65276"/>
              <a:gd name="adj2" fmla="val 42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Supervised discriminative model (only the output is modeled using a distribution); input is assumed “given” and not modeled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CA7BA81-94F8-F2E3-B19E-A485B8DC0F96}"/>
              </a:ext>
            </a:extLst>
          </p:cNvPr>
          <p:cNvSpPr/>
          <p:nvPr/>
        </p:nvSpPr>
        <p:spPr>
          <a:xfrm>
            <a:off x="1715955" y="4579996"/>
            <a:ext cx="1920608" cy="636103"/>
          </a:xfrm>
          <a:prstGeom prst="wedgeRectCallout">
            <a:avLst>
              <a:gd name="adj1" fmla="val 70874"/>
              <a:gd name="adj2" fmla="val -228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dirty="0">
                <a:solidFill>
                  <a:prstClr val="black"/>
                </a:solidFill>
                <a:latin typeface="Abadi Extra Light" panose="020B0204020104020204" pitchFamily="34" charset="0"/>
              </a:rPr>
              <a:t>Unsupervised generative model (there are only inputs; no labels)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0E523A-B6F2-C0BF-37DB-9A7F27D90A0E}"/>
              </a:ext>
            </a:extLst>
          </p:cNvPr>
          <p:cNvSpPr txBox="1"/>
          <p:nvPr/>
        </p:nvSpPr>
        <p:spPr>
          <a:xfrm>
            <a:off x="4552331" y="273363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>
                <a:latin typeface="Abadi Extra Light" panose="020B0204020104020204" pitchFamily="34" charset="0"/>
              </a:rPr>
              <a:t>i.i.d.</a:t>
            </a:r>
            <a:endParaRPr lang="en-IN" sz="1200" dirty="0">
              <a:latin typeface="Abadi Extra Light" panose="020B02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ED425-EDDC-119F-2AFA-EAE054F4D53E}"/>
              </a:ext>
            </a:extLst>
          </p:cNvPr>
          <p:cNvSpPr txBox="1"/>
          <p:nvPr/>
        </p:nvSpPr>
        <p:spPr>
          <a:xfrm>
            <a:off x="4503805" y="360841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>
                <a:latin typeface="Abadi Extra Light" panose="020B0204020104020204" pitchFamily="34" charset="0"/>
              </a:rPr>
              <a:t>i.i.d.</a:t>
            </a:r>
            <a:endParaRPr lang="en-IN" sz="1200" dirty="0">
              <a:latin typeface="Abadi Extra Light" panose="020B02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6C7C1-B005-C353-F419-E097027242FB}"/>
              </a:ext>
            </a:extLst>
          </p:cNvPr>
          <p:cNvSpPr txBox="1"/>
          <p:nvPr/>
        </p:nvSpPr>
        <p:spPr>
          <a:xfrm>
            <a:off x="4499168" y="4441496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>
                <a:latin typeface="Abadi Extra Light" panose="020B0204020104020204" pitchFamily="34" charset="0"/>
              </a:rPr>
              <a:t>i.i.d.</a:t>
            </a:r>
            <a:endParaRPr lang="en-IN" sz="1200" dirty="0">
              <a:latin typeface="Abadi Extra Light" panose="020B0204020104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598899-DE09-3D81-B46D-BBB7671BF4FA}"/>
              </a:ext>
            </a:extLst>
          </p:cNvPr>
          <p:cNvSpPr/>
          <p:nvPr/>
        </p:nvSpPr>
        <p:spPr>
          <a:xfrm>
            <a:off x="6394211" y="2921141"/>
            <a:ext cx="616901" cy="259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54FE0CE-53BF-1815-BDF1-56A199259C4D}"/>
              </a:ext>
            </a:extLst>
          </p:cNvPr>
          <p:cNvSpPr/>
          <p:nvPr/>
        </p:nvSpPr>
        <p:spPr>
          <a:xfrm>
            <a:off x="6343297" y="3809066"/>
            <a:ext cx="616901" cy="259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CDE35A5-9677-1C77-6C99-4B7DF1E73C34}"/>
              </a:ext>
            </a:extLst>
          </p:cNvPr>
          <p:cNvSpPr/>
          <p:nvPr/>
        </p:nvSpPr>
        <p:spPr>
          <a:xfrm>
            <a:off x="6305508" y="4676321"/>
            <a:ext cx="616901" cy="259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4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/>
      <p:bldP spid="8" grpId="0"/>
      <p:bldP spid="9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Course Logistics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Course Name: Probabilistic Machine Learning – </a:t>
            </a:r>
            <a:r>
              <a:rPr lang="en-IN" b="1" dirty="0">
                <a:latin typeface="Abadi Extra Light" panose="020B0204020104020204" pitchFamily="34" charset="0"/>
              </a:rPr>
              <a:t>CS772A</a:t>
            </a:r>
          </a:p>
          <a:p>
            <a:pPr marL="0" indent="0">
              <a:buNone/>
            </a:pPr>
            <a:endParaRPr lang="en-IN" sz="1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2 classes each week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Mon/</a:t>
            </a:r>
            <a:r>
              <a:rPr lang="en-GB" dirty="0" err="1">
                <a:latin typeface="Abadi Extra Light" panose="020B0204020104020204" pitchFamily="34" charset="0"/>
              </a:rPr>
              <a:t>Thur</a:t>
            </a:r>
            <a:r>
              <a:rPr lang="en-GB" dirty="0">
                <a:latin typeface="Abadi Extra Light" panose="020B0204020104020204" pitchFamily="34" charset="0"/>
              </a:rPr>
              <a:t> 18:00-19:15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Venue: RM-101</a:t>
            </a: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Attendance policy: None but biometric attendance will be taken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All material (readings etc) will be posted on course webpage (internal access)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URL: </a:t>
            </a:r>
            <a:r>
              <a:rPr lang="en-GB" dirty="0">
                <a:latin typeface="Abadi Extra Light" panose="020B0204020104020204" pitchFamily="34" charset="0"/>
                <a:hlinkClick r:id="rId3"/>
              </a:rPr>
              <a:t>https://web.cse.iitk.ac.in/users/piyush/courses/pml_spring25/pml.html  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Q/A and announcements on Piazza. Please sign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URL: </a:t>
            </a:r>
            <a:r>
              <a:rPr lang="en-GB" dirty="0">
                <a:latin typeface="Abadi Extra Light" panose="020B0204020104020204" pitchFamily="34" charset="0"/>
                <a:hlinkClick r:id="rId4"/>
              </a:rPr>
              <a:t>https://piazza.com/iitk.ac.in/secondsemester2025/cs772   </a:t>
            </a: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If need to contact me by email (</a:t>
            </a:r>
            <a:r>
              <a:rPr lang="en-GB" dirty="0">
                <a:latin typeface="Abadi Extra Light" panose="020B0204020104020204" pitchFamily="34" charset="0"/>
                <a:hlinkClick r:id="rId5"/>
              </a:rPr>
              <a:t>piyush@cse.iitk.ac.in</a:t>
            </a:r>
            <a:r>
              <a:rPr lang="en-GB" dirty="0">
                <a:latin typeface="Abadi Extra Light" panose="020B0204020104020204" pitchFamily="34" charset="0"/>
              </a:rPr>
              <a:t>), prefix subject line with “CS772”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Unofficial auditors are welcome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3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Workload and Grading Policy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3 quizzes: 30%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class, closed-book</a:t>
            </a: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Mid-</a:t>
            </a:r>
            <a:r>
              <a:rPr lang="en-IN" dirty="0" err="1">
                <a:latin typeface="Abadi Extra Light" panose="020B0204020104020204" pitchFamily="34" charset="0"/>
              </a:rPr>
              <a:t>sem</a:t>
            </a:r>
            <a:r>
              <a:rPr lang="en-IN" dirty="0">
                <a:latin typeface="Abadi Extra Light" panose="020B0204020104020204" pitchFamily="34" charset="0"/>
              </a:rPr>
              <a:t> exam: 20% (date as per DOAA schedule). Closed book</a:t>
            </a:r>
            <a:endParaRPr lang="en-IN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End-</a:t>
            </a:r>
            <a:r>
              <a:rPr lang="en-IN" dirty="0" err="1">
                <a:latin typeface="Abadi Extra Light" panose="020B0204020104020204" pitchFamily="34" charset="0"/>
              </a:rPr>
              <a:t>sem</a:t>
            </a:r>
            <a:r>
              <a:rPr lang="en-IN" dirty="0">
                <a:latin typeface="Abadi Extra Light" panose="020B0204020104020204" pitchFamily="34" charset="0"/>
              </a:rPr>
              <a:t> exam: 30% (date as per DOAA schedule). Closed book</a:t>
            </a: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Research project (to be done in groups of 4-5): 20%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Some topics will be suggested (research papers)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You can propose your own topic (but must be related to probabilistic ML)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More details will be shared soon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Proration: If you miss any quiz/mid-</a:t>
            </a:r>
            <a:r>
              <a:rPr lang="en-IN" dirty="0" err="1">
                <a:latin typeface="Abadi Extra Light" panose="020B0204020104020204" pitchFamily="34" charset="0"/>
              </a:rPr>
              <a:t>sem</a:t>
            </a:r>
            <a:r>
              <a:rPr lang="en-IN" dirty="0">
                <a:latin typeface="Abadi Extra Light" panose="020B0204020104020204" pitchFamily="34" charset="0"/>
              </a:rPr>
              <a:t>, we can prorate it using end-</a:t>
            </a:r>
            <a:r>
              <a:rPr lang="en-IN" dirty="0" err="1">
                <a:latin typeface="Abadi Extra Light" panose="020B0204020104020204" pitchFamily="34" charset="0"/>
              </a:rPr>
              <a:t>sem</a:t>
            </a:r>
            <a:r>
              <a:rPr lang="en-IN" dirty="0">
                <a:latin typeface="Abadi Extra Light" panose="020B0204020104020204" pitchFamily="34" charset="0"/>
              </a:rPr>
              <a:t> marks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Proration only allowed on limited grounds (e.g., health related)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2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Textbooks and Readings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Some books that you may use as reference (freely available online)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Kevin P. Murphy, </a:t>
            </a: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Probabilistic Machine Learning: An Introduction </a:t>
            </a:r>
            <a:r>
              <a:rPr lang="en-IN" sz="2200" dirty="0">
                <a:latin typeface="Abadi Extra Light" panose="020B0204020104020204" pitchFamily="34" charset="0"/>
              </a:rPr>
              <a:t>(PML-1), The MIT Press, 2022.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Kevin P. Murphy, </a:t>
            </a: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Probabilistic Machine Learning: Advanced Topics</a:t>
            </a:r>
            <a:r>
              <a:rPr lang="en-IN" sz="2200" dirty="0">
                <a:latin typeface="Abadi Extra Light" panose="020B0204020104020204" pitchFamily="34" charset="0"/>
              </a:rPr>
              <a:t>(PML-2), The MIT Press, 2022.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Chris Bishop, </a:t>
            </a: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Pattern Recognition and Machine Learning </a:t>
            </a:r>
            <a:r>
              <a:rPr lang="en-IN" sz="2200" dirty="0">
                <a:latin typeface="Abadi Extra Light" panose="020B0204020104020204" pitchFamily="34" charset="0"/>
              </a:rPr>
              <a:t>(PRML), Springer, 2007.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Chris Bishop and Hugh Bishop,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Deep Learning: Foundations and Concepts</a:t>
            </a:r>
            <a:r>
              <a:rPr lang="en-GB" sz="2200" dirty="0">
                <a:latin typeface="Abadi Extra Light" panose="020B0204020104020204" pitchFamily="34" charset="0"/>
              </a:rPr>
              <a:t> (DLFC), </a:t>
            </a:r>
            <a:r>
              <a:rPr lang="en-IN" sz="2200" dirty="0">
                <a:latin typeface="Abadi Extra Light" panose="020B0204020104020204" pitchFamily="34" charset="0"/>
              </a:rPr>
              <a:t>Springer, 2023.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sz="22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Follow the suggested readings for each lecture (may also include some portions from these books), rather than trying to read these books in a linear fashion</a:t>
            </a: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Book cover">
            <a:extLst>
              <a:ext uri="{FF2B5EF4-FFF2-40B4-BE49-F238E27FC236}">
                <a16:creationId xmlns:a16="http://schemas.microsoft.com/office/drawing/2014/main" id="{02FCA8AF-99EC-31D7-9571-42F67125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88" y="3358166"/>
            <a:ext cx="1532354" cy="17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k cover">
            <a:extLst>
              <a:ext uri="{FF2B5EF4-FFF2-40B4-BE49-F238E27FC236}">
                <a16:creationId xmlns:a16="http://schemas.microsoft.com/office/drawing/2014/main" id="{1756A40E-C379-B9B5-D2A7-9500FA8A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45" y="3379875"/>
            <a:ext cx="1532354" cy="17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ristopher Bishop at Microsoft Research">
            <a:extLst>
              <a:ext uri="{FF2B5EF4-FFF2-40B4-BE49-F238E27FC236}">
                <a16:creationId xmlns:a16="http://schemas.microsoft.com/office/drawing/2014/main" id="{13725F4C-11E8-53F7-936D-B555AB10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03" y="3383935"/>
            <a:ext cx="1267838" cy="172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626E10-AFC7-4A0B-BDFC-069C24A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93" y="3354106"/>
            <a:ext cx="1267838" cy="17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4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Machine Learning primarily deals with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Predicting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for new (test)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given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IN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Generating new (synthetic) data given some training data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Probabilistic ML gives a natural way to solve both these tasks (with some advantages)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Prediction: Learning the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predictive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Generation: Learning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generative model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of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At its core, both problems require estimating the underlying distribution of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C2821C-A06E-9199-9F12-87C69057CB6A}"/>
                  </a:ext>
                </a:extLst>
              </p:cNvPr>
              <p:cNvSpPr txBox="1"/>
              <p:nvPr/>
            </p:nvSpPr>
            <p:spPr>
              <a:xfrm>
                <a:off x="4334101" y="3525591"/>
                <a:ext cx="29306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C2821C-A06E-9199-9F12-87C69057C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101" y="3525591"/>
                <a:ext cx="293061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F8FB0B-E5C1-6558-9A9E-FE85FAC2C89A}"/>
                  </a:ext>
                </a:extLst>
              </p:cNvPr>
              <p:cNvSpPr txBox="1"/>
              <p:nvPr/>
            </p:nvSpPr>
            <p:spPr>
              <a:xfrm>
                <a:off x="4971605" y="4901483"/>
                <a:ext cx="18371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40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F8FB0B-E5C1-6558-9A9E-FE85FAC2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605" y="4901483"/>
                <a:ext cx="183710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18F020A-695A-6545-0E5B-21A0122C7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925" y="4569560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7565D86-AB6D-FEE0-72B0-F9C129051DF0}"/>
              </a:ext>
            </a:extLst>
          </p:cNvPr>
          <p:cNvSpPr/>
          <p:nvPr/>
        </p:nvSpPr>
        <p:spPr>
          <a:xfrm>
            <a:off x="8445108" y="4973425"/>
            <a:ext cx="2169558" cy="561358"/>
          </a:xfrm>
          <a:prstGeom prst="wedgeRectCallout">
            <a:avLst>
              <a:gd name="adj1" fmla="val 66768"/>
              <a:gd name="adj2" fmla="val -377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Both are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conditional distributions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258AD20-1DCE-EBEC-A6C5-46BA0F9A1DF0}"/>
              </a:ext>
            </a:extLst>
          </p:cNvPr>
          <p:cNvSpPr/>
          <p:nvPr/>
        </p:nvSpPr>
        <p:spPr>
          <a:xfrm>
            <a:off x="7858004" y="3980570"/>
            <a:ext cx="2852671" cy="853251"/>
          </a:xfrm>
          <a:prstGeom prst="wedgeRectCallout">
            <a:avLst>
              <a:gd name="adj1" fmla="val 41671"/>
              <a:gd name="adj2" fmla="val 79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Estimating them exactly is hard in general but we can use approximations</a:t>
            </a:r>
            <a:endParaRPr lang="en-IN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51690EE-CEC6-4FC1-CAC8-786B53D81B0C}"/>
              </a:ext>
            </a:extLst>
          </p:cNvPr>
          <p:cNvSpPr/>
          <p:nvPr/>
        </p:nvSpPr>
        <p:spPr>
          <a:xfrm>
            <a:off x="1731186" y="4901483"/>
            <a:ext cx="2852671" cy="853251"/>
          </a:xfrm>
          <a:prstGeom prst="wedgeRectCallout">
            <a:avLst>
              <a:gd name="adj1" fmla="val 62439"/>
              <a:gd name="adj2" fmla="val -82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Can “sample” (simulate) from this distribution to generate new data</a:t>
            </a:r>
            <a:endParaRPr lang="en-IN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C33AAF5-8A59-09EB-0525-B129BDCA6E7C}"/>
              </a:ext>
            </a:extLst>
          </p:cNvPr>
          <p:cNvSpPr/>
          <p:nvPr/>
        </p:nvSpPr>
        <p:spPr>
          <a:xfrm>
            <a:off x="8772671" y="2966640"/>
            <a:ext cx="2852671" cy="853250"/>
          </a:xfrm>
          <a:prstGeom prst="wedgeRectCallout">
            <a:avLst>
              <a:gd name="adj1" fmla="val -39819"/>
              <a:gd name="adj2" fmla="val 709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PML is about estimating these distributions accurately and efficiently</a:t>
            </a:r>
            <a:endParaRPr lang="en-IN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B5CE0E2-00E2-006C-0464-A697681C6F0D}"/>
                  </a:ext>
                </a:extLst>
              </p:cNvPr>
              <p:cNvSpPr/>
              <p:nvPr/>
            </p:nvSpPr>
            <p:spPr>
              <a:xfrm>
                <a:off x="1152154" y="3402924"/>
                <a:ext cx="2531193" cy="972075"/>
              </a:xfrm>
              <a:prstGeom prst="wedgeRectCallout">
                <a:avLst>
                  <a:gd name="adj1" fmla="val 74176"/>
                  <a:gd name="adj2" fmla="val 60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this, we can not only get the mean but also the variance (uncertainty) of the predicted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B5CE0E2-00E2-006C-0464-A697681C6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54" y="3402924"/>
                <a:ext cx="2531193" cy="972075"/>
              </a:xfrm>
              <a:prstGeom prst="wedgeRectCallout">
                <a:avLst>
                  <a:gd name="adj1" fmla="val 74176"/>
                  <a:gd name="adj2" fmla="val 6048"/>
                </a:avLst>
              </a:prstGeom>
              <a:blipFill>
                <a:blip r:embed="rId7"/>
                <a:stretch>
                  <a:fillRect l="-762" t="-6135" b="-11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89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With a probabilistic approach to ML, we can also easily incorporate “domain knowledge”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specify our assumptions about data using suitable probability distributions over  inputs/outputs, usually in the forms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specify our assumptions about the unknowns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using a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“prior distribution”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After seeing some data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can update the prior into a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posterior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831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5E6B48-784C-937B-5880-8E6A81057B57}"/>
                  </a:ext>
                </a:extLst>
              </p:cNvPr>
              <p:cNvSpPr txBox="1"/>
              <p:nvPr/>
            </p:nvSpPr>
            <p:spPr>
              <a:xfrm>
                <a:off x="2508733" y="2662525"/>
                <a:ext cx="25422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5E6B48-784C-937B-5880-8E6A81057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33" y="2662525"/>
                <a:ext cx="254229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BF3D6-65AC-D8A7-69B5-D475CA9F4FCE}"/>
                  </a:ext>
                </a:extLst>
              </p:cNvPr>
              <p:cNvSpPr txBox="1"/>
              <p:nvPr/>
            </p:nvSpPr>
            <p:spPr>
              <a:xfrm>
                <a:off x="6118785" y="3072194"/>
                <a:ext cx="18377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BF3D6-65AC-D8A7-69B5-D475CA9F4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785" y="3072194"/>
                <a:ext cx="183774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A514A-0927-C097-B2B3-AC481743F808}"/>
                  </a:ext>
                </a:extLst>
              </p:cNvPr>
              <p:cNvSpPr txBox="1"/>
              <p:nvPr/>
            </p:nvSpPr>
            <p:spPr>
              <a:xfrm>
                <a:off x="2645066" y="4832157"/>
                <a:ext cx="1136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A514A-0927-C097-B2B3-AC481743F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066" y="4832157"/>
                <a:ext cx="113697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DA27E836-9367-0045-80F0-9F424274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81" y="4562800"/>
            <a:ext cx="3385741" cy="17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E86D6C6-0488-0F8F-EDDF-10FE041563F6}"/>
              </a:ext>
            </a:extLst>
          </p:cNvPr>
          <p:cNvSpPr/>
          <p:nvPr/>
        </p:nvSpPr>
        <p:spPr>
          <a:xfrm>
            <a:off x="55330" y="2774695"/>
            <a:ext cx="2243488" cy="737626"/>
          </a:xfrm>
          <a:prstGeom prst="wedgeRectCallout">
            <a:avLst>
              <a:gd name="adj1" fmla="val 59600"/>
              <a:gd name="adj2" fmla="val 72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Probability </a:t>
            </a:r>
            <a:r>
              <a:rPr lang="en-IN" sz="1600" dirty="0">
                <a:solidFill>
                  <a:prstClr val="black"/>
                </a:solidFill>
                <a:latin typeface="Abadi Extra Light" panose="020B0204020104020204" pitchFamily="34" charset="0"/>
              </a:rPr>
              <a:t>d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istribution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of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the output as a function of input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360C348-EDC7-8842-C3FE-4717BBB1AEBE}"/>
              </a:ext>
            </a:extLst>
          </p:cNvPr>
          <p:cNvSpPr/>
          <p:nvPr/>
        </p:nvSpPr>
        <p:spPr>
          <a:xfrm>
            <a:off x="8166446" y="3122124"/>
            <a:ext cx="1622381" cy="440127"/>
          </a:xfrm>
          <a:prstGeom prst="wedgeRectCallout">
            <a:avLst>
              <a:gd name="adj1" fmla="val -65703"/>
              <a:gd name="adj2" fmla="val 309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Distribution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of the inputs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20E807-EB03-8038-4497-2CCE58661111}"/>
                  </a:ext>
                </a:extLst>
              </p:cNvPr>
              <p:cNvSpPr txBox="1"/>
              <p:nvPr/>
            </p:nvSpPr>
            <p:spPr>
              <a:xfrm>
                <a:off x="6096000" y="2415508"/>
                <a:ext cx="25422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20E807-EB03-8038-4497-2CCE58661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15508"/>
                <a:ext cx="254223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D10D838-2117-8661-1095-546A8CA74AE4}"/>
              </a:ext>
            </a:extLst>
          </p:cNvPr>
          <p:cNvSpPr/>
          <p:nvPr/>
        </p:nvSpPr>
        <p:spPr>
          <a:xfrm>
            <a:off x="8739036" y="2317037"/>
            <a:ext cx="2751349" cy="615553"/>
          </a:xfrm>
          <a:prstGeom prst="wedgeRectCallout">
            <a:avLst>
              <a:gd name="adj1" fmla="val -57275"/>
              <a:gd name="adj2" fmla="val 2904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Distribution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of the input conditioned on its “label/output”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0A67AEC-EE48-3DF7-CB95-A69375FD72DE}"/>
              </a:ext>
            </a:extLst>
          </p:cNvPr>
          <p:cNvSpPr/>
          <p:nvPr/>
        </p:nvSpPr>
        <p:spPr>
          <a:xfrm>
            <a:off x="2795060" y="3347880"/>
            <a:ext cx="2076049" cy="440127"/>
          </a:xfrm>
          <a:prstGeom prst="wedgeRectCallout">
            <a:avLst>
              <a:gd name="adj1" fmla="val 35684"/>
              <a:gd name="adj2" fmla="val -82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Unknown parameters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of this distribution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4EEFD9E-C499-11F3-F75D-669B2716E032}"/>
              </a:ext>
            </a:extLst>
          </p:cNvPr>
          <p:cNvSpPr/>
          <p:nvPr/>
        </p:nvSpPr>
        <p:spPr>
          <a:xfrm>
            <a:off x="298566" y="4562800"/>
            <a:ext cx="2004925" cy="993818"/>
          </a:xfrm>
          <a:prstGeom prst="wedgeRectCallout">
            <a:avLst>
              <a:gd name="adj1" fmla="val 66162"/>
              <a:gd name="adj2" fmla="val 211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Represents our belief</a:t>
            </a:r>
            <a:r>
              <a:rPr kumimoji="0" lang="en-IN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 about the unknown parameters before we see the data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3" grpId="0" animBg="1"/>
      <p:bldP spid="5" grpId="0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Core of PML: Two Basic Rules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Sum Rule (marginalization): Distribution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considering for all possibilities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Product Rule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These two rules are the core of most of probabilistic/Bayesian ML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Bayes rule easily derived from the sum and product rules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6ADD9-DE19-C98D-3071-7AD9CE6C6C3F}"/>
                  </a:ext>
                </a:extLst>
              </p:cNvPr>
              <p:cNvSpPr txBox="1"/>
              <p:nvPr/>
            </p:nvSpPr>
            <p:spPr>
              <a:xfrm>
                <a:off x="622953" y="1725851"/>
                <a:ext cx="4466223" cy="1642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A6ADD9-DE19-C98D-3071-7AD9CE6C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3" y="1725851"/>
                <a:ext cx="4466223" cy="164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8D3E3-2E02-1379-2B1A-1E94190E7F7E}"/>
                  </a:ext>
                </a:extLst>
              </p:cNvPr>
              <p:cNvSpPr txBox="1"/>
              <p:nvPr/>
            </p:nvSpPr>
            <p:spPr>
              <a:xfrm>
                <a:off x="6682771" y="1596154"/>
                <a:ext cx="4942571" cy="177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e>
                      </m:nary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8D3E3-2E02-1379-2B1A-1E94190E7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771" y="1596154"/>
                <a:ext cx="4942571" cy="1775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D43591-CCAF-C263-17D4-6A8E7AF03FDE}"/>
              </a:ext>
            </a:extLst>
          </p:cNvPr>
          <p:cNvSpPr txBox="1"/>
          <p:nvPr/>
        </p:nvSpPr>
        <p:spPr>
          <a:xfrm>
            <a:off x="5446030" y="1919915"/>
            <a:ext cx="803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u="sng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21F2C07-6135-7B10-6D85-D07AD20E6F44}"/>
                  </a:ext>
                </a:extLst>
              </p:cNvPr>
              <p:cNvSpPr/>
              <p:nvPr/>
            </p:nvSpPr>
            <p:spPr>
              <a:xfrm>
                <a:off x="3308826" y="1739089"/>
                <a:ext cx="2401862" cy="379108"/>
              </a:xfrm>
              <a:prstGeom prst="wedgeRectCallout">
                <a:avLst>
                  <a:gd name="adj1" fmla="val -50451"/>
                  <a:gd name="adj2" fmla="val 825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a discrete </a:t>
                </a:r>
                <a:r>
                  <a:rPr kumimoji="0" lang="en-I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r.v.</a:t>
                </a:r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21F2C07-6135-7B10-6D85-D07AD20E6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826" y="1739089"/>
                <a:ext cx="2401862" cy="379108"/>
              </a:xfrm>
              <a:prstGeom prst="wedgeRectCallout">
                <a:avLst>
                  <a:gd name="adj1" fmla="val -50451"/>
                  <a:gd name="adj2" fmla="val 82597"/>
                </a:avLst>
              </a:prstGeom>
              <a:blipFill>
                <a:blip r:embed="rId6"/>
                <a:stretch>
                  <a:fillRect t="-68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E15354-B326-A108-681D-6FE11BF99C12}"/>
                  </a:ext>
                </a:extLst>
              </p:cNvPr>
              <p:cNvSpPr/>
              <p:nvPr/>
            </p:nvSpPr>
            <p:spPr>
              <a:xfrm>
                <a:off x="9211065" y="1762186"/>
                <a:ext cx="2595749" cy="332914"/>
              </a:xfrm>
              <a:prstGeom prst="wedgeRectCallout">
                <a:avLst>
                  <a:gd name="adj1" fmla="val -50451"/>
                  <a:gd name="adj2" fmla="val 825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a continuous </a:t>
                </a:r>
                <a:r>
                  <a:rPr kumimoji="0" lang="en-I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r.v.</a:t>
                </a:r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E15354-B326-A108-681D-6FE11BF99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65" y="1762186"/>
                <a:ext cx="2595749" cy="332914"/>
              </a:xfrm>
              <a:prstGeom prst="wedgeRectCallout">
                <a:avLst>
                  <a:gd name="adj1" fmla="val -50451"/>
                  <a:gd name="adj2" fmla="val 82597"/>
                </a:avLst>
              </a:prstGeom>
              <a:blipFill>
                <a:blip r:embed="rId7"/>
                <a:stretch>
                  <a:fillRect t="-12821" b="-12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8004F2-835B-13E3-7694-A323C8322B72}"/>
                  </a:ext>
                </a:extLst>
              </p:cNvPr>
              <p:cNvSpPr txBox="1"/>
              <p:nvPr/>
            </p:nvSpPr>
            <p:spPr>
              <a:xfrm>
                <a:off x="1956667" y="3722429"/>
                <a:ext cx="889217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4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4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8004F2-835B-13E3-7694-A323C8322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667" y="3722429"/>
                <a:ext cx="889217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97CB31-D9CA-B133-3CDE-33D737ACDF94}"/>
                  </a:ext>
                </a:extLst>
              </p:cNvPr>
              <p:cNvSpPr txBox="1"/>
              <p:nvPr/>
            </p:nvSpPr>
            <p:spPr>
              <a:xfrm>
                <a:off x="3154461" y="5637844"/>
                <a:ext cx="5507662" cy="99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𝑑𝑏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97CB31-D9CA-B133-3CDE-33D737ACD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461" y="5637844"/>
                <a:ext cx="5507662" cy="992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A14B44E-D2A9-6B1B-D7DB-CA6F24777E90}"/>
                  </a:ext>
                </a:extLst>
              </p:cNvPr>
              <p:cNvSpPr/>
              <p:nvPr/>
            </p:nvSpPr>
            <p:spPr>
              <a:xfrm>
                <a:off x="8876584" y="5689929"/>
                <a:ext cx="1912019" cy="645535"/>
              </a:xfrm>
              <a:prstGeom prst="wedgeRectCallout">
                <a:avLst>
                  <a:gd name="adj1" fmla="val -65037"/>
                  <a:gd name="adj2" fmla="val 540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Assuming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a continuous </a:t>
                </a:r>
                <a:r>
                  <a:rPr kumimoji="0" lang="en-I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r.v.</a:t>
                </a:r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A14B44E-D2A9-6B1B-D7DB-CA6F24777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584" y="5689929"/>
                <a:ext cx="1912019" cy="645535"/>
              </a:xfrm>
              <a:prstGeom prst="wedgeRectCallout">
                <a:avLst>
                  <a:gd name="adj1" fmla="val -65037"/>
                  <a:gd name="adj2" fmla="val 54063"/>
                </a:avLst>
              </a:prstGeom>
              <a:blipFill>
                <a:blip r:embed="rId10"/>
                <a:stretch>
                  <a:fillRect t="-7692" b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18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2" grpId="0" animBg="1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8" y="2623218"/>
            <a:ext cx="11591171" cy="1953641"/>
          </a:xfrm>
        </p:spPr>
        <p:txBody>
          <a:bodyPr>
            <a:noAutofit/>
          </a:bodyPr>
          <a:lstStyle/>
          <a:p>
            <a:pPr algn="ctr"/>
            <a:r>
              <a:rPr lang="en-IN" sz="7200" dirty="0">
                <a:solidFill>
                  <a:srgbClr val="A33BC3"/>
                </a:solidFill>
              </a:rPr>
              <a:t>ML and Uncertainty</a:t>
            </a:r>
            <a:br>
              <a:rPr lang="en-IN" sz="7200" dirty="0">
                <a:solidFill>
                  <a:srgbClr val="A33BC3"/>
                </a:solidFill>
              </a:rPr>
            </a:br>
            <a:r>
              <a:rPr lang="en-IN" sz="7200" dirty="0">
                <a:solidFill>
                  <a:srgbClr val="A33BC3"/>
                </a:solidFill>
              </a:rPr>
              <a:t> </a:t>
            </a:r>
            <a:r>
              <a:rPr lang="en-IN" sz="6000" dirty="0">
                <a:solidFill>
                  <a:srgbClr val="A33BC3"/>
                </a:solidFill>
              </a:rPr>
              <a:t>(and how PML handles uncertainty)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56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Uncertainty due to Limited Training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Model/parameter uncertainty is due to not having enough training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Also called </a:t>
            </a:r>
            <a:r>
              <a:rPr lang="en-IN" b="1" dirty="0">
                <a:solidFill>
                  <a:srgbClr val="0000FF"/>
                </a:solidFill>
                <a:latin typeface="Abadi Extra Light" panose="020B0204020104020204" pitchFamily="34" charset="0"/>
              </a:rPr>
              <a:t>epistemic uncertainty</a:t>
            </a:r>
            <a:r>
              <a:rPr lang="en-IN" dirty="0">
                <a:latin typeface="Abadi Extra Light" panose="020B0204020104020204" pitchFamily="34" charset="0"/>
              </a:rPr>
              <a:t>. Usually </a:t>
            </a:r>
            <a:r>
              <a:rPr lang="en-IN" u="sng" dirty="0">
                <a:latin typeface="Abadi Extra Light" panose="020B0204020104020204" pitchFamily="34" charset="0"/>
              </a:rPr>
              <a:t>reducible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Vanishes with “sufficient” training data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AB8A5-9EF1-8340-EF3C-B4FA40A15FD9}"/>
              </a:ext>
            </a:extLst>
          </p:cNvPr>
          <p:cNvSpPr txBox="1"/>
          <p:nvPr/>
        </p:nvSpPr>
        <p:spPr>
          <a:xfrm>
            <a:off x="2220413" y="1629896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j-lt"/>
              </a:rPr>
              <a:t>Same model class (linear models) </a:t>
            </a:r>
          </a:p>
          <a:p>
            <a:r>
              <a:rPr lang="en-IN" dirty="0">
                <a:latin typeface="+mj-lt"/>
              </a:rPr>
              <a:t>but uncertainty about the weights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D7ADB-5095-E532-DCEB-B367123784CA}"/>
              </a:ext>
            </a:extLst>
          </p:cNvPr>
          <p:cNvSpPr txBox="1"/>
          <p:nvPr/>
        </p:nvSpPr>
        <p:spPr>
          <a:xfrm>
            <a:off x="5678076" y="1641255"/>
            <a:ext cx="336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+mj-lt"/>
              </a:rPr>
              <a:t>Uncertainty not just about the weights but also the model class</a:t>
            </a:r>
          </a:p>
        </p:txBody>
      </p:sp>
      <p:sp>
        <p:nvSpPr>
          <p:cNvPr id="22" name="TextBox 21">
            <a:hlinkClick r:id="rId3"/>
            <a:extLst>
              <a:ext uri="{FF2B5EF4-FFF2-40B4-BE49-F238E27FC236}">
                <a16:creationId xmlns:a16="http://schemas.microsoft.com/office/drawing/2014/main" id="{0162E0F3-573C-22B5-57C3-2227FF8F97C9}"/>
              </a:ext>
            </a:extLst>
          </p:cNvPr>
          <p:cNvSpPr txBox="1"/>
          <p:nvPr/>
        </p:nvSpPr>
        <p:spPr>
          <a:xfrm>
            <a:off x="186138" y="6435408"/>
            <a:ext cx="410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Image credit: Balaji L, Dustin T, Jasper N. (</a:t>
            </a:r>
            <a:r>
              <a:rPr lang="en-GB" sz="1200" dirty="0" err="1">
                <a:latin typeface="+mj-lt"/>
              </a:rPr>
              <a:t>NeurIPS</a:t>
            </a:r>
            <a:r>
              <a:rPr lang="en-GB" sz="1200" dirty="0">
                <a:latin typeface="+mj-lt"/>
              </a:rPr>
              <a:t> 2020 tutorial)</a:t>
            </a:r>
            <a:endParaRPr lang="en-IN" sz="1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6EEAC-23A2-B9DB-3DA1-BC6E17962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83" y="2328224"/>
            <a:ext cx="2718289" cy="2035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3B2E38-4D7D-D70B-EEEF-B1C0D0E3C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430" y="2306629"/>
            <a:ext cx="2718289" cy="2044839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8C36F5D-6260-A264-C019-8D853ACB6FC2}"/>
              </a:ext>
            </a:extLst>
          </p:cNvPr>
          <p:cNvSpPr/>
          <p:nvPr/>
        </p:nvSpPr>
        <p:spPr>
          <a:xfrm>
            <a:off x="6136273" y="4423338"/>
            <a:ext cx="2447025" cy="646331"/>
          </a:xfrm>
          <a:prstGeom prst="wedgeRectCallout">
            <a:avLst>
              <a:gd name="adj1" fmla="val 45769"/>
              <a:gd name="adj2" fmla="val -101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Each model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class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itself will have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uncertainty(like left fig) since there isn’t enough training data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4AAE340-AF34-3E32-36E7-DC84F310F429}"/>
              </a:ext>
            </a:extLst>
          </p:cNvPr>
          <p:cNvSpPr/>
          <p:nvPr/>
        </p:nvSpPr>
        <p:spPr>
          <a:xfrm>
            <a:off x="8199323" y="3215601"/>
            <a:ext cx="2081815" cy="889329"/>
          </a:xfrm>
          <a:prstGeom prst="wedgeRectCallout">
            <a:avLst>
              <a:gd name="adj1" fmla="val -69752"/>
              <a:gd name="adj2" fmla="val -296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3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different model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classes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considered here (with linear, polynomial, circular decision boundaries)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1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2" grpId="0"/>
      <p:bldP spid="1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|15.6|13.7|11.1|12.6|4.7|8.8|1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1.6|35.5|11.7|46|10.8|32|19.3|51.3|6.2|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9|25.9|17|56.6|3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1.9|25.9|17|56.6|3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|15.6|13.7|11.1|12.6|4.7|8.8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4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7E670F-1B95-4F83-8845-619F80844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654D16-AF59-491A-A959-17499C74261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6f5e4ebc-8a67-4d1c-93f5-b4161f914fa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C58478-2B3E-422F-852F-4E019BA80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47741</TotalTime>
  <Words>1782</Words>
  <Application>Microsoft Office PowerPoint</Application>
  <PresentationFormat>Widescreen</PresentationFormat>
  <Paragraphs>364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Course Logistics and Introduction to Probabilistic Machine Learning</vt:lpstr>
      <vt:lpstr>Course Logistics</vt:lpstr>
      <vt:lpstr>Workload and Grading Policy</vt:lpstr>
      <vt:lpstr>Textbooks and Readings</vt:lpstr>
      <vt:lpstr>Probabilistic Machine Learning</vt:lpstr>
      <vt:lpstr>Probabilistic Machine Learning</vt:lpstr>
      <vt:lpstr>The Core of PML: Two Basic Rules of Probability</vt:lpstr>
      <vt:lpstr>ML and Uncertainty  (and how PML handles uncertainty)</vt:lpstr>
      <vt:lpstr>Uncertainty due to Limited Training Data</vt:lpstr>
      <vt:lpstr>Uncertainty due to Inherent Noise in Training Data</vt:lpstr>
      <vt:lpstr>How to Estimate Uncertainty?</vt:lpstr>
      <vt:lpstr>Predictive Uncertainty </vt:lpstr>
      <vt:lpstr>Generative Models</vt:lpstr>
      <vt:lpstr>Probabilistic Modeling of Data: The Setup</vt:lpstr>
      <vt:lpstr>Probabilistic Modeling of Data: The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2531</cp:revision>
  <dcterms:created xsi:type="dcterms:W3CDTF">2020-07-07T20:42:16Z</dcterms:created>
  <dcterms:modified xsi:type="dcterms:W3CDTF">2025-01-06T14:26:46Z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