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551" r:id="rId2"/>
    <p:sldId id="577" r:id="rId3"/>
    <p:sldId id="622" r:id="rId4"/>
    <p:sldId id="623" r:id="rId5"/>
    <p:sldId id="626" r:id="rId6"/>
    <p:sldId id="627" r:id="rId7"/>
    <p:sldId id="631" r:id="rId8"/>
    <p:sldId id="632" r:id="rId9"/>
    <p:sldId id="624" r:id="rId10"/>
    <p:sldId id="633" r:id="rId11"/>
    <p:sldId id="634" r:id="rId12"/>
    <p:sldId id="637" r:id="rId13"/>
    <p:sldId id="638" r:id="rId14"/>
    <p:sldId id="639" r:id="rId15"/>
    <p:sldId id="640" r:id="rId16"/>
    <p:sldId id="641" r:id="rId17"/>
    <p:sldId id="6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0000FF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02-09-2022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02-09-2022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02-09-2022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02-09-2022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02-09-2022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02-09-2022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02-09-2022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02-09-2022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02-09-2022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02-09-2022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02-09-2022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9.png"/><Relationship Id="rId5" Type="http://schemas.openxmlformats.org/officeDocument/2006/relationships/image" Target="NULL"/><Relationship Id="rId10" Type="http://schemas.openxmlformats.org/officeDocument/2006/relationships/image" Target="../media/image7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0.png"/><Relationship Id="rId5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7.png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NULL"/><Relationship Id="rId15" Type="http://schemas.openxmlformats.org/officeDocument/2006/relationships/image" Target="../media/image21.png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7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tags" Target="../tags/tag4.xml"/><Relationship Id="rId6" Type="http://schemas.openxmlformats.org/officeDocument/2006/relationships/image" Target="NULL"/><Relationship Id="rId11" Type="http://schemas.openxmlformats.org/officeDocument/2006/relationships/image" Target="../media/image27.pn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emf"/><Relationship Id="rId7" Type="http://schemas.openxmlformats.org/officeDocument/2006/relationships/image" Target="NULL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30.emf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44.png"/><Relationship Id="rId7" Type="http://schemas.openxmlformats.org/officeDocument/2006/relationships/image" Target="NULL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11" Type="http://schemas.openxmlformats.org/officeDocument/2006/relationships/image" Target="../media/image34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959" y="2600587"/>
            <a:ext cx="10813129" cy="1113521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Introduction to Gaussian Processes</a:t>
            </a: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(Kernel Methods meet Bayesian Learning)</a:t>
            </a:r>
            <a:endParaRPr lang="en-IN" sz="32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GP for Noisy Setting: Classification and GLM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Binary classification: Now likelihood will be Bernoulli:</a:t>
                </a:r>
                <a:r>
                  <a:rPr lang="en-IN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Bernoulli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multi-class (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GP,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multinoulli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×1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vector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GP based GLM,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will be some exp-family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still be a GP. Assuming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a zero-mean GP prior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</m:t>
                    </m:r>
                    <m:r>
                      <a:rPr lang="en-IN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posterior predictive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again be written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in general is not as easy to compute unlike the case of GP regression we saw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A21C8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solidFill>
                              <a:srgbClr val="A21C8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rgbClr val="A21C8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rgbClr val="A21C8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A21C8C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r>
                          <a:rPr lang="en-IN" sz="2400" b="1" i="1">
                            <a:solidFill>
                              <a:srgbClr val="A21C8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still not a problem (will be Gaussian due to the GP property)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GP posterior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A21C8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solidFill>
                              <a:srgbClr val="A21C8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rgbClr val="A21C8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e>
                        <m:r>
                          <a:rPr lang="en-IN" sz="2400" b="1" i="1">
                            <a:solidFill>
                              <a:srgbClr val="A21C8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sz="2400" b="1" i="1" smtClean="0">
                        <a:solidFill>
                          <a:srgbClr val="A21C8C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IN" sz="2400" b="1" i="1" smtClean="0">
                        <a:solidFill>
                          <a:srgbClr val="A21C8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IN" sz="2400" b="1" i="1" smtClean="0">
                            <a:solidFill>
                              <a:srgbClr val="A21C8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solidFill>
                              <a:srgbClr val="A21C8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IN" sz="2400" b="1" i="1" smtClean="0">
                        <a:solidFill>
                          <a:srgbClr val="A21C8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IN" sz="2400" b="1" i="1" smtClean="0">
                        <a:solidFill>
                          <a:srgbClr val="A21C8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 smtClean="0">
                        <a:solidFill>
                          <a:srgbClr val="A21C8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400" b="1" i="1" smtClean="0">
                        <a:solidFill>
                          <a:srgbClr val="A21C8C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400" b="1" i="1" smtClean="0">
                        <a:solidFill>
                          <a:srgbClr val="A21C8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IN" sz="2400" b="1" i="1" smtClean="0">
                        <a:solidFill>
                          <a:srgbClr val="A21C8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will require approximation (Laplace, MCMC, variational, etc)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overall integral will require approximation as well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/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85765D-1A02-44C3-B25F-26B3771264A8}"/>
                  </a:ext>
                </a:extLst>
              </p:cNvPr>
              <p:cNvSpPr txBox="1"/>
              <p:nvPr/>
            </p:nvSpPr>
            <p:spPr>
              <a:xfrm>
                <a:off x="3353925" y="3561646"/>
                <a:ext cx="4740144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2800" b="0" i="1" smtClean="0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rgbClr val="A21C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rgbClr val="A21C8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rgbClr val="A21C8C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800" b="1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800" b="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85765D-1A02-44C3-B25F-26B377126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925" y="3561646"/>
                <a:ext cx="4740144" cy="4472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A7C63A-0275-41D1-9BF5-B5723181D821}"/>
                  </a:ext>
                </a:extLst>
              </p:cNvPr>
              <p:cNvSpPr txBox="1"/>
              <p:nvPr/>
            </p:nvSpPr>
            <p:spPr>
              <a:xfrm>
                <a:off x="4578684" y="4148488"/>
                <a:ext cx="4946034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80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A21C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A21C8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A21C8C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1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IN" sz="2800" i="1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e>
                          <m:r>
                            <a:rPr lang="en-IN" sz="2800" b="1" i="1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A7C63A-0275-41D1-9BF5-B5723181D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684" y="4148488"/>
                <a:ext cx="4946034" cy="4472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27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359"/>
    </mc:Choice>
    <mc:Fallback xmlns="">
      <p:transition spd="slow" advTm="297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Learning Hyperparameters in GP based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learn the hyperparameters of the GP prior as well as of the likelihood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the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of GP are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/kernel function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hyperparams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MLE-II is a popular choice for learning these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(otherwise MCMC, VI, etc)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Denoting the covariance/kernel matrix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for Gaussian likelihood case, the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marg-lik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This can be maximized to learn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non-Gaussian likelihoods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, the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marg-lik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itself will need to be approximated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/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27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475D6E-A9C8-4A21-921B-BF326DED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29" y="2335159"/>
            <a:ext cx="10813973" cy="18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BA1292B-A49B-4283-A20D-46AEBE8FB652}"/>
                  </a:ext>
                </a:extLst>
              </p:cNvPr>
              <p:cNvSpPr/>
              <p:nvPr/>
            </p:nvSpPr>
            <p:spPr>
              <a:xfrm>
                <a:off x="8127659" y="2789372"/>
                <a:ext cx="1372457" cy="579267"/>
              </a:xfrm>
              <a:prstGeom prst="wedgeRectCallout">
                <a:avLst>
                  <a:gd name="adj1" fmla="val -49594"/>
                  <a:gd name="adj2" fmla="val 7089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Different RBF kernel bandwidth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each feature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BA1292B-A49B-4283-A20D-46AEBE8FB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659" y="2789372"/>
                <a:ext cx="1372457" cy="579267"/>
              </a:xfrm>
              <a:prstGeom prst="wedgeRectCallout">
                <a:avLst>
                  <a:gd name="adj1" fmla="val -49594"/>
                  <a:gd name="adj2" fmla="val 70890"/>
                </a:avLst>
              </a:prstGeom>
              <a:blipFill>
                <a:blip r:embed="rId7"/>
                <a:stretch>
                  <a:fillRect t="-41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57F7C0E3-785B-44E6-8531-0BD4240B7F4C}"/>
                  </a:ext>
                </a:extLst>
              </p:cNvPr>
              <p:cNvSpPr/>
              <p:nvPr/>
            </p:nvSpPr>
            <p:spPr>
              <a:xfrm>
                <a:off x="5357043" y="2836125"/>
                <a:ext cx="2667773" cy="441954"/>
              </a:xfrm>
              <a:prstGeom prst="wedgeRectCallout">
                <a:avLst>
                  <a:gd name="adj1" fmla="val 54101"/>
                  <a:gd name="adj2" fmla="val 15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help in feature selection (irrelevant features will tend to have very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57F7C0E3-785B-44E6-8531-0BD4240B7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043" y="2836125"/>
                <a:ext cx="2667773" cy="441954"/>
              </a:xfrm>
              <a:prstGeom prst="wedgeRectCallout">
                <a:avLst>
                  <a:gd name="adj1" fmla="val 54101"/>
                  <a:gd name="adj2" fmla="val 1537"/>
                </a:avLst>
              </a:prstGeom>
              <a:blipFill>
                <a:blip r:embed="rId8"/>
                <a:stretch>
                  <a:fillRect t="-1316" b="-92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EFD8B6-133E-46E5-AFA1-E5E037C9A156}"/>
                  </a:ext>
                </a:extLst>
              </p:cNvPr>
              <p:cNvSpPr txBox="1"/>
              <p:nvPr/>
            </p:nvSpPr>
            <p:spPr>
              <a:xfrm>
                <a:off x="3364739" y="5239215"/>
                <a:ext cx="54625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IN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EFD8B6-133E-46E5-AFA1-E5E037C9A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739" y="5239215"/>
                <a:ext cx="546252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74E9EA6-F9D5-4DCE-ABA8-2E40A999A4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22931" y="2152638"/>
            <a:ext cx="1004822" cy="965223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261A61B-C63C-45CB-B550-5F08F1C5C5B0}"/>
              </a:ext>
            </a:extLst>
          </p:cNvPr>
          <p:cNvSpPr/>
          <p:nvPr/>
        </p:nvSpPr>
        <p:spPr>
          <a:xfrm>
            <a:off x="9778576" y="2292242"/>
            <a:ext cx="1353662" cy="1136758"/>
          </a:xfrm>
          <a:prstGeom prst="wedgeRectCallout">
            <a:avLst>
              <a:gd name="adj1" fmla="val 72944"/>
              <a:gd name="adj2" fmla="val -172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Ability to learn kernel </a:t>
            </a:r>
            <a:r>
              <a:rPr lang="en-IN" sz="12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hyperparams</a:t>
            </a:r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 (without cross-valid) is another very appealing property of GP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8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046"/>
    </mc:Choice>
    <mc:Fallback xmlns="">
      <p:transition spd="slow" advTm="382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Coming Up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Some aspects of GPs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Scalability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Connections with neural nets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Some recent advances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7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48"/>
    </mc:Choice>
    <mc:Fallback xmlns="">
      <p:transition spd="slow" advTm="3344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Scalability of GPs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Computational costs in some steps of GP models scale in the size of training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example, prediction cost is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GP models often require matrix inversions (e.g., in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marg-lik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computation when estimating hyperparameters) – takes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 Storage also requires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since need to store the covariance matrix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 A lot of work on speeding up GPs</a:t>
                </a:r>
                <a:r>
                  <a:rPr lang="en-GB" sz="2800" baseline="30000" dirty="0"/>
                  <a:t>1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Some prominent approaches include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Inducing Point Methods </a:t>
                </a:r>
                <a:r>
                  <a:rPr lang="en-GB" dirty="0">
                    <a:latin typeface="Abadi Extra Light" panose="020B0204020104020204" pitchFamily="34" charset="0"/>
                  </a:rPr>
                  <a:t>(condition predictions only on a small set of “learnable” points)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Divide-and-Conquer (learn GP on small subsets of data and aggregate predictions)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Kernel approximations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 that nearest </a:t>
                </a:r>
                <a:r>
                  <a:rPr lang="en-GB" dirty="0" err="1">
                    <a:latin typeface="Abadi Extra Light" panose="020B0204020104020204" pitchFamily="34" charset="0"/>
                  </a:rPr>
                  <a:t>neighbor</a:t>
                </a:r>
                <a:r>
                  <a:rPr lang="en-GB" dirty="0">
                    <a:latin typeface="Abadi Extra Light" panose="020B0204020104020204" pitchFamily="34" charset="0"/>
                  </a:rPr>
                  <a:t> methods and kernel methods also face similar issues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Many tricks to speed up kernel methods can be used for speeding up GPs too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645" r="-364" b="-14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7F67AA-9849-4E86-8C59-17E557133984}"/>
                  </a:ext>
                </a:extLst>
              </p:cNvPr>
              <p:cNvSpPr txBox="1"/>
              <p:nvPr/>
            </p:nvSpPr>
            <p:spPr>
              <a:xfrm>
                <a:off x="1058488" y="2178259"/>
                <a:ext cx="27585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7F67AA-9849-4E86-8C59-17E557133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88" y="2178259"/>
                <a:ext cx="2758576" cy="369332"/>
              </a:xfrm>
              <a:prstGeom prst="rect">
                <a:avLst/>
              </a:prstGeom>
              <a:blipFill>
                <a:blip r:embed="rId6"/>
                <a:stretch>
                  <a:fillRect l="-2212" r="-3540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BDD5B8-FD97-4EBD-96BF-2F6BB77B22AB}"/>
                  </a:ext>
                </a:extLst>
              </p:cNvPr>
              <p:cNvSpPr txBox="1"/>
              <p:nvPr/>
            </p:nvSpPr>
            <p:spPr>
              <a:xfrm>
                <a:off x="4610307" y="2145252"/>
                <a:ext cx="1811585" cy="37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BDD5B8-FD97-4EBD-96BF-2F6BB77B2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307" y="2145252"/>
                <a:ext cx="1811585" cy="373757"/>
              </a:xfrm>
              <a:prstGeom prst="rect">
                <a:avLst/>
              </a:prstGeom>
              <a:blipFill>
                <a:blip r:embed="rId7"/>
                <a:stretch>
                  <a:fillRect l="-3367" r="-4040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49C833-5F70-4991-A246-2EEF2539216D}"/>
                  </a:ext>
                </a:extLst>
              </p:cNvPr>
              <p:cNvSpPr txBox="1"/>
              <p:nvPr/>
            </p:nvSpPr>
            <p:spPr>
              <a:xfrm>
                <a:off x="6938962" y="2142385"/>
                <a:ext cx="4340932" cy="37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40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49C833-5F70-4991-A246-2EEF2539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962" y="2142385"/>
                <a:ext cx="4340932" cy="373757"/>
              </a:xfrm>
              <a:prstGeom prst="rect">
                <a:avLst/>
              </a:prstGeom>
              <a:blipFill>
                <a:blip r:embed="rId8"/>
                <a:stretch>
                  <a:fillRect l="-421" r="-281" b="-338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AFE1DB3-D9F8-4928-8FDD-1F2C5B776408}"/>
                  </a:ext>
                </a:extLst>
              </p:cNvPr>
              <p:cNvSpPr/>
              <p:nvPr/>
            </p:nvSpPr>
            <p:spPr>
              <a:xfrm>
                <a:off x="6309064" y="1606858"/>
                <a:ext cx="1929414" cy="465725"/>
              </a:xfrm>
              <a:prstGeom prst="wedgeRectCallout">
                <a:avLst>
                  <a:gd name="adj1" fmla="val -49594"/>
                  <a:gd name="adj2" fmla="val 7089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cost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already inverted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AFE1DB3-D9F8-4928-8FDD-1F2C5B776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064" y="1606858"/>
                <a:ext cx="1929414" cy="465725"/>
              </a:xfrm>
              <a:prstGeom prst="wedgeRectCallout">
                <a:avLst>
                  <a:gd name="adj1" fmla="val -49594"/>
                  <a:gd name="adj2" fmla="val 70890"/>
                </a:avLst>
              </a:prstGeom>
              <a:blipFill>
                <a:blip r:embed="rId9"/>
                <a:stretch>
                  <a:fillRect t="-515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D8DDF8C-2151-4237-B0CA-15DFA8FCC842}"/>
              </a:ext>
            </a:extLst>
          </p:cNvPr>
          <p:cNvSpPr txBox="1"/>
          <p:nvPr/>
        </p:nvSpPr>
        <p:spPr>
          <a:xfrm>
            <a:off x="88777" y="6622742"/>
            <a:ext cx="4480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aseline="30000" dirty="0"/>
              <a:t>1</a:t>
            </a:r>
            <a:r>
              <a:rPr lang="en-GB" sz="1000" dirty="0"/>
              <a:t>When Gaussian Process Meets Big Data: A Review of Scalable GPs - Liu et al, 2018</a:t>
            </a:r>
            <a:endParaRPr lang="en-IN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B21B85B-8BCE-44C7-8189-34C6B143FD76}"/>
                  </a:ext>
                </a:extLst>
              </p:cNvPr>
              <p:cNvSpPr/>
              <p:nvPr/>
            </p:nvSpPr>
            <p:spPr>
              <a:xfrm>
                <a:off x="10172330" y="3909552"/>
                <a:ext cx="1929414" cy="465725"/>
              </a:xfrm>
              <a:prstGeom prst="wedgeRectCallout">
                <a:avLst>
                  <a:gd name="adj1" fmla="val -47293"/>
                  <a:gd name="adj2" fmla="val 9185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pseudo-inputs and pseudo-outputs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B21B85B-8BCE-44C7-8189-34C6B143F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330" y="3909552"/>
                <a:ext cx="1929414" cy="465725"/>
              </a:xfrm>
              <a:prstGeom prst="wedgeRectCallout">
                <a:avLst>
                  <a:gd name="adj1" fmla="val -47293"/>
                  <a:gd name="adj2" fmla="val 91858"/>
                </a:avLst>
              </a:prstGeom>
              <a:blipFill>
                <a:blip r:embed="rId10"/>
                <a:stretch>
                  <a:fillRect l="-627" t="-43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796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02"/>
    </mc:Choice>
    <mc:Fallback xmlns="">
      <p:transition spd="slow" advTm="421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/>
      <p:bldP spid="14" grpId="0"/>
      <p:bldP spid="15" grpId="0"/>
      <p:bldP spid="16" grpId="0" animBg="1"/>
      <p:bldP spid="3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GP: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GP is sometimes referred to as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nonparametric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model because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Complexity (representation size) of the function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grows in the size of training data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To see this, note the form of the GP predictions, e.g., predictive mean in GP regression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It implies that                                 which means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written in terms of all training examples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Thus the representation size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depends on the number of training examples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contrast, a parametric model has a size that doesn’t grow with training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E.g., a linear model learns a weight vector </a:t>
                </a:r>
                <a14:m>
                  <m:oMath xmlns:m="http://schemas.openxmlformats.org/officeDocument/2006/math"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parameters, size independent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Nonparametric models more flexible since their complexity is not limited beforehand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Note: Methods like nearest neighbors and kernel SVMs are also nonparametric (but not Bayesian)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16C94A-BA0F-41FF-923D-BA513B96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89" y="2439373"/>
            <a:ext cx="5934622" cy="7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EE0F566-04AB-40A6-B49A-CD4F5E28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25" y="3402624"/>
            <a:ext cx="2433592" cy="37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26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80"/>
    </mc:Choice>
    <mc:Fallback xmlns="">
      <p:transition spd="slow" advTm="256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Neural Networks and Gaussian Process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An infinitely-wide single hidden layer NN with </a:t>
            </a:r>
            <a:r>
              <a:rPr lang="en-GB" sz="2600" dirty="0" err="1">
                <a:latin typeface="Abadi Extra Light" panose="020B0204020104020204" pitchFamily="34" charset="0"/>
              </a:rPr>
              <a:t>i.i.d</a:t>
            </a:r>
            <a:r>
              <a:rPr lang="en-GB" sz="2600" dirty="0">
                <a:latin typeface="Abadi Extra Light" panose="020B0204020104020204" pitchFamily="34" charset="0"/>
              </a:rPr>
              <a:t>. priors on weights = GP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Shown formally by (Neal</a:t>
            </a:r>
            <a:r>
              <a:rPr lang="en-GB" sz="2800" baseline="30000" dirty="0"/>
              <a:t>2</a:t>
            </a:r>
            <a:r>
              <a:rPr lang="en-GB" sz="2600" dirty="0">
                <a:latin typeface="Abadi Extra Light" panose="020B0204020104020204" pitchFamily="34" charset="0"/>
              </a:rPr>
              <a:t>, 1994). Based on applying the central limit theorem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This equivalence is useful for several reasons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Can use a GP instead of an </a:t>
            </a:r>
            <a:r>
              <a:rPr lang="en-GB" sz="2200" dirty="0">
                <a:solidFill>
                  <a:srgbClr val="FF0000"/>
                </a:solidFill>
                <a:latin typeface="Abadi Extra Light" panose="020B0204020104020204" pitchFamily="34" charset="0"/>
              </a:rPr>
              <a:t>infinitely wide </a:t>
            </a:r>
            <a:r>
              <a:rPr lang="en-GB" sz="2200" dirty="0">
                <a:latin typeface="Abadi Extra Light" panose="020B0204020104020204" pitchFamily="34" charset="0"/>
              </a:rPr>
              <a:t>Bayesian NN (which is impractical anyway)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With GPs, inference is easy (at least for regression and with known </a:t>
            </a:r>
            <a:r>
              <a:rPr lang="en-GB" sz="2200" dirty="0" err="1">
                <a:latin typeface="Abadi Extra Light" panose="020B0204020104020204" pitchFamily="34" charset="0"/>
              </a:rPr>
              <a:t>hyperparams</a:t>
            </a:r>
            <a:r>
              <a:rPr lang="en-GB" sz="2200" dirty="0">
                <a:latin typeface="Abadi Extra Light" panose="020B0204020104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 proof that GPs can also learn any function (just like infinitely wide neural nets - </a:t>
            </a:r>
            <a:r>
              <a:rPr lang="en-GB" sz="2200" dirty="0" err="1">
                <a:latin typeface="Abadi Extra Light" panose="020B0204020104020204" pitchFamily="34" charset="0"/>
              </a:rPr>
              <a:t>Hornik’s</a:t>
            </a:r>
            <a:r>
              <a:rPr lang="en-GB" sz="2200" dirty="0">
                <a:latin typeface="Abadi Extra Light" panose="020B0204020104020204" pitchFamily="34" charset="0"/>
              </a:rPr>
              <a:t> theorem)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Connection generalized to infinitely wide multiple hidden layer NN (Lee et al</a:t>
            </a:r>
            <a:r>
              <a:rPr lang="en-GB" baseline="30000" dirty="0">
                <a:latin typeface="Abadi Extra Light" panose="020B0204020104020204" pitchFamily="34" charset="0"/>
              </a:rPr>
              <a:t>3</a:t>
            </a:r>
            <a:r>
              <a:rPr lang="en-GB" sz="2600" dirty="0">
                <a:latin typeface="Abadi Extra Light" panose="020B0204020104020204" pitchFamily="34" charset="0"/>
              </a:rPr>
              <a:t>, 2018)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41B411F-1D70-4C62-9522-87CA3443F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28" y="2156072"/>
            <a:ext cx="47053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7892B7-DCB5-42E5-A5B2-0326C71871E0}"/>
              </a:ext>
            </a:extLst>
          </p:cNvPr>
          <p:cNvSpPr txBox="1"/>
          <p:nvPr/>
        </p:nvSpPr>
        <p:spPr>
          <a:xfrm>
            <a:off x="62144" y="6488263"/>
            <a:ext cx="3227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aseline="30000" dirty="0"/>
              <a:t>2</a:t>
            </a:r>
            <a:r>
              <a:rPr lang="en-GB" sz="1000" dirty="0"/>
              <a:t>Priors for infinite networks, Tech Report, 1994 </a:t>
            </a:r>
          </a:p>
          <a:p>
            <a:r>
              <a:rPr lang="en-GB" sz="1000" baseline="30000" dirty="0"/>
              <a:t>3</a:t>
            </a:r>
            <a:r>
              <a:rPr lang="en-GB" sz="1000" dirty="0"/>
              <a:t>Deep Neural Networks as Gaussian Processes (ICLR 2018)</a:t>
            </a:r>
            <a:endParaRPr lang="en-IN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1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29"/>
    </mc:Choice>
    <mc:Fallback xmlns="">
      <p:transition spd="slow" advTm="421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GP: A Few Other Comments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GPs can be thought of as Bayesian analogues of kernel methods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get estimate in the uncertainty in the function and its predictions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Can learn the kernel (by learning the hyperparameters of the kernels)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 limited to supervised learning problems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could even define a mapping of low-dim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to an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Many mature implementations of GP exist. You may check out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 err="1">
                    <a:latin typeface="Abadi Extra Light" panose="020B0204020104020204" pitchFamily="34" charset="0"/>
                  </a:rPr>
                  <a:t>GPyTorch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(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PyTorch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),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GPFlow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(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Tensorflow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GPML (MATLAB),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GPsuff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(MATLAB/Octave)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b="-47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4151905-52CE-485B-BC88-F5D07D9E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44" y="2089623"/>
            <a:ext cx="37719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F3184-0CF5-4A37-8AFB-D1055E239BE3}"/>
                  </a:ext>
                </a:extLst>
              </p:cNvPr>
              <p:cNvSpPr txBox="1"/>
              <p:nvPr/>
            </p:nvSpPr>
            <p:spPr>
              <a:xfrm>
                <a:off x="4270160" y="5023422"/>
                <a:ext cx="2875339" cy="369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+"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noise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br>
                  <a:rPr lang="en-IN" sz="2400" b="0" dirty="0"/>
                </a:br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F3184-0CF5-4A37-8AFB-D1055E239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160" y="5023422"/>
                <a:ext cx="2875339" cy="369397"/>
              </a:xfrm>
              <a:prstGeom prst="rect">
                <a:avLst/>
              </a:prstGeom>
              <a:blipFill>
                <a:blip r:embed="rId7"/>
                <a:stretch>
                  <a:fillRect l="-1059" r="-2119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5B265C6-BAC7-4273-86CB-348D1FABB79A}"/>
              </a:ext>
            </a:extLst>
          </p:cNvPr>
          <p:cNvSpPr/>
          <p:nvPr/>
        </p:nvSpPr>
        <p:spPr>
          <a:xfrm>
            <a:off x="7361530" y="5015189"/>
            <a:ext cx="3962400" cy="465725"/>
          </a:xfrm>
          <a:prstGeom prst="wedgeRectCallout">
            <a:avLst>
              <a:gd name="adj1" fmla="val -54969"/>
              <a:gd name="adj2" fmla="val 22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GP latent variable model for dimensionality reduction (like a kernel version of probabilistic PCA)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2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60"/>
    </mc:Choice>
    <mc:Fallback xmlns="">
      <p:transition spd="slow" advTm="360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GP: Some Other Recent Advances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Deep Gaussian Processes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(DGP)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Akin to a deep neural network where each hidden node is modeled by a GP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nice alternative to linear transform + nonlinearity in neural nets, e.g.,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𝑾𝒙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GPs with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deep kernels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defined by neural nets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Neural Processes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(GP + neural nets): Faster way to do GPs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A395601-04F2-4B69-8750-E541ECE8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13" y="2042697"/>
            <a:ext cx="42386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0E0D8F9-D019-451A-A6FA-CA315651A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78" y="4897618"/>
            <a:ext cx="26479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3ADF4BB-DCCB-484B-91F2-861E3DB3CCD1}"/>
              </a:ext>
            </a:extLst>
          </p:cNvPr>
          <p:cNvSpPr/>
          <p:nvPr/>
        </p:nvSpPr>
        <p:spPr>
          <a:xfrm>
            <a:off x="6397350" y="4691432"/>
            <a:ext cx="2031045" cy="465725"/>
          </a:xfrm>
          <a:prstGeom prst="wedgeRectCallout">
            <a:avLst>
              <a:gd name="adj1" fmla="val -52784"/>
              <a:gd name="adj2" fmla="val 11663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Aggregating the training data (instead of storing it)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878764C-2E55-417A-9292-BF08BB26D316}"/>
              </a:ext>
            </a:extLst>
          </p:cNvPr>
          <p:cNvSpPr/>
          <p:nvPr/>
        </p:nvSpPr>
        <p:spPr>
          <a:xfrm>
            <a:off x="3376285" y="4664755"/>
            <a:ext cx="1284814" cy="465725"/>
          </a:xfrm>
          <a:prstGeom prst="wedgeRectCallout">
            <a:avLst>
              <a:gd name="adj1" fmla="val 124795"/>
              <a:gd name="adj2" fmla="val 461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neural net based encoder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2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138"/>
    </mc:Choice>
    <mc:Fallback xmlns="">
      <p:transition spd="slow" advTm="428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Linear Models and Their Limitations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023925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Consider learning to map an input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to the output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We’ve seen various discriminative models (linear and generalized linear models)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These have limited expressive power – can’t learn nonlinear patterns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023925"/>
                <a:ext cx="11740617" cy="5557532"/>
              </a:xfrm>
              <a:blipFill>
                <a:blip r:embed="rId3"/>
                <a:stretch>
                  <a:fillRect l="-935" t="-19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6945A-F16B-41C4-BE89-085AC131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06" y="2264426"/>
            <a:ext cx="9297394" cy="12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C95C75-C121-4985-B03C-2EDBA1BAC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901" y="4416366"/>
            <a:ext cx="4681756" cy="200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FA48E55-9590-4337-B1EC-D2C716C67400}"/>
              </a:ext>
            </a:extLst>
          </p:cNvPr>
          <p:cNvSpPr/>
          <p:nvPr/>
        </p:nvSpPr>
        <p:spPr>
          <a:xfrm>
            <a:off x="4542529" y="3547904"/>
            <a:ext cx="2786803" cy="304534"/>
          </a:xfrm>
          <a:prstGeom prst="wedgeRectCallout">
            <a:avLst>
              <a:gd name="adj1" fmla="val -35275"/>
              <a:gd name="adj2" fmla="val -77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Natural param of canonical GLM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9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89"/>
    </mc:Choice>
    <mc:Fallback xmlns="">
      <p:transition spd="slow" advTm="87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Learning Nonlinear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input to output relationship to be modeled by a nonlinear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Would like to model this function in a probabilistic/Bayesian manner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Nonlinearity + all the benefits of probabilistic/Bayesian modeling</a:t>
                </a:r>
              </a:p>
              <a:p>
                <a:pPr marL="457200" lvl="1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Some ways to achieve this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Ad-hoc: Manually define nonlinear features </a:t>
                </a:r>
                <a14:m>
                  <m:oMath xmlns:m="http://schemas.openxmlformats.org/officeDocument/2006/math"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+ train Bayesian linear model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Ad-hoc: Use a pre-trained deep neural net to extract features </a:t>
                </a:r>
                <a14:m>
                  <m:oMath xmlns:m="http://schemas.openxmlformats.org/officeDocument/2006/math">
                    <m:r>
                      <a:rPr lang="en-IN" sz="22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l-GR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+ train Bayesian linear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Bayesian Neural Networks (later)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Gaussian Processes (a Bayesian approach to </a:t>
                </a:r>
                <a:r>
                  <a:rPr lang="en-IN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kernel based 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nonlinear learning; today)</a:t>
                </a: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716737-D063-4F44-B973-8AAA7180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11" y="1652188"/>
            <a:ext cx="56673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C4062B-8FE6-402F-AF5B-20CB13B5F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4337" y="1595995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4CC8B6E-4C61-4E2C-9D5F-6035D2604913}"/>
                  </a:ext>
                </a:extLst>
              </p:cNvPr>
              <p:cNvSpPr/>
              <p:nvPr/>
            </p:nvSpPr>
            <p:spPr>
              <a:xfrm>
                <a:off x="8494762" y="1815649"/>
                <a:ext cx="2571960" cy="745569"/>
              </a:xfrm>
              <a:prstGeom prst="wedgeRectCallout">
                <a:avLst>
                  <a:gd name="adj1" fmla="val 58940"/>
                  <a:gd name="adj2" fmla="val -217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all of these, the linear score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has been replaced by a nonlinear function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4CC8B6E-4C61-4E2C-9D5F-6035D2604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762" y="1815649"/>
                <a:ext cx="2571960" cy="745569"/>
              </a:xfrm>
              <a:prstGeom prst="wedgeRectCallout">
                <a:avLst>
                  <a:gd name="adj1" fmla="val 58940"/>
                  <a:gd name="adj2" fmla="val -21738"/>
                </a:avLst>
              </a:prstGeom>
              <a:blipFill>
                <a:blip r:embed="rId6"/>
                <a:stretch>
                  <a:fillRect l="-858" t="-7200" b="-128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B9656222-9F6A-490F-9BDE-7C12867AC3C1}"/>
                  </a:ext>
                </a:extLst>
              </p:cNvPr>
              <p:cNvSpPr/>
              <p:nvPr/>
            </p:nvSpPr>
            <p:spPr>
              <a:xfrm>
                <a:off x="5796966" y="4029207"/>
                <a:ext cx="3229588" cy="535152"/>
              </a:xfrm>
              <a:prstGeom prst="wedgeRectCallout">
                <a:avLst>
                  <a:gd name="adj1" fmla="val -39434"/>
                  <a:gd name="adj2" fmla="val 6674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Example: Assuming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scalar,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=[1,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for some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B9656222-9F6A-490F-9BDE-7C12867AC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966" y="4029207"/>
                <a:ext cx="3229588" cy="535152"/>
              </a:xfrm>
              <a:prstGeom prst="wedgeRectCallout">
                <a:avLst>
                  <a:gd name="adj1" fmla="val -39434"/>
                  <a:gd name="adj2" fmla="val 66747"/>
                </a:avLst>
              </a:prstGeom>
              <a:blipFill>
                <a:blip r:embed="rId7"/>
                <a:stretch>
                  <a:fillRect l="-938" t="-560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340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53"/>
    </mc:Choice>
    <mc:Fallback xmlns="">
      <p:transition spd="slow" advTm="309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Gaussian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Gaussian Process (GP) defines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distribution over functions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and is denoted as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Every draw/sample from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𝒢𝒫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will give a random function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IMP:</a:t>
                </a:r>
                <a:r>
                  <a:rPr lang="en-IN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𝒢𝒫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’s value at any finite set of inputs is jointly Gaussian</a:t>
                </a: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E96F2F-E615-4C73-8EE5-47B7B4DFA008}"/>
                  </a:ext>
                </a:extLst>
              </p:cNvPr>
              <p:cNvSpPr txBox="1"/>
              <p:nvPr/>
            </p:nvSpPr>
            <p:spPr>
              <a:xfrm>
                <a:off x="4021493" y="1897673"/>
                <a:ext cx="36211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𝒢𝒫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(.), 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(.,.))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E96F2F-E615-4C73-8EE5-47B7B4DFA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493" y="1897673"/>
                <a:ext cx="362111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C381B26-AECC-4F6F-AEFF-B5E320F66A73}"/>
              </a:ext>
            </a:extLst>
          </p:cNvPr>
          <p:cNvSpPr/>
          <p:nvPr/>
        </p:nvSpPr>
        <p:spPr>
          <a:xfrm>
            <a:off x="4215903" y="1551046"/>
            <a:ext cx="1375621" cy="295751"/>
          </a:xfrm>
          <a:prstGeom prst="wedgeRectCallout">
            <a:avLst>
              <a:gd name="adj1" fmla="val 39845"/>
              <a:gd name="adj2" fmla="val 903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Mean Function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71CCD38-55B4-4465-81E4-D229A8B88A87}"/>
              </a:ext>
            </a:extLst>
          </p:cNvPr>
          <p:cNvSpPr/>
          <p:nvPr/>
        </p:nvSpPr>
        <p:spPr>
          <a:xfrm>
            <a:off x="6600477" y="1566841"/>
            <a:ext cx="1793760" cy="287480"/>
          </a:xfrm>
          <a:prstGeom prst="wedgeRectCallout">
            <a:avLst>
              <a:gd name="adj1" fmla="val -40226"/>
              <a:gd name="adj2" fmla="val 1045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Covariance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Function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D9FB1A5-DD6E-41EB-89EA-36BC637A5791}"/>
                  </a:ext>
                </a:extLst>
              </p:cNvPr>
              <p:cNvSpPr/>
              <p:nvPr/>
            </p:nvSpPr>
            <p:spPr>
              <a:xfrm>
                <a:off x="8632273" y="1551963"/>
                <a:ext cx="3373590" cy="1115736"/>
              </a:xfrm>
              <a:prstGeom prst="wedgeRectCallout">
                <a:avLst>
                  <a:gd name="adj1" fmla="val -40696"/>
                  <a:gd name="adj2" fmla="val 5941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also think of a function as an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infinite dimensional vector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 function’s values at different inputs (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), i.e.,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IN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IN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,…]</m:t>
                      </m:r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D9FB1A5-DD6E-41EB-89EA-36BC637A5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273" y="1551963"/>
                <a:ext cx="3373590" cy="1115736"/>
              </a:xfrm>
              <a:prstGeom prst="wedgeRectCallout">
                <a:avLst>
                  <a:gd name="adj1" fmla="val -40696"/>
                  <a:gd name="adj2" fmla="val 59413"/>
                </a:avLst>
              </a:prstGeom>
              <a:blipFill>
                <a:blip r:embed="rId5"/>
                <a:stretch>
                  <a:fillRect l="-7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F85B7497-1190-4E38-9EA1-39EBB0DE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99" y="3274169"/>
            <a:ext cx="31051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77B703-EFBD-4E9C-B8F9-79DA84E0B5B8}"/>
              </a:ext>
            </a:extLst>
          </p:cNvPr>
          <p:cNvCxnSpPr>
            <a:cxnSpLocks/>
          </p:cNvCxnSpPr>
          <p:nvPr/>
        </p:nvCxnSpPr>
        <p:spPr>
          <a:xfrm flipV="1">
            <a:off x="2269722" y="3190418"/>
            <a:ext cx="0" cy="12553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9C0AEA-57A1-4C4C-AD78-B3E7F0471BE4}"/>
              </a:ext>
            </a:extLst>
          </p:cNvPr>
          <p:cNvCxnSpPr>
            <a:cxnSpLocks/>
          </p:cNvCxnSpPr>
          <p:nvPr/>
        </p:nvCxnSpPr>
        <p:spPr>
          <a:xfrm>
            <a:off x="2269722" y="3853733"/>
            <a:ext cx="311098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526647-4A18-4064-BC56-EFCE2C8AC5AF}"/>
                  </a:ext>
                </a:extLst>
              </p:cNvPr>
              <p:cNvSpPr txBox="1"/>
              <p:nvPr/>
            </p:nvSpPr>
            <p:spPr>
              <a:xfrm>
                <a:off x="5374872" y="3808208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526647-4A18-4064-BC56-EFCE2C8AC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72" y="3808208"/>
                <a:ext cx="183320" cy="276999"/>
              </a:xfrm>
              <a:prstGeom prst="rect">
                <a:avLst/>
              </a:prstGeom>
              <a:blipFill>
                <a:blip r:embed="rId7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5E030A-4091-4C56-BB0C-75ACF8E00DA1}"/>
                  </a:ext>
                </a:extLst>
              </p:cNvPr>
              <p:cNvSpPr txBox="1"/>
              <p:nvPr/>
            </p:nvSpPr>
            <p:spPr>
              <a:xfrm>
                <a:off x="1731311" y="3190418"/>
                <a:ext cx="5090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5E030A-4091-4C56-BB0C-75ACF8E00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311" y="3190418"/>
                <a:ext cx="509050" cy="276999"/>
              </a:xfrm>
              <a:prstGeom prst="rect">
                <a:avLst/>
              </a:prstGeom>
              <a:blipFill>
                <a:blip r:embed="rId8"/>
                <a:stretch>
                  <a:fillRect l="-15476" t="-2174" r="-15476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3618C867-0ABC-483B-A4E3-030EF1726F31}"/>
              </a:ext>
            </a:extLst>
          </p:cNvPr>
          <p:cNvSpPr/>
          <p:nvPr/>
        </p:nvSpPr>
        <p:spPr>
          <a:xfrm>
            <a:off x="5412728" y="3141779"/>
            <a:ext cx="2963969" cy="450588"/>
          </a:xfrm>
          <a:prstGeom prst="wedgeRectCallout">
            <a:avLst>
              <a:gd name="adj1" fmla="val -55651"/>
              <a:gd name="adj2" fmla="val 390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of these curves is a random function drawn from the GP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49B35FA2-33EB-411E-8E30-DF1FF4E55225}"/>
              </a:ext>
            </a:extLst>
          </p:cNvPr>
          <p:cNvSpPr/>
          <p:nvPr/>
        </p:nvSpPr>
        <p:spPr>
          <a:xfrm>
            <a:off x="623084" y="1611262"/>
            <a:ext cx="2949389" cy="944202"/>
          </a:xfrm>
          <a:prstGeom prst="wedgeRectCallout">
            <a:avLst>
              <a:gd name="adj1" fmla="val 61910"/>
              <a:gd name="adj2" fmla="val 243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Akin to how we define a Gaussian distribution ove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 scalars/vectors, defined by a mean and variance/covariance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7A14C1-C425-4EE5-A6D4-29E04DF23350}"/>
                  </a:ext>
                </a:extLst>
              </p:cNvPr>
              <p:cNvSpPr txBox="1"/>
              <p:nvPr/>
            </p:nvSpPr>
            <p:spPr>
              <a:xfrm>
                <a:off x="2077448" y="5103718"/>
                <a:ext cx="5890972" cy="1089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d>
                                          <m:dPr>
                                            <m:ctrlP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d>
                                          <m:d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eqArr>
                                  </m:e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</m:s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d>
                                          <m:d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7A14C1-C425-4EE5-A6D4-29E04DF23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448" y="5103718"/>
                <a:ext cx="5890972" cy="10897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D5F94BF6-DB92-4493-A6F6-8900B8C69040}"/>
                  </a:ext>
                </a:extLst>
              </p:cNvPr>
              <p:cNvSpPr/>
              <p:nvPr/>
            </p:nvSpPr>
            <p:spPr>
              <a:xfrm>
                <a:off x="5610568" y="3710745"/>
                <a:ext cx="2735658" cy="793549"/>
              </a:xfrm>
              <a:prstGeom prst="wedgeRectCallout">
                <a:avLst>
                  <a:gd name="adj1" fmla="val 39302"/>
                  <a:gd name="adj2" fmla="val -730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 Function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defines the “average” function looks like: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IN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IN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D5F94BF6-DB92-4493-A6F6-8900B8C69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568" y="3710745"/>
                <a:ext cx="2735658" cy="793549"/>
              </a:xfrm>
              <a:prstGeom prst="wedgeRectCallout">
                <a:avLst>
                  <a:gd name="adj1" fmla="val 39302"/>
                  <a:gd name="adj2" fmla="val -73005"/>
                </a:avLst>
              </a:prstGeom>
              <a:blipFill>
                <a:blip r:embed="rId10"/>
                <a:stretch>
                  <a:fillRect l="-885" r="-1991" b="-42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E37C8DB1-75F1-46BB-A0AF-B2DC75AA9845}"/>
                  </a:ext>
                </a:extLst>
              </p:cNvPr>
              <p:cNvSpPr/>
              <p:nvPr/>
            </p:nvSpPr>
            <p:spPr>
              <a:xfrm>
                <a:off x="8588269" y="3708012"/>
                <a:ext cx="3338485" cy="937797"/>
              </a:xfrm>
              <a:prstGeom prst="wedgeRectCallout">
                <a:avLst>
                  <a:gd name="adj1" fmla="val -59233"/>
                  <a:gd name="adj2" fmla="val 1512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Covariance Function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(.,.)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defines </a:t>
                </a:r>
                <a:r>
                  <a:rPr lang="en-IN" sz="16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similarity between pairs of inputs 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controls the shape of these curves (also needs to be </a:t>
                </a:r>
                <a:r>
                  <a:rPr lang="en-IN" sz="16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pos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</a:t>
                </a:r>
                <a:r>
                  <a:rPr lang="en-IN" sz="16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sem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-def)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E37C8DB1-75F1-46BB-A0AF-B2DC75AA9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269" y="3708012"/>
                <a:ext cx="3338485" cy="937797"/>
              </a:xfrm>
              <a:prstGeom prst="wedgeRectCallout">
                <a:avLst>
                  <a:gd name="adj1" fmla="val -59233"/>
                  <a:gd name="adj2" fmla="val 15126"/>
                </a:avLst>
              </a:prstGeom>
              <a:blipFill>
                <a:blip r:embed="rId11"/>
                <a:stretch>
                  <a:fillRect t="-7643" b="-1401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CB074E8E-601D-4AA7-9299-95E51B68CB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22931" y="5128090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5ABCA447-F97B-47D4-B596-4239334DC741}"/>
                  </a:ext>
                </a:extLst>
              </p:cNvPr>
              <p:cNvSpPr/>
              <p:nvPr/>
            </p:nvSpPr>
            <p:spPr>
              <a:xfrm>
                <a:off x="8376697" y="5036955"/>
                <a:ext cx="2735658" cy="1713269"/>
              </a:xfrm>
              <a:prstGeom prst="wedgeRectCallout">
                <a:avLst>
                  <a:gd name="adj1" fmla="val 59100"/>
                  <a:gd name="adj2" fmla="val -1662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Very useful property for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making predictions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Knowing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value at some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“training” inputs, say,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we can easily compute its value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at a new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using the Gaussian joint-to-conditional formula</a:t>
                </a:r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5ABCA447-F97B-47D4-B596-4239334D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697" y="5036955"/>
                <a:ext cx="2735658" cy="1713269"/>
              </a:xfrm>
              <a:prstGeom prst="wedgeRectCallout">
                <a:avLst>
                  <a:gd name="adj1" fmla="val 59100"/>
                  <a:gd name="adj2" fmla="val -16625"/>
                </a:avLst>
              </a:prstGeom>
              <a:blipFill>
                <a:blip r:embed="rId13"/>
                <a:stretch>
                  <a:fillRect l="-810" t="-3169" b="-598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953655E5-A767-470E-8CA6-1A724660CDEB}"/>
                  </a:ext>
                </a:extLst>
              </p:cNvPr>
              <p:cNvSpPr/>
              <p:nvPr/>
            </p:nvSpPr>
            <p:spPr>
              <a:xfrm>
                <a:off x="9256410" y="2995157"/>
                <a:ext cx="2472384" cy="558024"/>
              </a:xfrm>
              <a:prstGeom prst="wedgeRectCallout">
                <a:avLst>
                  <a:gd name="adj1" fmla="val -41630"/>
                  <a:gd name="adj2" fmla="val 842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pre-defined or can even be learned</a:t>
                </a: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953655E5-A767-470E-8CA6-1A724660C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410" y="2995157"/>
                <a:ext cx="2472384" cy="558024"/>
              </a:xfrm>
              <a:prstGeom prst="wedgeRectCallout">
                <a:avLst>
                  <a:gd name="adj1" fmla="val -41630"/>
                  <a:gd name="adj2" fmla="val 84205"/>
                </a:avLst>
              </a:prstGeom>
              <a:blipFill>
                <a:blip r:embed="rId14"/>
                <a:stretch>
                  <a:fillRect l="-978" t="-234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4" descr="Clipart Thanksgiving Hand Clip Black And White Stock - Thinking Light Bulb Clip Art - Png Download (950x1015), Png Download">
            <a:extLst>
              <a:ext uri="{FF2B5EF4-FFF2-40B4-BE49-F238E27FC236}">
                <a16:creationId xmlns:a16="http://schemas.microsoft.com/office/drawing/2014/main" id="{47F9E99D-C7E8-445E-8DB8-6AE47501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141" y="63281"/>
            <a:ext cx="976027" cy="114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8B3818A7-A4D9-4125-958F-DA642CCE2E73}"/>
              </a:ext>
            </a:extLst>
          </p:cNvPr>
          <p:cNvSpPr/>
          <p:nvPr/>
        </p:nvSpPr>
        <p:spPr>
          <a:xfrm>
            <a:off x="7557247" y="107775"/>
            <a:ext cx="2895464" cy="821500"/>
          </a:xfrm>
          <a:prstGeom prst="wedgeRectCallout">
            <a:avLst>
              <a:gd name="adj1" fmla="val 58976"/>
              <a:gd name="adj2" fmla="val 1779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Hmmm.. So GPs look like kernel methods with all the benefits of probabilistic/Bayesian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EC22C4B-C824-4FE7-9C4E-CFDE94D49496}"/>
                  </a:ext>
                </a:extLst>
              </p:cNvPr>
              <p:cNvSpPr/>
              <p:nvPr/>
            </p:nvSpPr>
            <p:spPr>
              <a:xfrm>
                <a:off x="5019622" y="6374389"/>
                <a:ext cx="3085859" cy="247965"/>
              </a:xfrm>
              <a:prstGeom prst="wedgeRectCallout">
                <a:avLst>
                  <a:gd name="adj1" fmla="val -683"/>
                  <a:gd name="adj2" fmla="val -957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cov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/kernel matrix (PSD): </a:t>
                </a:r>
                <a14:m>
                  <m:oMath xmlns:m="http://schemas.openxmlformats.org/officeDocument/2006/math">
                    <m:r>
                      <a:rPr lang="en-IN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EC22C4B-C824-4FE7-9C4E-CFDE94D494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22" y="6374389"/>
                <a:ext cx="3085859" cy="247965"/>
              </a:xfrm>
              <a:prstGeom prst="wedgeRectCallout">
                <a:avLst>
                  <a:gd name="adj1" fmla="val -683"/>
                  <a:gd name="adj2" fmla="val -95720"/>
                </a:avLst>
              </a:prstGeom>
              <a:blipFill>
                <a:blip r:embed="rId16"/>
                <a:stretch>
                  <a:fillRect b="-3015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80255565-0547-4AE9-BCC6-DCEFE7A197BC}"/>
                  </a:ext>
                </a:extLst>
              </p:cNvPr>
              <p:cNvSpPr/>
              <p:nvPr/>
            </p:nvSpPr>
            <p:spPr>
              <a:xfrm>
                <a:off x="2917654" y="6357528"/>
                <a:ext cx="1980077" cy="235731"/>
              </a:xfrm>
              <a:prstGeom prst="wedgeRectCallout">
                <a:avLst>
                  <a:gd name="adj1" fmla="val 38057"/>
                  <a:gd name="adj2" fmla="val -1086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×1 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 vector: </a:t>
                </a:r>
                <a14:m>
                  <m:oMath xmlns:m="http://schemas.openxmlformats.org/officeDocument/2006/math">
                    <m:r>
                      <a:rPr lang="en-I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𝛍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80255565-0547-4AE9-BCC6-DCEFE7A19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654" y="6357528"/>
                <a:ext cx="1980077" cy="235731"/>
              </a:xfrm>
              <a:prstGeom prst="wedgeRectCallout">
                <a:avLst>
                  <a:gd name="adj1" fmla="val 38057"/>
                  <a:gd name="adj2" fmla="val -108612"/>
                </a:avLst>
              </a:prstGeom>
              <a:blipFill>
                <a:blip r:embed="rId17"/>
                <a:stretch>
                  <a:fillRect b="-287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85492C71-1629-480A-8CE4-9DDC65B0B87E}"/>
                  </a:ext>
                </a:extLst>
              </p:cNvPr>
              <p:cNvSpPr/>
              <p:nvPr/>
            </p:nvSpPr>
            <p:spPr>
              <a:xfrm>
                <a:off x="311294" y="6357528"/>
                <a:ext cx="2484470" cy="235731"/>
              </a:xfrm>
              <a:prstGeom prst="wedgeRectCallout">
                <a:avLst>
                  <a:gd name="adj1" fmla="val 43490"/>
                  <a:gd name="adj2" fmla="val -1086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×1 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vector of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val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ues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85492C71-1629-480A-8CE4-9DDC65B0B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94" y="6357528"/>
                <a:ext cx="2484470" cy="235731"/>
              </a:xfrm>
              <a:prstGeom prst="wedgeRectCallout">
                <a:avLst>
                  <a:gd name="adj1" fmla="val 43490"/>
                  <a:gd name="adj2" fmla="val -108612"/>
                </a:avLst>
              </a:prstGeom>
              <a:blipFill>
                <a:blip r:embed="rId18"/>
                <a:stretch>
                  <a:fillRect b="-2835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0F2D6267-2B7E-46FB-9377-C2EAECE4D800}"/>
                  </a:ext>
                </a:extLst>
              </p:cNvPr>
              <p:cNvSpPr/>
              <p:nvPr/>
            </p:nvSpPr>
            <p:spPr>
              <a:xfrm>
                <a:off x="143354" y="5112987"/>
                <a:ext cx="1685056" cy="821499"/>
              </a:xfrm>
              <a:prstGeom prst="wedgeRectCallout">
                <a:avLst>
                  <a:gd name="adj1" fmla="val 60923"/>
                  <a:gd name="adj2" fmla="val 108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concisely write it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1600" i="1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600" b="1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1600" i="1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1600" i="1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1600" i="1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1600" b="1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𝛍</m:t>
                      </m:r>
                      <m:r>
                        <a:rPr lang="en-IN" sz="1600" i="1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1600" b="1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</m:t>
                      </m:r>
                      <m:r>
                        <a:rPr lang="en-IN" sz="1600" i="1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600" dirty="0">
                  <a:solidFill>
                    <a:srgbClr val="A21C8C"/>
                  </a:solidFill>
                </a:endParaRPr>
              </a:p>
            </p:txBody>
          </p:sp>
        </mc:Choice>
        <mc:Fallback xmlns="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0F2D6267-2B7E-46FB-9377-C2EAECE4D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54" y="5112987"/>
                <a:ext cx="1685056" cy="821499"/>
              </a:xfrm>
              <a:prstGeom prst="wedgeRectCallout">
                <a:avLst>
                  <a:gd name="adj1" fmla="val 60923"/>
                  <a:gd name="adj2" fmla="val 10857"/>
                </a:avLst>
              </a:prstGeom>
              <a:blipFill>
                <a:blip r:embed="rId19"/>
                <a:stretch>
                  <a:fillRect l="-1608" t="-1449" b="-289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F4866EFF-DD4E-41FB-BD30-9DBACF3F644A}"/>
                  </a:ext>
                </a:extLst>
              </p:cNvPr>
              <p:cNvSpPr/>
              <p:nvPr/>
            </p:nvSpPr>
            <p:spPr>
              <a:xfrm>
                <a:off x="4544353" y="173812"/>
                <a:ext cx="2895464" cy="821500"/>
              </a:xfrm>
              <a:prstGeom prst="wedgeRectCallout">
                <a:avLst>
                  <a:gd name="adj1" fmla="val 57042"/>
                  <a:gd name="adj2" fmla="val 302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Any choice of the GP covariance function has an associated feature map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the inputs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F4866EFF-DD4E-41FB-BD30-9DBACF3F6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353" y="173812"/>
                <a:ext cx="2895464" cy="821500"/>
              </a:xfrm>
              <a:prstGeom prst="wedgeRectCallout">
                <a:avLst>
                  <a:gd name="adj1" fmla="val 57042"/>
                  <a:gd name="adj2" fmla="val 3026"/>
                </a:avLst>
              </a:prstGeom>
              <a:blipFill>
                <a:blip r:embed="rId20"/>
                <a:stretch>
                  <a:fillRect l="-778" t="-2190" b="-80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614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57"/>
    </mc:Choice>
    <mc:Fallback xmlns="">
      <p:transition spd="slow" advTm="621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16" grpId="0"/>
      <p:bldP spid="19" grpId="0"/>
      <p:bldP spid="20" grpId="0" animBg="1"/>
      <p:bldP spid="21" grpId="0" animBg="1"/>
      <p:bldP spid="18" grpId="0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Predicting using 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have already seen that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Let’s assume the mean function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thus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𝛍</m:t>
                    </m:r>
                    <m:r>
                      <a:rPr lang="en-I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we know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…,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want to compute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Due to the GP property, joint distribution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’s values will always be Gaussian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Exercise: Show that predictive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IN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10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7A14C1-C425-4EE5-A6D4-29E04DF23350}"/>
                  </a:ext>
                </a:extLst>
              </p:cNvPr>
              <p:cNvSpPr txBox="1"/>
              <p:nvPr/>
            </p:nvSpPr>
            <p:spPr>
              <a:xfrm>
                <a:off x="912487" y="1731546"/>
                <a:ext cx="5229380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IN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IN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d>
                                          <m:dPr>
                                            <m:ctrlPr>
                                              <a:rPr lang="en-I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en-IN" sz="1600" i="1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d>
                                          <m:dPr>
                                            <m:ctrlPr>
                                              <a:rPr lang="en-I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eqArr>
                                  </m:e>
                                  <m:e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</m:sSub>
                                        <m: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a:rPr lang="en-IN" sz="1600" i="1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d>
                                          <m:dPr>
                                            <m:ctrlPr>
                                              <a:rPr lang="en-I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IN" sz="16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7A14C1-C425-4EE5-A6D4-29E04DF23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87" y="1731546"/>
                <a:ext cx="5229380" cy="968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96D3DEE4-4742-4350-AC8F-7CA564F8DC73}"/>
              </a:ext>
            </a:extLst>
          </p:cNvPr>
          <p:cNvSpPr/>
          <p:nvPr/>
        </p:nvSpPr>
        <p:spPr>
          <a:xfrm>
            <a:off x="6263510" y="2117736"/>
            <a:ext cx="986486" cy="242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42E4EBF-3256-40B4-906E-209C97D443E6}"/>
                  </a:ext>
                </a:extLst>
              </p:cNvPr>
              <p:cNvSpPr/>
              <p:nvPr/>
            </p:nvSpPr>
            <p:spPr>
              <a:xfrm>
                <a:off x="7226367" y="1878247"/>
                <a:ext cx="385733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𝛍</m:t>
                      </m:r>
                      <m:r>
                        <a:rPr lang="en-IN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</m:t>
                      </m:r>
                      <m:r>
                        <a:rPr lang="en-IN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42E4EBF-3256-40B4-906E-209C97D44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67" y="1878247"/>
                <a:ext cx="385733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5FE6DD5-8BB4-470E-91F0-7A93251D952E}"/>
              </a:ext>
            </a:extLst>
          </p:cNvPr>
          <p:cNvSpPr txBox="1"/>
          <p:nvPr/>
        </p:nvSpPr>
        <p:spPr>
          <a:xfrm>
            <a:off x="6236263" y="1826110"/>
            <a:ext cx="103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concisely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6ECA942-1B3B-4A2A-809E-3DE4B382398A}"/>
                  </a:ext>
                </a:extLst>
              </p:cNvPr>
              <p:cNvSpPr txBox="1"/>
              <p:nvPr/>
            </p:nvSpPr>
            <p:spPr>
              <a:xfrm>
                <a:off x="1578624" y="4259777"/>
                <a:ext cx="5589735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2800" b="1" i="0" smtClean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IN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sz="28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800" b="1"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e>
                                      <m: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e>
                                      <m: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  <m:sup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d>
                                      <m:d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b>
                                        </m:s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IN" sz="2800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6ECA942-1B3B-4A2A-809E-3DE4B3823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624" y="4259777"/>
                <a:ext cx="5589735" cy="8610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81C914E4-A432-4A90-AA16-21CBD350C629}"/>
                  </a:ext>
                </a:extLst>
              </p:cNvPr>
              <p:cNvSpPr/>
              <p:nvPr/>
            </p:nvSpPr>
            <p:spPr>
              <a:xfrm>
                <a:off x="7355575" y="4497510"/>
                <a:ext cx="4450702" cy="289180"/>
              </a:xfrm>
              <a:prstGeom prst="wedgeRectCallout">
                <a:avLst>
                  <a:gd name="adj1" fmla="val -53700"/>
                  <a:gd name="adj2" fmla="val 288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d>
                          <m:d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IN" sz="16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d>
                          <m:d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d>
                          <m:d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81C914E4-A432-4A90-AA16-21CBD350C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575" y="4497510"/>
                <a:ext cx="4450702" cy="289180"/>
              </a:xfrm>
              <a:prstGeom prst="wedgeRectCallout">
                <a:avLst>
                  <a:gd name="adj1" fmla="val -53700"/>
                  <a:gd name="adj2" fmla="val 28873"/>
                </a:avLst>
              </a:prstGeom>
              <a:blipFill>
                <a:blip r:embed="rId7"/>
                <a:stretch>
                  <a:fillRect t="-12000" b="-3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880CD573-E8A3-47AA-8DFB-2A4ED53AEC5D}"/>
                  </a:ext>
                </a:extLst>
              </p:cNvPr>
              <p:cNvSpPr/>
              <p:nvPr/>
            </p:nvSpPr>
            <p:spPr>
              <a:xfrm>
                <a:off x="8751698" y="4926294"/>
                <a:ext cx="3175057" cy="509953"/>
              </a:xfrm>
              <a:prstGeom prst="wedgeRectCallout">
                <a:avLst>
                  <a:gd name="adj1" fmla="val 42277"/>
                  <a:gd name="adj2" fmla="val -827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1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vector of similarities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with each of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training inputs</a:t>
                </a:r>
              </a:p>
            </p:txBody>
          </p:sp>
        </mc:Choice>
        <mc:Fallback xmlns="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880CD573-E8A3-47AA-8DFB-2A4ED53AE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698" y="4926294"/>
                <a:ext cx="3175057" cy="509953"/>
              </a:xfrm>
              <a:prstGeom prst="wedgeRectCallout">
                <a:avLst>
                  <a:gd name="adj1" fmla="val 42277"/>
                  <a:gd name="adj2" fmla="val -82759"/>
                </a:avLst>
              </a:prstGeom>
              <a:blipFill>
                <a:blip r:embed="rId8"/>
                <a:stretch>
                  <a:fillRect b="-1379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D72DD20E-EECC-4EDE-BC87-AF6A4938F95B}"/>
                  </a:ext>
                </a:extLst>
              </p:cNvPr>
              <p:cNvSpPr/>
              <p:nvPr/>
            </p:nvSpPr>
            <p:spPr>
              <a:xfrm>
                <a:off x="2458612" y="5209258"/>
                <a:ext cx="1805952" cy="235731"/>
              </a:xfrm>
              <a:prstGeom prst="wedgeRectCallout">
                <a:avLst>
                  <a:gd name="adj1" fmla="val 38057"/>
                  <a:gd name="adj2" fmla="val -1086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+1)×1 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vector</a:t>
                </a:r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D72DD20E-EECC-4EDE-BC87-AF6A4938F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612" y="5209258"/>
                <a:ext cx="1805952" cy="235731"/>
              </a:xfrm>
              <a:prstGeom prst="wedgeRectCallout">
                <a:avLst>
                  <a:gd name="adj1" fmla="val 38057"/>
                  <a:gd name="adj2" fmla="val -108612"/>
                </a:avLst>
              </a:prstGeom>
              <a:blipFill>
                <a:blip r:embed="rId9"/>
                <a:stretch>
                  <a:fillRect b="-292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CCCE0546-F4C3-4816-B11A-65457443EB09}"/>
                  </a:ext>
                </a:extLst>
              </p:cNvPr>
              <p:cNvSpPr/>
              <p:nvPr/>
            </p:nvSpPr>
            <p:spPr>
              <a:xfrm>
                <a:off x="4417569" y="5208314"/>
                <a:ext cx="2434178" cy="235731"/>
              </a:xfrm>
              <a:prstGeom prst="wedgeRectCallout">
                <a:avLst>
                  <a:gd name="adj1" fmla="val -7710"/>
                  <a:gd name="adj2" fmla="val -8882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+1)×(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matrix</a:t>
                </a:r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CCCE0546-F4C3-4816-B11A-65457443E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569" y="5208314"/>
                <a:ext cx="2434178" cy="235731"/>
              </a:xfrm>
              <a:prstGeom prst="wedgeRectCallout">
                <a:avLst>
                  <a:gd name="adj1" fmla="val -7710"/>
                  <a:gd name="adj2" fmla="val -88821"/>
                </a:avLst>
              </a:prstGeom>
              <a:blipFill>
                <a:blip r:embed="rId10"/>
                <a:stretch>
                  <a:fillRect b="-3275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F4183D-7C57-4AFF-9B00-C03260749E84}"/>
                  </a:ext>
                </a:extLst>
              </p:cNvPr>
              <p:cNvSpPr txBox="1"/>
              <p:nvPr/>
            </p:nvSpPr>
            <p:spPr>
              <a:xfrm>
                <a:off x="1140843" y="5526051"/>
                <a:ext cx="87233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IN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p>
                              <m:r>
                                <a:rPr lang="en-IN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I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  <m: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IN" sz="28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p>
                              <m:r>
                                <a:rPr lang="en-IN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F4183D-7C57-4AFF-9B00-C03260749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43" y="5526051"/>
                <a:ext cx="872335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784A8BF1-34DF-426C-8E99-C0E789A0AC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28690" y="456530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9875F31C-5118-4744-95B0-9594D3D7F6B4}"/>
                  </a:ext>
                </a:extLst>
              </p:cNvPr>
              <p:cNvSpPr/>
              <p:nvPr/>
            </p:nvSpPr>
            <p:spPr>
              <a:xfrm>
                <a:off x="7103656" y="1015854"/>
                <a:ext cx="4450702" cy="862393"/>
              </a:xfrm>
              <a:prstGeom prst="wedgeRectCallout">
                <a:avLst>
                  <a:gd name="adj1" fmla="val 47486"/>
                  <a:gd name="adj2" fmla="val -665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setting considered on this slide is the </a:t>
                </a:r>
                <a:r>
                  <a:rPr lang="en-IN" sz="14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“noiseless”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setting where the response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simply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More realistic settings with have each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a transformation of a “score” given by GP: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IN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9875F31C-5118-4744-95B0-9594D3D7F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656" y="1015854"/>
                <a:ext cx="4450702" cy="862393"/>
              </a:xfrm>
              <a:prstGeom prst="wedgeRectCallout">
                <a:avLst>
                  <a:gd name="adj1" fmla="val 47486"/>
                  <a:gd name="adj2" fmla="val -66568"/>
                </a:avLst>
              </a:prstGeom>
              <a:blipFill>
                <a:blip r:embed="rId13"/>
                <a:stretch>
                  <a:fillRect l="-273" r="-273" b="-82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27FD1730-FAB3-4B61-99A5-D7277D6782E5}"/>
                  </a:ext>
                </a:extLst>
              </p:cNvPr>
              <p:cNvSpPr/>
              <p:nvPr/>
            </p:nvSpPr>
            <p:spPr>
              <a:xfrm>
                <a:off x="7400337" y="457355"/>
                <a:ext cx="3509397" cy="428423"/>
              </a:xfrm>
              <a:prstGeom prst="wedgeRectCallout">
                <a:avLst>
                  <a:gd name="adj1" fmla="val 4836"/>
                  <a:gd name="adj2" fmla="val 8385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 just need to use a likelihood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to handle such “noisy settings (will see soon)</a:t>
                </a:r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27FD1730-FAB3-4B61-99A5-D7277D678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337" y="457355"/>
                <a:ext cx="3509397" cy="428423"/>
              </a:xfrm>
              <a:prstGeom prst="wedgeRectCallout">
                <a:avLst>
                  <a:gd name="adj1" fmla="val 4836"/>
                  <a:gd name="adj2" fmla="val 83852"/>
                </a:avLst>
              </a:prstGeom>
              <a:blipFill>
                <a:blip r:embed="rId14"/>
                <a:stretch>
                  <a:fillRect l="-345" t="-8163" r="-10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peech Bubble: Rectangle 45">
                <a:extLst>
                  <a:ext uri="{FF2B5EF4-FFF2-40B4-BE49-F238E27FC236}">
                    <a16:creationId xmlns:a16="http://schemas.microsoft.com/office/drawing/2014/main" id="{A244ADD4-4B0D-4BDC-8C2A-11CA16EBF8A2}"/>
                  </a:ext>
                </a:extLst>
              </p:cNvPr>
              <p:cNvSpPr/>
              <p:nvPr/>
            </p:nvSpPr>
            <p:spPr>
              <a:xfrm>
                <a:off x="4373491" y="850252"/>
                <a:ext cx="2651252" cy="733424"/>
              </a:xfrm>
              <a:prstGeom prst="wedgeRectCallout">
                <a:avLst>
                  <a:gd name="adj1" fmla="val 53158"/>
                  <a:gd name="adj2" fmla="val 384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example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Bernoulli</m:t>
                      </m:r>
                      <m:r>
                        <a:rPr lang="en-I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6" name="Speech Bubble: Rectangle 45">
                <a:extLst>
                  <a:ext uri="{FF2B5EF4-FFF2-40B4-BE49-F238E27FC236}">
                    <a16:creationId xmlns:a16="http://schemas.microsoft.com/office/drawing/2014/main" id="{A244ADD4-4B0D-4BDC-8C2A-11CA16EBF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91" y="850252"/>
                <a:ext cx="2651252" cy="733424"/>
              </a:xfrm>
              <a:prstGeom prst="wedgeRectCallout">
                <a:avLst>
                  <a:gd name="adj1" fmla="val 53158"/>
                  <a:gd name="adj2" fmla="val 38449"/>
                </a:avLst>
              </a:prstGeom>
              <a:blipFill>
                <a:blip r:embed="rId15"/>
                <a:stretch>
                  <a:fillRect l="-442" b="-24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E59468C0-A6FB-4BC2-A401-22FA78E409E8}"/>
                  </a:ext>
                </a:extLst>
              </p:cNvPr>
              <p:cNvSpPr/>
              <p:nvPr/>
            </p:nvSpPr>
            <p:spPr>
              <a:xfrm>
                <a:off x="4669978" y="104634"/>
                <a:ext cx="2651252" cy="428423"/>
              </a:xfrm>
              <a:prstGeom prst="wedgeRectCallout">
                <a:avLst>
                  <a:gd name="adj1" fmla="val 54098"/>
                  <a:gd name="adj2" fmla="val 882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The results we saw here relating the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IN" sz="1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will still hold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 </a:t>
                </a:r>
                <a:endParaRPr lang="en-IN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E59468C0-A6FB-4BC2-A401-22FA78E40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978" y="104634"/>
                <a:ext cx="2651252" cy="428423"/>
              </a:xfrm>
              <a:prstGeom prst="wedgeRectCallout">
                <a:avLst>
                  <a:gd name="adj1" fmla="val 54098"/>
                  <a:gd name="adj2" fmla="val 88208"/>
                </a:avLst>
              </a:prstGeom>
              <a:blipFill>
                <a:blip r:embed="rId16"/>
                <a:stretch>
                  <a:fillRect l="-428" t="-78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F4B5C0A5-3F50-4BB2-B33F-9A20C71DF7CB}"/>
                  </a:ext>
                </a:extLst>
              </p:cNvPr>
              <p:cNvSpPr/>
              <p:nvPr/>
            </p:nvSpPr>
            <p:spPr>
              <a:xfrm>
                <a:off x="10025375" y="5526051"/>
                <a:ext cx="2034214" cy="606680"/>
              </a:xfrm>
              <a:prstGeom prst="wedgeRectCallout">
                <a:avLst>
                  <a:gd name="adj1" fmla="val -66323"/>
                  <a:gd name="adj2" fmla="val 494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Form of prediction similar to kernel regression but also get variances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F4B5C0A5-3F50-4BB2-B33F-9A20C71DF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375" y="5526051"/>
                <a:ext cx="2034214" cy="606680"/>
              </a:xfrm>
              <a:prstGeom prst="wedgeRectCallout">
                <a:avLst>
                  <a:gd name="adj1" fmla="val -66323"/>
                  <a:gd name="adj2" fmla="val 49433"/>
                </a:avLst>
              </a:prstGeom>
              <a:blipFill>
                <a:blip r:embed="rId17"/>
                <a:stretch>
                  <a:fillRect t="-10577" b="-1634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1B601680-9847-4CCA-9AB8-7287BD078F57}"/>
              </a:ext>
            </a:extLst>
          </p:cNvPr>
          <p:cNvSpPr/>
          <p:nvPr/>
        </p:nvSpPr>
        <p:spPr>
          <a:xfrm>
            <a:off x="89063" y="4690312"/>
            <a:ext cx="1211703" cy="713897"/>
          </a:xfrm>
          <a:prstGeom prst="wedgeRectCallout">
            <a:avLst>
              <a:gd name="adj1" fmla="val 44209"/>
              <a:gd name="adj2" fmla="val 764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PPD without computing posterior </a:t>
            </a:r>
            <a:r>
              <a:rPr lang="en-IN" sz="1600" b="1" dirty="0">
                <a:solidFill>
                  <a:srgbClr val="FF0000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  <a:endParaRPr lang="en-IN" sz="1600" b="1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7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212"/>
    </mc:Choice>
    <mc:Fallback xmlns="">
      <p:transition spd="slow" advTm="667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  <p:bldP spid="10" grpId="0"/>
      <p:bldP spid="11" grpId="0"/>
      <p:bldP spid="37" grpId="0"/>
      <p:bldP spid="38" grpId="0" animBg="1"/>
      <p:bldP spid="40" grpId="0" animBg="1"/>
      <p:bldP spid="41" grpId="0" animBg="1"/>
      <p:bldP spid="42" grpId="0" animBg="1"/>
      <p:bldP spid="12" grpId="0"/>
      <p:bldP spid="44" grpId="0" animBg="1"/>
      <p:bldP spid="45" grpId="0" animBg="1"/>
      <p:bldP spid="46" grpId="0" animBg="1"/>
      <p:bldP spid="47" grpId="0" animBg="1"/>
      <p:bldP spid="48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GP: A Visualization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Assumed zero mean function and a squared exponential kernel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37685-F8C1-41BF-A7B8-76422A99E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568" y="3114766"/>
            <a:ext cx="4139858" cy="3243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294753-98ED-4951-BC2F-226F6F2FF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524" y="3124810"/>
            <a:ext cx="4248425" cy="3243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85C37397-5A10-4257-BB24-1D287CB4903E}"/>
                  </a:ext>
                </a:extLst>
              </p:cNvPr>
              <p:cNvSpPr/>
              <p:nvPr/>
            </p:nvSpPr>
            <p:spPr>
              <a:xfrm>
                <a:off x="88376" y="1787599"/>
                <a:ext cx="3154677" cy="1063064"/>
              </a:xfrm>
              <a:prstGeom prst="wedgeRectCallout">
                <a:avLst>
                  <a:gd name="adj1" fmla="val 31957"/>
                  <a:gd name="adj2" fmla="val 867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curve below is obtained by drawing a random</a:t>
                </a:r>
                <a:r>
                  <a:rPr lang="en-IN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from the GP “prior”</a:t>
                </a:r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plotting it.</a:t>
                </a:r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85C37397-5A10-4257-BB24-1D287CB49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6" y="1787599"/>
                <a:ext cx="3154677" cy="1063064"/>
              </a:xfrm>
              <a:prstGeom prst="wedgeRectCallout">
                <a:avLst>
                  <a:gd name="adj1" fmla="val 31957"/>
                  <a:gd name="adj2" fmla="val 86738"/>
                </a:avLst>
              </a:prstGeom>
              <a:blipFill>
                <a:blip r:embed="rId5"/>
                <a:stretch>
                  <a:fillRect l="-1344" t="-6148" r="-7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4679C9-11B4-41DE-9992-156E3685DDCC}"/>
                  </a:ext>
                </a:extLst>
              </p:cNvPr>
              <p:cNvSpPr txBox="1"/>
              <p:nvPr/>
            </p:nvSpPr>
            <p:spPr>
              <a:xfrm>
                <a:off x="3386497" y="6358496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4679C9-11B4-41DE-9992-156E3685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497" y="6358496"/>
                <a:ext cx="183320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D920C4-E69A-4994-ABF0-5BFA33644587}"/>
                  </a:ext>
                </a:extLst>
              </p:cNvPr>
              <p:cNvSpPr txBox="1"/>
              <p:nvPr/>
            </p:nvSpPr>
            <p:spPr>
              <a:xfrm>
                <a:off x="1133248" y="4048051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D920C4-E69A-4994-ABF0-5BFA33644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248" y="4048051"/>
                <a:ext cx="186268" cy="276999"/>
              </a:xfrm>
              <a:prstGeom prst="rect">
                <a:avLst/>
              </a:prstGeom>
              <a:blipFill>
                <a:blip r:embed="rId7"/>
                <a:stretch>
                  <a:fillRect l="-46667" t="-2222" r="-43333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86DFEC96-9DB5-4200-B510-B2658E79144A}"/>
                  </a:ext>
                </a:extLst>
              </p:cNvPr>
              <p:cNvSpPr/>
              <p:nvPr/>
            </p:nvSpPr>
            <p:spPr>
              <a:xfrm>
                <a:off x="7716645" y="2394941"/>
                <a:ext cx="3834995" cy="847451"/>
              </a:xfrm>
              <a:prstGeom prst="wedgeRectCallout">
                <a:avLst>
                  <a:gd name="adj1" fmla="val 6858"/>
                  <a:gd name="adj2" fmla="val 6808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curve below is obtained by drawing  random </a:t>
                </a:r>
                <a14:m>
                  <m:oMath xmlns:m="http://schemas.openxmlformats.org/officeDocument/2006/math">
                    <m:r>
                      <a:rPr lang="en-IN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the GP posterior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is also a Gaussian</a:t>
                </a:r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86DFEC96-9DB5-4200-B510-B2658E791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645" y="2394941"/>
                <a:ext cx="3834995" cy="847451"/>
              </a:xfrm>
              <a:prstGeom prst="wedgeRectCallout">
                <a:avLst>
                  <a:gd name="adj1" fmla="val 6858"/>
                  <a:gd name="adj2" fmla="val 68085"/>
                </a:avLst>
              </a:prstGeom>
              <a:blipFill>
                <a:blip r:embed="rId8"/>
                <a:stretch>
                  <a:fillRect l="-1266" t="-5952" r="-221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60F1573D-E50C-485C-9307-43F6CDF922EE}"/>
              </a:ext>
            </a:extLst>
          </p:cNvPr>
          <p:cNvSpPr/>
          <p:nvPr/>
        </p:nvSpPr>
        <p:spPr>
          <a:xfrm>
            <a:off x="7716645" y="1823188"/>
            <a:ext cx="3694772" cy="415191"/>
          </a:xfrm>
          <a:prstGeom prst="wedgeRectCallout">
            <a:avLst>
              <a:gd name="adj1" fmla="val 36301"/>
              <a:gd name="adj2" fmla="val 9939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Shaded area shows the predictive uncertainty for each of the test inputs (+/- 2 std)</a:t>
            </a:r>
            <a:endParaRPr lang="en-IN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AE2465CC-03B9-418B-B1F9-DBD0A3ABBE1F}"/>
                  </a:ext>
                </a:extLst>
              </p:cNvPr>
              <p:cNvSpPr/>
              <p:nvPr/>
            </p:nvSpPr>
            <p:spPr>
              <a:xfrm>
                <a:off x="3249650" y="2920408"/>
                <a:ext cx="2846350" cy="1003087"/>
              </a:xfrm>
              <a:prstGeom prst="wedgeRectCallout">
                <a:avLst>
                  <a:gd name="adj1" fmla="val -50540"/>
                  <a:gd name="adj2" fmla="val -767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IN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the kernel matrix of a finite number of inputs represented on the x axis (say 100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equi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-spaced points between -5 and 5). </a:t>
                </a:r>
                <a14:m>
                  <m:oMath xmlns:m="http://schemas.openxmlformats.org/officeDocument/2006/math">
                    <m:r>
                      <a:rPr lang="en-IN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be a vector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values at these inputs</a:t>
                </a:r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AE2465CC-03B9-418B-B1F9-DBD0A3ABB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650" y="2920408"/>
                <a:ext cx="2846350" cy="1003087"/>
              </a:xfrm>
              <a:prstGeom prst="wedgeRectCallout">
                <a:avLst>
                  <a:gd name="adj1" fmla="val -50540"/>
                  <a:gd name="adj2" fmla="val -76773"/>
                </a:avLst>
              </a:prstGeom>
              <a:blipFill>
                <a:blip r:embed="rId9"/>
                <a:stretch>
                  <a:fillRect b="-930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9999E5-F24E-49B6-B185-60B63A80655C}"/>
                  </a:ext>
                </a:extLst>
              </p:cNvPr>
              <p:cNvSpPr txBox="1"/>
              <p:nvPr/>
            </p:nvSpPr>
            <p:spPr>
              <a:xfrm>
                <a:off x="9108736" y="6349646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9999E5-F24E-49B6-B185-60B63A806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736" y="6349646"/>
                <a:ext cx="183320" cy="276999"/>
              </a:xfrm>
              <a:prstGeom prst="rect">
                <a:avLst/>
              </a:prstGeom>
              <a:blipFill>
                <a:blip r:embed="rId10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ABB83-DE16-4488-965A-5099017A70A4}"/>
                  </a:ext>
                </a:extLst>
              </p:cNvPr>
              <p:cNvSpPr txBox="1"/>
              <p:nvPr/>
            </p:nvSpPr>
            <p:spPr>
              <a:xfrm>
                <a:off x="6891390" y="4157939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ABB83-DE16-4488-965A-5099017A7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390" y="4157939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7C00DD1-E33B-4AEC-B0EF-C788527B566C}"/>
              </a:ext>
            </a:extLst>
          </p:cNvPr>
          <p:cNvSpPr txBox="1"/>
          <p:nvPr/>
        </p:nvSpPr>
        <p:spPr>
          <a:xfrm>
            <a:off x="71165" y="6538917"/>
            <a:ext cx="2280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Figure courtesy: MLAPP (Murphy)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80A291-B1C6-4A89-91B8-8234005C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90" y="475137"/>
            <a:ext cx="2602018" cy="52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AF90B9-59C2-4372-99A5-E4CF788AB2F5}"/>
              </a:ext>
            </a:extLst>
          </p:cNvPr>
          <p:cNvCxnSpPr>
            <a:cxnSpLocks/>
          </p:cNvCxnSpPr>
          <p:nvPr/>
        </p:nvCxnSpPr>
        <p:spPr>
          <a:xfrm flipV="1">
            <a:off x="7850459" y="874596"/>
            <a:ext cx="341940" cy="3737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EA21AC31-5F8C-22FD-27EE-9FD7BBAFD66A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2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583"/>
    </mc:Choice>
    <mc:Fallback xmlns="">
      <p:transition spd="slow" advTm="321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/>
      <p:bldP spid="29" grpId="0"/>
      <p:bldP spid="31" grpId="0" animBg="1"/>
      <p:bldP spid="32" grpId="0" animBg="1"/>
      <p:bldP spid="12" grpId="0" animBg="1"/>
      <p:bldP spid="13" grpId="0"/>
      <p:bldP spid="1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GP for Noisy Setting: Regression (Gaussian </a:t>
            </a:r>
            <a:r>
              <a:rPr lang="en-IN" dirty="0" err="1">
                <a:solidFill>
                  <a:srgbClr val="A33BC3"/>
                </a:solidFill>
              </a:rPr>
              <a:t>Lik</a:t>
            </a:r>
            <a:r>
              <a:rPr lang="en-IN" dirty="0">
                <a:solidFill>
                  <a:srgbClr val="A33BC3"/>
                </a:solidFill>
              </a:rPr>
              <a:t>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Gaussian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lik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, we can get PPD </a:t>
                </a:r>
                <a14:m>
                  <m:oMath xmlns:m="http://schemas.openxmlformats.org/officeDocument/2006/math">
                    <m:r>
                      <a:rPr lang="en-IN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r>
                          <a:rPr lang="en-I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without computing the GP posterior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err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1" i="1" dirty="0" err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Note that, in this case, the marginal likelihood is also a Gaussian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joint distribution of the training </a:t>
                </a:r>
                <a14:m>
                  <m:oMath xmlns:m="http://schemas.openxmlformats.org/officeDocument/2006/math"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and test response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is also a Gaussian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Using the above, we can easily obtain </a:t>
                </a:r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using Gaussian properties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This is almost identical to the expression of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from the noiseless case except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there is replaced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extra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term in variance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/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754" b="-10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AE2515-DBE4-454E-B8B5-1B6E3C3EA852}"/>
                  </a:ext>
                </a:extLst>
              </p:cNvPr>
              <p:cNvSpPr txBox="1"/>
              <p:nvPr/>
            </p:nvSpPr>
            <p:spPr>
              <a:xfrm>
                <a:off x="2167360" y="2231317"/>
                <a:ext cx="3697615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AE2515-DBE4-454E-B8B5-1B6E3C3EA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360" y="2231317"/>
                <a:ext cx="3697615" cy="4472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97601F-0CF0-4F1D-823A-231B34FF5860}"/>
                  </a:ext>
                </a:extLst>
              </p:cNvPr>
              <p:cNvSpPr txBox="1"/>
              <p:nvPr/>
            </p:nvSpPr>
            <p:spPr>
              <a:xfrm>
                <a:off x="1823531" y="3429000"/>
                <a:ext cx="7438960" cy="863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IN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8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IN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IN" sz="2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IN" sz="2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e>
                                      <m: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e>
                                      <m: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  <m:sup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d>
                                      <m:d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b>
                                        </m:s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IN" sz="28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97601F-0CF0-4F1D-823A-231B34FF5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531" y="3429000"/>
                <a:ext cx="7438960" cy="8639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94EDCF7-5C40-4DFF-971B-863D148838EE}"/>
                  </a:ext>
                </a:extLst>
              </p:cNvPr>
              <p:cNvSpPr/>
              <p:nvPr/>
            </p:nvSpPr>
            <p:spPr>
              <a:xfrm>
                <a:off x="9337331" y="3401414"/>
                <a:ext cx="2376360" cy="759852"/>
              </a:xfrm>
              <a:prstGeom prst="wedgeRectCallout">
                <a:avLst>
                  <a:gd name="adj1" fmla="val -55690"/>
                  <a:gd name="adj2" fmla="val 112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Identical to the noiseless case except the additional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term on the diagonal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94EDCF7-5C40-4DFF-971B-863D14883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331" y="3401414"/>
                <a:ext cx="2376360" cy="759852"/>
              </a:xfrm>
              <a:prstGeom prst="wedgeRectCallout">
                <a:avLst>
                  <a:gd name="adj1" fmla="val -55690"/>
                  <a:gd name="adj2" fmla="val 11233"/>
                </a:avLst>
              </a:prstGeom>
              <a:blipFill>
                <a:blip r:embed="rId8"/>
                <a:stretch>
                  <a:fillRect t="-5469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42EAD3-6FBF-457A-9B5E-93D73575FEC3}"/>
                  </a:ext>
                </a:extLst>
              </p:cNvPr>
              <p:cNvSpPr txBox="1"/>
              <p:nvPr/>
            </p:nvSpPr>
            <p:spPr>
              <a:xfrm>
                <a:off x="756648" y="5036869"/>
                <a:ext cx="9882384" cy="436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I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I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42EAD3-6FBF-457A-9B5E-93D73575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48" y="5036869"/>
                <a:ext cx="9882384" cy="4360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10B02EBF-2081-460B-BDDA-033828B62A42}"/>
              </a:ext>
            </a:extLst>
          </p:cNvPr>
          <p:cNvSpPr/>
          <p:nvPr/>
        </p:nvSpPr>
        <p:spPr>
          <a:xfrm>
            <a:off x="43382" y="2142840"/>
            <a:ext cx="2043553" cy="759852"/>
          </a:xfrm>
          <a:prstGeom prst="wedgeRectCallout">
            <a:avLst>
              <a:gd name="adj1" fmla="val 57376"/>
              <a:gd name="adj2" fmla="val 30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useful when learning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hyperparams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of the GP covariance/kernel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CCB16088-0989-4E5F-9B9D-E38E0141442C}"/>
                  </a:ext>
                </a:extLst>
              </p:cNvPr>
              <p:cNvSpPr/>
              <p:nvPr/>
            </p:nvSpPr>
            <p:spPr>
              <a:xfrm>
                <a:off x="10548167" y="4960497"/>
                <a:ext cx="1437311" cy="588762"/>
              </a:xfrm>
              <a:prstGeom prst="wedgeRectCallout">
                <a:avLst>
                  <a:gd name="adj1" fmla="val -56677"/>
                  <a:gd name="adj2" fmla="val -757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has a similar interpretation as in the noiseless case</a:t>
                </a: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CCB16088-0989-4E5F-9B9D-E38E01414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167" y="4960497"/>
                <a:ext cx="1437311" cy="588762"/>
              </a:xfrm>
              <a:prstGeom prst="wedgeRectCallout">
                <a:avLst>
                  <a:gd name="adj1" fmla="val -56677"/>
                  <a:gd name="adj2" fmla="val -7578"/>
                </a:avLst>
              </a:prstGeom>
              <a:blipFill>
                <a:blip r:embed="rId10"/>
                <a:stretch>
                  <a:fillRect t="-4040" b="-111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C0CFD687-5EF1-42F2-AA71-AA326E8BF87A}"/>
              </a:ext>
            </a:extLst>
          </p:cNvPr>
          <p:cNvSpPr/>
          <p:nvPr/>
        </p:nvSpPr>
        <p:spPr>
          <a:xfrm>
            <a:off x="10639032" y="4316484"/>
            <a:ext cx="1508268" cy="441954"/>
          </a:xfrm>
          <a:prstGeom prst="wedgeRectCallout">
            <a:avLst>
              <a:gd name="adj1" fmla="val -43089"/>
              <a:gd name="adj2" fmla="val 7987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Weighted average of the training responses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58FE0F9-14B6-4A88-9698-B6430315CA6C}"/>
              </a:ext>
            </a:extLst>
          </p:cNvPr>
          <p:cNvSpPr/>
          <p:nvPr/>
        </p:nvSpPr>
        <p:spPr>
          <a:xfrm>
            <a:off x="240423" y="3840132"/>
            <a:ext cx="1508268" cy="441954"/>
          </a:xfrm>
          <a:prstGeom prst="wedgeRectCallout">
            <a:avLst>
              <a:gd name="adj1" fmla="val 3999"/>
              <a:gd name="adj2" fmla="val 10599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All </a:t>
            </a:r>
            <a:r>
              <a:rPr lang="en-IN" sz="12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hyperparams</a:t>
            </a:r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 assumed to be known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5FB1AE9-1C37-8E32-65DB-F9D8A56C8954}"/>
                  </a:ext>
                </a:extLst>
              </p:cNvPr>
              <p:cNvSpPr/>
              <p:nvPr/>
            </p:nvSpPr>
            <p:spPr>
              <a:xfrm>
                <a:off x="3162447" y="2765430"/>
                <a:ext cx="1266737" cy="274525"/>
              </a:xfrm>
              <a:prstGeom prst="wedgeRectCallout">
                <a:avLst>
                  <a:gd name="adj1" fmla="val 3901"/>
                  <a:gd name="adj2" fmla="val -733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1400" b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IN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5FB1AE9-1C37-8E32-65DB-F9D8A56C8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447" y="2765430"/>
                <a:ext cx="1266737" cy="274525"/>
              </a:xfrm>
              <a:prstGeom prst="wedgeRectCallout">
                <a:avLst>
                  <a:gd name="adj1" fmla="val 3901"/>
                  <a:gd name="adj2" fmla="val -73342"/>
                </a:avLst>
              </a:prstGeom>
              <a:blipFill>
                <a:blip r:embed="rId11"/>
                <a:stretch>
                  <a:fillRect b="-83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4F7D095E-AFB0-29B9-9CC8-3326F80ACE71}"/>
                  </a:ext>
                </a:extLst>
              </p:cNvPr>
              <p:cNvSpPr/>
              <p:nvPr/>
            </p:nvSpPr>
            <p:spPr>
              <a:xfrm>
                <a:off x="4721624" y="2749809"/>
                <a:ext cx="911176" cy="274525"/>
              </a:xfrm>
              <a:prstGeom prst="wedgeRectCallout">
                <a:avLst>
                  <a:gd name="adj1" fmla="val -31085"/>
                  <a:gd name="adj2" fmla="val -733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</m:t>
                      </m:r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4F7D095E-AFB0-29B9-9CC8-3326F80AC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624" y="2749809"/>
                <a:ext cx="911176" cy="274525"/>
              </a:xfrm>
              <a:prstGeom prst="wedgeRectCallout">
                <a:avLst>
                  <a:gd name="adj1" fmla="val -31085"/>
                  <a:gd name="adj2" fmla="val -73342"/>
                </a:avLst>
              </a:prstGeom>
              <a:blipFill>
                <a:blip r:embed="rId12"/>
                <a:stretch>
                  <a:fillRect r="-2632" b="-101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455C38-CC4F-BFE1-ABC2-A0EEAE6057CD}"/>
                  </a:ext>
                </a:extLst>
              </p:cNvPr>
              <p:cNvSpPr txBox="1"/>
              <p:nvPr/>
            </p:nvSpPr>
            <p:spPr>
              <a:xfrm>
                <a:off x="5889797" y="2268577"/>
                <a:ext cx="56243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</m:t>
                          </m:r>
                          <m:r>
                            <a:rPr lang="en-IN" sz="2800" b="1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800" b="1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IN" sz="2800" b="1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r>
                        <a:rPr lang="en-IN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800" b="1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sz="2800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455C38-CC4F-BFE1-ABC2-A0EEAE605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97" y="2268577"/>
                <a:ext cx="562436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613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29"/>
    </mc:Choice>
    <mc:Fallback xmlns="">
      <p:transition spd="slow" advTm="376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24" grpId="0"/>
      <p:bldP spid="26" grpId="0" animBg="1"/>
      <p:bldP spid="29" grpId="0" animBg="1"/>
      <p:bldP spid="30" grpId="0" animBg="1"/>
      <p:bldP spid="12" grpId="0" animBg="1"/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GP Regression: An Illustration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The figure below shows GP predictive mean and variance as noise variance changes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As expected, the predictive mean worsens and predictive variance increases as the noise variance increases </a:t>
            </a: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sz="500" dirty="0"/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0498681-AF15-4786-82A3-0A812DD6D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23" y="1538604"/>
            <a:ext cx="5708342" cy="4028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283431-4852-48DC-9CAB-192F56B82256}"/>
              </a:ext>
            </a:extLst>
          </p:cNvPr>
          <p:cNvSpPr txBox="1"/>
          <p:nvPr/>
        </p:nvSpPr>
        <p:spPr>
          <a:xfrm>
            <a:off x="8362765" y="2228671"/>
            <a:ext cx="3562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Blue curve: True function</a:t>
            </a:r>
          </a:p>
          <a:p>
            <a:r>
              <a:rPr lang="en-IN" dirty="0"/>
              <a:t>Red point: Training inputs (noisy)</a:t>
            </a:r>
          </a:p>
          <a:p>
            <a:r>
              <a:rPr lang="en-IN" dirty="0"/>
              <a:t>Red curve: Learned predictive mean</a:t>
            </a:r>
          </a:p>
          <a:p>
            <a:r>
              <a:rPr lang="en-IN" dirty="0"/>
              <a:t>Shaded region: +/- 3 std-dev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69F52-3BF6-47B5-B354-FF52AEAD71CD}"/>
              </a:ext>
            </a:extLst>
          </p:cNvPr>
          <p:cNvSpPr txBox="1"/>
          <p:nvPr/>
        </p:nvSpPr>
        <p:spPr>
          <a:xfrm>
            <a:off x="0" y="6565207"/>
            <a:ext cx="6231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/>
              <a:t>Figure courtesy: https://sandipandey.wixsite.com/simplydatascience/post/gaussian-process-regression-with-python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AB522-0BD6-49BF-85A2-D6D6910B7EEB}"/>
              </a:ext>
            </a:extLst>
          </p:cNvPr>
          <p:cNvSpPr txBox="1"/>
          <p:nvPr/>
        </p:nvSpPr>
        <p:spPr>
          <a:xfrm>
            <a:off x="5181752" y="4966054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0A123A-845F-4CD4-9095-499B93130A4B}"/>
              </a:ext>
            </a:extLst>
          </p:cNvPr>
          <p:cNvSpPr txBox="1"/>
          <p:nvPr/>
        </p:nvSpPr>
        <p:spPr>
          <a:xfrm>
            <a:off x="2942311" y="316739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2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77"/>
    </mc:Choice>
    <mc:Fallback xmlns="">
      <p:transition spd="slow" advTm="232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Weight Space View vs Function Space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GPs are defined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function space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that models input-output relationship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 contrast, we have seen models that are defined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a </a:t>
                </a:r>
                <a:r>
                  <a:rPr lang="en-IN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weight space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, e.g.,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Thus the joint distribution of the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a multivariate Gaussian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GPs can be seen as bypassing the weight space and directly defining the model using a marginal likelihood via a function space defined by the GP</a:t>
                </a: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b="-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7CE8BB-0191-4789-9C0D-86B80BB3C81D}"/>
                  </a:ext>
                </a:extLst>
              </p:cNvPr>
              <p:cNvSpPr txBox="1"/>
              <p:nvPr/>
            </p:nvSpPr>
            <p:spPr>
              <a:xfrm>
                <a:off x="1450910" y="2155371"/>
                <a:ext cx="4054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IN" sz="2400" b="1" i="1" smtClean="0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7CE8BB-0191-4789-9C0D-86B80BB3C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10" y="2155371"/>
                <a:ext cx="4054571" cy="369332"/>
              </a:xfrm>
              <a:prstGeom prst="rect">
                <a:avLst/>
              </a:prstGeom>
              <a:blipFill>
                <a:blip r:embed="rId4"/>
                <a:stretch>
                  <a:fillRect l="-1504" t="-1667" r="-2556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4367CE-F467-4DC5-873F-E6F4B948DE62}"/>
                  </a:ext>
                </a:extLst>
              </p:cNvPr>
              <p:cNvSpPr txBox="1"/>
              <p:nvPr/>
            </p:nvSpPr>
            <p:spPr>
              <a:xfrm>
                <a:off x="2001416" y="2541281"/>
                <a:ext cx="29871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4367CE-F467-4DC5-873F-E6F4B948D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16" y="2541281"/>
                <a:ext cx="2987100" cy="369332"/>
              </a:xfrm>
              <a:prstGeom prst="rect">
                <a:avLst/>
              </a:prstGeom>
              <a:blipFill>
                <a:blip r:embed="rId5"/>
                <a:stretch>
                  <a:fillRect l="-408" r="-1633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532080-7ABE-4036-BA37-71119AC24434}"/>
                  </a:ext>
                </a:extLst>
              </p:cNvPr>
              <p:cNvSpPr txBox="1"/>
              <p:nvPr/>
            </p:nvSpPr>
            <p:spPr>
              <a:xfrm>
                <a:off x="1665514" y="2927191"/>
                <a:ext cx="8230394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532080-7ABE-4036-BA37-71119AC24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2927191"/>
                <a:ext cx="8230394" cy="383310"/>
              </a:xfrm>
              <a:prstGeom prst="rect">
                <a:avLst/>
              </a:prstGeom>
              <a:blipFill>
                <a:blip r:embed="rId6"/>
                <a:stretch>
                  <a:fillRect t="-12698" b="-396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4D5061-15AB-4EB2-A090-5937D79F14D9}"/>
                  </a:ext>
                </a:extLst>
              </p:cNvPr>
              <p:cNvSpPr txBox="1"/>
              <p:nvPr/>
            </p:nvSpPr>
            <p:spPr>
              <a:xfrm>
                <a:off x="1766353" y="3429000"/>
                <a:ext cx="43296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4D5061-15AB-4EB2-A090-5937D79F1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353" y="3429000"/>
                <a:ext cx="4329647" cy="369332"/>
              </a:xfrm>
              <a:prstGeom prst="rect">
                <a:avLst/>
              </a:prstGeom>
              <a:blipFill>
                <a:blip r:embed="rId7"/>
                <a:stretch>
                  <a:fillRect l="-1268" t="-1667" r="-2113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54C830-CF23-44DA-942A-E98FB138F6FE}"/>
                  </a:ext>
                </a:extLst>
              </p:cNvPr>
              <p:cNvSpPr txBox="1"/>
              <p:nvPr/>
            </p:nvSpPr>
            <p:spPr>
              <a:xfrm>
                <a:off x="1766352" y="3844279"/>
                <a:ext cx="31396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54C830-CF23-44DA-942A-E98FB138F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352" y="3844279"/>
                <a:ext cx="3139641" cy="369332"/>
              </a:xfrm>
              <a:prstGeom prst="rect">
                <a:avLst/>
              </a:prstGeom>
              <a:blipFill>
                <a:blip r:embed="rId8"/>
                <a:stretch>
                  <a:fillRect l="-1942" t="-1667" r="-3107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3A9308-B9FE-4830-8AEA-578448C38C8C}"/>
                  </a:ext>
                </a:extLst>
              </p:cNvPr>
              <p:cNvSpPr txBox="1"/>
              <p:nvPr/>
            </p:nvSpPr>
            <p:spPr>
              <a:xfrm>
                <a:off x="3314876" y="4672046"/>
                <a:ext cx="4272773" cy="1142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Sup>
                                          <m:sSubSupPr>
                                            <m:ctrlP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Sup>
                                          <m:sSub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3A9308-B9FE-4830-8AEA-578448C38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876" y="4672046"/>
                <a:ext cx="4272773" cy="1142557"/>
              </a:xfrm>
              <a:prstGeom prst="rect">
                <a:avLst/>
              </a:prstGeom>
              <a:blipFill>
                <a:blip r:embed="rId9"/>
                <a:stretch>
                  <a:fillRect b="-143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DEBD1F8-BA05-4041-B1D8-3C3C3F903C4B}"/>
                  </a:ext>
                </a:extLst>
              </p:cNvPr>
              <p:cNvSpPr/>
              <p:nvPr/>
            </p:nvSpPr>
            <p:spPr>
              <a:xfrm>
                <a:off x="7822926" y="4790258"/>
                <a:ext cx="4145964" cy="633296"/>
              </a:xfrm>
              <a:prstGeom prst="wedgeRectCallout">
                <a:avLst>
                  <a:gd name="adj1" fmla="val -56813"/>
                  <a:gd name="adj2" fmla="val 306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a GP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IN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linear covariance/kernel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d>
                          <m:d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DEBD1F8-BA05-4041-B1D8-3C3C3F903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926" y="4790258"/>
                <a:ext cx="4145964" cy="633296"/>
              </a:xfrm>
              <a:prstGeom prst="wedgeRectCallout">
                <a:avLst>
                  <a:gd name="adj1" fmla="val -56813"/>
                  <a:gd name="adj2" fmla="val 30627"/>
                </a:avLst>
              </a:prstGeom>
              <a:blipFill>
                <a:blip r:embed="rId10"/>
                <a:stretch>
                  <a:fillRect t="-935" b="-560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E9A0FFE-453B-4644-A933-B2F30D32AE95}"/>
              </a:ext>
            </a:extLst>
          </p:cNvPr>
          <p:cNvSpPr/>
          <p:nvPr/>
        </p:nvSpPr>
        <p:spPr>
          <a:xfrm>
            <a:off x="5580682" y="2132209"/>
            <a:ext cx="1030636" cy="289180"/>
          </a:xfrm>
          <a:prstGeom prst="wedgeRectCallout">
            <a:avLst>
              <a:gd name="adj1" fmla="val -59776"/>
              <a:gd name="adj2" fmla="val 321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0491469-5CC4-4A8D-B972-142AFC34FB8F}"/>
              </a:ext>
            </a:extLst>
          </p:cNvPr>
          <p:cNvSpPr/>
          <p:nvPr/>
        </p:nvSpPr>
        <p:spPr>
          <a:xfrm>
            <a:off x="5177204" y="2560862"/>
            <a:ext cx="2213323" cy="289180"/>
          </a:xfrm>
          <a:prstGeom prst="wedgeRectCallout">
            <a:avLst>
              <a:gd name="adj1" fmla="val -59776"/>
              <a:gd name="adj2" fmla="val 321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Prior over weight vector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C876B7C-77FC-4902-9701-5461EF0A43C6}"/>
              </a:ext>
            </a:extLst>
          </p:cNvPr>
          <p:cNvSpPr/>
          <p:nvPr/>
        </p:nvSpPr>
        <p:spPr>
          <a:xfrm>
            <a:off x="9978678" y="2357201"/>
            <a:ext cx="1653402" cy="842166"/>
          </a:xfrm>
          <a:prstGeom prst="wedgeRectCallout">
            <a:avLst>
              <a:gd name="adj1" fmla="val -61469"/>
              <a:gd name="adj2" fmla="val 354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Marginal likelihood after integrating out the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805E7E3-6FF5-4D64-BFEC-B141D2EF4953}"/>
                  </a:ext>
                </a:extLst>
              </p:cNvPr>
              <p:cNvSpPr/>
              <p:nvPr/>
            </p:nvSpPr>
            <p:spPr>
              <a:xfrm>
                <a:off x="6279683" y="3411057"/>
                <a:ext cx="4145964" cy="289180"/>
              </a:xfrm>
              <a:prstGeom prst="wedgeRectCallout">
                <a:avLst>
                  <a:gd name="adj1" fmla="val -53700"/>
                  <a:gd name="adj2" fmla="val 288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Marginal likelihood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805E7E3-6FF5-4D64-BFEC-B141D2EF4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683" y="3411057"/>
                <a:ext cx="4145964" cy="289180"/>
              </a:xfrm>
              <a:prstGeom prst="wedgeRectCallout">
                <a:avLst>
                  <a:gd name="adj1" fmla="val -53700"/>
                  <a:gd name="adj2" fmla="val 28873"/>
                </a:avLst>
              </a:prstGeom>
              <a:blipFill>
                <a:blip r:embed="rId11"/>
                <a:stretch>
                  <a:fillRect t="-12000" b="-3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1C79E030-5DD9-4383-A7CF-1B0EF45E6BE5}"/>
              </a:ext>
            </a:extLst>
          </p:cNvPr>
          <p:cNvSpPr/>
          <p:nvPr/>
        </p:nvSpPr>
        <p:spPr>
          <a:xfrm>
            <a:off x="4971716" y="3884355"/>
            <a:ext cx="2615933" cy="289180"/>
          </a:xfrm>
          <a:prstGeom prst="wedgeRectCallout">
            <a:avLst>
              <a:gd name="adj1" fmla="val -53700"/>
              <a:gd name="adj2" fmla="val 288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Assuming noise-free likelihood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DB3BDDC4-541E-4AF2-9B77-49AC81BE6E3B}"/>
              </a:ext>
            </a:extLst>
          </p:cNvPr>
          <p:cNvSpPr/>
          <p:nvPr/>
        </p:nvSpPr>
        <p:spPr>
          <a:xfrm>
            <a:off x="463666" y="4790258"/>
            <a:ext cx="2615933" cy="966939"/>
          </a:xfrm>
          <a:prstGeom prst="wedgeRectCallout">
            <a:avLst>
              <a:gd name="adj1" fmla="val 37611"/>
              <a:gd name="adj2" fmla="val 6319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equivalence also shows that Bayesian linear regression is a special case of GP with linear kernel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493"/>
    </mc:Choice>
    <mc:Fallback xmlns="">
      <p:transition spd="slow" advTm="440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5.3|10.2|26.8|6.8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7.1|18.9|64.3|6.5|60.5|68.1|3.4|57.2|1.8|4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.1|18.6|22.5|45.4|66.4|19.4|17.6|31.3|73.3|48.3|11.9|18.5|9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3|26.1|9.9|25.2|55.9|8.4|37.2|32.4|49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4.5|9.8|184|12.7|48.4|28.8|38.6|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0.8|17.2|54.6|30.5|20.2|29.1|21.9|80.2|12.7|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5.5|16.5|55.9|64.3|99.4|46.4|40|8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0.8|47.6|1.7|23.6|17.1|5.5|20.1|39.7|64.6|3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2.5|13.2|12.1|7.6|26.7|24.7|38.1|45.7|2|36|47.9|45.3|43.5|28.8|12.9|11.7|12.5|14.1|64.7|4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2.2|17.9|8.5|26.4|38.1|17.2|4|3.7|44|19.9|56.2|77.7|13.5|102.2|32.4|54.5|29.8|5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8.4|11.7|7|66.9|88.7|21.1|9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6|7.1|83.8|31|25|49.5|1.7|30.6|28.3|22.8|10.7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203.6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8.8|13.9|19.3|4.1|4.8|27.3|6.8|45.1|3.7|25.4|13.3|63.2|22.2|41.1|41.8|39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4.4|34.2|16.6|25.3|8.6|9.1|44.8|27.5|17.3|62.9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63876</TotalTime>
  <Words>2469</Words>
  <Application>Microsoft Office PowerPoint</Application>
  <PresentationFormat>Widescreen</PresentationFormat>
  <Paragraphs>332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Introduction to Gaussian Processes (Kernel Methods meet Bayesian Learning)</vt:lpstr>
      <vt:lpstr>Linear Models and Their Limitations</vt:lpstr>
      <vt:lpstr>Learning Nonlinear Functions</vt:lpstr>
      <vt:lpstr>Gaussian Process</vt:lpstr>
      <vt:lpstr>Predicting using GP</vt:lpstr>
      <vt:lpstr>GP: A Visualization</vt:lpstr>
      <vt:lpstr>GP for Noisy Setting: Regression (Gaussian Lik.)</vt:lpstr>
      <vt:lpstr>GP Regression: An Illustration</vt:lpstr>
      <vt:lpstr>Weight Space View vs Function Space View</vt:lpstr>
      <vt:lpstr>GP for Noisy Setting: Classification and GLM</vt:lpstr>
      <vt:lpstr>Learning Hyperparameters in GP based Models</vt:lpstr>
      <vt:lpstr>Coming Up</vt:lpstr>
      <vt:lpstr>Scalability of GPs</vt:lpstr>
      <vt:lpstr>GP: Some Comments</vt:lpstr>
      <vt:lpstr>Neural Networks and Gaussian Process</vt:lpstr>
      <vt:lpstr>GP: A Few Other Comments</vt:lpstr>
      <vt:lpstr>GP: Some Other Recent Advances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2604</cp:revision>
  <dcterms:created xsi:type="dcterms:W3CDTF">2020-07-07T20:42:16Z</dcterms:created>
  <dcterms:modified xsi:type="dcterms:W3CDTF">2022-09-03T12:10:48Z</dcterms:modified>
</cp:coreProperties>
</file>