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551" r:id="rId2"/>
    <p:sldId id="633" r:id="rId3"/>
    <p:sldId id="626" r:id="rId4"/>
    <p:sldId id="627" r:id="rId5"/>
    <p:sldId id="628" r:id="rId6"/>
    <p:sldId id="586" r:id="rId7"/>
    <p:sldId id="585" r:id="rId8"/>
    <p:sldId id="587" r:id="rId9"/>
    <p:sldId id="624" r:id="rId10"/>
    <p:sldId id="634" r:id="rId11"/>
    <p:sldId id="622" r:id="rId12"/>
    <p:sldId id="629" r:id="rId13"/>
    <p:sldId id="630" r:id="rId14"/>
    <p:sldId id="631" r:id="rId15"/>
    <p:sldId id="63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BC3"/>
    <a:srgbClr val="0000FF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01-09-2022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01-09-2022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01-09-2022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01-09-2022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01-09-2022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01-09-2022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01-09-2022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01-09-2022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01-09-2022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01-09-2022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01-09-2022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90.png"/><Relationship Id="rId3" Type="http://schemas.openxmlformats.org/officeDocument/2006/relationships/image" Target="../media/image910.png"/><Relationship Id="rId7" Type="http://schemas.openxmlformats.org/officeDocument/2006/relationships/image" Target="../media/image130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0.png"/><Relationship Id="rId4" Type="http://schemas.openxmlformats.org/officeDocument/2006/relationships/image" Target="../media/image103.png"/><Relationship Id="rId9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11" Type="http://schemas.openxmlformats.org/officeDocument/2006/relationships/image" Target="../media/image290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60.png"/><Relationship Id="rId3" Type="http://schemas.openxmlformats.org/officeDocument/2006/relationships/image" Target="../media/image261.png"/><Relationship Id="rId7" Type="http://schemas.openxmlformats.org/officeDocument/2006/relationships/image" Target="../media/image4.png"/><Relationship Id="rId12" Type="http://schemas.openxmlformats.org/officeDocument/2006/relationships/image" Target="../media/image35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371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11.jpe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png"/><Relationship Id="rId1" Type="http://schemas.openxmlformats.org/officeDocument/2006/relationships/tags" Target="../tags/tag5.xml"/><Relationship Id="rId6" Type="http://schemas.openxmlformats.org/officeDocument/2006/relationships/image" Target="../media/image51.png"/><Relationship Id="rId11" Type="http://schemas.openxmlformats.org/officeDocument/2006/relationships/image" Target="../media/image59.png"/><Relationship Id="rId5" Type="http://schemas.openxmlformats.org/officeDocument/2006/relationships/image" Target="../media/image48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4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9" Type="http://schemas.openxmlformats.org/officeDocument/2006/relationships/image" Target="../media/image104.png"/><Relationship Id="rId21" Type="http://schemas.openxmlformats.org/officeDocument/2006/relationships/image" Target="../media/image85.png"/><Relationship Id="rId34" Type="http://schemas.openxmlformats.org/officeDocument/2006/relationships/image" Target="../media/image98.png"/><Relationship Id="rId42" Type="http://schemas.openxmlformats.org/officeDocument/2006/relationships/image" Target="../media/image107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png"/><Relationship Id="rId29" Type="http://schemas.openxmlformats.org/officeDocument/2006/relationships/image" Target="../media/image93.png"/><Relationship Id="rId1" Type="http://schemas.openxmlformats.org/officeDocument/2006/relationships/tags" Target="../tags/tag6.xml"/><Relationship Id="rId6" Type="http://schemas.openxmlformats.org/officeDocument/2006/relationships/image" Target="../media/image69.png"/><Relationship Id="rId11" Type="http://schemas.openxmlformats.org/officeDocument/2006/relationships/image" Target="../media/image13.png"/><Relationship Id="rId24" Type="http://schemas.openxmlformats.org/officeDocument/2006/relationships/image" Target="../media/image14.png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40" Type="http://schemas.openxmlformats.org/officeDocument/2006/relationships/image" Target="../media/image105.png"/><Relationship Id="rId45" Type="http://schemas.openxmlformats.org/officeDocument/2006/relationships/image" Target="../media/image110.png"/><Relationship Id="rId5" Type="http://schemas.openxmlformats.org/officeDocument/2006/relationships/image" Target="../media/image68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36" Type="http://schemas.openxmlformats.org/officeDocument/2006/relationships/image" Target="../media/image100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4" Type="http://schemas.openxmlformats.org/officeDocument/2006/relationships/image" Target="../media/image109.png"/><Relationship Id="rId4" Type="http://schemas.openxmlformats.org/officeDocument/2006/relationships/image" Target="../media/image67.png"/><Relationship Id="rId9" Type="http://schemas.openxmlformats.org/officeDocument/2006/relationships/image" Target="../media/image12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99.png"/><Relationship Id="rId43" Type="http://schemas.openxmlformats.org/officeDocument/2006/relationships/image" Target="../media/image108.png"/><Relationship Id="rId8" Type="http://schemas.openxmlformats.org/officeDocument/2006/relationships/image" Target="../media/image72.png"/><Relationship Id="rId3" Type="http://schemas.openxmlformats.org/officeDocument/2006/relationships/image" Target="../media/image66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38" Type="http://schemas.openxmlformats.org/officeDocument/2006/relationships/image" Target="../media/image102.png"/><Relationship Id="rId20" Type="http://schemas.openxmlformats.org/officeDocument/2006/relationships/image" Target="../media/image84.png"/><Relationship Id="rId41" Type="http://schemas.openxmlformats.org/officeDocument/2006/relationships/image" Target="../media/image10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2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Relationship Id="rId9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14" y="2595093"/>
            <a:ext cx="10813129" cy="1356551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GLMs (wrap-up) and</a:t>
            </a:r>
            <a:b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Generative Models for Supervised Learning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Generative Supervised Learning: Classification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6D91461-4C5C-4AFE-BF19-179493D32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Training: Fit an appropriate probability distribution for data from each class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Test time: Evaluate under which class, the test input has largest probability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or largest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class posterior probability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6D91461-4C5C-4AFE-BF19-179493D32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46D5081-CD3E-4B04-32F0-767F21B8F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432" y="1880316"/>
            <a:ext cx="3529809" cy="3071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5E3D9D-973B-9508-BA87-DD85CD0F8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8617" y="1929125"/>
            <a:ext cx="3167442" cy="2977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724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587"/>
    </mc:Choice>
    <mc:Fallback>
      <p:transition spd="slow" advTm="344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Generative Classification: A Generative Story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Assuming binary labels, can define a “generative story” for each example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First draw (“generate”) a binary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∈ {0,1}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Now draw (“generate”)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from the distribution of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∈ {0,1}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Writing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the above generative model shown in “plate notation”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9D30E5-2078-4DAA-8471-927220631B8F}"/>
                  </a:ext>
                </a:extLst>
              </p:cNvPr>
              <p:cNvSpPr txBox="1"/>
              <p:nvPr/>
            </p:nvSpPr>
            <p:spPr>
              <a:xfrm>
                <a:off x="4622333" y="1954634"/>
                <a:ext cx="27896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Bernoulli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9D30E5-2078-4DAA-8471-927220631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333" y="1954634"/>
                <a:ext cx="278961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446AD9-8AAB-49F1-8D18-7FD264A95D86}"/>
                  </a:ext>
                </a:extLst>
              </p:cNvPr>
              <p:cNvSpPr txBox="1"/>
              <p:nvPr/>
            </p:nvSpPr>
            <p:spPr>
              <a:xfrm>
                <a:off x="4186105" y="2961388"/>
                <a:ext cx="2579681" cy="503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446AD9-8AAB-49F1-8D18-7FD264A95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105" y="2961388"/>
                <a:ext cx="2579681" cy="5037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485D0AC-7925-4027-9CA8-39415E998430}"/>
              </a:ext>
            </a:extLst>
          </p:cNvPr>
          <p:cNvSpPr/>
          <p:nvPr/>
        </p:nvSpPr>
        <p:spPr>
          <a:xfrm>
            <a:off x="7708641" y="1804550"/>
            <a:ext cx="1972253" cy="430888"/>
          </a:xfrm>
          <a:prstGeom prst="wedgeRectCallout">
            <a:avLst>
              <a:gd name="adj1" fmla="val -62382"/>
              <a:gd name="adj2" fmla="val 4662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For multi-class problems, we will have a </a:t>
            </a:r>
            <a:r>
              <a:rPr lang="en-IN" sz="12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multinoulli</a:t>
            </a:r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 instead</a:t>
            </a:r>
            <a:endParaRPr lang="en-IN" sz="1200" b="1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E044F0-39EB-4F09-AA77-D0358302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893" y="4367634"/>
            <a:ext cx="2583591" cy="20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F53535AC-772B-4EA8-A773-9F14C98945C9}"/>
                  </a:ext>
                </a:extLst>
              </p:cNvPr>
              <p:cNvSpPr/>
              <p:nvPr/>
            </p:nvSpPr>
            <p:spPr>
              <a:xfrm>
                <a:off x="947896" y="4592386"/>
                <a:ext cx="2701255" cy="968726"/>
              </a:xfrm>
              <a:prstGeom prst="wedgeRectCallout">
                <a:avLst>
                  <a:gd name="adj1" fmla="val 60085"/>
                  <a:gd name="adj2" fmla="val 5664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in this generative process, we assume y is generated first since the generation of </a:t>
                </a:r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depends on what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</a:t>
                </a:r>
                <a:endParaRPr lang="en-IN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F53535AC-772B-4EA8-A773-9F14C9894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96" y="4592386"/>
                <a:ext cx="2701255" cy="968726"/>
              </a:xfrm>
              <a:prstGeom prst="wedgeRectCallout">
                <a:avLst>
                  <a:gd name="adj1" fmla="val 60085"/>
                  <a:gd name="adj2" fmla="val 56648"/>
                </a:avLst>
              </a:prstGeom>
              <a:blipFill>
                <a:blip r:embed="rId7"/>
                <a:stretch>
                  <a:fillRect l="-40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79D8131C-5776-4697-9DB6-4FB6826A1415}"/>
                  </a:ext>
                </a:extLst>
              </p:cNvPr>
              <p:cNvSpPr/>
              <p:nvPr/>
            </p:nvSpPr>
            <p:spPr>
              <a:xfrm>
                <a:off x="85228" y="5719592"/>
                <a:ext cx="2701255" cy="968726"/>
              </a:xfrm>
              <a:prstGeom prst="wedgeRectCallout">
                <a:avLst>
                  <a:gd name="adj1" fmla="val 43625"/>
                  <a:gd name="adj2" fmla="val -7411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in this generative process, we assume y is generated first since the generation of </a:t>
                </a:r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depends on what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</a:t>
                </a:r>
                <a:endParaRPr lang="en-IN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79D8131C-5776-4697-9DB6-4FB6826A1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8" y="5719592"/>
                <a:ext cx="2701255" cy="968726"/>
              </a:xfrm>
              <a:prstGeom prst="wedgeRectCallout">
                <a:avLst>
                  <a:gd name="adj1" fmla="val 43625"/>
                  <a:gd name="adj2" fmla="val -74116"/>
                </a:avLst>
              </a:prstGeom>
              <a:blipFill>
                <a:blip r:embed="rId8"/>
                <a:stretch>
                  <a:fillRect l="-448" r="-1121" b="-297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541BAF40-A8A0-4041-B64A-05C31BA1A251}"/>
              </a:ext>
            </a:extLst>
          </p:cNvPr>
          <p:cNvSpPr/>
          <p:nvPr/>
        </p:nvSpPr>
        <p:spPr>
          <a:xfrm>
            <a:off x="6794182" y="4160939"/>
            <a:ext cx="1636695" cy="1558653"/>
          </a:xfrm>
          <a:prstGeom prst="wedgeRectCallout">
            <a:avLst>
              <a:gd name="adj1" fmla="val -66194"/>
              <a:gd name="adj2" fmla="val 3812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Compare this with the plate notation diagram of a discriminative model such as prob linear regression or logistic regression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CA8851-71A1-4A6D-A8BC-6E278A0CF4D9}"/>
              </a:ext>
            </a:extLst>
          </p:cNvPr>
          <p:cNvSpPr/>
          <p:nvPr/>
        </p:nvSpPr>
        <p:spPr>
          <a:xfrm>
            <a:off x="8534732" y="5391698"/>
            <a:ext cx="1707698" cy="780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8E8D7D-27D1-4CA4-80B2-CA0A83B6C804}"/>
              </a:ext>
            </a:extLst>
          </p:cNvPr>
          <p:cNvSpPr/>
          <p:nvPr/>
        </p:nvSpPr>
        <p:spPr>
          <a:xfrm>
            <a:off x="8645321" y="5606556"/>
            <a:ext cx="433431" cy="41944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3B09B5-1EF1-41B6-8F60-7AE41BFDACCA}"/>
              </a:ext>
            </a:extLst>
          </p:cNvPr>
          <p:cNvSpPr/>
          <p:nvPr/>
        </p:nvSpPr>
        <p:spPr>
          <a:xfrm>
            <a:off x="9566424" y="5578922"/>
            <a:ext cx="433431" cy="41944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615F6199-6836-41BF-94AF-E895874CA295}"/>
              </a:ext>
            </a:extLst>
          </p:cNvPr>
          <p:cNvCxnSpPr>
            <a:cxnSpLocks/>
            <a:endCxn id="8" idx="6"/>
          </p:cNvCxnSpPr>
          <p:nvPr/>
        </p:nvCxnSpPr>
        <p:spPr>
          <a:xfrm rot="10800000" flipV="1">
            <a:off x="9078752" y="5816279"/>
            <a:ext cx="487672" cy="1"/>
          </a:xfrm>
          <a:prstGeom prst="bentConnector3">
            <a:avLst/>
          </a:prstGeom>
          <a:ln w="190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7FE5242-F9DF-4ADF-AFD9-1194152FB8AC}"/>
              </a:ext>
            </a:extLst>
          </p:cNvPr>
          <p:cNvSpPr/>
          <p:nvPr/>
        </p:nvSpPr>
        <p:spPr>
          <a:xfrm>
            <a:off x="8645320" y="4616656"/>
            <a:ext cx="433431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2951D59F-1D8C-4021-AFF6-A18E0A890DB0}"/>
              </a:ext>
            </a:extLst>
          </p:cNvPr>
          <p:cNvCxnSpPr>
            <a:stCxn id="20" idx="4"/>
            <a:endCxn id="8" idx="0"/>
          </p:cNvCxnSpPr>
          <p:nvPr/>
        </p:nvCxnSpPr>
        <p:spPr>
          <a:xfrm rot="16200000" flipH="1">
            <a:off x="8576811" y="5321329"/>
            <a:ext cx="570451" cy="1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EC3B44-D320-4FAA-B7E3-7736527B25A5}"/>
                  </a:ext>
                </a:extLst>
              </p:cNvPr>
              <p:cNvSpPr txBox="1"/>
              <p:nvPr/>
            </p:nvSpPr>
            <p:spPr>
              <a:xfrm>
                <a:off x="9999855" y="5872520"/>
                <a:ext cx="209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EC3B44-D320-4FAA-B7E3-7736527B2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855" y="5872520"/>
                <a:ext cx="209994" cy="276999"/>
              </a:xfrm>
              <a:prstGeom prst="rect">
                <a:avLst/>
              </a:prstGeom>
              <a:blipFill>
                <a:blip r:embed="rId9"/>
                <a:stretch>
                  <a:fillRect l="-25714" r="-25714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F46D1F-8DA0-4737-B7BC-7C195341B4C8}"/>
                  </a:ext>
                </a:extLst>
              </p:cNvPr>
              <p:cNvSpPr txBox="1"/>
              <p:nvPr/>
            </p:nvSpPr>
            <p:spPr>
              <a:xfrm>
                <a:off x="8767298" y="4715011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F46D1F-8DA0-4737-B7BC-7C195341B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298" y="4715011"/>
                <a:ext cx="189474" cy="276999"/>
              </a:xfrm>
              <a:prstGeom prst="rect">
                <a:avLst/>
              </a:prstGeom>
              <a:blipFill>
                <a:blip r:embed="rId10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F772BA-D748-4866-9B30-21A04B9C2D7F}"/>
                  </a:ext>
                </a:extLst>
              </p:cNvPr>
              <p:cNvSpPr txBox="1"/>
              <p:nvPr/>
            </p:nvSpPr>
            <p:spPr>
              <a:xfrm>
                <a:off x="8743563" y="5661866"/>
                <a:ext cx="2503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F772BA-D748-4866-9B30-21A04B9C2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563" y="5661866"/>
                <a:ext cx="250389" cy="276999"/>
              </a:xfrm>
              <a:prstGeom prst="rect">
                <a:avLst/>
              </a:prstGeom>
              <a:blipFill>
                <a:blip r:embed="rId11"/>
                <a:stretch>
                  <a:fillRect l="-24390" r="-9756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D95563-16A4-4104-8544-6C6D9B3130BE}"/>
                  </a:ext>
                </a:extLst>
              </p:cNvPr>
              <p:cNvSpPr txBox="1"/>
              <p:nvPr/>
            </p:nvSpPr>
            <p:spPr>
              <a:xfrm>
                <a:off x="9657945" y="5643286"/>
                <a:ext cx="260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D95563-16A4-4104-8544-6C6D9B313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945" y="5643286"/>
                <a:ext cx="260584" cy="276999"/>
              </a:xfrm>
              <a:prstGeom prst="rect">
                <a:avLst/>
              </a:prstGeom>
              <a:blipFill>
                <a:blip r:embed="rId12"/>
                <a:stretch>
                  <a:fillRect l="-13953" r="-9302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00BC9F-3A3B-4DAB-8386-B49CF1924194}"/>
                  </a:ext>
                </a:extLst>
              </p:cNvPr>
              <p:cNvSpPr txBox="1"/>
              <p:nvPr/>
            </p:nvSpPr>
            <p:spPr>
              <a:xfrm>
                <a:off x="8126507" y="6148588"/>
                <a:ext cx="22585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 A discriminative model</a:t>
                </a:r>
              </a:p>
              <a:p>
                <a:r>
                  <a:rPr lang="en-IN" dirty="0">
                    <a:latin typeface="Abadi Extra Light" panose="020B0204020104020204" pitchFamily="34" charset="0"/>
                  </a:rPr>
                  <a:t>   (no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’s)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00BC9F-3A3B-4DAB-8386-B49CF1924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507" y="6148588"/>
                <a:ext cx="2258567" cy="646331"/>
              </a:xfrm>
              <a:prstGeom prst="rect">
                <a:avLst/>
              </a:prstGeom>
              <a:blipFill>
                <a:blip r:embed="rId13"/>
                <a:stretch>
                  <a:fillRect t="-5660" r="-1617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75F25BEC-2E97-437E-97D4-54683CBEB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004" y="2730672"/>
            <a:ext cx="1004822" cy="965223"/>
          </a:xfrm>
          <a:prstGeom prst="rect">
            <a:avLst/>
          </a:prstGeom>
        </p:spPr>
      </p:pic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959682B3-20C8-446A-BE31-ADACAFB9B321}"/>
              </a:ext>
            </a:extLst>
          </p:cNvPr>
          <p:cNvSpPr/>
          <p:nvPr/>
        </p:nvSpPr>
        <p:spPr>
          <a:xfrm>
            <a:off x="7878870" y="2869720"/>
            <a:ext cx="3043126" cy="746560"/>
          </a:xfrm>
          <a:prstGeom prst="wedgeRectCallout">
            <a:avLst>
              <a:gd name="adj1" fmla="val 60032"/>
              <a:gd name="adj2" fmla="val -555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Most generative models (supervised as well as unsupervised/semi-supervised) can be expressed via such a story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000DC31E-8767-4D6F-B782-2DE4D5325B38}"/>
              </a:ext>
            </a:extLst>
          </p:cNvPr>
          <p:cNvSpPr/>
          <p:nvPr/>
        </p:nvSpPr>
        <p:spPr>
          <a:xfrm>
            <a:off x="9820398" y="4051183"/>
            <a:ext cx="2333813" cy="867119"/>
          </a:xfrm>
          <a:prstGeom prst="wedgeRectCallout">
            <a:avLst>
              <a:gd name="adj1" fmla="val -8183"/>
              <a:gd name="adj2" fmla="val -10965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Order of generation in this story depends on what part of the data/parameters depend on what data/params</a:t>
            </a:r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3E5CD2CC-F71D-4C1C-8BC1-3718192A6CA5}"/>
              </a:ext>
            </a:extLst>
          </p:cNvPr>
          <p:cNvSpPr/>
          <p:nvPr/>
        </p:nvSpPr>
        <p:spPr>
          <a:xfrm>
            <a:off x="10270811" y="5102839"/>
            <a:ext cx="1858559" cy="1214071"/>
          </a:xfrm>
          <a:prstGeom prst="wedgeRectCallout">
            <a:avLst>
              <a:gd name="adj1" fmla="val 39553"/>
              <a:gd name="adj2" fmla="val -733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Often we also show the generation of parameters/unknowns as well (via their respective distributions)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0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531"/>
    </mc:Choice>
    <mc:Fallback xmlns="">
      <p:transition spd="slow" advTm="382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9" grpId="0" animBg="1"/>
      <p:bldP spid="12" grpId="0" animBg="1"/>
      <p:bldP spid="13" grpId="0" animBg="1"/>
      <p:bldP spid="5" grpId="0" animBg="1"/>
      <p:bldP spid="8" grpId="0" animBg="1"/>
      <p:bldP spid="16" grpId="0" animBg="1"/>
      <p:bldP spid="20" grpId="0" animBg="1"/>
      <p:bldP spid="21" grpId="0"/>
      <p:bldP spid="22" grpId="0"/>
      <p:bldP spid="23" grpId="0"/>
      <p:bldP spid="26" grpId="0"/>
      <p:bldP spid="24" grpId="0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Generative Classification: Learning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191" y="1166070"/>
                <a:ext cx="11740617" cy="5236458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Recall the generative classification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We need to learn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here given training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IN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Class prior distribution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will always be a discrete distribution,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∈ {0,1}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Bernoulli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∈ (0,1)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∈ {1,2,…,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b="0" i="1" dirty="0" smtClean="0">
                        <a:latin typeface="Cambria Math" panose="02040503050406030204" pitchFamily="18" charset="0"/>
                      </a:rPr>
                      <m:t>multinoulli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Class conditional distribution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will depend on the nature of inputs,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IN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can be a multivariate Gaussian (one per class) 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Can estimate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via point est. or fully Bayesian infer.</a:t>
                </a: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191" y="1166070"/>
                <a:ext cx="11740617" cy="5236458"/>
              </a:xfrm>
              <a:blipFill>
                <a:blip r:embed="rId3"/>
                <a:stretch>
                  <a:fillRect l="-883" t="-1746" b="-97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55405C-99E6-47BC-B4A2-1F0279E5918B}"/>
                  </a:ext>
                </a:extLst>
              </p:cNvPr>
              <p:cNvSpPr txBox="1"/>
              <p:nvPr/>
            </p:nvSpPr>
            <p:spPr>
              <a:xfrm>
                <a:off x="2909409" y="5638544"/>
                <a:ext cx="58676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55405C-99E6-47BC-B4A2-1F0279E59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09" y="5638544"/>
                <a:ext cx="586763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72EEBA-E403-4C69-87BA-69454C9A8E51}"/>
                  </a:ext>
                </a:extLst>
              </p:cNvPr>
              <p:cNvSpPr txBox="1"/>
              <p:nvPr/>
            </p:nvSpPr>
            <p:spPr>
              <a:xfrm>
                <a:off x="3557327" y="1709322"/>
                <a:ext cx="4219937" cy="654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IN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72EEBA-E403-4C69-87BA-69454C9A8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327" y="1709322"/>
                <a:ext cx="4219937" cy="654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BFE5B2C-DCD2-41B9-9541-3AD81F3D7BD6}"/>
                  </a:ext>
                </a:extLst>
              </p:cNvPr>
              <p:cNvSpPr/>
              <p:nvPr/>
            </p:nvSpPr>
            <p:spPr>
              <a:xfrm>
                <a:off x="6160424" y="1106480"/>
                <a:ext cx="1423180" cy="460260"/>
              </a:xfrm>
              <a:prstGeom prst="wedgeRectCallout">
                <a:avLst>
                  <a:gd name="adj1" fmla="val -50489"/>
                  <a:gd name="adj2" fmla="val 816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Prior probability of belonging to class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BFE5B2C-DCD2-41B9-9541-3AD81F3D7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0424" y="1106480"/>
                <a:ext cx="1423180" cy="460260"/>
              </a:xfrm>
              <a:prstGeom prst="wedgeRectCallout">
                <a:avLst>
                  <a:gd name="adj1" fmla="val -50489"/>
                  <a:gd name="adj2" fmla="val 81633"/>
                </a:avLst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C8939FE-6B75-43B1-B09C-7E180882FB6A}"/>
                  </a:ext>
                </a:extLst>
              </p:cNvPr>
              <p:cNvSpPr/>
              <p:nvPr/>
            </p:nvSpPr>
            <p:spPr>
              <a:xfrm>
                <a:off x="1459685" y="1699197"/>
                <a:ext cx="1801244" cy="602272"/>
              </a:xfrm>
              <a:prstGeom prst="wedgeRectCallout">
                <a:avLst>
                  <a:gd name="adj1" fmla="val 64665"/>
                  <a:gd name="adj2" fmla="val 3104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(Posterior) Probability of belonging to class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1200" b="1" dirty="0">
                    <a:solidFill>
                      <a:schemeClr val="tx1"/>
                    </a:solidFill>
                  </a:rPr>
                  <a:t>,</a:t>
                </a:r>
                <a:r>
                  <a:rPr lang="en-IN" sz="1200" dirty="0">
                    <a:solidFill>
                      <a:schemeClr val="tx1"/>
                    </a:solidFill>
                  </a:rPr>
                  <a:t> 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conditioned on the input </a:t>
                </a:r>
                <a14:m>
                  <m:oMath xmlns:m="http://schemas.openxmlformats.org/officeDocument/2006/math">
                    <m:r>
                      <a:rPr lang="en-IN" sz="1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C8939FE-6B75-43B1-B09C-7E180882F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685" y="1699197"/>
                <a:ext cx="1801244" cy="602272"/>
              </a:xfrm>
              <a:prstGeom prst="wedgeRectCallout">
                <a:avLst>
                  <a:gd name="adj1" fmla="val 64665"/>
                  <a:gd name="adj2" fmla="val 31044"/>
                </a:avLst>
              </a:prstGeom>
              <a:blipFill>
                <a:blip r:embed="rId7"/>
                <a:stretch>
                  <a:fillRect t="-2941" b="-784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412B2E46-4739-4FB8-B5D0-C3294D9039E3}"/>
                  </a:ext>
                </a:extLst>
              </p:cNvPr>
              <p:cNvSpPr/>
              <p:nvPr/>
            </p:nvSpPr>
            <p:spPr>
              <a:xfrm>
                <a:off x="7711963" y="1133764"/>
                <a:ext cx="1572533" cy="460260"/>
              </a:xfrm>
              <a:prstGeom prst="wedgeRectCallout">
                <a:avLst>
                  <a:gd name="adj1" fmla="val -55884"/>
                  <a:gd name="adj2" fmla="val 8572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Probability (density) of input </a:t>
                </a:r>
                <a14:m>
                  <m:oMath xmlns:m="http://schemas.openxmlformats.org/officeDocument/2006/math">
                    <m:r>
                      <a:rPr lang="en-IN" sz="1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under class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412B2E46-4739-4FB8-B5D0-C3294D903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963" y="1133764"/>
                <a:ext cx="1572533" cy="460260"/>
              </a:xfrm>
              <a:prstGeom prst="wedgeRectCallout">
                <a:avLst>
                  <a:gd name="adj1" fmla="val -55884"/>
                  <a:gd name="adj2" fmla="val 85729"/>
                </a:avLst>
              </a:prstGeom>
              <a:blipFill>
                <a:blip r:embed="rId8"/>
                <a:stretch>
                  <a:fillRect r="-10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4CFC8A34-042B-435B-9753-F233067F3E3F}"/>
                  </a:ext>
                </a:extLst>
              </p:cNvPr>
              <p:cNvSpPr/>
              <p:nvPr/>
            </p:nvSpPr>
            <p:spPr>
              <a:xfrm>
                <a:off x="10493810" y="3554169"/>
                <a:ext cx="1239362" cy="460260"/>
              </a:xfrm>
              <a:prstGeom prst="wedgeRectCallout">
                <a:avLst>
                  <a:gd name="adj1" fmla="val -50489"/>
                  <a:gd name="adj2" fmla="val 816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4CFC8A34-042B-435B-9753-F233067F3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810" y="3554169"/>
                <a:ext cx="1239362" cy="460260"/>
              </a:xfrm>
              <a:prstGeom prst="wedgeRectCallout">
                <a:avLst>
                  <a:gd name="adj1" fmla="val -50489"/>
                  <a:gd name="adj2" fmla="val 81633"/>
                </a:avLst>
              </a:prstGeom>
              <a:blipFill>
                <a:blip r:embed="rId9"/>
                <a:stretch>
                  <a:fillRect l="-26512" t="-96226" r="-20930" b="-12169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A622B5C9-5FCA-4D5C-8C3F-DF285AB3DC4B}"/>
                  </a:ext>
                </a:extLst>
              </p:cNvPr>
              <p:cNvSpPr/>
              <p:nvPr/>
            </p:nvSpPr>
            <p:spPr>
              <a:xfrm>
                <a:off x="547677" y="5677184"/>
                <a:ext cx="2121247" cy="676850"/>
              </a:xfrm>
              <a:prstGeom prst="wedgeRectCallout">
                <a:avLst>
                  <a:gd name="adj1" fmla="val 85505"/>
                  <a:gd name="adj2" fmla="val 4335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When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, we only need inputs from class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IN" sz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GB" sz="12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1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12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GB" sz="12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2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A622B5C9-5FCA-4D5C-8C3F-DF285AB3D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77" y="5677184"/>
                <a:ext cx="2121247" cy="676850"/>
              </a:xfrm>
              <a:prstGeom prst="wedgeRectCallout">
                <a:avLst>
                  <a:gd name="adj1" fmla="val 85505"/>
                  <a:gd name="adj2" fmla="val 43357"/>
                </a:avLst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E1A5BC3-0776-404E-B25E-C00DA1187881}"/>
                  </a:ext>
                </a:extLst>
              </p:cNvPr>
              <p:cNvSpPr/>
              <p:nvPr/>
            </p:nvSpPr>
            <p:spPr>
              <a:xfrm>
                <a:off x="9783026" y="5755125"/>
                <a:ext cx="2118245" cy="460261"/>
              </a:xfrm>
              <a:prstGeom prst="wedgeRectCallout">
                <a:avLst>
                  <a:gd name="adj1" fmla="val -42268"/>
                  <a:gd name="adj2" fmla="val 7849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need appropriate prior distributions for </a:t>
                </a:r>
                <a14:m>
                  <m:oMath xmlns:m="http://schemas.openxmlformats.org/officeDocument/2006/math">
                    <m:r>
                      <a:rPr lang="en-IN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E1A5BC3-0776-404E-B25E-C00DA1187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026" y="5755125"/>
                <a:ext cx="2118245" cy="460261"/>
              </a:xfrm>
              <a:prstGeom prst="wedgeRectCallout">
                <a:avLst>
                  <a:gd name="adj1" fmla="val -42268"/>
                  <a:gd name="adj2" fmla="val 78498"/>
                </a:avLst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C8BA337B-F7A1-465A-9525-5245EC5FB6E0}"/>
                  </a:ext>
                </a:extLst>
              </p:cNvPr>
              <p:cNvSpPr/>
              <p:nvPr/>
            </p:nvSpPr>
            <p:spPr>
              <a:xfrm>
                <a:off x="9904080" y="5108031"/>
                <a:ext cx="2118245" cy="583899"/>
              </a:xfrm>
              <a:prstGeom prst="wedgeRectCallout">
                <a:avLst>
                  <a:gd name="adj1" fmla="val -38704"/>
                  <a:gd name="adj2" fmla="val 7275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can use Beta or Dirichlet (we have already seen these examples)</a:t>
                </a:r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C8BA337B-F7A1-465A-9525-5245EC5FB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080" y="5108031"/>
                <a:ext cx="2118245" cy="583899"/>
              </a:xfrm>
              <a:prstGeom prst="wedgeRectCallout">
                <a:avLst>
                  <a:gd name="adj1" fmla="val -38704"/>
                  <a:gd name="adj2" fmla="val 72751"/>
                </a:avLst>
              </a:prstGeom>
              <a:blipFill>
                <a:blip r:embed="rId12"/>
                <a:stretch>
                  <a:fillRect t="-3279" r="-28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D7B8EF91-CA77-4B7A-98E6-F829314FD1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07166" y="222048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6AE00F9-2B2D-4ADB-897B-DA40F9B50D8C}"/>
                  </a:ext>
                </a:extLst>
              </p:cNvPr>
              <p:cNvSpPr/>
              <p:nvPr/>
            </p:nvSpPr>
            <p:spPr>
              <a:xfrm>
                <a:off x="9491332" y="900748"/>
                <a:ext cx="2556475" cy="821500"/>
              </a:xfrm>
              <a:prstGeom prst="wedgeRectCallout">
                <a:avLst>
                  <a:gd name="adj1" fmla="val 39544"/>
                  <a:gd name="adj2" fmla="val -6767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Estimating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can be difficult especially if </a:t>
                </a:r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high-dimensional and we don’t have enough data from each class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6AE00F9-2B2D-4ADB-897B-DA40F9B50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332" y="900748"/>
                <a:ext cx="2556475" cy="821500"/>
              </a:xfrm>
              <a:prstGeom prst="wedgeRectCallout">
                <a:avLst>
                  <a:gd name="adj1" fmla="val 39544"/>
                  <a:gd name="adj2" fmla="val -67675"/>
                </a:avLst>
              </a:prstGeom>
              <a:blipFill>
                <a:blip r:embed="rId14"/>
                <a:stretch>
                  <a:fillRect l="-474" b="-1104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5D50E756-E752-4D27-9727-B5466D08CF0C}"/>
                  </a:ext>
                </a:extLst>
              </p:cNvPr>
              <p:cNvSpPr/>
              <p:nvPr/>
            </p:nvSpPr>
            <p:spPr>
              <a:xfrm>
                <a:off x="7926593" y="1820112"/>
                <a:ext cx="3974678" cy="753406"/>
              </a:xfrm>
              <a:prstGeom prst="wedgeRectCallout">
                <a:avLst>
                  <a:gd name="adj1" fmla="val 43283"/>
                  <a:gd name="adj2" fmla="val -6907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way to handle this is to assume </a:t>
                </a:r>
                <a:r>
                  <a:rPr lang="en-IN" sz="1400" b="1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simpler forms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(e.g., Gaussian with diagonal/spherical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covar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– 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naïve Bayes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but it might sacrifice accuracy too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5D50E756-E752-4D27-9727-B5466D08C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593" y="1820112"/>
                <a:ext cx="3974678" cy="753406"/>
              </a:xfrm>
              <a:prstGeom prst="wedgeRectCallout">
                <a:avLst>
                  <a:gd name="adj1" fmla="val 43283"/>
                  <a:gd name="adj2" fmla="val -69075"/>
                </a:avLst>
              </a:prstGeom>
              <a:blipFill>
                <a:blip r:embed="rId15"/>
                <a:stretch>
                  <a:fillRect l="-305" b="-46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328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936"/>
    </mc:Choice>
    <mc:Fallback xmlns="">
      <p:transition spd="slow" advTm="464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Generative Classification: Making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207150"/>
                <a:ext cx="11740617" cy="5236458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Once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are learned, we are ready to make prediction for any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Two ways to make the prediction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Approach 1: If we have point estimates for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say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. Then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Approach 2: If we have the full posterior for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. Then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Instead of using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̂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we will use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b="1" i="1" dirty="0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Instead of using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we will use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1" i="1" dirty="0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Using these quantities, the prediction will be made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207150"/>
                <a:ext cx="11740617" cy="5236458"/>
              </a:xfrm>
              <a:blipFill>
                <a:blip r:embed="rId3"/>
                <a:stretch>
                  <a:fillRect l="-935" t="-17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C7EBC6-111D-424A-B5FD-F352AE9260AF}"/>
                  </a:ext>
                </a:extLst>
              </p:cNvPr>
              <p:cNvSpPr txBox="1"/>
              <p:nvPr/>
            </p:nvSpPr>
            <p:spPr>
              <a:xfrm>
                <a:off x="1673868" y="5410217"/>
                <a:ext cx="5984139" cy="799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 dirty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 dirty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e>
                                  <m:r>
                                    <a:rPr lang="en-IN" sz="2400" b="1" i="1" dirty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IN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 dirty="0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C7EBC6-111D-424A-B5FD-F352AE926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868" y="5410217"/>
                <a:ext cx="5984139" cy="799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18C755-FFF7-49DF-A36C-066B823A4E2D}"/>
                  </a:ext>
                </a:extLst>
              </p:cNvPr>
              <p:cNvSpPr txBox="1"/>
              <p:nvPr/>
            </p:nvSpPr>
            <p:spPr>
              <a:xfrm>
                <a:off x="2806382" y="2784218"/>
                <a:ext cx="4266553" cy="722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̂"/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IN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̂"/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acc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IN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2000" i="1" dirty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18C755-FFF7-49DF-A36C-066B823A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382" y="2784218"/>
                <a:ext cx="4266553" cy="7223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A9CFFD-4AB2-4ACB-9024-F433AAE9D130}"/>
                  </a:ext>
                </a:extLst>
              </p:cNvPr>
              <p:cNvSpPr txBox="1"/>
              <p:nvPr/>
            </p:nvSpPr>
            <p:spPr>
              <a:xfrm>
                <a:off x="7149438" y="2984977"/>
                <a:ext cx="1599092" cy="320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∝ </m:t>
                      </m:r>
                      <m:sSub>
                        <m:sSubPr>
                          <m:ctrlP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A9CFFD-4AB2-4ACB-9024-F433AAE9D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438" y="2984977"/>
                <a:ext cx="1599092" cy="320857"/>
              </a:xfrm>
              <a:prstGeom prst="rect">
                <a:avLst/>
              </a:prstGeom>
              <a:blipFill>
                <a:blip r:embed="rId6"/>
                <a:stretch>
                  <a:fillRect l="-2290" t="-23077" r="-5725" b="-34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F9A227-4D74-4EEC-804D-CD2C10103CD9}"/>
                  </a:ext>
                </a:extLst>
              </p:cNvPr>
              <p:cNvSpPr txBox="1"/>
              <p:nvPr/>
            </p:nvSpPr>
            <p:spPr>
              <a:xfrm>
                <a:off x="7740506" y="5625083"/>
                <a:ext cx="31253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IN" sz="24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F9A227-4D74-4EEC-804D-CD2C10103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506" y="5625083"/>
                <a:ext cx="3125343" cy="369332"/>
              </a:xfrm>
              <a:prstGeom prst="rect">
                <a:avLst/>
              </a:prstGeom>
              <a:blipFill>
                <a:blip r:embed="rId7"/>
                <a:stretch>
                  <a:fillRect l="-1172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CDDA0D92-A6B6-46B1-B141-A96C8DD3735B}"/>
                  </a:ext>
                </a:extLst>
              </p:cNvPr>
              <p:cNvSpPr/>
              <p:nvPr/>
            </p:nvSpPr>
            <p:spPr>
              <a:xfrm>
                <a:off x="10865849" y="3702173"/>
                <a:ext cx="1216097" cy="250532"/>
              </a:xfrm>
              <a:prstGeom prst="wedgeRectCallout">
                <a:avLst>
                  <a:gd name="adj1" fmla="val -48879"/>
                  <a:gd name="adj2" fmla="val 1050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PPD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CDDA0D92-A6B6-46B1-B141-A96C8DD37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849" y="3702173"/>
                <a:ext cx="1216097" cy="250532"/>
              </a:xfrm>
              <a:prstGeom prst="wedgeRectCallout">
                <a:avLst>
                  <a:gd name="adj1" fmla="val -48879"/>
                  <a:gd name="adj2" fmla="val 105072"/>
                </a:avLst>
              </a:prstGeom>
              <a:blipFill>
                <a:blip r:embed="rId8"/>
                <a:stretch>
                  <a:fillRect l="-1449" t="-217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4F93E29D-3CC2-4DB4-8310-4BF208516A41}"/>
                  </a:ext>
                </a:extLst>
              </p:cNvPr>
              <p:cNvSpPr/>
              <p:nvPr/>
            </p:nvSpPr>
            <p:spPr>
              <a:xfrm>
                <a:off x="10637547" y="4508748"/>
                <a:ext cx="1216097" cy="250532"/>
              </a:xfrm>
              <a:prstGeom prst="wedgeRectCallout">
                <a:avLst>
                  <a:gd name="adj1" fmla="val -65864"/>
                  <a:gd name="adj2" fmla="val 247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PPD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4F93E29D-3CC2-4DB4-8310-4BF208516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547" y="4508748"/>
                <a:ext cx="1216097" cy="250532"/>
              </a:xfrm>
              <a:prstGeom prst="wedgeRectCallout">
                <a:avLst>
                  <a:gd name="adj1" fmla="val -65864"/>
                  <a:gd name="adj2" fmla="val 24709"/>
                </a:avLst>
              </a:prstGeom>
              <a:blipFill>
                <a:blip r:embed="rId9"/>
                <a:stretch>
                  <a:fillRect t="-34091" b="-50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7D2FF4AE-D7C1-451E-8D6B-1C8ACD516D6A}"/>
                  </a:ext>
                </a:extLst>
              </p:cNvPr>
              <p:cNvSpPr/>
              <p:nvPr/>
            </p:nvSpPr>
            <p:spPr>
              <a:xfrm>
                <a:off x="8831243" y="2784218"/>
                <a:ext cx="1924741" cy="449176"/>
              </a:xfrm>
              <a:prstGeom prst="wedgeRectCallout">
                <a:avLst>
                  <a:gd name="adj1" fmla="val -54756"/>
                  <a:gd name="adj2" fmla="val 316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Compute for every value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normalize</a:t>
                </a:r>
                <a:endParaRPr lang="en-IN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7D2FF4AE-D7C1-451E-8D6B-1C8ACD516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243" y="2784218"/>
                <a:ext cx="1924741" cy="449176"/>
              </a:xfrm>
              <a:prstGeom prst="wedgeRectCallout">
                <a:avLst>
                  <a:gd name="adj1" fmla="val -54756"/>
                  <a:gd name="adj2" fmla="val 31618"/>
                </a:avLst>
              </a:prstGeom>
              <a:blipFill>
                <a:blip r:embed="rId10"/>
                <a:stretch>
                  <a:fillRect t="-9211" r="-299" b="-1842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8E5A6A22-898A-4E0E-98D0-362EDB9F01BC}"/>
                  </a:ext>
                </a:extLst>
              </p:cNvPr>
              <p:cNvSpPr/>
              <p:nvPr/>
            </p:nvSpPr>
            <p:spPr>
              <a:xfrm>
                <a:off x="10159298" y="5067923"/>
                <a:ext cx="1924741" cy="449176"/>
              </a:xfrm>
              <a:prstGeom prst="wedgeRectCallout">
                <a:avLst>
                  <a:gd name="adj1" fmla="val -34675"/>
                  <a:gd name="adj2" fmla="val 672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Compute for every value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normalize</a:t>
                </a:r>
                <a:endParaRPr lang="en-IN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8E5A6A22-898A-4E0E-98D0-362EDB9F0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298" y="5067923"/>
                <a:ext cx="1924741" cy="449176"/>
              </a:xfrm>
              <a:prstGeom prst="wedgeRectCallout">
                <a:avLst>
                  <a:gd name="adj1" fmla="val -34675"/>
                  <a:gd name="adj2" fmla="val 67295"/>
                </a:avLst>
              </a:prstGeom>
              <a:blipFill>
                <a:blip r:embed="rId11"/>
                <a:stretch>
                  <a:fillRect l="-629" t="-6593" r="-3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4822AF9-56A5-4E18-BAE6-FFEDFC44207B}"/>
                  </a:ext>
                </a:extLst>
              </p:cNvPr>
              <p:cNvSpPr/>
              <p:nvPr/>
            </p:nvSpPr>
            <p:spPr>
              <a:xfrm>
                <a:off x="7894958" y="6156219"/>
                <a:ext cx="2816438" cy="613862"/>
              </a:xfrm>
              <a:prstGeom prst="wedgeRectCallout">
                <a:avLst>
                  <a:gd name="adj1" fmla="val -3937"/>
                  <a:gd name="adj2" fmla="val -6615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we aren’t using a single “best” value of the params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unlike Approach 1</a:t>
                </a:r>
                <a:endParaRPr lang="en-IN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4822AF9-56A5-4E18-BAE6-FFEDFC442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958" y="6156219"/>
                <a:ext cx="2816438" cy="613862"/>
              </a:xfrm>
              <a:prstGeom prst="wedgeRectCallout">
                <a:avLst>
                  <a:gd name="adj1" fmla="val -3937"/>
                  <a:gd name="adj2" fmla="val -66153"/>
                </a:avLst>
              </a:prstGeom>
              <a:blipFill>
                <a:blip r:embed="rId12"/>
                <a:stretch>
                  <a:fillRect l="-430" b="-1405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253"/>
    </mc:Choice>
    <mc:Fallback xmlns="">
      <p:transition spd="slow" advTm="411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Generative Sup. Learning: Some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very flexible approach for classification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handle missing labels and missing features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These can be treated as latent variables as estimated using methods such as EM</a:t>
                </a:r>
              </a:p>
              <a:p>
                <a:pPr marL="457200" lvl="1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Ability to handle missing labels makes it suitable for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semi-supervised learning</a:t>
                </a:r>
              </a:p>
              <a:p>
                <a:pPr marL="0" indent="0">
                  <a:buNone/>
                </a:pPr>
                <a:endParaRPr lang="en-IN" sz="5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choice of the class-conditional and proper estimation is important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Can leverage advances in deep generative models to learn very flexible forms for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also use it for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regression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(define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via some distr. and obtain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from it)</a:t>
                </a:r>
              </a:p>
              <a:p>
                <a:pPr marL="457200" lvl="1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also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combine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generative and discriminative approaches for supervised learning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675" b="-10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8426FE-AD7F-4DB7-AC01-4514A39B90D8}"/>
                  </a:ext>
                </a:extLst>
              </p:cNvPr>
              <p:cNvSpPr txBox="1"/>
              <p:nvPr/>
            </p:nvSpPr>
            <p:spPr>
              <a:xfrm>
                <a:off x="3506640" y="2110622"/>
                <a:ext cx="4771499" cy="654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IN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b="1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8426FE-AD7F-4DB7-AC01-4514A39B9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640" y="2110622"/>
                <a:ext cx="4771499" cy="654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C7CCBF0-489A-42E0-AC6A-D85291247F61}"/>
              </a:ext>
            </a:extLst>
          </p:cNvPr>
          <p:cNvSpPr/>
          <p:nvPr/>
        </p:nvSpPr>
        <p:spPr>
          <a:xfrm>
            <a:off x="2761622" y="1531348"/>
            <a:ext cx="3237544" cy="394874"/>
          </a:xfrm>
          <a:prstGeom prst="wedgeRectCallout">
            <a:avLst>
              <a:gd name="adj1" fmla="val 40468"/>
              <a:gd name="adj2" fmla="val 841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Incorporate info about how frequent each class is in the training data (“class prior”)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51478F5-84C9-4E00-B08C-140D30EA3EC1}"/>
              </a:ext>
            </a:extLst>
          </p:cNvPr>
          <p:cNvSpPr/>
          <p:nvPr/>
        </p:nvSpPr>
        <p:spPr>
          <a:xfrm>
            <a:off x="6713992" y="1486554"/>
            <a:ext cx="1985392" cy="484463"/>
          </a:xfrm>
          <a:prstGeom prst="wedgeRectCallout">
            <a:avLst>
              <a:gd name="adj1" fmla="val -35582"/>
              <a:gd name="adj2" fmla="val 725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Incorporate info about the shape of each class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A68FEEE-A2E2-4CBD-83B9-3A1A1F37202F}"/>
              </a:ext>
            </a:extLst>
          </p:cNvPr>
          <p:cNvSpPr/>
          <p:nvPr/>
        </p:nvSpPr>
        <p:spPr>
          <a:xfrm>
            <a:off x="10130877" y="2698852"/>
            <a:ext cx="1613671" cy="484463"/>
          </a:xfrm>
          <a:prstGeom prst="wedgeRectCallout">
            <a:avLst>
              <a:gd name="adj1" fmla="val -35582"/>
              <a:gd name="adj2" fmla="val 725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discuss this later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5A5FE11-831B-4FFA-91D3-AF3ABAAB2107}"/>
              </a:ext>
            </a:extLst>
          </p:cNvPr>
          <p:cNvSpPr/>
          <p:nvPr/>
        </p:nvSpPr>
        <p:spPr>
          <a:xfrm>
            <a:off x="8937824" y="1324263"/>
            <a:ext cx="2386106" cy="979788"/>
          </a:xfrm>
          <a:prstGeom prst="wedgeRectCallout">
            <a:avLst>
              <a:gd name="adj1" fmla="val -59946"/>
              <a:gd name="adj2" fmla="val -22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Consequently, can naturally learn nonlinear boundaries, too (without using kernel methods or deep learning)</a:t>
            </a:r>
            <a:endParaRPr lang="en-IN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741"/>
    </mc:Choice>
    <mc:Fallback xmlns="">
      <p:transition spd="slow" advTm="455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Hybrids of Discriminative and 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Both discriminative and generative models have their strengths/shortcomings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Some aspects about discriminative models for sup. learning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Discriminative models have usually fewer parameters (e.g., just a weight vector)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Given “plenty” of training data, disc. models can usually outperform generative 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Some aspects about generative models for sup. learning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Can be more flexible (we have seen the reasons already)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Usually have more parameters to be learned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Modeling the inputs (learning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 can be difficult for high-dim inputs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Some prior work on combining discriminative and generative models. Examples: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025641-2775-474B-90A9-4779A2A6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23" y="5104586"/>
            <a:ext cx="38671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89F8FDD-0115-41AE-AEA1-263A3715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55" y="5097429"/>
            <a:ext cx="53244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708B702-B8B0-4C07-AC4A-B6FCC9BC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67" y="5642443"/>
            <a:ext cx="39147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8A6918F-E731-4637-9E01-3A3C7146DAB3}"/>
                  </a:ext>
                </a:extLst>
              </p:cNvPr>
              <p:cNvSpPr/>
              <p:nvPr/>
            </p:nvSpPr>
            <p:spPr>
              <a:xfrm>
                <a:off x="247134" y="5703325"/>
                <a:ext cx="2137848" cy="890723"/>
              </a:xfrm>
              <a:prstGeom prst="wedgeRectCallout">
                <a:avLst>
                  <a:gd name="adj1" fmla="val 42632"/>
                  <a:gd name="adj2" fmla="val -703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Approach 1 (McCullum et al, 2006) – modeling the joint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using a multi-conditional likelihood</a:t>
                </a:r>
                <a:endParaRPr lang="en-IN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8A6918F-E731-4637-9E01-3A3C7146D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34" y="5703325"/>
                <a:ext cx="2137848" cy="890723"/>
              </a:xfrm>
              <a:prstGeom prst="wedgeRectCallout">
                <a:avLst>
                  <a:gd name="adj1" fmla="val 42632"/>
                  <a:gd name="adj2" fmla="val -70315"/>
                </a:avLst>
              </a:prstGeom>
              <a:blipFill>
                <a:blip r:embed="rId7"/>
                <a:stretch>
                  <a:fillRect l="-567" b="-663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E3F3AB0-96C2-4D4B-8EC5-081ADAAF794E}"/>
              </a:ext>
            </a:extLst>
          </p:cNvPr>
          <p:cNvSpPr/>
          <p:nvPr/>
        </p:nvSpPr>
        <p:spPr>
          <a:xfrm>
            <a:off x="8876247" y="5590875"/>
            <a:ext cx="3157980" cy="673104"/>
          </a:xfrm>
          <a:prstGeom prst="wedgeRectCallout">
            <a:avLst>
              <a:gd name="adj1" fmla="val 3585"/>
              <a:gd name="adj2" fmla="val -65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Approach 2 (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Lasserre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et al, 2006) – Coupled parameters between discriminative and generative models</a:t>
            </a:r>
            <a:endParaRPr lang="en-IN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4F8D5885-D8EB-4F75-A9F5-9524253ACA46}"/>
                  </a:ext>
                </a:extLst>
              </p:cNvPr>
              <p:cNvSpPr/>
              <p:nvPr/>
            </p:nvSpPr>
            <p:spPr>
              <a:xfrm>
                <a:off x="2599861" y="6302592"/>
                <a:ext cx="7364271" cy="525330"/>
              </a:xfrm>
              <a:prstGeom prst="wedgeRectCallout">
                <a:avLst>
                  <a:gd name="adj1" fmla="val 1148"/>
                  <a:gd name="adj2" fmla="val -1057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Approach 3 (Kuleshov and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Ermon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2017) – Coupling discriminative and generative models via a latent variable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(see “</a:t>
                </a:r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Deep Hybrid Models: Bridging Discriminative and Generative Approaches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“, UAI 2017)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4F8D5885-D8EB-4F75-A9F5-9524253AC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861" y="6302592"/>
                <a:ext cx="7364271" cy="525330"/>
              </a:xfrm>
              <a:prstGeom prst="wedgeRectCallout">
                <a:avLst>
                  <a:gd name="adj1" fmla="val 1148"/>
                  <a:gd name="adj2" fmla="val -105701"/>
                </a:avLst>
              </a:prstGeom>
              <a:blipFill>
                <a:blip r:embed="rId8"/>
                <a:stretch>
                  <a:fillRect l="-165" b="-579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5C6F376-9B72-45EC-A2D7-B4C58213B7DA}"/>
              </a:ext>
            </a:extLst>
          </p:cNvPr>
          <p:cNvSpPr/>
          <p:nvPr/>
        </p:nvSpPr>
        <p:spPr>
          <a:xfrm>
            <a:off x="9803523" y="1564849"/>
            <a:ext cx="2055397" cy="520045"/>
          </a:xfrm>
          <a:prstGeom prst="wedgeRectCallout">
            <a:avLst>
              <a:gd name="adj1" fmla="val -42608"/>
              <a:gd name="adj2" fmla="val 680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Recall prob linear regression and logistic reg</a:t>
            </a:r>
            <a:endParaRPr lang="en-IN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653"/>
    </mc:Choice>
    <mc:Fallback xmlns="">
      <p:transition spd="slow" advTm="407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Plan for today and announcements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Wrap up GLM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Testing conditional independence in directed graphical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Generative models for supervised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Also, Quiz 1 on Monday (Sept 5) at 7pm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Rescheduled class on Saturday (Sept 3) at 6pm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Mid-</a:t>
            </a:r>
            <a:r>
              <a:rPr lang="en-IN" dirty="0" err="1">
                <a:latin typeface="Abadi Extra Light" panose="020B0204020104020204" pitchFamily="34" charset="0"/>
              </a:rPr>
              <a:t>sem</a:t>
            </a:r>
            <a:r>
              <a:rPr lang="en-IN" dirty="0">
                <a:latin typeface="Abadi Extra Light" panose="020B0204020104020204" pitchFamily="34" charset="0"/>
              </a:rPr>
              <a:t> exam on Sept 19 in L17 (18:00-20:00), ERES seating arrangement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57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198"/>
    </mc:Choice>
    <mc:Fallback>
      <p:transition spd="slow" advTm="270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GLM with Canonical Response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For GLM with Canon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Resp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Func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(a.k.a., canonical GLM)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Consider doing MLE (assuming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. responses). The log likelihood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Convexity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guarantees a global optima.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Gradient of log-</a:t>
                </a:r>
                <a:r>
                  <a:rPr lang="en-GB" sz="2600" dirty="0" err="1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lik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5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(</a:t>
                </a:r>
                <a:r>
                  <a:rPr lang="en-IN" sz="2600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“inverse link”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) depends on the mod</a:t>
                </a:r>
                <a:r>
                  <a:rPr lang="en-IN" dirty="0">
                    <a:latin typeface="Abadi Extra Light" panose="020B0204020104020204" pitchFamily="34" charset="0"/>
                  </a:rPr>
                  <a:t>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 Light" panose="020B0204020104020204" pitchFamily="34" charset="0"/>
                  </a:rPr>
                  <a:t>Real-valued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(linear regression):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is identity,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 Light" panose="020B0204020104020204" pitchFamily="34" charset="0"/>
                  </a:rPr>
                  <a:t>Binary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 (logistic regression):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is sigmoid function,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IN" sz="2000" b="0" i="1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IN" sz="2000" b="0" i="1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 Light" panose="020B0204020104020204" pitchFamily="34" charset="0"/>
                  </a:rPr>
                  <a:t>Count-valued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 (Poisson regression):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is exp,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000" b="1" i="1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000" dirty="0">
                    <a:latin typeface="Abadi Extra Light" panose="020B0204020104020204" pitchFamily="34" charset="0"/>
                  </a:rPr>
                  <a:t>Non-negative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 (gamma regression):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is inverse negative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b="-29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262B6-61D8-46AB-B1E4-6A9F58C50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99" y="1684981"/>
            <a:ext cx="4094732" cy="386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94627-996F-410A-A05B-5C87A8512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817" y="1727401"/>
            <a:ext cx="3272310" cy="381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AD5E9D1-2876-41D1-A221-7DE1CE56330A}"/>
                  </a:ext>
                </a:extLst>
              </p:cNvPr>
              <p:cNvSpPr/>
              <p:nvPr/>
            </p:nvSpPr>
            <p:spPr>
              <a:xfrm>
                <a:off x="8773222" y="831556"/>
                <a:ext cx="3153533" cy="1277614"/>
              </a:xfrm>
              <a:prstGeom prst="wedgeRectCallout">
                <a:avLst>
                  <a:gd name="adj1" fmla="val -59871"/>
                  <a:gd name="adj2" fmla="val 3427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simple form of canonical GLM (nat. param just a linear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) makes parameter estimation via MLE/MAP easy since gradient and Hessian have simple expressions (though the Hessian may be expensive to compute/invert)</a:t>
                </a:r>
                <a:endParaRPr lang="en-IN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8AD5E9D1-2876-41D1-A221-7DE1CE563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3222" y="831556"/>
                <a:ext cx="3153533" cy="1277614"/>
              </a:xfrm>
              <a:prstGeom prst="wedgeRectCallout">
                <a:avLst>
                  <a:gd name="adj1" fmla="val -59871"/>
                  <a:gd name="adj2" fmla="val 34275"/>
                </a:avLst>
              </a:prstGeom>
              <a:blipFill>
                <a:blip r:embed="rId6"/>
                <a:stretch>
                  <a:fillRect t="-3756" b="-704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5CA08F3-3618-4AEA-8A1B-4478F0FCB2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448" y="2670811"/>
            <a:ext cx="5626049" cy="668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F082A0-9EBE-4B75-A011-BD066E4700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341" y="2668004"/>
            <a:ext cx="3917608" cy="671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0A3B4F-A92C-415D-8897-A0068D7B9E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271" y="3953633"/>
            <a:ext cx="2824109" cy="791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DA9486-0C95-4E43-82A8-0B1452D654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1309" y="4013414"/>
            <a:ext cx="2371054" cy="7903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4D7BC4-3B38-46E7-8994-C4895F34E2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5905" y="4004200"/>
            <a:ext cx="1976170" cy="808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31F14B98-49AE-4B7F-8641-3EC30C5A4DDF}"/>
                  </a:ext>
                </a:extLst>
              </p:cNvPr>
              <p:cNvSpPr/>
              <p:nvPr/>
            </p:nvSpPr>
            <p:spPr>
              <a:xfrm>
                <a:off x="4728340" y="3807325"/>
                <a:ext cx="2042610" cy="292615"/>
              </a:xfrm>
              <a:prstGeom prst="wedgeRectCallout">
                <a:avLst>
                  <a:gd name="adj1" fmla="val 409"/>
                  <a:gd name="adj2" fmla="val 9961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Exp of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suff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-stats</a:t>
                </a:r>
                <a14:m>
                  <m:oMath xmlns:m="http://schemas.openxmlformats.org/officeDocument/2006/math">
                    <m: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I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31F14B98-49AE-4B7F-8641-3EC30C5A4D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340" y="3807325"/>
                <a:ext cx="2042610" cy="292615"/>
              </a:xfrm>
              <a:prstGeom prst="wedgeRectCallout">
                <a:avLst>
                  <a:gd name="adj1" fmla="val 409"/>
                  <a:gd name="adj2" fmla="val 99614"/>
                </a:avLst>
              </a:prstGeom>
              <a:blipFill>
                <a:blip r:embed="rId12"/>
                <a:stretch>
                  <a:fillRect l="-1479" t="-78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8AB727CF-DEEA-4767-BBBE-DA84695E8289}"/>
                  </a:ext>
                </a:extLst>
              </p:cNvPr>
              <p:cNvSpPr/>
              <p:nvPr/>
            </p:nvSpPr>
            <p:spPr>
              <a:xfrm>
                <a:off x="7333990" y="3798947"/>
                <a:ext cx="1250179" cy="410506"/>
              </a:xfrm>
              <a:prstGeom prst="wedgeRectCallout">
                <a:avLst>
                  <a:gd name="adj1" fmla="val -40159"/>
                  <a:gd name="adj2" fmla="val 698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  <a:ea typeface="Cambria Math" panose="02040503050406030204" pitchFamily="18" charset="0"/>
                  </a:rPr>
                  <a:t>Corrective updates for </a:t>
                </a:r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8AB727CF-DEEA-4767-BBBE-DA84695E8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990" y="3798947"/>
                <a:ext cx="1250179" cy="410506"/>
              </a:xfrm>
              <a:prstGeom prst="wedgeRectCallout">
                <a:avLst>
                  <a:gd name="adj1" fmla="val -40159"/>
                  <a:gd name="adj2" fmla="val 69891"/>
                </a:avLst>
              </a:prstGeom>
              <a:blipFill>
                <a:blip r:embed="rId13"/>
                <a:stretch>
                  <a:fillRect l="-962" t="-10465" b="-23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516677F-6250-4D72-88CF-2FEA1995C7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22931" y="3339594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721F28B-F8CA-4124-A3AF-E98876DAB368}"/>
                  </a:ext>
                </a:extLst>
              </p:cNvPr>
              <p:cNvSpPr/>
              <p:nvPr/>
            </p:nvSpPr>
            <p:spPr>
              <a:xfrm>
                <a:off x="8626377" y="3748990"/>
                <a:ext cx="2607668" cy="998207"/>
              </a:xfrm>
              <a:prstGeom prst="wedgeRectCallout">
                <a:avLst>
                  <a:gd name="adj1" fmla="val 58218"/>
                  <a:gd name="adj2" fmla="val -472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Hessian can also be shown to be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IN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𝛁</m:t>
                      </m:r>
                      <m:r>
                        <a:rPr lang="en-IN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I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IN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I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I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</m:oMath>
                  </m:oMathPara>
                </a14:m>
                <a:endParaRPr lang="en-IN" sz="14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721F28B-F8CA-4124-A3AF-E98876DAB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377" y="3748990"/>
                <a:ext cx="2607668" cy="998207"/>
              </a:xfrm>
              <a:prstGeom prst="wedgeRectCallout">
                <a:avLst>
                  <a:gd name="adj1" fmla="val 58218"/>
                  <a:gd name="adj2" fmla="val -47273"/>
                </a:avLst>
              </a:prstGeom>
              <a:blipFill>
                <a:blip r:embed="rId15"/>
                <a:stretch>
                  <a:fillRect l="-853" t="-22754" b="-10838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3EB698-A390-4A45-8D09-924522DA101A}"/>
                  </a:ext>
                </a:extLst>
              </p:cNvPr>
              <p:cNvSpPr txBox="1"/>
              <p:nvPr/>
            </p:nvSpPr>
            <p:spPr>
              <a:xfrm>
                <a:off x="449270" y="4166317"/>
                <a:ext cx="415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0" smtClean="0"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IN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3EB698-A390-4A45-8D09-924522DA1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0" y="4166317"/>
                <a:ext cx="415178" cy="276999"/>
              </a:xfrm>
              <a:prstGeom prst="rect">
                <a:avLst/>
              </a:prstGeom>
              <a:blipFill>
                <a:blip r:embed="rId16"/>
                <a:stretch>
                  <a:fillRect l="-13235" r="-4412" b="-23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729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290"/>
    </mc:Choice>
    <mc:Fallback xmlns="">
      <p:transition spd="slow" advTm="672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6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Fully Bayesian Inference for GLMs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Most GLMs, except linear regression with Gaussian </a:t>
                </a:r>
                <a:r>
                  <a:rPr lang="en-IN" dirty="0" err="1">
                    <a:latin typeface="Abadi Extra Light" panose="020B0204020104020204" pitchFamily="34" charset="0"/>
                  </a:rPr>
                  <a:t>lik</a:t>
                </a:r>
                <a:r>
                  <a:rPr lang="en-IN" dirty="0">
                    <a:latin typeface="Abadi Extra Light" panose="020B0204020104020204" pitchFamily="34" charset="0"/>
                  </a:rPr>
                  <a:t>. and Gaussian prior, do not have conjugate pairs of likelihood and priors (recall logistic regression)</a:t>
                </a: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Posterior over the weight vector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intractable</a:t>
                </a: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Approximate inference methods needed, e.g., </a:t>
                </a: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Laplace approximation (have already seen): Easily applicable since derivatives (first and second) can be easily computed (note that we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and Hessian)</a:t>
                </a: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MCMC or variational inference (will see later)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14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5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98"/>
    </mc:Choice>
    <mc:Fallback xmlns="">
      <p:transition spd="slow" advTm="270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Various Types of GLMs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00B5CFD0-3AE4-4301-A53E-85AF932667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1224" y="2155491"/>
              <a:ext cx="10741084" cy="35650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5982">
                      <a:extLst>
                        <a:ext uri="{9D8B030D-6E8A-4147-A177-3AD203B41FA5}">
                          <a16:colId xmlns:a16="http://schemas.microsoft.com/office/drawing/2014/main" val="2566520041"/>
                        </a:ext>
                      </a:extLst>
                    </a:gridCol>
                    <a:gridCol w="1972547">
                      <a:extLst>
                        <a:ext uri="{9D8B030D-6E8A-4147-A177-3AD203B41FA5}">
                          <a16:colId xmlns:a16="http://schemas.microsoft.com/office/drawing/2014/main" val="3113039371"/>
                        </a:ext>
                      </a:extLst>
                    </a:gridCol>
                    <a:gridCol w="3015973">
                      <a:extLst>
                        <a:ext uri="{9D8B030D-6E8A-4147-A177-3AD203B41FA5}">
                          <a16:colId xmlns:a16="http://schemas.microsoft.com/office/drawing/2014/main" val="4031411495"/>
                        </a:ext>
                      </a:extLst>
                    </a:gridCol>
                    <a:gridCol w="2565012">
                      <a:extLst>
                        <a:ext uri="{9D8B030D-6E8A-4147-A177-3AD203B41FA5}">
                          <a16:colId xmlns:a16="http://schemas.microsoft.com/office/drawing/2014/main" val="1801393285"/>
                        </a:ext>
                      </a:extLst>
                    </a:gridCol>
                    <a:gridCol w="1241570">
                      <a:extLst>
                        <a:ext uri="{9D8B030D-6E8A-4147-A177-3AD203B41FA5}">
                          <a16:colId xmlns:a16="http://schemas.microsoft.com/office/drawing/2014/main" val="31499118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solidFill>
                                <a:schemeClr val="tx1"/>
                              </a:solidFill>
                            </a:rPr>
                            <a:t>Type of response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solidFill>
                                <a:schemeClr val="tx1"/>
                              </a:solidFill>
                            </a:rPr>
                            <a:t>Type of GLM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dirty="0">
                              <a:solidFill>
                                <a:schemeClr val="tx1"/>
                              </a:solidFill>
                            </a:rPr>
                            <a:t>       Link Function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IN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oMath>
                          </a14:m>
                          <a:endParaRPr lang="en-IN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400" dirty="0">
                              <a:solidFill>
                                <a:schemeClr val="tx1"/>
                              </a:solidFill>
                            </a:rPr>
                            <a:t>Response Function </a:t>
                          </a:r>
                          <a14:m>
                            <m:oMath xmlns:m="http://schemas.openxmlformats.org/officeDocument/2006/math">
                              <m:r>
                                <a:rPr lang="en-IN" sz="1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endParaRPr lang="en-IN" sz="1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en-IN" sz="140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en-IN" sz="1400" dirty="0" err="1">
                              <a:solidFill>
                                <a:schemeClr val="tx1"/>
                              </a:solidFill>
                            </a:rPr>
                            <a:t>Inv</a:t>
                          </a:r>
                          <a:r>
                            <a:rPr lang="en-IN" sz="1400" dirty="0">
                              <a:solidFill>
                                <a:schemeClr val="tx1"/>
                              </a:solidFill>
                            </a:rPr>
                            <a:t> Link </a:t>
                          </a:r>
                          <a:r>
                            <a:rPr lang="en-IN" sz="1400" dirty="0" err="1">
                              <a:solidFill>
                                <a:schemeClr val="tx1"/>
                              </a:solidFill>
                            </a:rPr>
                            <a:t>Func</a:t>
                          </a:r>
                          <a:r>
                            <a:rPr lang="en-IN" sz="1400" dirty="0">
                              <a:solidFill>
                                <a:schemeClr val="tx1"/>
                              </a:solidFill>
                            </a:rPr>
                            <a:t> if canon. GLM)</a:t>
                          </a:r>
                        </a:p>
                        <a:p>
                          <a:pPr algn="ctr"/>
                          <a:r>
                            <a:rPr lang="en-IN" sz="1400" dirty="0">
                              <a:solidFill>
                                <a:schemeClr val="tx1"/>
                              </a:solidFill>
                            </a:rPr>
                            <a:t>(Operates on </a:t>
                          </a:r>
                          <a14:m>
                            <m:oMath xmlns:m="http://schemas.openxmlformats.org/officeDocument/2006/math">
                              <m:r>
                                <a:rPr lang="en-IN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𝝃</m:t>
                              </m:r>
                              <m:r>
                                <a:rPr lang="en-IN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I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sz="1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IN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solidFill>
                                <a:schemeClr val="tx1"/>
                              </a:solidFill>
                            </a:rPr>
                            <a:t>Activation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6905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Gaussian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Identity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Identity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Linear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5617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Binary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Logistic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Log-odds: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</m:oMath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Sigmoid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Sigmoid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972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Binary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Probit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b="0" dirty="0" err="1"/>
                            <a:t>Inv</a:t>
                          </a:r>
                          <a:r>
                            <a:rPr lang="en-IN" b="0" dirty="0"/>
                            <a:t> CDF: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IN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IN" dirty="0"/>
                            <a:t>(CDF of N(0,1))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Probit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9715847"/>
                      </a:ext>
                    </a:extLst>
                  </a:tr>
                  <a:tr h="241063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Categorical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Multinoulli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/>
                            <a:t>Log-odds: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Softmax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Softmax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657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Poisson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exp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2585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Non-negative 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gamma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/>
                            <a:t>Negative of inverse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/>
                            <a:t>Negative of inverse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9128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Binary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Gumbel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Gumbel </a:t>
                          </a:r>
                          <a:r>
                            <a:rPr lang="en-IN" dirty="0" err="1"/>
                            <a:t>Inv</a:t>
                          </a:r>
                          <a:r>
                            <a:rPr lang="en-IN" dirty="0"/>
                            <a:t> CDF: log(-log())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Gumbel CDF: exp(-exp(-))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9836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00B5CFD0-3AE4-4301-A53E-85AF932667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0861586"/>
                  </p:ext>
                </p:extLst>
              </p:nvPr>
            </p:nvGraphicFramePr>
            <p:xfrm>
              <a:off x="911224" y="2155491"/>
              <a:ext cx="10741084" cy="35650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5982">
                      <a:extLst>
                        <a:ext uri="{9D8B030D-6E8A-4147-A177-3AD203B41FA5}">
                          <a16:colId xmlns:a16="http://schemas.microsoft.com/office/drawing/2014/main" val="2566520041"/>
                        </a:ext>
                      </a:extLst>
                    </a:gridCol>
                    <a:gridCol w="1972547">
                      <a:extLst>
                        <a:ext uri="{9D8B030D-6E8A-4147-A177-3AD203B41FA5}">
                          <a16:colId xmlns:a16="http://schemas.microsoft.com/office/drawing/2014/main" val="3113039371"/>
                        </a:ext>
                      </a:extLst>
                    </a:gridCol>
                    <a:gridCol w="3015973">
                      <a:extLst>
                        <a:ext uri="{9D8B030D-6E8A-4147-A177-3AD203B41FA5}">
                          <a16:colId xmlns:a16="http://schemas.microsoft.com/office/drawing/2014/main" val="4031411495"/>
                        </a:ext>
                      </a:extLst>
                    </a:gridCol>
                    <a:gridCol w="2565012">
                      <a:extLst>
                        <a:ext uri="{9D8B030D-6E8A-4147-A177-3AD203B41FA5}">
                          <a16:colId xmlns:a16="http://schemas.microsoft.com/office/drawing/2014/main" val="1801393285"/>
                        </a:ext>
                      </a:extLst>
                    </a:gridCol>
                    <a:gridCol w="1241570">
                      <a:extLst>
                        <a:ext uri="{9D8B030D-6E8A-4147-A177-3AD203B41FA5}">
                          <a16:colId xmlns:a16="http://schemas.microsoft.com/office/drawing/2014/main" val="3149911884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solidFill>
                                <a:schemeClr val="tx1"/>
                              </a:solidFill>
                            </a:rPr>
                            <a:t>Type of response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solidFill>
                                <a:schemeClr val="tx1"/>
                              </a:solidFill>
                            </a:rPr>
                            <a:t>Type of GLM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0101" t="-4167" r="-127071" b="-40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0546" t="-4167" r="-49406" b="-40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solidFill>
                                <a:schemeClr val="tx1"/>
                              </a:solidFill>
                            </a:rPr>
                            <a:t>Activation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6905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Gaussian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Identity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Identity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Linear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5617275"/>
                      </a:ext>
                    </a:extLst>
                  </a:tr>
                  <a:tr h="487807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Binary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Logistic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0101" t="-232500" r="-127071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Sigmoid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Sigmoid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43972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Binary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Probit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0101" t="-436066" r="-127071" b="-4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0546" t="-436066" r="-49406" b="-4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Probit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9715847"/>
                      </a:ext>
                    </a:extLst>
                  </a:tr>
                  <a:tr h="491554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Categorical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Multinoulli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0101" t="-403704" r="-127071" b="-24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Softmax</a:t>
                          </a:r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 err="1"/>
                            <a:t>Softmax</a:t>
                          </a:r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7657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Count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Poisson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0101" t="-668852" r="-12707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exp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2585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Non-negative real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gamma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/>
                            <a:t>Negative of inverse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dirty="0"/>
                            <a:t>Negative of inverse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9128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Binary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Gumbel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Gumbel </a:t>
                          </a:r>
                          <a:r>
                            <a:rPr lang="en-IN" dirty="0" err="1"/>
                            <a:t>Inv</a:t>
                          </a:r>
                          <a:r>
                            <a:rPr lang="en-IN" dirty="0"/>
                            <a:t> CDF: log(-log())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N" dirty="0"/>
                            <a:t>Gumbel CDF: exp(-exp(-))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983618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2D23739-4714-472D-88D5-0ABFA3827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739" y="1049809"/>
            <a:ext cx="3125768" cy="1047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D2942A-1909-429C-9F2C-2E69F0058453}"/>
              </a:ext>
            </a:extLst>
          </p:cNvPr>
          <p:cNvSpPr txBox="1"/>
          <p:nvPr/>
        </p:nvSpPr>
        <p:spPr>
          <a:xfrm>
            <a:off x="720897" y="5907881"/>
            <a:ext cx="10829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Abadi Extra Light" panose="020B0204020104020204" pitchFamily="34" charset="0"/>
              </a:rPr>
              <a:t>.. and several others (exponential, inverse Gaussian, Binomial, Tweedie, etc)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1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214"/>
    </mc:Choice>
    <mc:Fallback xmlns="">
      <p:transition spd="slow" advTm="198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(Directed) Graphical Models</a:t>
            </a:r>
            <a:endParaRPr lang="en-IN" dirty="0">
              <a:solidFill>
                <a:srgbClr val="A33BC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Most models we study can be represented via directed graphical models (DGMs)</a:t>
            </a:r>
          </a:p>
          <a:p>
            <a:pPr marL="0" indent="0">
              <a:buNone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A DGM is a graph with nodes denoting random variables and edges their dependences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Plate notation is a compact way of representing DGMs, e.g., </a:t>
            </a: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ED99D6-0F8C-02EF-97DC-1E9EDCB4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16" y="2380899"/>
            <a:ext cx="1819944" cy="21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A876FA-D0C0-59C5-FEF4-9B60CE269F43}"/>
                  </a:ext>
                </a:extLst>
              </p:cNvPr>
              <p:cNvSpPr txBox="1"/>
              <p:nvPr/>
            </p:nvSpPr>
            <p:spPr>
              <a:xfrm>
                <a:off x="470032" y="2817081"/>
                <a:ext cx="32981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A876FA-D0C0-59C5-FEF4-9B60CE269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32" y="2817081"/>
                <a:ext cx="3298147" cy="369332"/>
              </a:xfrm>
              <a:prstGeom prst="rect">
                <a:avLst/>
              </a:prstGeom>
              <a:blipFill>
                <a:blip r:embed="rId4"/>
                <a:stretch>
                  <a:fillRect l="-1848" r="-3142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0BDCDA-D8B1-3654-6149-CFC34B6F6942}"/>
                  </a:ext>
                </a:extLst>
              </p:cNvPr>
              <p:cNvSpPr txBox="1"/>
              <p:nvPr/>
            </p:nvSpPr>
            <p:spPr>
              <a:xfrm>
                <a:off x="580487" y="3326017"/>
                <a:ext cx="41559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0BDCDA-D8B1-3654-6149-CFC34B6F6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87" y="3326017"/>
                <a:ext cx="4155946" cy="369332"/>
              </a:xfrm>
              <a:prstGeom prst="rect">
                <a:avLst/>
              </a:prstGeom>
              <a:blipFill>
                <a:blip r:embed="rId5"/>
                <a:stretch>
                  <a:fillRect r="-2053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FAFA42-C366-923F-D54E-1151F2049C3D}"/>
                  </a:ext>
                </a:extLst>
              </p:cNvPr>
              <p:cNvSpPr txBox="1"/>
              <p:nvPr/>
            </p:nvSpPr>
            <p:spPr>
              <a:xfrm>
                <a:off x="902511" y="3793920"/>
                <a:ext cx="4325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FAFA42-C366-923F-D54E-1151F2049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11" y="3793920"/>
                <a:ext cx="4325800" cy="369332"/>
              </a:xfrm>
              <a:prstGeom prst="rect">
                <a:avLst/>
              </a:prstGeom>
              <a:blipFill>
                <a:blip r:embed="rId6"/>
                <a:stretch>
                  <a:fillRect l="-986" r="-1831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387A80-15E1-14D3-251E-DAD423AD7EB9}"/>
                  </a:ext>
                </a:extLst>
              </p:cNvPr>
              <p:cNvSpPr txBox="1"/>
              <p:nvPr/>
            </p:nvSpPr>
            <p:spPr>
              <a:xfrm>
                <a:off x="8025633" y="2595240"/>
                <a:ext cx="24931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387A80-15E1-14D3-251E-DAD423AD7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33" y="2595240"/>
                <a:ext cx="2493183" cy="369332"/>
              </a:xfrm>
              <a:prstGeom prst="rect">
                <a:avLst/>
              </a:prstGeom>
              <a:blipFill>
                <a:blip r:embed="rId7"/>
                <a:stretch>
                  <a:fillRect l="-489" r="-3178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3F8963-BB02-D88D-5B8D-0A23D84DBD2E}"/>
                  </a:ext>
                </a:extLst>
              </p:cNvPr>
              <p:cNvSpPr txBox="1"/>
              <p:nvPr/>
            </p:nvSpPr>
            <p:spPr>
              <a:xfrm>
                <a:off x="7675865" y="3104176"/>
                <a:ext cx="3585277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IN" sz="2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</a:rPr>
                            <m:t>pa</m:t>
                          </m:r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3F8963-BB02-D88D-5B8D-0A23D84DB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865" y="3104176"/>
                <a:ext cx="3585277" cy="75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51BED65A-B91F-E2D7-1D08-58185240428C}"/>
                  </a:ext>
                </a:extLst>
              </p:cNvPr>
              <p:cNvSpPr/>
              <p:nvPr/>
            </p:nvSpPr>
            <p:spPr>
              <a:xfrm>
                <a:off x="9604902" y="3915622"/>
                <a:ext cx="1736914" cy="463064"/>
              </a:xfrm>
              <a:prstGeom prst="wedgeRectCallout">
                <a:avLst>
                  <a:gd name="adj1" fmla="val -2867"/>
                  <a:gd name="adj2" fmla="val -7536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Set of parent nodes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the DGM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51BED65A-B91F-E2D7-1D08-581852404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902" y="3915622"/>
                <a:ext cx="1736914" cy="463064"/>
              </a:xfrm>
              <a:prstGeom prst="wedgeRectCallout">
                <a:avLst>
                  <a:gd name="adj1" fmla="val -2867"/>
                  <a:gd name="adj2" fmla="val -75366"/>
                </a:avLst>
              </a:prstGeom>
              <a:blipFill>
                <a:blip r:embed="rId9"/>
                <a:stretch>
                  <a:fillRect l="-694" b="-13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DFC78D47-E798-CDB6-676C-D97267284041}"/>
                  </a:ext>
                </a:extLst>
              </p:cNvPr>
              <p:cNvSpPr/>
              <p:nvPr/>
            </p:nvSpPr>
            <p:spPr>
              <a:xfrm>
                <a:off x="7085038" y="4048026"/>
                <a:ext cx="2187186" cy="637599"/>
              </a:xfrm>
              <a:prstGeom prst="wedgeRectCallout">
                <a:avLst>
                  <a:gd name="adj1" fmla="val 37410"/>
                  <a:gd name="adj2" fmla="val -862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Joint distribution of </a:t>
                </a:r>
                <a14:m>
                  <m:oMath xmlns:m="http://schemas.openxmlformats.org/officeDocument/2006/math">
                    <m:r>
                      <a:rPr lang="en-IN" sz="1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written as a product of local conditional distributions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DFC78D47-E798-CDB6-676C-D9726728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038" y="4048026"/>
                <a:ext cx="2187186" cy="637599"/>
              </a:xfrm>
              <a:prstGeom prst="wedgeRectCallout">
                <a:avLst>
                  <a:gd name="adj1" fmla="val 37410"/>
                  <a:gd name="adj2" fmla="val -86224"/>
                </a:avLst>
              </a:prstGeom>
              <a:blipFill>
                <a:blip r:embed="rId10"/>
                <a:stretch>
                  <a:fillRect l="-552" r="-1105" b="-108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1281E176-A2C8-963F-7FB1-901A01DAF4BB}"/>
              </a:ext>
            </a:extLst>
          </p:cNvPr>
          <p:cNvSpPr/>
          <p:nvPr/>
        </p:nvSpPr>
        <p:spPr>
          <a:xfrm>
            <a:off x="4467444" y="5317034"/>
            <a:ext cx="432479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A28EE7-E616-A3FC-B781-AE844D7560B9}"/>
              </a:ext>
            </a:extLst>
          </p:cNvPr>
          <p:cNvSpPr/>
          <p:nvPr/>
        </p:nvSpPr>
        <p:spPr>
          <a:xfrm>
            <a:off x="3520905" y="6029179"/>
            <a:ext cx="432479" cy="4194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514639-BDF9-AEB1-CF32-0C65FFECBA1F}"/>
              </a:ext>
            </a:extLst>
          </p:cNvPr>
          <p:cNvSpPr/>
          <p:nvPr/>
        </p:nvSpPr>
        <p:spPr>
          <a:xfrm>
            <a:off x="4185064" y="6040367"/>
            <a:ext cx="432479" cy="4194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9BA64C-8C09-F887-4D5A-E0610AC8467E}"/>
              </a:ext>
            </a:extLst>
          </p:cNvPr>
          <p:cNvSpPr/>
          <p:nvPr/>
        </p:nvSpPr>
        <p:spPr>
          <a:xfrm>
            <a:off x="5351929" y="6031823"/>
            <a:ext cx="432479" cy="4194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1947C0-7F18-B25F-35F3-1E1321D5C913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3740571" y="5675056"/>
            <a:ext cx="790208" cy="3377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9372300-A2C9-0DC3-9F0F-86A2EF74DA9B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4401304" y="5736483"/>
            <a:ext cx="173109" cy="303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3A3DA9-6915-089B-2848-BF04158DA228}"/>
              </a:ext>
            </a:extLst>
          </p:cNvPr>
          <p:cNvCxnSpPr>
            <a:cxnSpLocks/>
            <a:stCxn id="8" idx="5"/>
            <a:endCxn id="19" idx="0"/>
          </p:cNvCxnSpPr>
          <p:nvPr/>
        </p:nvCxnSpPr>
        <p:spPr>
          <a:xfrm>
            <a:off x="4836588" y="5675056"/>
            <a:ext cx="731581" cy="3567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FC2FBF-C96C-844F-590F-605E94241C84}"/>
              </a:ext>
            </a:extLst>
          </p:cNvPr>
          <p:cNvCxnSpPr>
            <a:cxnSpLocks/>
          </p:cNvCxnSpPr>
          <p:nvPr/>
        </p:nvCxnSpPr>
        <p:spPr>
          <a:xfrm>
            <a:off x="4683683" y="6241547"/>
            <a:ext cx="518695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F51C47-D130-4209-DB2F-9C0FD5B677D4}"/>
                  </a:ext>
                </a:extLst>
              </p:cNvPr>
              <p:cNvSpPr txBox="1"/>
              <p:nvPr/>
            </p:nvSpPr>
            <p:spPr>
              <a:xfrm>
                <a:off x="3613325" y="6073898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F51C47-D130-4209-DB2F-9C0FD5B67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325" y="6073898"/>
                <a:ext cx="276101" cy="276999"/>
              </a:xfrm>
              <a:prstGeom prst="rect">
                <a:avLst/>
              </a:prstGeom>
              <a:blipFill>
                <a:blip r:embed="rId11"/>
                <a:stretch>
                  <a:fillRect l="-13333" r="-6667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6CC426-E86A-6121-E104-7ECCA359ACFF}"/>
                  </a:ext>
                </a:extLst>
              </p:cNvPr>
              <p:cNvSpPr txBox="1"/>
              <p:nvPr/>
            </p:nvSpPr>
            <p:spPr>
              <a:xfrm>
                <a:off x="4278923" y="6101794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6CC426-E86A-6121-E104-7ECCA359A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923" y="6101794"/>
                <a:ext cx="281423" cy="276999"/>
              </a:xfrm>
              <a:prstGeom prst="rect">
                <a:avLst/>
              </a:prstGeom>
              <a:blipFill>
                <a:blip r:embed="rId12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81E007-3512-1053-FD3D-4E61D5664709}"/>
                  </a:ext>
                </a:extLst>
              </p:cNvPr>
              <p:cNvSpPr txBox="1"/>
              <p:nvPr/>
            </p:nvSpPr>
            <p:spPr>
              <a:xfrm>
                <a:off x="5441618" y="6081484"/>
                <a:ext cx="3141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281E007-3512-1053-FD3D-4E61D5664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18" y="6081484"/>
                <a:ext cx="314189" cy="276999"/>
              </a:xfrm>
              <a:prstGeom prst="rect">
                <a:avLst/>
              </a:prstGeom>
              <a:blipFill>
                <a:blip r:embed="rId13"/>
                <a:stretch>
                  <a:fillRect l="-11765" r="-5882" b="-1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6B849C9-8A0D-FF19-DC4B-E7FF5ED112B8}"/>
                  </a:ext>
                </a:extLst>
              </p:cNvPr>
              <p:cNvSpPr txBox="1"/>
              <p:nvPr/>
            </p:nvSpPr>
            <p:spPr>
              <a:xfrm>
                <a:off x="4588946" y="5398057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6B849C9-8A0D-FF19-DC4B-E7FF5ED11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946" y="5398057"/>
                <a:ext cx="189474" cy="276999"/>
              </a:xfrm>
              <a:prstGeom prst="rect">
                <a:avLst/>
              </a:prstGeom>
              <a:blipFill>
                <a:blip r:embed="rId14"/>
                <a:stretch>
                  <a:fillRect l="-32258" r="-22581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F8E1DE1E-6615-3352-21F1-CE6DF9100F74}"/>
              </a:ext>
            </a:extLst>
          </p:cNvPr>
          <p:cNvSpPr/>
          <p:nvPr/>
        </p:nvSpPr>
        <p:spPr>
          <a:xfrm>
            <a:off x="7187942" y="5207020"/>
            <a:ext cx="432479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F2D251D-7008-8C11-2DBB-DFD2EE586D91}"/>
              </a:ext>
            </a:extLst>
          </p:cNvPr>
          <p:cNvSpPr/>
          <p:nvPr/>
        </p:nvSpPr>
        <p:spPr>
          <a:xfrm>
            <a:off x="7181537" y="6169068"/>
            <a:ext cx="432479" cy="4194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DCA1A6-2B3F-C722-CBFE-9F1AFC3C5544}"/>
              </a:ext>
            </a:extLst>
          </p:cNvPr>
          <p:cNvCxnSpPr>
            <a:cxnSpLocks/>
            <a:stCxn id="37" idx="4"/>
            <a:endCxn id="40" idx="0"/>
          </p:cNvCxnSpPr>
          <p:nvPr/>
        </p:nvCxnSpPr>
        <p:spPr>
          <a:xfrm flipH="1">
            <a:off x="7397777" y="5626469"/>
            <a:ext cx="6405" cy="5425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1EF6EEE-4096-8584-A447-B80F268B7EBD}"/>
                  </a:ext>
                </a:extLst>
              </p:cNvPr>
              <p:cNvSpPr txBox="1"/>
              <p:nvPr/>
            </p:nvSpPr>
            <p:spPr>
              <a:xfrm>
                <a:off x="7293477" y="6208813"/>
                <a:ext cx="2955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1EF6EEE-4096-8584-A447-B80F268B7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477" y="6208813"/>
                <a:ext cx="295530" cy="276999"/>
              </a:xfrm>
              <a:prstGeom prst="rect">
                <a:avLst/>
              </a:prstGeom>
              <a:blipFill>
                <a:blip r:embed="rId15"/>
                <a:stretch>
                  <a:fillRect l="-10204" r="-4082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55C0BAC-6A94-5D75-FEB3-EE2CB2575ED8}"/>
                  </a:ext>
                </a:extLst>
              </p:cNvPr>
              <p:cNvSpPr txBox="1"/>
              <p:nvPr/>
            </p:nvSpPr>
            <p:spPr>
              <a:xfrm>
                <a:off x="7309444" y="5266956"/>
                <a:ext cx="189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55C0BAC-6A94-5D75-FEB3-EE2CB2575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444" y="5266956"/>
                <a:ext cx="189474" cy="276999"/>
              </a:xfrm>
              <a:prstGeom prst="rect">
                <a:avLst/>
              </a:prstGeom>
              <a:blipFill>
                <a:blip r:embed="rId16"/>
                <a:stretch>
                  <a:fillRect l="-29032" r="-25806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ECCAB698-25F4-C0B7-55E7-CC85A4F5A769}"/>
              </a:ext>
            </a:extLst>
          </p:cNvPr>
          <p:cNvSpPr/>
          <p:nvPr/>
        </p:nvSpPr>
        <p:spPr>
          <a:xfrm>
            <a:off x="6925901" y="5930020"/>
            <a:ext cx="947302" cy="847309"/>
          </a:xfrm>
          <a:prstGeom prst="rect">
            <a:avLst/>
          </a:prstGeom>
          <a:solidFill>
            <a:schemeClr val="bg1">
              <a:alpha val="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74EA229-50F4-212A-E53E-14281A4A2119}"/>
                  </a:ext>
                </a:extLst>
              </p:cNvPr>
              <p:cNvSpPr txBox="1"/>
              <p:nvPr/>
            </p:nvSpPr>
            <p:spPr>
              <a:xfrm>
                <a:off x="7651561" y="6459816"/>
                <a:ext cx="199176" cy="2806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74EA229-50F4-212A-E53E-14281A4A2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561" y="6459816"/>
                <a:ext cx="199176" cy="280658"/>
              </a:xfrm>
              <a:prstGeom prst="rect">
                <a:avLst/>
              </a:prstGeom>
              <a:blipFill>
                <a:blip r:embed="rId17"/>
                <a:stretch>
                  <a:fillRect l="-33333" r="-33333" b="-43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row: Right 52">
            <a:extLst>
              <a:ext uri="{FF2B5EF4-FFF2-40B4-BE49-F238E27FC236}">
                <a16:creationId xmlns:a16="http://schemas.microsoft.com/office/drawing/2014/main" id="{F0CAE689-60D3-33A1-95BA-2079F8ECAA08}"/>
              </a:ext>
            </a:extLst>
          </p:cNvPr>
          <p:cNvSpPr/>
          <p:nvPr/>
        </p:nvSpPr>
        <p:spPr>
          <a:xfrm>
            <a:off x="6096000" y="5736483"/>
            <a:ext cx="527833" cy="303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id="{D2CF62CA-74FA-3594-A5D9-6863227099C8}"/>
              </a:ext>
            </a:extLst>
          </p:cNvPr>
          <p:cNvSpPr/>
          <p:nvPr/>
        </p:nvSpPr>
        <p:spPr>
          <a:xfrm>
            <a:off x="8272862" y="5495627"/>
            <a:ext cx="2727926" cy="463174"/>
          </a:xfrm>
          <a:prstGeom prst="wedgeRectCallout">
            <a:avLst>
              <a:gd name="adj1" fmla="val -61106"/>
              <a:gd name="adj2" fmla="val 4157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 remember: shaded = observed, unshaded = unknown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0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660"/>
    </mc:Choice>
    <mc:Fallback xmlns="">
      <p:transition spd="slow" advTm="28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7" grpId="0"/>
      <p:bldP spid="13" grpId="0"/>
      <p:bldP spid="14" grpId="0" animBg="1"/>
      <p:bldP spid="15" grpId="0" animBg="1"/>
      <p:bldP spid="8" grpId="0" animBg="1"/>
      <p:bldP spid="17" grpId="0" animBg="1"/>
      <p:bldP spid="18" grpId="0" animBg="1"/>
      <p:bldP spid="19" grpId="0" animBg="1"/>
      <p:bldP spid="30" grpId="0"/>
      <p:bldP spid="34" grpId="0"/>
      <p:bldP spid="35" grpId="0"/>
      <p:bldP spid="31" grpId="0"/>
      <p:bldP spid="37" grpId="0" animBg="1"/>
      <p:bldP spid="40" grpId="0" animBg="1"/>
      <p:bldP spid="47" grpId="0"/>
      <p:bldP spid="49" grpId="0"/>
      <p:bldP spid="51" grpId="0" animBg="1"/>
      <p:bldP spid="52" grpId="0"/>
      <p:bldP spid="53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DGMs and Independence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Goal: Test if two nodes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are independent </a:t>
                </a:r>
                <a:r>
                  <a:rPr lang="en-GB" dirty="0">
                    <a:latin typeface="Abadi Extra Light" panose="020B0204020104020204" pitchFamily="34" charset="0"/>
                  </a:rPr>
                  <a:t>in presence of a third node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41FB8B6-5610-C956-2F5F-BB5F7492B720}"/>
              </a:ext>
            </a:extLst>
          </p:cNvPr>
          <p:cNvSpPr/>
          <p:nvPr/>
        </p:nvSpPr>
        <p:spPr>
          <a:xfrm>
            <a:off x="5865520" y="1898212"/>
            <a:ext cx="432479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E35443D-E61F-0258-884C-ACC36103B929}"/>
              </a:ext>
            </a:extLst>
          </p:cNvPr>
          <p:cNvSpPr/>
          <p:nvPr/>
        </p:nvSpPr>
        <p:spPr>
          <a:xfrm>
            <a:off x="5189475" y="2644329"/>
            <a:ext cx="432479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8103662-1C6A-8007-2E68-6200B087309D}"/>
              </a:ext>
            </a:extLst>
          </p:cNvPr>
          <p:cNvSpPr/>
          <p:nvPr/>
        </p:nvSpPr>
        <p:spPr>
          <a:xfrm>
            <a:off x="6524201" y="2644329"/>
            <a:ext cx="440413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3383EA3-F4ED-EB1D-BAFA-86A4EE14436B}"/>
              </a:ext>
            </a:extLst>
          </p:cNvPr>
          <p:cNvCxnSpPr>
            <a:cxnSpLocks/>
            <a:stCxn id="58" idx="3"/>
            <a:endCxn id="59" idx="0"/>
          </p:cNvCxnSpPr>
          <p:nvPr/>
        </p:nvCxnSpPr>
        <p:spPr>
          <a:xfrm flipH="1">
            <a:off x="5405715" y="2256234"/>
            <a:ext cx="523140" cy="3880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723F5FB-B7DC-E374-9F86-6CB97245C369}"/>
              </a:ext>
            </a:extLst>
          </p:cNvPr>
          <p:cNvCxnSpPr>
            <a:cxnSpLocks/>
            <a:stCxn id="58" idx="5"/>
            <a:endCxn id="60" idx="0"/>
          </p:cNvCxnSpPr>
          <p:nvPr/>
        </p:nvCxnSpPr>
        <p:spPr>
          <a:xfrm>
            <a:off x="6234664" y="2256234"/>
            <a:ext cx="509744" cy="3880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4E661DA-E0DA-F558-ED59-8C457D2E7FED}"/>
                  </a:ext>
                </a:extLst>
              </p:cNvPr>
              <p:cNvSpPr txBox="1"/>
              <p:nvPr/>
            </p:nvSpPr>
            <p:spPr>
              <a:xfrm>
                <a:off x="5281895" y="2689048"/>
                <a:ext cx="18678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4E661DA-E0DA-F558-ED59-8C457D2E7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895" y="2689048"/>
                <a:ext cx="186782" cy="276999"/>
              </a:xfrm>
              <a:prstGeom prst="rect">
                <a:avLst/>
              </a:prstGeom>
              <a:blipFill>
                <a:blip r:embed="rId4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AAD99A9-AEFF-CE79-7869-80762C7FD537}"/>
                  </a:ext>
                </a:extLst>
              </p:cNvPr>
              <p:cNvSpPr txBox="1"/>
              <p:nvPr/>
            </p:nvSpPr>
            <p:spPr>
              <a:xfrm>
                <a:off x="6652909" y="2700728"/>
                <a:ext cx="18299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AAD99A9-AEFF-CE79-7869-80762C7FD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909" y="2700728"/>
                <a:ext cx="182999" cy="276999"/>
              </a:xfrm>
              <a:prstGeom prst="rect">
                <a:avLst/>
              </a:prstGeom>
              <a:blipFill>
                <a:blip r:embed="rId5"/>
                <a:stretch>
                  <a:fillRect l="-33333" r="-26667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FC12A14-5DB7-3214-655D-DA2D9168EB03}"/>
                  </a:ext>
                </a:extLst>
              </p:cNvPr>
              <p:cNvSpPr txBox="1"/>
              <p:nvPr/>
            </p:nvSpPr>
            <p:spPr>
              <a:xfrm>
                <a:off x="5987022" y="1979235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FC12A14-5DB7-3214-655D-DA2D9168E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022" y="1979235"/>
                <a:ext cx="166006" cy="276999"/>
              </a:xfrm>
              <a:prstGeom prst="rect">
                <a:avLst/>
              </a:prstGeom>
              <a:blipFill>
                <a:blip r:embed="rId6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9A4482C-3811-83A8-AB1A-C0769E959E36}"/>
                  </a:ext>
                </a:extLst>
              </p:cNvPr>
              <p:cNvSpPr txBox="1"/>
              <p:nvPr/>
            </p:nvSpPr>
            <p:spPr>
              <a:xfrm>
                <a:off x="1936068" y="1911189"/>
                <a:ext cx="2945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9A4482C-3811-83A8-AB1A-C0769E959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068" y="1911189"/>
                <a:ext cx="2945230" cy="276999"/>
              </a:xfrm>
              <a:prstGeom prst="rect">
                <a:avLst/>
              </a:prstGeom>
              <a:blipFill>
                <a:blip r:embed="rId7"/>
                <a:stretch>
                  <a:fillRect l="-1449" t="-4444" r="-2484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699127F-597D-09A4-B703-B30A22C54D84}"/>
                  </a:ext>
                </a:extLst>
              </p:cNvPr>
              <p:cNvSpPr txBox="1"/>
              <p:nvPr/>
            </p:nvSpPr>
            <p:spPr>
              <a:xfrm>
                <a:off x="2042191" y="2246837"/>
                <a:ext cx="3207032" cy="5105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699127F-597D-09A4-B703-B30A22C5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91" y="2246837"/>
                <a:ext cx="3207032" cy="5105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18B0F5D-AD7B-8C72-3C04-966991BE4628}"/>
                  </a:ext>
                </a:extLst>
              </p:cNvPr>
              <p:cNvSpPr txBox="1"/>
              <p:nvPr/>
            </p:nvSpPr>
            <p:spPr>
              <a:xfrm>
                <a:off x="2807188" y="2784731"/>
                <a:ext cx="12009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18B0F5D-AD7B-8C72-3C04-966991BE4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188" y="2784731"/>
                <a:ext cx="1200970" cy="276999"/>
              </a:xfrm>
              <a:prstGeom prst="rect">
                <a:avLst/>
              </a:prstGeom>
              <a:blipFill>
                <a:blip r:embed="rId9"/>
                <a:stretch>
                  <a:fillRect l="-3030" t="-2222" r="-6061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Speech Bubble: Rectangle 79">
                <a:extLst>
                  <a:ext uri="{FF2B5EF4-FFF2-40B4-BE49-F238E27FC236}">
                    <a16:creationId xmlns:a16="http://schemas.microsoft.com/office/drawing/2014/main" id="{9BF2F841-4A84-42A0-2E9C-1A579FE26E20}"/>
                  </a:ext>
                </a:extLst>
              </p:cNvPr>
              <p:cNvSpPr/>
              <p:nvPr/>
            </p:nvSpPr>
            <p:spPr>
              <a:xfrm>
                <a:off x="384277" y="1932153"/>
                <a:ext cx="1430289" cy="674394"/>
              </a:xfrm>
              <a:prstGeom prst="wedgeRectCallout">
                <a:avLst>
                  <a:gd name="adj1" fmla="val 71995"/>
                  <a:gd name="adj2" fmla="val 170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Summing over to get this since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unobserved</a:t>
                </a:r>
              </a:p>
            </p:txBody>
          </p:sp>
        </mc:Choice>
        <mc:Fallback xmlns="">
          <p:sp>
            <p:nvSpPr>
              <p:cNvPr id="80" name="Speech Bubble: Rectangle 79">
                <a:extLst>
                  <a:ext uri="{FF2B5EF4-FFF2-40B4-BE49-F238E27FC236}">
                    <a16:creationId xmlns:a16="http://schemas.microsoft.com/office/drawing/2014/main" id="{9BF2F841-4A84-42A0-2E9C-1A579FE26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77" y="1932153"/>
                <a:ext cx="1430289" cy="674394"/>
              </a:xfrm>
              <a:prstGeom prst="wedgeRectCallout">
                <a:avLst>
                  <a:gd name="adj1" fmla="val 71995"/>
                  <a:gd name="adj2" fmla="val 17027"/>
                </a:avLst>
              </a:prstGeom>
              <a:blipFill>
                <a:blip r:embed="rId10"/>
                <a:stretch>
                  <a:fillRect l="-680" t="-4386" b="-1140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Speech Bubble: Rectangle 80">
                <a:extLst>
                  <a:ext uri="{FF2B5EF4-FFF2-40B4-BE49-F238E27FC236}">
                    <a16:creationId xmlns:a16="http://schemas.microsoft.com/office/drawing/2014/main" id="{A5FAC26C-B4EB-8F69-E7DE-54591D337A72}"/>
                  </a:ext>
                </a:extLst>
              </p:cNvPr>
              <p:cNvSpPr/>
              <p:nvPr/>
            </p:nvSpPr>
            <p:spPr>
              <a:xfrm>
                <a:off x="408757" y="2770602"/>
                <a:ext cx="2018367" cy="463064"/>
              </a:xfrm>
              <a:prstGeom prst="wedgeRectCallout">
                <a:avLst>
                  <a:gd name="adj1" fmla="val 66141"/>
                  <a:gd name="adj2" fmla="val -1861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not marginally independent</a:t>
                </a:r>
              </a:p>
            </p:txBody>
          </p:sp>
        </mc:Choice>
        <mc:Fallback>
          <p:sp>
            <p:nvSpPr>
              <p:cNvPr id="81" name="Speech Bubble: Rectangle 80">
                <a:extLst>
                  <a:ext uri="{FF2B5EF4-FFF2-40B4-BE49-F238E27FC236}">
                    <a16:creationId xmlns:a16="http://schemas.microsoft.com/office/drawing/2014/main" id="{A5FAC26C-B4EB-8F69-E7DE-54591D337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57" y="2770602"/>
                <a:ext cx="2018367" cy="463064"/>
              </a:xfrm>
              <a:prstGeom prst="wedgeRectCallout">
                <a:avLst>
                  <a:gd name="adj1" fmla="val 66141"/>
                  <a:gd name="adj2" fmla="val -18619"/>
                </a:avLst>
              </a:prstGeom>
              <a:blipFill>
                <a:blip r:embed="rId11"/>
                <a:stretch>
                  <a:fillRect l="-506" t="-6329" b="-164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CA1AF522-EDE3-356E-841F-3BDCC0345E24}"/>
              </a:ext>
            </a:extLst>
          </p:cNvPr>
          <p:cNvSpPr/>
          <p:nvPr/>
        </p:nvSpPr>
        <p:spPr>
          <a:xfrm>
            <a:off x="10636869" y="1797110"/>
            <a:ext cx="432479" cy="4194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C9AD77D-3457-251B-4887-B786B7E199CF}"/>
              </a:ext>
            </a:extLst>
          </p:cNvPr>
          <p:cNvSpPr/>
          <p:nvPr/>
        </p:nvSpPr>
        <p:spPr>
          <a:xfrm>
            <a:off x="9960824" y="2543227"/>
            <a:ext cx="432479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F58E6D3-FA49-442E-1D9F-D47D0A428740}"/>
              </a:ext>
            </a:extLst>
          </p:cNvPr>
          <p:cNvSpPr/>
          <p:nvPr/>
        </p:nvSpPr>
        <p:spPr>
          <a:xfrm>
            <a:off x="11295550" y="2543227"/>
            <a:ext cx="440413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989AD6A-39F2-7BED-D295-A908CA5A538F}"/>
              </a:ext>
            </a:extLst>
          </p:cNvPr>
          <p:cNvCxnSpPr>
            <a:cxnSpLocks/>
            <a:stCxn id="82" idx="3"/>
            <a:endCxn id="83" idx="0"/>
          </p:cNvCxnSpPr>
          <p:nvPr/>
        </p:nvCxnSpPr>
        <p:spPr>
          <a:xfrm flipH="1">
            <a:off x="10177064" y="2155132"/>
            <a:ext cx="523140" cy="3880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6F8CA439-8683-597C-B72D-F1A70EE21B92}"/>
              </a:ext>
            </a:extLst>
          </p:cNvPr>
          <p:cNvCxnSpPr>
            <a:cxnSpLocks/>
            <a:stCxn id="82" idx="5"/>
            <a:endCxn id="84" idx="0"/>
          </p:cNvCxnSpPr>
          <p:nvPr/>
        </p:nvCxnSpPr>
        <p:spPr>
          <a:xfrm>
            <a:off x="11006013" y="2155132"/>
            <a:ext cx="509744" cy="3880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06A5E31-7AAA-7618-45AB-2B7D1406636A}"/>
                  </a:ext>
                </a:extLst>
              </p:cNvPr>
              <p:cNvSpPr txBox="1"/>
              <p:nvPr/>
            </p:nvSpPr>
            <p:spPr>
              <a:xfrm>
                <a:off x="10053244" y="2587946"/>
                <a:ext cx="18678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06A5E31-7AAA-7618-45AB-2B7D14066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244" y="2587946"/>
                <a:ext cx="186782" cy="276999"/>
              </a:xfrm>
              <a:prstGeom prst="rect">
                <a:avLst/>
              </a:prstGeom>
              <a:blipFill>
                <a:blip r:embed="rId12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862FD3E-D8B0-7CD9-D26C-12E21C8C6C93}"/>
                  </a:ext>
                </a:extLst>
              </p:cNvPr>
              <p:cNvSpPr txBox="1"/>
              <p:nvPr/>
            </p:nvSpPr>
            <p:spPr>
              <a:xfrm>
                <a:off x="11424258" y="2599626"/>
                <a:ext cx="18299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862FD3E-D8B0-7CD9-D26C-12E21C8C6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4258" y="2599626"/>
                <a:ext cx="182999" cy="276999"/>
              </a:xfrm>
              <a:prstGeom prst="rect">
                <a:avLst/>
              </a:prstGeom>
              <a:blipFill>
                <a:blip r:embed="rId13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1731E8A-39FC-7489-4355-14CA76DDFA4C}"/>
                  </a:ext>
                </a:extLst>
              </p:cNvPr>
              <p:cNvSpPr txBox="1"/>
              <p:nvPr/>
            </p:nvSpPr>
            <p:spPr>
              <a:xfrm>
                <a:off x="10758371" y="1878133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1731E8A-39FC-7489-4355-14CA76DDF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8371" y="1878133"/>
                <a:ext cx="166006" cy="276999"/>
              </a:xfrm>
              <a:prstGeom prst="rect">
                <a:avLst/>
              </a:prstGeom>
              <a:blipFill>
                <a:blip r:embed="rId14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82BA33E-8415-F838-A436-5685432F849A}"/>
              </a:ext>
            </a:extLst>
          </p:cNvPr>
          <p:cNvCxnSpPr/>
          <p:nvPr/>
        </p:nvCxnSpPr>
        <p:spPr>
          <a:xfrm>
            <a:off x="7132723" y="1719743"/>
            <a:ext cx="0" cy="1610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3F3A4A1-7D97-39BB-B30B-7054E1A91BB5}"/>
                  </a:ext>
                </a:extLst>
              </p:cNvPr>
              <p:cNvSpPr txBox="1"/>
              <p:nvPr/>
            </p:nvSpPr>
            <p:spPr>
              <a:xfrm>
                <a:off x="7251109" y="1900911"/>
                <a:ext cx="25825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3F3A4A1-7D97-39BB-B30B-7054E1A91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109" y="1900911"/>
                <a:ext cx="2582502" cy="276999"/>
              </a:xfrm>
              <a:prstGeom prst="rect">
                <a:avLst/>
              </a:prstGeom>
              <a:blipFill>
                <a:blip r:embed="rId15"/>
                <a:stretch>
                  <a:fillRect l="-1887" t="-2222" r="-2830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A8B3C62-C5DC-EE29-71E5-5D6264C75873}"/>
                  </a:ext>
                </a:extLst>
              </p:cNvPr>
              <p:cNvSpPr txBox="1"/>
              <p:nvPr/>
            </p:nvSpPr>
            <p:spPr>
              <a:xfrm>
                <a:off x="8172451" y="2294704"/>
                <a:ext cx="1571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A8B3C62-C5DC-EE29-71E5-5D6264C75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51" y="2294704"/>
                <a:ext cx="1571712" cy="276999"/>
              </a:xfrm>
              <a:prstGeom prst="rect">
                <a:avLst/>
              </a:prstGeom>
              <a:blipFill>
                <a:blip r:embed="rId16"/>
                <a:stretch>
                  <a:fillRect l="-1167" b="-239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Speech Bubble: Rectangle 98">
                <a:extLst>
                  <a:ext uri="{FF2B5EF4-FFF2-40B4-BE49-F238E27FC236}">
                    <a16:creationId xmlns:a16="http://schemas.microsoft.com/office/drawing/2014/main" id="{4D468743-D67E-01A6-9A1F-FCDF8F27E9EC}"/>
                  </a:ext>
                </a:extLst>
              </p:cNvPr>
              <p:cNvSpPr/>
              <p:nvPr/>
            </p:nvSpPr>
            <p:spPr>
              <a:xfrm>
                <a:off x="7261432" y="2752951"/>
                <a:ext cx="2379775" cy="505914"/>
              </a:xfrm>
              <a:prstGeom prst="wedgeRectCallout">
                <a:avLst>
                  <a:gd name="adj1" fmla="val -2256"/>
                  <a:gd name="adj2" fmla="val -767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</a:t>
                </a:r>
                <a:r>
                  <a:rPr lang="en-IN" sz="1400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conditionally independent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9" name="Speech Bubble: Rectangle 98">
                <a:extLst>
                  <a:ext uri="{FF2B5EF4-FFF2-40B4-BE49-F238E27FC236}">
                    <a16:creationId xmlns:a16="http://schemas.microsoft.com/office/drawing/2014/main" id="{4D468743-D67E-01A6-9A1F-FCDF8F27E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432" y="2752951"/>
                <a:ext cx="2379775" cy="505914"/>
              </a:xfrm>
              <a:prstGeom prst="wedgeRectCallout">
                <a:avLst>
                  <a:gd name="adj1" fmla="val -2256"/>
                  <a:gd name="adj2" fmla="val -76718"/>
                </a:avLst>
              </a:prstGeom>
              <a:blipFill>
                <a:blip r:embed="rId17"/>
                <a:stretch>
                  <a:fillRect l="-508" b="-81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19571FAD-5A85-2C9B-BA5B-A93BF7A67946}"/>
              </a:ext>
            </a:extLst>
          </p:cNvPr>
          <p:cNvSpPr/>
          <p:nvPr/>
        </p:nvSpPr>
        <p:spPr>
          <a:xfrm>
            <a:off x="4531345" y="3864696"/>
            <a:ext cx="432479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AEC7E0F-A16B-05A7-9E21-F8333A599871}"/>
              </a:ext>
            </a:extLst>
          </p:cNvPr>
          <p:cNvSpPr/>
          <p:nvPr/>
        </p:nvSpPr>
        <p:spPr>
          <a:xfrm>
            <a:off x="5468677" y="3864696"/>
            <a:ext cx="432479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B5E4CFFB-715C-C280-4B0D-FD0B8554F92C}"/>
              </a:ext>
            </a:extLst>
          </p:cNvPr>
          <p:cNvSpPr/>
          <p:nvPr/>
        </p:nvSpPr>
        <p:spPr>
          <a:xfrm>
            <a:off x="6413554" y="3845921"/>
            <a:ext cx="432479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F26FD27-2501-FA53-E92D-6E66AB92F8E6}"/>
              </a:ext>
            </a:extLst>
          </p:cNvPr>
          <p:cNvCxnSpPr>
            <a:stCxn id="100" idx="6"/>
            <a:endCxn id="101" idx="2"/>
          </p:cNvCxnSpPr>
          <p:nvPr/>
        </p:nvCxnSpPr>
        <p:spPr>
          <a:xfrm>
            <a:off x="4963824" y="4074421"/>
            <a:ext cx="5048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CF204C8-047B-D286-D999-078297035E07}"/>
              </a:ext>
            </a:extLst>
          </p:cNvPr>
          <p:cNvCxnSpPr/>
          <p:nvPr/>
        </p:nvCxnSpPr>
        <p:spPr>
          <a:xfrm>
            <a:off x="5920720" y="4055646"/>
            <a:ext cx="5048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0E4ED48-E73C-C812-A30D-537A7F81A102}"/>
                  </a:ext>
                </a:extLst>
              </p:cNvPr>
              <p:cNvSpPr txBox="1"/>
              <p:nvPr/>
            </p:nvSpPr>
            <p:spPr>
              <a:xfrm>
                <a:off x="4654193" y="3917145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0E4ED48-E73C-C812-A30D-537A7F81A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93" y="3917145"/>
                <a:ext cx="186781" cy="276999"/>
              </a:xfrm>
              <a:prstGeom prst="rect">
                <a:avLst/>
              </a:prstGeom>
              <a:blipFill>
                <a:blip r:embed="rId18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5B00CF1-F6C8-05BB-D49C-64A7EEA6B28C}"/>
                  </a:ext>
                </a:extLst>
              </p:cNvPr>
              <p:cNvSpPr txBox="1"/>
              <p:nvPr/>
            </p:nvSpPr>
            <p:spPr>
              <a:xfrm>
                <a:off x="5581518" y="3917144"/>
                <a:ext cx="1660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5B00CF1-F6C8-05BB-D49C-64A7EEA6B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518" y="3917144"/>
                <a:ext cx="166007" cy="276999"/>
              </a:xfrm>
              <a:prstGeom prst="rect">
                <a:avLst/>
              </a:prstGeom>
              <a:blipFill>
                <a:blip r:embed="rId19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A01D942-FD36-A11A-7623-1C472146539E}"/>
                  </a:ext>
                </a:extLst>
              </p:cNvPr>
              <p:cNvSpPr txBox="1"/>
              <p:nvPr/>
            </p:nvSpPr>
            <p:spPr>
              <a:xfrm>
                <a:off x="6546789" y="3895590"/>
                <a:ext cx="1829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A01D942-FD36-A11A-7623-1C4721465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789" y="3895590"/>
                <a:ext cx="182999" cy="276999"/>
              </a:xfrm>
              <a:prstGeom prst="rect">
                <a:avLst/>
              </a:prstGeom>
              <a:blipFill>
                <a:blip r:embed="rId20"/>
                <a:stretch>
                  <a:fillRect l="-33333" r="-26667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6EA5BF3-85E8-534B-984E-31C58876B9EF}"/>
                  </a:ext>
                </a:extLst>
              </p:cNvPr>
              <p:cNvSpPr txBox="1"/>
              <p:nvPr/>
            </p:nvSpPr>
            <p:spPr>
              <a:xfrm>
                <a:off x="1214154" y="3707421"/>
                <a:ext cx="25965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6EA5BF3-85E8-534B-984E-31C58876B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154" y="3707421"/>
                <a:ext cx="2596544" cy="276999"/>
              </a:xfrm>
              <a:prstGeom prst="rect">
                <a:avLst/>
              </a:prstGeom>
              <a:blipFill>
                <a:blip r:embed="rId21"/>
                <a:stretch>
                  <a:fillRect l="-1878" t="-2174" r="-2817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0C7B38C-CC82-D440-1E88-A6FB6F2FA27A}"/>
                  </a:ext>
                </a:extLst>
              </p:cNvPr>
              <p:cNvSpPr txBox="1"/>
              <p:nvPr/>
            </p:nvSpPr>
            <p:spPr>
              <a:xfrm>
                <a:off x="1375023" y="4034089"/>
                <a:ext cx="2780313" cy="512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0C7B38C-CC82-D440-1E88-A6FB6F2FA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023" y="4034089"/>
                <a:ext cx="2780313" cy="51206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490603F-1B5B-1ECF-DC18-AF2A1E65601F}"/>
                  </a:ext>
                </a:extLst>
              </p:cNvPr>
              <p:cNvSpPr txBox="1"/>
              <p:nvPr/>
            </p:nvSpPr>
            <p:spPr>
              <a:xfrm>
                <a:off x="2113402" y="4595821"/>
                <a:ext cx="1407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490603F-1B5B-1ECF-DC18-AF2A1E656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402" y="4595821"/>
                <a:ext cx="1407821" cy="276999"/>
              </a:xfrm>
              <a:prstGeom prst="rect">
                <a:avLst/>
              </a:prstGeom>
              <a:blipFill>
                <a:blip r:embed="rId23"/>
                <a:stretch>
                  <a:fillRect l="-1732" t="-2222" r="-5628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Speech Bubble: Rectangle 111">
                <a:extLst>
                  <a:ext uri="{FF2B5EF4-FFF2-40B4-BE49-F238E27FC236}">
                    <a16:creationId xmlns:a16="http://schemas.microsoft.com/office/drawing/2014/main" id="{81A9C8A7-3112-363E-946C-EEDB90F13A20}"/>
                  </a:ext>
                </a:extLst>
              </p:cNvPr>
              <p:cNvSpPr/>
              <p:nvPr/>
            </p:nvSpPr>
            <p:spPr>
              <a:xfrm>
                <a:off x="144029" y="4484537"/>
                <a:ext cx="1579773" cy="674393"/>
              </a:xfrm>
              <a:prstGeom prst="wedgeRectCallout">
                <a:avLst>
                  <a:gd name="adj1" fmla="val 74436"/>
                  <a:gd name="adj2" fmla="val -471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not marginally independent</a:t>
                </a:r>
              </a:p>
            </p:txBody>
          </p:sp>
        </mc:Choice>
        <mc:Fallback>
          <p:sp>
            <p:nvSpPr>
              <p:cNvPr id="112" name="Speech Bubble: Rectangle 111">
                <a:extLst>
                  <a:ext uri="{FF2B5EF4-FFF2-40B4-BE49-F238E27FC236}">
                    <a16:creationId xmlns:a16="http://schemas.microsoft.com/office/drawing/2014/main" id="{81A9C8A7-3112-363E-946C-EEDB90F13A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29" y="4484537"/>
                <a:ext cx="1579773" cy="674393"/>
              </a:xfrm>
              <a:prstGeom prst="wedgeRectCallout">
                <a:avLst>
                  <a:gd name="adj1" fmla="val 74436"/>
                  <a:gd name="adj2" fmla="val -4713"/>
                </a:avLst>
              </a:prstGeom>
              <a:blipFill>
                <a:blip r:embed="rId24"/>
                <a:stretch>
                  <a:fillRect l="-602" t="-5310" b="-1150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32BD6A9-2327-4009-1F7C-E6A43FD8C825}"/>
              </a:ext>
            </a:extLst>
          </p:cNvPr>
          <p:cNvCxnSpPr/>
          <p:nvPr/>
        </p:nvCxnSpPr>
        <p:spPr>
          <a:xfrm>
            <a:off x="7132723" y="3518537"/>
            <a:ext cx="0" cy="1610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63CAC55B-9C34-34F4-172F-1F2078A331C1}"/>
              </a:ext>
            </a:extLst>
          </p:cNvPr>
          <p:cNvSpPr/>
          <p:nvPr/>
        </p:nvSpPr>
        <p:spPr>
          <a:xfrm>
            <a:off x="9812390" y="3729467"/>
            <a:ext cx="432479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EBE13D-3A20-13E3-6792-69C358CD6DA1}"/>
              </a:ext>
            </a:extLst>
          </p:cNvPr>
          <p:cNvSpPr/>
          <p:nvPr/>
        </p:nvSpPr>
        <p:spPr>
          <a:xfrm>
            <a:off x="10749722" y="3729467"/>
            <a:ext cx="432479" cy="4194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DDF435D2-B434-209D-7640-AAF76BFB6033}"/>
              </a:ext>
            </a:extLst>
          </p:cNvPr>
          <p:cNvSpPr/>
          <p:nvPr/>
        </p:nvSpPr>
        <p:spPr>
          <a:xfrm>
            <a:off x="11694599" y="3710692"/>
            <a:ext cx="432479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981194D-F0FC-C972-DB6A-D7F3A5D07ED3}"/>
              </a:ext>
            </a:extLst>
          </p:cNvPr>
          <p:cNvCxnSpPr>
            <a:stCxn id="114" idx="6"/>
            <a:endCxn id="115" idx="2"/>
          </p:cNvCxnSpPr>
          <p:nvPr/>
        </p:nvCxnSpPr>
        <p:spPr>
          <a:xfrm>
            <a:off x="10244869" y="3939192"/>
            <a:ext cx="5048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9C9392F-A1E8-439D-1363-41A8DD813EDC}"/>
              </a:ext>
            </a:extLst>
          </p:cNvPr>
          <p:cNvCxnSpPr/>
          <p:nvPr/>
        </p:nvCxnSpPr>
        <p:spPr>
          <a:xfrm>
            <a:off x="11201765" y="3920417"/>
            <a:ext cx="5048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D585227D-508C-998F-0436-C5F7ACABCC75}"/>
                  </a:ext>
                </a:extLst>
              </p:cNvPr>
              <p:cNvSpPr txBox="1"/>
              <p:nvPr/>
            </p:nvSpPr>
            <p:spPr>
              <a:xfrm>
                <a:off x="9935238" y="3781916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D585227D-508C-998F-0436-C5F7ACABC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238" y="3781916"/>
                <a:ext cx="186781" cy="276999"/>
              </a:xfrm>
              <a:prstGeom prst="rect">
                <a:avLst/>
              </a:prstGeom>
              <a:blipFill>
                <a:blip r:embed="rId25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460306B-B4C3-A141-7D6A-E4871D55159B}"/>
                  </a:ext>
                </a:extLst>
              </p:cNvPr>
              <p:cNvSpPr txBox="1"/>
              <p:nvPr/>
            </p:nvSpPr>
            <p:spPr>
              <a:xfrm>
                <a:off x="10862563" y="3781915"/>
                <a:ext cx="1660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460306B-B4C3-A141-7D6A-E4871D551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2563" y="3781915"/>
                <a:ext cx="166007" cy="276999"/>
              </a:xfrm>
              <a:prstGeom prst="rect">
                <a:avLst/>
              </a:prstGeom>
              <a:blipFill>
                <a:blip r:embed="rId26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70AB72B-E589-AC89-EED4-0AFFE892BCBA}"/>
                  </a:ext>
                </a:extLst>
              </p:cNvPr>
              <p:cNvSpPr txBox="1"/>
              <p:nvPr/>
            </p:nvSpPr>
            <p:spPr>
              <a:xfrm>
                <a:off x="11827834" y="3760361"/>
                <a:ext cx="1829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70AB72B-E589-AC89-EED4-0AFFE892B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7834" y="3760361"/>
                <a:ext cx="182999" cy="276999"/>
              </a:xfrm>
              <a:prstGeom prst="rect">
                <a:avLst/>
              </a:prstGeom>
              <a:blipFill>
                <a:blip r:embed="rId27"/>
                <a:stretch>
                  <a:fillRect l="-33333" r="-26667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F51A85FD-208D-2069-DE1E-8FC3FD32B0A2}"/>
                  </a:ext>
                </a:extLst>
              </p:cNvPr>
              <p:cNvSpPr txBox="1"/>
              <p:nvPr/>
            </p:nvSpPr>
            <p:spPr>
              <a:xfrm>
                <a:off x="7187541" y="3662951"/>
                <a:ext cx="25757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F51A85FD-208D-2069-DE1E-8FC3FD32B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541" y="3662951"/>
                <a:ext cx="2575769" cy="276999"/>
              </a:xfrm>
              <a:prstGeom prst="rect">
                <a:avLst/>
              </a:prstGeom>
              <a:blipFill>
                <a:blip r:embed="rId28"/>
                <a:stretch>
                  <a:fillRect l="-1891" t="-2222" r="-2837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FD85D3D-5356-C184-4041-019F92CB4F6B}"/>
                  </a:ext>
                </a:extLst>
              </p:cNvPr>
              <p:cNvSpPr txBox="1"/>
              <p:nvPr/>
            </p:nvSpPr>
            <p:spPr>
              <a:xfrm>
                <a:off x="7197921" y="4048090"/>
                <a:ext cx="2614242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FD85D3D-5356-C184-4041-019F92CB4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921" y="4048090"/>
                <a:ext cx="2614242" cy="57676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0CE46C1-CEEC-9F70-1395-3A46FACA224A}"/>
                  </a:ext>
                </a:extLst>
              </p:cNvPr>
              <p:cNvSpPr txBox="1"/>
              <p:nvPr/>
            </p:nvSpPr>
            <p:spPr>
              <a:xfrm>
                <a:off x="8105381" y="4645480"/>
                <a:ext cx="16387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0CE46C1-CEEC-9F70-1395-3A46FACA2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381" y="4645480"/>
                <a:ext cx="1638782" cy="276999"/>
              </a:xfrm>
              <a:prstGeom prst="rect">
                <a:avLst/>
              </a:prstGeom>
              <a:blipFill>
                <a:blip r:embed="rId30"/>
                <a:stretch>
                  <a:fillRect l="-746" t="-2222" r="-4851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Speech Bubble: Rectangle 124">
                <a:extLst>
                  <a:ext uri="{FF2B5EF4-FFF2-40B4-BE49-F238E27FC236}">
                    <a16:creationId xmlns:a16="http://schemas.microsoft.com/office/drawing/2014/main" id="{6EBACD9E-E969-582F-30CD-2A4AD1EF3E33}"/>
                  </a:ext>
                </a:extLst>
              </p:cNvPr>
              <p:cNvSpPr/>
              <p:nvPr/>
            </p:nvSpPr>
            <p:spPr>
              <a:xfrm>
                <a:off x="9778289" y="4490559"/>
                <a:ext cx="2379775" cy="505914"/>
              </a:xfrm>
              <a:prstGeom prst="wedgeRectCallout">
                <a:avLst>
                  <a:gd name="adj1" fmla="val -53370"/>
                  <a:gd name="adj2" fmla="val 211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</a:t>
                </a:r>
                <a:r>
                  <a:rPr lang="en-IN" sz="1400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conditionally independent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5" name="Speech Bubble: Rectangle 124">
                <a:extLst>
                  <a:ext uri="{FF2B5EF4-FFF2-40B4-BE49-F238E27FC236}">
                    <a16:creationId xmlns:a16="http://schemas.microsoft.com/office/drawing/2014/main" id="{6EBACD9E-E969-582F-30CD-2A4AD1EF3E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8289" y="4490559"/>
                <a:ext cx="2379775" cy="505914"/>
              </a:xfrm>
              <a:prstGeom prst="wedgeRectCallout">
                <a:avLst>
                  <a:gd name="adj1" fmla="val -53370"/>
                  <a:gd name="adj2" fmla="val 21115"/>
                </a:avLst>
              </a:prstGeom>
              <a:blipFill>
                <a:blip r:embed="rId31"/>
                <a:stretch>
                  <a:fillRect t="-2326" b="-1046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Oval 125">
            <a:extLst>
              <a:ext uri="{FF2B5EF4-FFF2-40B4-BE49-F238E27FC236}">
                <a16:creationId xmlns:a16="http://schemas.microsoft.com/office/drawing/2014/main" id="{0E7C2FBA-8CE9-4A04-A210-21806DACB825}"/>
              </a:ext>
            </a:extLst>
          </p:cNvPr>
          <p:cNvSpPr/>
          <p:nvPr/>
        </p:nvSpPr>
        <p:spPr>
          <a:xfrm>
            <a:off x="4855391" y="5397636"/>
            <a:ext cx="432479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26B9FA2C-2497-6B77-BF28-1E6E70AB86C9}"/>
              </a:ext>
            </a:extLst>
          </p:cNvPr>
          <p:cNvSpPr/>
          <p:nvPr/>
        </p:nvSpPr>
        <p:spPr>
          <a:xfrm>
            <a:off x="6190117" y="5397636"/>
            <a:ext cx="440413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A8DB1CFB-9557-E735-19FA-B0C9DE2F2BF0}"/>
              </a:ext>
            </a:extLst>
          </p:cNvPr>
          <p:cNvSpPr/>
          <p:nvPr/>
        </p:nvSpPr>
        <p:spPr>
          <a:xfrm>
            <a:off x="5503821" y="6127770"/>
            <a:ext cx="432479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5636A5D9-A52E-3B92-1B89-32C89C48C68D}"/>
              </a:ext>
            </a:extLst>
          </p:cNvPr>
          <p:cNvCxnSpPr>
            <a:cxnSpLocks/>
            <a:stCxn id="126" idx="4"/>
            <a:endCxn id="128" idx="0"/>
          </p:cNvCxnSpPr>
          <p:nvPr/>
        </p:nvCxnSpPr>
        <p:spPr>
          <a:xfrm>
            <a:off x="5071631" y="5817085"/>
            <a:ext cx="648430" cy="3106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73CD7A2A-9720-558E-BE3A-9A63081EB55B}"/>
              </a:ext>
            </a:extLst>
          </p:cNvPr>
          <p:cNvCxnSpPr>
            <a:cxnSpLocks/>
            <a:stCxn id="127" idx="4"/>
            <a:endCxn id="128" idx="0"/>
          </p:cNvCxnSpPr>
          <p:nvPr/>
        </p:nvCxnSpPr>
        <p:spPr>
          <a:xfrm flipH="1">
            <a:off x="5720061" y="5817085"/>
            <a:ext cx="690263" cy="3106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06121CA-0555-FCDE-9121-B0210034074D}"/>
                  </a:ext>
                </a:extLst>
              </p:cNvPr>
              <p:cNvSpPr txBox="1"/>
              <p:nvPr/>
            </p:nvSpPr>
            <p:spPr>
              <a:xfrm>
                <a:off x="5637057" y="6164060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06121CA-0555-FCDE-9121-B02100340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57" y="6164060"/>
                <a:ext cx="166006" cy="276999"/>
              </a:xfrm>
              <a:prstGeom prst="rect">
                <a:avLst/>
              </a:prstGeom>
              <a:blipFill>
                <a:blip r:embed="rId32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D9F3FC0E-EE89-9197-5604-FCF3D237DF30}"/>
                  </a:ext>
                </a:extLst>
              </p:cNvPr>
              <p:cNvSpPr txBox="1"/>
              <p:nvPr/>
            </p:nvSpPr>
            <p:spPr>
              <a:xfrm>
                <a:off x="4974862" y="5468859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D9F3FC0E-EE89-9197-5604-FCF3D237D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862" y="5468859"/>
                <a:ext cx="186781" cy="276999"/>
              </a:xfrm>
              <a:prstGeom prst="rect">
                <a:avLst/>
              </a:prstGeom>
              <a:blipFill>
                <a:blip r:embed="rId33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FDE475F-F526-3E7B-D412-963EF0609063}"/>
                  </a:ext>
                </a:extLst>
              </p:cNvPr>
              <p:cNvSpPr txBox="1"/>
              <p:nvPr/>
            </p:nvSpPr>
            <p:spPr>
              <a:xfrm>
                <a:off x="6306274" y="5448591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FDE475F-F526-3E7B-D412-963EF0609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274" y="5448591"/>
                <a:ext cx="186781" cy="276999"/>
              </a:xfrm>
              <a:prstGeom prst="rect">
                <a:avLst/>
              </a:prstGeom>
              <a:blipFill>
                <a:blip r:embed="rId34"/>
                <a:stretch>
                  <a:fillRect l="-29032" r="-25806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C00B3F2-33F5-EF4B-B37A-DCFB6E952B8E}"/>
              </a:ext>
            </a:extLst>
          </p:cNvPr>
          <p:cNvCxnSpPr>
            <a:cxnSpLocks/>
          </p:cNvCxnSpPr>
          <p:nvPr/>
        </p:nvCxnSpPr>
        <p:spPr>
          <a:xfrm>
            <a:off x="7132723" y="5309975"/>
            <a:ext cx="0" cy="1426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>
            <a:extLst>
              <a:ext uri="{FF2B5EF4-FFF2-40B4-BE49-F238E27FC236}">
                <a16:creationId xmlns:a16="http://schemas.microsoft.com/office/drawing/2014/main" id="{E6E91F2F-12AA-810A-D509-1D63D2663735}"/>
              </a:ext>
            </a:extLst>
          </p:cNvPr>
          <p:cNvSpPr/>
          <p:nvPr/>
        </p:nvSpPr>
        <p:spPr>
          <a:xfrm>
            <a:off x="10244784" y="5466643"/>
            <a:ext cx="432479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73282E8-E6D9-0700-BB73-60A86DE81406}"/>
              </a:ext>
            </a:extLst>
          </p:cNvPr>
          <p:cNvSpPr/>
          <p:nvPr/>
        </p:nvSpPr>
        <p:spPr>
          <a:xfrm>
            <a:off x="11579510" y="5466643"/>
            <a:ext cx="440413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73DEAB33-B972-BDD9-89D8-81ECC64E3410}"/>
              </a:ext>
            </a:extLst>
          </p:cNvPr>
          <p:cNvSpPr/>
          <p:nvPr/>
        </p:nvSpPr>
        <p:spPr>
          <a:xfrm>
            <a:off x="10893214" y="6196777"/>
            <a:ext cx="432479" cy="4194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C5918341-AB51-5943-81A5-22A09674C794}"/>
              </a:ext>
            </a:extLst>
          </p:cNvPr>
          <p:cNvCxnSpPr>
            <a:cxnSpLocks/>
            <a:stCxn id="140" idx="4"/>
            <a:endCxn id="142" idx="0"/>
          </p:cNvCxnSpPr>
          <p:nvPr/>
        </p:nvCxnSpPr>
        <p:spPr>
          <a:xfrm>
            <a:off x="10461024" y="5886092"/>
            <a:ext cx="648430" cy="3106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A82C5379-6223-4A32-C36B-E9CB901BFEE5}"/>
              </a:ext>
            </a:extLst>
          </p:cNvPr>
          <p:cNvCxnSpPr>
            <a:cxnSpLocks/>
            <a:stCxn id="141" idx="4"/>
            <a:endCxn id="142" idx="0"/>
          </p:cNvCxnSpPr>
          <p:nvPr/>
        </p:nvCxnSpPr>
        <p:spPr>
          <a:xfrm flipH="1">
            <a:off x="11109454" y="5886092"/>
            <a:ext cx="690263" cy="3106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C0451FF8-95BE-4F8C-29A6-97E48C354488}"/>
                  </a:ext>
                </a:extLst>
              </p:cNvPr>
              <p:cNvSpPr txBox="1"/>
              <p:nvPr/>
            </p:nvSpPr>
            <p:spPr>
              <a:xfrm>
                <a:off x="11026450" y="6233067"/>
                <a:ext cx="16600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C0451FF8-95BE-4F8C-29A6-97E48C354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6450" y="6233067"/>
                <a:ext cx="166006" cy="276999"/>
              </a:xfrm>
              <a:prstGeom prst="rect">
                <a:avLst/>
              </a:prstGeom>
              <a:blipFill>
                <a:blip r:embed="rId35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A20261B-8CAC-9B67-8B90-4F1946403698}"/>
                  </a:ext>
                </a:extLst>
              </p:cNvPr>
              <p:cNvSpPr txBox="1"/>
              <p:nvPr/>
            </p:nvSpPr>
            <p:spPr>
              <a:xfrm>
                <a:off x="10364255" y="5537866"/>
                <a:ext cx="18678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0A20261B-8CAC-9B67-8B90-4F1946403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255" y="5537866"/>
                <a:ext cx="186781" cy="276999"/>
              </a:xfrm>
              <a:prstGeom prst="rect">
                <a:avLst/>
              </a:prstGeom>
              <a:blipFill>
                <a:blip r:embed="rId36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06B7E320-AA5B-D5A9-F9F6-B858065F3B40}"/>
                  </a:ext>
                </a:extLst>
              </p:cNvPr>
              <p:cNvSpPr txBox="1"/>
              <p:nvPr/>
            </p:nvSpPr>
            <p:spPr>
              <a:xfrm>
                <a:off x="11695667" y="5517598"/>
                <a:ext cx="18678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06B7E320-AA5B-D5A9-F9F6-B858065F3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667" y="5517598"/>
                <a:ext cx="186781" cy="276999"/>
              </a:xfrm>
              <a:prstGeom prst="rect">
                <a:avLst/>
              </a:prstGeom>
              <a:blipFill>
                <a:blip r:embed="rId37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971C540-0BA8-ADB9-89D3-E9BEA8AE0A8A}"/>
                  </a:ext>
                </a:extLst>
              </p:cNvPr>
              <p:cNvSpPr txBox="1"/>
              <p:nvPr/>
            </p:nvSpPr>
            <p:spPr>
              <a:xfrm>
                <a:off x="1103068" y="5448853"/>
                <a:ext cx="2998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971C540-0BA8-ADB9-89D3-E9BEA8AE0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68" y="5448853"/>
                <a:ext cx="2998770" cy="276999"/>
              </a:xfrm>
              <a:prstGeom prst="rect">
                <a:avLst/>
              </a:prstGeom>
              <a:blipFill>
                <a:blip r:embed="rId38"/>
                <a:stretch>
                  <a:fillRect l="-1423" t="-2222" r="-2236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4B022F9-5E1B-E7E1-C667-E9A87277A8F1}"/>
                  </a:ext>
                </a:extLst>
              </p:cNvPr>
              <p:cNvSpPr txBox="1"/>
              <p:nvPr/>
            </p:nvSpPr>
            <p:spPr>
              <a:xfrm>
                <a:off x="1190271" y="5785822"/>
                <a:ext cx="3233834" cy="512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14B022F9-5E1B-E7E1-C667-E9A87277A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271" y="5785822"/>
                <a:ext cx="3233834" cy="512063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F95B481-BF03-11A9-D9A0-E9AF697A153D}"/>
                  </a:ext>
                </a:extLst>
              </p:cNvPr>
              <p:cNvSpPr txBox="1"/>
              <p:nvPr/>
            </p:nvSpPr>
            <p:spPr>
              <a:xfrm>
                <a:off x="1898542" y="6375259"/>
                <a:ext cx="1200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F95B481-BF03-11A9-D9A0-E9AF697A1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542" y="6375259"/>
                <a:ext cx="1200200" cy="276999"/>
              </a:xfrm>
              <a:prstGeom prst="rect">
                <a:avLst/>
              </a:prstGeom>
              <a:blipFill>
                <a:blip r:embed="rId40"/>
                <a:stretch>
                  <a:fillRect l="-1523" t="-2222" r="-6599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90EB343-0A38-6414-68F2-24486DF1FD1B}"/>
                  </a:ext>
                </a:extLst>
              </p:cNvPr>
              <p:cNvSpPr txBox="1"/>
              <p:nvPr/>
            </p:nvSpPr>
            <p:spPr>
              <a:xfrm>
                <a:off x="7186279" y="5353007"/>
                <a:ext cx="29987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90EB343-0A38-6414-68F2-24486DF1F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279" y="5353007"/>
                <a:ext cx="2998770" cy="276999"/>
              </a:xfrm>
              <a:prstGeom prst="rect">
                <a:avLst/>
              </a:prstGeom>
              <a:blipFill>
                <a:blip r:embed="rId41"/>
                <a:stretch>
                  <a:fillRect l="-1423" t="-2174" r="-2236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3E40E07-7518-E0FA-F4B9-BC5FC14D570D}"/>
                  </a:ext>
                </a:extLst>
              </p:cNvPr>
              <p:cNvSpPr txBox="1"/>
              <p:nvPr/>
            </p:nvSpPr>
            <p:spPr>
              <a:xfrm>
                <a:off x="7196419" y="5709541"/>
                <a:ext cx="3037242" cy="574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3E40E07-7518-E0FA-F4B9-BC5FC14D5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419" y="5709541"/>
                <a:ext cx="3037242" cy="57426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7492329-229C-4A4A-2E4C-E659361F8EF1}"/>
                  </a:ext>
                </a:extLst>
              </p:cNvPr>
              <p:cNvSpPr txBox="1"/>
              <p:nvPr/>
            </p:nvSpPr>
            <p:spPr>
              <a:xfrm>
                <a:off x="8123602" y="6380387"/>
                <a:ext cx="15731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7492329-229C-4A4A-2E4C-E659361F8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602" y="6380387"/>
                <a:ext cx="1573188" cy="276999"/>
              </a:xfrm>
              <a:prstGeom prst="rect">
                <a:avLst/>
              </a:prstGeom>
              <a:blipFill>
                <a:blip r:embed="rId43"/>
                <a:stretch>
                  <a:fillRect l="-2713" t="-4444" r="-5039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Speech Bubble: Rectangle 154">
                <a:extLst>
                  <a:ext uri="{FF2B5EF4-FFF2-40B4-BE49-F238E27FC236}">
                    <a16:creationId xmlns:a16="http://schemas.microsoft.com/office/drawing/2014/main" id="{99528D28-980A-6C81-60D9-535EB6C80C81}"/>
                  </a:ext>
                </a:extLst>
              </p:cNvPr>
              <p:cNvSpPr/>
              <p:nvPr/>
            </p:nvSpPr>
            <p:spPr>
              <a:xfrm>
                <a:off x="6308247" y="6295012"/>
                <a:ext cx="1625041" cy="505914"/>
              </a:xfrm>
              <a:prstGeom prst="wedgeRectCallout">
                <a:avLst>
                  <a:gd name="adj1" fmla="val 59169"/>
                  <a:gd name="adj2" fmla="val 61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Conditionally NOT independent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5" name="Speech Bubble: Rectangle 154">
                <a:extLst>
                  <a:ext uri="{FF2B5EF4-FFF2-40B4-BE49-F238E27FC236}">
                    <a16:creationId xmlns:a16="http://schemas.microsoft.com/office/drawing/2014/main" id="{99528D28-980A-6C81-60D9-535EB6C80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247" y="6295012"/>
                <a:ext cx="1625041" cy="505914"/>
              </a:xfrm>
              <a:prstGeom prst="wedgeRectCallout">
                <a:avLst>
                  <a:gd name="adj1" fmla="val 59169"/>
                  <a:gd name="adj2" fmla="val 6191"/>
                </a:avLst>
              </a:prstGeom>
              <a:blipFill>
                <a:blip r:embed="rId44"/>
                <a:stretch>
                  <a:fillRect l="-673" t="-2326" b="-1046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Speech Bubble: Rectangle 155">
                <a:extLst>
                  <a:ext uri="{FF2B5EF4-FFF2-40B4-BE49-F238E27FC236}">
                    <a16:creationId xmlns:a16="http://schemas.microsoft.com/office/drawing/2014/main" id="{75627ED4-AD39-6F62-809E-A310BD4ABB1B}"/>
                  </a:ext>
                </a:extLst>
              </p:cNvPr>
              <p:cNvSpPr/>
              <p:nvPr/>
            </p:nvSpPr>
            <p:spPr>
              <a:xfrm>
                <a:off x="111647" y="6253798"/>
                <a:ext cx="1374657" cy="463064"/>
              </a:xfrm>
              <a:prstGeom prst="wedgeRectCallout">
                <a:avLst>
                  <a:gd name="adj1" fmla="val 76877"/>
                  <a:gd name="adj2" fmla="val 79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independent</a:t>
                </a:r>
              </a:p>
            </p:txBody>
          </p:sp>
        </mc:Choice>
        <mc:Fallback xmlns="">
          <p:sp>
            <p:nvSpPr>
              <p:cNvPr id="156" name="Speech Bubble: Rectangle 155">
                <a:extLst>
                  <a:ext uri="{FF2B5EF4-FFF2-40B4-BE49-F238E27FC236}">
                    <a16:creationId xmlns:a16="http://schemas.microsoft.com/office/drawing/2014/main" id="{75627ED4-AD39-6F62-809E-A310BD4AB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7" y="6253798"/>
                <a:ext cx="1374657" cy="463064"/>
              </a:xfrm>
              <a:prstGeom prst="wedgeRectCallout">
                <a:avLst>
                  <a:gd name="adj1" fmla="val 76877"/>
                  <a:gd name="adj2" fmla="val 7968"/>
                </a:avLst>
              </a:prstGeom>
              <a:blipFill>
                <a:blip r:embed="rId45"/>
                <a:stretch>
                  <a:fillRect l="-669" t="-6329" b="-164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09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660"/>
    </mc:Choice>
    <mc:Fallback xmlns="">
      <p:transition spd="slow" advTm="28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6" grpId="0" animBg="1"/>
      <p:bldP spid="67" grpId="0" animBg="1"/>
      <p:bldP spid="69" grpId="0"/>
      <p:bldP spid="74" grpId="0"/>
      <p:bldP spid="77" grpId="0"/>
      <p:bldP spid="75" grpId="0"/>
      <p:bldP spid="80" grpId="0" animBg="1"/>
      <p:bldP spid="81" grpId="0" animBg="1"/>
      <p:bldP spid="82" grpId="0" animBg="1"/>
      <p:bldP spid="83" grpId="0" animBg="1"/>
      <p:bldP spid="84" grpId="0" animBg="1"/>
      <p:bldP spid="87" grpId="0" animBg="1"/>
      <p:bldP spid="88" grpId="0" animBg="1"/>
      <p:bldP spid="89" grpId="0"/>
      <p:bldP spid="97" grpId="0"/>
      <p:bldP spid="98" grpId="0"/>
      <p:bldP spid="99" grpId="0" animBg="1"/>
      <p:bldP spid="100" grpId="0" animBg="1"/>
      <p:bldP spid="101" grpId="0" animBg="1"/>
      <p:bldP spid="102" grpId="0" animBg="1"/>
      <p:bldP spid="103" grpId="0"/>
      <p:bldP spid="107" grpId="0"/>
      <p:bldP spid="108" grpId="0"/>
      <p:bldP spid="109" grpId="0"/>
      <p:bldP spid="110" grpId="0"/>
      <p:bldP spid="111" grpId="0"/>
      <p:bldP spid="112" grpId="0" animBg="1"/>
      <p:bldP spid="114" grpId="0" animBg="1"/>
      <p:bldP spid="115" grpId="0" animBg="1"/>
      <p:bldP spid="116" grpId="0" animBg="1"/>
      <p:bldP spid="119" grpId="0"/>
      <p:bldP spid="120" grpId="0"/>
      <p:bldP spid="121" grpId="0"/>
      <p:bldP spid="122" grpId="0"/>
      <p:bldP spid="123" grpId="0"/>
      <p:bldP spid="124" grpId="0"/>
      <p:bldP spid="125" grpId="0" animBg="1"/>
      <p:bldP spid="126" grpId="0" animBg="1"/>
      <p:bldP spid="127" grpId="0" animBg="1"/>
      <p:bldP spid="128" grpId="0" animBg="1"/>
      <p:bldP spid="135" grpId="0"/>
      <p:bldP spid="1027" grpId="0"/>
      <p:bldP spid="137" grpId="0"/>
      <p:bldP spid="140" grpId="0" animBg="1"/>
      <p:bldP spid="141" grpId="0" animBg="1"/>
      <p:bldP spid="142" grpId="0" animBg="1"/>
      <p:bldP spid="145" grpId="0"/>
      <p:bldP spid="146" grpId="0"/>
      <p:bldP spid="147" grpId="0"/>
      <p:bldP spid="148" grpId="0"/>
      <p:bldP spid="149" grpId="0"/>
      <p:bldP spid="150" grpId="0"/>
      <p:bldP spid="152" grpId="0"/>
      <p:bldP spid="153" grpId="0"/>
      <p:bldP spid="154" grpId="0"/>
      <p:bldP spid="155" grpId="0" animBg="1"/>
      <p:bldP spid="1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DGMs and Independence</a:t>
            </a:r>
            <a:endParaRPr lang="en-IN" dirty="0">
              <a:solidFill>
                <a:srgbClr val="A33BC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A node in a DGM is independent of all other nodes given its Markov Blanket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Markov Blanket (MB) consists of a nodes parents, children, and co-parents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5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196E7AB3-A2E7-94DF-26FF-5E473C745158}"/>
              </a:ext>
            </a:extLst>
          </p:cNvPr>
          <p:cNvSpPr/>
          <p:nvPr/>
        </p:nvSpPr>
        <p:spPr>
          <a:xfrm>
            <a:off x="5856357" y="4518548"/>
            <a:ext cx="432479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31212121-FB3E-7F19-F423-85C224250955}"/>
              </a:ext>
            </a:extLst>
          </p:cNvPr>
          <p:cNvSpPr/>
          <p:nvPr/>
        </p:nvSpPr>
        <p:spPr>
          <a:xfrm>
            <a:off x="5171081" y="5488482"/>
            <a:ext cx="432479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02957053-79A4-F2D9-6892-56BCBB84B36A}"/>
              </a:ext>
            </a:extLst>
          </p:cNvPr>
          <p:cNvSpPr/>
          <p:nvPr/>
        </p:nvSpPr>
        <p:spPr>
          <a:xfrm>
            <a:off x="6505807" y="5488482"/>
            <a:ext cx="440413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BEA8A89B-3387-0776-F92C-D6B22560E524}"/>
              </a:ext>
            </a:extLst>
          </p:cNvPr>
          <p:cNvCxnSpPr>
            <a:cxnSpLocks/>
            <a:stCxn id="185" idx="3"/>
            <a:endCxn id="186" idx="0"/>
          </p:cNvCxnSpPr>
          <p:nvPr/>
        </p:nvCxnSpPr>
        <p:spPr>
          <a:xfrm flipH="1">
            <a:off x="5387321" y="4876570"/>
            <a:ext cx="532371" cy="6119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2669B613-0DD9-4F96-2246-4855B0073677}"/>
              </a:ext>
            </a:extLst>
          </p:cNvPr>
          <p:cNvCxnSpPr>
            <a:cxnSpLocks/>
            <a:stCxn id="185" idx="5"/>
            <a:endCxn id="187" idx="0"/>
          </p:cNvCxnSpPr>
          <p:nvPr/>
        </p:nvCxnSpPr>
        <p:spPr>
          <a:xfrm>
            <a:off x="6225501" y="4876570"/>
            <a:ext cx="500513" cy="6119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F0E4330F-FE75-B0BC-F1A3-F62E0EB79582}"/>
                  </a:ext>
                </a:extLst>
              </p:cNvPr>
              <p:cNvSpPr txBox="1"/>
              <p:nvPr/>
            </p:nvSpPr>
            <p:spPr>
              <a:xfrm>
                <a:off x="5948235" y="4553501"/>
                <a:ext cx="2955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F0E4330F-FE75-B0BC-F1A3-F62E0EB79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235" y="4553501"/>
                <a:ext cx="295529" cy="276999"/>
              </a:xfrm>
              <a:prstGeom prst="rect">
                <a:avLst/>
              </a:prstGeom>
              <a:blipFill>
                <a:blip r:embed="rId3"/>
                <a:stretch>
                  <a:fillRect l="-10417" r="-4167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" name="Oval 190">
            <a:extLst>
              <a:ext uri="{FF2B5EF4-FFF2-40B4-BE49-F238E27FC236}">
                <a16:creationId xmlns:a16="http://schemas.microsoft.com/office/drawing/2014/main" id="{66E09F13-F8E8-DB35-FF26-94C33CF2E8B5}"/>
              </a:ext>
            </a:extLst>
          </p:cNvPr>
          <p:cNvSpPr/>
          <p:nvPr/>
        </p:nvSpPr>
        <p:spPr>
          <a:xfrm>
            <a:off x="5171081" y="3479562"/>
            <a:ext cx="432479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E8B8874-7EE3-7995-2CFA-7D1DEC776188}"/>
              </a:ext>
            </a:extLst>
          </p:cNvPr>
          <p:cNvSpPr/>
          <p:nvPr/>
        </p:nvSpPr>
        <p:spPr>
          <a:xfrm>
            <a:off x="6505807" y="3479562"/>
            <a:ext cx="440413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D316F654-4BA3-D12B-98B3-DD190C70977E}"/>
              </a:ext>
            </a:extLst>
          </p:cNvPr>
          <p:cNvCxnSpPr>
            <a:cxnSpLocks/>
            <a:stCxn id="191" idx="4"/>
            <a:endCxn id="185" idx="1"/>
          </p:cNvCxnSpPr>
          <p:nvPr/>
        </p:nvCxnSpPr>
        <p:spPr>
          <a:xfrm>
            <a:off x="5387321" y="3899011"/>
            <a:ext cx="532371" cy="6809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EFB4C6C3-556B-EC2A-C851-30AD24B94415}"/>
              </a:ext>
            </a:extLst>
          </p:cNvPr>
          <p:cNvCxnSpPr>
            <a:cxnSpLocks/>
            <a:stCxn id="192" idx="4"/>
          </p:cNvCxnSpPr>
          <p:nvPr/>
        </p:nvCxnSpPr>
        <p:spPr>
          <a:xfrm flipH="1">
            <a:off x="6168413" y="3899011"/>
            <a:ext cx="557601" cy="6809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194">
            <a:extLst>
              <a:ext uri="{FF2B5EF4-FFF2-40B4-BE49-F238E27FC236}">
                <a16:creationId xmlns:a16="http://schemas.microsoft.com/office/drawing/2014/main" id="{FECA9C3A-8616-5DA7-6D33-18323F8ADD17}"/>
              </a:ext>
            </a:extLst>
          </p:cNvPr>
          <p:cNvSpPr/>
          <p:nvPr/>
        </p:nvSpPr>
        <p:spPr>
          <a:xfrm>
            <a:off x="7212345" y="4473225"/>
            <a:ext cx="440413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FA6D4A10-5169-F69C-14F5-24ABD6785BBB}"/>
              </a:ext>
            </a:extLst>
          </p:cNvPr>
          <p:cNvCxnSpPr>
            <a:cxnSpLocks/>
            <a:stCxn id="195" idx="4"/>
          </p:cNvCxnSpPr>
          <p:nvPr/>
        </p:nvCxnSpPr>
        <p:spPr>
          <a:xfrm flipH="1">
            <a:off x="6874951" y="4892674"/>
            <a:ext cx="557601" cy="6809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>
            <a:extLst>
              <a:ext uri="{FF2B5EF4-FFF2-40B4-BE49-F238E27FC236}">
                <a16:creationId xmlns:a16="http://schemas.microsoft.com/office/drawing/2014/main" id="{FFBCF6B9-A8B5-659D-1B69-4D6C09C58B8C}"/>
              </a:ext>
            </a:extLst>
          </p:cNvPr>
          <p:cNvSpPr/>
          <p:nvPr/>
        </p:nvSpPr>
        <p:spPr>
          <a:xfrm>
            <a:off x="4467717" y="4482277"/>
            <a:ext cx="432479" cy="41944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BCBD3EBC-93D1-4D25-02DA-2AE393A793FF}"/>
              </a:ext>
            </a:extLst>
          </p:cNvPr>
          <p:cNvCxnSpPr>
            <a:cxnSpLocks/>
            <a:stCxn id="197" idx="4"/>
          </p:cNvCxnSpPr>
          <p:nvPr/>
        </p:nvCxnSpPr>
        <p:spPr>
          <a:xfrm>
            <a:off x="4683957" y="4901726"/>
            <a:ext cx="532371" cy="6809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Speech Bubble: Rectangle 198">
            <a:extLst>
              <a:ext uri="{FF2B5EF4-FFF2-40B4-BE49-F238E27FC236}">
                <a16:creationId xmlns:a16="http://schemas.microsoft.com/office/drawing/2014/main" id="{B128CF13-EC7E-84B8-ECDC-7FE9FFED72CA}"/>
              </a:ext>
            </a:extLst>
          </p:cNvPr>
          <p:cNvSpPr/>
          <p:nvPr/>
        </p:nvSpPr>
        <p:spPr>
          <a:xfrm>
            <a:off x="3414204" y="3078605"/>
            <a:ext cx="1625041" cy="1130185"/>
          </a:xfrm>
          <a:prstGeom prst="wedgeRectCallout">
            <a:avLst>
              <a:gd name="adj1" fmla="val 96418"/>
              <a:gd name="adj2" fmla="val 965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MB of a node is the minimum set of nodes that separate it from the rest of the graph</a:t>
            </a:r>
          </a:p>
        </p:txBody>
      </p:sp>
      <p:sp>
        <p:nvSpPr>
          <p:cNvPr id="200" name="Speech Bubble: Rectangle 199">
            <a:extLst>
              <a:ext uri="{FF2B5EF4-FFF2-40B4-BE49-F238E27FC236}">
                <a16:creationId xmlns:a16="http://schemas.microsoft.com/office/drawing/2014/main" id="{043177F5-7756-423E-533F-4A58BC80F303}"/>
              </a:ext>
            </a:extLst>
          </p:cNvPr>
          <p:cNvSpPr/>
          <p:nvPr/>
        </p:nvSpPr>
        <p:spPr>
          <a:xfrm>
            <a:off x="5352072" y="2556584"/>
            <a:ext cx="2944639" cy="881465"/>
          </a:xfrm>
          <a:prstGeom prst="wedgeRectCallout">
            <a:avLst>
              <a:gd name="adj1" fmla="val -63134"/>
              <a:gd name="adj2" fmla="val 306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Whenever we write the conditional/posterior  distribution of a node, any node that is not in MB would not appear in the conditioned side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7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660"/>
    </mc:Choice>
    <mc:Fallback xmlns="">
      <p:transition spd="slow" advTm="284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 animBg="1"/>
      <p:bldP spid="187" grpId="0" animBg="1"/>
      <p:bldP spid="190" grpId="0"/>
      <p:bldP spid="191" grpId="0" animBg="1"/>
      <p:bldP spid="192" grpId="0" animBg="1"/>
      <p:bldP spid="195" grpId="0" animBg="1"/>
      <p:bldP spid="197" grpId="0" animBg="1"/>
      <p:bldP spid="199" grpId="0" animBg="1"/>
      <p:bldP spid="2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Generative Supervised Learning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6D91461-4C5C-4AFE-BF19-179493D32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Want to learn the conditional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for supervised learning (reg/class.)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Generative approach assumes a model for the joint distribution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Assuming a classification setting, we can write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 that the inputs of each class have a specific distribution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Thus the inputs are also assumed to be “generated” via a process defined by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learn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using training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IN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To estimate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sz="14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, the</a:t>
                </a:r>
                <a:r>
                  <a:rPr lang="en-GB" sz="14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data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: Bernoulli (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) or </a:t>
                </a:r>
                <a:r>
                  <a:rPr lang="en-GB" sz="2000" dirty="0" err="1">
                    <a:latin typeface="Abadi Extra Light" panose="020B0204020104020204" pitchFamily="34" charset="0"/>
                  </a:rPr>
                  <a:t>multinoulli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) To estimate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, the data is all the inputs from class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000" b="0" i="0" dirty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IN" sz="20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GB" sz="20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 dirty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GB" sz="20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0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0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These distributions can be estimated using point estimation or using fully Bayesian inference</a:t>
                </a:r>
              </a:p>
              <a:p>
                <a:pPr marL="0" indent="0">
                  <a:buNone/>
                </a:pPr>
                <a:endParaRPr lang="en-IN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dirty="0"/>
                  <a:t>           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6D91461-4C5C-4AFE-BF19-179493D32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EB5B36-0483-4F13-92CF-1CB9BDEDD1FD}"/>
                  </a:ext>
                </a:extLst>
              </p:cNvPr>
              <p:cNvSpPr txBox="1"/>
              <p:nvPr/>
            </p:nvSpPr>
            <p:spPr>
              <a:xfrm>
                <a:off x="2635208" y="2809871"/>
                <a:ext cx="7607787" cy="942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EB5B36-0483-4F13-92CF-1CB9BDED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08" y="2809871"/>
                <a:ext cx="7607787" cy="942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54D66370-BE09-4D89-8413-A7208092A756}"/>
                  </a:ext>
                </a:extLst>
              </p:cNvPr>
              <p:cNvSpPr/>
              <p:nvPr/>
            </p:nvSpPr>
            <p:spPr>
              <a:xfrm>
                <a:off x="9822668" y="2189653"/>
                <a:ext cx="1423180" cy="561608"/>
              </a:xfrm>
              <a:prstGeom prst="wedgeRectCallout">
                <a:avLst>
                  <a:gd name="adj1" fmla="val -68762"/>
                  <a:gd name="adj2" fmla="val 5247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Class-conditional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distribution of inputs from class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54D66370-BE09-4D89-8413-A7208092A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668" y="2189653"/>
                <a:ext cx="1423180" cy="561608"/>
              </a:xfrm>
              <a:prstGeom prst="wedgeRectCallout">
                <a:avLst>
                  <a:gd name="adj1" fmla="val -68762"/>
                  <a:gd name="adj2" fmla="val 52470"/>
                </a:avLst>
              </a:prstGeom>
              <a:blipFill>
                <a:blip r:embed="rId5"/>
                <a:stretch>
                  <a:fillRect t="-5941" r="-1045" b="-594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FEE45500-27D1-41D4-8377-E8160D1FD5F1}"/>
                  </a:ext>
                </a:extLst>
              </p:cNvPr>
              <p:cNvSpPr/>
              <p:nvPr/>
            </p:nvSpPr>
            <p:spPr>
              <a:xfrm>
                <a:off x="7278124" y="2174790"/>
                <a:ext cx="1572784" cy="565060"/>
              </a:xfrm>
              <a:prstGeom prst="wedgeRectCallout">
                <a:avLst>
                  <a:gd name="adj1" fmla="val 35571"/>
                  <a:gd name="adj2" fmla="val 6740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Class-prior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distribution (a discrete distribution since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discrete)</a:t>
                </a:r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FEE45500-27D1-41D4-8377-E8160D1FD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124" y="2174790"/>
                <a:ext cx="1572784" cy="565060"/>
              </a:xfrm>
              <a:prstGeom prst="wedgeRectCallout">
                <a:avLst>
                  <a:gd name="adj1" fmla="val 35571"/>
                  <a:gd name="adj2" fmla="val 67408"/>
                </a:avLst>
              </a:prstGeom>
              <a:blipFill>
                <a:blip r:embed="rId6"/>
                <a:stretch>
                  <a:fillRect t="-535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FFCCC21C-B11C-43AC-A8E0-DBF683249EE1}"/>
                  </a:ext>
                </a:extLst>
              </p:cNvPr>
              <p:cNvSpPr/>
              <p:nvPr/>
            </p:nvSpPr>
            <p:spPr>
              <a:xfrm>
                <a:off x="380775" y="2610920"/>
                <a:ext cx="1704144" cy="1063304"/>
              </a:xfrm>
              <a:prstGeom prst="wedgeRectCallout">
                <a:avLst>
                  <a:gd name="adj1" fmla="val 82088"/>
                  <a:gd name="adj2" fmla="val 319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All these distributions here,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2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2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2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(and consequently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2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2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2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too) depend on some params/</a:t>
                </a:r>
                <a:r>
                  <a:rPr lang="en-IN" sz="12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hyperparams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(not shown for brevity)</a:t>
                </a:r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FFCCC21C-B11C-43AC-A8E0-DBF683249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75" y="2610920"/>
                <a:ext cx="1704144" cy="1063304"/>
              </a:xfrm>
              <a:prstGeom prst="wedgeRectCallout">
                <a:avLst>
                  <a:gd name="adj1" fmla="val 82088"/>
                  <a:gd name="adj2" fmla="val 3196"/>
                </a:avLst>
              </a:prstGeom>
              <a:blipFill>
                <a:blip r:embed="rId7"/>
                <a:stretch>
                  <a:fillRect t="-5056" b="-84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9A244CAD-A692-4B2B-A003-DF6B058D648F}"/>
                  </a:ext>
                </a:extLst>
              </p:cNvPr>
              <p:cNvSpPr/>
              <p:nvPr/>
            </p:nvSpPr>
            <p:spPr>
              <a:xfrm>
                <a:off x="2554702" y="2457320"/>
                <a:ext cx="1572784" cy="565499"/>
              </a:xfrm>
              <a:prstGeom prst="wedgeRectCallout">
                <a:avLst>
                  <a:gd name="adj1" fmla="val -5387"/>
                  <a:gd name="adj2" fmla="val 670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compute it for each possible value of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 {1,2,…,</m:t>
                    </m:r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9A244CAD-A692-4B2B-A003-DF6B058D6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702" y="2457320"/>
                <a:ext cx="1572784" cy="565499"/>
              </a:xfrm>
              <a:prstGeom prst="wedgeRectCallout">
                <a:avLst>
                  <a:gd name="adj1" fmla="val -5387"/>
                  <a:gd name="adj2" fmla="val 67068"/>
                </a:avLst>
              </a:prstGeom>
              <a:blipFill>
                <a:blip r:embed="rId8"/>
                <a:stretch>
                  <a:fillRect t="-531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C00BFE54-AB7A-44DD-8C8C-EDDF88B3AC9F}"/>
                  </a:ext>
                </a:extLst>
              </p:cNvPr>
              <p:cNvSpPr/>
              <p:nvPr/>
            </p:nvSpPr>
            <p:spPr>
              <a:xfrm>
                <a:off x="7687451" y="502064"/>
                <a:ext cx="3417323" cy="685569"/>
              </a:xfrm>
              <a:prstGeom prst="wedgeRectCallout">
                <a:avLst>
                  <a:gd name="adj1" fmla="val -74474"/>
                  <a:gd name="adj2" fmla="val 5516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Have already seen the discriminative approach to learn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(prob linear regression, logistic regression, and also GLM)</a:t>
                </a:r>
                <a:endParaRPr lang="en-IN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C00BFE54-AB7A-44DD-8C8C-EDDF88B3A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451" y="502064"/>
                <a:ext cx="3417323" cy="685569"/>
              </a:xfrm>
              <a:prstGeom prst="wedgeRectCallout">
                <a:avLst>
                  <a:gd name="adj1" fmla="val -74474"/>
                  <a:gd name="adj2" fmla="val 55167"/>
                </a:avLst>
              </a:prstGeom>
              <a:blipFill>
                <a:blip r:embed="rId9"/>
                <a:stretch>
                  <a:fillRect t="-3226" r="-843" b="-241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228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587"/>
    </mc:Choice>
    <mc:Fallback xmlns="">
      <p:transition spd="slow" advTm="344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|41.8|10.1|11.7|75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9.3|9.7|9.2|36.5|8.5|53.5|20.9|44.4|11.9|11.3|41.8|22.6|23.3|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|12.6|7.8|5.8|14.9|13.5|11.5|17.7|14.8|13.3|22.3|41.2|29|39.2|31.9|16.4|45.1|0.9|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3.5|7.3|23.2|57.4|44.3|30.5|12.8|18.3|71.3|17.6|43.2|3.9|11.6|4.2|26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6.4|15|52.6|30.9|48.6|10.1|21.9|15|29.5|49.3|51.4|77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4.1|8.6|17.5|18|22.6|8.6|24.8|36.8|14.2|24.4|20.9|48.5|2.8|59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3|9.6|11.5|42.7|36.2|41.6|29.7|67.9|52.7|26.2|19.2|61.8|14.1|89.2|52.1|21.6|20.8|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|41.8|10.1|11.7|7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9.8|13.4|18.2|59.2|18|35.1|13.4|55.1|9.2|1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9.8|13.4|18.2|59.2|18|35.1|13.4|55.1|9.2|1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9.8|13.4|18.2|59.2|18|35.1|13.4|55.1|9.2|1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0.8|25.1|7.8|8.4|22|28.7|16.8|17|24.1|27|11.5|22.4|10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0.8|25.1|7.8|8.4|22|28.7|16.8|17|24.1|27|11.5|22.4|105.2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61930</TotalTime>
  <Words>2435</Words>
  <Application>Microsoft Office PowerPoint</Application>
  <PresentationFormat>Widescreen</PresentationFormat>
  <Paragraphs>371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GLMs (wrap-up) and Generative Models for Supervised Learning</vt:lpstr>
      <vt:lpstr>Plan for today and announcements</vt:lpstr>
      <vt:lpstr>GLM with Canonical Response Function</vt:lpstr>
      <vt:lpstr>Fully Bayesian Inference for GLMs</vt:lpstr>
      <vt:lpstr>Various Types of GLMs</vt:lpstr>
      <vt:lpstr>(Directed) Graphical Models</vt:lpstr>
      <vt:lpstr>DGMs and Independence</vt:lpstr>
      <vt:lpstr>DGMs and Independence</vt:lpstr>
      <vt:lpstr>Generative Supervised Learning</vt:lpstr>
      <vt:lpstr>Generative Supervised Learning: Classification</vt:lpstr>
      <vt:lpstr>Generative Classification: A Generative Story</vt:lpstr>
      <vt:lpstr>Generative Classification: Learning Procedure</vt:lpstr>
      <vt:lpstr>Generative Classification: Making Predictions</vt:lpstr>
      <vt:lpstr>Generative Sup. Learning: Some Comments</vt:lpstr>
      <vt:lpstr>Hybrids of Discriminative and Generative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2585</cp:revision>
  <dcterms:created xsi:type="dcterms:W3CDTF">2020-07-07T20:42:16Z</dcterms:created>
  <dcterms:modified xsi:type="dcterms:W3CDTF">2022-09-01T14:26:47Z</dcterms:modified>
</cp:coreProperties>
</file>