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551" r:id="rId2"/>
    <p:sldId id="613" r:id="rId3"/>
    <p:sldId id="614" r:id="rId4"/>
    <p:sldId id="615" r:id="rId5"/>
    <p:sldId id="616" r:id="rId6"/>
    <p:sldId id="617" r:id="rId7"/>
    <p:sldId id="618" r:id="rId8"/>
    <p:sldId id="620" r:id="rId9"/>
    <p:sldId id="621" r:id="rId10"/>
    <p:sldId id="622" r:id="rId11"/>
    <p:sldId id="623" r:id="rId12"/>
    <p:sldId id="624" r:id="rId13"/>
    <p:sldId id="619" r:id="rId14"/>
    <p:sldId id="625" r:id="rId15"/>
    <p:sldId id="626" r:id="rId16"/>
    <p:sldId id="627" r:id="rId17"/>
    <p:sldId id="6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25-08-2022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25-08-2022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25-08-2022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25-08-2022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25-08-2022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25-08-2022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61.png"/><Relationship Id="rId18" Type="http://schemas.openxmlformats.org/officeDocument/2006/relationships/image" Target="../media/image212.png"/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12" Type="http://schemas.openxmlformats.org/officeDocument/2006/relationships/image" Target="../media/image151.png"/><Relationship Id="rId1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2.png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0.png"/><Relationship Id="rId15" Type="http://schemas.openxmlformats.org/officeDocument/2006/relationships/image" Target="../media/image38.emf"/><Relationship Id="rId10" Type="http://schemas.openxmlformats.org/officeDocument/2006/relationships/image" Target="../media/image131.png"/><Relationship Id="rId19" Type="http://schemas.openxmlformats.org/officeDocument/2006/relationships/image" Target="../media/image221.png"/><Relationship Id="rId4" Type="http://schemas.openxmlformats.org/officeDocument/2006/relationships/image" Target="../media/image36.png"/><Relationship Id="rId9" Type="http://schemas.openxmlformats.org/officeDocument/2006/relationships/image" Target="../media/image121.png"/><Relationship Id="rId14" Type="http://schemas.openxmlformats.org/officeDocument/2006/relationships/image" Target="../media/image1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51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60.png"/><Relationship Id="rId3" Type="http://schemas.openxmlformats.org/officeDocument/2006/relationships/image" Target="../media/image261.png"/><Relationship Id="rId7" Type="http://schemas.openxmlformats.org/officeDocument/2006/relationships/image" Target="../media/image41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37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0.png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0.png"/><Relationship Id="rId5" Type="http://schemas.openxmlformats.org/officeDocument/2006/relationships/image" Target="../media/image2.png"/><Relationship Id="rId10" Type="http://schemas.openxmlformats.org/officeDocument/2006/relationships/image" Target="../media/image170.png"/><Relationship Id="rId4" Type="http://schemas.openxmlformats.org/officeDocument/2006/relationships/image" Target="../media/image120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190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0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0.png"/><Relationship Id="rId5" Type="http://schemas.openxmlformats.org/officeDocument/2006/relationships/image" Target="../media/image311.png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90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11.png"/><Relationship Id="rId5" Type="http://schemas.openxmlformats.org/officeDocument/2006/relationships/image" Target="../media/image3.png"/><Relationship Id="rId4" Type="http://schemas.openxmlformats.org/officeDocument/2006/relationships/image" Target="../media/image4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0.png"/><Relationship Id="rId3" Type="http://schemas.openxmlformats.org/officeDocument/2006/relationships/image" Target="../media/image101.png"/><Relationship Id="rId7" Type="http://schemas.openxmlformats.org/officeDocument/2006/relationships/image" Target="../media/image25.png"/><Relationship Id="rId12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171.png"/><Relationship Id="rId4" Type="http://schemas.openxmlformats.org/officeDocument/2006/relationships/image" Target="../media/image22.png"/><Relationship Id="rId9" Type="http://schemas.openxmlformats.org/officeDocument/2006/relationships/image" Target="../media/image160.png"/><Relationship Id="rId14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42" y="2749779"/>
            <a:ext cx="10813129" cy="1383056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Laplace Approximation (</a:t>
            </a:r>
            <a:r>
              <a:rPr lang="en-GB" sz="44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 and Generalized Linear Models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Properties of Laplace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straightforward if derivatives (first and second) can be computed easily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Expensive if parameter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very high dimensional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Reason: We need to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invert the Hessian </a:t>
                </a:r>
                <a:r>
                  <a:rPr lang="en-GB" dirty="0">
                    <a:latin typeface="Abadi Extra Light" panose="020B0204020104020204" pitchFamily="34" charset="0"/>
                  </a:rPr>
                  <a:t>whose size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the # of params)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do badly if the (true) posterior is multimodal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Applicable only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real-valued (won’t if, say, it is positive, binary etc)</a:t>
                </a: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Note: Even if we have a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non-probabilistic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model (loss function + regularization), we can obtain an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“posterior” for that model using the Laplace approximation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Optima of the regularized loss function will be Gaussian’s mean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Second derivative of the regularized loss function will be the Hessian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563B3B-4A61-4EEA-9D68-8AF37D10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77" y="3352018"/>
            <a:ext cx="2543668" cy="11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0751A56-4C57-42FD-9E4A-96948AA41E81}"/>
              </a:ext>
            </a:extLst>
          </p:cNvPr>
          <p:cNvSpPr/>
          <p:nvPr/>
        </p:nvSpPr>
        <p:spPr>
          <a:xfrm>
            <a:off x="1997963" y="3542460"/>
            <a:ext cx="1036996" cy="234035"/>
          </a:xfrm>
          <a:prstGeom prst="wedgeRectCallout">
            <a:avLst>
              <a:gd name="adj1" fmla="val 28221"/>
              <a:gd name="adj2" fmla="val 1471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True posterior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47AB657-AF26-45F9-AE52-62B08327C009}"/>
              </a:ext>
            </a:extLst>
          </p:cNvPr>
          <p:cNvSpPr/>
          <p:nvPr/>
        </p:nvSpPr>
        <p:spPr>
          <a:xfrm>
            <a:off x="1997963" y="4073405"/>
            <a:ext cx="1036996" cy="326752"/>
          </a:xfrm>
          <a:prstGeom prst="wedgeRectCallout">
            <a:avLst>
              <a:gd name="adj1" fmla="val 94632"/>
              <a:gd name="adj2" fmla="val 17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approximation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CF6FBFF-38E1-4F6B-9C1F-153C2586E89E}"/>
              </a:ext>
            </a:extLst>
          </p:cNvPr>
          <p:cNvSpPr/>
          <p:nvPr/>
        </p:nvSpPr>
        <p:spPr>
          <a:xfrm>
            <a:off x="7720649" y="1589235"/>
            <a:ext cx="3529242" cy="690658"/>
          </a:xfrm>
          <a:prstGeom prst="wedgeRectCallout">
            <a:avLst>
              <a:gd name="adj1" fmla="val -55081"/>
              <a:gd name="adj2" fmla="val 293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E.g., a deep neural network, or even in simpler models (e.g., logistic reg with a very large number of features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B1F11B-4FBD-CE9D-2467-977E854E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98" y="3668863"/>
            <a:ext cx="2714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3BEF5B4E-4707-F6BB-663D-1E981ECA22F6}"/>
              </a:ext>
            </a:extLst>
          </p:cNvPr>
          <p:cNvSpPr/>
          <p:nvPr/>
        </p:nvSpPr>
        <p:spPr>
          <a:xfrm>
            <a:off x="5050013" y="3377802"/>
            <a:ext cx="1796286" cy="590191"/>
          </a:xfrm>
          <a:prstGeom prst="wedgeRectCallout">
            <a:avLst>
              <a:gd name="adj1" fmla="val 71486"/>
              <a:gd name="adj2" fmla="val 414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multimodal posteriors, can use a mixture of Laplace approximation*</a:t>
            </a:r>
            <a:endParaRPr lang="en-IN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7A1C821-8362-F141-AD80-DC994DA7912A}"/>
                  </a:ext>
                </a:extLst>
              </p:cNvPr>
              <p:cNvSpPr/>
              <p:nvPr/>
            </p:nvSpPr>
            <p:spPr>
              <a:xfrm>
                <a:off x="9156654" y="2735413"/>
                <a:ext cx="2804347" cy="933450"/>
              </a:xfrm>
              <a:prstGeom prst="wedgeRectCallout">
                <a:avLst>
                  <a:gd name="adj1" fmla="val -57730"/>
                  <a:gd name="adj2" fmla="val 432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local modes, then define the approx. posterior as a mixture of </a:t>
                </a:r>
                <a14:m>
                  <m:oMath xmlns:m="http://schemas.openxmlformats.org/officeDocument/2006/math"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I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r>
                            <a:rPr lang="en-I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1200" dirty="0">
                  <a:solidFill>
                    <a:schemeClr val="tx1"/>
                  </a:solidFill>
                </a:endParaRPr>
              </a:p>
              <a:p>
                <a:r>
                  <a:rPr lang="en-IN" sz="1200" dirty="0">
                    <a:solidFill>
                      <a:schemeClr val="tx1"/>
                    </a:solidFill>
                    <a:latin typeface="+mj-lt"/>
                  </a:rPr>
                  <a:t>(see cited paper below for details)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77A1C821-8362-F141-AD80-DC994DA79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54" y="2735413"/>
                <a:ext cx="2804347" cy="933450"/>
              </a:xfrm>
              <a:prstGeom prst="wedgeRectCallout">
                <a:avLst>
                  <a:gd name="adj1" fmla="val -57730"/>
                  <a:gd name="adj2" fmla="val 43262"/>
                </a:avLst>
              </a:prstGeom>
              <a:blipFill>
                <a:blip r:embed="rId6"/>
                <a:stretch>
                  <a:fillRect t="-31410" b="-846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8C0F1C7-7806-F6E0-AA67-E8E76441609F}"/>
              </a:ext>
            </a:extLst>
          </p:cNvPr>
          <p:cNvSpPr txBox="1"/>
          <p:nvPr/>
        </p:nvSpPr>
        <p:spPr>
          <a:xfrm>
            <a:off x="93859" y="6561087"/>
            <a:ext cx="6846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*Mixtures of Laplace Approximations for Improved Post-Hoc Uncertainty in Deep Learning (</a:t>
            </a:r>
            <a:r>
              <a:rPr lang="en-IN" sz="1100" dirty="0" err="1"/>
              <a:t>Eschenhagen</a:t>
            </a:r>
            <a:r>
              <a:rPr lang="en-IN" sz="1100" dirty="0"/>
              <a:t> et al, 2021)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80279CA-3CD1-55A7-D89D-D45DACECC12C}"/>
              </a:ext>
            </a:extLst>
          </p:cNvPr>
          <p:cNvSpPr/>
          <p:nvPr/>
        </p:nvSpPr>
        <p:spPr>
          <a:xfrm>
            <a:off x="7065067" y="3308194"/>
            <a:ext cx="1408112" cy="344619"/>
          </a:xfrm>
          <a:prstGeom prst="wedgeRectCallout">
            <a:avLst>
              <a:gd name="adj1" fmla="val -67922"/>
              <a:gd name="adj2" fmla="val 12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Useful for deep learning models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3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54"/>
    </mc:Choice>
    <mc:Fallback xmlns="">
      <p:transition spd="slow" advTm="348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5" grpId="0" animBg="1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Laplace Approx. for High-Dimensional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very high dim, one option is to approximate the Hessian itself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One such approx. of the Hessian is a diagonal approximation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diagonal approx. of Hessian may be too crude 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I</a:t>
                </a:r>
                <a:r>
                  <a:rPr lang="en-IN" dirty="0">
                    <a:latin typeface="Abadi Extra Light" panose="020B0204020104020204" pitchFamily="34" charset="0"/>
                  </a:rPr>
                  <a:t>gnores covariances among params and treats them as being independent of each other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block-diagonal approx. </a:t>
                </a:r>
                <a:r>
                  <a:rPr lang="en-IN" dirty="0">
                    <a:latin typeface="Abadi Extra Light" panose="020B0204020104020204" pitchFamily="34" charset="0"/>
                  </a:rPr>
                  <a:t>proposed recently (in the context of deep neural nets)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Treats params across layers to be independent but correlated within the same layer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approach known as Kronecker-Product Factored (KFAC) Laplace approximation</a:t>
                </a: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3C0C7-7541-4CBC-A1CF-FC9F6864B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404" y="2501276"/>
            <a:ext cx="5165300" cy="1594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11226-BC26-443B-8701-8C051680CC5A}"/>
                  </a:ext>
                </a:extLst>
              </p:cNvPr>
              <p:cNvSpPr txBox="1"/>
              <p:nvPr/>
            </p:nvSpPr>
            <p:spPr>
              <a:xfrm>
                <a:off x="375255" y="2798438"/>
                <a:ext cx="22429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diag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A11226-BC26-443B-8701-8C051680C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55" y="2798438"/>
                <a:ext cx="224298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E8EF41F-8308-40B2-B929-F5C02C395861}"/>
              </a:ext>
            </a:extLst>
          </p:cNvPr>
          <p:cNvSpPr/>
          <p:nvPr/>
        </p:nvSpPr>
        <p:spPr>
          <a:xfrm>
            <a:off x="642245" y="2286017"/>
            <a:ext cx="2739153" cy="320775"/>
          </a:xfrm>
          <a:prstGeom prst="wedgeRectCallout">
            <a:avLst>
              <a:gd name="adj1" fmla="val 8004"/>
              <a:gd name="adj2" fmla="val 1187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Fisher Information Matrix (FIM)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660061B-FA8A-4272-8DFA-522940CB6385}"/>
                  </a:ext>
                </a:extLst>
              </p:cNvPr>
              <p:cNvSpPr/>
              <p:nvPr/>
            </p:nvSpPr>
            <p:spPr>
              <a:xfrm>
                <a:off x="9236704" y="1860208"/>
                <a:ext cx="2216044" cy="545337"/>
              </a:xfrm>
              <a:prstGeom prst="wedgeRectCallout">
                <a:avLst>
                  <a:gd name="adj1" fmla="val -43057"/>
                  <a:gd name="adj2" fmla="val 71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a discriminative model with parameters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660061B-FA8A-4272-8DFA-522940CB6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704" y="1860208"/>
                <a:ext cx="2216044" cy="545337"/>
              </a:xfrm>
              <a:prstGeom prst="wedgeRectCallout">
                <a:avLst>
                  <a:gd name="adj1" fmla="val -43057"/>
                  <a:gd name="adj2" fmla="val 71154"/>
                </a:avLst>
              </a:prstGeom>
              <a:blipFill>
                <a:blip r:embed="rId6"/>
                <a:stretch>
                  <a:fillRect l="-1090" t="-4386" r="-3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5EDD6E56-A7FE-4D02-A5FE-32FE7D8CA4BD}"/>
                  </a:ext>
                </a:extLst>
              </p:cNvPr>
              <p:cNvSpPr/>
              <p:nvPr/>
            </p:nvSpPr>
            <p:spPr>
              <a:xfrm>
                <a:off x="9236704" y="2658996"/>
                <a:ext cx="2769158" cy="947144"/>
              </a:xfrm>
              <a:prstGeom prst="wedgeRectCallout">
                <a:avLst>
                  <a:gd name="adj1" fmla="val 2305"/>
                  <a:gd name="adj2" fmla="val -79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Example: A Bayesian neural net for regression/classification (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denotes the weights of the network)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5EDD6E56-A7FE-4D02-A5FE-32FE7D8CA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704" y="2658996"/>
                <a:ext cx="2769158" cy="947144"/>
              </a:xfrm>
              <a:prstGeom prst="wedgeRectCallout">
                <a:avLst>
                  <a:gd name="adj1" fmla="val 2305"/>
                  <a:gd name="adj2" fmla="val -79793"/>
                </a:avLst>
              </a:prstGeom>
              <a:blipFill>
                <a:blip r:embed="rId7"/>
                <a:stretch>
                  <a:fillRect l="-875" b="-91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4E90729-C8B4-4072-BD21-420E933441FF}"/>
              </a:ext>
            </a:extLst>
          </p:cNvPr>
          <p:cNvSpPr/>
          <p:nvPr/>
        </p:nvSpPr>
        <p:spPr>
          <a:xfrm>
            <a:off x="1855360" y="3429000"/>
            <a:ext cx="2216044" cy="747141"/>
          </a:xfrm>
          <a:prstGeom prst="wedgeRectCallout">
            <a:avLst>
              <a:gd name="adj1" fmla="val -37637"/>
              <a:gd name="adj2" fmla="val -647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FIM is easily computable in auto-diff frameworks used in deep learning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7B3BA-1206-477C-A97D-3261391679CE}"/>
              </a:ext>
            </a:extLst>
          </p:cNvPr>
          <p:cNvSpPr txBox="1"/>
          <p:nvPr/>
        </p:nvSpPr>
        <p:spPr>
          <a:xfrm>
            <a:off x="87811" y="6522103"/>
            <a:ext cx="55130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KFAC paper: “A Scalable Laplace Approximation for Neural Networks” (Ritter et al, ICLR 2018)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4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430"/>
    </mc:Choice>
    <mc:Fallback xmlns="">
      <p:transition spd="slow" advTm="51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Generalized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(Probabilistic) Linear Regression: </a:t>
                </a:r>
                <a:r>
                  <a:rPr lang="en-GB" dirty="0">
                    <a:latin typeface="Abadi Extra Light" panose="020B0204020104020204" pitchFamily="34" charset="0"/>
                  </a:rPr>
                  <a:t> when response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real-valued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Logistic Regression: </a:t>
                </a:r>
                <a:r>
                  <a:rPr lang="en-GB" dirty="0">
                    <a:latin typeface="Abadi Extra Light" panose="020B0204020104020204" pitchFamily="34" charset="0"/>
                  </a:rPr>
                  <a:t>when response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binary (0/1)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both, the model depends on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inputs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via a linear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Linear Models </a:t>
                </a:r>
                <a:r>
                  <a:rPr lang="en-IN" dirty="0">
                    <a:latin typeface="Abadi Extra Light" panose="020B0204020104020204" pitchFamily="34" charset="0"/>
                  </a:rPr>
                  <a:t>(GLM) allow modeling other types of responses,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Counts (e.g., predicting the hourly hits on a website)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Positive reals (e.g., predicting depth of different pixels in a scene, or stock prices)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Fractions between 0 and 1 (e.g., predicting </a:t>
                </a:r>
                <a:r>
                  <a:rPr lang="en-GB" dirty="0">
                    <a:latin typeface="Abadi Extra Light" panose="020B0204020104020204" pitchFamily="34" charset="0"/>
                  </a:rPr>
                  <a:t>proportion of crude oil convertible to gasoline)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Can convert responses to real values and apply standard regression, but it is better to model them directly (e.g., for better interpretability of the model)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  <a:blipFill>
                <a:blip r:embed="rId3"/>
                <a:stretch>
                  <a:fillRect l="-935" t="-1974" r="-260" b="-40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25510E-B7FA-4EC4-9AF2-F878C28F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12" y="1569548"/>
            <a:ext cx="3217974" cy="3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543D47-2A51-4A0B-A304-6D1BEC6C0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465" y="2569893"/>
            <a:ext cx="7067070" cy="4038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A8EAA2-444D-4417-A222-D26107C0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87" y="2973725"/>
            <a:ext cx="4787824" cy="5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33905388-2DF8-4871-B8E8-1B7FE6B75E04}"/>
              </a:ext>
            </a:extLst>
          </p:cNvPr>
          <p:cNvSpPr/>
          <p:nvPr/>
        </p:nvSpPr>
        <p:spPr>
          <a:xfrm>
            <a:off x="10089782" y="2899254"/>
            <a:ext cx="1990599" cy="1059491"/>
          </a:xfrm>
          <a:prstGeom prst="wedgeRectCallout">
            <a:avLst>
              <a:gd name="adj1" fmla="val -38245"/>
              <a:gd name="adj2" fmla="val 693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Probabilistic Linear Regression and Logistic Regression are also GLMs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8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45"/>
    </mc:Choice>
    <mc:Fallback xmlns="">
      <p:transition spd="slow" advTm="38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Generalized Linear Models: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GLMs model the response using an </a:t>
                </a:r>
                <a:r>
                  <a:rPr lang="en-GB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exponential family distribution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inputs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only appear via a linear model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the overall pipeline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Note: </a:t>
                </a:r>
                <a:r>
                  <a:rPr lang="en-GB" dirty="0">
                    <a:latin typeface="Abadi Extra Light" panose="020B0204020104020204" pitchFamily="34" charset="0"/>
                  </a:rPr>
                  <a:t>Some GLM are represented via </a:t>
                </a:r>
                <a:r>
                  <a:rPr lang="en-GB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exponential </a:t>
                </a:r>
                <a:r>
                  <a:rPr lang="en-GB" b="1" u="sng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dispersion</a:t>
                </a:r>
                <a:r>
                  <a:rPr lang="en-GB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 family </a:t>
                </a:r>
                <a:r>
                  <a:rPr lang="en-GB" dirty="0">
                    <a:latin typeface="Abadi Extra Light" panose="020B0204020104020204" pitchFamily="34" charset="0"/>
                  </a:rPr>
                  <a:t>given by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38A57BC-FE34-410D-964B-94874E46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86" y="2211254"/>
            <a:ext cx="4699313" cy="6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3500541-516D-464F-A435-45E8F24F540B}"/>
                  </a:ext>
                </a:extLst>
              </p:cNvPr>
              <p:cNvSpPr/>
              <p:nvPr/>
            </p:nvSpPr>
            <p:spPr>
              <a:xfrm>
                <a:off x="1029494" y="1842685"/>
                <a:ext cx="1990599" cy="754797"/>
              </a:xfrm>
              <a:prstGeom prst="wedgeRectCallout">
                <a:avLst>
                  <a:gd name="adj1" fmla="val 75947"/>
                  <a:gd name="adj2" fmla="val 353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Response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univariate but vector GLMs also exist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3500541-516D-464F-A435-45E8F24F5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94" y="1842685"/>
                <a:ext cx="1990599" cy="754797"/>
              </a:xfrm>
              <a:prstGeom prst="wedgeRectCallout">
                <a:avLst>
                  <a:gd name="adj1" fmla="val 75947"/>
                  <a:gd name="adj2" fmla="val 35325"/>
                </a:avLst>
              </a:prstGeom>
              <a:blipFill>
                <a:blip r:embed="rId5"/>
                <a:stretch>
                  <a:fillRect l="-1188"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149E246-4FC2-4BBE-9C91-B2DCD7B73B92}"/>
                  </a:ext>
                </a:extLst>
              </p:cNvPr>
              <p:cNvSpPr/>
              <p:nvPr/>
            </p:nvSpPr>
            <p:spPr>
              <a:xfrm>
                <a:off x="4209188" y="1608949"/>
                <a:ext cx="1990599" cy="489118"/>
              </a:xfrm>
              <a:prstGeom prst="wedgeRectCallout">
                <a:avLst>
                  <a:gd name="adj1" fmla="val -45314"/>
                  <a:gd name="adj2" fmla="val 108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Scalar natural param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(depends on input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)</a:t>
                </a:r>
                <a:endParaRPr lang="en-I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149E246-4FC2-4BBE-9C91-B2DCD7B73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88" y="1608949"/>
                <a:ext cx="1990599" cy="489118"/>
              </a:xfrm>
              <a:prstGeom prst="wedgeRectCallout">
                <a:avLst>
                  <a:gd name="adj1" fmla="val -45314"/>
                  <a:gd name="adj2" fmla="val 108606"/>
                </a:avLst>
              </a:prstGeom>
              <a:blipFill>
                <a:blip r:embed="rId6"/>
                <a:stretch>
                  <a:fillRect l="-1212" t="-6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A3C2409-E3A6-45B0-BCCD-CA8E096A20DC}"/>
                  </a:ext>
                </a:extLst>
              </p:cNvPr>
              <p:cNvSpPr/>
              <p:nvPr/>
            </p:nvSpPr>
            <p:spPr>
              <a:xfrm>
                <a:off x="6596024" y="1842685"/>
                <a:ext cx="2497855" cy="298767"/>
              </a:xfrm>
              <a:prstGeom prst="wedgeRectCallout">
                <a:avLst>
                  <a:gd name="adj1" fmla="val -43521"/>
                  <a:gd name="adj2" fmla="val 1288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Scalar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suff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-stats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A3C2409-E3A6-45B0-BCCD-CA8E096A2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024" y="1842685"/>
                <a:ext cx="2497855" cy="298767"/>
              </a:xfrm>
              <a:prstGeom prst="wedgeRectCallout">
                <a:avLst>
                  <a:gd name="adj1" fmla="val -43521"/>
                  <a:gd name="adj2" fmla="val 128838"/>
                </a:avLst>
              </a:prstGeom>
              <a:blipFill>
                <a:blip r:embed="rId7"/>
                <a:stretch>
                  <a:fillRect l="-969" t="-64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3073561-0F55-4885-BE49-E94C8308E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2014" y="3545504"/>
            <a:ext cx="3855546" cy="1291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E1293BB-B2F8-4F1F-A91D-C917A9A83845}"/>
                  </a:ext>
                </a:extLst>
              </p:cNvPr>
              <p:cNvSpPr/>
              <p:nvPr/>
            </p:nvSpPr>
            <p:spPr>
              <a:xfrm>
                <a:off x="5117735" y="4577549"/>
                <a:ext cx="2825330" cy="489118"/>
              </a:xfrm>
              <a:prstGeom prst="wedgeRectCallout">
                <a:avLst>
                  <a:gd name="adj1" fmla="val 5114"/>
                  <a:gd name="adj2" fmla="val -967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mean of response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E1293BB-B2F8-4F1F-A91D-C917A9A83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735" y="4577549"/>
                <a:ext cx="2825330" cy="489118"/>
              </a:xfrm>
              <a:prstGeom prst="wedgeRectCallout">
                <a:avLst>
                  <a:gd name="adj1" fmla="val 5114"/>
                  <a:gd name="adj2" fmla="val -96775"/>
                </a:avLst>
              </a:prstGeom>
              <a:blipFill>
                <a:blip r:embed="rId9"/>
                <a:stretch>
                  <a:fillRect l="-1073" b="-98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094F114-86E7-4FA6-B792-5A11E4212B90}"/>
                  </a:ext>
                </a:extLst>
              </p:cNvPr>
              <p:cNvSpPr/>
              <p:nvPr/>
            </p:nvSpPr>
            <p:spPr>
              <a:xfrm>
                <a:off x="8025547" y="4433891"/>
                <a:ext cx="1807368" cy="542730"/>
              </a:xfrm>
              <a:prstGeom prst="wedgeRectCallout">
                <a:avLst>
                  <a:gd name="adj1" fmla="val -41791"/>
                  <a:gd name="adj2" fmla="val -754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Natural parameter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094F114-86E7-4FA6-B792-5A11E4212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547" y="4433891"/>
                <a:ext cx="1807368" cy="542730"/>
              </a:xfrm>
              <a:prstGeom prst="wedgeRectCallout">
                <a:avLst>
                  <a:gd name="adj1" fmla="val -41791"/>
                  <a:gd name="adj2" fmla="val -75482"/>
                </a:avLst>
              </a:prstGeom>
              <a:blipFill>
                <a:blip r:embed="rId10"/>
                <a:stretch>
                  <a:fillRect l="-1672" b="-60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30AD33A-4593-4EA6-9C44-453BA6A3F8D7}"/>
              </a:ext>
            </a:extLst>
          </p:cNvPr>
          <p:cNvSpPr/>
          <p:nvPr/>
        </p:nvSpPr>
        <p:spPr>
          <a:xfrm>
            <a:off x="7793884" y="3443364"/>
            <a:ext cx="1299995" cy="345301"/>
          </a:xfrm>
          <a:prstGeom prst="wedgeRectCallout">
            <a:avLst>
              <a:gd name="adj1" fmla="val -69179"/>
              <a:gd name="adj2" fmla="val 384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Link Function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181073E-474E-40E0-AF5E-CB7D2DC97C68}"/>
              </a:ext>
            </a:extLst>
          </p:cNvPr>
          <p:cNvSpPr/>
          <p:nvPr/>
        </p:nvSpPr>
        <p:spPr>
          <a:xfrm>
            <a:off x="5019944" y="3438143"/>
            <a:ext cx="1013005" cy="452349"/>
          </a:xfrm>
          <a:prstGeom prst="wedgeRectCallout">
            <a:avLst>
              <a:gd name="adj1" fmla="val 61135"/>
              <a:gd name="adj2" fmla="val 342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Response Function</a:t>
            </a:r>
            <a:endParaRPr lang="en-IN" sz="1600" b="1" dirty="0">
              <a:solidFill>
                <a:srgbClr val="0000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B86CC2-61D2-425D-A64A-66540AEEB1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67" y="3723375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AD13CEDE-AE6B-41DA-8A70-6AC7762E4E89}"/>
                  </a:ext>
                </a:extLst>
              </p:cNvPr>
              <p:cNvSpPr/>
              <p:nvPr/>
            </p:nvSpPr>
            <p:spPr>
              <a:xfrm>
                <a:off x="1270067" y="3350624"/>
                <a:ext cx="3045759" cy="754797"/>
              </a:xfrm>
              <a:prstGeom prst="wedgeRectCallout">
                <a:avLst>
                  <a:gd name="adj1" fmla="val -63914"/>
                  <a:gd name="adj2" fmla="val 368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prob. linear regression with Gaussian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identify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since mean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AD13CEDE-AE6B-41DA-8A70-6AC7762E4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67" y="3350624"/>
                <a:ext cx="3045759" cy="754797"/>
              </a:xfrm>
              <a:prstGeom prst="wedgeRectCallout">
                <a:avLst>
                  <a:gd name="adj1" fmla="val -63914"/>
                  <a:gd name="adj2" fmla="val 36820"/>
                </a:avLst>
              </a:prstGeom>
              <a:blipFill>
                <a:blip r:embed="rId12"/>
                <a:stretch>
                  <a:fillRect t="-6349" b="-126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3E5054C8-0250-4A17-A402-E1841BA73944}"/>
                  </a:ext>
                </a:extLst>
              </p:cNvPr>
              <p:cNvSpPr/>
              <p:nvPr/>
            </p:nvSpPr>
            <p:spPr>
              <a:xfrm>
                <a:off x="1615910" y="4205986"/>
                <a:ext cx="2151160" cy="754797"/>
              </a:xfrm>
              <a:prstGeom prst="wedgeRectCallout">
                <a:avLst>
                  <a:gd name="adj1" fmla="val 47040"/>
                  <a:gd name="adj2" fmla="val -657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logistic regression,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sigmoid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since mean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3E5054C8-0250-4A17-A402-E1841BA7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10" y="4205986"/>
                <a:ext cx="2151160" cy="754797"/>
              </a:xfrm>
              <a:prstGeom prst="wedgeRectCallout">
                <a:avLst>
                  <a:gd name="adj1" fmla="val 47040"/>
                  <a:gd name="adj2" fmla="val -65761"/>
                </a:avLst>
              </a:prstGeom>
              <a:blipFill>
                <a:blip r:embed="rId13"/>
                <a:stretch>
                  <a:fillRect l="-1124" b="-60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6F86519-1653-4840-8CBE-3C345809D411}"/>
                  </a:ext>
                </a:extLst>
              </p:cNvPr>
              <p:cNvSpPr/>
              <p:nvPr/>
            </p:nvSpPr>
            <p:spPr>
              <a:xfrm>
                <a:off x="9255489" y="3333422"/>
                <a:ext cx="2671266" cy="1016659"/>
              </a:xfrm>
              <a:prstGeom prst="wedgeRectCallout">
                <a:avLst>
                  <a:gd name="adj1" fmla="val -58313"/>
                  <a:gd name="adj2" fmla="val -132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GLM with </a:t>
                </a:r>
                <a:r>
                  <a:rPr lang="en-IN" sz="1600" b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Canonical Response Function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(next slide),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IN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thus nat. param.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16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sz="16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6F86519-1653-4840-8CBE-3C345809D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489" y="3333422"/>
                <a:ext cx="2671266" cy="1016659"/>
              </a:xfrm>
              <a:prstGeom prst="wedgeRectCallout">
                <a:avLst>
                  <a:gd name="adj1" fmla="val -58313"/>
                  <a:gd name="adj2" fmla="val -13276"/>
                </a:avLst>
              </a:prstGeom>
              <a:blipFill>
                <a:blip r:embed="rId14"/>
                <a:stretch>
                  <a:fillRect t="-3529" r="-1875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90BD892-5D17-4EC3-A9D1-F65F3BB62AAE}"/>
              </a:ext>
            </a:extLst>
          </p:cNvPr>
          <p:cNvSpPr/>
          <p:nvPr/>
        </p:nvSpPr>
        <p:spPr>
          <a:xfrm>
            <a:off x="9182531" y="238259"/>
            <a:ext cx="1969135" cy="745569"/>
          </a:xfrm>
          <a:prstGeom prst="wedgeRectCallout">
            <a:avLst>
              <a:gd name="adj1" fmla="val -48099"/>
              <a:gd name="adj2" fmla="val 761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reason why GLMs can model a wide variety of responses</a:t>
            </a:r>
            <a:endParaRPr lang="en-IN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CD19B-4FCB-42B2-8810-24405B0744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0263" y="5693207"/>
            <a:ext cx="5047297" cy="861951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2F18FA9-2815-43B0-9AF0-77A318B1380F}"/>
              </a:ext>
            </a:extLst>
          </p:cNvPr>
          <p:cNvSpPr/>
          <p:nvPr/>
        </p:nvSpPr>
        <p:spPr>
          <a:xfrm>
            <a:off x="1432153" y="6426826"/>
            <a:ext cx="2933786" cy="345301"/>
          </a:xfrm>
          <a:prstGeom prst="wedgeRectCallout">
            <a:avLst>
              <a:gd name="adj1" fmla="val 40323"/>
              <a:gd name="adj2" fmla="val -901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the “dispersion parameter”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52338E83-FC05-43A1-AAD8-2C276F0F6F9B}"/>
                  </a:ext>
                </a:extLst>
              </p:cNvPr>
              <p:cNvSpPr/>
              <p:nvPr/>
            </p:nvSpPr>
            <p:spPr>
              <a:xfrm>
                <a:off x="165567" y="5808797"/>
                <a:ext cx="2525923" cy="540168"/>
              </a:xfrm>
              <a:prstGeom prst="wedgeRectCallout">
                <a:avLst>
                  <a:gd name="adj1" fmla="val 37349"/>
                  <a:gd name="adj2" fmla="val 746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fixed, it is the standard exponential family</a:t>
                </a:r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52338E83-FC05-43A1-AAD8-2C276F0F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7" y="5808797"/>
                <a:ext cx="2525923" cy="540168"/>
              </a:xfrm>
              <a:prstGeom prst="wedgeRectCallout">
                <a:avLst>
                  <a:gd name="adj1" fmla="val 37349"/>
                  <a:gd name="adj2" fmla="val 74649"/>
                </a:avLst>
              </a:prstGeom>
              <a:blipFill>
                <a:blip r:embed="rId16"/>
                <a:stretch>
                  <a:fillRect l="-957" t="-43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B0CA15A-33BF-4E89-8066-6659CAB4737F}"/>
              </a:ext>
            </a:extLst>
          </p:cNvPr>
          <p:cNvSpPr/>
          <p:nvPr/>
        </p:nvSpPr>
        <p:spPr>
          <a:xfrm>
            <a:off x="4555221" y="6491173"/>
            <a:ext cx="3470325" cy="345301"/>
          </a:xfrm>
          <a:prstGeom prst="wedgeRectCallout">
            <a:avLst>
              <a:gd name="adj1" fmla="val -924"/>
              <a:gd name="adj2" fmla="val -808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Examples: Gaussian GLM, Gamma GLM</a:t>
            </a:r>
            <a:endParaRPr lang="en-IN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3D3E98-B88C-4EAF-959E-62A04B7960BA}"/>
                  </a:ext>
                </a:extLst>
              </p:cNvPr>
              <p:cNvSpPr txBox="1"/>
              <p:nvPr/>
            </p:nvSpPr>
            <p:spPr>
              <a:xfrm>
                <a:off x="8939299" y="6082215"/>
                <a:ext cx="1329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3D3E98-B88C-4EAF-959E-62A04B796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299" y="6082215"/>
                <a:ext cx="1329787" cy="276999"/>
              </a:xfrm>
              <a:prstGeom prst="rect">
                <a:avLst/>
              </a:prstGeom>
              <a:blipFill>
                <a:blip r:embed="rId17"/>
                <a:stretch>
                  <a:fillRect l="-365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CA8517-946A-477E-8E7B-B2E525A23A78}"/>
                  </a:ext>
                </a:extLst>
              </p:cNvPr>
              <p:cNvSpPr txBox="1"/>
              <p:nvPr/>
            </p:nvSpPr>
            <p:spPr>
              <a:xfrm>
                <a:off x="8937297" y="6365521"/>
                <a:ext cx="1822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p>
                        <m:sSupPr>
                          <m:ctrlP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CA8517-946A-477E-8E7B-B2E525A23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297" y="6365521"/>
                <a:ext cx="1822550" cy="276999"/>
              </a:xfrm>
              <a:prstGeom prst="rect">
                <a:avLst/>
              </a:prstGeom>
              <a:blipFill>
                <a:blip r:embed="rId18"/>
                <a:stretch>
                  <a:fillRect l="-1338" t="-4348" r="-133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EE5DD1C9-2567-4C43-BD52-A94C072C9824}"/>
              </a:ext>
            </a:extLst>
          </p:cNvPr>
          <p:cNvSpPr/>
          <p:nvPr/>
        </p:nvSpPr>
        <p:spPr>
          <a:xfrm>
            <a:off x="8969336" y="5631454"/>
            <a:ext cx="2957419" cy="345301"/>
          </a:xfrm>
          <a:prstGeom prst="wedgeRectCallout">
            <a:avLst>
              <a:gd name="adj1" fmla="val -37940"/>
              <a:gd name="adj2" fmla="val 757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 cumulant results of exp-fam</a:t>
            </a:r>
            <a:endParaRPr lang="en-IN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B8307EC4-0863-4ACD-9267-2AA739DCB149}"/>
                  </a:ext>
                </a:extLst>
              </p:cNvPr>
              <p:cNvSpPr/>
              <p:nvPr/>
            </p:nvSpPr>
            <p:spPr>
              <a:xfrm>
                <a:off x="9996793" y="4541567"/>
                <a:ext cx="1807368" cy="753003"/>
              </a:xfrm>
              <a:prstGeom prst="wedgeRectCallout">
                <a:avLst>
                  <a:gd name="adj1" fmla="val -6534"/>
                  <a:gd name="adj2" fmla="val -773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known as </a:t>
                </a:r>
                <a:r>
                  <a:rPr lang="en-IN" sz="16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“inverse link function”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this case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B8307EC4-0863-4ACD-9267-2AA739DCB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793" y="4541567"/>
                <a:ext cx="1807368" cy="753003"/>
              </a:xfrm>
              <a:prstGeom prst="wedgeRectCallout">
                <a:avLst>
                  <a:gd name="adj1" fmla="val -6534"/>
                  <a:gd name="adj2" fmla="val -77301"/>
                </a:avLst>
              </a:prstGeom>
              <a:blipFill>
                <a:blip r:embed="rId19"/>
                <a:stretch>
                  <a:fillRect l="-1672" r="-2007" b="-92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48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69"/>
    </mc:Choice>
    <mc:Fallback xmlns="">
      <p:transition spd="slow" advTm="670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10" grpId="0"/>
      <p:bldP spid="25" grpId="0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Generalized Linear Models: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overdispersed</a:t>
                </a:r>
                <a:r>
                  <a:rPr lang="en-GB" dirty="0">
                    <a:latin typeface="Abadi Extra Light" panose="020B0204020104020204" pitchFamily="34" charset="0"/>
                  </a:rPr>
                  <a:t> GLMs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a linear regression model with Gaussian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Comparing the expressions,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/2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endParaRPr lang="en-IN" sz="1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likewise express other models for exp-family distributions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Regardless of the form, all will have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21EA7B-8D41-47E7-80BF-7721DDEBE800}"/>
                  </a:ext>
                </a:extLst>
              </p:cNvPr>
              <p:cNvSpPr txBox="1"/>
              <p:nvPr/>
            </p:nvSpPr>
            <p:spPr>
              <a:xfrm>
                <a:off x="574679" y="3429000"/>
                <a:ext cx="10644068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b="1" i="1" smtClean="0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r>
                                        <a:rPr lang="en-IN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b="1" i="1" smtClean="0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r>
                                        <a:rPr lang="en-IN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IN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IN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b="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IN" i="1" smtClean="0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IN" i="1">
                                              <a:solidFill>
                                                <a:srgbClr val="00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b="1" i="1">
                                              <a:solidFill>
                                                <a:srgbClr val="00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r>
                                        <a:rPr lang="en-IN" b="1" i="1">
                                          <a:solidFill>
                                            <a:srgbClr val="00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21EA7B-8D41-47E7-80BF-7721DDEBE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9" y="3429000"/>
                <a:ext cx="10644068" cy="624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EDE0BA-BA8F-4340-A46D-E4C15F4D1EC1}"/>
                  </a:ext>
                </a:extLst>
              </p:cNvPr>
              <p:cNvSpPr txBox="1"/>
              <p:nvPr/>
            </p:nvSpPr>
            <p:spPr>
              <a:xfrm>
                <a:off x="1941515" y="1719790"/>
                <a:ext cx="7070718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IN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IN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EDE0BA-BA8F-4340-A46D-E4C15F4D1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15" y="1719790"/>
                <a:ext cx="7070718" cy="616387"/>
              </a:xfrm>
              <a:prstGeom prst="rect">
                <a:avLst/>
              </a:prstGeom>
              <a:blipFill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D9C3729A-9D75-4302-A811-5A65AC3EB8C2}"/>
              </a:ext>
            </a:extLst>
          </p:cNvPr>
          <p:cNvSpPr/>
          <p:nvPr/>
        </p:nvSpPr>
        <p:spPr>
          <a:xfrm>
            <a:off x="9634743" y="1371600"/>
            <a:ext cx="2292012" cy="1637027"/>
          </a:xfrm>
          <a:prstGeom prst="wedgeRectCallout">
            <a:avLst>
              <a:gd name="adj1" fmla="val -43165"/>
              <a:gd name="adj2" fmla="val 599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here we expressed the Gaussian in the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overdispersed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GLM form unlike how we did it earlier when discussing exp-family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0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63"/>
    </mc:Choice>
    <mc:Fallback xmlns="">
      <p:transition spd="slow" advTm="316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GLM with Canonical Response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GLM with Canon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Resp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(a.k.a., canonical GLM)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doing MLE (assuming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responses). The log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Convexity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guarantees a global optima.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Gradient of log-</a:t>
                </a:r>
                <a:r>
                  <a:rPr lang="en-GB" sz="26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</a:t>
                </a:r>
                <a:r>
                  <a:rPr lang="en-IN" sz="2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“inverse link”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 depends on the mod</a:t>
                </a:r>
                <a:r>
                  <a:rPr lang="en-IN" dirty="0">
                    <a:latin typeface="Abadi Extra Light" panose="020B0204020104020204" pitchFamily="34" charset="0"/>
                  </a:rPr>
                  <a:t>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Real-valued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(linear regression):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identity,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Binary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(logistic regression):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sigmoid function,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Count-valued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(Poisson regression):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exp,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000" b="1" i="1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Non-negative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(gamma regression):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inverse negative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262B6-61D8-46AB-B1E4-6A9F58C5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99" y="1684981"/>
            <a:ext cx="4094732" cy="38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94627-996F-410A-A05B-5C87A8512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817" y="1727401"/>
            <a:ext cx="3272310" cy="381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AD5E9D1-2876-41D1-A221-7DE1CE56330A}"/>
                  </a:ext>
                </a:extLst>
              </p:cNvPr>
              <p:cNvSpPr/>
              <p:nvPr/>
            </p:nvSpPr>
            <p:spPr>
              <a:xfrm>
                <a:off x="8773222" y="831556"/>
                <a:ext cx="3153533" cy="1277614"/>
              </a:xfrm>
              <a:prstGeom prst="wedgeRectCallout">
                <a:avLst>
                  <a:gd name="adj1" fmla="val -59871"/>
                  <a:gd name="adj2" fmla="val 342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simple form of canonical GLM (nat. param just a linear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) makes parameter estimation via MLE/MAP easy since gradient and Hessian have simple expressions (though the Hessian may be expensive to compute/invert)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AD5E9D1-2876-41D1-A221-7DE1CE563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22" y="831556"/>
                <a:ext cx="3153533" cy="1277614"/>
              </a:xfrm>
              <a:prstGeom prst="wedgeRectCallout">
                <a:avLst>
                  <a:gd name="adj1" fmla="val -59871"/>
                  <a:gd name="adj2" fmla="val 34275"/>
                </a:avLst>
              </a:prstGeom>
              <a:blipFill>
                <a:blip r:embed="rId6"/>
                <a:stretch>
                  <a:fillRect t="-3756" b="-70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5CA08F3-3618-4AEA-8A1B-4478F0FCB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48" y="2670811"/>
            <a:ext cx="5626049" cy="668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082A0-9EBE-4B75-A011-BD066E470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341" y="2668004"/>
            <a:ext cx="3917608" cy="671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A3B4F-A92C-415D-8897-A0068D7B9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71" y="3953633"/>
            <a:ext cx="2824109" cy="79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A9486-0C95-4E43-82A8-0B1452D65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1309" y="4013414"/>
            <a:ext cx="2371054" cy="790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D7BC4-3B38-46E7-8994-C4895F34E2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5905" y="4004200"/>
            <a:ext cx="1976170" cy="80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31F14B98-49AE-4B7F-8641-3EC30C5A4DDF}"/>
                  </a:ext>
                </a:extLst>
              </p:cNvPr>
              <p:cNvSpPr/>
              <p:nvPr/>
            </p:nvSpPr>
            <p:spPr>
              <a:xfrm>
                <a:off x="4728340" y="3807325"/>
                <a:ext cx="2042610" cy="292615"/>
              </a:xfrm>
              <a:prstGeom prst="wedgeRectCallout">
                <a:avLst>
                  <a:gd name="adj1" fmla="val 409"/>
                  <a:gd name="adj2" fmla="val 996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Exp of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suff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-stats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31F14B98-49AE-4B7F-8641-3EC30C5A4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40" y="3807325"/>
                <a:ext cx="2042610" cy="292615"/>
              </a:xfrm>
              <a:prstGeom prst="wedgeRectCallout">
                <a:avLst>
                  <a:gd name="adj1" fmla="val 409"/>
                  <a:gd name="adj2" fmla="val 99614"/>
                </a:avLst>
              </a:prstGeom>
              <a:blipFill>
                <a:blip r:embed="rId12"/>
                <a:stretch>
                  <a:fillRect l="-1479" t="-78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AB727CF-DEEA-4767-BBBE-DA84695E8289}"/>
                  </a:ext>
                </a:extLst>
              </p:cNvPr>
              <p:cNvSpPr/>
              <p:nvPr/>
            </p:nvSpPr>
            <p:spPr>
              <a:xfrm>
                <a:off x="7333990" y="3798947"/>
                <a:ext cx="1250179" cy="410506"/>
              </a:xfrm>
              <a:prstGeom prst="wedgeRectCallout">
                <a:avLst>
                  <a:gd name="adj1" fmla="val -40159"/>
                  <a:gd name="adj2" fmla="val 69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Corrective updates for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AB727CF-DEEA-4767-BBBE-DA84695E8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90" y="3798947"/>
                <a:ext cx="1250179" cy="410506"/>
              </a:xfrm>
              <a:prstGeom prst="wedgeRectCallout">
                <a:avLst>
                  <a:gd name="adj1" fmla="val -40159"/>
                  <a:gd name="adj2" fmla="val 69891"/>
                </a:avLst>
              </a:prstGeom>
              <a:blipFill>
                <a:blip r:embed="rId13"/>
                <a:stretch>
                  <a:fillRect l="-962" t="-10465" b="-23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516677F-6250-4D72-88CF-2FEA1995C7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2931" y="333959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721F28B-F8CA-4124-A3AF-E98876DAB368}"/>
                  </a:ext>
                </a:extLst>
              </p:cNvPr>
              <p:cNvSpPr/>
              <p:nvPr/>
            </p:nvSpPr>
            <p:spPr>
              <a:xfrm>
                <a:off x="8626377" y="3748990"/>
                <a:ext cx="2607668" cy="998207"/>
              </a:xfrm>
              <a:prstGeom prst="wedgeRectCallout">
                <a:avLst>
                  <a:gd name="adj1" fmla="val 58218"/>
                  <a:gd name="adj2" fmla="val -47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Hessian can also be shown to 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721F28B-F8CA-4124-A3AF-E98876DAB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77" y="3748990"/>
                <a:ext cx="2607668" cy="998207"/>
              </a:xfrm>
              <a:prstGeom prst="wedgeRectCallout">
                <a:avLst>
                  <a:gd name="adj1" fmla="val 58218"/>
                  <a:gd name="adj2" fmla="val -47273"/>
                </a:avLst>
              </a:prstGeom>
              <a:blipFill>
                <a:blip r:embed="rId15"/>
                <a:stretch>
                  <a:fillRect l="-853" t="-22754" b="-1083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3EB698-A390-4A45-8D09-924522DA101A}"/>
                  </a:ext>
                </a:extLst>
              </p:cNvPr>
              <p:cNvSpPr txBox="1"/>
              <p:nvPr/>
            </p:nvSpPr>
            <p:spPr>
              <a:xfrm>
                <a:off x="449270" y="4166317"/>
                <a:ext cx="415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IN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3EB698-A390-4A45-8D09-924522DA1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0" y="4166317"/>
                <a:ext cx="415178" cy="276999"/>
              </a:xfrm>
              <a:prstGeom prst="rect">
                <a:avLst/>
              </a:prstGeom>
              <a:blipFill>
                <a:blip r:embed="rId16"/>
                <a:stretch>
                  <a:fillRect l="-13235" r="-4412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29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290"/>
    </mc:Choice>
    <mc:Fallback xmlns="">
      <p:transition spd="slow" advTm="672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Fully Bayesian Inference for GLMs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Most GLMs, except linear regression with Gaussian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lik</a:t>
                </a:r>
                <a:r>
                  <a:rPr lang="en-IN" dirty="0">
                    <a:latin typeface="Abadi Extra Light" panose="020B0204020104020204" pitchFamily="34" charset="0"/>
                  </a:rPr>
                  <a:t>. and Gaussian prior, do not have conjugate pairs of likelihood and priors (recall logistic regression)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Posterior over the weight vector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intractable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Approximate inference methods needed, e.g., 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Laplace approximation (have already seen): Easily applicable since derivatives (first and second) can be easily computed (note that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Hessian)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MCMC or variational inference (will see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98"/>
    </mc:Choice>
    <mc:Fallback xmlns="">
      <p:transition spd="slow" advTm="270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Various Types of GLMs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B5CFD0-3AE4-4301-A53E-85AF932667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1224" y="2155491"/>
              <a:ext cx="10741084" cy="3565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5982">
                      <a:extLst>
                        <a:ext uri="{9D8B030D-6E8A-4147-A177-3AD203B41FA5}">
                          <a16:colId xmlns:a16="http://schemas.microsoft.com/office/drawing/2014/main" val="2566520041"/>
                        </a:ext>
                      </a:extLst>
                    </a:gridCol>
                    <a:gridCol w="1972547">
                      <a:extLst>
                        <a:ext uri="{9D8B030D-6E8A-4147-A177-3AD203B41FA5}">
                          <a16:colId xmlns:a16="http://schemas.microsoft.com/office/drawing/2014/main" val="3113039371"/>
                        </a:ext>
                      </a:extLst>
                    </a:gridCol>
                    <a:gridCol w="3015973">
                      <a:extLst>
                        <a:ext uri="{9D8B030D-6E8A-4147-A177-3AD203B41FA5}">
                          <a16:colId xmlns:a16="http://schemas.microsoft.com/office/drawing/2014/main" val="4031411495"/>
                        </a:ext>
                      </a:extLst>
                    </a:gridCol>
                    <a:gridCol w="2565012">
                      <a:extLst>
                        <a:ext uri="{9D8B030D-6E8A-4147-A177-3AD203B41FA5}">
                          <a16:colId xmlns:a16="http://schemas.microsoft.com/office/drawing/2014/main" val="1801393285"/>
                        </a:ext>
                      </a:extLst>
                    </a:gridCol>
                    <a:gridCol w="1241570">
                      <a:extLst>
                        <a:ext uri="{9D8B030D-6E8A-4147-A177-3AD203B41FA5}">
                          <a16:colId xmlns:a16="http://schemas.microsoft.com/office/drawing/2014/main" val="31499118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response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GLM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solidFill>
                                <a:schemeClr val="tx1"/>
                              </a:solidFill>
                            </a:rPr>
                            <a:t>       Link Function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oMath>
                          </a14:m>
                          <a:endParaRPr lang="en-IN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Response Function </a:t>
                          </a:r>
                          <a14:m>
                            <m:oMath xmlns:m="http://schemas.openxmlformats.org/officeDocument/2006/math">
                              <m: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endParaRPr lang="en-IN" sz="1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IN" sz="1400" dirty="0" err="1">
                              <a:solidFill>
                                <a:schemeClr val="tx1"/>
                              </a:solidFill>
                            </a:rPr>
                            <a:t>Inv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 Link </a:t>
                          </a:r>
                          <a:r>
                            <a:rPr lang="en-IN" sz="1400" dirty="0" err="1">
                              <a:solidFill>
                                <a:schemeClr val="tx1"/>
                              </a:solidFill>
                            </a:rPr>
                            <a:t>Func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 if canon. GLM)</a:t>
                          </a:r>
                        </a:p>
                        <a:p>
                          <a:pPr algn="ctr"/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(Operates on </a:t>
                          </a:r>
                          <a14:m>
                            <m:oMath xmlns:m="http://schemas.openxmlformats.org/officeDocument/2006/math"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Activation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90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Gaussian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61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Logistic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Log-odds: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97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b="0" dirty="0" err="1"/>
                            <a:t>Inv</a:t>
                          </a:r>
                          <a:r>
                            <a:rPr lang="en-IN" b="0" dirty="0"/>
                            <a:t> CDF: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dirty="0"/>
                            <a:t>(CDF of N(0,1))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9715847"/>
                      </a:ext>
                    </a:extLst>
                  </a:tr>
                  <a:tr h="241063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Categorical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Multinoulli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Log-odds: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657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Poisson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exp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2585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Non-negative 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gamma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128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</a:t>
                          </a:r>
                          <a:r>
                            <a:rPr lang="en-IN" dirty="0" err="1"/>
                            <a:t>Inv</a:t>
                          </a:r>
                          <a:r>
                            <a:rPr lang="en-IN" dirty="0"/>
                            <a:t> CDF: log(-log())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CDF: exp(-exp(-))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9836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B5CFD0-3AE4-4301-A53E-85AF932667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0861586"/>
                  </p:ext>
                </p:extLst>
              </p:nvPr>
            </p:nvGraphicFramePr>
            <p:xfrm>
              <a:off x="911224" y="2155491"/>
              <a:ext cx="10741084" cy="3565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5982">
                      <a:extLst>
                        <a:ext uri="{9D8B030D-6E8A-4147-A177-3AD203B41FA5}">
                          <a16:colId xmlns:a16="http://schemas.microsoft.com/office/drawing/2014/main" val="2566520041"/>
                        </a:ext>
                      </a:extLst>
                    </a:gridCol>
                    <a:gridCol w="1972547">
                      <a:extLst>
                        <a:ext uri="{9D8B030D-6E8A-4147-A177-3AD203B41FA5}">
                          <a16:colId xmlns:a16="http://schemas.microsoft.com/office/drawing/2014/main" val="3113039371"/>
                        </a:ext>
                      </a:extLst>
                    </a:gridCol>
                    <a:gridCol w="3015973">
                      <a:extLst>
                        <a:ext uri="{9D8B030D-6E8A-4147-A177-3AD203B41FA5}">
                          <a16:colId xmlns:a16="http://schemas.microsoft.com/office/drawing/2014/main" val="4031411495"/>
                        </a:ext>
                      </a:extLst>
                    </a:gridCol>
                    <a:gridCol w="2565012">
                      <a:extLst>
                        <a:ext uri="{9D8B030D-6E8A-4147-A177-3AD203B41FA5}">
                          <a16:colId xmlns:a16="http://schemas.microsoft.com/office/drawing/2014/main" val="1801393285"/>
                        </a:ext>
                      </a:extLst>
                    </a:gridCol>
                    <a:gridCol w="1241570">
                      <a:extLst>
                        <a:ext uri="{9D8B030D-6E8A-4147-A177-3AD203B41FA5}">
                          <a16:colId xmlns:a16="http://schemas.microsoft.com/office/drawing/2014/main" val="3149911884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response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GLM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4167" r="-127071" b="-4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546" t="-4167" r="-49406" b="-4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Activation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90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Gaussian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617275"/>
                      </a:ext>
                    </a:extLst>
                  </a:tr>
                  <a:tr h="487807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Logistic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232500" r="-127071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97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436066" r="-127071" b="-4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546" t="-436066" r="-49406" b="-4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9715847"/>
                      </a:ext>
                    </a:extLst>
                  </a:tr>
                  <a:tr h="491554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Categorical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Multinoulli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403704" r="-127071" b="-2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657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Poisson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668852" r="-12707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exp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2585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Non-negative 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gamma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128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</a:t>
                          </a:r>
                          <a:r>
                            <a:rPr lang="en-IN" dirty="0" err="1"/>
                            <a:t>Inv</a:t>
                          </a:r>
                          <a:r>
                            <a:rPr lang="en-IN" dirty="0"/>
                            <a:t> CDF: log(-log())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CDF: exp(-exp(-))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98361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2D23739-4714-472D-88D5-0ABFA382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739" y="1049809"/>
            <a:ext cx="3125768" cy="1047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2942A-1909-429C-9F2C-2E69F0058453}"/>
              </a:ext>
            </a:extLst>
          </p:cNvPr>
          <p:cNvSpPr txBox="1"/>
          <p:nvPr/>
        </p:nvSpPr>
        <p:spPr>
          <a:xfrm>
            <a:off x="720897" y="5907881"/>
            <a:ext cx="10829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.. and several others (exponential, inverse Gaussian, Binomial, Tweedie, etc)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1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14"/>
    </mc:Choice>
    <mc:Fallback xmlns="">
      <p:transition spd="slow" advTm="19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discriminative model for binary classification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linear model with parameters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computes a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for input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sigmoid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function maps this real-valued score into probability of label being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conditional distribution of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is the following Bernoulli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a Gaussian prior on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IN" b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Point estimation (MLE/MAP) for LR gives global optima (NLL is convex in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will mainly focus on fully Bayesian inference (computing the posterior)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316" b="-59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/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5AC3032-719F-450D-9C9D-7CFD61C7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966" y="2791607"/>
            <a:ext cx="1958570" cy="9208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2FB40D-C42F-45D8-AB23-3FD135D575F1}"/>
              </a:ext>
            </a:extLst>
          </p:cNvPr>
          <p:cNvSpPr txBox="1"/>
          <p:nvPr/>
        </p:nvSpPr>
        <p:spPr>
          <a:xfrm>
            <a:off x="7662193" y="3575057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real-valued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/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blipFill>
                <a:blip r:embed="rId6"/>
                <a:stretch>
                  <a:fillRect l="-141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/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Large positive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large prob of label being 1, and large negative score means low prob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blipFill>
                <a:blip r:embed="rId7"/>
                <a:stretch>
                  <a:fillRect r="-197" b="-566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E21CC68-2C71-410D-BACB-A886039E209D}"/>
              </a:ext>
            </a:extLst>
          </p:cNvPr>
          <p:cNvSpPr/>
          <p:nvPr/>
        </p:nvSpPr>
        <p:spPr>
          <a:xfrm>
            <a:off x="416911" y="4344848"/>
            <a:ext cx="1120225" cy="229486"/>
          </a:xfrm>
          <a:prstGeom prst="wedgeRectCallout">
            <a:avLst>
              <a:gd name="adj1" fmla="val 56284"/>
              <a:gd name="adj2" fmla="val 1049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/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blipFill>
                <a:blip r:embed="rId8"/>
                <a:stretch>
                  <a:fillRect l="-265" t="-6349" r="-2122" b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3A2691-CBCB-46FF-9EF4-7481D7A29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83" y="29839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/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There are other ways too that can convert the score into a probability, such as a CDF:</a:t>
                </a:r>
              </a:p>
              <a:p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CDF of </a:t>
                </a:r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This model is known as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</a:t>
                </a:r>
                <a:r>
                  <a:rPr lang="en-IN" sz="1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Probit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Regression”.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blipFill>
                <a:blip r:embed="rId10"/>
                <a:stretch>
                  <a:fillRect t="-2500" b="-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37519E84-3D3D-4C7D-99DD-0FEFDEF8B605}"/>
              </a:ext>
            </a:extLst>
          </p:cNvPr>
          <p:cNvSpPr/>
          <p:nvPr/>
        </p:nvSpPr>
        <p:spPr>
          <a:xfrm>
            <a:off x="8906797" y="5313092"/>
            <a:ext cx="3047722" cy="457284"/>
          </a:xfrm>
          <a:prstGeom prst="wedgeRectCallout">
            <a:avLst>
              <a:gd name="adj1" fmla="val -56591"/>
              <a:gd name="adj2" fmla="val -53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also use a sparsity-inducing prior, such as spike-and-slab or a scale-mixture of Gaussians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1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60"/>
    </mc:Choice>
    <mc:Fallback xmlns="">
      <p:transition spd="slow" advTm="51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/>
      <p:bldP spid="31" grpId="0" animBg="1"/>
      <p:bldP spid="32" grpId="0" animBg="1"/>
      <p:bldP spid="27" grpId="0"/>
      <p:bldP spid="35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Regression: The Posterior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posterior will be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Need to approximate the posterior in this case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For now, we will use a simple approximation called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Laplace approximation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/>
              <p:nvPr/>
            </p:nvSpPr>
            <p:spPr>
              <a:xfrm>
                <a:off x="610259" y="1935022"/>
                <a:ext cx="7872861" cy="883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9" y="1935022"/>
                <a:ext cx="7872861" cy="883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2C7E4F5-E6FA-4422-8950-45AF253DF0A3}"/>
              </a:ext>
            </a:extLst>
          </p:cNvPr>
          <p:cNvSpPr/>
          <p:nvPr/>
        </p:nvSpPr>
        <p:spPr>
          <a:xfrm>
            <a:off x="7278315" y="1510697"/>
            <a:ext cx="1002309" cy="325439"/>
          </a:xfrm>
          <a:prstGeom prst="wedgeRectCallout">
            <a:avLst>
              <a:gd name="adj1" fmla="val -51931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Bernoulli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C05D8FC-BD98-4FA8-B282-1120942A1A0B}"/>
              </a:ext>
            </a:extLst>
          </p:cNvPr>
          <p:cNvSpPr/>
          <p:nvPr/>
        </p:nvSpPr>
        <p:spPr>
          <a:xfrm>
            <a:off x="5392510" y="1539781"/>
            <a:ext cx="1002309" cy="325439"/>
          </a:xfrm>
          <a:prstGeom prst="wedgeRectCallout">
            <a:avLst>
              <a:gd name="adj1" fmla="val -39396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D13513-D5A0-45BE-B16D-1D7B696A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150" y="1575133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5F08322-EE6A-4DA3-8EA4-0B53F0968197}"/>
              </a:ext>
            </a:extLst>
          </p:cNvPr>
          <p:cNvSpPr/>
          <p:nvPr/>
        </p:nvSpPr>
        <p:spPr>
          <a:xfrm>
            <a:off x="8622230" y="1508959"/>
            <a:ext cx="2457681" cy="1482693"/>
          </a:xfrm>
          <a:prstGeom prst="wedgeRectCallout">
            <a:avLst>
              <a:gd name="adj1" fmla="val 64325"/>
              <a:gd name="adj2" fmla="val -197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Unfortunately, Gaussian and Bernoulli are not conjugate with each other, so analytic expression for the posterior can’t be obtained unlike prob. linear regression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5A2FD32-1DA9-49C9-A6C8-8D06A3ECE9E1}"/>
              </a:ext>
            </a:extLst>
          </p:cNvPr>
          <p:cNvSpPr/>
          <p:nvPr/>
        </p:nvSpPr>
        <p:spPr>
          <a:xfrm>
            <a:off x="8845697" y="3088007"/>
            <a:ext cx="2861199" cy="563635"/>
          </a:xfrm>
          <a:prstGeom prst="wedgeRectCallout">
            <a:avLst>
              <a:gd name="adj1" fmla="val -39553"/>
              <a:gd name="adj2" fmla="val 650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Other approx. inference methods, such as MCMC and VI later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CCB11FF-BF91-4177-AD08-EDA6197F4CBC}"/>
                  </a:ext>
                </a:extLst>
              </p:cNvPr>
              <p:cNvSpPr/>
              <p:nvPr/>
            </p:nvSpPr>
            <p:spPr>
              <a:xfrm>
                <a:off x="265245" y="2695121"/>
                <a:ext cx="1466963" cy="461714"/>
              </a:xfrm>
              <a:prstGeom prst="wedgeRectCallout">
                <a:avLst>
                  <a:gd name="adj1" fmla="val 38932"/>
                  <a:gd name="adj2" fmla="val -82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not shown</a:t>
                </a:r>
                <a:endParaRPr lang="en-IN" sz="1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CCB11FF-BF91-4177-AD08-EDA6197F4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2695121"/>
                <a:ext cx="1466963" cy="461714"/>
              </a:xfrm>
              <a:prstGeom prst="wedgeRectCallout">
                <a:avLst>
                  <a:gd name="adj1" fmla="val 38932"/>
                  <a:gd name="adj2" fmla="val -82617"/>
                </a:avLst>
              </a:prstGeom>
              <a:blipFill>
                <a:blip r:embed="rId5"/>
                <a:stretch>
                  <a:fillRect l="-2058" b="-190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C2ADE0F-4B12-4743-B1FB-9B432FD4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89" y="4282591"/>
            <a:ext cx="3194366" cy="24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472FE2B-02E8-40AF-9E1C-71E340E43EC7}"/>
              </a:ext>
            </a:extLst>
          </p:cNvPr>
          <p:cNvSpPr/>
          <p:nvPr/>
        </p:nvSpPr>
        <p:spPr>
          <a:xfrm>
            <a:off x="1432733" y="4290093"/>
            <a:ext cx="2861199" cy="1104855"/>
          </a:xfrm>
          <a:prstGeom prst="wedgeRectCallout">
            <a:avLst>
              <a:gd name="adj1" fmla="val 67351"/>
              <a:gd name="adj2" fmla="val -23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Laplace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approx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: Approximates the intractable posterior by a </a:t>
            </a:r>
            <a:r>
              <a:rPr lang="en-IN" sz="1600" b="1" dirty="0">
                <a:solidFill>
                  <a:schemeClr val="accent5"/>
                </a:solidFill>
                <a:latin typeface="Abadi Extra Light" panose="020B0204020104020204" pitchFamily="34" charset="0"/>
              </a:rPr>
              <a:t>Gaussian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whose mean is the MAP solution of the LR model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1AD0C64-37C8-4339-B92A-72D41AF2A523}"/>
              </a:ext>
            </a:extLst>
          </p:cNvPr>
          <p:cNvSpPr/>
          <p:nvPr/>
        </p:nvSpPr>
        <p:spPr>
          <a:xfrm>
            <a:off x="265245" y="5534552"/>
            <a:ext cx="3889435" cy="1223010"/>
          </a:xfrm>
          <a:prstGeom prst="wedgeRectCallout">
            <a:avLst>
              <a:gd name="adj1" fmla="val 47415"/>
              <a:gd name="adj2" fmla="val -70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.. and the covariance matrix of this Gaussian is set to the inverse of the </a:t>
            </a:r>
            <a:r>
              <a:rPr lang="en-IN" sz="1600" b="1" dirty="0">
                <a:solidFill>
                  <a:schemeClr val="accent5"/>
                </a:solidFill>
                <a:latin typeface="Abadi Extra Light" panose="020B0204020104020204" pitchFamily="34" charset="0"/>
              </a:rPr>
              <a:t>Hessian matrix (second derivative)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of the model’s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negative log-joint of params and data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evaluated at the MAP solution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4BBF5-CB6F-4A4C-947C-FB6013446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064" y="4256639"/>
            <a:ext cx="3116620" cy="383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111AE7-C48D-4A14-A0FE-637D5DCE8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2029" y="4640223"/>
            <a:ext cx="2172179" cy="372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57699D-889D-4AD9-9BA1-E0CC645DE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2029" y="5034241"/>
            <a:ext cx="2342726" cy="3592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B22BFB-0412-447D-B25E-6E98E96ED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930" y="5889207"/>
            <a:ext cx="3508420" cy="438553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1DFA246-D4F1-4BA1-BACB-213DDB08F1C6}"/>
              </a:ext>
            </a:extLst>
          </p:cNvPr>
          <p:cNvSpPr/>
          <p:nvPr/>
        </p:nvSpPr>
        <p:spPr>
          <a:xfrm>
            <a:off x="9159054" y="5529989"/>
            <a:ext cx="2234484" cy="359218"/>
          </a:xfrm>
          <a:prstGeom prst="wedgeRectCallout">
            <a:avLst>
              <a:gd name="adj1" fmla="val -38192"/>
              <a:gd name="adj2" fmla="val -8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First or second-order optimization methods can be used</a:t>
            </a:r>
            <a:endParaRPr lang="en-IN" sz="12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1E5D84-5B45-5AC7-F22B-D4BE439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42" y="293384"/>
            <a:ext cx="3916680" cy="8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/>
              <p:nvPr/>
            </p:nvSpPr>
            <p:spPr>
              <a:xfrm>
                <a:off x="8912462" y="1035815"/>
                <a:ext cx="1535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62" y="1035815"/>
                <a:ext cx="1535612" cy="276999"/>
              </a:xfrm>
              <a:prstGeom prst="rect">
                <a:avLst/>
              </a:prstGeom>
              <a:blipFill>
                <a:blip r:embed="rId12"/>
                <a:stretch>
                  <a:fillRect l="-1984" t="-4444" r="-396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9A38446-5310-F8D2-0940-25BB1B81440E}"/>
              </a:ext>
            </a:extLst>
          </p:cNvPr>
          <p:cNvSpPr/>
          <p:nvPr/>
        </p:nvSpPr>
        <p:spPr>
          <a:xfrm>
            <a:off x="7665642" y="289600"/>
            <a:ext cx="3916680" cy="106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8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80"/>
    </mc:Choice>
    <mc:Fallback xmlns="">
      <p:transition spd="slow" advTm="56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1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 Posterior: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the Gaussian approximation, some samples from the posterior of LR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sample drawn from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dirty="0" err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1" dirty="0" err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give a weight vector 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such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corresponds to one of the separators in the above figure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8CC5DA-A018-4931-A8D6-327430A5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11" y="1976397"/>
            <a:ext cx="3593645" cy="2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1E910F-6295-4C56-BB6C-7BF250561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426" y="1976397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CE5FB8-A21A-4FB1-B1BB-05B7CDE493AE}"/>
                  </a:ext>
                </a:extLst>
              </p:cNvPr>
              <p:cNvSpPr/>
              <p:nvPr/>
            </p:nvSpPr>
            <p:spPr>
              <a:xfrm>
                <a:off x="6512515" y="2046786"/>
                <a:ext cx="3877561" cy="824444"/>
              </a:xfrm>
              <a:prstGeom prst="wedgeRectCallout">
                <a:avLst>
                  <a:gd name="adj1" fmla="val 58194"/>
                  <a:gd name="adj2" fmla="val -14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 all separators from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from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posterior are equally good; their “goodness” will depends on their posterior probabilities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DFCE5FB8-A21A-4FB1-B1BB-05B7CDE49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15" y="2046786"/>
                <a:ext cx="3877561" cy="824444"/>
              </a:xfrm>
              <a:prstGeom prst="wedgeRectCallout">
                <a:avLst>
                  <a:gd name="adj1" fmla="val 58194"/>
                  <a:gd name="adj2" fmla="val -14195"/>
                </a:avLst>
              </a:prstGeom>
              <a:blipFill>
                <a:blip r:embed="rId6"/>
                <a:stretch>
                  <a:fillRect l="-576"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690D651-EC7D-40A4-8746-23960ABF35E7}"/>
              </a:ext>
            </a:extLst>
          </p:cNvPr>
          <p:cNvSpPr/>
          <p:nvPr/>
        </p:nvSpPr>
        <p:spPr>
          <a:xfrm>
            <a:off x="6765115" y="3079803"/>
            <a:ext cx="3747311" cy="824444"/>
          </a:xfrm>
          <a:prstGeom prst="wedgeRectCallout">
            <a:avLst>
              <a:gd name="adj1" fmla="val 43872"/>
              <a:gd name="adj2" fmla="val -920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making predictions, we can still use all of them but weighted by their importance based on their posterior probabilities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BD27E5D-0085-4ECE-A41E-3E1C9FCF547A}"/>
              </a:ext>
            </a:extLst>
          </p:cNvPr>
          <p:cNvSpPr/>
          <p:nvPr/>
        </p:nvSpPr>
        <p:spPr>
          <a:xfrm>
            <a:off x="7173781" y="4046410"/>
            <a:ext cx="3086045" cy="559614"/>
          </a:xfrm>
          <a:prstGeom prst="wedgeRectCallout">
            <a:avLst>
              <a:gd name="adj1" fmla="val 42252"/>
              <a:gd name="adj2" fmla="val -943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That’s exactly what we do when computing the predictive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5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906"/>
    </mc:Choice>
    <mc:Fallback xmlns="">
      <p:transition spd="slow" advTm="23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posterior predictive distribution can be computed as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Monte-Carlo approximation of this integral is one possible way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Draw 𝑀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from the approx. of posterior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Approximate the PPD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contrast, when using MLE/MAP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plug-in pred.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/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32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3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15E214C-C6F2-4733-8DFF-68CE27EAFFC8}"/>
              </a:ext>
            </a:extLst>
          </p:cNvPr>
          <p:cNvSpPr/>
          <p:nvPr/>
        </p:nvSpPr>
        <p:spPr>
          <a:xfrm>
            <a:off x="5958428" y="2463028"/>
            <a:ext cx="855726" cy="325439"/>
          </a:xfrm>
          <a:prstGeom prst="wedgeRectCallout">
            <a:avLst>
              <a:gd name="adj1" fmla="val 52862"/>
              <a:gd name="adj2" fmla="val -1320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sigmoid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AC2556D-B865-413A-A422-C586C023F6AD}"/>
              </a:ext>
            </a:extLst>
          </p:cNvPr>
          <p:cNvSpPr/>
          <p:nvPr/>
        </p:nvSpPr>
        <p:spPr>
          <a:xfrm>
            <a:off x="7861879" y="2463028"/>
            <a:ext cx="3157194" cy="325439"/>
          </a:xfrm>
          <a:prstGeom prst="wedgeRectCallout">
            <a:avLst>
              <a:gd name="adj1" fmla="val -13048"/>
              <a:gd name="adj2" fmla="val -1277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(if using Laplace approx.)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15C5A79-60F1-490B-BDCE-09710C5076B1}"/>
              </a:ext>
            </a:extLst>
          </p:cNvPr>
          <p:cNvSpPr/>
          <p:nvPr/>
        </p:nvSpPr>
        <p:spPr>
          <a:xfrm>
            <a:off x="3181647" y="2335855"/>
            <a:ext cx="2252918" cy="568616"/>
          </a:xfrm>
          <a:prstGeom prst="wedgeRectCallout">
            <a:avLst>
              <a:gd name="adj1" fmla="val 39885"/>
              <a:gd name="adj2" fmla="val -660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Integral not tractable and must be approximated</a:t>
            </a:r>
            <a:endParaRPr lang="en-IN" sz="1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/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IN" sz="24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/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blipFill>
                <a:blip r:embed="rId6"/>
                <a:stretch>
                  <a:fillRect l="-1635" t="-184286" b="-25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/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I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60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53"/>
    </mc:Choice>
    <mc:Fallback xmlns="">
      <p:transition spd="slow" advTm="39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</a:t>
            </a:r>
            <a:r>
              <a:rPr lang="en-GB" dirty="0">
                <a:solidFill>
                  <a:srgbClr val="A33BC3"/>
                </a:solidFill>
              </a:rPr>
              <a:t>Plug-in Prediction vs Bayesian Averaging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Plug-in prediction uses a single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(point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est</a:t>
                </a:r>
                <a:r>
                  <a:rPr lang="en-IN" dirty="0">
                    <a:latin typeface="Abadi Extra Light" panose="020B0204020104020204" pitchFamily="34" charset="0"/>
                  </a:rPr>
                  <a:t>) to make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PPD does an averaging using all possible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 from the posterior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23380F-7488-4723-A8FA-C3B41D3B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3" y="2572512"/>
            <a:ext cx="3270824" cy="29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1EE93-6CFB-448D-BC00-8B9A19D5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139" y="2572512"/>
            <a:ext cx="3270824" cy="293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F473B-D462-4AA2-9048-7E8B66922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831" y="2740679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7804CB1-2435-43BA-8144-79CA85E7F202}"/>
              </a:ext>
            </a:extLst>
          </p:cNvPr>
          <p:cNvSpPr/>
          <p:nvPr/>
        </p:nvSpPr>
        <p:spPr>
          <a:xfrm>
            <a:off x="9128160" y="3520558"/>
            <a:ext cx="2457681" cy="1866202"/>
          </a:xfrm>
          <a:prstGeom prst="wedgeRectCallout">
            <a:avLst>
              <a:gd name="adj1" fmla="val 45063"/>
              <a:gd name="adj2" fmla="val -615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averaging is like using an ensemble of models. In this example, each model is a linear classifier but the ensemble-like effect resulted in nonlinear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/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blipFill>
                <a:blip r:embed="rId7"/>
                <a:stretch>
                  <a:fillRect l="-1347" t="-8197" r="-2189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/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IN" sz="20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12A8E34-1C27-4899-85E1-D8E6CFB4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13" y="1066476"/>
            <a:ext cx="2062356" cy="16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BACA79D-C19F-46C7-96BB-A8ED54E0ED8B}"/>
              </a:ext>
            </a:extLst>
          </p:cNvPr>
          <p:cNvSpPr/>
          <p:nvPr/>
        </p:nvSpPr>
        <p:spPr>
          <a:xfrm>
            <a:off x="3893180" y="2296216"/>
            <a:ext cx="1668405" cy="2819372"/>
          </a:xfrm>
          <a:prstGeom prst="wedgeRectCallout">
            <a:avLst>
              <a:gd name="adj1" fmla="val 28081"/>
              <a:gd name="adj2" fmla="val -498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Color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transitions (red to blue) in both plots denote how the probability of an input changes from belonging to red class to belonging to blue class. All inputs on a line (or curve on RHS plot)have the same probability of belonging to the red/blue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101"/>
    </mc:Choice>
    <mc:Fallback xmlns="">
      <p:transition spd="slow" advTm="495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Multiclass Logistic (a.k.a. </a:t>
            </a:r>
            <a:r>
              <a:rPr lang="en-IN" dirty="0" err="1">
                <a:solidFill>
                  <a:srgbClr val="A33BC3"/>
                </a:solidFill>
              </a:rPr>
              <a:t>Softmax</a:t>
            </a:r>
            <a:r>
              <a:rPr lang="en-IN" dirty="0">
                <a:solidFill>
                  <a:srgbClr val="A33BC3"/>
                </a:solidFill>
              </a:rPr>
              <a:t>) Regression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called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/multinomial regression</a:t>
                </a:r>
                <a:r>
                  <a:rPr lang="en-GB" dirty="0">
                    <a:latin typeface="Abadi Extra Light" panose="020B0204020104020204" pitchFamily="34" charset="0"/>
                  </a:rPr>
                  <a:t>: Basically, LR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&gt; 2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classes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label probabilities are defined as</a:t>
                </a: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weight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vecs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(one per class),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-dim,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likelihood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</a:t>
                </a:r>
                <a:r>
                  <a:rPr lang="en-GB" sz="26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distribution. Therefore total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do MLE/MAP/fully Bayesian estimation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similar to LR model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/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24664E-8C6A-4EEF-A22C-54B94908D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1348" y="2375630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/>
              <p:nvPr/>
            </p:nvSpPr>
            <p:spPr>
              <a:xfrm>
                <a:off x="7730319" y="2678710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=1 for any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319" y="2678710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blipFill>
                <a:blip r:embed="rId6"/>
                <a:stretch>
                  <a:fillRect l="-1544" t="-74545" b="-6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771ECE6-C86D-4FF1-8908-88389769539E}"/>
              </a:ext>
            </a:extLst>
          </p:cNvPr>
          <p:cNvSpPr/>
          <p:nvPr/>
        </p:nvSpPr>
        <p:spPr>
          <a:xfrm>
            <a:off x="4020568" y="2477954"/>
            <a:ext cx="2463994" cy="120756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2F21994-8CF0-4CC9-893E-3CC4ED321DB7}"/>
              </a:ext>
            </a:extLst>
          </p:cNvPr>
          <p:cNvSpPr/>
          <p:nvPr/>
        </p:nvSpPr>
        <p:spPr>
          <a:xfrm>
            <a:off x="5849904" y="2059145"/>
            <a:ext cx="1880415" cy="433435"/>
          </a:xfrm>
          <a:prstGeom prst="wedgeRectCallout">
            <a:avLst>
              <a:gd name="adj1" fmla="val -41697"/>
              <a:gd name="adj2" fmla="val 68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</a:t>
            </a:r>
            <a:endParaRPr lang="en-IN" sz="20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/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/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1 if true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0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≠ℓ  </m:t>
                    </m:r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blipFill>
                <a:blip r:embed="rId8"/>
                <a:stretch>
                  <a:fillRect t="-8182" r="-2469" b="-172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97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14"/>
    </mc:Choice>
    <mc:Fallback xmlns="">
      <p:transition spd="slow" advTm="210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Laplace Approximation of Posterior Distribution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Consider a posterior distribution that is intractable to compute</a:t>
            </a: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Laplace approximation approximates the above using a Gaussian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Why is the above Gaussian a reasonable approximation to the posterior?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/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63ED64-A7C2-4CEC-8764-DE522C84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21" y="1790350"/>
            <a:ext cx="4779153" cy="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569C55BE-699E-4B6D-A1CF-BA6D5A552FB2}"/>
              </a:ext>
            </a:extLst>
          </p:cNvPr>
          <p:cNvSpPr/>
          <p:nvPr/>
        </p:nvSpPr>
        <p:spPr>
          <a:xfrm>
            <a:off x="2810311" y="1650746"/>
            <a:ext cx="989901" cy="356350"/>
          </a:xfrm>
          <a:prstGeom prst="wedgeRectCallout">
            <a:avLst>
              <a:gd name="adj1" fmla="val 64973"/>
              <a:gd name="adj2" fmla="val 352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Unknowns of the model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B88D66A-5D27-44B5-BB43-EBC64D8D1147}"/>
              </a:ext>
            </a:extLst>
          </p:cNvPr>
          <p:cNvSpPr/>
          <p:nvPr/>
        </p:nvSpPr>
        <p:spPr>
          <a:xfrm>
            <a:off x="4338506" y="1701262"/>
            <a:ext cx="493554" cy="178175"/>
          </a:xfrm>
          <a:prstGeom prst="wedgeRectCallout">
            <a:avLst>
              <a:gd name="adj1" fmla="val -36722"/>
              <a:gd name="adj2" fmla="val 964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Data</a:t>
            </a:r>
            <a:endParaRPr lang="en-IN" sz="1200" b="1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6B1425-9C7B-4832-88EF-FF1BCB5E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32" y="3308798"/>
            <a:ext cx="2639543" cy="1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44844FD-08FD-4E12-9C04-4047C9F5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9" y="3909552"/>
            <a:ext cx="3626840" cy="4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2CE15C0-6ACE-4273-B7F6-F1EC7FD8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20" y="3069682"/>
            <a:ext cx="4576312" cy="4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1D29D-2DAD-439C-B911-76E7D89AC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8789" y="3572212"/>
            <a:ext cx="2243762" cy="384445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355E512-EB94-46C7-94FC-8A3322DE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89" y="3983608"/>
            <a:ext cx="3336430" cy="4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EFFF83-232D-4DB5-A43E-D3AA0C6365F1}"/>
              </a:ext>
            </a:extLst>
          </p:cNvPr>
          <p:cNvSpPr/>
          <p:nvPr/>
        </p:nvSpPr>
        <p:spPr>
          <a:xfrm>
            <a:off x="265245" y="3838865"/>
            <a:ext cx="3785787" cy="664769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A8C4202E-AE54-4CFF-A644-C8277DAD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82" y="4417353"/>
            <a:ext cx="5181935" cy="4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50E1869-2018-4B1C-9185-09437105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89" y="4916647"/>
            <a:ext cx="3287535" cy="3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Derivation of the Laplace Approximation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write the Bayes rule as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Approximating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by a quadratic function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will make it a Gaussian</a:t>
                </a: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the second-order Taylor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IN" dirty="0">
                    <a:latin typeface="Abadi Extra Light" panose="020B0204020104020204" pitchFamily="34" charset="0"/>
                  </a:rPr>
                  <a:t> of a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around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Laplace approx. is based on a second-order Taylor approx. of the posterior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F8440F-8CE4-4E36-8076-59C81EB5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05" y="1674236"/>
            <a:ext cx="46863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057669-B861-4F73-B531-2E5DCCAA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58" y="1693286"/>
            <a:ext cx="23907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7E8596F-C967-4974-BC01-5E6D23BC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4" y="3852664"/>
            <a:ext cx="87249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18F9D67-40C7-41DF-AD0E-E2E7B3D2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74" y="5199694"/>
            <a:ext cx="9403052" cy="7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C185B87-1AA2-4B17-8FEC-B47D85EC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03" y="4744433"/>
            <a:ext cx="4110471" cy="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096ABC77-A8ED-4045-A37D-79F3EAD984AC}"/>
                  </a:ext>
                </a:extLst>
              </p:cNvPr>
              <p:cNvSpPr/>
              <p:nvPr/>
            </p:nvSpPr>
            <p:spPr>
              <a:xfrm>
                <a:off x="2191905" y="5088975"/>
                <a:ext cx="1170562" cy="279470"/>
              </a:xfrm>
              <a:prstGeom prst="wedgeRectCallout">
                <a:avLst>
                  <a:gd name="adj1" fmla="val 44090"/>
                  <a:gd name="adj2" fmla="val 78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Constant 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096ABC77-A8ED-4045-A37D-79F3EAD98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05" y="5088975"/>
                <a:ext cx="1170562" cy="279470"/>
              </a:xfrm>
              <a:prstGeom prst="wedgeRectCallout">
                <a:avLst>
                  <a:gd name="adj1" fmla="val 44090"/>
                  <a:gd name="adj2" fmla="val 78233"/>
                </a:avLst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6E6CD32-88DE-4A6D-BF74-7382BD8FAA95}"/>
                  </a:ext>
                </a:extLst>
              </p:cNvPr>
              <p:cNvSpPr/>
              <p:nvPr/>
            </p:nvSpPr>
            <p:spPr>
              <a:xfrm>
                <a:off x="15371774" y="3178223"/>
                <a:ext cx="626422" cy="45719"/>
              </a:xfrm>
              <a:prstGeom prst="wedgeRectCallout">
                <a:avLst>
                  <a:gd name="adj1" fmla="val -66338"/>
                  <a:gd name="adj2" fmla="val 51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Purely quadratic in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B6E6CD32-88DE-4A6D-BF74-7382BD8FA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774" y="3178223"/>
                <a:ext cx="626422" cy="45719"/>
              </a:xfrm>
              <a:prstGeom prst="wedgeRectCallout">
                <a:avLst>
                  <a:gd name="adj1" fmla="val -66338"/>
                  <a:gd name="adj2" fmla="val 51793"/>
                </a:avLst>
              </a:prstGeom>
              <a:blipFill>
                <a:blip r:embed="rId10"/>
                <a:stretch>
                  <a:fillRect t="-369231" b="-40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0" name="Picture 12">
            <a:extLst>
              <a:ext uri="{FF2B5EF4-FFF2-40B4-BE49-F238E27FC236}">
                <a16:creationId xmlns:a16="http://schemas.microsoft.com/office/drawing/2014/main" id="{5FBF4993-1E09-4D2F-9CE9-0A64431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11" y="1013218"/>
            <a:ext cx="2604366" cy="3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005B8-2A83-4938-ABBE-D4C2CED1063E}"/>
              </a:ext>
            </a:extLst>
          </p:cNvPr>
          <p:cNvSpPr txBox="1"/>
          <p:nvPr/>
        </p:nvSpPr>
        <p:spPr>
          <a:xfrm>
            <a:off x="11075577" y="989794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+ </a:t>
            </a:r>
            <a:r>
              <a:rPr lang="en-IN" dirty="0" err="1"/>
              <a:t>const</a:t>
            </a:r>
            <a:endParaRPr lang="en-IN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F557AC4-9985-4DBC-BC7F-CEB718F7EB81}"/>
              </a:ext>
            </a:extLst>
          </p:cNvPr>
          <p:cNvSpPr/>
          <p:nvPr/>
        </p:nvSpPr>
        <p:spPr>
          <a:xfrm>
            <a:off x="9675652" y="1483433"/>
            <a:ext cx="2288197" cy="279470"/>
          </a:xfrm>
          <a:prstGeom prst="wedgeRectCallout">
            <a:avLst>
              <a:gd name="adj1" fmla="val -42908"/>
              <a:gd name="adj2" fmla="val -870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Aha! This is a Gaussian!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03F95475-A7F0-4542-9D77-AD5A6355AD1F}"/>
                  </a:ext>
                </a:extLst>
              </p:cNvPr>
              <p:cNvSpPr/>
              <p:nvPr/>
            </p:nvSpPr>
            <p:spPr>
              <a:xfrm>
                <a:off x="9541164" y="1901682"/>
                <a:ext cx="2510374" cy="781050"/>
              </a:xfrm>
              <a:prstGeom prst="wedgeRectCallout">
                <a:avLst>
                  <a:gd name="adj1" fmla="val 44281"/>
                  <a:gd name="adj2" fmla="val -755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Comparing with a Gaussian PDF</a:t>
                </a:r>
              </a:p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endParaRPr lang="en-IN" sz="1400" b="1" dirty="0">
                  <a:solidFill>
                    <a:schemeClr val="tx1"/>
                  </a:solidFill>
                </a:endParaRPr>
              </a:p>
              <a:p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Matrix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1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03F95475-A7F0-4542-9D77-AD5A6355A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164" y="1901682"/>
                <a:ext cx="2510374" cy="781050"/>
              </a:xfrm>
              <a:prstGeom prst="wedgeRectCallout">
                <a:avLst>
                  <a:gd name="adj1" fmla="val 44281"/>
                  <a:gd name="adj2" fmla="val -75584"/>
                </a:avLst>
              </a:prstGeom>
              <a:blipFill>
                <a:blip r:embed="rId12"/>
                <a:stretch>
                  <a:fillRect l="-482" b="-30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2DB0DF-2BA6-4AD3-9615-24434731F9E2}"/>
              </a:ext>
            </a:extLst>
          </p:cNvPr>
          <p:cNvCxnSpPr>
            <a:cxnSpLocks/>
          </p:cNvCxnSpPr>
          <p:nvPr/>
        </p:nvCxnSpPr>
        <p:spPr>
          <a:xfrm flipV="1">
            <a:off x="8303491" y="1405777"/>
            <a:ext cx="295564" cy="26845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E8BB36-9D50-4314-8289-7E84C0CA795C}"/>
              </a:ext>
            </a:extLst>
          </p:cNvPr>
          <p:cNvCxnSpPr>
            <a:cxnSpLocks/>
          </p:cNvCxnSpPr>
          <p:nvPr/>
        </p:nvCxnSpPr>
        <p:spPr>
          <a:xfrm flipV="1">
            <a:off x="9950450" y="805123"/>
            <a:ext cx="0" cy="25558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61323D-694F-460F-852F-C48D831FEF84}"/>
                  </a:ext>
                </a:extLst>
              </p:cNvPr>
              <p:cNvSpPr txBox="1"/>
              <p:nvPr/>
            </p:nvSpPr>
            <p:spPr>
              <a:xfrm>
                <a:off x="9752319" y="477324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b="0" i="0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61323D-694F-460F-852F-C48D831FE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319" y="477324"/>
                <a:ext cx="56938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05BDEC-A712-43E4-84B7-9C6290AC9919}"/>
                  </a:ext>
                </a:extLst>
              </p:cNvPr>
              <p:cNvSpPr txBox="1"/>
              <p:nvPr/>
            </p:nvSpPr>
            <p:spPr>
              <a:xfrm>
                <a:off x="8202718" y="1058703"/>
                <a:ext cx="2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05BDEC-A712-43E4-84B7-9C6290AC9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18" y="1058703"/>
                <a:ext cx="222817" cy="276999"/>
              </a:xfrm>
              <a:prstGeom prst="rect">
                <a:avLst/>
              </a:prstGeom>
              <a:blipFill>
                <a:blip r:embed="rId14"/>
                <a:stretch>
                  <a:fillRect l="-13889" r="-13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5D9810A-C226-4FD8-930A-9DF896B74B10}"/>
              </a:ext>
            </a:extLst>
          </p:cNvPr>
          <p:cNvSpPr/>
          <p:nvPr/>
        </p:nvSpPr>
        <p:spPr>
          <a:xfrm>
            <a:off x="9282545" y="1013218"/>
            <a:ext cx="1173019" cy="32248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44720743-5839-4287-8897-2286852003A4}"/>
              </a:ext>
            </a:extLst>
          </p:cNvPr>
          <p:cNvSpPr/>
          <p:nvPr/>
        </p:nvSpPr>
        <p:spPr>
          <a:xfrm>
            <a:off x="10379149" y="455687"/>
            <a:ext cx="1764112" cy="553820"/>
          </a:xfrm>
          <a:prstGeom prst="wedgeRectCallout">
            <a:avLst>
              <a:gd name="adj1" fmla="val -56520"/>
              <a:gd name="adj2" fmla="val -86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 that Hessian is the second derivative of the negative of log-joint</a:t>
            </a:r>
            <a:endParaRPr lang="en-IN" sz="1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289"/>
    </mc:Choice>
    <mc:Fallback xmlns="">
      <p:transition spd="slow" advTm="525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  <p:bldP spid="15" grpId="0" animBg="1"/>
      <p:bldP spid="16" grpId="0" animBg="1"/>
      <p:bldP spid="14" grpId="0"/>
      <p:bldP spid="18" grpId="0"/>
      <p:bldP spid="19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3|23.5|16.7|23|29.1|34.4|92.2|16|34.6|14.2|61.9|43.6|4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3.8|15|18.7|18.8|9.5|72.8|11.2|38.1|15.6|64.2|80.7|8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.7|13.7|5.1|21.9|3.8|28.3|36.1|22.3|23.9|47.1|4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8.6|23.9|35.7|34.9|23.4|31.6|26.9|19.1|10.9|21.7|42.1|27.7|72.6|6.5|68.3|15.5|51.8|28|16.9|6.9|2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7.3|22.7|11.5|61.8|81.7|40.2|4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3|9.6|11.5|42.7|36.2|41.6|29.7|67.9|52.7|26.2|19.2|61.8|14.1|89.2|52.1|21.6|20.8|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|41.8|10.1|11.7|7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112.5|31.1|9|34.2|19|13.6|36|16.6|39.1|45.3|19.1|23.6|27|19.6|3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9|9.8|66.7|55.8|49.9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24.6|22.5|19.2|32.9|10.1|53.7|4|40.6|95.6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8.8|6.3|11.7|16.7|113.3|18.5|163.6|7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9|14.6|20.9|5.8|7.6|17.9|17.8|28.2|12.2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3|1.5|24|103.1|42.9|30.2|76.2|59.4|53.1|17.2|10|23|9.8|17.9|3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33.1|18.7|26|14.7|23.6|3.5|20|37.9|41.4|24.6|34.1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60059</TotalTime>
  <Words>2344</Words>
  <Application>Microsoft Office PowerPoint</Application>
  <PresentationFormat>Widescreen</PresentationFormat>
  <Paragraphs>399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Laplace Approximation (Contd) and Generalized Linear Models</vt:lpstr>
      <vt:lpstr>Logistic Regression</vt:lpstr>
      <vt:lpstr>Logistic Regression: The Posterior</vt:lpstr>
      <vt:lpstr>LR Posterior: An Illustration</vt:lpstr>
      <vt:lpstr>LR: Posterior Predictive Distribution</vt:lpstr>
      <vt:lpstr>LR: Plug-in Prediction vs Bayesian Averaging</vt:lpstr>
      <vt:lpstr>Multiclass Logistic (a.k.a. Softmax) Regression</vt:lpstr>
      <vt:lpstr>Laplace Approximation of Posterior Distribution</vt:lpstr>
      <vt:lpstr>Derivation of the Laplace Approximation</vt:lpstr>
      <vt:lpstr>Properties of Laplace Approximation</vt:lpstr>
      <vt:lpstr>Laplace Approx. for High-Dimensional Problems</vt:lpstr>
      <vt:lpstr>Generalized Linear Models</vt:lpstr>
      <vt:lpstr>Generalized Linear Models: Formally</vt:lpstr>
      <vt:lpstr>Generalized Linear Models: Examples</vt:lpstr>
      <vt:lpstr>GLM with Canonical Response Function</vt:lpstr>
      <vt:lpstr>Fully Bayesian Inference for GLMs</vt:lpstr>
      <vt:lpstr>Various Types of GLMs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2574</cp:revision>
  <dcterms:created xsi:type="dcterms:W3CDTF">2020-07-07T20:42:16Z</dcterms:created>
  <dcterms:modified xsi:type="dcterms:W3CDTF">2022-08-29T11:41:03Z</dcterms:modified>
</cp:coreProperties>
</file>