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551" r:id="rId2"/>
    <p:sldId id="599" r:id="rId3"/>
    <p:sldId id="601" r:id="rId4"/>
    <p:sldId id="602" r:id="rId5"/>
    <p:sldId id="603" r:id="rId6"/>
    <p:sldId id="604" r:id="rId7"/>
    <p:sldId id="605" r:id="rId8"/>
    <p:sldId id="606" r:id="rId9"/>
    <p:sldId id="607" r:id="rId10"/>
    <p:sldId id="608" r:id="rId11"/>
    <p:sldId id="609" r:id="rId12"/>
    <p:sldId id="610" r:id="rId13"/>
    <p:sldId id="611" r:id="rId14"/>
    <p:sldId id="612" r:id="rId15"/>
    <p:sldId id="577" r:id="rId16"/>
    <p:sldId id="613" r:id="rId17"/>
    <p:sldId id="614" r:id="rId18"/>
    <p:sldId id="61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BC3"/>
    <a:srgbClr val="0000FF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22-08-2022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22-08-2022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22-08-2022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22-08-2022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22-08-2022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NUL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37.png"/><Relationship Id="rId3" Type="http://schemas.openxmlformats.org/officeDocument/2006/relationships/image" Target="NULL"/><Relationship Id="rId7" Type="http://schemas.openxmlformats.org/officeDocument/2006/relationships/image" Target="../media/image44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5" Type="http://schemas.openxmlformats.org/officeDocument/2006/relationships/image" Target="../media/image48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NULL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210.png"/><Relationship Id="rId7" Type="http://schemas.openxmlformats.org/officeDocument/2006/relationships/image" Target="../media/image6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10.png"/><Relationship Id="rId11" Type="http://schemas.openxmlformats.org/officeDocument/2006/relationships/image" Target="../media/image100.png"/><Relationship Id="rId5" Type="http://schemas.openxmlformats.org/officeDocument/2006/relationships/image" Target="../media/image410.png"/><Relationship Id="rId10" Type="http://schemas.openxmlformats.org/officeDocument/2006/relationships/image" Target="../media/image90.png"/><Relationship Id="rId4" Type="http://schemas.openxmlformats.org/officeDocument/2006/relationships/image" Target="../media/image310.png"/><Relationship Id="rId9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10.png"/><Relationship Id="rId7" Type="http://schemas.openxmlformats.org/officeDocument/2006/relationships/image" Target="../media/image1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30.png"/><Relationship Id="rId5" Type="http://schemas.openxmlformats.org/officeDocument/2006/relationships/image" Target="../media/image56.png"/><Relationship Id="rId10" Type="http://schemas.openxmlformats.org/officeDocument/2006/relationships/image" Target="../media/image170.png"/><Relationship Id="rId4" Type="http://schemas.openxmlformats.org/officeDocument/2006/relationships/image" Target="../media/image120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80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57.png"/><Relationship Id="rId5" Type="http://schemas.openxmlformats.org/officeDocument/2006/relationships/image" Target="../media/image190.png"/><Relationship Id="rId10" Type="http://schemas.openxmlformats.org/officeDocument/2006/relationships/image" Target="../media/image61.png"/><Relationship Id="rId4" Type="http://schemas.openxmlformats.org/officeDocument/2006/relationships/image" Target="../media/image26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xponential_family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NUL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11" Type="http://schemas.openxmlformats.org/officeDocument/2006/relationships/image" Target="NULL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image" Target="NULL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342" y="2077639"/>
            <a:ext cx="10813129" cy="2159248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(1)Exponential Family Distributions (</a:t>
            </a:r>
            <a:r>
              <a:rPr lang="en-GB" sz="4400" b="1" dirty="0" err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Contd</a:t>
            </a: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)</a:t>
            </a:r>
            <a:b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(2) Probabilistic Models for Classification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Bayesian Inference for </a:t>
            </a:r>
            <a:r>
              <a:rPr lang="en-GB" dirty="0" err="1">
                <a:solidFill>
                  <a:srgbClr val="A33BC3"/>
                </a:solidFill>
              </a:rPr>
              <a:t>Expon</a:t>
            </a:r>
            <a:r>
              <a:rPr lang="en-GB" dirty="0">
                <a:solidFill>
                  <a:srgbClr val="A33BC3"/>
                </a:solidFill>
              </a:rPr>
              <a:t>. Family Distributions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Already saw that the total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likelihood</a:t>
                </a:r>
                <a:r>
                  <a:rPr lang="en-GB" dirty="0">
                    <a:latin typeface="Abadi Extra 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GB" dirty="0">
                    <a:latin typeface="Abadi Extra Light" panose="020B0204020104020204" pitchFamily="34" charset="0"/>
                  </a:rPr>
                  <a:t>. observations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 {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Let’s choose the following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prior</a:t>
                </a:r>
                <a:r>
                  <a:rPr lang="en-GB" dirty="0">
                    <a:latin typeface="Abadi Extra Light" panose="020B0204020104020204" pitchFamily="34" charset="0"/>
                  </a:rPr>
                  <a:t> (note: looks similar in terms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within exp)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Ignoring the prior’s log-partition function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Comparing the prior’s form with the likelihood, note that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GB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like the </a:t>
                </a:r>
                <a:r>
                  <a:rPr lang="en-GB" sz="2200" u="sng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number of “pseudo-observations” </a:t>
                </a:r>
                <a:r>
                  <a:rPr lang="en-GB" sz="2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coming from the prior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dirty="0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dirty="0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200" i="1" dirty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200" i="1" dirty="0">
                        <a:solidFill>
                          <a:srgbClr val="FF66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is the </a:t>
                </a:r>
                <a:r>
                  <a:rPr lang="en-GB" sz="2200" u="sng" dirty="0">
                    <a:latin typeface="Abadi Extra Light" panose="020B0204020104020204" pitchFamily="34" charset="0"/>
                  </a:rPr>
                  <a:t>total sufficient statistics of the pseudo-observations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dirty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 dirty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200" i="1" dirty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/</a:t>
                </a:r>
                <a:r>
                  <a:rPr lang="en-IN" sz="2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GB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per pseudo-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obs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A53C17-8302-4031-B01E-F48764F84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211" y="1680232"/>
            <a:ext cx="4406744" cy="625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5D048D-4BE8-4858-9088-113DB8FA0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983" y="1553725"/>
            <a:ext cx="2903434" cy="805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9CB7C8-84DD-43EA-950F-28B9BE78EB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785" y="2889679"/>
            <a:ext cx="6782338" cy="79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C14CE-BCE7-40EB-894B-01DE5BF2E9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5744" y="3819198"/>
            <a:ext cx="5812076" cy="4127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4D20BE-F54E-4675-BFC0-8766C403A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538" y="4403474"/>
            <a:ext cx="5024832" cy="783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557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623BC578-48D5-4A79-A9B5-A7974686AD20}"/>
              </a:ext>
            </a:extLst>
          </p:cNvPr>
          <p:cNvSpPr/>
          <p:nvPr/>
        </p:nvSpPr>
        <p:spPr>
          <a:xfrm>
            <a:off x="9068855" y="5903724"/>
            <a:ext cx="926914" cy="408039"/>
          </a:xfrm>
          <a:prstGeom prst="wedgeRectCallout">
            <a:avLst>
              <a:gd name="adj1" fmla="val -67685"/>
              <a:gd name="adj2" fmla="val 639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The Posterior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likelihood and prior were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posterior                              therefore will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Every exp family likelihood has a conjugate prior having the form above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Posterior’s hyperparams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obtained by adding “stuff” to prior’s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hyperparams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33195-39FF-44BE-B3CD-4079480E5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138" y="2019858"/>
            <a:ext cx="4141321" cy="477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A2A02A-8298-4F0C-BF44-DE8AAD453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413" y="2637045"/>
            <a:ext cx="2594721" cy="350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34F817-381C-42B0-BAAD-808640758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8739" y="3068852"/>
            <a:ext cx="6169586" cy="726949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09341B3-1579-40B4-B20C-09FE02202B55}"/>
              </a:ext>
            </a:extLst>
          </p:cNvPr>
          <p:cNvSpPr/>
          <p:nvPr/>
        </p:nvSpPr>
        <p:spPr>
          <a:xfrm>
            <a:off x="8395596" y="2214276"/>
            <a:ext cx="1865099" cy="812895"/>
          </a:xfrm>
          <a:prstGeom prst="wedgeRectCallout">
            <a:avLst>
              <a:gd name="adj1" fmla="val -67685"/>
              <a:gd name="adj2" fmla="val 639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Posterior is also from the same family as the prior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166240C2-1761-4566-BF63-E0FCF5B135A1}"/>
              </a:ext>
            </a:extLst>
          </p:cNvPr>
          <p:cNvSpPr/>
          <p:nvPr/>
        </p:nvSpPr>
        <p:spPr>
          <a:xfrm>
            <a:off x="10344845" y="2511999"/>
            <a:ext cx="1711927" cy="812895"/>
          </a:xfrm>
          <a:prstGeom prst="wedgeRectCallout">
            <a:avLst>
              <a:gd name="adj1" fmla="val -60823"/>
              <a:gd name="adj2" fmla="val 354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Happens when the prior is conjugate to the likelihood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79EF75-3A5F-462C-85DD-EBE3BE64AD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3501" y="5112976"/>
            <a:ext cx="2630555" cy="844850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21177875-13E9-4BF4-BD75-1B02306FB6A1}"/>
              </a:ext>
            </a:extLst>
          </p:cNvPr>
          <p:cNvSpPr/>
          <p:nvPr/>
        </p:nvSpPr>
        <p:spPr>
          <a:xfrm>
            <a:off x="186137" y="5021551"/>
            <a:ext cx="3214691" cy="458321"/>
          </a:xfrm>
          <a:prstGeom prst="wedgeRectCallout">
            <a:avLst>
              <a:gd name="adj1" fmla="val 54622"/>
              <a:gd name="adj2" fmla="val -90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Number of pseudo-observations plus number of actual observations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CD1692CC-3192-4E02-9253-EB8C8B3E0CC6}"/>
              </a:ext>
            </a:extLst>
          </p:cNvPr>
          <p:cNvSpPr/>
          <p:nvPr/>
        </p:nvSpPr>
        <p:spPr>
          <a:xfrm>
            <a:off x="186137" y="5619476"/>
            <a:ext cx="3214691" cy="458321"/>
          </a:xfrm>
          <a:prstGeom prst="wedgeRectCallout">
            <a:avLst>
              <a:gd name="adj1" fmla="val 55824"/>
              <a:gd name="adj2" fmla="val -135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Suff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-stats of pseudo-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obervations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plus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suff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-stats of actual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EC201D62-3934-4385-8E60-4B23FF8FB979}"/>
                  </a:ext>
                </a:extLst>
              </p:cNvPr>
              <p:cNvSpPr/>
              <p:nvPr/>
            </p:nvSpPr>
            <p:spPr>
              <a:xfrm>
                <a:off x="135228" y="3181992"/>
                <a:ext cx="2634380" cy="546125"/>
              </a:xfrm>
              <a:prstGeom prst="wedgeRectCallout">
                <a:avLst>
                  <a:gd name="adj1" fmla="val 58448"/>
                  <a:gd name="adj2" fmla="val 22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Its log partition function will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EC201D62-3934-4385-8E60-4B23FF8FB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28" y="3181992"/>
                <a:ext cx="2634380" cy="546125"/>
              </a:xfrm>
              <a:prstGeom prst="wedgeRectCallout">
                <a:avLst>
                  <a:gd name="adj1" fmla="val 58448"/>
                  <a:gd name="adj2" fmla="val 224"/>
                </a:avLst>
              </a:prstGeom>
              <a:blipFill>
                <a:blip r:embed="rId8"/>
                <a:stretch>
                  <a:fillRect l="-840" t="-5376" b="-75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52F0F8CF-BDF7-4F88-8F67-8E49F5DE616D}"/>
                  </a:ext>
                </a:extLst>
              </p:cNvPr>
              <p:cNvSpPr/>
              <p:nvPr/>
            </p:nvSpPr>
            <p:spPr>
              <a:xfrm>
                <a:off x="243521" y="2019858"/>
                <a:ext cx="2703800" cy="546125"/>
              </a:xfrm>
              <a:prstGeom prst="wedgeRectCallout">
                <a:avLst>
                  <a:gd name="adj1" fmla="val 54622"/>
                  <a:gd name="adj2" fmla="val -9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Assume its log partition function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52F0F8CF-BDF7-4F88-8F67-8E49F5DE6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21" y="2019858"/>
                <a:ext cx="2703800" cy="546125"/>
              </a:xfrm>
              <a:prstGeom prst="wedgeRectCallout">
                <a:avLst>
                  <a:gd name="adj1" fmla="val 54622"/>
                  <a:gd name="adj2" fmla="val -905"/>
                </a:avLst>
              </a:prstGeom>
              <a:blipFill>
                <a:blip r:embed="rId9"/>
                <a:stretch>
                  <a:fillRect l="-1066" t="-4301" b="-1505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DD3F2E3B-DE6B-49C8-97BA-8DDF6600B3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2077" y="5258633"/>
            <a:ext cx="5761448" cy="632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B9C322-A126-452F-A8C4-1F9F32821D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23732" y="5960048"/>
            <a:ext cx="1669089" cy="7304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2FA13C-BC8C-4D08-9747-1C47F8DAAC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501" y="1592414"/>
            <a:ext cx="3427649" cy="4864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95C1EF-A3F8-4F62-9BD1-BC35DB8903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96613" y="1503472"/>
            <a:ext cx="2258346" cy="6265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77606BF-9D8F-4A6D-BB0E-A62251053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56" y="5957797"/>
            <a:ext cx="736878" cy="29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78FA65-A7FB-464B-BA93-60E07F2D6A09}"/>
              </a:ext>
            </a:extLst>
          </p:cNvPr>
          <p:cNvSpPr/>
          <p:nvPr/>
        </p:nvSpPr>
        <p:spPr>
          <a:xfrm>
            <a:off x="6311936" y="5216416"/>
            <a:ext cx="5708793" cy="1552907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202BF2E7-B202-4A85-BBBA-2845DCCD4F4B}"/>
              </a:ext>
            </a:extLst>
          </p:cNvPr>
          <p:cNvSpPr/>
          <p:nvPr/>
        </p:nvSpPr>
        <p:spPr>
          <a:xfrm>
            <a:off x="10007995" y="5014238"/>
            <a:ext cx="1108748" cy="291026"/>
          </a:xfrm>
          <a:prstGeom prst="wedgeRectCallout">
            <a:avLst>
              <a:gd name="adj1" fmla="val -67685"/>
              <a:gd name="adj2" fmla="val 639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5C2471-95CA-4A8F-9949-E9555FD9A0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27090" y="5026793"/>
            <a:ext cx="871922" cy="228990"/>
          </a:xfrm>
          <a:prstGeom prst="rect">
            <a:avLst/>
          </a:prstGeom>
        </p:spPr>
      </p:pic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9959E37C-A707-4BB5-90C6-3F8F0D4F4F59}"/>
              </a:ext>
            </a:extLst>
          </p:cNvPr>
          <p:cNvSpPr/>
          <p:nvPr/>
        </p:nvSpPr>
        <p:spPr>
          <a:xfrm>
            <a:off x="5279589" y="6169078"/>
            <a:ext cx="1711927" cy="632220"/>
          </a:xfrm>
          <a:prstGeom prst="wedgeRectCallout">
            <a:avLst>
              <a:gd name="adj1" fmla="val 65188"/>
              <a:gd name="adj2" fmla="val 660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Convex comb of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avg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suff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-stats of pseudo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obs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and actual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obs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6B8B8F-A39B-4A07-8257-E37003C76319}"/>
              </a:ext>
            </a:extLst>
          </p:cNvPr>
          <p:cNvSpPr txBox="1"/>
          <p:nvPr/>
        </p:nvSpPr>
        <p:spPr>
          <a:xfrm>
            <a:off x="6367452" y="4901429"/>
            <a:ext cx="250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Another equivalent form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53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5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Posterior Predictive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 some training data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 {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from some exp-fam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 some test data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= {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, . . . ,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from the same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posterior pred. distr.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This gets further simplified into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DFA5D6-D8FF-40EA-83DB-B79777321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45" y="2949086"/>
            <a:ext cx="4529464" cy="75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C1D1F82-3543-4F33-B8D8-AFEA4D48115C}"/>
              </a:ext>
            </a:extLst>
          </p:cNvPr>
          <p:cNvSpPr/>
          <p:nvPr/>
        </p:nvSpPr>
        <p:spPr>
          <a:xfrm>
            <a:off x="3622674" y="2527594"/>
            <a:ext cx="1719347" cy="507133"/>
          </a:xfrm>
          <a:prstGeom prst="wedgeRectCallout">
            <a:avLst>
              <a:gd name="adj1" fmla="val 3121"/>
              <a:gd name="adj2" fmla="val 585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Exp. Fam. likelihood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w.r.t.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test data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49BBC13-374F-4946-9DA3-0D3C5BFF4E47}"/>
              </a:ext>
            </a:extLst>
          </p:cNvPr>
          <p:cNvSpPr/>
          <p:nvPr/>
        </p:nvSpPr>
        <p:spPr>
          <a:xfrm>
            <a:off x="5787257" y="2457791"/>
            <a:ext cx="2449217" cy="507133"/>
          </a:xfrm>
          <a:prstGeom prst="wedgeRectCallout">
            <a:avLst>
              <a:gd name="adj1" fmla="val -58085"/>
              <a:gd name="adj2" fmla="val 7619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Posterior (same form as the prior due to conjugacy)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DAD24A-E1AD-40FC-BEF7-3B2ADBA61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2576" y="3659102"/>
            <a:ext cx="9173285" cy="998302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4BA18B0-AFBF-470F-9DC4-3CE221DF3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75" y="5061563"/>
            <a:ext cx="7095195" cy="72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C3866-A1B9-48BE-9054-5475529FC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7869" y="5965321"/>
            <a:ext cx="4706652" cy="8023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315F6ED-FDC2-416A-B164-117D529ECA6D}"/>
              </a:ext>
            </a:extLst>
          </p:cNvPr>
          <p:cNvSpPr/>
          <p:nvPr/>
        </p:nvSpPr>
        <p:spPr>
          <a:xfrm>
            <a:off x="5088159" y="5053879"/>
            <a:ext cx="4984511" cy="45579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E0F633-BE6A-40B5-870D-75D7A6E81630}"/>
              </a:ext>
            </a:extLst>
          </p:cNvPr>
          <p:cNvSpPr/>
          <p:nvPr/>
        </p:nvSpPr>
        <p:spPr>
          <a:xfrm>
            <a:off x="5136285" y="6044993"/>
            <a:ext cx="3523144" cy="33950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75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Posterior Predictive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GB" sz="26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⁡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26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GB" sz="2600" i="1" dirty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IN" sz="26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we can write the PPD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Therefore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posterior predictive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is proportional to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Ratio of two partition functions of two “posterior distributions” (one with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+ </m:t>
                    </m:r>
                    <m:sSup>
                      <m:sSup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examples and the other with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examples)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Exponential of the difference of the corresponding log-partition functions</a:t>
                </a:r>
                <a:endParaRPr lang="en-IN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 that the 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 will simply depend on the chosen conjugate prior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Very useful result. Also holds for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	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In this case                                         is simply the </a:t>
                </a:r>
                <a:r>
                  <a:rPr lang="en-IN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marginal likelihood 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of test data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I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75E78F-66B5-4F68-8A78-D6A0987D1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384" y="2584777"/>
            <a:ext cx="8540246" cy="8813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CCEBA6-BC69-42BB-9BAF-355469CC2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864" y="1622415"/>
            <a:ext cx="6717202" cy="935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AB4AD3-3AE2-4A84-9AC6-6AEF4832D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104" y="5978447"/>
            <a:ext cx="3050794" cy="3761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FD086A-A505-4103-A163-4504C455A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9998" y="622509"/>
            <a:ext cx="1010687" cy="965223"/>
          </a:xfrm>
          <a:prstGeom prst="rect">
            <a:avLst/>
          </a:prstGeom>
        </p:spPr>
      </p:pic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287E219E-011F-427D-AD7F-AAD6F9266F3B}"/>
              </a:ext>
            </a:extLst>
          </p:cNvPr>
          <p:cNvSpPr/>
          <p:nvPr/>
        </p:nvSpPr>
        <p:spPr>
          <a:xfrm>
            <a:off x="8963822" y="587178"/>
            <a:ext cx="2156176" cy="1305369"/>
          </a:xfrm>
          <a:prstGeom prst="wedgeRectCallout">
            <a:avLst>
              <a:gd name="adj1" fmla="val 58756"/>
              <a:gd name="adj2" fmla="val -1176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Thus PPD as well as marginal likelihood has closed form expression when working with exp-family distributions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76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Exp. family distributions are very useful for modeling diverse types of data/parameters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Conjugate priors to exp. family distributions make parameter updates very simple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Other quantities such as posterior predictive can be computed in closed form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Useful in designing generative classification models. Choosing class-conditional from exponential family with conjugate priors helps in parameter estimation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Useful in designing generative models for unsupervised learning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Used in designing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Generalized Linear Models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: Model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using exp. fam distribution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Linear regression (with Gaussian likelihood) and logistic regression are GLMs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Will see several use cases when we discuss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approx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inference algorithms (e.g., Gibbs sampling, and especially variational inference)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r="-156" b="-2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32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Probabilistic Models for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Goal: Learn the conditional distribution (PMF) of discrete label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given input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Two ways to learn this conditional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Discriminative Approach: </a:t>
                </a:r>
                <a:r>
                  <a:rPr lang="en-IN" dirty="0">
                    <a:latin typeface="Abadi Extra Light" panose="020B0204020104020204" pitchFamily="34" charset="0"/>
                  </a:rPr>
                  <a:t>Don’t model the inputs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directly define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Generative Approach: </a:t>
                </a:r>
                <a:r>
                  <a:rPr lang="en-IN" dirty="0">
                    <a:latin typeface="Abadi Extra Light" panose="020B0204020104020204" pitchFamily="34" charset="0"/>
                  </a:rPr>
                  <a:t>Also model the inputs </a:t>
                </a:r>
                <a14:m>
                  <m:oMath xmlns:m="http://schemas.openxmlformats.org/officeDocument/2006/math">
                    <m:r>
                      <a:rPr lang="en-IN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define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Both discriminative and generative approaches can be learned via point estimation or by using fully Bayesian inference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F9EF99-1216-4351-8C7D-2807228909E9}"/>
                  </a:ext>
                </a:extLst>
              </p:cNvPr>
              <p:cNvSpPr txBox="1"/>
              <p:nvPr/>
            </p:nvSpPr>
            <p:spPr>
              <a:xfrm>
                <a:off x="3713255" y="1815243"/>
                <a:ext cx="157908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F9EF99-1216-4351-8C7D-280722890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255" y="1815243"/>
                <a:ext cx="1579086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D3A7C846-597D-4932-A238-17C65F6206E2}"/>
              </a:ext>
            </a:extLst>
          </p:cNvPr>
          <p:cNvSpPr/>
          <p:nvPr/>
        </p:nvSpPr>
        <p:spPr>
          <a:xfrm>
            <a:off x="7783771" y="1915304"/>
            <a:ext cx="70566" cy="534279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05FFEC-9C45-42EB-97DF-88D7C47C054B}"/>
              </a:ext>
            </a:extLst>
          </p:cNvPr>
          <p:cNvSpPr/>
          <p:nvPr/>
        </p:nvSpPr>
        <p:spPr>
          <a:xfrm>
            <a:off x="7609000" y="2256638"/>
            <a:ext cx="70566" cy="19294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63DD9E-D6E0-48E5-BA35-5727980958F5}"/>
              </a:ext>
            </a:extLst>
          </p:cNvPr>
          <p:cNvSpPr/>
          <p:nvPr/>
        </p:nvSpPr>
        <p:spPr>
          <a:xfrm>
            <a:off x="7958542" y="2403863"/>
            <a:ext cx="70566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C6C776-D891-4684-A36F-C47C583FB27F}"/>
              </a:ext>
            </a:extLst>
          </p:cNvPr>
          <p:cNvSpPr/>
          <p:nvPr/>
        </p:nvSpPr>
        <p:spPr>
          <a:xfrm>
            <a:off x="8133313" y="2348916"/>
            <a:ext cx="70566" cy="10066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07FA91-AC27-483E-BC5D-CDFEE2343538}"/>
              </a:ext>
            </a:extLst>
          </p:cNvPr>
          <p:cNvSpPr/>
          <p:nvPr/>
        </p:nvSpPr>
        <p:spPr>
          <a:xfrm>
            <a:off x="7434229" y="2348916"/>
            <a:ext cx="70566" cy="1006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836DCB-9121-4B3F-9622-DD27CB3C35DA}"/>
              </a:ext>
            </a:extLst>
          </p:cNvPr>
          <p:cNvCxnSpPr/>
          <p:nvPr/>
        </p:nvCxnSpPr>
        <p:spPr>
          <a:xfrm>
            <a:off x="7313903" y="2449582"/>
            <a:ext cx="1065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C92ACB-C144-4462-B8E3-D3FF28ED5385}"/>
              </a:ext>
            </a:extLst>
          </p:cNvPr>
          <p:cNvCxnSpPr>
            <a:cxnSpLocks/>
          </p:cNvCxnSpPr>
          <p:nvPr/>
        </p:nvCxnSpPr>
        <p:spPr>
          <a:xfrm flipV="1">
            <a:off x="7313903" y="1635853"/>
            <a:ext cx="0" cy="8137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4EF6794E-C512-4615-982E-0E3D509D1FCC}"/>
                  </a:ext>
                </a:extLst>
              </p:cNvPr>
              <p:cNvSpPr/>
              <p:nvPr/>
            </p:nvSpPr>
            <p:spPr>
              <a:xfrm>
                <a:off x="9638955" y="2348916"/>
                <a:ext cx="2419010" cy="564261"/>
              </a:xfrm>
              <a:prstGeom prst="wedgeRectCallout">
                <a:avLst>
                  <a:gd name="adj1" fmla="val 2446"/>
                  <a:gd name="adj2" fmla="val 9707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</a:t>
                </a:r>
                <a:r>
                  <a:rPr lang="en-IN" sz="1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discrete distribution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e.g., Bernoulli or </a:t>
                </a:r>
                <a:r>
                  <a:rPr lang="en-IN" sz="12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multinoulli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whose parameters will depend on the inputs </a:t>
                </a:r>
                <a14:m>
                  <m:oMath xmlns:m="http://schemas.openxmlformats.org/officeDocument/2006/math">
                    <m:r>
                      <a:rPr lang="en-IN" sz="1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4EF6794E-C512-4615-982E-0E3D509D1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955" y="2348916"/>
                <a:ext cx="2419010" cy="564261"/>
              </a:xfrm>
              <a:prstGeom prst="wedgeRectCallout">
                <a:avLst>
                  <a:gd name="adj1" fmla="val 2446"/>
                  <a:gd name="adj2" fmla="val 97072"/>
                </a:avLst>
              </a:prstGeom>
              <a:blipFill>
                <a:blip r:embed="rId5"/>
                <a:stretch>
                  <a:fillRect t="-354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DC01A886-35F7-42A5-BDB2-C04D6082F718}"/>
              </a:ext>
            </a:extLst>
          </p:cNvPr>
          <p:cNvSpPr/>
          <p:nvPr/>
        </p:nvSpPr>
        <p:spPr>
          <a:xfrm>
            <a:off x="1138023" y="1848069"/>
            <a:ext cx="2199126" cy="408569"/>
          </a:xfrm>
          <a:prstGeom prst="wedgeRectCallout">
            <a:avLst>
              <a:gd name="adj1" fmla="val 64973"/>
              <a:gd name="adj2" fmla="val 352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depend on some parameters (not shown here for brevity)</a:t>
            </a:r>
            <a:endParaRPr lang="en-IN" sz="1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113E3C-9A18-4FD9-9016-F5B0FBC4323E}"/>
                  </a:ext>
                </a:extLst>
              </p:cNvPr>
              <p:cNvSpPr txBox="1"/>
              <p:nvPr/>
            </p:nvSpPr>
            <p:spPr>
              <a:xfrm>
                <a:off x="6623114" y="1655768"/>
                <a:ext cx="7281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 dirty="0" err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113E3C-9A18-4FD9-9016-F5B0FBC43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114" y="1655768"/>
                <a:ext cx="728148" cy="276999"/>
              </a:xfrm>
              <a:prstGeom prst="rect">
                <a:avLst/>
              </a:prstGeom>
              <a:blipFill>
                <a:blip r:embed="rId6"/>
                <a:stretch>
                  <a:fillRect l="-6667" t="-2222" r="-10000" b="-3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49F3241-9923-4F72-AD0A-1A80121D7834}"/>
                  </a:ext>
                </a:extLst>
              </p:cNvPr>
              <p:cNvSpPr txBox="1"/>
              <p:nvPr/>
            </p:nvSpPr>
            <p:spPr>
              <a:xfrm>
                <a:off x="1964089" y="4352474"/>
                <a:ext cx="8695265" cy="1077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IN" sz="3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3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49F3241-9923-4F72-AD0A-1A80121D7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089" y="4352474"/>
                <a:ext cx="8695265" cy="10775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peech Bubble: Rectangle 40">
                <a:extLst>
                  <a:ext uri="{FF2B5EF4-FFF2-40B4-BE49-F238E27FC236}">
                    <a16:creationId xmlns:a16="http://schemas.microsoft.com/office/drawing/2014/main" id="{4C7E74D5-F802-41CA-AB61-32DE79E12A05}"/>
                  </a:ext>
                </a:extLst>
              </p:cNvPr>
              <p:cNvSpPr/>
              <p:nvPr/>
            </p:nvSpPr>
            <p:spPr>
              <a:xfrm>
                <a:off x="10404080" y="4000100"/>
                <a:ext cx="1366185" cy="421734"/>
              </a:xfrm>
              <a:prstGeom prst="wedgeRectCallout">
                <a:avLst>
                  <a:gd name="adj1" fmla="val -68762"/>
                  <a:gd name="adj2" fmla="val 5247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Distribution of inputs from class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Speech Bubble: Rectangle 40">
                <a:extLst>
                  <a:ext uri="{FF2B5EF4-FFF2-40B4-BE49-F238E27FC236}">
                    <a16:creationId xmlns:a16="http://schemas.microsoft.com/office/drawing/2014/main" id="{4C7E74D5-F802-41CA-AB61-32DE79E12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080" y="4000100"/>
                <a:ext cx="1366185" cy="421734"/>
              </a:xfrm>
              <a:prstGeom prst="wedgeRectCallout">
                <a:avLst>
                  <a:gd name="adj1" fmla="val -68762"/>
                  <a:gd name="adj2" fmla="val 52470"/>
                </a:avLst>
              </a:prstGeom>
              <a:blipFill>
                <a:blip r:embed="rId8"/>
                <a:stretch>
                  <a:fillRect t="-2597" b="-389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peech Bubble: Rectangle 41">
                <a:extLst>
                  <a:ext uri="{FF2B5EF4-FFF2-40B4-BE49-F238E27FC236}">
                    <a16:creationId xmlns:a16="http://schemas.microsoft.com/office/drawing/2014/main" id="{970CA1D3-232D-49A1-B92D-DA1C7092B08B}"/>
                  </a:ext>
                </a:extLst>
              </p:cNvPr>
              <p:cNvSpPr/>
              <p:nvPr/>
            </p:nvSpPr>
            <p:spPr>
              <a:xfrm>
                <a:off x="7267301" y="4087603"/>
                <a:ext cx="1158606" cy="377091"/>
              </a:xfrm>
              <a:prstGeom prst="wedgeRectCallout">
                <a:avLst>
                  <a:gd name="adj1" fmla="val 42447"/>
                  <a:gd name="adj2" fmla="val 7026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Prior probability of class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Speech Bubble: Rectangle 41">
                <a:extLst>
                  <a:ext uri="{FF2B5EF4-FFF2-40B4-BE49-F238E27FC236}">
                    <a16:creationId xmlns:a16="http://schemas.microsoft.com/office/drawing/2014/main" id="{970CA1D3-232D-49A1-B92D-DA1C7092B0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301" y="4087603"/>
                <a:ext cx="1158606" cy="377091"/>
              </a:xfrm>
              <a:prstGeom prst="wedgeRectCallout">
                <a:avLst>
                  <a:gd name="adj1" fmla="val 42447"/>
                  <a:gd name="adj2" fmla="val 70267"/>
                </a:avLst>
              </a:prstGeom>
              <a:blipFill>
                <a:blip r:embed="rId9"/>
                <a:stretch>
                  <a:fillRect t="-897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Speech Bubble: Rectangle 42">
            <a:extLst>
              <a:ext uri="{FF2B5EF4-FFF2-40B4-BE49-F238E27FC236}">
                <a16:creationId xmlns:a16="http://schemas.microsoft.com/office/drawing/2014/main" id="{22F0A114-C67E-40F5-A91B-964D90C91118}"/>
              </a:ext>
            </a:extLst>
          </p:cNvPr>
          <p:cNvSpPr/>
          <p:nvPr/>
        </p:nvSpPr>
        <p:spPr>
          <a:xfrm>
            <a:off x="10464504" y="4561438"/>
            <a:ext cx="1727496" cy="421734"/>
          </a:xfrm>
          <a:prstGeom prst="wedgeRectCallout">
            <a:avLst>
              <a:gd name="adj1" fmla="val -48884"/>
              <a:gd name="adj2" fmla="val -8677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a.k.a. “class-conditional” distribution</a:t>
            </a:r>
            <a:endParaRPr lang="en-IN" sz="1200" b="1" dirty="0">
              <a:solidFill>
                <a:schemeClr val="tx1"/>
              </a:solidFill>
            </a:endParaRPr>
          </a:p>
        </p:txBody>
      </p:sp>
      <p:sp>
        <p:nvSpPr>
          <p:cNvPr id="44" name="Speech Bubble: Rectangle 43">
            <a:extLst>
              <a:ext uri="{FF2B5EF4-FFF2-40B4-BE49-F238E27FC236}">
                <a16:creationId xmlns:a16="http://schemas.microsoft.com/office/drawing/2014/main" id="{4741175A-FEF7-4DCE-A8F8-DEB001F26A3F}"/>
              </a:ext>
            </a:extLst>
          </p:cNvPr>
          <p:cNvSpPr/>
          <p:nvPr/>
        </p:nvSpPr>
        <p:spPr>
          <a:xfrm>
            <a:off x="8514115" y="4164725"/>
            <a:ext cx="1321888" cy="242951"/>
          </a:xfrm>
          <a:prstGeom prst="wedgeRectCallout">
            <a:avLst>
              <a:gd name="adj1" fmla="val -57134"/>
              <a:gd name="adj2" fmla="val -1426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a.k.a. “class-prior”</a:t>
            </a:r>
            <a:endParaRPr lang="en-IN" sz="1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F71564B6-0408-41BD-9764-7F6FBA7D7656}"/>
                  </a:ext>
                </a:extLst>
              </p:cNvPr>
              <p:cNvSpPr/>
              <p:nvPr/>
            </p:nvSpPr>
            <p:spPr>
              <a:xfrm>
                <a:off x="132065" y="4164725"/>
                <a:ext cx="1832024" cy="1157987"/>
              </a:xfrm>
              <a:prstGeom prst="wedgeRectCallout">
                <a:avLst>
                  <a:gd name="adj1" fmla="val 34734"/>
                  <a:gd name="adj2" fmla="val -5942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Can also use it for regression if we can define the joint </a:t>
                </a:r>
                <a14:m>
                  <m:oMath xmlns:m="http://schemas.openxmlformats.org/officeDocument/2006/math"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can obtain </a:t>
                </a:r>
                <a14:m>
                  <m:oMath xmlns:m="http://schemas.openxmlformats.org/officeDocument/2006/math"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from that joint (usually easy if the joint is Gaussian)  </a:t>
                </a:r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F71564B6-0408-41BD-9764-7F6FBA7D76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65" y="4164725"/>
                <a:ext cx="1832024" cy="1157987"/>
              </a:xfrm>
              <a:prstGeom prst="wedgeRectCallout">
                <a:avLst>
                  <a:gd name="adj1" fmla="val 34734"/>
                  <a:gd name="adj2" fmla="val -59426"/>
                </a:avLst>
              </a:prstGeom>
              <a:blipFill>
                <a:blip r:embed="rId10"/>
                <a:stretch>
                  <a:fillRect b="-377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71814C-FEC2-47C9-B8F6-BD6CE81822E4}"/>
                  </a:ext>
                </a:extLst>
              </p:cNvPr>
              <p:cNvSpPr txBox="1"/>
              <p:nvPr/>
            </p:nvSpPr>
            <p:spPr>
              <a:xfrm>
                <a:off x="8280300" y="2426722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71814C-FEC2-47C9-B8F6-BD6CE8182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300" y="2426722"/>
                <a:ext cx="186718" cy="276999"/>
              </a:xfrm>
              <a:prstGeom prst="rect">
                <a:avLst/>
              </a:prstGeom>
              <a:blipFill>
                <a:blip r:embed="rId11"/>
                <a:stretch>
                  <a:fillRect l="-32258" r="-25806" b="-23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409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685"/>
    </mc:Choice>
    <mc:Fallback xmlns="">
      <p:transition spd="slow" advTm="466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14" grpId="0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 discriminative model for binary classification (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 linear model with parameters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computes a score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6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for input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sigmoid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function maps this real-valued score into probability of label being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Thus conditional distribution of label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{0,1}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IN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is the following Bernoulli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use a Gaussian prior on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b="1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I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endParaRPr lang="en-IN" b="1" dirty="0">
                  <a:latin typeface="Abadi Extra Light" panose="020B0204020104020204" pitchFamily="34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Point estimation (MLE/MAP) for LR gives global optima (NLL is convex in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 will mainly focus on fully Bayesian inference (computing the posterior)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316" b="-59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5B783C-D01B-4FAB-A72A-6A5765B6A8AB}"/>
                  </a:ext>
                </a:extLst>
              </p:cNvPr>
              <p:cNvSpPr txBox="1"/>
              <p:nvPr/>
            </p:nvSpPr>
            <p:spPr>
              <a:xfrm>
                <a:off x="1588198" y="4368272"/>
                <a:ext cx="9246377" cy="7450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</a:rPr>
                        <m:t>Bernoulli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I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I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I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0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IN" sz="2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5B783C-D01B-4FAB-A72A-6A5765B6A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98" y="4368272"/>
                <a:ext cx="9246377" cy="7450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65AC3032-719F-450D-9C9D-7CFD61C78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966" y="2791607"/>
            <a:ext cx="1958570" cy="9208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22FB40D-C42F-45D8-AB23-3FD135D575F1}"/>
              </a:ext>
            </a:extLst>
          </p:cNvPr>
          <p:cNvSpPr txBox="1"/>
          <p:nvPr/>
        </p:nvSpPr>
        <p:spPr>
          <a:xfrm>
            <a:off x="7662193" y="3575057"/>
            <a:ext cx="1196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real-valued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8DAAEC-B072-4F57-92C5-7269DC745653}"/>
                  </a:ext>
                </a:extLst>
              </p:cNvPr>
              <p:cNvSpPr txBox="1"/>
              <p:nvPr/>
            </p:nvSpPr>
            <p:spPr>
              <a:xfrm>
                <a:off x="2200282" y="3059668"/>
                <a:ext cx="38886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I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8DAAEC-B072-4F57-92C5-7269DC745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282" y="3059668"/>
                <a:ext cx="3888629" cy="369332"/>
              </a:xfrm>
              <a:prstGeom prst="rect">
                <a:avLst/>
              </a:prstGeom>
              <a:blipFill>
                <a:blip r:embed="rId6"/>
                <a:stretch>
                  <a:fillRect l="-1411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4DB67FB5-0BAB-4F38-8EFF-3CB0C63123B8}"/>
                  </a:ext>
                </a:extLst>
              </p:cNvPr>
              <p:cNvSpPr/>
              <p:nvPr/>
            </p:nvSpPr>
            <p:spPr>
              <a:xfrm>
                <a:off x="9628330" y="3206515"/>
                <a:ext cx="2425370" cy="630152"/>
              </a:xfrm>
              <a:prstGeom prst="wedgeRectCallout">
                <a:avLst>
                  <a:gd name="adj1" fmla="val -74172"/>
                  <a:gd name="adj2" fmla="val -1668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Large positive score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means large prob of label being 1, and large negative score means low prob</a:t>
                </a:r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4DB67FB5-0BAB-4F38-8EFF-3CB0C63123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330" y="3206515"/>
                <a:ext cx="2425370" cy="630152"/>
              </a:xfrm>
              <a:prstGeom prst="wedgeRectCallout">
                <a:avLst>
                  <a:gd name="adj1" fmla="val -74172"/>
                  <a:gd name="adj2" fmla="val -16689"/>
                </a:avLst>
              </a:prstGeom>
              <a:blipFill>
                <a:blip r:embed="rId7"/>
                <a:stretch>
                  <a:fillRect r="-197" b="-566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6E21CC68-2C71-410D-BACB-A886039E209D}"/>
              </a:ext>
            </a:extLst>
          </p:cNvPr>
          <p:cNvSpPr/>
          <p:nvPr/>
        </p:nvSpPr>
        <p:spPr>
          <a:xfrm>
            <a:off x="416911" y="4344848"/>
            <a:ext cx="1120225" cy="229486"/>
          </a:xfrm>
          <a:prstGeom prst="wedgeRectCallout">
            <a:avLst>
              <a:gd name="adj1" fmla="val 56284"/>
              <a:gd name="adj2" fmla="val 10496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Likelihood</a:t>
            </a:r>
            <a:endParaRPr lang="en-IN" sz="1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143B75-F08F-4718-986C-9F8EEEDF1CAE}"/>
                  </a:ext>
                </a:extLst>
              </p:cNvPr>
              <p:cNvSpPr txBox="1"/>
              <p:nvPr/>
            </p:nvSpPr>
            <p:spPr>
              <a:xfrm>
                <a:off x="9433079" y="2656020"/>
                <a:ext cx="2298643" cy="38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2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N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IN" sz="1200" i="1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143B75-F08F-4718-986C-9F8EEEDF1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079" y="2656020"/>
                <a:ext cx="2298643" cy="383438"/>
              </a:xfrm>
              <a:prstGeom prst="rect">
                <a:avLst/>
              </a:prstGeom>
              <a:blipFill>
                <a:blip r:embed="rId8"/>
                <a:stretch>
                  <a:fillRect l="-265" t="-6349" r="-2122" b="-190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CA3A2691-CBCB-46FF-9EF4-7481D7A29B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8183" y="298392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49945C3C-B8D6-418B-9D6A-6A84B090FAF1}"/>
                  </a:ext>
                </a:extLst>
              </p:cNvPr>
              <p:cNvSpPr/>
              <p:nvPr/>
            </p:nvSpPr>
            <p:spPr>
              <a:xfrm>
                <a:off x="7581298" y="114957"/>
                <a:ext cx="2849360" cy="955598"/>
              </a:xfrm>
              <a:prstGeom prst="wedgeRectCallout">
                <a:avLst>
                  <a:gd name="adj1" fmla="val 58817"/>
                  <a:gd name="adj2" fmla="val 78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There are other ways too that can convert the score into a probability, such as a CDF:</a:t>
                </a:r>
              </a:p>
              <a:p>
                <a14:m>
                  <m:oMath xmlns:m="http://schemas.openxmlformats.org/officeDocument/2006/math"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sz="1200" b="1" dirty="0">
                    <a:solidFill>
                      <a:schemeClr val="tx1"/>
                    </a:solidFill>
                  </a:rPr>
                  <a:t> 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2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CDF of </a:t>
                </a:r>
                <a14:m>
                  <m:oMath xmlns:m="http://schemas.openxmlformats.org/officeDocument/2006/math">
                    <m:r>
                      <a:rPr lang="en-IN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This model is known as </a:t>
                </a:r>
                <a:r>
                  <a:rPr lang="en-IN" sz="1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</a:t>
                </a:r>
                <a:r>
                  <a:rPr lang="en-IN" sz="1200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Probit</a:t>
                </a:r>
                <a:r>
                  <a:rPr lang="en-IN" sz="1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Regression”.</a:t>
                </a:r>
              </a:p>
            </p:txBody>
          </p:sp>
        </mc:Choice>
        <mc:Fallback xmlns="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49945C3C-B8D6-418B-9D6A-6A84B090F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298" y="114957"/>
                <a:ext cx="2849360" cy="955598"/>
              </a:xfrm>
              <a:prstGeom prst="wedgeRectCallout">
                <a:avLst>
                  <a:gd name="adj1" fmla="val 58817"/>
                  <a:gd name="adj2" fmla="val 7880"/>
                </a:avLst>
              </a:prstGeom>
              <a:blipFill>
                <a:blip r:embed="rId10"/>
                <a:stretch>
                  <a:fillRect t="-2500" b="-625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37519E84-3D3D-4C7D-99DD-0FEFDEF8B605}"/>
              </a:ext>
            </a:extLst>
          </p:cNvPr>
          <p:cNvSpPr/>
          <p:nvPr/>
        </p:nvSpPr>
        <p:spPr>
          <a:xfrm>
            <a:off x="8906797" y="5313092"/>
            <a:ext cx="3047722" cy="457284"/>
          </a:xfrm>
          <a:prstGeom prst="wedgeRectCallout">
            <a:avLst>
              <a:gd name="adj1" fmla="val -56591"/>
              <a:gd name="adj2" fmla="val -532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also use a sparsity-inducing prior, such as spike-and-slab or a scale-mixture of Gaussians</a:t>
            </a:r>
            <a:endParaRPr lang="en-IN" sz="1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518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960"/>
    </mc:Choice>
    <mc:Fallback xmlns="">
      <p:transition spd="slow" advTm="514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30" grpId="0"/>
      <p:bldP spid="31" grpId="0" animBg="1"/>
      <p:bldP spid="32" grpId="0" animBg="1"/>
      <p:bldP spid="27" grpId="0"/>
      <p:bldP spid="35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Logistic Regression: The Posterior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The posterior will be</a:t>
            </a: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Need to approximate the posterior in this case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For now, we will use a simple approximation called </a:t>
            </a:r>
            <a:r>
              <a:rPr lang="en-GB" dirty="0">
                <a:solidFill>
                  <a:srgbClr val="0000FF"/>
                </a:solidFill>
                <a:latin typeface="Abadi Extra Light" panose="020B0204020104020204" pitchFamily="34" charset="0"/>
              </a:rPr>
              <a:t>Laplace approximation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7EAF39-83FC-4362-8541-80F14B114463}"/>
                  </a:ext>
                </a:extLst>
              </p:cNvPr>
              <p:cNvSpPr txBox="1"/>
              <p:nvPr/>
            </p:nvSpPr>
            <p:spPr>
              <a:xfrm>
                <a:off x="610259" y="1935022"/>
                <a:ext cx="7872861" cy="8837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  <m:nary>
                            <m:naryPr>
                              <m:chr m:val="∏"/>
                              <m:limLoc m:val="subSup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7EAF39-83FC-4362-8541-80F14B114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59" y="1935022"/>
                <a:ext cx="7872861" cy="8837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2C7E4F5-E6FA-4422-8950-45AF253DF0A3}"/>
              </a:ext>
            </a:extLst>
          </p:cNvPr>
          <p:cNvSpPr/>
          <p:nvPr/>
        </p:nvSpPr>
        <p:spPr>
          <a:xfrm>
            <a:off x="7278315" y="1510697"/>
            <a:ext cx="1002309" cy="325439"/>
          </a:xfrm>
          <a:prstGeom prst="wedgeRectCallout">
            <a:avLst>
              <a:gd name="adj1" fmla="val -51931"/>
              <a:gd name="adj2" fmla="val 867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Bernoulli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C05D8FC-BD98-4FA8-B282-1120942A1A0B}"/>
              </a:ext>
            </a:extLst>
          </p:cNvPr>
          <p:cNvSpPr/>
          <p:nvPr/>
        </p:nvSpPr>
        <p:spPr>
          <a:xfrm>
            <a:off x="5392510" y="1539781"/>
            <a:ext cx="1002309" cy="325439"/>
          </a:xfrm>
          <a:prstGeom prst="wedgeRectCallout">
            <a:avLst>
              <a:gd name="adj1" fmla="val -39396"/>
              <a:gd name="adj2" fmla="val 867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Gaussian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D13513-D5A0-45BE-B16D-1D7B696A2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9911" y="1190804"/>
            <a:ext cx="1004822" cy="965223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75F08322-EE6A-4DA3-8EA4-0B53F0968197}"/>
              </a:ext>
            </a:extLst>
          </p:cNvPr>
          <p:cNvSpPr/>
          <p:nvPr/>
        </p:nvSpPr>
        <p:spPr>
          <a:xfrm>
            <a:off x="8622230" y="1508959"/>
            <a:ext cx="2457681" cy="1482693"/>
          </a:xfrm>
          <a:prstGeom prst="wedgeRectCallout">
            <a:avLst>
              <a:gd name="adj1" fmla="val 68577"/>
              <a:gd name="adj2" fmla="val -4151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Unfortunately, Gaussian and Bernoulli are not conjugate with each other, so analytic expression for the posterior can’t be obtained unlike prob. linear regression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B5A2FD32-1DA9-49C9-A6C8-8D06A3ECE9E1}"/>
              </a:ext>
            </a:extLst>
          </p:cNvPr>
          <p:cNvSpPr/>
          <p:nvPr/>
        </p:nvSpPr>
        <p:spPr>
          <a:xfrm>
            <a:off x="8845697" y="3088007"/>
            <a:ext cx="2861199" cy="563635"/>
          </a:xfrm>
          <a:prstGeom prst="wedgeRectCallout">
            <a:avLst>
              <a:gd name="adj1" fmla="val -39553"/>
              <a:gd name="adj2" fmla="val 6503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Other approx. inference methods, such as MCMC and VI later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FCCB11FF-BF91-4177-AD08-EDA6197F4CBC}"/>
                  </a:ext>
                </a:extLst>
              </p:cNvPr>
              <p:cNvSpPr/>
              <p:nvPr/>
            </p:nvSpPr>
            <p:spPr>
              <a:xfrm>
                <a:off x="265245" y="2695121"/>
                <a:ext cx="1466963" cy="461714"/>
              </a:xfrm>
              <a:prstGeom prst="wedgeRectCallout">
                <a:avLst>
                  <a:gd name="adj1" fmla="val 38932"/>
                  <a:gd name="adj2" fmla="val -8261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Hyperparam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not shown</a:t>
                </a:r>
                <a:endParaRPr lang="en-IN" sz="1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FCCB11FF-BF91-4177-AD08-EDA6197F4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2695121"/>
                <a:ext cx="1466963" cy="461714"/>
              </a:xfrm>
              <a:prstGeom prst="wedgeRectCallout">
                <a:avLst>
                  <a:gd name="adj1" fmla="val 38932"/>
                  <a:gd name="adj2" fmla="val -82617"/>
                </a:avLst>
              </a:prstGeom>
              <a:blipFill>
                <a:blip r:embed="rId5"/>
                <a:stretch>
                  <a:fillRect l="-2058" b="-190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>
            <a:extLst>
              <a:ext uri="{FF2B5EF4-FFF2-40B4-BE49-F238E27FC236}">
                <a16:creationId xmlns:a16="http://schemas.microsoft.com/office/drawing/2014/main" id="{FC2ADE0F-4B12-4743-B1FB-9B432FD41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89" y="4282591"/>
            <a:ext cx="3194366" cy="24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A472FE2B-02E8-40AF-9E1C-71E340E43EC7}"/>
              </a:ext>
            </a:extLst>
          </p:cNvPr>
          <p:cNvSpPr/>
          <p:nvPr/>
        </p:nvSpPr>
        <p:spPr>
          <a:xfrm>
            <a:off x="1432733" y="4290093"/>
            <a:ext cx="2861199" cy="1104855"/>
          </a:xfrm>
          <a:prstGeom prst="wedgeRectCallout">
            <a:avLst>
              <a:gd name="adj1" fmla="val 67351"/>
              <a:gd name="adj2" fmla="val -23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Laplace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approx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: Approximates the intractable posterior by a </a:t>
            </a:r>
            <a:r>
              <a:rPr lang="en-IN" sz="1600" b="1" dirty="0">
                <a:solidFill>
                  <a:schemeClr val="accent5"/>
                </a:solidFill>
                <a:latin typeface="Abadi Extra Light" panose="020B0204020104020204" pitchFamily="34" charset="0"/>
              </a:rPr>
              <a:t>Gaussian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whose mean is the MAP solution of the LR model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C1AD0C64-37C8-4339-B92A-72D41AF2A523}"/>
              </a:ext>
            </a:extLst>
          </p:cNvPr>
          <p:cNvSpPr/>
          <p:nvPr/>
        </p:nvSpPr>
        <p:spPr>
          <a:xfrm>
            <a:off x="265245" y="5534552"/>
            <a:ext cx="3889435" cy="1223010"/>
          </a:xfrm>
          <a:prstGeom prst="wedgeRectCallout">
            <a:avLst>
              <a:gd name="adj1" fmla="val 47415"/>
              <a:gd name="adj2" fmla="val -705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.. and the covariance matrix of this Gaussian is set to the inverse of the </a:t>
            </a:r>
            <a:r>
              <a:rPr lang="en-IN" sz="1600" b="1" dirty="0">
                <a:solidFill>
                  <a:schemeClr val="accent5"/>
                </a:solidFill>
                <a:latin typeface="Abadi Extra Light" panose="020B0204020104020204" pitchFamily="34" charset="0"/>
              </a:rPr>
              <a:t>Hessian matrix (second derivative)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of the model’s 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negative log-joint of params and data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, evaluated at the MAP solution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E4BBF5-CB6F-4A4C-947C-FB60134463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3064" y="4256639"/>
            <a:ext cx="3116620" cy="3835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111AE7-C48D-4A14-A0FE-637D5DCE83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2029" y="4640223"/>
            <a:ext cx="2172179" cy="3728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57699D-889D-4AD9-9BA1-E0CC645DE3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2029" y="5034241"/>
            <a:ext cx="2342726" cy="3592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B22BFB-0412-447D-B25E-6E98E96EDD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9930" y="5889207"/>
            <a:ext cx="3508420" cy="438553"/>
          </a:xfrm>
          <a:prstGeom prst="rect">
            <a:avLst/>
          </a:prstGeom>
        </p:spPr>
      </p:pic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21DFA246-D4F1-4BA1-BACB-213DDB08F1C6}"/>
              </a:ext>
            </a:extLst>
          </p:cNvPr>
          <p:cNvSpPr/>
          <p:nvPr/>
        </p:nvSpPr>
        <p:spPr>
          <a:xfrm>
            <a:off x="9159054" y="5529989"/>
            <a:ext cx="2234484" cy="359218"/>
          </a:xfrm>
          <a:prstGeom prst="wedgeRectCallout">
            <a:avLst>
              <a:gd name="adj1" fmla="val -38192"/>
              <a:gd name="adj2" fmla="val -887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First or second-order optimization methods can be used</a:t>
            </a:r>
            <a:endParaRPr lang="en-IN" sz="12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81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280"/>
    </mc:Choice>
    <mc:Fallback xmlns="">
      <p:transition spd="slow" advTm="563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Next Class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Laplace approximation (</a:t>
            </a:r>
            <a:r>
              <a:rPr lang="en-IN" dirty="0" err="1">
                <a:latin typeface="Abadi Extra Light" panose="020B0204020104020204" pitchFamily="34" charset="0"/>
              </a:rPr>
              <a:t>contd</a:t>
            </a:r>
            <a:r>
              <a:rPr lang="en-IN" dirty="0">
                <a:latin typeface="Abadi Extra Light" panose="020B0204020104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Bayesian logistic regression (</a:t>
            </a:r>
            <a:r>
              <a:rPr lang="en-IN" dirty="0" err="1">
                <a:latin typeface="Abadi Extra Light" panose="020B0204020104020204" pitchFamily="34" charset="0"/>
              </a:rPr>
              <a:t>contd</a:t>
            </a:r>
            <a:r>
              <a:rPr lang="en-IN" dirty="0">
                <a:latin typeface="Abadi Extra Light" panose="020B0204020104020204" pitchFamily="34" charset="0"/>
              </a:rPr>
              <a:t>)</a:t>
            </a: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5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906"/>
    </mc:Choice>
    <mc:Fallback xmlns="">
      <p:transition spd="slow" advTm="230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Exp. Family (Pitman, </a:t>
            </a:r>
            <a:r>
              <a:rPr lang="en-GB" dirty="0" err="1">
                <a:solidFill>
                  <a:srgbClr val="A33BC3"/>
                </a:solidFill>
              </a:rPr>
              <a:t>Darmois</a:t>
            </a:r>
            <a:r>
              <a:rPr lang="en-GB" dirty="0">
                <a:solidFill>
                  <a:srgbClr val="A33BC3"/>
                </a:solidFill>
              </a:rPr>
              <a:t>, Koopman, 1930s)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Defines a class of distributions. An Exponential Family distribution is of the form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the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being modeled (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GB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denotes some space, e.g., </a:t>
                </a:r>
                <a14:m>
                  <m:oMath xmlns:m="http://schemas.openxmlformats.org/officeDocument/2006/math">
                    <m:r>
                      <a:rPr lang="en-GB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 </a:t>
                </a:r>
              </a:p>
              <a:p>
                <a:pPr marL="0" indent="0">
                  <a:buNone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: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Natural parameters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or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canonical parameters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defining the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en-IN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: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Sufficient statistics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(another random variable)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Why </a:t>
                </a:r>
                <a:r>
                  <a:rPr lang="en-GB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“sufficient”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200" i="1" dirty="0" err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only via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3000" i="1" dirty="0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IN" sz="3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00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=∫</m:t>
                    </m:r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sty m:val="p"/>
                      </m:rPr>
                      <a:rPr lang="en-IN" sz="3000" b="0" i="1" dirty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IN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3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0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sz="3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3000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sz="3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0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30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3000" b="1" dirty="0">
                    <a:latin typeface="Abadi Extra Light" panose="020B0204020104020204" pitchFamily="34" charset="0"/>
                  </a:rPr>
                  <a:t>: </a:t>
                </a:r>
                <a:r>
                  <a:rPr lang="en-IN" sz="3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Partition Function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IN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0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3000" b="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3000" dirty="0">
                    <a:latin typeface="Abadi Extra Light" panose="020B0204020104020204" pitchFamily="34" charset="0"/>
                  </a:rPr>
                  <a:t>: </a:t>
                </a:r>
                <a:r>
                  <a:rPr lang="en-GB" sz="3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Log-partition function </a:t>
                </a:r>
                <a:r>
                  <a:rPr lang="en-GB" sz="3000" dirty="0">
                    <a:latin typeface="Abadi Extra Light" panose="020B0204020104020204" pitchFamily="34" charset="0"/>
                  </a:rPr>
                  <a:t>(also called </a:t>
                </a:r>
                <a:r>
                  <a:rPr lang="en-GB" sz="3000" u="sng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cumulant function</a:t>
                </a:r>
                <a:r>
                  <a:rPr lang="en-GB" sz="30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3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IN" sz="3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30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3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3000" dirty="0">
                    <a:latin typeface="Abadi Extra Light" panose="020B0204020104020204" pitchFamily="34" charset="0"/>
                  </a:rPr>
                  <a:t>: A constant (doesn’t depend on </a:t>
                </a:r>
                <a14:m>
                  <m:oMath xmlns:m="http://schemas.openxmlformats.org/officeDocument/2006/math">
                    <m:r>
                      <a:rPr lang="el-GR" sz="30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3000" dirty="0">
                    <a:latin typeface="Abadi Extra Light" panose="020B0204020104020204" pitchFamily="34" charset="0"/>
                  </a:rPr>
                  <a:t>)</a:t>
                </a:r>
                <a:endParaRPr lang="en-IN" sz="3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43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DC03E21-612F-4094-82C9-6D5F4B69B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49" y="1656224"/>
            <a:ext cx="8062883" cy="86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433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Expressing a Distribution in Exp. Family Form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Recall the form of exp-fam distribution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en-IN" i="1" dirty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To write any exp-fam </a:t>
                </a:r>
                <a:r>
                  <a:rPr lang="en-GB" dirty="0" err="1">
                    <a:latin typeface="Abadi Extra Light" panose="020B0204020104020204" pitchFamily="34" charset="0"/>
                  </a:rPr>
                  <a:t>dist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in the above form, write it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 dirty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()) 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Now compare the resulting expression with the exponential family form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sz="2600" dirty="0">
                    <a:latin typeface="Abadi Extra Light" panose="020B0204020104020204" pitchFamily="34" charset="0"/>
                  </a:rPr>
                  <a:t> .. to identify the natural parameters, sufficient statistics, log-partition function, etc.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7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F4D2E-7D42-4A49-8A33-80185E6EF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034" y="2278782"/>
            <a:ext cx="7548367" cy="794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74105B-2A98-4DE2-A338-0F4F5D750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704" y="3072925"/>
            <a:ext cx="5939023" cy="697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C78E51-8FC4-4DA2-B318-00E1B5023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6704" y="3731006"/>
            <a:ext cx="5389597" cy="766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02D8BE-B8EB-4E78-B77D-5A615053842A}"/>
                  </a:ext>
                </a:extLst>
              </p:cNvPr>
              <p:cNvSpPr txBox="1"/>
              <p:nvPr/>
            </p:nvSpPr>
            <p:spPr>
              <a:xfrm>
                <a:off x="3190974" y="5233128"/>
                <a:ext cx="620073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IN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n-IN" sz="3200" i="1" dirty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02D8BE-B8EB-4E78-B77D-5A6150538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974" y="5233128"/>
                <a:ext cx="620073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666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(Univariate) Gaussian as Exponential Family</a:t>
            </a:r>
            <a:endParaRPr lang="en-IN" dirty="0">
              <a:solidFill>
                <a:srgbClr val="A33BC3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Let’s try to write a univariate Gaussian in the exponential family form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Recall the PDF of a </a:t>
            </a:r>
            <a:r>
              <a:rPr lang="en-GB" sz="2600" dirty="0" err="1">
                <a:latin typeface="Abadi Extra Light" panose="020B0204020104020204" pitchFamily="34" charset="0"/>
              </a:rPr>
              <a:t>univar</a:t>
            </a:r>
            <a:r>
              <a:rPr lang="en-GB" sz="2600" dirty="0">
                <a:latin typeface="Abadi Extra Light" panose="020B0204020104020204" pitchFamily="34" charset="0"/>
              </a:rPr>
              <a:t> Gaussian (already has exp, so less work needed :))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F84731-447A-4570-81D2-A65134950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790" y="1654208"/>
            <a:ext cx="4886325" cy="49530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85A8C62-2E4F-4FF0-BE2E-C4FB99899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2851012"/>
            <a:ext cx="99345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E5A790-3074-48E8-A981-983853F07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017" y="3670162"/>
            <a:ext cx="5648325" cy="762000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6552963-072C-4846-B328-F56865BA7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24" y="5937552"/>
            <a:ext cx="18002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5F8607-4505-4828-BB6F-00462E0F1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081" y="4747198"/>
            <a:ext cx="2809875" cy="942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DACD78-65AE-4182-85DA-11FDC7720C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6792" y="4758162"/>
            <a:ext cx="1800225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123A4C-9908-48E4-8EE2-912AF76409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0228" y="5856590"/>
            <a:ext cx="7600950" cy="64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39CF1E-F9E1-4043-9C93-06BB9FCEEC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0877" y="4668126"/>
            <a:ext cx="3038475" cy="952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352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Other Examples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Many other distribution belong to the exponential family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Bernoulli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Beta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Gamma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 err="1">
                <a:latin typeface="Abadi Extra Light" panose="020B0204020104020204" pitchFamily="34" charset="0"/>
              </a:rPr>
              <a:t>Multinoulli</a:t>
            </a:r>
            <a:r>
              <a:rPr lang="en-IN" dirty="0">
                <a:latin typeface="Abadi Extra Light" panose="020B0204020104020204" pitchFamily="34" charset="0"/>
              </a:rPr>
              <a:t>/Multinomial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Dirichlet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Multivariate Gaussian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.. and many more ( </a:t>
            </a:r>
            <a:r>
              <a:rPr lang="en-IN" dirty="0">
                <a:latin typeface="Abadi Extra Light" panose="020B0204020104020204" pitchFamily="34" charset="0"/>
                <a:hlinkClick r:id="rId3"/>
              </a:rPr>
              <a:t>https://en.wikipedia.org/wiki/Exponential_family</a:t>
            </a:r>
            <a:r>
              <a:rPr lang="en-IN" dirty="0">
                <a:latin typeface="Abadi Extra Light" panose="020B0204020104020204" pitchFamily="34" charset="0"/>
              </a:rPr>
              <a:t> 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Note: Not all distributions belong to the exponential family, e.g.,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Uniform distribution (x ∼ </a:t>
            </a:r>
            <a:r>
              <a:rPr lang="en-IN" dirty="0" err="1">
                <a:latin typeface="Abadi Extra Light" panose="020B0204020104020204" pitchFamily="34" charset="0"/>
              </a:rPr>
              <a:t>Unif</a:t>
            </a:r>
            <a:r>
              <a:rPr lang="en-IN" dirty="0">
                <a:latin typeface="Abadi Extra Light" panose="020B0204020104020204" pitchFamily="34" charset="0"/>
              </a:rPr>
              <a:t>(a, b))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Student-t distribution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Mixture distributions (e.g., mixture of Gaussians)</a:t>
            </a:r>
            <a:endParaRPr lang="en-IN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9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Log-Partition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log-partition function is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is also called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cumulant function</a:t>
                </a:r>
                <a:endParaRPr lang="en-IN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Derivatives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can be used to generate the cumulants of the sufficient statistics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Exercise: Assume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be a scalar (thus </a:t>
                </a:r>
                <a14:m>
                  <m:oMath xmlns:m="http://schemas.openxmlformats.org/officeDocument/2006/math"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also scalar). Show that the first and the second derivatives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are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Above result also holds when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are vector-valued (the “var” will be “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covar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”)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Important: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convex function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. Why?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87F544B-96F3-40FD-B8B3-81C8FD611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47" y="1130786"/>
            <a:ext cx="5781723" cy="48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A4C775F-BABD-4C87-85F6-638F24126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98" y="3599321"/>
            <a:ext cx="32194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A61CFD-D333-4179-87B5-42E8E4815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57" y="4404577"/>
            <a:ext cx="75533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248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MLE for Exponential Family Distributions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Assume data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 {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drawn </a:t>
                </a:r>
                <a:r>
                  <a:rPr lang="en-GB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GB" dirty="0">
                    <a:latin typeface="Abadi Extra Light" panose="020B0204020104020204" pitchFamily="34" charset="0"/>
                  </a:rPr>
                  <a:t>. from an exp. family distribution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To do MLE, we need the overall likelihood -- a product of the individual likelihoods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To estimate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(as we’ll see shortly), </a:t>
                </a:r>
                <a:r>
                  <a:rPr lang="en-GB" sz="2600" dirty="0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we only need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Size of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IN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does not grow with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(same as the size of each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Only exponential family distributions have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finite-sized sufficient statistics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No need to store all the data; can simply update the sufficient statistics as data comes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Useful in probabilistic inference with large-scale data sets and “online” parameter estimation</a:t>
                </a: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112D8C-3BBA-44CA-A4C3-FDF342A3CA93}"/>
                  </a:ext>
                </a:extLst>
              </p:cNvPr>
              <p:cNvSpPr txBox="1"/>
              <p:nvPr/>
            </p:nvSpPr>
            <p:spPr>
              <a:xfrm>
                <a:off x="3171423" y="1786942"/>
                <a:ext cx="54241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IN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n-IN" sz="2800" i="1" dirty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112D8C-3BBA-44CA-A4C3-FDF342A3C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423" y="1786942"/>
                <a:ext cx="54241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BA0F02E-1857-4D18-AB50-8B9911ABE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824" y="2926926"/>
            <a:ext cx="6738938" cy="857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4E9427-8DF7-42C0-A96A-042023D72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4350" y="2873985"/>
            <a:ext cx="4227826" cy="876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7892F5-B2E5-45F3-AFE3-D96335663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6413" y="3750218"/>
            <a:ext cx="3670477" cy="531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964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MLE and Moment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likelihood is of the form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log-likelihood is (ignoring constant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):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This is concave in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(since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concave)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Maximization (MLE solution) will yield a global maxima of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IN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MLE for exp-fam distributions can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also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be seen as doing moment-matching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Therefore, at the “optimal” (i.e., MLE)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we must have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3F67F8-7748-45B6-B4E9-3554FF649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629" y="1085101"/>
            <a:ext cx="5644635" cy="574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CB795-0D2A-4B09-BFF2-172F8A644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5888" y="1614556"/>
            <a:ext cx="3981684" cy="461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B6950F-89D5-438A-978E-60E1C1E373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04" y="3360906"/>
            <a:ext cx="5915562" cy="49672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5E9EFF8-114D-428F-BA2A-2E111B636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66" y="3420718"/>
            <a:ext cx="3232329" cy="37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1A620EC-04A7-47B4-96A1-8B6255D52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497" y="3797823"/>
            <a:ext cx="3822075" cy="78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454E4D-CB76-4AEB-A169-B17869DF76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6709" y="5243444"/>
            <a:ext cx="4374104" cy="1111518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EE15C04D-96C2-48F7-BA3B-1F8FDDC8260D}"/>
              </a:ext>
            </a:extLst>
          </p:cNvPr>
          <p:cNvSpPr/>
          <p:nvPr/>
        </p:nvSpPr>
        <p:spPr>
          <a:xfrm>
            <a:off x="3629016" y="5060958"/>
            <a:ext cx="1917226" cy="319288"/>
          </a:xfrm>
          <a:prstGeom prst="wedgeRectCallout">
            <a:avLst>
              <a:gd name="adj1" fmla="val 3605"/>
              <a:gd name="adj2" fmla="val 13149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Expected moment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AC0B200C-318D-4483-A5EA-8BF58FE63FF5}"/>
              </a:ext>
            </a:extLst>
          </p:cNvPr>
          <p:cNvSpPr/>
          <p:nvPr/>
        </p:nvSpPr>
        <p:spPr>
          <a:xfrm>
            <a:off x="8199740" y="4663599"/>
            <a:ext cx="2264343" cy="637800"/>
          </a:xfrm>
          <a:prstGeom prst="wedgeRectCallout">
            <a:avLst>
              <a:gd name="adj1" fmla="val -57836"/>
              <a:gd name="adj2" fmla="val 7601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Empirical moment (computed using data)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0DCA8A-B186-4C2F-943A-C46286EDAC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80" y="5506418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74C0E7A0-1A05-408B-8B53-03FE0C6FA4E3}"/>
                  </a:ext>
                </a:extLst>
              </p:cNvPr>
              <p:cNvSpPr/>
              <p:nvPr/>
            </p:nvSpPr>
            <p:spPr>
              <a:xfrm>
                <a:off x="1274282" y="5278196"/>
                <a:ext cx="2156176" cy="965223"/>
              </a:xfrm>
              <a:prstGeom prst="wedgeRectCallout">
                <a:avLst>
                  <a:gd name="adj1" fmla="val -72614"/>
                  <a:gd name="adj2" fmla="val -808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thus solve for the MLE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also by matching the expected and empirical moments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74C0E7A0-1A05-408B-8B53-03FE0C6FA4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282" y="5278196"/>
                <a:ext cx="2156176" cy="965223"/>
              </a:xfrm>
              <a:prstGeom prst="wedgeRectCallout">
                <a:avLst>
                  <a:gd name="adj1" fmla="val -72614"/>
                  <a:gd name="adj2" fmla="val -8082"/>
                </a:avLst>
              </a:prstGeom>
              <a:blipFill>
                <a:blip r:embed="rId11"/>
                <a:stretch>
                  <a:fillRect t="-6211" r="-2036" b="-1242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086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Moment Matching: 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data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= {</m:t>
                    </m:r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sz="2600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drawn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from a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univar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Gaussian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Since the “true”, i.e., expected moments: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a univariate Gaussian, note that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C9AA5E3-933F-4C26-ADF2-0F9B3AAFF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27" y="1583902"/>
            <a:ext cx="3065843" cy="103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1BDC1A4-0ECB-4763-AC82-33A45F69777D}"/>
              </a:ext>
            </a:extLst>
          </p:cNvPr>
          <p:cNvSpPr/>
          <p:nvPr/>
        </p:nvSpPr>
        <p:spPr>
          <a:xfrm>
            <a:off x="7650544" y="1666551"/>
            <a:ext cx="1865099" cy="433952"/>
          </a:xfrm>
          <a:prstGeom prst="wedgeRectCallout">
            <a:avLst>
              <a:gd name="adj1" fmla="val -70349"/>
              <a:gd name="adj2" fmla="val 4572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Moment matching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18AADB-8674-4001-A91C-E8F17657C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420" y="2607790"/>
            <a:ext cx="2383574" cy="812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4FCC45-DA64-43C4-8CB6-51734E8CE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480" y="3428253"/>
            <a:ext cx="3065844" cy="999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75C200-99F7-4447-BA8B-EA9C0D931B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9451" y="5180147"/>
            <a:ext cx="1378909" cy="547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8B8C35-6D9E-40E8-8470-4957E9E175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7040" y="5727214"/>
            <a:ext cx="4730083" cy="433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B868F47B-7700-4FDE-9A07-40812FCDAEA4}"/>
                  </a:ext>
                </a:extLst>
              </p:cNvPr>
              <p:cNvSpPr/>
              <p:nvPr/>
            </p:nvSpPr>
            <p:spPr>
              <a:xfrm>
                <a:off x="186139" y="5484432"/>
                <a:ext cx="2243760" cy="800458"/>
              </a:xfrm>
              <a:prstGeom prst="wedgeRectCallout">
                <a:avLst>
                  <a:gd name="adj1" fmla="val 59760"/>
                  <a:gd name="adj2" fmla="val -1901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Two equations, two unknowns (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B868F47B-7700-4FDE-9A07-40812FCDA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39" y="5484432"/>
                <a:ext cx="2243760" cy="800458"/>
              </a:xfrm>
              <a:prstGeom prst="wedgeRectCallout">
                <a:avLst>
                  <a:gd name="adj1" fmla="val 59760"/>
                  <a:gd name="adj2" fmla="val -19013"/>
                </a:avLst>
              </a:prstGeom>
              <a:blipFill>
                <a:blip r:embed="rId9"/>
                <a:stretch>
                  <a:fillRect l="-1951" b="-74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D7AEB15-4E1C-4DF1-9AEB-E1B16370AA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7548" y="4252940"/>
            <a:ext cx="2453090" cy="6845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6E420D-4F1F-481E-9B9A-C98EF00D84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7057" y="4897689"/>
            <a:ext cx="2781343" cy="4879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520A1E-C819-405D-937A-C24367E1AC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3198" y="5371552"/>
            <a:ext cx="2872144" cy="6046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337EE4-F503-40C0-8422-FED5F5FE03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00433" y="6030393"/>
            <a:ext cx="2824909" cy="5504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4540EC4-D852-447C-87FB-6505926AB332}"/>
              </a:ext>
            </a:extLst>
          </p:cNvPr>
          <p:cNvSpPr/>
          <p:nvPr/>
        </p:nvSpPr>
        <p:spPr>
          <a:xfrm>
            <a:off x="8293994" y="4333741"/>
            <a:ext cx="3502718" cy="2247147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4279FDBF-B7FF-4205-B0EB-EF5D3F6243D1}"/>
              </a:ext>
            </a:extLst>
          </p:cNvPr>
          <p:cNvSpPr/>
          <p:nvPr/>
        </p:nvSpPr>
        <p:spPr>
          <a:xfrm>
            <a:off x="9781563" y="3133148"/>
            <a:ext cx="1865099" cy="812895"/>
          </a:xfrm>
          <a:prstGeom prst="wedgeRectCallout">
            <a:avLst>
              <a:gd name="adj1" fmla="val -50074"/>
              <a:gd name="adj2" fmla="val 8603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Same solution that we get by doing MLE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02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8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6.1|5.9|19.8|16.6|13.6|25.4|36.8|0.3|54.3|19.4|33.3|8.6|22.6|154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7.3|23.5|16.7|23|29.1|34.4|92.2|16|34.6|14.2|61.9|43.6|46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9|112.5|31.1|9|34.2|19|13.6|36|16.6|39.1|45.3|19.1|23.6|27|19.6|3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4.9|9.8|66.7|55.8|49.9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53530</TotalTime>
  <Words>1877</Words>
  <Application>Microsoft Office PowerPoint</Application>
  <PresentationFormat>Widescreen</PresentationFormat>
  <Paragraphs>317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(1)Exponential Family Distributions (Contd) (2) Probabilistic Models for Classification</vt:lpstr>
      <vt:lpstr>Exp. Family (Pitman, Darmois, Koopman, 1930s)</vt:lpstr>
      <vt:lpstr>Expressing a Distribution in Exp. Family Form</vt:lpstr>
      <vt:lpstr>(Univariate) Gaussian as Exponential Family</vt:lpstr>
      <vt:lpstr>Other Examples</vt:lpstr>
      <vt:lpstr>Log-Partition Function</vt:lpstr>
      <vt:lpstr>MLE for Exponential Family Distributions</vt:lpstr>
      <vt:lpstr>MLE and Moment Matching</vt:lpstr>
      <vt:lpstr>Moment Matching: An Example</vt:lpstr>
      <vt:lpstr>Bayesian Inference for Expon. Family Distributions</vt:lpstr>
      <vt:lpstr>The Posterior</vt:lpstr>
      <vt:lpstr>Posterior Predictive Distribution</vt:lpstr>
      <vt:lpstr>Posterior Predictive Distribution</vt:lpstr>
      <vt:lpstr>Summary</vt:lpstr>
      <vt:lpstr>Probabilistic Models for Classification</vt:lpstr>
      <vt:lpstr>Logistic Regression</vt:lpstr>
      <vt:lpstr>Logistic Regression: The Posterior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2569</cp:revision>
  <dcterms:created xsi:type="dcterms:W3CDTF">2020-07-07T20:42:16Z</dcterms:created>
  <dcterms:modified xsi:type="dcterms:W3CDTF">2022-08-22T14:50:36Z</dcterms:modified>
</cp:coreProperties>
</file>