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551" r:id="rId2"/>
    <p:sldId id="613" r:id="rId3"/>
    <p:sldId id="614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599" r:id="rId12"/>
    <p:sldId id="601" r:id="rId13"/>
    <p:sldId id="602" r:id="rId14"/>
    <p:sldId id="603" r:id="rId15"/>
    <p:sldId id="6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18-08-2022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18-08-2022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18-08-2022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18-08-2022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18-08-2022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18-08-2022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18-08-2022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18-08-2022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18-08-2022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18-08-2022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18-08-2022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3.png"/><Relationship Id="rId3" Type="http://schemas.openxmlformats.org/officeDocument/2006/relationships/image" Target="../media/image540.png"/><Relationship Id="rId7" Type="http://schemas.openxmlformats.org/officeDocument/2006/relationships/image" Target="../media/image33.png"/><Relationship Id="rId12" Type="http://schemas.openxmlformats.org/officeDocument/2006/relationships/image" Target="../media/image6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70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onential_famil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5.png"/><Relationship Id="rId18" Type="http://schemas.openxmlformats.org/officeDocument/2006/relationships/image" Target="../media/image7.png"/><Relationship Id="rId3" Type="http://schemas.openxmlformats.org/officeDocument/2006/relationships/image" Target="../media/image810.png"/><Relationship Id="rId7" Type="http://schemas.openxmlformats.org/officeDocument/2006/relationships/image" Target="../media/image100.png"/><Relationship Id="rId17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0.png"/><Relationship Id="rId1" Type="http://schemas.openxmlformats.org/officeDocument/2006/relationships/tags" Target="../tags/tag1.xml"/><Relationship Id="rId6" Type="http://schemas.openxmlformats.org/officeDocument/2006/relationships/image" Target="../media/image90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1310.png"/><Relationship Id="rId19" Type="http://schemas.openxmlformats.org/officeDocument/2006/relationships/image" Target="../media/image211.png"/><Relationship Id="rId4" Type="http://schemas.openxmlformats.org/officeDocument/2006/relationships/image" Target="../media/image2.png"/><Relationship Id="rId9" Type="http://schemas.openxmlformats.org/officeDocument/2006/relationships/image" Target="../media/image1210.png"/><Relationship Id="rId14" Type="http://schemas.openxmlformats.org/officeDocument/2006/relationships/image" Target="../media/image15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90.png"/><Relationship Id="rId10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8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8" y="2525086"/>
            <a:ext cx="10395156" cy="145186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(1) Probabilistic Linear Regression(</a:t>
            </a:r>
            <a:r>
              <a:rPr lang="en-GB" sz="44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(2) Exponential Family Distributions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MLE-II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the probabilistic linear regression model, the overall posterior over unknowns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With MLE-II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of (𝛽, 𝜆),                               , a point mass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Likewise, the PPD will be approximated as follows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B7819E-E4F0-41C1-BA32-8B3873C7A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160" y="1685406"/>
            <a:ext cx="8258175" cy="638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A4146-22D7-433C-8371-6A994A2B7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73" y="3134471"/>
            <a:ext cx="3209925" cy="666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CAB75C0-B0BD-4C7C-B393-072EDDA78453}"/>
                  </a:ext>
                </a:extLst>
              </p:cNvPr>
              <p:cNvSpPr/>
              <p:nvPr/>
            </p:nvSpPr>
            <p:spPr>
              <a:xfrm>
                <a:off x="8744406" y="3175200"/>
                <a:ext cx="2733624" cy="507599"/>
              </a:xfrm>
              <a:prstGeom prst="wedgeRectCallout">
                <a:avLst>
                  <a:gd name="adj1" fmla="val -60109"/>
                  <a:gd name="adj2" fmla="val 204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Same as the posterior of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with the hyperparameters fixed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BCAB75C0-B0BD-4C7C-B393-072EDDA78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6" y="3175200"/>
                <a:ext cx="2733624" cy="507599"/>
              </a:xfrm>
              <a:prstGeom prst="wedgeRectCallout">
                <a:avLst>
                  <a:gd name="adj1" fmla="val -60109"/>
                  <a:gd name="adj2" fmla="val 20418"/>
                </a:avLst>
              </a:prstGeom>
              <a:blipFill>
                <a:blip r:embed="rId6"/>
                <a:stretch>
                  <a:fillRect t="-9302" r="-1988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037B686C-B925-4AC3-B341-DB4832164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636" y="2540429"/>
            <a:ext cx="2977858" cy="5163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BA2CD-52AE-41F7-BAB7-2D56FDE54A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742" y="3172571"/>
            <a:ext cx="2809875" cy="62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F8835E-40EE-4DC2-B950-39E912E32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7898" y="4358500"/>
            <a:ext cx="9572625" cy="8140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D58A76-FCAF-4309-A1CA-4EC8774AAA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8679" y="5182865"/>
            <a:ext cx="8329613" cy="729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C46E18-2A91-49AA-94C3-0B6CA0716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8679" y="5801639"/>
            <a:ext cx="6138672" cy="793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60BCAB15-3C1A-4D16-A775-890B8809C083}"/>
                  </a:ext>
                </a:extLst>
              </p:cNvPr>
              <p:cNvSpPr/>
              <p:nvPr/>
            </p:nvSpPr>
            <p:spPr>
              <a:xfrm>
                <a:off x="9885873" y="5784663"/>
                <a:ext cx="2185937" cy="982287"/>
              </a:xfrm>
              <a:prstGeom prst="wedgeRectCallout">
                <a:avLst>
                  <a:gd name="adj1" fmla="val -60435"/>
                  <a:gd name="adj2" fmla="val 73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need to integrate over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since other two are fixed at their MLE-II solutions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60BCAB15-3C1A-4D16-A775-890B8809C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873" y="5784663"/>
                <a:ext cx="2185937" cy="982287"/>
              </a:xfrm>
              <a:prstGeom prst="wedgeRectCallout">
                <a:avLst>
                  <a:gd name="adj1" fmla="val -60435"/>
                  <a:gd name="adj2" fmla="val 7327"/>
                </a:avLst>
              </a:prstGeom>
              <a:blipFill>
                <a:blip r:embed="rId12"/>
                <a:stretch>
                  <a:fillRect t="-5488" b="-10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3C43B9F1-7C57-4946-A7CD-269F97E26020}"/>
              </a:ext>
            </a:extLst>
          </p:cNvPr>
          <p:cNvSpPr/>
          <p:nvPr/>
        </p:nvSpPr>
        <p:spPr>
          <a:xfrm>
            <a:off x="422209" y="5690640"/>
            <a:ext cx="2733624" cy="507599"/>
          </a:xfrm>
          <a:prstGeom prst="wedgeRectCallout">
            <a:avLst>
              <a:gd name="adj1" fmla="val 57489"/>
              <a:gd name="adj2" fmla="val 38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Same form for the PPD as in the case of fixed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C7F50C-C2C7-4E3C-B09D-9EF3C2122D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8610" y="136939"/>
            <a:ext cx="1010687" cy="965223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F54DDB21-D26D-4C3A-A1A8-1433A72DBECD}"/>
              </a:ext>
            </a:extLst>
          </p:cNvPr>
          <p:cNvSpPr/>
          <p:nvPr/>
        </p:nvSpPr>
        <p:spPr>
          <a:xfrm>
            <a:off x="7177737" y="116655"/>
            <a:ext cx="2933481" cy="1056692"/>
          </a:xfrm>
          <a:prstGeom prst="wedgeRectCallout">
            <a:avLst>
              <a:gd name="adj1" fmla="val 59133"/>
              <a:gd name="adj2" fmla="val -236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any model where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are estimated by MLE-II, the posterior and PPD is approximated in a similar fashion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4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Exp. Family (Pitman, </a:t>
            </a:r>
            <a:r>
              <a:rPr lang="en-GB" dirty="0" err="1">
                <a:solidFill>
                  <a:srgbClr val="A33BC3"/>
                </a:solidFill>
              </a:rPr>
              <a:t>Darmois</a:t>
            </a:r>
            <a:r>
              <a:rPr lang="en-GB" dirty="0">
                <a:solidFill>
                  <a:srgbClr val="A33BC3"/>
                </a:solidFill>
              </a:rPr>
              <a:t>, Koopman, 1930s)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Defines a class of distributions. An Exponential Family distribution is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being modeled (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denotes some space, e.g.,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Natural parameters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canonical parameters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defining the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Sufficient statistics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(another random variable)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Why 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“sufficient”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200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as a function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only via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IN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sty m:val="p"/>
                      </m:rPr>
                      <a:rPr lang="en-IN" sz="3000" b="0" i="1" dirty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30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3000" b="1" dirty="0">
                    <a:latin typeface="Abadi Extra Light" panose="020B0204020104020204" pitchFamily="34" charset="0"/>
                  </a:rPr>
                  <a:t>: </a:t>
                </a:r>
                <a:r>
                  <a:rPr lang="en-IN" sz="3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Partition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3000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0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3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Log-partition function </a:t>
                </a:r>
                <a:r>
                  <a:rPr lang="en-GB" sz="3000" dirty="0">
                    <a:latin typeface="Abadi Extra Light" panose="020B0204020104020204" pitchFamily="34" charset="0"/>
                  </a:rPr>
                  <a:t>(also called </a:t>
                </a:r>
                <a:r>
                  <a:rPr lang="en-GB" sz="3000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cumulant function</a:t>
                </a:r>
                <a:r>
                  <a:rPr lang="en-GB" sz="30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000" dirty="0">
                    <a:latin typeface="Abadi Extra Light" panose="020B0204020104020204" pitchFamily="34" charset="0"/>
                  </a:rPr>
                  <a:t>: A constant (doesn’t depend on </a:t>
                </a:r>
                <a14:m>
                  <m:oMath xmlns:m="http://schemas.openxmlformats.org/officeDocument/2006/math">
                    <m:r>
                      <a:rPr lang="el-GR" sz="3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000" dirty="0">
                    <a:latin typeface="Abadi Extra Light" panose="020B0204020104020204" pitchFamily="34" charset="0"/>
                  </a:rPr>
                  <a:t>)</a:t>
                </a:r>
                <a:endParaRPr lang="en-IN" sz="3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C03E21-612F-4094-82C9-6D5F4B69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9" y="1656224"/>
            <a:ext cx="8062883" cy="8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3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Expressing a Distribution in Exp. Family Form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the form of exp-fam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IN" i="1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To write any exp-fam 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the above form, write it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())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Now compare the resulting expression with the exponential family form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Abadi Extra Light" panose="020B0204020104020204" pitchFamily="34" charset="0"/>
                  </a:rPr>
                  <a:t> .. to identify the natural parameters, sufficient statistics, log-partition function, etc.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F4D2E-7D42-4A49-8A33-80185E6E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34" y="2278782"/>
            <a:ext cx="7548367" cy="794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4105B-2A98-4DE2-A338-0F4F5D75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04" y="3072925"/>
            <a:ext cx="5939023" cy="697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78E51-8FC4-4DA2-B318-00E1B5023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704" y="3731006"/>
            <a:ext cx="5389597" cy="766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02D8BE-B8EB-4E78-B77D-5A615053842A}"/>
                  </a:ext>
                </a:extLst>
              </p:cNvPr>
              <p:cNvSpPr txBox="1"/>
              <p:nvPr/>
            </p:nvSpPr>
            <p:spPr>
              <a:xfrm>
                <a:off x="3190974" y="5233128"/>
                <a:ext cx="62007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3200" i="1" dirty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02D8BE-B8EB-4E78-B77D-5A615053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74" y="5233128"/>
                <a:ext cx="620073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66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(Univariate) Gaussian as Exponential Family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Let’s try to write a univariate Gaussian in the exponential family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Recall the PDF of a </a:t>
            </a:r>
            <a:r>
              <a:rPr lang="en-GB" sz="2600" dirty="0" err="1">
                <a:latin typeface="Abadi Extra Light" panose="020B0204020104020204" pitchFamily="34" charset="0"/>
              </a:rPr>
              <a:t>univar</a:t>
            </a:r>
            <a:r>
              <a:rPr lang="en-GB" sz="2600" dirty="0">
                <a:latin typeface="Abadi Extra Light" panose="020B0204020104020204" pitchFamily="34" charset="0"/>
              </a:rPr>
              <a:t> Gaussian (already has exp, so less work needed :))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4731-447A-4570-81D2-A6513495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90" y="1654208"/>
            <a:ext cx="4886325" cy="4953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85A8C62-2E4F-4FF0-BE2E-C4FB9989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851012"/>
            <a:ext cx="99345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5A790-3074-48E8-A981-983853F07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017" y="3670162"/>
            <a:ext cx="5648325" cy="7620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552963-072C-4846-B328-F56865BA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4" y="5937552"/>
            <a:ext cx="18002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F8607-4505-4828-BB6F-00462E0F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81" y="4747198"/>
            <a:ext cx="28098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DACD78-65AE-4182-85DA-11FDC7720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792" y="4758162"/>
            <a:ext cx="1800225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23A4C-9908-48E4-8EE2-912AF7640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228" y="5856590"/>
            <a:ext cx="760095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9CF1E-F9E1-4043-9C93-06BB9FCEE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0877" y="4668126"/>
            <a:ext cx="3038475" cy="95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5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Other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other distribution belong to the exponential family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Bernoulli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Beta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Gamma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err="1">
                <a:latin typeface="Abadi Extra Light" panose="020B0204020104020204" pitchFamily="34" charset="0"/>
              </a:rPr>
              <a:t>Multinoulli</a:t>
            </a:r>
            <a:r>
              <a:rPr lang="en-IN" dirty="0">
                <a:latin typeface="Abadi Extra Light" panose="020B0204020104020204" pitchFamily="34" charset="0"/>
              </a:rPr>
              <a:t>/Multinomial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Dirichlet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Multivariate Gaussian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.. and many more ( </a:t>
            </a:r>
            <a:r>
              <a:rPr lang="en-IN" dirty="0">
                <a:latin typeface="Abadi Extra Light" panose="020B0204020104020204" pitchFamily="34" charset="0"/>
                <a:hlinkClick r:id="rId3"/>
              </a:rPr>
              <a:t>https://en.wikipedia.org/wiki/Exponential_family</a:t>
            </a:r>
            <a:r>
              <a:rPr lang="en-IN" dirty="0">
                <a:latin typeface="Abadi Extra Light" panose="020B0204020104020204" pitchFamily="34" charset="0"/>
              </a:rPr>
              <a:t>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Note: Not all distributions belong to the exponential family,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Uniform distribution (x ∼ </a:t>
            </a:r>
            <a:r>
              <a:rPr lang="en-IN" dirty="0" err="1">
                <a:latin typeface="Abadi Extra Light" panose="020B0204020104020204" pitchFamily="34" charset="0"/>
              </a:rPr>
              <a:t>Unif</a:t>
            </a:r>
            <a:r>
              <a:rPr lang="en-IN" dirty="0">
                <a:latin typeface="Abadi Extra Light" panose="020B0204020104020204" pitchFamily="34" charset="0"/>
              </a:rPr>
              <a:t>(a, b))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Student-t 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Mixture distributions (e.g., mixture of Gaussians)</a:t>
            </a: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Next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Continue and wrap up the discussion on exp. family distributions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3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linear model with Gaussian noise corresponds to a Gaussian likelihood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Assuming responses to be </a:t>
                </a:r>
                <a:r>
                  <a:rPr lang="en-IN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dirty="0">
                    <a:latin typeface="Abadi Extra Light" panose="020B0204020104020204" pitchFamily="34" charset="0"/>
                  </a:rPr>
                  <a:t>. given features and weights 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above is equivalent to the following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the following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Gaussian prior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IN" sz="2400" b="1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b="1" dirty="0"/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is simply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linear Gaussian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Can use all the rules of linear Gaussian models to perform inference/predictions </a:t>
                </a:r>
                <a:r>
                  <a:rPr lang="en-IN" sz="2200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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35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765FD-5E18-4FD0-A2DE-5AEC31AC5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647" y="2675160"/>
            <a:ext cx="5250556" cy="55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D7BC7-FE34-4E1F-9974-EEE53A87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007" y="2765180"/>
            <a:ext cx="2808701" cy="456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736796-D69C-443B-9735-2DDBF626E176}"/>
                  </a:ext>
                </a:extLst>
              </p:cNvPr>
              <p:cNvSpPr txBox="1"/>
              <p:nvPr/>
            </p:nvSpPr>
            <p:spPr>
              <a:xfrm>
                <a:off x="3553327" y="3753636"/>
                <a:ext cx="217206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736796-D69C-443B-9735-2DDBF626E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27" y="3753636"/>
                <a:ext cx="217206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AC872-8A15-4B3C-8126-02D9C69D045D}"/>
                  </a:ext>
                </a:extLst>
              </p:cNvPr>
              <p:cNvSpPr txBox="1"/>
              <p:nvPr/>
            </p:nvSpPr>
            <p:spPr>
              <a:xfrm>
                <a:off x="5911123" y="3784413"/>
                <a:ext cx="3675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b="1" i="1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𝝐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IN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IN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AC872-8A15-4B3C-8126-02D9C69D0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23" y="3784413"/>
                <a:ext cx="36754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EDECADF-53A1-48BB-93D8-9C2AF2152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327" y="1686704"/>
            <a:ext cx="4947634" cy="432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4AFE9B7-22C4-46A7-96C6-06E806B9A0FD}"/>
                  </a:ext>
                </a:extLst>
              </p:cNvPr>
              <p:cNvSpPr/>
              <p:nvPr/>
            </p:nvSpPr>
            <p:spPr>
              <a:xfrm>
                <a:off x="9097916" y="2380660"/>
                <a:ext cx="1881323" cy="294500"/>
              </a:xfrm>
              <a:prstGeom prst="wedgeRectCallout">
                <a:avLst>
                  <a:gd name="adj1" fmla="val -43283"/>
                  <a:gd name="adj2" fmla="val 991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feature matrix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B4AFE9B7-22C4-46A7-96C6-06E806B9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16" y="2380660"/>
                <a:ext cx="1881323" cy="294500"/>
              </a:xfrm>
              <a:prstGeom prst="wedgeRectCallout">
                <a:avLst>
                  <a:gd name="adj1" fmla="val -43283"/>
                  <a:gd name="adj2" fmla="val 99188"/>
                </a:avLst>
              </a:prstGeom>
              <a:blipFill>
                <a:blip r:embed="rId9"/>
                <a:stretch>
                  <a:fillRect t="-77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4EC9559-15A4-4487-8596-EBCEEA146F36}"/>
                  </a:ext>
                </a:extLst>
              </p:cNvPr>
              <p:cNvSpPr/>
              <p:nvPr/>
            </p:nvSpPr>
            <p:spPr>
              <a:xfrm>
                <a:off x="6861774" y="3284123"/>
                <a:ext cx="2018209" cy="294500"/>
              </a:xfrm>
              <a:prstGeom prst="wedgeRectCallout">
                <a:avLst>
                  <a:gd name="adj1" fmla="val 45710"/>
                  <a:gd name="adj2" fmla="val -801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response vector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14EC9559-15A4-4487-8596-EBCEEA146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774" y="3284123"/>
                <a:ext cx="2018209" cy="294500"/>
              </a:xfrm>
              <a:prstGeom prst="wedgeRectCallout">
                <a:avLst>
                  <a:gd name="adj1" fmla="val 45710"/>
                  <a:gd name="adj2" fmla="val -80110"/>
                </a:avLst>
              </a:prstGeom>
              <a:blipFill>
                <a:blip r:embed="rId10"/>
                <a:stretch>
                  <a:fillRect b="-208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CC3B35EA-2ECB-4FCB-BAD7-A6BCCFA0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81" y="3418185"/>
            <a:ext cx="2199821" cy="15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2C2654B-A5FE-4BA8-8CB6-F23F07B2BACE}"/>
                  </a:ext>
                </a:extLst>
              </p:cNvPr>
              <p:cNvSpPr/>
              <p:nvPr/>
            </p:nvSpPr>
            <p:spPr>
              <a:xfrm>
                <a:off x="10331053" y="5110392"/>
                <a:ext cx="1700127" cy="1324436"/>
              </a:xfrm>
              <a:prstGeom prst="wedgeRectCallout">
                <a:avLst>
                  <a:gd name="adj1" fmla="val 507"/>
                  <a:gd name="adj2" fmla="val -6907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precision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the Gaussian prior controls how aggressively the prior pushes the elements towards mean (0)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2C2654B-A5FE-4BA8-8CB6-F23F07B2B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053" y="5110392"/>
                <a:ext cx="1700127" cy="1324436"/>
              </a:xfrm>
              <a:prstGeom prst="wedgeRectCallout">
                <a:avLst>
                  <a:gd name="adj1" fmla="val 507"/>
                  <a:gd name="adj2" fmla="val -69078"/>
                </a:avLst>
              </a:prstGeom>
              <a:blipFill>
                <a:blip r:embed="rId13"/>
                <a:stretch>
                  <a:fillRect l="-709" r="-709" b="-45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40CC5A4-4680-46C0-97F2-B30C24E5C2EB}"/>
                  </a:ext>
                </a:extLst>
              </p:cNvPr>
              <p:cNvSpPr/>
              <p:nvPr/>
            </p:nvSpPr>
            <p:spPr>
              <a:xfrm>
                <a:off x="8831619" y="1582278"/>
                <a:ext cx="2572623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NLL corresponds to squared loss prop.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40CC5A4-4680-46C0-97F2-B30C24E5C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619" y="1582278"/>
                <a:ext cx="2572623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blipFill>
                <a:blip r:embed="rId14"/>
                <a:stretch>
                  <a:fillRect t="-4255" b="-138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2C9B4E-C6A0-4518-B0A2-01775CA6D2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4882" y="4866700"/>
            <a:ext cx="8120085" cy="754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1359248-1712-419D-B863-B2958D35E9EE}"/>
                  </a:ext>
                </a:extLst>
              </p:cNvPr>
              <p:cNvSpPr/>
              <p:nvPr/>
            </p:nvSpPr>
            <p:spPr>
              <a:xfrm>
                <a:off x="6143224" y="4234653"/>
                <a:ext cx="3595298" cy="492443"/>
              </a:xfrm>
              <a:prstGeom prst="wedgeRectCallout">
                <a:avLst>
                  <a:gd name="adj1" fmla="val 5078"/>
                  <a:gd name="adj2" fmla="val 8576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Neg. log-prior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being the reg. constant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1359248-1712-419D-B863-B2958D35E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24" y="4234653"/>
                <a:ext cx="3595298" cy="492443"/>
              </a:xfrm>
              <a:prstGeom prst="wedgeRectCallout">
                <a:avLst>
                  <a:gd name="adj1" fmla="val 5078"/>
                  <a:gd name="adj2" fmla="val 85769"/>
                </a:avLst>
              </a:prstGeom>
              <a:blipFill>
                <a:blip r:embed="rId16"/>
                <a:stretch>
                  <a:fillRect l="-843" t="-79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743A445-4A93-43BD-B6C2-99A67422A7C2}"/>
                  </a:ext>
                </a:extLst>
              </p:cNvPr>
              <p:cNvSpPr/>
              <p:nvPr/>
            </p:nvSpPr>
            <p:spPr>
              <a:xfrm>
                <a:off x="3765485" y="5538312"/>
                <a:ext cx="3279260" cy="450363"/>
              </a:xfrm>
              <a:prstGeom prst="wedgeRectCallout">
                <a:avLst>
                  <a:gd name="adj1" fmla="val -36999"/>
                  <a:gd name="adj2" fmla="val -775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even use different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’s. Useful in sparse modeling (later)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743A445-4A93-43BD-B6C2-99A67422A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485" y="5538312"/>
                <a:ext cx="3279260" cy="450363"/>
              </a:xfrm>
              <a:prstGeom prst="wedgeRectCallout">
                <a:avLst>
                  <a:gd name="adj1" fmla="val -36999"/>
                  <a:gd name="adj2" fmla="val -77502"/>
                </a:avLst>
              </a:prstGeom>
              <a:blipFill>
                <a:blip r:embed="rId17"/>
                <a:stretch>
                  <a:fillRect l="-924" r="-185" b="-22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2B6D5B6-8D6F-41AC-9A6D-7EE166D159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17055" y="46647"/>
            <a:ext cx="1266575" cy="1146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980BAF8-0A4D-45D0-9AD7-CABEB9122DEC}"/>
                  </a:ext>
                </a:extLst>
              </p:cNvPr>
              <p:cNvSpPr/>
              <p:nvPr/>
            </p:nvSpPr>
            <p:spPr>
              <a:xfrm>
                <a:off x="9002898" y="517484"/>
                <a:ext cx="3028282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Plate diagram.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fixed and not shown for brevity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7980BAF8-0A4D-45D0-9AD7-CABEB912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898" y="517484"/>
                <a:ext cx="3028282" cy="558145"/>
              </a:xfrm>
              <a:prstGeom prst="wedgeRectCallout">
                <a:avLst>
                  <a:gd name="adj1" fmla="val -61909"/>
                  <a:gd name="adj2" fmla="val 25273"/>
                </a:avLst>
              </a:prstGeom>
              <a:blipFill>
                <a:blip r:embed="rId19"/>
                <a:stretch>
                  <a:fillRect t="-4255" b="-138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50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posterior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(for now, assume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be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the “completing the squares” trick (or linear Gaussian model results)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7A23-14ED-44A3-B187-007AE820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13" y="1720838"/>
            <a:ext cx="8751666" cy="816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/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for this regression model. Note that it is conditioned on </a:t>
                </a:r>
                <a14:m>
                  <m:oMath xmlns:m="http://schemas.openxmlformats.org/officeDocument/2006/math">
                    <m:r>
                      <a:rPr lang="en-IN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too which is assumed given and not being modeled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blipFill>
                <a:blip r:embed="rId5"/>
                <a:stretch>
                  <a:fillRect t="-8791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BA56EB-0B61-4F37-92B1-FD4961FE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5" y="2992949"/>
            <a:ext cx="8111341" cy="506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503040C-2C42-402E-ADE1-84CAAEA767F2}"/>
              </a:ext>
            </a:extLst>
          </p:cNvPr>
          <p:cNvSpPr/>
          <p:nvPr/>
        </p:nvSpPr>
        <p:spPr>
          <a:xfrm>
            <a:off x="579954" y="2650353"/>
            <a:ext cx="1381321" cy="455436"/>
          </a:xfrm>
          <a:prstGeom prst="wedgeRectCallout">
            <a:avLst>
              <a:gd name="adj1" fmla="val 44104"/>
              <a:gd name="adj2" fmla="val 789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Must be a Gaussian due to conjugacy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2D95-87F6-4D74-A167-AACBD98B7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119" y="4330349"/>
            <a:ext cx="5703459" cy="590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44CB1-070C-491F-823F-0D4D6A19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2" y="4947090"/>
            <a:ext cx="115919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123D5-2CE0-4275-A3A2-253521DB6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614" y="5831068"/>
            <a:ext cx="10557644" cy="942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/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learned under the probabilistic set-up(though assumed fixed as of now)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blipFill>
                <a:blip r:embed="rId10"/>
                <a:stretch>
                  <a:fillRect t="-8917" b="-12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CF7A5F0-D1AE-4FC3-AF31-87CFB93B0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3727" y="138835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F3175E5-0921-4F98-99F7-BE2B474343BD}"/>
              </a:ext>
            </a:extLst>
          </p:cNvPr>
          <p:cNvSpPr/>
          <p:nvPr/>
        </p:nvSpPr>
        <p:spPr>
          <a:xfrm>
            <a:off x="7588578" y="133834"/>
            <a:ext cx="2269112" cy="1017949"/>
          </a:xfrm>
          <a:prstGeom prst="wedgeRectCallout">
            <a:avLst>
              <a:gd name="adj1" fmla="val 67798"/>
              <a:gd name="adj2" fmla="val -66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only look at fully Bayesian inference. For MLE/MAP, refer to CS771 slides or book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0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Posterior: 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lin. reg. problem with true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−0.3,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0.5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data generated by a linear regression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sty m:val="p"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noise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It’s actually 1-D regression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just a bias term), or 2-D reg. with feature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[1,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Figures below show the “data space” and posterior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different number of observations (note: with no observations, the posterior = prior)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D26D5-9B23-48A8-BE7B-03572511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820" y="3361713"/>
            <a:ext cx="2505075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2EEC0-F1ED-49AD-AAA1-21A19403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55" y="3387473"/>
            <a:ext cx="1412639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DBC6C-8FF7-4D2F-A47E-917D92C51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784" y="3375594"/>
            <a:ext cx="1454846" cy="3312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93414-B341-4AE4-A2F6-1FD50EE18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20" y="3400426"/>
            <a:ext cx="1454846" cy="3225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/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red line represents the “data” generated for a randomly drawn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from the current posterior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blipFill>
                <a:blip r:embed="rId8"/>
                <a:stretch>
                  <a:fillRect l="-1238" t="-1569" b="-47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2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To get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for a new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can compute its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above is the marginalization of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from</a:t>
                </a:r>
                <a:r>
                  <a:rPr lang="en-IN" sz="2600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b="1" dirty="0">
                    <a:latin typeface="Abadi Extra Light" panose="020B0204020104020204" pitchFamily="34" charset="0"/>
                  </a:rPr>
                  <a:t>.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Using Gaussian results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 we have a predictive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as well as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input-specific predictive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MLE and MAP make “plug-in” predictions (using the point estimate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Unlike MLE/MAP,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also depends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(this, as we will see later, will be very useful in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sequential decision-making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problems such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active learning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39" b="-33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01F-6FC7-481F-99E4-71F09BE7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14" y="1664865"/>
            <a:ext cx="8292048" cy="83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/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unknown with a posterior distribution so only </a:t>
                </a:r>
                <a14:m>
                  <m:oMath xmlns:m="http://schemas.openxmlformats.org/officeDocument/2006/math">
                    <m:r>
                      <a:rPr lang="en-IN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has to be integrated out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blipFill>
                <a:blip r:embed="rId5"/>
                <a:stretch>
                  <a:fillRect t="-7273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/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6"/>
                <a:stretch>
                  <a:fillRect r="-3509"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/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7"/>
                <a:stretch>
                  <a:fillRect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31070A-1E3D-4794-B5FB-68D8C528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69" y="3356480"/>
            <a:ext cx="6129338" cy="553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/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derive it by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blipFill>
                <a:blip r:embed="rId9"/>
                <a:stretch>
                  <a:fillRect b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8777A2-3B11-4E13-8737-E07BFB5BA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179" y="4970618"/>
            <a:ext cx="6228410" cy="75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/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Since PPD also takes into account the uncertainty in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predictive variance is larger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blipFill>
                <a:blip r:embed="rId11"/>
                <a:stretch>
                  <a:fillRect b="-4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725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Posterior Predictive Distribution: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Black dots are training 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Width of the shaded region at any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denotes the predictive uncertainty at that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(+/- one std-dev)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Regions with more training examples have smaller predictive variance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4A6E-0EC6-4D3F-AF17-27DE951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42" y="1693035"/>
            <a:ext cx="7322310" cy="301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extend the linear regression model to handle nonlinear regression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is to replace the feature vectors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 nonlinear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Alternatively,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 function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can be used to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implicitly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define the nonlinear mapping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More on nonlinear regression when we discuss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Gaussian Processes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FFD44-A63F-4BFF-AF11-4169D54D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16" y="1023925"/>
            <a:ext cx="4574751" cy="219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C6B9B-E041-4A98-AD10-37374369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96" y="4825672"/>
            <a:ext cx="4219373" cy="578699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2E7EC78-B7B3-4E37-B4D9-37E211EA6A82}"/>
              </a:ext>
            </a:extLst>
          </p:cNvPr>
          <p:cNvSpPr/>
          <p:nvPr/>
        </p:nvSpPr>
        <p:spPr>
          <a:xfrm>
            <a:off x="8910217" y="4774063"/>
            <a:ext cx="3142040" cy="544913"/>
          </a:xfrm>
          <a:prstGeom prst="wedgeRectCallout">
            <a:avLst>
              <a:gd name="adj1" fmla="val -35956"/>
              <a:gd name="adj2" fmla="val -665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be pre-defined or extracted by a pretrained deep neural 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on Visualization of Uncertainty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Figures below: Green curve is the true function and blue circles are observations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Posterior of the nonlinear regression model: Some curves drawn from the posterior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PPD: Red curve is predictive mean, shaded region denotes predictive uncertainty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FB153-89F0-4BA7-9585-DC557397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84" y="1725669"/>
            <a:ext cx="9906336" cy="1776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D767C-0AE7-4DB2-A065-F3A86092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84" y="4097094"/>
            <a:ext cx="9906336" cy="1802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9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Hyperparameters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probabilistic linear reg. model we saw had two </a:t>
                </a:r>
                <a:r>
                  <a:rPr lang="en-IN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Thus total three unknowns (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Posterior and PPD computation is intractable. Several ways to address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MLE-II for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):                                     . Use them to infer the posterior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PPD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Use alternating estimation like EM (e.g., E step computes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M step computes(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Use MCMC or Variational Inference to approximate the above posterior and PPD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9CADC-57F4-4D53-8110-5C2AACE2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1" y="2201009"/>
            <a:ext cx="334327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CC35E-F76F-468F-B88A-8F709B8E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243" y="2397520"/>
            <a:ext cx="5944527" cy="88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876EE-7DA5-42A9-BEE9-CF9467F4B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968" y="3345365"/>
            <a:ext cx="5449280" cy="71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5736-7DC2-4331-941A-B62284F62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71" y="4042924"/>
            <a:ext cx="7798291" cy="70096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CC59FBC-A01E-4C64-9213-6E62E7CAEA07}"/>
              </a:ext>
            </a:extLst>
          </p:cNvPr>
          <p:cNvSpPr/>
          <p:nvPr/>
        </p:nvSpPr>
        <p:spPr>
          <a:xfrm>
            <a:off x="5439901" y="1927240"/>
            <a:ext cx="1821605" cy="507599"/>
          </a:xfrm>
          <a:prstGeom prst="wedgeRectCallout">
            <a:avLst>
              <a:gd name="adj1" fmla="val -52787"/>
              <a:gd name="adj2" fmla="val 86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 posterior over all the 3 unknowns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93E3267-21DF-495C-98DF-21638D46A715}"/>
              </a:ext>
            </a:extLst>
          </p:cNvPr>
          <p:cNvSpPr/>
          <p:nvPr/>
        </p:nvSpPr>
        <p:spPr>
          <a:xfrm>
            <a:off x="4479540" y="3338793"/>
            <a:ext cx="1821605" cy="712416"/>
          </a:xfrm>
          <a:prstGeom prst="wedgeRectCallout">
            <a:avLst>
              <a:gd name="adj1" fmla="val -48473"/>
              <a:gd name="adj2" fmla="val 753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PPD would require integrating out all 3 unknowns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12909C-A07D-4E11-86EB-A27855A720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444" y="5197615"/>
            <a:ext cx="2845594" cy="492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53368</TotalTime>
  <Words>1305</Words>
  <Application>Microsoft Office PowerPoint</Application>
  <PresentationFormat>Widescreen</PresentationFormat>
  <Paragraphs>223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(1) Probabilistic Linear Regression(Contd) (2) Exponential Family Distributions</vt:lpstr>
      <vt:lpstr>Probabilistic Linear Regression</vt:lpstr>
      <vt:lpstr>The Posterior</vt:lpstr>
      <vt:lpstr>The Posterior: A Visualization</vt:lpstr>
      <vt:lpstr>Posterior Predictive Distribution</vt:lpstr>
      <vt:lpstr>Posterior Predictive Distribution: An Illustration</vt:lpstr>
      <vt:lpstr>Nonlinear Regression</vt:lpstr>
      <vt:lpstr>More on Visualization of Uncertainty</vt:lpstr>
      <vt:lpstr>Hyperparameters</vt:lpstr>
      <vt:lpstr>MLE-II</vt:lpstr>
      <vt:lpstr>Exp. Family (Pitman, Darmois, Koopman, 1930s)</vt:lpstr>
      <vt:lpstr>Expressing a Distribution in Exp. Family Form</vt:lpstr>
      <vt:lpstr>(Univariate) Gaussian as Exponential Family</vt:lpstr>
      <vt:lpstr>Other Examples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2565</cp:revision>
  <dcterms:created xsi:type="dcterms:W3CDTF">2020-07-07T20:42:16Z</dcterms:created>
  <dcterms:modified xsi:type="dcterms:W3CDTF">2022-08-18T14:25:36Z</dcterms:modified>
</cp:coreProperties>
</file>