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551" r:id="rId2"/>
    <p:sldId id="584" r:id="rId3"/>
    <p:sldId id="585" r:id="rId4"/>
    <p:sldId id="586" r:id="rId5"/>
    <p:sldId id="587" r:id="rId6"/>
    <p:sldId id="588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596" r:id="rId15"/>
    <p:sldId id="600" r:id="rId16"/>
    <p:sldId id="577" r:id="rId17"/>
    <p:sldId id="6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13-08-2022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13-08-2022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13-08-2022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5.png"/><Relationship Id="rId5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2.png"/><Relationship Id="rId11" Type="http://schemas.openxmlformats.org/officeDocument/2006/relationships/image" Target="../media/image66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../media/image68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1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1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65.png"/><Relationship Id="rId18" Type="http://schemas.openxmlformats.org/officeDocument/2006/relationships/image" Target="../media/image79.png"/><Relationship Id="rId3" Type="http://schemas.openxmlformats.org/officeDocument/2006/relationships/image" Target="../media/image810.png"/><Relationship Id="rId7" Type="http://schemas.openxmlformats.org/officeDocument/2006/relationships/image" Target="../media/image100.png"/><Relationship Id="rId17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0.png"/><Relationship Id="rId1" Type="http://schemas.openxmlformats.org/officeDocument/2006/relationships/tags" Target="../tags/tag16.xml"/><Relationship Id="rId6" Type="http://schemas.openxmlformats.org/officeDocument/2006/relationships/image" Target="../media/image90.png"/><Relationship Id="rId11" Type="http://schemas.openxmlformats.org/officeDocument/2006/relationships/image" Target="../media/image77.png"/><Relationship Id="rId5" Type="http://schemas.openxmlformats.org/officeDocument/2006/relationships/image" Target="../media/image75.png"/><Relationship Id="rId15" Type="http://schemas.openxmlformats.org/officeDocument/2006/relationships/image" Target="../media/image78.png"/><Relationship Id="rId10" Type="http://schemas.openxmlformats.org/officeDocument/2006/relationships/image" Target="../media/image1310.png"/><Relationship Id="rId19" Type="http://schemas.openxmlformats.org/officeDocument/2006/relationships/image" Target="../media/image211.png"/><Relationship Id="rId4" Type="http://schemas.openxmlformats.org/officeDocument/2006/relationships/image" Target="../media/image74.png"/><Relationship Id="rId9" Type="http://schemas.openxmlformats.org/officeDocument/2006/relationships/image" Target="../media/image1210.png"/><Relationship Id="rId14" Type="http://schemas.openxmlformats.org/officeDocument/2006/relationships/image" Target="../media/image15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4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image" Target="../media/image2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8" y="2525086"/>
            <a:ext cx="9993524" cy="145186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(1) Parameter Estimation for Gaussians</a:t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(2) Probabilistic Linear Regression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Bayesian Inference for Both Parameters of a Gaussian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Due to conjugacy, the joint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(µ, 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0" dirty="0" err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also be normal-gamma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Plugging in the expressions 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|µ,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(µ,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above’s posterior’s parameters will be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90FE8-6C85-455D-B33D-6E146F4F8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693" y="1733681"/>
            <a:ext cx="4210050" cy="50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CB397-B684-407D-9E91-B028D2550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588" y="2914650"/>
            <a:ext cx="10134600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40A23-9980-4F17-83FC-5275D7BF5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4578" y="4050791"/>
            <a:ext cx="5244037" cy="23241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0FECB0-FFF2-4BE2-9A54-B2ECB505DD49}"/>
              </a:ext>
            </a:extLst>
          </p:cNvPr>
          <p:cNvSpPr txBox="1"/>
          <p:nvPr/>
        </p:nvSpPr>
        <p:spPr>
          <a:xfrm>
            <a:off x="186138" y="6565207"/>
            <a:ext cx="6218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(For full derivation of posterior, refer to “Conjugate Bayesian analysis of the Gaussian distribution” - Murphy (2007))</a:t>
            </a:r>
            <a:endParaRPr lang="en-IN" sz="1000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C11D745A-B02D-4C00-9C6B-F97903686318}"/>
              </a:ext>
            </a:extLst>
          </p:cNvPr>
          <p:cNvSpPr/>
          <p:nvPr/>
        </p:nvSpPr>
        <p:spPr>
          <a:xfrm>
            <a:off x="1140643" y="1856430"/>
            <a:ext cx="2278475" cy="436429"/>
          </a:xfrm>
          <a:prstGeom prst="wedgeRectCallout">
            <a:avLst>
              <a:gd name="adj1" fmla="val 58520"/>
              <a:gd name="adj2" fmla="val 36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Skipping all hyperparameters on the conditioning side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5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33"/>
    </mc:Choice>
    <mc:Fallback xmlns="">
      <p:transition spd="slow" advTm="87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Other Quantities of Interest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saw that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joint posterior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mean and precision is 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From the above, we can also obtain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marginal posteriors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Marginal likelihood of the model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PPD of a new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FECB0-FFF2-4BE2-9A54-B2ECB505DD49}"/>
              </a:ext>
            </a:extLst>
          </p:cNvPr>
          <p:cNvSpPr txBox="1"/>
          <p:nvPr/>
        </p:nvSpPr>
        <p:spPr>
          <a:xfrm>
            <a:off x="186138" y="6565207"/>
            <a:ext cx="6218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(For full derivation of posterior, refer to “Conjugate Bayesian analysis of the Gaussian distribution” - Murphy (2007))</a:t>
            </a:r>
            <a:endParaRPr lang="en-IN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2B3A5-7625-475F-A6D0-00F32C9CC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1632697"/>
            <a:ext cx="10134600" cy="5143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0B3B7C7-9D87-4206-A906-2D89ADA6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61" y="2822705"/>
            <a:ext cx="8532934" cy="14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256B9-FC90-4E48-AB36-FD508C944A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423" y="4426737"/>
            <a:ext cx="4063813" cy="798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CC14A-67DA-4D9A-8E51-DF139F4CA3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6647" y="5608936"/>
            <a:ext cx="7125541" cy="863961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9020648-36E0-438F-8542-DA499FD0CF2B}"/>
              </a:ext>
            </a:extLst>
          </p:cNvPr>
          <p:cNvSpPr/>
          <p:nvPr/>
        </p:nvSpPr>
        <p:spPr>
          <a:xfrm>
            <a:off x="9393811" y="4303627"/>
            <a:ext cx="2278475" cy="1182199"/>
          </a:xfrm>
          <a:prstGeom prst="wedgeRectCallout">
            <a:avLst>
              <a:gd name="adj1" fmla="val -63945"/>
              <a:gd name="adj2" fmla="val -43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lik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has closed form expression (for conjugate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lik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prior, the marginal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lik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has closed form – more when we see exp-family distributions)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8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895"/>
    </mc:Choice>
    <mc:Fallback xmlns="">
      <p:transition spd="slow" advTm="251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An Aside: Student-t distribution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infinite sum of Gaussian distributions, with same means but different precisions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called the degree of freedom,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mean,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scale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C1DC1-F70B-471D-8DF7-18163CD10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504" y="1552184"/>
            <a:ext cx="7362825" cy="923925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149AC8C-E218-48FD-BCDA-847E25DB430F}"/>
              </a:ext>
            </a:extLst>
          </p:cNvPr>
          <p:cNvSpPr/>
          <p:nvPr/>
        </p:nvSpPr>
        <p:spPr>
          <a:xfrm>
            <a:off x="9287760" y="1578239"/>
            <a:ext cx="2352122" cy="871817"/>
          </a:xfrm>
          <a:prstGeom prst="wedgeRectCallout">
            <a:avLst>
              <a:gd name="adj1" fmla="val -71918"/>
              <a:gd name="adj2" fmla="val -22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Same as saying that we are integrating out the precision parameter of a Gaussian with the mean held as fixed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9D3B1F8-9AAD-4ED4-B851-2E1B8095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75" y="2409715"/>
            <a:ext cx="44862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7BD97-F4AF-47E8-A950-1B71990C39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594" y="5176694"/>
            <a:ext cx="2757488" cy="1261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16DA4-CB73-4526-A39C-411C74853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3488" y="3542715"/>
            <a:ext cx="4190160" cy="1389098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E70C658-5E97-4FA1-BE06-C1784AFF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41" y="3807955"/>
            <a:ext cx="3497919" cy="24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6C04B5A-EFF5-4407-98C7-AEEF44EE54B5}"/>
              </a:ext>
            </a:extLst>
          </p:cNvPr>
          <p:cNvSpPr/>
          <p:nvPr/>
        </p:nvSpPr>
        <p:spPr>
          <a:xfrm>
            <a:off x="9287760" y="4294339"/>
            <a:ext cx="2545649" cy="549695"/>
          </a:xfrm>
          <a:prstGeom prst="wedgeRectCallout">
            <a:avLst>
              <a:gd name="adj1" fmla="val -61001"/>
              <a:gd name="adj2" fmla="val 157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Has fatter tail than Gaussian and is sharper around the mean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2C5C7D81-48BE-440A-A349-48104085B1CA}"/>
              </a:ext>
            </a:extLst>
          </p:cNvPr>
          <p:cNvSpPr/>
          <p:nvPr/>
        </p:nvSpPr>
        <p:spPr>
          <a:xfrm>
            <a:off x="9287760" y="5001117"/>
            <a:ext cx="2804328" cy="708663"/>
          </a:xfrm>
          <a:prstGeom prst="wedgeRectCallout">
            <a:avLst>
              <a:gd name="adj1" fmla="val 36444"/>
              <a:gd name="adj2" fmla="val -780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Zero-mean Student-t (and other such “infinite sum of Gaussians” are useful priors for modeling sparse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0A7ABFE2-B65E-478A-AC08-EFDDB168773A}"/>
                  </a:ext>
                </a:extLst>
              </p:cNvPr>
              <p:cNvSpPr/>
              <p:nvPr/>
            </p:nvSpPr>
            <p:spPr>
              <a:xfrm>
                <a:off x="9190996" y="3461444"/>
                <a:ext cx="2545649" cy="549695"/>
              </a:xfrm>
              <a:prstGeom prst="wedgeRectCallout">
                <a:avLst>
                  <a:gd name="adj1" fmla="val -62057"/>
                  <a:gd name="adj2" fmla="val 744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tends to infinity, student-t becomes a Gaussian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0A7ABFE2-B65E-478A-AC08-EFDDB1687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996" y="3461444"/>
                <a:ext cx="2545649" cy="549695"/>
              </a:xfrm>
              <a:prstGeom prst="wedgeRectCallout">
                <a:avLst>
                  <a:gd name="adj1" fmla="val -62057"/>
                  <a:gd name="adj2" fmla="val 74439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19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28"/>
    </mc:Choice>
    <mc:Fallback xmlns="">
      <p:transition spd="slow" advTm="272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Inferring Params of Gaussian: Some Other Cases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only considered parameter estimation for univariate Gaussian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approach also extends to inferring parameters of a multivariate Gaussian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the unknown mean and precision matrix, normal-Wishart can be used as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Posterior updates have forms similar to that in the univariate case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When working with mean-variance, can use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normal-inverse gamma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as conjugate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For multivariate Gaussian, can use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normal-inverse Wishart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for mean-covariance pair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priors can also be used as well when inferring parameters of Gaussians,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normal-Inverse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IN" sz="2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commonly used in Statistics community for scalar mean-variance estimation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May also refer to “Conjugate Bayesian analysis of the Gaussian distribution” - Murphy (2007) for various examples and more detailed derivations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04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71"/>
    </mc:Choice>
    <mc:Fallback xmlns="">
      <p:transition spd="slow" advTm="15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Linear Gaussian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linear transf. of a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plus Gaussian noise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 to see that, conditioned on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too has a Gaussian distribution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</a:t>
                </a:r>
                <a:r>
                  <a:rPr lang="en-GB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Linear Gaussian Model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Very commonly encountered in probabilistic modeling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following two distributions are of interest. Assuming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𝚲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I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𝑳𝑨</m:t>
                            </m:r>
                          </m:e>
                        </m:d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Exercise: Prove the above results (PRML Chap. 2 contains a proof)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C5DFE0F-5266-47BF-A75D-F6E6684277B3}"/>
                  </a:ext>
                </a:extLst>
              </p:cNvPr>
              <p:cNvSpPr/>
              <p:nvPr/>
            </p:nvSpPr>
            <p:spPr>
              <a:xfrm>
                <a:off x="9468097" y="176963"/>
                <a:ext cx="2039208" cy="821500"/>
              </a:xfrm>
              <a:prstGeom prst="wedgeRectCallout">
                <a:avLst>
                  <a:gd name="adj1" fmla="val -40724"/>
                  <a:gd name="adj2" fmla="val 699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Independently added and drawn from 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0C5DFE0F-5266-47BF-A75D-F6E668427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97" y="176963"/>
                <a:ext cx="2039208" cy="821500"/>
              </a:xfrm>
              <a:prstGeom prst="wedgeRectCallout">
                <a:avLst>
                  <a:gd name="adj1" fmla="val -40724"/>
                  <a:gd name="adj2" fmla="val 69948"/>
                </a:avLst>
              </a:prstGeom>
              <a:blipFill>
                <a:blip r:embed="rId6"/>
                <a:stretch>
                  <a:fillRect l="-1183" t="-11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F292-F936-4F13-A38B-E4919492C86B}"/>
                  </a:ext>
                </a:extLst>
              </p:cNvPr>
              <p:cNvSpPr txBox="1"/>
              <p:nvPr/>
            </p:nvSpPr>
            <p:spPr>
              <a:xfrm>
                <a:off x="4303552" y="1677797"/>
                <a:ext cx="27760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𝑨𝒛</m:t>
                      </m:r>
                      <m:r>
                        <a:rPr lang="en-IN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DF292-F936-4F13-A38B-E4919492C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52" y="1677797"/>
                <a:ext cx="27760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98A95-172C-48BC-8368-D50E1A717731}"/>
                  </a:ext>
                </a:extLst>
              </p:cNvPr>
              <p:cNvSpPr txBox="1"/>
              <p:nvPr/>
            </p:nvSpPr>
            <p:spPr>
              <a:xfrm>
                <a:off x="3632433" y="2889331"/>
                <a:ext cx="43021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798A95-172C-48BC-8368-D50E1A71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433" y="2889331"/>
                <a:ext cx="430214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E41F353-F9B6-4EDE-9A5C-3B235AC0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7" y="4771963"/>
            <a:ext cx="7843801" cy="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C0E35-001E-4855-AD8C-7DC981FA0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779" y="5479584"/>
            <a:ext cx="7648750" cy="663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5E516F21-E0F5-4D8F-B893-C834FFB18E22}"/>
                  </a:ext>
                </a:extLst>
              </p:cNvPr>
              <p:cNvSpPr/>
              <p:nvPr/>
            </p:nvSpPr>
            <p:spPr>
              <a:xfrm>
                <a:off x="9049643" y="4574192"/>
                <a:ext cx="3000267" cy="629582"/>
              </a:xfrm>
              <a:prstGeom prst="wedgeRectCallout">
                <a:avLst>
                  <a:gd name="adj1" fmla="val -58185"/>
                  <a:gd name="adj2" fmla="val 287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prior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likelihood then this is the posterior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5E516F21-E0F5-4D8F-B893-C834FFB18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43" y="4574192"/>
                <a:ext cx="3000267" cy="629582"/>
              </a:xfrm>
              <a:prstGeom prst="wedgeRectCallout">
                <a:avLst>
                  <a:gd name="adj1" fmla="val -58185"/>
                  <a:gd name="adj2" fmla="val 28702"/>
                </a:avLst>
              </a:prstGeom>
              <a:blipFill>
                <a:blip r:embed="rId11"/>
                <a:stretch>
                  <a:fillRect b="-56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9399C30-51F7-41A2-AA59-A475A7F54E7E}"/>
                  </a:ext>
                </a:extLst>
              </p:cNvPr>
              <p:cNvSpPr/>
              <p:nvPr/>
            </p:nvSpPr>
            <p:spPr>
              <a:xfrm>
                <a:off x="9177856" y="5317881"/>
                <a:ext cx="2536076" cy="821500"/>
              </a:xfrm>
              <a:prstGeom prst="wedgeRectCallout">
                <a:avLst>
                  <a:gd name="adj1" fmla="val -60851"/>
                  <a:gd name="adj2" fmla="val -137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prior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likelihood then this is the marginal likelihood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19399C30-51F7-41A2-AA59-A475A7F5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6" y="5317881"/>
                <a:ext cx="2536076" cy="821500"/>
              </a:xfrm>
              <a:prstGeom prst="wedgeRectCallout">
                <a:avLst>
                  <a:gd name="adj1" fmla="val -60851"/>
                  <a:gd name="adj2" fmla="val -13789"/>
                </a:avLst>
              </a:prstGeom>
              <a:blipFill>
                <a:blip r:embed="rId12"/>
                <a:stretch>
                  <a:fillRect t="-1449" b="-79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55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66"/>
    </mc:Choice>
    <mc:Fallback xmlns="">
      <p:transition spd="slow" advTm="386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Applications of Gaussian-based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Gaussians and Linear Gaussian Models widely used in probabilistic models,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Probability density estimation: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estimate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assuming Gaussian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lik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./noise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sensor obs.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(zero-mean Gaussian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estimate the underlying true value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(possibly along with the variance of the estimate of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Estimating missing data: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miss</m:t>
                        </m:r>
                      </m:sup>
                    </m:sSub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 b="0" i="1" smtClean="0">
                            <a:latin typeface="Cambria Math" panose="02040503050406030204" pitchFamily="18" charset="0"/>
                          </a:rPr>
                          <m:t>obs</m:t>
                        </m:r>
                      </m:sup>
                    </m:sSub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miss</m:t>
                        </m:r>
                      </m:sup>
                    </m:sSubSup>
                    <m:r>
                      <a:rPr lang="en-IN" sz="2200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obs</m:t>
                        </m:r>
                      </m:sup>
                    </m:sSub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Linear Regression with Gaussian Likelihood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Linear latent variable models (probabilistic PCA, factor analysis, Kalman filters) and their mixtures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Gaussian Processes (GP) extensively use Gaussian conditioning and marginalization rules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More complex models where parts of the model use Gaussian likelihoods/priors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D78ECA-1987-4F12-A9A2-B536C23AAF9C}"/>
                  </a:ext>
                </a:extLst>
              </p:cNvPr>
              <p:cNvSpPr txBox="1"/>
              <p:nvPr/>
            </p:nvSpPr>
            <p:spPr>
              <a:xfrm>
                <a:off x="6196668" y="3875712"/>
                <a:ext cx="19011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D78ECA-1987-4F12-A9A2-B536C23A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668" y="3875712"/>
                <a:ext cx="190116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C7AB87A-813F-433B-90DA-6C5718AF41F6}"/>
                  </a:ext>
                </a:extLst>
              </p:cNvPr>
              <p:cNvSpPr/>
              <p:nvPr/>
            </p:nvSpPr>
            <p:spPr>
              <a:xfrm>
                <a:off x="7147248" y="3283192"/>
                <a:ext cx="1407321" cy="522718"/>
              </a:xfrm>
              <a:prstGeom prst="wedgeRectCallout">
                <a:avLst>
                  <a:gd name="adj1" fmla="val -42967"/>
                  <a:gd name="adj2" fmla="val 738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prior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C7AB87A-813F-433B-90DA-6C5718AF4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248" y="3283192"/>
                <a:ext cx="1407321" cy="522718"/>
              </a:xfrm>
              <a:prstGeom prst="wedgeRectCallout">
                <a:avLst>
                  <a:gd name="adj1" fmla="val -42967"/>
                  <a:gd name="adj2" fmla="val 73851"/>
                </a:avLst>
              </a:prstGeom>
              <a:blipFill>
                <a:blip r:embed="rId7"/>
                <a:stretch>
                  <a:fillRect l="-1709" t="-636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2F345CA-37E7-4B9D-AE34-CB9B106C8B42}"/>
              </a:ext>
            </a:extLst>
          </p:cNvPr>
          <p:cNvSpPr/>
          <p:nvPr/>
        </p:nvSpPr>
        <p:spPr>
          <a:xfrm>
            <a:off x="8953665" y="3455060"/>
            <a:ext cx="1407321" cy="522718"/>
          </a:xfrm>
          <a:prstGeom prst="wedgeRectCallout">
            <a:avLst>
              <a:gd name="adj1" fmla="val -106749"/>
              <a:gd name="adj2" fmla="val 674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i.i.d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. Gaussian noise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29EA290-91BD-46F7-90EC-D8665AF218A3}"/>
              </a:ext>
            </a:extLst>
          </p:cNvPr>
          <p:cNvSpPr/>
          <p:nvPr/>
        </p:nvSpPr>
        <p:spPr>
          <a:xfrm>
            <a:off x="4981964" y="3875712"/>
            <a:ext cx="1015156" cy="522718"/>
          </a:xfrm>
          <a:prstGeom prst="wedgeRectCallout">
            <a:avLst>
              <a:gd name="adj1" fmla="val 67311"/>
              <a:gd name="adj2" fmla="val -96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responses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FCF36E5-23C1-4400-B585-ED0612B09986}"/>
              </a:ext>
            </a:extLst>
          </p:cNvPr>
          <p:cNvSpPr/>
          <p:nvPr/>
        </p:nvSpPr>
        <p:spPr>
          <a:xfrm>
            <a:off x="5926483" y="3327418"/>
            <a:ext cx="1015156" cy="522718"/>
          </a:xfrm>
          <a:prstGeom prst="wedgeRectCallout">
            <a:avLst>
              <a:gd name="adj1" fmla="val 64832"/>
              <a:gd name="adj2" fmla="val 6101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feat. mat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2F51C5-88F7-447C-ADF5-2B38EADF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26" y="5449560"/>
            <a:ext cx="7637595" cy="3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1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85"/>
    </mc:Choice>
    <mc:Fallback xmlns="">
      <p:transition spd="slow" advTm="477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with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generated by a noisy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linear model </a:t>
                </a:r>
                <a:r>
                  <a:rPr lang="en-IN" dirty="0">
                    <a:latin typeface="Abadi Extra Light" panose="020B0204020104020204" pitchFamily="34" charset="0"/>
                  </a:rPr>
                  <a:t>with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wts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Precision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variance of the Gaussian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  noise tells is how noisy the outputs are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  (i.e., how far from the mean they are)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Other noise models also possible (e.g.,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Abadi Extra Light" panose="020B0204020104020204" pitchFamily="34" charset="0"/>
                  </a:rPr>
                  <a:t>  Laplace distribution for noise)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BC34E-6689-4498-9B05-A201C22F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39" y="2623098"/>
            <a:ext cx="2558603" cy="496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4237F-C5C4-4E8A-A163-F6AD48F72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794" y="3319445"/>
            <a:ext cx="3200421" cy="443854"/>
          </a:xfrm>
          <a:prstGeom prst="rect">
            <a:avLst/>
          </a:prstGeom>
        </p:spPr>
      </p:pic>
      <p:sp>
        <p:nvSpPr>
          <p:cNvPr id="20" name="Line 1">
            <a:extLst>
              <a:ext uri="{FF2B5EF4-FFF2-40B4-BE49-F238E27FC236}">
                <a16:creationId xmlns:a16="http://schemas.microsoft.com/office/drawing/2014/main" id="{25CAD952-B8CA-4004-B6BD-1874829C1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4816" y="2938311"/>
            <a:ext cx="36512" cy="31321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" name="Line 2">
            <a:extLst>
              <a:ext uri="{FF2B5EF4-FFF2-40B4-BE49-F238E27FC236}">
                <a16:creationId xmlns:a16="http://schemas.microsoft.com/office/drawing/2014/main" id="{00EF62A4-50AE-4D4F-91B1-591DA60E40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3841" y="5889474"/>
            <a:ext cx="4430712" cy="71437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Line 3">
            <a:extLst>
              <a:ext uri="{FF2B5EF4-FFF2-40B4-BE49-F238E27FC236}">
                <a16:creationId xmlns:a16="http://schemas.microsoft.com/office/drawing/2014/main" id="{04FBEF1D-5767-4E49-8A25-C8CBA33C36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2153" y="3547911"/>
            <a:ext cx="3492500" cy="2235200"/>
          </a:xfrm>
          <a:prstGeom prst="line">
            <a:avLst/>
          </a:prstGeom>
          <a:noFill/>
          <a:ln w="381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16ED8261-73AA-41CD-80AB-5146DC2D34C4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9613703" y="4098774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51696B87-5E1A-482A-9ABE-141EB4E720D2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9289853" y="4230536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45A3CC3F-66D2-4057-8940-450A7DBC5BF1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9923266" y="4159099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3DD53BC6-937B-4D66-B7FA-90890BEBF3D3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9974066" y="3881286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6A7DF767-1738-4DF1-AAA5-32FDF7F400FF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9526391" y="4409924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DF909AB9-36A2-418E-9AD0-6C417A2D834B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137328" y="5310036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42741C7A-0908-4F8D-8214-4DD16669643F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483403" y="5130649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F77AA183-EDB3-463C-9C20-B700A500A791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497691" y="4841724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E7F837BE-47D5-4464-8948-A3118AB4030A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843766" y="4852836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8A46A250-6621-43A6-AC1E-A39CB4A21F33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546778" y="5430686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EBDB306F-9AC9-4D39-AD40-F252419F6AFC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835703" y="5275111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A7D4A168-7B0D-447F-8FCA-0A3189A48DB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10499528" y="4098774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CE9FE146-69E3-4917-BCF3-C4970EFE6073}"/>
              </a:ext>
            </a:extLst>
          </p:cNvPr>
          <p:cNvGrpSpPr>
            <a:grpSpLocks/>
          </p:cNvGrpSpPr>
          <p:nvPr/>
        </p:nvGrpSpPr>
        <p:grpSpPr bwMode="auto">
          <a:xfrm>
            <a:off x="8956478" y="5997424"/>
            <a:ext cx="395288" cy="322262"/>
            <a:chOff x="3288" y="3061"/>
            <a:chExt cx="249" cy="203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6E883A0-DE1B-42A6-8C12-48CCE87EF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68"/>
              <a:ext cx="249" cy="192"/>
            </a:xfrm>
            <a:custGeom>
              <a:avLst/>
              <a:gdLst>
                <a:gd name="T0" fmla="*/ 551 w 1102"/>
                <a:gd name="T1" fmla="*/ 848 h 849"/>
                <a:gd name="T2" fmla="*/ 0 w 1102"/>
                <a:gd name="T3" fmla="*/ 848 h 849"/>
                <a:gd name="T4" fmla="*/ 0 w 1102"/>
                <a:gd name="T5" fmla="*/ 0 h 849"/>
                <a:gd name="T6" fmla="*/ 1101 w 1102"/>
                <a:gd name="T7" fmla="*/ 0 h 849"/>
                <a:gd name="T8" fmla="*/ 1101 w 1102"/>
                <a:gd name="T9" fmla="*/ 848 h 849"/>
                <a:gd name="T10" fmla="*/ 551 w 1102"/>
                <a:gd name="T11" fmla="*/ 84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2" h="849">
                  <a:moveTo>
                    <a:pt x="551" y="848"/>
                  </a:moveTo>
                  <a:lnTo>
                    <a:pt x="0" y="848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848"/>
                  </a:lnTo>
                  <a:lnTo>
                    <a:pt x="551" y="84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7E005350-5FC5-47B7-9648-3ADAE3FEE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3061"/>
              <a:ext cx="218" cy="203"/>
            </a:xfrm>
            <a:custGeom>
              <a:avLst/>
              <a:gdLst>
                <a:gd name="T0" fmla="*/ 591 w 966"/>
                <a:gd name="T1" fmla="*/ 281 h 901"/>
                <a:gd name="T2" fmla="*/ 783 w 966"/>
                <a:gd name="T3" fmla="*/ 47 h 901"/>
                <a:gd name="T4" fmla="*/ 874 w 966"/>
                <a:gd name="T5" fmla="*/ 66 h 901"/>
                <a:gd name="T6" fmla="*/ 783 w 966"/>
                <a:gd name="T7" fmla="*/ 173 h 901"/>
                <a:gd name="T8" fmla="*/ 860 w 966"/>
                <a:gd name="T9" fmla="*/ 248 h 901"/>
                <a:gd name="T10" fmla="*/ 965 w 966"/>
                <a:gd name="T11" fmla="*/ 131 h 901"/>
                <a:gd name="T12" fmla="*/ 783 w 966"/>
                <a:gd name="T13" fmla="*/ 0 h 901"/>
                <a:gd name="T14" fmla="*/ 578 w 966"/>
                <a:gd name="T15" fmla="*/ 150 h 901"/>
                <a:gd name="T16" fmla="*/ 373 w 966"/>
                <a:gd name="T17" fmla="*/ 0 h 901"/>
                <a:gd name="T18" fmla="*/ 59 w 966"/>
                <a:gd name="T19" fmla="*/ 305 h 901"/>
                <a:gd name="T20" fmla="*/ 82 w 966"/>
                <a:gd name="T21" fmla="*/ 323 h 901"/>
                <a:gd name="T22" fmla="*/ 109 w 966"/>
                <a:gd name="T23" fmla="*/ 305 h 901"/>
                <a:gd name="T24" fmla="*/ 369 w 966"/>
                <a:gd name="T25" fmla="*/ 47 h 901"/>
                <a:gd name="T26" fmla="*/ 469 w 966"/>
                <a:gd name="T27" fmla="*/ 173 h 901"/>
                <a:gd name="T28" fmla="*/ 369 w 966"/>
                <a:gd name="T29" fmla="*/ 647 h 901"/>
                <a:gd name="T30" fmla="*/ 187 w 966"/>
                <a:gd name="T31" fmla="*/ 853 h 901"/>
                <a:gd name="T32" fmla="*/ 86 w 966"/>
                <a:gd name="T33" fmla="*/ 830 h 901"/>
                <a:gd name="T34" fmla="*/ 182 w 966"/>
                <a:gd name="T35" fmla="*/ 727 h 901"/>
                <a:gd name="T36" fmla="*/ 105 w 966"/>
                <a:gd name="T37" fmla="*/ 652 h 901"/>
                <a:gd name="T38" fmla="*/ 0 w 966"/>
                <a:gd name="T39" fmla="*/ 769 h 901"/>
                <a:gd name="T40" fmla="*/ 182 w 966"/>
                <a:gd name="T41" fmla="*/ 900 h 901"/>
                <a:gd name="T42" fmla="*/ 382 w 966"/>
                <a:gd name="T43" fmla="*/ 745 h 901"/>
                <a:gd name="T44" fmla="*/ 591 w 966"/>
                <a:gd name="T45" fmla="*/ 900 h 901"/>
                <a:gd name="T46" fmla="*/ 901 w 966"/>
                <a:gd name="T47" fmla="*/ 595 h 901"/>
                <a:gd name="T48" fmla="*/ 878 w 966"/>
                <a:gd name="T49" fmla="*/ 572 h 901"/>
                <a:gd name="T50" fmla="*/ 851 w 966"/>
                <a:gd name="T51" fmla="*/ 595 h 901"/>
                <a:gd name="T52" fmla="*/ 596 w 966"/>
                <a:gd name="T53" fmla="*/ 853 h 901"/>
                <a:gd name="T54" fmla="*/ 491 w 966"/>
                <a:gd name="T55" fmla="*/ 727 h 901"/>
                <a:gd name="T56" fmla="*/ 523 w 966"/>
                <a:gd name="T57" fmla="*/ 548 h 901"/>
                <a:gd name="T58" fmla="*/ 591 w 966"/>
                <a:gd name="T59" fmla="*/ 28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6" h="901">
                  <a:moveTo>
                    <a:pt x="591" y="281"/>
                  </a:moveTo>
                  <a:cubicBezTo>
                    <a:pt x="601" y="225"/>
                    <a:pt x="646" y="47"/>
                    <a:pt x="783" y="47"/>
                  </a:cubicBezTo>
                  <a:cubicBezTo>
                    <a:pt x="792" y="47"/>
                    <a:pt x="837" y="47"/>
                    <a:pt x="874" y="66"/>
                  </a:cubicBezTo>
                  <a:cubicBezTo>
                    <a:pt x="823" y="80"/>
                    <a:pt x="783" y="131"/>
                    <a:pt x="783" y="173"/>
                  </a:cubicBezTo>
                  <a:cubicBezTo>
                    <a:pt x="783" y="206"/>
                    <a:pt x="805" y="248"/>
                    <a:pt x="860" y="248"/>
                  </a:cubicBezTo>
                  <a:cubicBezTo>
                    <a:pt x="901" y="248"/>
                    <a:pt x="965" y="216"/>
                    <a:pt x="965" y="131"/>
                  </a:cubicBezTo>
                  <a:cubicBezTo>
                    <a:pt x="965" y="28"/>
                    <a:pt x="846" y="0"/>
                    <a:pt x="783" y="0"/>
                  </a:cubicBezTo>
                  <a:cubicBezTo>
                    <a:pt x="673" y="0"/>
                    <a:pt x="605" y="103"/>
                    <a:pt x="578" y="150"/>
                  </a:cubicBezTo>
                  <a:cubicBezTo>
                    <a:pt x="532" y="19"/>
                    <a:pt x="428" y="0"/>
                    <a:pt x="373" y="0"/>
                  </a:cubicBezTo>
                  <a:cubicBezTo>
                    <a:pt x="168" y="0"/>
                    <a:pt x="59" y="258"/>
                    <a:pt x="59" y="305"/>
                  </a:cubicBezTo>
                  <a:cubicBezTo>
                    <a:pt x="59" y="323"/>
                    <a:pt x="77" y="323"/>
                    <a:pt x="82" y="323"/>
                  </a:cubicBezTo>
                  <a:cubicBezTo>
                    <a:pt x="100" y="323"/>
                    <a:pt x="105" y="323"/>
                    <a:pt x="109" y="305"/>
                  </a:cubicBezTo>
                  <a:cubicBezTo>
                    <a:pt x="173" y="94"/>
                    <a:pt x="300" y="47"/>
                    <a:pt x="369" y="47"/>
                  </a:cubicBezTo>
                  <a:cubicBezTo>
                    <a:pt x="405" y="47"/>
                    <a:pt x="469" y="61"/>
                    <a:pt x="469" y="173"/>
                  </a:cubicBezTo>
                  <a:cubicBezTo>
                    <a:pt x="469" y="234"/>
                    <a:pt x="437" y="370"/>
                    <a:pt x="369" y="647"/>
                  </a:cubicBezTo>
                  <a:cubicBezTo>
                    <a:pt x="341" y="773"/>
                    <a:pt x="268" y="853"/>
                    <a:pt x="187" y="853"/>
                  </a:cubicBezTo>
                  <a:cubicBezTo>
                    <a:pt x="168" y="853"/>
                    <a:pt x="127" y="853"/>
                    <a:pt x="86" y="830"/>
                  </a:cubicBezTo>
                  <a:cubicBezTo>
                    <a:pt x="136" y="820"/>
                    <a:pt x="182" y="773"/>
                    <a:pt x="182" y="727"/>
                  </a:cubicBezTo>
                  <a:cubicBezTo>
                    <a:pt x="182" y="670"/>
                    <a:pt x="136" y="652"/>
                    <a:pt x="105" y="652"/>
                  </a:cubicBezTo>
                  <a:cubicBezTo>
                    <a:pt x="50" y="652"/>
                    <a:pt x="0" y="708"/>
                    <a:pt x="0" y="769"/>
                  </a:cubicBezTo>
                  <a:cubicBezTo>
                    <a:pt x="0" y="858"/>
                    <a:pt x="100" y="900"/>
                    <a:pt x="182" y="900"/>
                  </a:cubicBezTo>
                  <a:cubicBezTo>
                    <a:pt x="309" y="900"/>
                    <a:pt x="382" y="759"/>
                    <a:pt x="382" y="745"/>
                  </a:cubicBezTo>
                  <a:cubicBezTo>
                    <a:pt x="405" y="820"/>
                    <a:pt x="478" y="900"/>
                    <a:pt x="591" y="900"/>
                  </a:cubicBezTo>
                  <a:cubicBezTo>
                    <a:pt x="792" y="900"/>
                    <a:pt x="901" y="642"/>
                    <a:pt x="901" y="595"/>
                  </a:cubicBezTo>
                  <a:cubicBezTo>
                    <a:pt x="901" y="572"/>
                    <a:pt x="887" y="572"/>
                    <a:pt x="878" y="572"/>
                  </a:cubicBezTo>
                  <a:cubicBezTo>
                    <a:pt x="864" y="572"/>
                    <a:pt x="860" y="577"/>
                    <a:pt x="851" y="595"/>
                  </a:cubicBezTo>
                  <a:cubicBezTo>
                    <a:pt x="792" y="806"/>
                    <a:pt x="655" y="853"/>
                    <a:pt x="596" y="853"/>
                  </a:cubicBezTo>
                  <a:cubicBezTo>
                    <a:pt x="519" y="853"/>
                    <a:pt x="491" y="792"/>
                    <a:pt x="491" y="727"/>
                  </a:cubicBezTo>
                  <a:cubicBezTo>
                    <a:pt x="491" y="680"/>
                    <a:pt x="505" y="642"/>
                    <a:pt x="523" y="548"/>
                  </a:cubicBezTo>
                  <a:lnTo>
                    <a:pt x="591" y="2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0" name="Group 19">
            <a:extLst>
              <a:ext uri="{FF2B5EF4-FFF2-40B4-BE49-F238E27FC236}">
                <a16:creationId xmlns:a16="http://schemas.microsoft.com/office/drawing/2014/main" id="{BC783DA7-0D75-4D75-9417-066F5DA7536C}"/>
              </a:ext>
            </a:extLst>
          </p:cNvPr>
          <p:cNvGrpSpPr>
            <a:grpSpLocks/>
          </p:cNvGrpSpPr>
          <p:nvPr/>
        </p:nvGrpSpPr>
        <p:grpSpPr bwMode="auto">
          <a:xfrm>
            <a:off x="6619678" y="4233711"/>
            <a:ext cx="355600" cy="358775"/>
            <a:chOff x="1816" y="1950"/>
            <a:chExt cx="224" cy="226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4791BF36-4221-4367-BD78-178FE879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955"/>
              <a:ext cx="224" cy="218"/>
            </a:xfrm>
            <a:custGeom>
              <a:avLst/>
              <a:gdLst>
                <a:gd name="T0" fmla="*/ 500 w 992"/>
                <a:gd name="T1" fmla="*/ 964 h 965"/>
                <a:gd name="T2" fmla="*/ 0 w 992"/>
                <a:gd name="T3" fmla="*/ 964 h 965"/>
                <a:gd name="T4" fmla="*/ 0 w 992"/>
                <a:gd name="T5" fmla="*/ 0 h 965"/>
                <a:gd name="T6" fmla="*/ 991 w 992"/>
                <a:gd name="T7" fmla="*/ 0 h 965"/>
                <a:gd name="T8" fmla="*/ 991 w 992"/>
                <a:gd name="T9" fmla="*/ 964 h 965"/>
                <a:gd name="T10" fmla="*/ 500 w 992"/>
                <a:gd name="T11" fmla="*/ 96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965">
                  <a:moveTo>
                    <a:pt x="500" y="964"/>
                  </a:moveTo>
                  <a:lnTo>
                    <a:pt x="0" y="964"/>
                  </a:lnTo>
                  <a:lnTo>
                    <a:pt x="0" y="0"/>
                  </a:lnTo>
                  <a:lnTo>
                    <a:pt x="991" y="0"/>
                  </a:lnTo>
                  <a:lnTo>
                    <a:pt x="991" y="964"/>
                  </a:lnTo>
                  <a:lnTo>
                    <a:pt x="500" y="964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8F009956-5D12-45AC-A959-F4F44ABCF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950"/>
              <a:ext cx="198" cy="226"/>
            </a:xfrm>
            <a:custGeom>
              <a:avLst/>
              <a:gdLst>
                <a:gd name="T0" fmla="*/ 866 w 876"/>
                <a:gd name="T1" fmla="*/ 95 h 1001"/>
                <a:gd name="T2" fmla="*/ 875 w 876"/>
                <a:gd name="T3" fmla="*/ 62 h 1001"/>
                <a:gd name="T4" fmla="*/ 821 w 876"/>
                <a:gd name="T5" fmla="*/ 18 h 1001"/>
                <a:gd name="T6" fmla="*/ 750 w 876"/>
                <a:gd name="T7" fmla="*/ 47 h 1001"/>
                <a:gd name="T8" fmla="*/ 723 w 876"/>
                <a:gd name="T9" fmla="*/ 131 h 1001"/>
                <a:gd name="T10" fmla="*/ 687 w 876"/>
                <a:gd name="T11" fmla="*/ 255 h 1001"/>
                <a:gd name="T12" fmla="*/ 598 w 876"/>
                <a:gd name="T13" fmla="*/ 536 h 1001"/>
                <a:gd name="T14" fmla="*/ 393 w 876"/>
                <a:gd name="T15" fmla="*/ 668 h 1001"/>
                <a:gd name="T16" fmla="*/ 268 w 876"/>
                <a:gd name="T17" fmla="*/ 540 h 1001"/>
                <a:gd name="T18" fmla="*/ 371 w 876"/>
                <a:gd name="T19" fmla="*/ 237 h 1001"/>
                <a:gd name="T20" fmla="*/ 402 w 876"/>
                <a:gd name="T21" fmla="*/ 128 h 1001"/>
                <a:gd name="T22" fmla="*/ 246 w 876"/>
                <a:gd name="T23" fmla="*/ 0 h 1001"/>
                <a:gd name="T24" fmla="*/ 0 w 876"/>
                <a:gd name="T25" fmla="*/ 237 h 1001"/>
                <a:gd name="T26" fmla="*/ 22 w 876"/>
                <a:gd name="T27" fmla="*/ 255 h 1001"/>
                <a:gd name="T28" fmla="*/ 54 w 876"/>
                <a:gd name="T29" fmla="*/ 223 h 1001"/>
                <a:gd name="T30" fmla="*/ 246 w 876"/>
                <a:gd name="T31" fmla="*/ 36 h 1001"/>
                <a:gd name="T32" fmla="*/ 290 w 876"/>
                <a:gd name="T33" fmla="*/ 84 h 1001"/>
                <a:gd name="T34" fmla="*/ 259 w 876"/>
                <a:gd name="T35" fmla="*/ 193 h 1001"/>
                <a:gd name="T36" fmla="*/ 152 w 876"/>
                <a:gd name="T37" fmla="*/ 518 h 1001"/>
                <a:gd name="T38" fmla="*/ 379 w 876"/>
                <a:gd name="T39" fmla="*/ 701 h 1001"/>
                <a:gd name="T40" fmla="*/ 571 w 876"/>
                <a:gd name="T41" fmla="*/ 631 h 1001"/>
                <a:gd name="T42" fmla="*/ 451 w 876"/>
                <a:gd name="T43" fmla="*/ 869 h 1001"/>
                <a:gd name="T44" fmla="*/ 241 w 876"/>
                <a:gd name="T45" fmla="*/ 971 h 1001"/>
                <a:gd name="T46" fmla="*/ 98 w 876"/>
                <a:gd name="T47" fmla="*/ 905 h 1001"/>
                <a:gd name="T48" fmla="*/ 183 w 876"/>
                <a:gd name="T49" fmla="*/ 887 h 1001"/>
                <a:gd name="T50" fmla="*/ 214 w 876"/>
                <a:gd name="T51" fmla="*/ 821 h 1001"/>
                <a:gd name="T52" fmla="*/ 143 w 876"/>
                <a:gd name="T53" fmla="*/ 763 h 1001"/>
                <a:gd name="T54" fmla="*/ 36 w 876"/>
                <a:gd name="T55" fmla="*/ 869 h 1001"/>
                <a:gd name="T56" fmla="*/ 241 w 876"/>
                <a:gd name="T57" fmla="*/ 1000 h 1001"/>
                <a:gd name="T58" fmla="*/ 679 w 876"/>
                <a:gd name="T59" fmla="*/ 682 h 1001"/>
                <a:gd name="T60" fmla="*/ 866 w 876"/>
                <a:gd name="T61" fmla="*/ 9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6" h="1001">
                  <a:moveTo>
                    <a:pt x="866" y="95"/>
                  </a:moveTo>
                  <a:cubicBezTo>
                    <a:pt x="875" y="73"/>
                    <a:pt x="875" y="69"/>
                    <a:pt x="875" y="62"/>
                  </a:cubicBezTo>
                  <a:cubicBezTo>
                    <a:pt x="875" y="29"/>
                    <a:pt x="848" y="18"/>
                    <a:pt x="821" y="18"/>
                  </a:cubicBezTo>
                  <a:cubicBezTo>
                    <a:pt x="799" y="18"/>
                    <a:pt x="768" y="26"/>
                    <a:pt x="750" y="47"/>
                  </a:cubicBezTo>
                  <a:cubicBezTo>
                    <a:pt x="745" y="58"/>
                    <a:pt x="732" y="106"/>
                    <a:pt x="723" y="131"/>
                  </a:cubicBezTo>
                  <a:cubicBezTo>
                    <a:pt x="714" y="172"/>
                    <a:pt x="701" y="215"/>
                    <a:pt x="687" y="255"/>
                  </a:cubicBezTo>
                  <a:lnTo>
                    <a:pt x="598" y="536"/>
                  </a:lnTo>
                  <a:cubicBezTo>
                    <a:pt x="594" y="558"/>
                    <a:pt x="513" y="668"/>
                    <a:pt x="393" y="668"/>
                  </a:cubicBezTo>
                  <a:cubicBezTo>
                    <a:pt x="290" y="668"/>
                    <a:pt x="268" y="602"/>
                    <a:pt x="268" y="540"/>
                  </a:cubicBezTo>
                  <a:cubicBezTo>
                    <a:pt x="268" y="471"/>
                    <a:pt x="304" y="376"/>
                    <a:pt x="371" y="237"/>
                  </a:cubicBezTo>
                  <a:cubicBezTo>
                    <a:pt x="397" y="175"/>
                    <a:pt x="402" y="157"/>
                    <a:pt x="402" y="128"/>
                  </a:cubicBezTo>
                  <a:cubicBezTo>
                    <a:pt x="402" y="58"/>
                    <a:pt x="344" y="0"/>
                    <a:pt x="246" y="0"/>
                  </a:cubicBezTo>
                  <a:cubicBezTo>
                    <a:pt x="71" y="0"/>
                    <a:pt x="0" y="223"/>
                    <a:pt x="0" y="237"/>
                  </a:cubicBezTo>
                  <a:cubicBezTo>
                    <a:pt x="0" y="255"/>
                    <a:pt x="18" y="255"/>
                    <a:pt x="22" y="255"/>
                  </a:cubicBezTo>
                  <a:cubicBezTo>
                    <a:pt x="45" y="255"/>
                    <a:pt x="45" y="248"/>
                    <a:pt x="54" y="223"/>
                  </a:cubicBezTo>
                  <a:cubicBezTo>
                    <a:pt x="103" y="80"/>
                    <a:pt x="183" y="36"/>
                    <a:pt x="246" y="36"/>
                  </a:cubicBezTo>
                  <a:cubicBezTo>
                    <a:pt x="259" y="36"/>
                    <a:pt x="290" y="36"/>
                    <a:pt x="290" y="84"/>
                  </a:cubicBezTo>
                  <a:cubicBezTo>
                    <a:pt x="290" y="124"/>
                    <a:pt x="272" y="161"/>
                    <a:pt x="259" y="193"/>
                  </a:cubicBezTo>
                  <a:cubicBezTo>
                    <a:pt x="183" y="354"/>
                    <a:pt x="152" y="449"/>
                    <a:pt x="152" y="518"/>
                  </a:cubicBezTo>
                  <a:cubicBezTo>
                    <a:pt x="152" y="653"/>
                    <a:pt x="268" y="701"/>
                    <a:pt x="379" y="701"/>
                  </a:cubicBezTo>
                  <a:cubicBezTo>
                    <a:pt x="455" y="701"/>
                    <a:pt x="518" y="675"/>
                    <a:pt x="571" y="631"/>
                  </a:cubicBezTo>
                  <a:cubicBezTo>
                    <a:pt x="554" y="712"/>
                    <a:pt x="527" y="785"/>
                    <a:pt x="451" y="869"/>
                  </a:cubicBezTo>
                  <a:cubicBezTo>
                    <a:pt x="397" y="920"/>
                    <a:pt x="326" y="971"/>
                    <a:pt x="241" y="971"/>
                  </a:cubicBezTo>
                  <a:cubicBezTo>
                    <a:pt x="214" y="971"/>
                    <a:pt x="129" y="960"/>
                    <a:pt x="98" y="905"/>
                  </a:cubicBezTo>
                  <a:cubicBezTo>
                    <a:pt x="129" y="905"/>
                    <a:pt x="152" y="905"/>
                    <a:pt x="183" y="887"/>
                  </a:cubicBezTo>
                  <a:cubicBezTo>
                    <a:pt x="196" y="869"/>
                    <a:pt x="214" y="850"/>
                    <a:pt x="214" y="821"/>
                  </a:cubicBezTo>
                  <a:cubicBezTo>
                    <a:pt x="214" y="770"/>
                    <a:pt x="161" y="763"/>
                    <a:pt x="143" y="763"/>
                  </a:cubicBezTo>
                  <a:cubicBezTo>
                    <a:pt x="103" y="763"/>
                    <a:pt x="36" y="788"/>
                    <a:pt x="36" y="869"/>
                  </a:cubicBezTo>
                  <a:cubicBezTo>
                    <a:pt x="36" y="942"/>
                    <a:pt x="125" y="1000"/>
                    <a:pt x="241" y="1000"/>
                  </a:cubicBezTo>
                  <a:cubicBezTo>
                    <a:pt x="437" y="1000"/>
                    <a:pt x="634" y="861"/>
                    <a:pt x="679" y="682"/>
                  </a:cubicBezTo>
                  <a:lnTo>
                    <a:pt x="866" y="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9F55C46-4955-438C-BE4F-B65B7BB5B926}"/>
              </a:ext>
            </a:extLst>
          </p:cNvPr>
          <p:cNvGrpSpPr>
            <a:grpSpLocks/>
          </p:cNvGrpSpPr>
          <p:nvPr/>
        </p:nvGrpSpPr>
        <p:grpSpPr bwMode="auto">
          <a:xfrm>
            <a:off x="7805541" y="5505299"/>
            <a:ext cx="1006475" cy="274637"/>
            <a:chOff x="2563" y="2751"/>
            <a:chExt cx="634" cy="173"/>
          </a:xfrm>
        </p:grpSpPr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FF2B3C08-D496-4695-AFBF-E0A99A7B3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752"/>
              <a:ext cx="634" cy="171"/>
            </a:xfrm>
            <a:custGeom>
              <a:avLst/>
              <a:gdLst>
                <a:gd name="T0" fmla="*/ 1400 w 2801"/>
                <a:gd name="T1" fmla="*/ 756 h 757"/>
                <a:gd name="T2" fmla="*/ 0 w 2801"/>
                <a:gd name="T3" fmla="*/ 756 h 757"/>
                <a:gd name="T4" fmla="*/ 0 w 2801"/>
                <a:gd name="T5" fmla="*/ 0 h 757"/>
                <a:gd name="T6" fmla="*/ 2800 w 2801"/>
                <a:gd name="T7" fmla="*/ 0 h 757"/>
                <a:gd name="T8" fmla="*/ 2800 w 2801"/>
                <a:gd name="T9" fmla="*/ 756 h 757"/>
                <a:gd name="T10" fmla="*/ 1400 w 2801"/>
                <a:gd name="T11" fmla="*/ 75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757">
                  <a:moveTo>
                    <a:pt x="1400" y="756"/>
                  </a:moveTo>
                  <a:lnTo>
                    <a:pt x="0" y="756"/>
                  </a:lnTo>
                  <a:lnTo>
                    <a:pt x="0" y="0"/>
                  </a:lnTo>
                  <a:lnTo>
                    <a:pt x="2800" y="0"/>
                  </a:lnTo>
                  <a:lnTo>
                    <a:pt x="2800" y="756"/>
                  </a:lnTo>
                  <a:lnTo>
                    <a:pt x="1400" y="75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E751E4FE-2B7D-49AC-8767-B3D00979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824"/>
              <a:ext cx="72" cy="101"/>
            </a:xfrm>
            <a:custGeom>
              <a:avLst/>
              <a:gdLst>
                <a:gd name="T0" fmla="*/ 318 w 323"/>
                <a:gd name="T1" fmla="*/ 43 h 449"/>
                <a:gd name="T2" fmla="*/ 322 w 323"/>
                <a:gd name="T3" fmla="*/ 28 h 449"/>
                <a:gd name="T4" fmla="*/ 302 w 323"/>
                <a:gd name="T5" fmla="*/ 8 h 449"/>
                <a:gd name="T6" fmla="*/ 276 w 323"/>
                <a:gd name="T7" fmla="*/ 21 h 449"/>
                <a:gd name="T8" fmla="*/ 266 w 323"/>
                <a:gd name="T9" fmla="*/ 59 h 449"/>
                <a:gd name="T10" fmla="*/ 253 w 323"/>
                <a:gd name="T11" fmla="*/ 115 h 449"/>
                <a:gd name="T12" fmla="*/ 220 w 323"/>
                <a:gd name="T13" fmla="*/ 240 h 449"/>
                <a:gd name="T14" fmla="*/ 144 w 323"/>
                <a:gd name="T15" fmla="*/ 299 h 449"/>
                <a:gd name="T16" fmla="*/ 98 w 323"/>
                <a:gd name="T17" fmla="*/ 241 h 449"/>
                <a:gd name="T18" fmla="*/ 136 w 323"/>
                <a:gd name="T19" fmla="*/ 107 h 449"/>
                <a:gd name="T20" fmla="*/ 148 w 323"/>
                <a:gd name="T21" fmla="*/ 57 h 449"/>
                <a:gd name="T22" fmla="*/ 90 w 323"/>
                <a:gd name="T23" fmla="*/ 0 h 449"/>
                <a:gd name="T24" fmla="*/ 0 w 323"/>
                <a:gd name="T25" fmla="*/ 107 h 449"/>
                <a:gd name="T26" fmla="*/ 8 w 323"/>
                <a:gd name="T27" fmla="*/ 115 h 449"/>
                <a:gd name="T28" fmla="*/ 20 w 323"/>
                <a:gd name="T29" fmla="*/ 100 h 449"/>
                <a:gd name="T30" fmla="*/ 90 w 323"/>
                <a:gd name="T31" fmla="*/ 16 h 449"/>
                <a:gd name="T32" fmla="*/ 107 w 323"/>
                <a:gd name="T33" fmla="*/ 38 h 449"/>
                <a:gd name="T34" fmla="*/ 95 w 323"/>
                <a:gd name="T35" fmla="*/ 87 h 449"/>
                <a:gd name="T36" fmla="*/ 56 w 323"/>
                <a:gd name="T37" fmla="*/ 232 h 449"/>
                <a:gd name="T38" fmla="*/ 140 w 323"/>
                <a:gd name="T39" fmla="*/ 315 h 449"/>
                <a:gd name="T40" fmla="*/ 208 w 323"/>
                <a:gd name="T41" fmla="*/ 284 h 449"/>
                <a:gd name="T42" fmla="*/ 166 w 323"/>
                <a:gd name="T43" fmla="*/ 393 h 449"/>
                <a:gd name="T44" fmla="*/ 89 w 323"/>
                <a:gd name="T45" fmla="*/ 435 h 449"/>
                <a:gd name="T46" fmla="*/ 36 w 323"/>
                <a:gd name="T47" fmla="*/ 406 h 449"/>
                <a:gd name="T48" fmla="*/ 67 w 323"/>
                <a:gd name="T49" fmla="*/ 397 h 449"/>
                <a:gd name="T50" fmla="*/ 79 w 323"/>
                <a:gd name="T51" fmla="*/ 368 h 449"/>
                <a:gd name="T52" fmla="*/ 53 w 323"/>
                <a:gd name="T53" fmla="*/ 343 h 449"/>
                <a:gd name="T54" fmla="*/ 13 w 323"/>
                <a:gd name="T55" fmla="*/ 389 h 449"/>
                <a:gd name="T56" fmla="*/ 89 w 323"/>
                <a:gd name="T57" fmla="*/ 448 h 449"/>
                <a:gd name="T58" fmla="*/ 249 w 323"/>
                <a:gd name="T59" fmla="*/ 307 h 449"/>
                <a:gd name="T60" fmla="*/ 318 w 323"/>
                <a:gd name="T61" fmla="*/ 4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449">
                  <a:moveTo>
                    <a:pt x="318" y="43"/>
                  </a:moveTo>
                  <a:cubicBezTo>
                    <a:pt x="322" y="33"/>
                    <a:pt x="322" y="31"/>
                    <a:pt x="322" y="28"/>
                  </a:cubicBezTo>
                  <a:cubicBezTo>
                    <a:pt x="322" y="13"/>
                    <a:pt x="312" y="8"/>
                    <a:pt x="302" y="8"/>
                  </a:cubicBezTo>
                  <a:cubicBezTo>
                    <a:pt x="294" y="8"/>
                    <a:pt x="282" y="11"/>
                    <a:pt x="276" y="21"/>
                  </a:cubicBezTo>
                  <a:cubicBezTo>
                    <a:pt x="274" y="26"/>
                    <a:pt x="269" y="48"/>
                    <a:pt x="266" y="59"/>
                  </a:cubicBezTo>
                  <a:cubicBezTo>
                    <a:pt x="263" y="77"/>
                    <a:pt x="256" y="97"/>
                    <a:pt x="253" y="115"/>
                  </a:cubicBezTo>
                  <a:lnTo>
                    <a:pt x="220" y="240"/>
                  </a:lnTo>
                  <a:cubicBezTo>
                    <a:pt x="218" y="250"/>
                    <a:pt x="189" y="299"/>
                    <a:pt x="144" y="299"/>
                  </a:cubicBezTo>
                  <a:cubicBezTo>
                    <a:pt x="107" y="299"/>
                    <a:pt x="98" y="269"/>
                    <a:pt x="98" y="241"/>
                  </a:cubicBezTo>
                  <a:cubicBezTo>
                    <a:pt x="98" y="210"/>
                    <a:pt x="112" y="169"/>
                    <a:pt x="136" y="107"/>
                  </a:cubicBezTo>
                  <a:cubicBezTo>
                    <a:pt x="146" y="79"/>
                    <a:pt x="148" y="71"/>
                    <a:pt x="148" y="57"/>
                  </a:cubicBezTo>
                  <a:cubicBezTo>
                    <a:pt x="148" y="26"/>
                    <a:pt x="126" y="0"/>
                    <a:pt x="90" y="0"/>
                  </a:cubicBezTo>
                  <a:cubicBezTo>
                    <a:pt x="26" y="0"/>
                    <a:pt x="0" y="100"/>
                    <a:pt x="0" y="107"/>
                  </a:cubicBezTo>
                  <a:cubicBezTo>
                    <a:pt x="0" y="115"/>
                    <a:pt x="7" y="115"/>
                    <a:pt x="8" y="115"/>
                  </a:cubicBezTo>
                  <a:cubicBezTo>
                    <a:pt x="16" y="115"/>
                    <a:pt x="16" y="112"/>
                    <a:pt x="20" y="100"/>
                  </a:cubicBezTo>
                  <a:cubicBezTo>
                    <a:pt x="38" y="36"/>
                    <a:pt x="67" y="16"/>
                    <a:pt x="90" y="16"/>
                  </a:cubicBezTo>
                  <a:cubicBezTo>
                    <a:pt x="95" y="16"/>
                    <a:pt x="107" y="16"/>
                    <a:pt x="107" y="38"/>
                  </a:cubicBezTo>
                  <a:cubicBezTo>
                    <a:pt x="107" y="56"/>
                    <a:pt x="100" y="72"/>
                    <a:pt x="95" y="87"/>
                  </a:cubicBezTo>
                  <a:cubicBezTo>
                    <a:pt x="67" y="159"/>
                    <a:pt x="56" y="200"/>
                    <a:pt x="56" y="232"/>
                  </a:cubicBezTo>
                  <a:cubicBezTo>
                    <a:pt x="56" y="294"/>
                    <a:pt x="98" y="315"/>
                    <a:pt x="140" y="315"/>
                  </a:cubicBezTo>
                  <a:cubicBezTo>
                    <a:pt x="167" y="315"/>
                    <a:pt x="190" y="304"/>
                    <a:pt x="208" y="284"/>
                  </a:cubicBezTo>
                  <a:cubicBezTo>
                    <a:pt x="200" y="319"/>
                    <a:pt x="194" y="353"/>
                    <a:pt x="166" y="393"/>
                  </a:cubicBezTo>
                  <a:cubicBezTo>
                    <a:pt x="146" y="416"/>
                    <a:pt x="120" y="435"/>
                    <a:pt x="89" y="435"/>
                  </a:cubicBezTo>
                  <a:cubicBezTo>
                    <a:pt x="79" y="435"/>
                    <a:pt x="48" y="432"/>
                    <a:pt x="36" y="406"/>
                  </a:cubicBezTo>
                  <a:cubicBezTo>
                    <a:pt x="48" y="406"/>
                    <a:pt x="56" y="406"/>
                    <a:pt x="67" y="397"/>
                  </a:cubicBezTo>
                  <a:cubicBezTo>
                    <a:pt x="72" y="393"/>
                    <a:pt x="79" y="383"/>
                    <a:pt x="79" y="368"/>
                  </a:cubicBezTo>
                  <a:cubicBezTo>
                    <a:pt x="79" y="347"/>
                    <a:pt x="59" y="343"/>
                    <a:pt x="53" y="343"/>
                  </a:cubicBezTo>
                  <a:cubicBezTo>
                    <a:pt x="38" y="343"/>
                    <a:pt x="13" y="355"/>
                    <a:pt x="13" y="389"/>
                  </a:cubicBezTo>
                  <a:cubicBezTo>
                    <a:pt x="13" y="424"/>
                    <a:pt x="46" y="448"/>
                    <a:pt x="89" y="448"/>
                  </a:cubicBezTo>
                  <a:cubicBezTo>
                    <a:pt x="161" y="448"/>
                    <a:pt x="233" y="386"/>
                    <a:pt x="249" y="307"/>
                  </a:cubicBezTo>
                  <a:lnTo>
                    <a:pt x="318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7470E974-BE3F-4DA8-9D39-B0293606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835"/>
              <a:ext cx="104" cy="36"/>
            </a:xfrm>
            <a:custGeom>
              <a:avLst/>
              <a:gdLst>
                <a:gd name="T0" fmla="*/ 437 w 462"/>
                <a:gd name="T1" fmla="*/ 28 h 165"/>
                <a:gd name="T2" fmla="*/ 461 w 462"/>
                <a:gd name="T3" fmla="*/ 13 h 165"/>
                <a:gd name="T4" fmla="*/ 440 w 462"/>
                <a:gd name="T5" fmla="*/ 0 h 165"/>
                <a:gd name="T6" fmla="*/ 23 w 462"/>
                <a:gd name="T7" fmla="*/ 0 h 165"/>
                <a:gd name="T8" fmla="*/ 0 w 462"/>
                <a:gd name="T9" fmla="*/ 13 h 165"/>
                <a:gd name="T10" fmla="*/ 23 w 462"/>
                <a:gd name="T11" fmla="*/ 28 h 165"/>
                <a:gd name="T12" fmla="*/ 437 w 462"/>
                <a:gd name="T13" fmla="*/ 28 h 165"/>
                <a:gd name="T14" fmla="*/ 440 w 462"/>
                <a:gd name="T15" fmla="*/ 164 h 165"/>
                <a:gd name="T16" fmla="*/ 461 w 462"/>
                <a:gd name="T17" fmla="*/ 149 h 165"/>
                <a:gd name="T18" fmla="*/ 437 w 462"/>
                <a:gd name="T19" fmla="*/ 136 h 165"/>
                <a:gd name="T20" fmla="*/ 23 w 462"/>
                <a:gd name="T21" fmla="*/ 136 h 165"/>
                <a:gd name="T22" fmla="*/ 0 w 462"/>
                <a:gd name="T23" fmla="*/ 149 h 165"/>
                <a:gd name="T24" fmla="*/ 23 w 462"/>
                <a:gd name="T25" fmla="*/ 164 h 165"/>
                <a:gd name="T26" fmla="*/ 440 w 462"/>
                <a:gd name="T27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" h="165">
                  <a:moveTo>
                    <a:pt x="437" y="28"/>
                  </a:moveTo>
                  <a:cubicBezTo>
                    <a:pt x="450" y="28"/>
                    <a:pt x="461" y="28"/>
                    <a:pt x="461" y="13"/>
                  </a:cubicBezTo>
                  <a:cubicBezTo>
                    <a:pt x="461" y="0"/>
                    <a:pt x="450" y="0"/>
                    <a:pt x="440" y="0"/>
                  </a:cubicBezTo>
                  <a:lnTo>
                    <a:pt x="23" y="0"/>
                  </a:lnTo>
                  <a:cubicBezTo>
                    <a:pt x="11" y="0"/>
                    <a:pt x="0" y="0"/>
                    <a:pt x="0" y="13"/>
                  </a:cubicBezTo>
                  <a:cubicBezTo>
                    <a:pt x="0" y="28"/>
                    <a:pt x="11" y="28"/>
                    <a:pt x="23" y="28"/>
                  </a:cubicBezTo>
                  <a:lnTo>
                    <a:pt x="437" y="28"/>
                  </a:lnTo>
                  <a:close/>
                  <a:moveTo>
                    <a:pt x="440" y="164"/>
                  </a:moveTo>
                  <a:cubicBezTo>
                    <a:pt x="450" y="164"/>
                    <a:pt x="461" y="164"/>
                    <a:pt x="461" y="149"/>
                  </a:cubicBezTo>
                  <a:cubicBezTo>
                    <a:pt x="461" y="136"/>
                    <a:pt x="450" y="136"/>
                    <a:pt x="437" y="136"/>
                  </a:cubicBezTo>
                  <a:lnTo>
                    <a:pt x="23" y="136"/>
                  </a:lnTo>
                  <a:cubicBezTo>
                    <a:pt x="11" y="136"/>
                    <a:pt x="0" y="136"/>
                    <a:pt x="0" y="149"/>
                  </a:cubicBezTo>
                  <a:cubicBezTo>
                    <a:pt x="0" y="164"/>
                    <a:pt x="11" y="164"/>
                    <a:pt x="23" y="164"/>
                  </a:cubicBezTo>
                  <a:lnTo>
                    <a:pt x="44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0F8C7D6C-81DB-4C65-8E4E-B22F3D3F9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822"/>
              <a:ext cx="120" cy="72"/>
            </a:xfrm>
            <a:custGeom>
              <a:avLst/>
              <a:gdLst>
                <a:gd name="T0" fmla="*/ 364 w 533"/>
                <a:gd name="T1" fmla="*/ 67 h 321"/>
                <a:gd name="T2" fmla="*/ 371 w 533"/>
                <a:gd name="T3" fmla="*/ 36 h 321"/>
                <a:gd name="T4" fmla="*/ 338 w 533"/>
                <a:gd name="T5" fmla="*/ 7 h 321"/>
                <a:gd name="T6" fmla="*/ 294 w 533"/>
                <a:gd name="T7" fmla="*/ 43 h 321"/>
                <a:gd name="T8" fmla="*/ 256 w 533"/>
                <a:gd name="T9" fmla="*/ 186 h 321"/>
                <a:gd name="T10" fmla="*/ 253 w 533"/>
                <a:gd name="T11" fmla="*/ 227 h 321"/>
                <a:gd name="T12" fmla="*/ 254 w 533"/>
                <a:gd name="T13" fmla="*/ 248 h 321"/>
                <a:gd name="T14" fmla="*/ 194 w 533"/>
                <a:gd name="T15" fmla="*/ 296 h 321"/>
                <a:gd name="T16" fmla="*/ 138 w 533"/>
                <a:gd name="T17" fmla="*/ 238 h 321"/>
                <a:gd name="T18" fmla="*/ 176 w 533"/>
                <a:gd name="T19" fmla="*/ 107 h 321"/>
                <a:gd name="T20" fmla="*/ 187 w 533"/>
                <a:gd name="T21" fmla="*/ 62 h 321"/>
                <a:gd name="T22" fmla="*/ 108 w 533"/>
                <a:gd name="T23" fmla="*/ 0 h 321"/>
                <a:gd name="T24" fmla="*/ 0 w 533"/>
                <a:gd name="T25" fmla="*/ 108 h 321"/>
                <a:gd name="T26" fmla="*/ 18 w 533"/>
                <a:gd name="T27" fmla="*/ 118 h 321"/>
                <a:gd name="T28" fmla="*/ 33 w 533"/>
                <a:gd name="T29" fmla="*/ 110 h 321"/>
                <a:gd name="T30" fmla="*/ 105 w 533"/>
                <a:gd name="T31" fmla="*/ 26 h 321"/>
                <a:gd name="T32" fmla="*/ 117 w 533"/>
                <a:gd name="T33" fmla="*/ 41 h 321"/>
                <a:gd name="T34" fmla="*/ 100 w 533"/>
                <a:gd name="T35" fmla="*/ 95 h 321"/>
                <a:gd name="T36" fmla="*/ 62 w 533"/>
                <a:gd name="T37" fmla="*/ 225 h 321"/>
                <a:gd name="T38" fmla="*/ 189 w 533"/>
                <a:gd name="T39" fmla="*/ 320 h 321"/>
                <a:gd name="T40" fmla="*/ 268 w 533"/>
                <a:gd name="T41" fmla="*/ 281 h 321"/>
                <a:gd name="T42" fmla="*/ 373 w 533"/>
                <a:gd name="T43" fmla="*/ 320 h 321"/>
                <a:gd name="T44" fmla="*/ 483 w 533"/>
                <a:gd name="T45" fmla="*/ 240 h 321"/>
                <a:gd name="T46" fmla="*/ 532 w 533"/>
                <a:gd name="T47" fmla="*/ 62 h 321"/>
                <a:gd name="T48" fmla="*/ 484 w 533"/>
                <a:gd name="T49" fmla="*/ 0 h 321"/>
                <a:gd name="T50" fmla="*/ 432 w 533"/>
                <a:gd name="T51" fmla="*/ 53 h 321"/>
                <a:gd name="T52" fmla="*/ 453 w 533"/>
                <a:gd name="T53" fmla="*/ 82 h 321"/>
                <a:gd name="T54" fmla="*/ 486 w 533"/>
                <a:gd name="T55" fmla="*/ 128 h 321"/>
                <a:gd name="T56" fmla="*/ 446 w 533"/>
                <a:gd name="T57" fmla="*/ 241 h 321"/>
                <a:gd name="T58" fmla="*/ 376 w 533"/>
                <a:gd name="T59" fmla="*/ 296 h 321"/>
                <a:gd name="T60" fmla="*/ 327 w 533"/>
                <a:gd name="T61" fmla="*/ 240 h 321"/>
                <a:gd name="T62" fmla="*/ 336 w 533"/>
                <a:gd name="T63" fmla="*/ 177 h 321"/>
                <a:gd name="T64" fmla="*/ 355 w 533"/>
                <a:gd name="T65" fmla="*/ 107 h 321"/>
                <a:gd name="T66" fmla="*/ 364 w 533"/>
                <a:gd name="T67" fmla="*/ 6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3" h="321">
                  <a:moveTo>
                    <a:pt x="364" y="67"/>
                  </a:moveTo>
                  <a:cubicBezTo>
                    <a:pt x="366" y="59"/>
                    <a:pt x="371" y="41"/>
                    <a:pt x="371" y="36"/>
                  </a:cubicBezTo>
                  <a:cubicBezTo>
                    <a:pt x="371" y="21"/>
                    <a:pt x="358" y="7"/>
                    <a:pt x="338" y="7"/>
                  </a:cubicBezTo>
                  <a:cubicBezTo>
                    <a:pt x="327" y="7"/>
                    <a:pt x="302" y="11"/>
                    <a:pt x="294" y="43"/>
                  </a:cubicBezTo>
                  <a:cubicBezTo>
                    <a:pt x="279" y="87"/>
                    <a:pt x="268" y="138"/>
                    <a:pt x="256" y="186"/>
                  </a:cubicBezTo>
                  <a:cubicBezTo>
                    <a:pt x="253" y="209"/>
                    <a:pt x="253" y="218"/>
                    <a:pt x="253" y="227"/>
                  </a:cubicBezTo>
                  <a:cubicBezTo>
                    <a:pt x="253" y="246"/>
                    <a:pt x="254" y="246"/>
                    <a:pt x="254" y="248"/>
                  </a:cubicBezTo>
                  <a:cubicBezTo>
                    <a:pt x="254" y="255"/>
                    <a:pt x="235" y="296"/>
                    <a:pt x="194" y="296"/>
                  </a:cubicBezTo>
                  <a:cubicBezTo>
                    <a:pt x="138" y="296"/>
                    <a:pt x="138" y="255"/>
                    <a:pt x="138" y="238"/>
                  </a:cubicBezTo>
                  <a:cubicBezTo>
                    <a:pt x="138" y="209"/>
                    <a:pt x="146" y="177"/>
                    <a:pt x="176" y="107"/>
                  </a:cubicBezTo>
                  <a:cubicBezTo>
                    <a:pt x="179" y="90"/>
                    <a:pt x="187" y="76"/>
                    <a:pt x="187" y="62"/>
                  </a:cubicBezTo>
                  <a:cubicBezTo>
                    <a:pt x="187" y="23"/>
                    <a:pt x="146" y="0"/>
                    <a:pt x="108" y="0"/>
                  </a:cubicBezTo>
                  <a:cubicBezTo>
                    <a:pt x="36" y="0"/>
                    <a:pt x="0" y="95"/>
                    <a:pt x="0" y="108"/>
                  </a:cubicBezTo>
                  <a:cubicBezTo>
                    <a:pt x="0" y="118"/>
                    <a:pt x="11" y="118"/>
                    <a:pt x="18" y="118"/>
                  </a:cubicBezTo>
                  <a:cubicBezTo>
                    <a:pt x="26" y="118"/>
                    <a:pt x="30" y="118"/>
                    <a:pt x="33" y="110"/>
                  </a:cubicBezTo>
                  <a:cubicBezTo>
                    <a:pt x="56" y="33"/>
                    <a:pt x="92" y="26"/>
                    <a:pt x="105" y="26"/>
                  </a:cubicBezTo>
                  <a:cubicBezTo>
                    <a:pt x="108" y="26"/>
                    <a:pt x="117" y="26"/>
                    <a:pt x="117" y="41"/>
                  </a:cubicBezTo>
                  <a:cubicBezTo>
                    <a:pt x="117" y="57"/>
                    <a:pt x="108" y="76"/>
                    <a:pt x="100" y="95"/>
                  </a:cubicBezTo>
                  <a:cubicBezTo>
                    <a:pt x="75" y="161"/>
                    <a:pt x="62" y="197"/>
                    <a:pt x="62" y="225"/>
                  </a:cubicBezTo>
                  <a:cubicBezTo>
                    <a:pt x="62" y="304"/>
                    <a:pt x="130" y="320"/>
                    <a:pt x="189" y="320"/>
                  </a:cubicBezTo>
                  <a:cubicBezTo>
                    <a:pt x="204" y="320"/>
                    <a:pt x="235" y="320"/>
                    <a:pt x="268" y="281"/>
                  </a:cubicBezTo>
                  <a:cubicBezTo>
                    <a:pt x="287" y="305"/>
                    <a:pt x="317" y="320"/>
                    <a:pt x="373" y="320"/>
                  </a:cubicBezTo>
                  <a:cubicBezTo>
                    <a:pt x="414" y="320"/>
                    <a:pt x="451" y="301"/>
                    <a:pt x="483" y="240"/>
                  </a:cubicBezTo>
                  <a:cubicBezTo>
                    <a:pt x="509" y="187"/>
                    <a:pt x="532" y="99"/>
                    <a:pt x="532" y="62"/>
                  </a:cubicBezTo>
                  <a:cubicBezTo>
                    <a:pt x="532" y="0"/>
                    <a:pt x="484" y="0"/>
                    <a:pt x="484" y="0"/>
                  </a:cubicBezTo>
                  <a:cubicBezTo>
                    <a:pt x="456" y="0"/>
                    <a:pt x="432" y="28"/>
                    <a:pt x="432" y="53"/>
                  </a:cubicBezTo>
                  <a:cubicBezTo>
                    <a:pt x="432" y="72"/>
                    <a:pt x="445" y="80"/>
                    <a:pt x="453" y="82"/>
                  </a:cubicBezTo>
                  <a:cubicBezTo>
                    <a:pt x="479" y="100"/>
                    <a:pt x="486" y="115"/>
                    <a:pt x="486" y="128"/>
                  </a:cubicBezTo>
                  <a:cubicBezTo>
                    <a:pt x="486" y="138"/>
                    <a:pt x="469" y="205"/>
                    <a:pt x="446" y="241"/>
                  </a:cubicBezTo>
                  <a:cubicBezTo>
                    <a:pt x="430" y="278"/>
                    <a:pt x="405" y="296"/>
                    <a:pt x="376" y="296"/>
                  </a:cubicBezTo>
                  <a:cubicBezTo>
                    <a:pt x="327" y="296"/>
                    <a:pt x="327" y="256"/>
                    <a:pt x="327" y="240"/>
                  </a:cubicBezTo>
                  <a:cubicBezTo>
                    <a:pt x="327" y="222"/>
                    <a:pt x="327" y="214"/>
                    <a:pt x="336" y="177"/>
                  </a:cubicBezTo>
                  <a:cubicBezTo>
                    <a:pt x="343" y="158"/>
                    <a:pt x="351" y="122"/>
                    <a:pt x="355" y="107"/>
                  </a:cubicBezTo>
                  <a:lnTo>
                    <a:pt x="364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3F1B2F27-459C-43DC-A2F2-38EEB4A2F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751"/>
              <a:ext cx="80" cy="76"/>
            </a:xfrm>
            <a:custGeom>
              <a:avLst/>
              <a:gdLst>
                <a:gd name="T0" fmla="*/ 194 w 359"/>
                <a:gd name="T1" fmla="*/ 23 h 338"/>
                <a:gd name="T2" fmla="*/ 341 w 359"/>
                <a:gd name="T3" fmla="*/ 23 h 338"/>
                <a:gd name="T4" fmla="*/ 358 w 359"/>
                <a:gd name="T5" fmla="*/ 11 h 338"/>
                <a:gd name="T6" fmla="*/ 341 w 359"/>
                <a:gd name="T7" fmla="*/ 0 h 338"/>
                <a:gd name="T8" fmla="*/ 20 w 359"/>
                <a:gd name="T9" fmla="*/ 0 h 338"/>
                <a:gd name="T10" fmla="*/ 0 w 359"/>
                <a:gd name="T11" fmla="*/ 11 h 338"/>
                <a:gd name="T12" fmla="*/ 20 w 359"/>
                <a:gd name="T13" fmla="*/ 23 h 338"/>
                <a:gd name="T14" fmla="*/ 169 w 359"/>
                <a:gd name="T15" fmla="*/ 23 h 338"/>
                <a:gd name="T16" fmla="*/ 169 w 359"/>
                <a:gd name="T17" fmla="*/ 319 h 338"/>
                <a:gd name="T18" fmla="*/ 179 w 359"/>
                <a:gd name="T19" fmla="*/ 337 h 338"/>
                <a:gd name="T20" fmla="*/ 194 w 359"/>
                <a:gd name="T21" fmla="*/ 319 h 338"/>
                <a:gd name="T22" fmla="*/ 194 w 359"/>
                <a:gd name="T23" fmla="*/ 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338">
                  <a:moveTo>
                    <a:pt x="194" y="23"/>
                  </a:moveTo>
                  <a:lnTo>
                    <a:pt x="341" y="23"/>
                  </a:lnTo>
                  <a:cubicBezTo>
                    <a:pt x="348" y="23"/>
                    <a:pt x="358" y="23"/>
                    <a:pt x="358" y="11"/>
                  </a:cubicBezTo>
                  <a:cubicBezTo>
                    <a:pt x="358" y="0"/>
                    <a:pt x="348" y="0"/>
                    <a:pt x="341" y="0"/>
                  </a:cubicBezTo>
                  <a:lnTo>
                    <a:pt x="20" y="0"/>
                  </a:lnTo>
                  <a:cubicBezTo>
                    <a:pt x="11" y="0"/>
                    <a:pt x="0" y="0"/>
                    <a:pt x="0" y="11"/>
                  </a:cubicBezTo>
                  <a:cubicBezTo>
                    <a:pt x="0" y="23"/>
                    <a:pt x="11" y="23"/>
                    <a:pt x="20" y="23"/>
                  </a:cubicBezTo>
                  <a:lnTo>
                    <a:pt x="169" y="23"/>
                  </a:lnTo>
                  <a:lnTo>
                    <a:pt x="169" y="319"/>
                  </a:lnTo>
                  <a:cubicBezTo>
                    <a:pt x="169" y="327"/>
                    <a:pt x="169" y="337"/>
                    <a:pt x="179" y="337"/>
                  </a:cubicBezTo>
                  <a:cubicBezTo>
                    <a:pt x="194" y="337"/>
                    <a:pt x="194" y="327"/>
                    <a:pt x="194" y="319"/>
                  </a:cubicBezTo>
                  <a:lnTo>
                    <a:pt x="19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ACF02BF3-C4D6-4692-8711-0C2F1517C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822"/>
              <a:ext cx="89" cy="72"/>
            </a:xfrm>
            <a:custGeom>
              <a:avLst/>
              <a:gdLst>
                <a:gd name="T0" fmla="*/ 346 w 395"/>
                <a:gd name="T1" fmla="*/ 36 h 320"/>
                <a:gd name="T2" fmla="*/ 309 w 395"/>
                <a:gd name="T3" fmla="*/ 82 h 320"/>
                <a:gd name="T4" fmla="*/ 343 w 395"/>
                <a:gd name="T5" fmla="*/ 115 h 320"/>
                <a:gd name="T6" fmla="*/ 394 w 395"/>
                <a:gd name="T7" fmla="*/ 61 h 320"/>
                <a:gd name="T8" fmla="*/ 313 w 395"/>
                <a:gd name="T9" fmla="*/ 0 h 320"/>
                <a:gd name="T10" fmla="*/ 240 w 395"/>
                <a:gd name="T11" fmla="*/ 43 h 320"/>
                <a:gd name="T12" fmla="*/ 144 w 395"/>
                <a:gd name="T13" fmla="*/ 0 h 320"/>
                <a:gd name="T14" fmla="*/ 10 w 395"/>
                <a:gd name="T15" fmla="*/ 108 h 320"/>
                <a:gd name="T16" fmla="*/ 26 w 395"/>
                <a:gd name="T17" fmla="*/ 118 h 320"/>
                <a:gd name="T18" fmla="*/ 41 w 395"/>
                <a:gd name="T19" fmla="*/ 108 h 320"/>
                <a:gd name="T20" fmla="*/ 140 w 395"/>
                <a:gd name="T21" fmla="*/ 26 h 320"/>
                <a:gd name="T22" fmla="*/ 179 w 395"/>
                <a:gd name="T23" fmla="*/ 59 h 320"/>
                <a:gd name="T24" fmla="*/ 164 w 395"/>
                <a:gd name="T25" fmla="*/ 138 h 320"/>
                <a:gd name="T26" fmla="*/ 140 w 395"/>
                <a:gd name="T27" fmla="*/ 232 h 320"/>
                <a:gd name="T28" fmla="*/ 80 w 395"/>
                <a:gd name="T29" fmla="*/ 296 h 320"/>
                <a:gd name="T30" fmla="*/ 48 w 395"/>
                <a:gd name="T31" fmla="*/ 286 h 320"/>
                <a:gd name="T32" fmla="*/ 85 w 395"/>
                <a:gd name="T33" fmla="*/ 237 h 320"/>
                <a:gd name="T34" fmla="*/ 51 w 395"/>
                <a:gd name="T35" fmla="*/ 205 h 320"/>
                <a:gd name="T36" fmla="*/ 0 w 395"/>
                <a:gd name="T37" fmla="*/ 258 h 320"/>
                <a:gd name="T38" fmla="*/ 79 w 395"/>
                <a:gd name="T39" fmla="*/ 319 h 320"/>
                <a:gd name="T40" fmla="*/ 154 w 395"/>
                <a:gd name="T41" fmla="*/ 278 h 320"/>
                <a:gd name="T42" fmla="*/ 248 w 395"/>
                <a:gd name="T43" fmla="*/ 319 h 320"/>
                <a:gd name="T44" fmla="*/ 384 w 395"/>
                <a:gd name="T45" fmla="*/ 210 h 320"/>
                <a:gd name="T46" fmla="*/ 366 w 395"/>
                <a:gd name="T47" fmla="*/ 200 h 320"/>
                <a:gd name="T48" fmla="*/ 351 w 395"/>
                <a:gd name="T49" fmla="*/ 210 h 320"/>
                <a:gd name="T50" fmla="*/ 254 w 395"/>
                <a:gd name="T51" fmla="*/ 296 h 320"/>
                <a:gd name="T52" fmla="*/ 215 w 395"/>
                <a:gd name="T53" fmla="*/ 259 h 320"/>
                <a:gd name="T54" fmla="*/ 230 w 395"/>
                <a:gd name="T55" fmla="*/ 184 h 320"/>
                <a:gd name="T56" fmla="*/ 254 w 395"/>
                <a:gd name="T57" fmla="*/ 89 h 320"/>
                <a:gd name="T58" fmla="*/ 312 w 395"/>
                <a:gd name="T59" fmla="*/ 26 h 320"/>
                <a:gd name="T60" fmla="*/ 346 w 395"/>
                <a:gd name="T61" fmla="*/ 3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5" h="320">
                  <a:moveTo>
                    <a:pt x="346" y="36"/>
                  </a:moveTo>
                  <a:cubicBezTo>
                    <a:pt x="322" y="43"/>
                    <a:pt x="309" y="67"/>
                    <a:pt x="309" y="82"/>
                  </a:cubicBezTo>
                  <a:cubicBezTo>
                    <a:pt x="309" y="99"/>
                    <a:pt x="318" y="115"/>
                    <a:pt x="343" y="115"/>
                  </a:cubicBezTo>
                  <a:cubicBezTo>
                    <a:pt x="366" y="115"/>
                    <a:pt x="394" y="95"/>
                    <a:pt x="394" y="61"/>
                  </a:cubicBezTo>
                  <a:cubicBezTo>
                    <a:pt x="394" y="23"/>
                    <a:pt x="356" y="0"/>
                    <a:pt x="313" y="0"/>
                  </a:cubicBezTo>
                  <a:cubicBezTo>
                    <a:pt x="274" y="0"/>
                    <a:pt x="248" y="30"/>
                    <a:pt x="240" y="43"/>
                  </a:cubicBezTo>
                  <a:cubicBezTo>
                    <a:pt x="223" y="11"/>
                    <a:pt x="184" y="0"/>
                    <a:pt x="144" y="0"/>
                  </a:cubicBezTo>
                  <a:cubicBezTo>
                    <a:pt x="57" y="0"/>
                    <a:pt x="10" y="85"/>
                    <a:pt x="10" y="108"/>
                  </a:cubicBezTo>
                  <a:cubicBezTo>
                    <a:pt x="10" y="118"/>
                    <a:pt x="20" y="118"/>
                    <a:pt x="26" y="118"/>
                  </a:cubicBezTo>
                  <a:cubicBezTo>
                    <a:pt x="36" y="118"/>
                    <a:pt x="39" y="118"/>
                    <a:pt x="41" y="108"/>
                  </a:cubicBezTo>
                  <a:cubicBezTo>
                    <a:pt x="61" y="46"/>
                    <a:pt x="112" y="26"/>
                    <a:pt x="140" y="26"/>
                  </a:cubicBezTo>
                  <a:cubicBezTo>
                    <a:pt x="167" y="26"/>
                    <a:pt x="179" y="38"/>
                    <a:pt x="179" y="59"/>
                  </a:cubicBezTo>
                  <a:cubicBezTo>
                    <a:pt x="179" y="72"/>
                    <a:pt x="169" y="112"/>
                    <a:pt x="164" y="138"/>
                  </a:cubicBezTo>
                  <a:lnTo>
                    <a:pt x="140" y="232"/>
                  </a:lnTo>
                  <a:cubicBezTo>
                    <a:pt x="130" y="274"/>
                    <a:pt x="105" y="296"/>
                    <a:pt x="80" y="296"/>
                  </a:cubicBezTo>
                  <a:cubicBezTo>
                    <a:pt x="77" y="296"/>
                    <a:pt x="61" y="296"/>
                    <a:pt x="48" y="286"/>
                  </a:cubicBezTo>
                  <a:cubicBezTo>
                    <a:pt x="72" y="278"/>
                    <a:pt x="85" y="255"/>
                    <a:pt x="85" y="237"/>
                  </a:cubicBezTo>
                  <a:cubicBezTo>
                    <a:pt x="85" y="220"/>
                    <a:pt x="72" y="205"/>
                    <a:pt x="51" y="205"/>
                  </a:cubicBezTo>
                  <a:cubicBezTo>
                    <a:pt x="26" y="205"/>
                    <a:pt x="0" y="225"/>
                    <a:pt x="0" y="258"/>
                  </a:cubicBezTo>
                  <a:cubicBezTo>
                    <a:pt x="0" y="296"/>
                    <a:pt x="36" y="319"/>
                    <a:pt x="79" y="319"/>
                  </a:cubicBezTo>
                  <a:cubicBezTo>
                    <a:pt x="118" y="319"/>
                    <a:pt x="146" y="289"/>
                    <a:pt x="154" y="278"/>
                  </a:cubicBezTo>
                  <a:cubicBezTo>
                    <a:pt x="171" y="307"/>
                    <a:pt x="208" y="319"/>
                    <a:pt x="248" y="319"/>
                  </a:cubicBezTo>
                  <a:cubicBezTo>
                    <a:pt x="336" y="319"/>
                    <a:pt x="384" y="235"/>
                    <a:pt x="384" y="210"/>
                  </a:cubicBezTo>
                  <a:cubicBezTo>
                    <a:pt x="384" y="200"/>
                    <a:pt x="374" y="200"/>
                    <a:pt x="366" y="200"/>
                  </a:cubicBezTo>
                  <a:cubicBezTo>
                    <a:pt x="358" y="200"/>
                    <a:pt x="355" y="200"/>
                    <a:pt x="351" y="210"/>
                  </a:cubicBezTo>
                  <a:cubicBezTo>
                    <a:pt x="332" y="274"/>
                    <a:pt x="282" y="296"/>
                    <a:pt x="254" y="296"/>
                  </a:cubicBezTo>
                  <a:cubicBezTo>
                    <a:pt x="226" y="296"/>
                    <a:pt x="215" y="281"/>
                    <a:pt x="215" y="259"/>
                  </a:cubicBezTo>
                  <a:cubicBezTo>
                    <a:pt x="215" y="246"/>
                    <a:pt x="225" y="209"/>
                    <a:pt x="230" y="184"/>
                  </a:cubicBezTo>
                  <a:cubicBezTo>
                    <a:pt x="235" y="166"/>
                    <a:pt x="249" y="99"/>
                    <a:pt x="254" y="89"/>
                  </a:cubicBezTo>
                  <a:cubicBezTo>
                    <a:pt x="264" y="48"/>
                    <a:pt x="287" y="26"/>
                    <a:pt x="312" y="26"/>
                  </a:cubicBezTo>
                  <a:cubicBezTo>
                    <a:pt x="317" y="26"/>
                    <a:pt x="333" y="26"/>
                    <a:pt x="346" y="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50" name="Line 29">
            <a:extLst>
              <a:ext uri="{FF2B5EF4-FFF2-40B4-BE49-F238E27FC236}">
                <a16:creationId xmlns:a16="http://schemas.microsoft.com/office/drawing/2014/main" id="{66BB3841-19ED-4251-99A8-4AF59DD07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3353" y="4270224"/>
            <a:ext cx="1588" cy="2524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1" name="Group 30">
            <a:extLst>
              <a:ext uri="{FF2B5EF4-FFF2-40B4-BE49-F238E27FC236}">
                <a16:creationId xmlns:a16="http://schemas.microsoft.com/office/drawing/2014/main" id="{E27A6409-6BED-4D91-8B49-068A7A66FD6F}"/>
              </a:ext>
            </a:extLst>
          </p:cNvPr>
          <p:cNvGrpSpPr>
            <a:grpSpLocks/>
          </p:cNvGrpSpPr>
          <p:nvPr/>
        </p:nvGrpSpPr>
        <p:grpSpPr bwMode="auto">
          <a:xfrm>
            <a:off x="8237341" y="4306736"/>
            <a:ext cx="977900" cy="249238"/>
            <a:chOff x="2835" y="1996"/>
            <a:chExt cx="616" cy="157"/>
          </a:xfrm>
        </p:grpSpPr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8BAD44C7-B499-4712-BD86-58F7F9C5F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96"/>
              <a:ext cx="616" cy="155"/>
            </a:xfrm>
            <a:custGeom>
              <a:avLst/>
              <a:gdLst>
                <a:gd name="T0" fmla="*/ 1361 w 2723"/>
                <a:gd name="T1" fmla="*/ 688 h 689"/>
                <a:gd name="T2" fmla="*/ 0 w 2723"/>
                <a:gd name="T3" fmla="*/ 688 h 689"/>
                <a:gd name="T4" fmla="*/ 0 w 2723"/>
                <a:gd name="T5" fmla="*/ 0 h 689"/>
                <a:gd name="T6" fmla="*/ 2722 w 2723"/>
                <a:gd name="T7" fmla="*/ 0 h 689"/>
                <a:gd name="T8" fmla="*/ 2722 w 2723"/>
                <a:gd name="T9" fmla="*/ 688 h 689"/>
                <a:gd name="T10" fmla="*/ 1361 w 2723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3" h="689">
                  <a:moveTo>
                    <a:pt x="1361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2722" y="0"/>
                  </a:lnTo>
                  <a:lnTo>
                    <a:pt x="2722" y="688"/>
                  </a:lnTo>
                  <a:lnTo>
                    <a:pt x="1361" y="6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3CF1E3B6-9CA3-496E-9ED6-45EC0ECD5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061"/>
              <a:ext cx="57" cy="92"/>
            </a:xfrm>
            <a:custGeom>
              <a:avLst/>
              <a:gdLst>
                <a:gd name="T0" fmla="*/ 253 w 257"/>
                <a:gd name="T1" fmla="*/ 39 h 409"/>
                <a:gd name="T2" fmla="*/ 256 w 257"/>
                <a:gd name="T3" fmla="*/ 25 h 409"/>
                <a:gd name="T4" fmla="*/ 240 w 257"/>
                <a:gd name="T5" fmla="*/ 7 h 409"/>
                <a:gd name="T6" fmla="*/ 219 w 257"/>
                <a:gd name="T7" fmla="*/ 19 h 409"/>
                <a:gd name="T8" fmla="*/ 212 w 257"/>
                <a:gd name="T9" fmla="*/ 54 h 409"/>
                <a:gd name="T10" fmla="*/ 201 w 257"/>
                <a:gd name="T11" fmla="*/ 105 h 409"/>
                <a:gd name="T12" fmla="*/ 175 w 257"/>
                <a:gd name="T13" fmla="*/ 218 h 409"/>
                <a:gd name="T14" fmla="*/ 115 w 257"/>
                <a:gd name="T15" fmla="*/ 272 h 409"/>
                <a:gd name="T16" fmla="*/ 78 w 257"/>
                <a:gd name="T17" fmla="*/ 220 h 409"/>
                <a:gd name="T18" fmla="*/ 108 w 257"/>
                <a:gd name="T19" fmla="*/ 97 h 409"/>
                <a:gd name="T20" fmla="*/ 118 w 257"/>
                <a:gd name="T21" fmla="*/ 52 h 409"/>
                <a:gd name="T22" fmla="*/ 72 w 257"/>
                <a:gd name="T23" fmla="*/ 0 h 409"/>
                <a:gd name="T24" fmla="*/ 0 w 257"/>
                <a:gd name="T25" fmla="*/ 97 h 409"/>
                <a:gd name="T26" fmla="*/ 7 w 257"/>
                <a:gd name="T27" fmla="*/ 105 h 409"/>
                <a:gd name="T28" fmla="*/ 16 w 257"/>
                <a:gd name="T29" fmla="*/ 91 h 409"/>
                <a:gd name="T30" fmla="*/ 72 w 257"/>
                <a:gd name="T31" fmla="*/ 15 h 409"/>
                <a:gd name="T32" fmla="*/ 85 w 257"/>
                <a:gd name="T33" fmla="*/ 34 h 409"/>
                <a:gd name="T34" fmla="*/ 76 w 257"/>
                <a:gd name="T35" fmla="*/ 79 h 409"/>
                <a:gd name="T36" fmla="*/ 44 w 257"/>
                <a:gd name="T37" fmla="*/ 211 h 409"/>
                <a:gd name="T38" fmla="*/ 111 w 257"/>
                <a:gd name="T39" fmla="*/ 287 h 409"/>
                <a:gd name="T40" fmla="*/ 166 w 257"/>
                <a:gd name="T41" fmla="*/ 259 h 409"/>
                <a:gd name="T42" fmla="*/ 132 w 257"/>
                <a:gd name="T43" fmla="*/ 357 h 409"/>
                <a:gd name="T44" fmla="*/ 71 w 257"/>
                <a:gd name="T45" fmla="*/ 396 h 409"/>
                <a:gd name="T46" fmla="*/ 29 w 257"/>
                <a:gd name="T47" fmla="*/ 369 h 409"/>
                <a:gd name="T48" fmla="*/ 54 w 257"/>
                <a:gd name="T49" fmla="*/ 362 h 409"/>
                <a:gd name="T50" fmla="*/ 63 w 257"/>
                <a:gd name="T51" fmla="*/ 335 h 409"/>
                <a:gd name="T52" fmla="*/ 42 w 257"/>
                <a:gd name="T53" fmla="*/ 312 h 409"/>
                <a:gd name="T54" fmla="*/ 10 w 257"/>
                <a:gd name="T55" fmla="*/ 354 h 409"/>
                <a:gd name="T56" fmla="*/ 71 w 257"/>
                <a:gd name="T57" fmla="*/ 408 h 409"/>
                <a:gd name="T58" fmla="*/ 199 w 257"/>
                <a:gd name="T59" fmla="*/ 279 h 409"/>
                <a:gd name="T60" fmla="*/ 253 w 257"/>
                <a:gd name="T61" fmla="*/ 3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409">
                  <a:moveTo>
                    <a:pt x="253" y="39"/>
                  </a:moveTo>
                  <a:cubicBezTo>
                    <a:pt x="256" y="30"/>
                    <a:pt x="256" y="28"/>
                    <a:pt x="256" y="25"/>
                  </a:cubicBezTo>
                  <a:cubicBezTo>
                    <a:pt x="256" y="12"/>
                    <a:pt x="248" y="7"/>
                    <a:pt x="240" y="7"/>
                  </a:cubicBezTo>
                  <a:cubicBezTo>
                    <a:pt x="234" y="7"/>
                    <a:pt x="225" y="10"/>
                    <a:pt x="219" y="19"/>
                  </a:cubicBezTo>
                  <a:cubicBezTo>
                    <a:pt x="218" y="24"/>
                    <a:pt x="214" y="43"/>
                    <a:pt x="212" y="54"/>
                  </a:cubicBezTo>
                  <a:cubicBezTo>
                    <a:pt x="209" y="70"/>
                    <a:pt x="204" y="88"/>
                    <a:pt x="201" y="105"/>
                  </a:cubicBezTo>
                  <a:lnTo>
                    <a:pt x="175" y="218"/>
                  </a:lnTo>
                  <a:cubicBezTo>
                    <a:pt x="174" y="227"/>
                    <a:pt x="150" y="272"/>
                    <a:pt x="115" y="272"/>
                  </a:cubicBezTo>
                  <a:cubicBezTo>
                    <a:pt x="85" y="272"/>
                    <a:pt x="78" y="245"/>
                    <a:pt x="78" y="220"/>
                  </a:cubicBezTo>
                  <a:cubicBezTo>
                    <a:pt x="78" y="191"/>
                    <a:pt x="89" y="154"/>
                    <a:pt x="108" y="97"/>
                  </a:cubicBezTo>
                  <a:cubicBezTo>
                    <a:pt x="116" y="72"/>
                    <a:pt x="118" y="64"/>
                    <a:pt x="118" y="52"/>
                  </a:cubicBezTo>
                  <a:cubicBezTo>
                    <a:pt x="118" y="24"/>
                    <a:pt x="101" y="0"/>
                    <a:pt x="72" y="0"/>
                  </a:cubicBezTo>
                  <a:cubicBezTo>
                    <a:pt x="21" y="0"/>
                    <a:pt x="0" y="91"/>
                    <a:pt x="0" y="97"/>
                  </a:cubicBezTo>
                  <a:cubicBezTo>
                    <a:pt x="0" y="105"/>
                    <a:pt x="5" y="105"/>
                    <a:pt x="7" y="105"/>
                  </a:cubicBezTo>
                  <a:cubicBezTo>
                    <a:pt x="13" y="105"/>
                    <a:pt x="13" y="102"/>
                    <a:pt x="16" y="91"/>
                  </a:cubicBezTo>
                  <a:cubicBezTo>
                    <a:pt x="30" y="33"/>
                    <a:pt x="54" y="15"/>
                    <a:pt x="72" y="15"/>
                  </a:cubicBezTo>
                  <a:cubicBezTo>
                    <a:pt x="76" y="15"/>
                    <a:pt x="85" y="15"/>
                    <a:pt x="85" y="34"/>
                  </a:cubicBezTo>
                  <a:cubicBezTo>
                    <a:pt x="85" y="51"/>
                    <a:pt x="80" y="66"/>
                    <a:pt x="76" y="79"/>
                  </a:cubicBezTo>
                  <a:cubicBezTo>
                    <a:pt x="54" y="145"/>
                    <a:pt x="44" y="182"/>
                    <a:pt x="44" y="211"/>
                  </a:cubicBezTo>
                  <a:cubicBezTo>
                    <a:pt x="44" y="268"/>
                    <a:pt x="78" y="287"/>
                    <a:pt x="111" y="287"/>
                  </a:cubicBezTo>
                  <a:cubicBezTo>
                    <a:pt x="133" y="287"/>
                    <a:pt x="152" y="277"/>
                    <a:pt x="166" y="259"/>
                  </a:cubicBezTo>
                  <a:cubicBezTo>
                    <a:pt x="159" y="290"/>
                    <a:pt x="154" y="321"/>
                    <a:pt x="132" y="357"/>
                  </a:cubicBezTo>
                  <a:cubicBezTo>
                    <a:pt x="116" y="378"/>
                    <a:pt x="95" y="396"/>
                    <a:pt x="71" y="396"/>
                  </a:cubicBezTo>
                  <a:cubicBezTo>
                    <a:pt x="63" y="396"/>
                    <a:pt x="38" y="393"/>
                    <a:pt x="29" y="369"/>
                  </a:cubicBezTo>
                  <a:cubicBezTo>
                    <a:pt x="38" y="369"/>
                    <a:pt x="44" y="369"/>
                    <a:pt x="54" y="362"/>
                  </a:cubicBezTo>
                  <a:cubicBezTo>
                    <a:pt x="57" y="357"/>
                    <a:pt x="63" y="348"/>
                    <a:pt x="63" y="335"/>
                  </a:cubicBezTo>
                  <a:cubicBezTo>
                    <a:pt x="63" y="315"/>
                    <a:pt x="47" y="312"/>
                    <a:pt x="42" y="312"/>
                  </a:cubicBezTo>
                  <a:cubicBezTo>
                    <a:pt x="30" y="312"/>
                    <a:pt x="10" y="323"/>
                    <a:pt x="10" y="354"/>
                  </a:cubicBezTo>
                  <a:cubicBezTo>
                    <a:pt x="10" y="386"/>
                    <a:pt x="37" y="408"/>
                    <a:pt x="71" y="408"/>
                  </a:cubicBezTo>
                  <a:cubicBezTo>
                    <a:pt x="128" y="408"/>
                    <a:pt x="185" y="351"/>
                    <a:pt x="199" y="279"/>
                  </a:cubicBezTo>
                  <a:lnTo>
                    <a:pt x="25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D3699898-C0A4-481F-AB03-B2EA2DF20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7C5AEA8E-376D-4233-AC18-F27E406BD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086"/>
              <a:ext cx="76" cy="5"/>
            </a:xfrm>
            <a:custGeom>
              <a:avLst/>
              <a:gdLst>
                <a:gd name="T0" fmla="*/ 319 w 338"/>
                <a:gd name="T1" fmla="*/ 27 h 28"/>
                <a:gd name="T2" fmla="*/ 337 w 338"/>
                <a:gd name="T3" fmla="*/ 12 h 28"/>
                <a:gd name="T4" fmla="*/ 319 w 338"/>
                <a:gd name="T5" fmla="*/ 0 h 28"/>
                <a:gd name="T6" fmla="*/ 18 w 338"/>
                <a:gd name="T7" fmla="*/ 0 h 28"/>
                <a:gd name="T8" fmla="*/ 0 w 338"/>
                <a:gd name="T9" fmla="*/ 12 h 28"/>
                <a:gd name="T10" fmla="*/ 18 w 338"/>
                <a:gd name="T11" fmla="*/ 27 h 28"/>
                <a:gd name="T12" fmla="*/ 319 w 33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">
                  <a:moveTo>
                    <a:pt x="319" y="27"/>
                  </a:moveTo>
                  <a:cubicBezTo>
                    <a:pt x="328" y="27"/>
                    <a:pt x="337" y="27"/>
                    <a:pt x="337" y="12"/>
                  </a:cubicBezTo>
                  <a:cubicBezTo>
                    <a:pt x="337" y="0"/>
                    <a:pt x="328" y="0"/>
                    <a:pt x="319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2"/>
                  </a:cubicBezTo>
                  <a:cubicBezTo>
                    <a:pt x="0" y="27"/>
                    <a:pt x="9" y="27"/>
                    <a:pt x="18" y="27"/>
                  </a:cubicBezTo>
                  <a:lnTo>
                    <a:pt x="31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9375CB04-9659-4C4B-85CE-9C31CFCB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0"/>
              <a:ext cx="95" cy="65"/>
            </a:xfrm>
            <a:custGeom>
              <a:avLst/>
              <a:gdLst>
                <a:gd name="T0" fmla="*/ 290 w 424"/>
                <a:gd name="T1" fmla="*/ 61 h 292"/>
                <a:gd name="T2" fmla="*/ 295 w 424"/>
                <a:gd name="T3" fmla="*/ 33 h 292"/>
                <a:gd name="T4" fmla="*/ 269 w 424"/>
                <a:gd name="T5" fmla="*/ 6 h 292"/>
                <a:gd name="T6" fmla="*/ 232 w 424"/>
                <a:gd name="T7" fmla="*/ 39 h 292"/>
                <a:gd name="T8" fmla="*/ 204 w 424"/>
                <a:gd name="T9" fmla="*/ 169 h 292"/>
                <a:gd name="T10" fmla="*/ 199 w 424"/>
                <a:gd name="T11" fmla="*/ 206 h 292"/>
                <a:gd name="T12" fmla="*/ 202 w 424"/>
                <a:gd name="T13" fmla="*/ 226 h 292"/>
                <a:gd name="T14" fmla="*/ 154 w 424"/>
                <a:gd name="T15" fmla="*/ 269 h 292"/>
                <a:gd name="T16" fmla="*/ 110 w 424"/>
                <a:gd name="T17" fmla="*/ 217 h 292"/>
                <a:gd name="T18" fmla="*/ 140 w 424"/>
                <a:gd name="T19" fmla="*/ 97 h 292"/>
                <a:gd name="T20" fmla="*/ 149 w 424"/>
                <a:gd name="T21" fmla="*/ 57 h 292"/>
                <a:gd name="T22" fmla="*/ 86 w 424"/>
                <a:gd name="T23" fmla="*/ 0 h 292"/>
                <a:gd name="T24" fmla="*/ 0 w 424"/>
                <a:gd name="T25" fmla="*/ 99 h 292"/>
                <a:gd name="T26" fmla="*/ 14 w 424"/>
                <a:gd name="T27" fmla="*/ 108 h 292"/>
                <a:gd name="T28" fmla="*/ 26 w 424"/>
                <a:gd name="T29" fmla="*/ 100 h 292"/>
                <a:gd name="T30" fmla="*/ 84 w 424"/>
                <a:gd name="T31" fmla="*/ 24 h 292"/>
                <a:gd name="T32" fmla="*/ 93 w 424"/>
                <a:gd name="T33" fmla="*/ 37 h 292"/>
                <a:gd name="T34" fmla="*/ 80 w 424"/>
                <a:gd name="T35" fmla="*/ 87 h 292"/>
                <a:gd name="T36" fmla="*/ 50 w 424"/>
                <a:gd name="T37" fmla="*/ 205 h 292"/>
                <a:gd name="T38" fmla="*/ 150 w 424"/>
                <a:gd name="T39" fmla="*/ 291 h 292"/>
                <a:gd name="T40" fmla="*/ 213 w 424"/>
                <a:gd name="T41" fmla="*/ 256 h 292"/>
                <a:gd name="T42" fmla="*/ 296 w 424"/>
                <a:gd name="T43" fmla="*/ 291 h 292"/>
                <a:gd name="T44" fmla="*/ 384 w 424"/>
                <a:gd name="T45" fmla="*/ 218 h 292"/>
                <a:gd name="T46" fmla="*/ 423 w 424"/>
                <a:gd name="T47" fmla="*/ 57 h 292"/>
                <a:gd name="T48" fmla="*/ 385 w 424"/>
                <a:gd name="T49" fmla="*/ 0 h 292"/>
                <a:gd name="T50" fmla="*/ 344 w 424"/>
                <a:gd name="T51" fmla="*/ 48 h 292"/>
                <a:gd name="T52" fmla="*/ 360 w 424"/>
                <a:gd name="T53" fmla="*/ 75 h 292"/>
                <a:gd name="T54" fmla="*/ 387 w 424"/>
                <a:gd name="T55" fmla="*/ 117 h 292"/>
                <a:gd name="T56" fmla="*/ 355 w 424"/>
                <a:gd name="T57" fmla="*/ 220 h 292"/>
                <a:gd name="T58" fmla="*/ 299 w 424"/>
                <a:gd name="T59" fmla="*/ 269 h 292"/>
                <a:gd name="T60" fmla="*/ 260 w 424"/>
                <a:gd name="T61" fmla="*/ 218 h 292"/>
                <a:gd name="T62" fmla="*/ 268 w 424"/>
                <a:gd name="T63" fmla="*/ 161 h 292"/>
                <a:gd name="T64" fmla="*/ 282 w 424"/>
                <a:gd name="T65" fmla="*/ 97 h 292"/>
                <a:gd name="T66" fmla="*/ 290 w 424"/>
                <a:gd name="T67" fmla="*/ 6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292">
                  <a:moveTo>
                    <a:pt x="290" y="61"/>
                  </a:moveTo>
                  <a:cubicBezTo>
                    <a:pt x="291" y="54"/>
                    <a:pt x="295" y="37"/>
                    <a:pt x="295" y="33"/>
                  </a:cubicBezTo>
                  <a:cubicBezTo>
                    <a:pt x="295" y="19"/>
                    <a:pt x="285" y="6"/>
                    <a:pt x="269" y="6"/>
                  </a:cubicBezTo>
                  <a:cubicBezTo>
                    <a:pt x="260" y="6"/>
                    <a:pt x="240" y="10"/>
                    <a:pt x="232" y="39"/>
                  </a:cubicBezTo>
                  <a:cubicBezTo>
                    <a:pt x="222" y="79"/>
                    <a:pt x="213" y="126"/>
                    <a:pt x="204" y="169"/>
                  </a:cubicBezTo>
                  <a:cubicBezTo>
                    <a:pt x="199" y="190"/>
                    <a:pt x="199" y="199"/>
                    <a:pt x="199" y="206"/>
                  </a:cubicBezTo>
                  <a:cubicBezTo>
                    <a:pt x="199" y="224"/>
                    <a:pt x="202" y="224"/>
                    <a:pt x="202" y="226"/>
                  </a:cubicBezTo>
                  <a:cubicBezTo>
                    <a:pt x="202" y="232"/>
                    <a:pt x="187" y="269"/>
                    <a:pt x="154" y="269"/>
                  </a:cubicBezTo>
                  <a:cubicBezTo>
                    <a:pt x="110" y="269"/>
                    <a:pt x="110" y="232"/>
                    <a:pt x="110" y="217"/>
                  </a:cubicBezTo>
                  <a:cubicBezTo>
                    <a:pt x="110" y="190"/>
                    <a:pt x="116" y="161"/>
                    <a:pt x="140" y="97"/>
                  </a:cubicBezTo>
                  <a:cubicBezTo>
                    <a:pt x="142" y="82"/>
                    <a:pt x="149" y="69"/>
                    <a:pt x="149" y="57"/>
                  </a:cubicBezTo>
                  <a:cubicBezTo>
                    <a:pt x="149" y="21"/>
                    <a:pt x="116" y="0"/>
                    <a:pt x="86" y="0"/>
                  </a:cubicBezTo>
                  <a:cubicBezTo>
                    <a:pt x="29" y="0"/>
                    <a:pt x="0" y="87"/>
                    <a:pt x="0" y="99"/>
                  </a:cubicBezTo>
                  <a:cubicBezTo>
                    <a:pt x="0" y="108"/>
                    <a:pt x="9" y="108"/>
                    <a:pt x="14" y="108"/>
                  </a:cubicBezTo>
                  <a:cubicBezTo>
                    <a:pt x="21" y="108"/>
                    <a:pt x="24" y="108"/>
                    <a:pt x="26" y="100"/>
                  </a:cubicBezTo>
                  <a:cubicBezTo>
                    <a:pt x="44" y="30"/>
                    <a:pt x="73" y="24"/>
                    <a:pt x="84" y="24"/>
                  </a:cubicBezTo>
                  <a:cubicBezTo>
                    <a:pt x="86" y="24"/>
                    <a:pt x="93" y="24"/>
                    <a:pt x="93" y="37"/>
                  </a:cubicBezTo>
                  <a:cubicBezTo>
                    <a:pt x="93" y="52"/>
                    <a:pt x="86" y="69"/>
                    <a:pt x="80" y="87"/>
                  </a:cubicBezTo>
                  <a:cubicBezTo>
                    <a:pt x="60" y="146"/>
                    <a:pt x="50" y="179"/>
                    <a:pt x="50" y="205"/>
                  </a:cubicBezTo>
                  <a:cubicBezTo>
                    <a:pt x="50" y="277"/>
                    <a:pt x="103" y="291"/>
                    <a:pt x="150" y="291"/>
                  </a:cubicBezTo>
                  <a:cubicBezTo>
                    <a:pt x="162" y="291"/>
                    <a:pt x="187" y="291"/>
                    <a:pt x="213" y="256"/>
                  </a:cubicBezTo>
                  <a:cubicBezTo>
                    <a:pt x="229" y="278"/>
                    <a:pt x="252" y="291"/>
                    <a:pt x="296" y="291"/>
                  </a:cubicBezTo>
                  <a:cubicBezTo>
                    <a:pt x="329" y="291"/>
                    <a:pt x="359" y="274"/>
                    <a:pt x="384" y="218"/>
                  </a:cubicBezTo>
                  <a:cubicBezTo>
                    <a:pt x="405" y="170"/>
                    <a:pt x="423" y="90"/>
                    <a:pt x="423" y="57"/>
                  </a:cubicBezTo>
                  <a:cubicBezTo>
                    <a:pt x="423" y="0"/>
                    <a:pt x="385" y="0"/>
                    <a:pt x="385" y="0"/>
                  </a:cubicBezTo>
                  <a:cubicBezTo>
                    <a:pt x="363" y="0"/>
                    <a:pt x="344" y="25"/>
                    <a:pt x="344" y="48"/>
                  </a:cubicBezTo>
                  <a:cubicBezTo>
                    <a:pt x="344" y="66"/>
                    <a:pt x="354" y="73"/>
                    <a:pt x="360" y="75"/>
                  </a:cubicBezTo>
                  <a:cubicBezTo>
                    <a:pt x="381" y="91"/>
                    <a:pt x="387" y="105"/>
                    <a:pt x="387" y="117"/>
                  </a:cubicBezTo>
                  <a:cubicBezTo>
                    <a:pt x="387" y="126"/>
                    <a:pt x="374" y="187"/>
                    <a:pt x="355" y="220"/>
                  </a:cubicBezTo>
                  <a:cubicBezTo>
                    <a:pt x="342" y="253"/>
                    <a:pt x="323" y="269"/>
                    <a:pt x="299" y="269"/>
                  </a:cubicBezTo>
                  <a:cubicBezTo>
                    <a:pt x="260" y="269"/>
                    <a:pt x="260" y="233"/>
                    <a:pt x="260" y="218"/>
                  </a:cubicBezTo>
                  <a:cubicBezTo>
                    <a:pt x="260" y="202"/>
                    <a:pt x="260" y="194"/>
                    <a:pt x="268" y="161"/>
                  </a:cubicBezTo>
                  <a:cubicBezTo>
                    <a:pt x="273" y="143"/>
                    <a:pt x="280" y="111"/>
                    <a:pt x="282" y="97"/>
                  </a:cubicBezTo>
                  <a:lnTo>
                    <a:pt x="29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E808FAB0-0657-4B28-8479-FCF74DE4F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996"/>
              <a:ext cx="64" cy="69"/>
            </a:xfrm>
            <a:custGeom>
              <a:avLst/>
              <a:gdLst>
                <a:gd name="T0" fmla="*/ 154 w 286"/>
                <a:gd name="T1" fmla="*/ 21 h 307"/>
                <a:gd name="T2" fmla="*/ 272 w 286"/>
                <a:gd name="T3" fmla="*/ 21 h 307"/>
                <a:gd name="T4" fmla="*/ 285 w 286"/>
                <a:gd name="T5" fmla="*/ 10 h 307"/>
                <a:gd name="T6" fmla="*/ 272 w 286"/>
                <a:gd name="T7" fmla="*/ 0 h 307"/>
                <a:gd name="T8" fmla="*/ 16 w 286"/>
                <a:gd name="T9" fmla="*/ 0 h 307"/>
                <a:gd name="T10" fmla="*/ 0 w 286"/>
                <a:gd name="T11" fmla="*/ 10 h 307"/>
                <a:gd name="T12" fmla="*/ 16 w 286"/>
                <a:gd name="T13" fmla="*/ 21 h 307"/>
                <a:gd name="T14" fmla="*/ 135 w 286"/>
                <a:gd name="T15" fmla="*/ 21 h 307"/>
                <a:gd name="T16" fmla="*/ 135 w 286"/>
                <a:gd name="T17" fmla="*/ 290 h 307"/>
                <a:gd name="T18" fmla="*/ 142 w 286"/>
                <a:gd name="T19" fmla="*/ 306 h 307"/>
                <a:gd name="T20" fmla="*/ 154 w 286"/>
                <a:gd name="T21" fmla="*/ 290 h 307"/>
                <a:gd name="T22" fmla="*/ 154 w 286"/>
                <a:gd name="T23" fmla="*/ 2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307">
                  <a:moveTo>
                    <a:pt x="154" y="21"/>
                  </a:moveTo>
                  <a:lnTo>
                    <a:pt x="272" y="21"/>
                  </a:lnTo>
                  <a:cubicBezTo>
                    <a:pt x="277" y="21"/>
                    <a:pt x="285" y="21"/>
                    <a:pt x="285" y="10"/>
                  </a:cubicBezTo>
                  <a:cubicBezTo>
                    <a:pt x="285" y="0"/>
                    <a:pt x="277" y="0"/>
                    <a:pt x="272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6" y="21"/>
                  </a:cubicBezTo>
                  <a:lnTo>
                    <a:pt x="135" y="21"/>
                  </a:lnTo>
                  <a:lnTo>
                    <a:pt x="135" y="290"/>
                  </a:lnTo>
                  <a:cubicBezTo>
                    <a:pt x="135" y="297"/>
                    <a:pt x="135" y="306"/>
                    <a:pt x="142" y="306"/>
                  </a:cubicBezTo>
                  <a:cubicBezTo>
                    <a:pt x="154" y="306"/>
                    <a:pt x="154" y="297"/>
                    <a:pt x="154" y="290"/>
                  </a:cubicBezTo>
                  <a:lnTo>
                    <a:pt x="154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73E12713-89DE-4262-B4C6-0DADC5AD6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60"/>
              <a:ext cx="70" cy="65"/>
            </a:xfrm>
            <a:custGeom>
              <a:avLst/>
              <a:gdLst>
                <a:gd name="T0" fmla="*/ 276 w 314"/>
                <a:gd name="T1" fmla="*/ 33 h 291"/>
                <a:gd name="T2" fmla="*/ 246 w 314"/>
                <a:gd name="T3" fmla="*/ 75 h 291"/>
                <a:gd name="T4" fmla="*/ 273 w 314"/>
                <a:gd name="T5" fmla="*/ 105 h 291"/>
                <a:gd name="T6" fmla="*/ 313 w 314"/>
                <a:gd name="T7" fmla="*/ 55 h 291"/>
                <a:gd name="T8" fmla="*/ 249 w 314"/>
                <a:gd name="T9" fmla="*/ 0 h 291"/>
                <a:gd name="T10" fmla="*/ 191 w 314"/>
                <a:gd name="T11" fmla="*/ 39 h 291"/>
                <a:gd name="T12" fmla="*/ 115 w 314"/>
                <a:gd name="T13" fmla="*/ 0 h 291"/>
                <a:gd name="T14" fmla="*/ 8 w 314"/>
                <a:gd name="T15" fmla="*/ 99 h 291"/>
                <a:gd name="T16" fmla="*/ 21 w 314"/>
                <a:gd name="T17" fmla="*/ 108 h 291"/>
                <a:gd name="T18" fmla="*/ 33 w 314"/>
                <a:gd name="T19" fmla="*/ 99 h 291"/>
                <a:gd name="T20" fmla="*/ 111 w 314"/>
                <a:gd name="T21" fmla="*/ 24 h 291"/>
                <a:gd name="T22" fmla="*/ 142 w 314"/>
                <a:gd name="T23" fmla="*/ 54 h 291"/>
                <a:gd name="T24" fmla="*/ 131 w 314"/>
                <a:gd name="T25" fmla="*/ 126 h 291"/>
                <a:gd name="T26" fmla="*/ 111 w 314"/>
                <a:gd name="T27" fmla="*/ 211 h 291"/>
                <a:gd name="T28" fmla="*/ 64 w 314"/>
                <a:gd name="T29" fmla="*/ 269 h 291"/>
                <a:gd name="T30" fmla="*/ 38 w 314"/>
                <a:gd name="T31" fmla="*/ 260 h 291"/>
                <a:gd name="T32" fmla="*/ 68 w 314"/>
                <a:gd name="T33" fmla="*/ 215 h 291"/>
                <a:gd name="T34" fmla="*/ 40 w 314"/>
                <a:gd name="T35" fmla="*/ 187 h 291"/>
                <a:gd name="T36" fmla="*/ 0 w 314"/>
                <a:gd name="T37" fmla="*/ 235 h 291"/>
                <a:gd name="T38" fmla="*/ 63 w 314"/>
                <a:gd name="T39" fmla="*/ 290 h 291"/>
                <a:gd name="T40" fmla="*/ 123 w 314"/>
                <a:gd name="T41" fmla="*/ 253 h 291"/>
                <a:gd name="T42" fmla="*/ 197 w 314"/>
                <a:gd name="T43" fmla="*/ 290 h 291"/>
                <a:gd name="T44" fmla="*/ 306 w 314"/>
                <a:gd name="T45" fmla="*/ 191 h 291"/>
                <a:gd name="T46" fmla="*/ 291 w 314"/>
                <a:gd name="T47" fmla="*/ 182 h 291"/>
                <a:gd name="T48" fmla="*/ 280 w 314"/>
                <a:gd name="T49" fmla="*/ 191 h 291"/>
                <a:gd name="T50" fmla="*/ 202 w 314"/>
                <a:gd name="T51" fmla="*/ 269 h 291"/>
                <a:gd name="T52" fmla="*/ 171 w 314"/>
                <a:gd name="T53" fmla="*/ 236 h 291"/>
                <a:gd name="T54" fmla="*/ 183 w 314"/>
                <a:gd name="T55" fmla="*/ 167 h 291"/>
                <a:gd name="T56" fmla="*/ 202 w 314"/>
                <a:gd name="T57" fmla="*/ 81 h 291"/>
                <a:gd name="T58" fmla="*/ 248 w 314"/>
                <a:gd name="T59" fmla="*/ 24 h 291"/>
                <a:gd name="T60" fmla="*/ 276 w 314"/>
                <a:gd name="T61" fmla="*/ 3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" h="291">
                  <a:moveTo>
                    <a:pt x="276" y="33"/>
                  </a:moveTo>
                  <a:cubicBezTo>
                    <a:pt x="256" y="39"/>
                    <a:pt x="246" y="61"/>
                    <a:pt x="246" y="75"/>
                  </a:cubicBezTo>
                  <a:cubicBezTo>
                    <a:pt x="246" y="90"/>
                    <a:pt x="253" y="105"/>
                    <a:pt x="273" y="105"/>
                  </a:cubicBezTo>
                  <a:cubicBezTo>
                    <a:pt x="291" y="105"/>
                    <a:pt x="313" y="87"/>
                    <a:pt x="313" y="55"/>
                  </a:cubicBezTo>
                  <a:cubicBezTo>
                    <a:pt x="313" y="21"/>
                    <a:pt x="283" y="0"/>
                    <a:pt x="249" y="0"/>
                  </a:cubicBezTo>
                  <a:cubicBezTo>
                    <a:pt x="218" y="0"/>
                    <a:pt x="197" y="27"/>
                    <a:pt x="191" y="39"/>
                  </a:cubicBezTo>
                  <a:cubicBezTo>
                    <a:pt x="178" y="10"/>
                    <a:pt x="146" y="0"/>
                    <a:pt x="115" y="0"/>
                  </a:cubicBezTo>
                  <a:cubicBezTo>
                    <a:pt x="46" y="0"/>
                    <a:pt x="8" y="78"/>
                    <a:pt x="8" y="99"/>
                  </a:cubicBezTo>
                  <a:cubicBezTo>
                    <a:pt x="8" y="108"/>
                    <a:pt x="16" y="108"/>
                    <a:pt x="21" y="108"/>
                  </a:cubicBezTo>
                  <a:cubicBezTo>
                    <a:pt x="29" y="108"/>
                    <a:pt x="31" y="108"/>
                    <a:pt x="33" y="99"/>
                  </a:cubicBezTo>
                  <a:cubicBezTo>
                    <a:pt x="48" y="42"/>
                    <a:pt x="89" y="24"/>
                    <a:pt x="111" y="24"/>
                  </a:cubicBezTo>
                  <a:cubicBezTo>
                    <a:pt x="133" y="24"/>
                    <a:pt x="142" y="34"/>
                    <a:pt x="142" y="54"/>
                  </a:cubicBezTo>
                  <a:cubicBezTo>
                    <a:pt x="142" y="66"/>
                    <a:pt x="135" y="102"/>
                    <a:pt x="131" y="126"/>
                  </a:cubicBezTo>
                  <a:lnTo>
                    <a:pt x="111" y="211"/>
                  </a:lnTo>
                  <a:cubicBezTo>
                    <a:pt x="103" y="250"/>
                    <a:pt x="84" y="269"/>
                    <a:pt x="64" y="269"/>
                  </a:cubicBezTo>
                  <a:cubicBezTo>
                    <a:pt x="61" y="269"/>
                    <a:pt x="48" y="269"/>
                    <a:pt x="38" y="260"/>
                  </a:cubicBezTo>
                  <a:cubicBezTo>
                    <a:pt x="57" y="253"/>
                    <a:pt x="68" y="232"/>
                    <a:pt x="68" y="215"/>
                  </a:cubicBezTo>
                  <a:cubicBezTo>
                    <a:pt x="68" y="200"/>
                    <a:pt x="57" y="187"/>
                    <a:pt x="40" y="187"/>
                  </a:cubicBezTo>
                  <a:cubicBezTo>
                    <a:pt x="21" y="187"/>
                    <a:pt x="0" y="205"/>
                    <a:pt x="0" y="235"/>
                  </a:cubicBezTo>
                  <a:cubicBezTo>
                    <a:pt x="0" y="269"/>
                    <a:pt x="29" y="290"/>
                    <a:pt x="63" y="290"/>
                  </a:cubicBezTo>
                  <a:cubicBezTo>
                    <a:pt x="94" y="290"/>
                    <a:pt x="116" y="263"/>
                    <a:pt x="123" y="253"/>
                  </a:cubicBezTo>
                  <a:cubicBezTo>
                    <a:pt x="136" y="279"/>
                    <a:pt x="166" y="290"/>
                    <a:pt x="197" y="290"/>
                  </a:cubicBezTo>
                  <a:cubicBezTo>
                    <a:pt x="268" y="290"/>
                    <a:pt x="306" y="214"/>
                    <a:pt x="306" y="191"/>
                  </a:cubicBezTo>
                  <a:cubicBezTo>
                    <a:pt x="306" y="182"/>
                    <a:pt x="298" y="182"/>
                    <a:pt x="291" y="182"/>
                  </a:cubicBezTo>
                  <a:cubicBezTo>
                    <a:pt x="285" y="182"/>
                    <a:pt x="282" y="182"/>
                    <a:pt x="280" y="191"/>
                  </a:cubicBezTo>
                  <a:cubicBezTo>
                    <a:pt x="264" y="250"/>
                    <a:pt x="225" y="269"/>
                    <a:pt x="202" y="269"/>
                  </a:cubicBezTo>
                  <a:cubicBezTo>
                    <a:pt x="180" y="269"/>
                    <a:pt x="171" y="256"/>
                    <a:pt x="171" y="236"/>
                  </a:cubicBezTo>
                  <a:cubicBezTo>
                    <a:pt x="171" y="224"/>
                    <a:pt x="179" y="190"/>
                    <a:pt x="183" y="167"/>
                  </a:cubicBezTo>
                  <a:cubicBezTo>
                    <a:pt x="187" y="151"/>
                    <a:pt x="199" y="90"/>
                    <a:pt x="202" y="81"/>
                  </a:cubicBezTo>
                  <a:cubicBezTo>
                    <a:pt x="210" y="43"/>
                    <a:pt x="229" y="24"/>
                    <a:pt x="248" y="24"/>
                  </a:cubicBezTo>
                  <a:cubicBezTo>
                    <a:pt x="252" y="24"/>
                    <a:pt x="265" y="24"/>
                    <a:pt x="276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3E638E40-A572-4A95-812F-30D721DF9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0" name="Line 5">
            <a:extLst>
              <a:ext uri="{FF2B5EF4-FFF2-40B4-BE49-F238E27FC236}">
                <a16:creationId xmlns:a16="http://schemas.microsoft.com/office/drawing/2014/main" id="{12643801-6154-47A4-A4FA-B15A3E2FA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748" y="3829511"/>
            <a:ext cx="36513" cy="13319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5D93D894-7EC8-4213-9C07-33596A00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174" y="3828899"/>
            <a:ext cx="576262" cy="1331913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62" name="Group 31">
            <a:extLst>
              <a:ext uri="{FF2B5EF4-FFF2-40B4-BE49-F238E27FC236}">
                <a16:creationId xmlns:a16="http://schemas.microsoft.com/office/drawing/2014/main" id="{467B379D-9253-4EF7-A789-BF556D2866B4}"/>
              </a:ext>
            </a:extLst>
          </p:cNvPr>
          <p:cNvGrpSpPr>
            <a:grpSpLocks/>
          </p:cNvGrpSpPr>
          <p:nvPr/>
        </p:nvGrpSpPr>
        <p:grpSpPr bwMode="auto">
          <a:xfrm>
            <a:off x="7308171" y="3347093"/>
            <a:ext cx="1931987" cy="288925"/>
            <a:chOff x="2297" y="1429"/>
            <a:chExt cx="1217" cy="182"/>
          </a:xfrm>
        </p:grpSpPr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286700F7-D8BD-4319-86CD-FFF27D85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429"/>
              <a:ext cx="1218" cy="182"/>
            </a:xfrm>
            <a:custGeom>
              <a:avLst/>
              <a:gdLst>
                <a:gd name="T0" fmla="*/ 2687 w 5374"/>
                <a:gd name="T1" fmla="*/ 806 h 807"/>
                <a:gd name="T2" fmla="*/ 0 w 5374"/>
                <a:gd name="T3" fmla="*/ 806 h 807"/>
                <a:gd name="T4" fmla="*/ 0 w 5374"/>
                <a:gd name="T5" fmla="*/ 0 h 807"/>
                <a:gd name="T6" fmla="*/ 5373 w 5374"/>
                <a:gd name="T7" fmla="*/ 0 h 807"/>
                <a:gd name="T8" fmla="*/ 5373 w 5374"/>
                <a:gd name="T9" fmla="*/ 806 h 807"/>
                <a:gd name="T10" fmla="*/ 2687 w 5374"/>
                <a:gd name="T11" fmla="*/ 80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807">
                  <a:moveTo>
                    <a:pt x="2687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5373" y="0"/>
                  </a:lnTo>
                  <a:lnTo>
                    <a:pt x="5373" y="806"/>
                  </a:lnTo>
                  <a:lnTo>
                    <a:pt x="2687" y="80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804F347D-6ACB-4575-8AA9-37469CAA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501"/>
              <a:ext cx="62" cy="103"/>
            </a:xfrm>
            <a:custGeom>
              <a:avLst/>
              <a:gdLst>
                <a:gd name="T0" fmla="*/ 275 w 279"/>
                <a:gd name="T1" fmla="*/ 43 h 457"/>
                <a:gd name="T2" fmla="*/ 278 w 279"/>
                <a:gd name="T3" fmla="*/ 28 h 457"/>
                <a:gd name="T4" fmla="*/ 261 w 279"/>
                <a:gd name="T5" fmla="*/ 8 h 457"/>
                <a:gd name="T6" fmla="*/ 238 w 279"/>
                <a:gd name="T7" fmla="*/ 22 h 457"/>
                <a:gd name="T8" fmla="*/ 230 w 279"/>
                <a:gd name="T9" fmla="*/ 60 h 457"/>
                <a:gd name="T10" fmla="*/ 219 w 279"/>
                <a:gd name="T11" fmla="*/ 116 h 457"/>
                <a:gd name="T12" fmla="*/ 190 w 279"/>
                <a:gd name="T13" fmla="*/ 243 h 457"/>
                <a:gd name="T14" fmla="*/ 125 w 279"/>
                <a:gd name="T15" fmla="*/ 303 h 457"/>
                <a:gd name="T16" fmla="*/ 85 w 279"/>
                <a:gd name="T17" fmla="*/ 246 h 457"/>
                <a:gd name="T18" fmla="*/ 118 w 279"/>
                <a:gd name="T19" fmla="*/ 108 h 457"/>
                <a:gd name="T20" fmla="*/ 128 w 279"/>
                <a:gd name="T21" fmla="*/ 58 h 457"/>
                <a:gd name="T22" fmla="*/ 78 w 279"/>
                <a:gd name="T23" fmla="*/ 0 h 457"/>
                <a:gd name="T24" fmla="*/ 0 w 279"/>
                <a:gd name="T25" fmla="*/ 108 h 457"/>
                <a:gd name="T26" fmla="*/ 7 w 279"/>
                <a:gd name="T27" fmla="*/ 116 h 457"/>
                <a:gd name="T28" fmla="*/ 17 w 279"/>
                <a:gd name="T29" fmla="*/ 101 h 457"/>
                <a:gd name="T30" fmla="*/ 78 w 279"/>
                <a:gd name="T31" fmla="*/ 17 h 457"/>
                <a:gd name="T32" fmla="*/ 92 w 279"/>
                <a:gd name="T33" fmla="*/ 38 h 457"/>
                <a:gd name="T34" fmla="*/ 82 w 279"/>
                <a:gd name="T35" fmla="*/ 88 h 457"/>
                <a:gd name="T36" fmla="*/ 48 w 279"/>
                <a:gd name="T37" fmla="*/ 236 h 457"/>
                <a:gd name="T38" fmla="*/ 121 w 279"/>
                <a:gd name="T39" fmla="*/ 319 h 457"/>
                <a:gd name="T40" fmla="*/ 180 w 279"/>
                <a:gd name="T41" fmla="*/ 288 h 457"/>
                <a:gd name="T42" fmla="*/ 143 w 279"/>
                <a:gd name="T43" fmla="*/ 396 h 457"/>
                <a:gd name="T44" fmla="*/ 77 w 279"/>
                <a:gd name="T45" fmla="*/ 441 h 457"/>
                <a:gd name="T46" fmla="*/ 31 w 279"/>
                <a:gd name="T47" fmla="*/ 411 h 457"/>
                <a:gd name="T48" fmla="*/ 58 w 279"/>
                <a:gd name="T49" fmla="*/ 402 h 457"/>
                <a:gd name="T50" fmla="*/ 68 w 279"/>
                <a:gd name="T51" fmla="*/ 372 h 457"/>
                <a:gd name="T52" fmla="*/ 45 w 279"/>
                <a:gd name="T53" fmla="*/ 347 h 457"/>
                <a:gd name="T54" fmla="*/ 11 w 279"/>
                <a:gd name="T55" fmla="*/ 396 h 457"/>
                <a:gd name="T56" fmla="*/ 77 w 279"/>
                <a:gd name="T57" fmla="*/ 456 h 457"/>
                <a:gd name="T58" fmla="*/ 216 w 279"/>
                <a:gd name="T59" fmla="*/ 311 h 457"/>
                <a:gd name="T60" fmla="*/ 275 w 279"/>
                <a:gd name="T61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457">
                  <a:moveTo>
                    <a:pt x="275" y="43"/>
                  </a:moveTo>
                  <a:cubicBezTo>
                    <a:pt x="278" y="33"/>
                    <a:pt x="278" y="32"/>
                    <a:pt x="278" y="28"/>
                  </a:cubicBezTo>
                  <a:cubicBezTo>
                    <a:pt x="278" y="13"/>
                    <a:pt x="270" y="8"/>
                    <a:pt x="261" y="8"/>
                  </a:cubicBezTo>
                  <a:cubicBezTo>
                    <a:pt x="254" y="8"/>
                    <a:pt x="244" y="12"/>
                    <a:pt x="238" y="22"/>
                  </a:cubicBezTo>
                  <a:cubicBezTo>
                    <a:pt x="237" y="27"/>
                    <a:pt x="233" y="48"/>
                    <a:pt x="230" y="60"/>
                  </a:cubicBezTo>
                  <a:cubicBezTo>
                    <a:pt x="227" y="78"/>
                    <a:pt x="221" y="98"/>
                    <a:pt x="219" y="116"/>
                  </a:cubicBezTo>
                  <a:lnTo>
                    <a:pt x="190" y="243"/>
                  </a:lnTo>
                  <a:cubicBezTo>
                    <a:pt x="189" y="253"/>
                    <a:pt x="163" y="303"/>
                    <a:pt x="125" y="303"/>
                  </a:cubicBezTo>
                  <a:cubicBezTo>
                    <a:pt x="92" y="303"/>
                    <a:pt x="85" y="273"/>
                    <a:pt x="85" y="246"/>
                  </a:cubicBezTo>
                  <a:cubicBezTo>
                    <a:pt x="85" y="213"/>
                    <a:pt x="97" y="171"/>
                    <a:pt x="118" y="108"/>
                  </a:cubicBezTo>
                  <a:cubicBezTo>
                    <a:pt x="126" y="80"/>
                    <a:pt x="128" y="71"/>
                    <a:pt x="128" y="58"/>
                  </a:cubicBezTo>
                  <a:cubicBezTo>
                    <a:pt x="128" y="27"/>
                    <a:pt x="109" y="0"/>
                    <a:pt x="78" y="0"/>
                  </a:cubicBezTo>
                  <a:cubicBezTo>
                    <a:pt x="23" y="0"/>
                    <a:pt x="0" y="101"/>
                    <a:pt x="0" y="108"/>
                  </a:cubicBezTo>
                  <a:cubicBezTo>
                    <a:pt x="0" y="116"/>
                    <a:pt x="6" y="116"/>
                    <a:pt x="7" y="116"/>
                  </a:cubicBezTo>
                  <a:cubicBezTo>
                    <a:pt x="14" y="116"/>
                    <a:pt x="14" y="113"/>
                    <a:pt x="17" y="101"/>
                  </a:cubicBezTo>
                  <a:cubicBezTo>
                    <a:pt x="33" y="37"/>
                    <a:pt x="58" y="17"/>
                    <a:pt x="78" y="17"/>
                  </a:cubicBezTo>
                  <a:cubicBezTo>
                    <a:pt x="82" y="17"/>
                    <a:pt x="92" y="17"/>
                    <a:pt x="92" y="38"/>
                  </a:cubicBezTo>
                  <a:cubicBezTo>
                    <a:pt x="92" y="57"/>
                    <a:pt x="87" y="73"/>
                    <a:pt x="82" y="88"/>
                  </a:cubicBezTo>
                  <a:cubicBezTo>
                    <a:pt x="58" y="161"/>
                    <a:pt x="48" y="203"/>
                    <a:pt x="48" y="236"/>
                  </a:cubicBezTo>
                  <a:cubicBezTo>
                    <a:pt x="48" y="298"/>
                    <a:pt x="85" y="319"/>
                    <a:pt x="121" y="319"/>
                  </a:cubicBezTo>
                  <a:cubicBezTo>
                    <a:pt x="145" y="319"/>
                    <a:pt x="165" y="308"/>
                    <a:pt x="180" y="288"/>
                  </a:cubicBezTo>
                  <a:cubicBezTo>
                    <a:pt x="173" y="323"/>
                    <a:pt x="167" y="357"/>
                    <a:pt x="143" y="396"/>
                  </a:cubicBezTo>
                  <a:cubicBezTo>
                    <a:pt x="126" y="421"/>
                    <a:pt x="104" y="441"/>
                    <a:pt x="77" y="441"/>
                  </a:cubicBezTo>
                  <a:cubicBezTo>
                    <a:pt x="68" y="441"/>
                    <a:pt x="41" y="437"/>
                    <a:pt x="31" y="411"/>
                  </a:cubicBezTo>
                  <a:cubicBezTo>
                    <a:pt x="41" y="411"/>
                    <a:pt x="48" y="411"/>
                    <a:pt x="58" y="402"/>
                  </a:cubicBezTo>
                  <a:cubicBezTo>
                    <a:pt x="62" y="396"/>
                    <a:pt x="68" y="387"/>
                    <a:pt x="68" y="372"/>
                  </a:cubicBezTo>
                  <a:cubicBezTo>
                    <a:pt x="68" y="351"/>
                    <a:pt x="51" y="347"/>
                    <a:pt x="45" y="347"/>
                  </a:cubicBezTo>
                  <a:cubicBezTo>
                    <a:pt x="33" y="347"/>
                    <a:pt x="11" y="359"/>
                    <a:pt x="11" y="396"/>
                  </a:cubicBezTo>
                  <a:cubicBezTo>
                    <a:pt x="11" y="429"/>
                    <a:pt x="40" y="456"/>
                    <a:pt x="77" y="456"/>
                  </a:cubicBezTo>
                  <a:cubicBezTo>
                    <a:pt x="139" y="456"/>
                    <a:pt x="202" y="391"/>
                    <a:pt x="216" y="311"/>
                  </a:cubicBezTo>
                  <a:lnTo>
                    <a:pt x="275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70819E36-7712-4738-9C94-664503D37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EC1A83C5-CCE0-4286-996A-E8E8D346C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513"/>
              <a:ext cx="90" cy="37"/>
            </a:xfrm>
            <a:custGeom>
              <a:avLst/>
              <a:gdLst>
                <a:gd name="T0" fmla="*/ 400 w 401"/>
                <a:gd name="T1" fmla="*/ 23 h 167"/>
                <a:gd name="T2" fmla="*/ 392 w 401"/>
                <a:gd name="T3" fmla="*/ 0 h 167"/>
                <a:gd name="T4" fmla="*/ 385 w 401"/>
                <a:gd name="T5" fmla="*/ 20 h 167"/>
                <a:gd name="T6" fmla="*/ 299 w 401"/>
                <a:gd name="T7" fmla="*/ 126 h 167"/>
                <a:gd name="T8" fmla="*/ 203 w 401"/>
                <a:gd name="T9" fmla="*/ 67 h 167"/>
                <a:gd name="T10" fmla="*/ 101 w 401"/>
                <a:gd name="T11" fmla="*/ 0 h 167"/>
                <a:gd name="T12" fmla="*/ 0 w 401"/>
                <a:gd name="T13" fmla="*/ 141 h 167"/>
                <a:gd name="T14" fmla="*/ 9 w 401"/>
                <a:gd name="T15" fmla="*/ 163 h 167"/>
                <a:gd name="T16" fmla="*/ 17 w 401"/>
                <a:gd name="T17" fmla="*/ 148 h 167"/>
                <a:gd name="T18" fmla="*/ 101 w 401"/>
                <a:gd name="T19" fmla="*/ 40 h 167"/>
                <a:gd name="T20" fmla="*/ 197 w 401"/>
                <a:gd name="T21" fmla="*/ 100 h 167"/>
                <a:gd name="T22" fmla="*/ 299 w 401"/>
                <a:gd name="T23" fmla="*/ 166 h 167"/>
                <a:gd name="T24" fmla="*/ 400 w 401"/>
                <a:gd name="T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67">
                  <a:moveTo>
                    <a:pt x="400" y="23"/>
                  </a:moveTo>
                  <a:cubicBezTo>
                    <a:pt x="400" y="8"/>
                    <a:pt x="397" y="0"/>
                    <a:pt x="392" y="0"/>
                  </a:cubicBezTo>
                  <a:cubicBezTo>
                    <a:pt x="390" y="0"/>
                    <a:pt x="385" y="7"/>
                    <a:pt x="385" y="20"/>
                  </a:cubicBezTo>
                  <a:cubicBezTo>
                    <a:pt x="382" y="88"/>
                    <a:pt x="342" y="126"/>
                    <a:pt x="299" y="126"/>
                  </a:cubicBezTo>
                  <a:cubicBezTo>
                    <a:pt x="263" y="126"/>
                    <a:pt x="233" y="96"/>
                    <a:pt x="203" y="67"/>
                  </a:cubicBezTo>
                  <a:cubicBezTo>
                    <a:pt x="173" y="32"/>
                    <a:pt x="142" y="0"/>
                    <a:pt x="101" y="0"/>
                  </a:cubicBezTo>
                  <a:cubicBezTo>
                    <a:pt x="35" y="0"/>
                    <a:pt x="0" y="78"/>
                    <a:pt x="0" y="141"/>
                  </a:cubicBezTo>
                  <a:cubicBezTo>
                    <a:pt x="0" y="163"/>
                    <a:pt x="9" y="163"/>
                    <a:pt x="9" y="163"/>
                  </a:cubicBezTo>
                  <a:cubicBezTo>
                    <a:pt x="16" y="163"/>
                    <a:pt x="17" y="150"/>
                    <a:pt x="17" y="148"/>
                  </a:cubicBezTo>
                  <a:cubicBezTo>
                    <a:pt x="18" y="70"/>
                    <a:pt x="65" y="40"/>
                    <a:pt x="101" y="40"/>
                  </a:cubicBezTo>
                  <a:cubicBezTo>
                    <a:pt x="139" y="40"/>
                    <a:pt x="167" y="70"/>
                    <a:pt x="197" y="100"/>
                  </a:cubicBezTo>
                  <a:cubicBezTo>
                    <a:pt x="228" y="131"/>
                    <a:pt x="258" y="166"/>
                    <a:pt x="299" y="166"/>
                  </a:cubicBezTo>
                  <a:cubicBezTo>
                    <a:pt x="365" y="166"/>
                    <a:pt x="400" y="88"/>
                    <a:pt x="40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C132B0F2-C570-4B3A-AFEC-BFB6CEA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1449"/>
              <a:ext cx="136" cy="131"/>
            </a:xfrm>
            <a:custGeom>
              <a:avLst/>
              <a:gdLst>
                <a:gd name="T0" fmla="*/ 202 w 604"/>
                <a:gd name="T1" fmla="*/ 141 h 581"/>
                <a:gd name="T2" fmla="*/ 253 w 604"/>
                <a:gd name="T3" fmla="*/ 318 h 581"/>
                <a:gd name="T4" fmla="*/ 343 w 604"/>
                <a:gd name="T5" fmla="*/ 549 h 581"/>
                <a:gd name="T6" fmla="*/ 358 w 604"/>
                <a:gd name="T7" fmla="*/ 562 h 581"/>
                <a:gd name="T8" fmla="*/ 385 w 604"/>
                <a:gd name="T9" fmla="*/ 549 h 581"/>
                <a:gd name="T10" fmla="*/ 400 w 604"/>
                <a:gd name="T11" fmla="*/ 505 h 581"/>
                <a:gd name="T12" fmla="*/ 494 w 604"/>
                <a:gd name="T13" fmla="*/ 93 h 581"/>
                <a:gd name="T14" fmla="*/ 580 w 604"/>
                <a:gd name="T15" fmla="*/ 67 h 581"/>
                <a:gd name="T16" fmla="*/ 603 w 604"/>
                <a:gd name="T17" fmla="*/ 12 h 581"/>
                <a:gd name="T18" fmla="*/ 593 w 604"/>
                <a:gd name="T19" fmla="*/ 0 h 581"/>
                <a:gd name="T20" fmla="*/ 497 w 604"/>
                <a:gd name="T21" fmla="*/ 38 h 581"/>
                <a:gd name="T22" fmla="*/ 440 w 604"/>
                <a:gd name="T23" fmla="*/ 233 h 581"/>
                <a:gd name="T24" fmla="*/ 380 w 604"/>
                <a:gd name="T25" fmla="*/ 505 h 581"/>
                <a:gd name="T26" fmla="*/ 299 w 604"/>
                <a:gd name="T27" fmla="*/ 299 h 581"/>
                <a:gd name="T28" fmla="*/ 233 w 604"/>
                <a:gd name="T29" fmla="*/ 63 h 581"/>
                <a:gd name="T30" fmla="*/ 223 w 604"/>
                <a:gd name="T31" fmla="*/ 50 h 581"/>
                <a:gd name="T32" fmla="*/ 193 w 604"/>
                <a:gd name="T33" fmla="*/ 67 h 581"/>
                <a:gd name="T34" fmla="*/ 186 w 604"/>
                <a:gd name="T35" fmla="*/ 86 h 581"/>
                <a:gd name="T36" fmla="*/ 95 w 604"/>
                <a:gd name="T37" fmla="*/ 492 h 581"/>
                <a:gd name="T38" fmla="*/ 71 w 604"/>
                <a:gd name="T39" fmla="*/ 517 h 581"/>
                <a:gd name="T40" fmla="*/ 27 w 604"/>
                <a:gd name="T41" fmla="*/ 495 h 581"/>
                <a:gd name="T42" fmla="*/ 23 w 604"/>
                <a:gd name="T43" fmla="*/ 492 h 581"/>
                <a:gd name="T44" fmla="*/ 0 w 604"/>
                <a:gd name="T45" fmla="*/ 545 h 581"/>
                <a:gd name="T46" fmla="*/ 53 w 604"/>
                <a:gd name="T47" fmla="*/ 580 h 581"/>
                <a:gd name="T48" fmla="*/ 133 w 604"/>
                <a:gd name="T49" fmla="*/ 449 h 581"/>
                <a:gd name="T50" fmla="*/ 202 w 604"/>
                <a:gd name="T51" fmla="*/ 14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581">
                  <a:moveTo>
                    <a:pt x="202" y="141"/>
                  </a:moveTo>
                  <a:cubicBezTo>
                    <a:pt x="211" y="178"/>
                    <a:pt x="224" y="229"/>
                    <a:pt x="253" y="318"/>
                  </a:cubicBezTo>
                  <a:cubicBezTo>
                    <a:pt x="290" y="437"/>
                    <a:pt x="307" y="480"/>
                    <a:pt x="343" y="549"/>
                  </a:cubicBezTo>
                  <a:cubicBezTo>
                    <a:pt x="351" y="562"/>
                    <a:pt x="351" y="562"/>
                    <a:pt x="358" y="562"/>
                  </a:cubicBezTo>
                  <a:cubicBezTo>
                    <a:pt x="366" y="562"/>
                    <a:pt x="378" y="555"/>
                    <a:pt x="385" y="549"/>
                  </a:cubicBezTo>
                  <a:cubicBezTo>
                    <a:pt x="393" y="540"/>
                    <a:pt x="393" y="539"/>
                    <a:pt x="400" y="505"/>
                  </a:cubicBezTo>
                  <a:cubicBezTo>
                    <a:pt x="437" y="319"/>
                    <a:pt x="483" y="126"/>
                    <a:pt x="494" y="93"/>
                  </a:cubicBezTo>
                  <a:cubicBezTo>
                    <a:pt x="494" y="91"/>
                    <a:pt x="508" y="67"/>
                    <a:pt x="580" y="67"/>
                  </a:cubicBezTo>
                  <a:cubicBezTo>
                    <a:pt x="593" y="63"/>
                    <a:pt x="603" y="28"/>
                    <a:pt x="603" y="12"/>
                  </a:cubicBezTo>
                  <a:cubicBezTo>
                    <a:pt x="603" y="0"/>
                    <a:pt x="602" y="0"/>
                    <a:pt x="593" y="0"/>
                  </a:cubicBezTo>
                  <a:cubicBezTo>
                    <a:pt x="534" y="0"/>
                    <a:pt x="505" y="30"/>
                    <a:pt x="497" y="38"/>
                  </a:cubicBezTo>
                  <a:cubicBezTo>
                    <a:pt x="480" y="63"/>
                    <a:pt x="467" y="116"/>
                    <a:pt x="440" y="233"/>
                  </a:cubicBezTo>
                  <a:cubicBezTo>
                    <a:pt x="419" y="323"/>
                    <a:pt x="399" y="412"/>
                    <a:pt x="380" y="505"/>
                  </a:cubicBezTo>
                  <a:cubicBezTo>
                    <a:pt x="348" y="447"/>
                    <a:pt x="329" y="391"/>
                    <a:pt x="299" y="299"/>
                  </a:cubicBezTo>
                  <a:cubicBezTo>
                    <a:pt x="270" y="201"/>
                    <a:pt x="248" y="128"/>
                    <a:pt x="233" y="63"/>
                  </a:cubicBezTo>
                  <a:cubicBezTo>
                    <a:pt x="228" y="50"/>
                    <a:pt x="228" y="50"/>
                    <a:pt x="223" y="50"/>
                  </a:cubicBezTo>
                  <a:cubicBezTo>
                    <a:pt x="221" y="50"/>
                    <a:pt x="210" y="50"/>
                    <a:pt x="193" y="67"/>
                  </a:cubicBezTo>
                  <a:cubicBezTo>
                    <a:pt x="187" y="71"/>
                    <a:pt x="187" y="78"/>
                    <a:pt x="186" y="86"/>
                  </a:cubicBezTo>
                  <a:cubicBezTo>
                    <a:pt x="169" y="273"/>
                    <a:pt x="112" y="459"/>
                    <a:pt x="95" y="492"/>
                  </a:cubicBezTo>
                  <a:cubicBezTo>
                    <a:pt x="92" y="502"/>
                    <a:pt x="85" y="517"/>
                    <a:pt x="71" y="517"/>
                  </a:cubicBezTo>
                  <a:cubicBezTo>
                    <a:pt x="65" y="517"/>
                    <a:pt x="43" y="512"/>
                    <a:pt x="27" y="495"/>
                  </a:cubicBezTo>
                  <a:cubicBezTo>
                    <a:pt x="24" y="492"/>
                    <a:pt x="24" y="492"/>
                    <a:pt x="23" y="492"/>
                  </a:cubicBezTo>
                  <a:cubicBezTo>
                    <a:pt x="11" y="492"/>
                    <a:pt x="0" y="527"/>
                    <a:pt x="0" y="545"/>
                  </a:cubicBezTo>
                  <a:cubicBezTo>
                    <a:pt x="0" y="567"/>
                    <a:pt x="37" y="580"/>
                    <a:pt x="53" y="580"/>
                  </a:cubicBezTo>
                  <a:cubicBezTo>
                    <a:pt x="92" y="580"/>
                    <a:pt x="122" y="480"/>
                    <a:pt x="133" y="449"/>
                  </a:cubicBezTo>
                  <a:cubicBezTo>
                    <a:pt x="170" y="321"/>
                    <a:pt x="189" y="218"/>
                    <a:pt x="202" y="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88F2AF18-7FAA-4A38-85AB-4D2567380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453"/>
              <a:ext cx="31" cy="158"/>
            </a:xfrm>
            <a:custGeom>
              <a:avLst/>
              <a:gdLst>
                <a:gd name="T0" fmla="*/ 139 w 140"/>
                <a:gd name="T1" fmla="*/ 697 h 703"/>
                <a:gd name="T2" fmla="*/ 129 w 140"/>
                <a:gd name="T3" fmla="*/ 680 h 703"/>
                <a:gd name="T4" fmla="*/ 35 w 140"/>
                <a:gd name="T5" fmla="*/ 351 h 703"/>
                <a:gd name="T6" fmla="*/ 133 w 140"/>
                <a:gd name="T7" fmla="*/ 20 h 703"/>
                <a:gd name="T8" fmla="*/ 139 w 140"/>
                <a:gd name="T9" fmla="*/ 7 h 703"/>
                <a:gd name="T10" fmla="*/ 133 w 140"/>
                <a:gd name="T11" fmla="*/ 0 h 703"/>
                <a:gd name="T12" fmla="*/ 37 w 140"/>
                <a:gd name="T13" fmla="*/ 138 h 703"/>
                <a:gd name="T14" fmla="*/ 0 w 140"/>
                <a:gd name="T15" fmla="*/ 351 h 703"/>
                <a:gd name="T16" fmla="*/ 40 w 140"/>
                <a:gd name="T17" fmla="*/ 572 h 703"/>
                <a:gd name="T18" fmla="*/ 133 w 140"/>
                <a:gd name="T19" fmla="*/ 702 h 703"/>
                <a:gd name="T20" fmla="*/ 139 w 140"/>
                <a:gd name="T21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697"/>
                  </a:moveTo>
                  <a:cubicBezTo>
                    <a:pt x="139" y="695"/>
                    <a:pt x="139" y="692"/>
                    <a:pt x="129" y="680"/>
                  </a:cubicBezTo>
                  <a:cubicBezTo>
                    <a:pt x="54" y="592"/>
                    <a:pt x="35" y="461"/>
                    <a:pt x="35" y="351"/>
                  </a:cubicBezTo>
                  <a:cubicBezTo>
                    <a:pt x="35" y="229"/>
                    <a:pt x="58" y="108"/>
                    <a:pt x="133" y="20"/>
                  </a:cubicBezTo>
                  <a:cubicBezTo>
                    <a:pt x="139" y="12"/>
                    <a:pt x="139" y="10"/>
                    <a:pt x="139" y="7"/>
                  </a:cubicBezTo>
                  <a:cubicBezTo>
                    <a:pt x="139" y="2"/>
                    <a:pt x="138" y="0"/>
                    <a:pt x="133" y="0"/>
                  </a:cubicBezTo>
                  <a:cubicBezTo>
                    <a:pt x="128" y="0"/>
                    <a:pt x="74" y="48"/>
                    <a:pt x="37" y="138"/>
                  </a:cubicBezTo>
                  <a:cubicBezTo>
                    <a:pt x="7" y="213"/>
                    <a:pt x="0" y="291"/>
                    <a:pt x="0" y="351"/>
                  </a:cubicBezTo>
                  <a:cubicBezTo>
                    <a:pt x="0" y="407"/>
                    <a:pt x="7" y="492"/>
                    <a:pt x="40" y="572"/>
                  </a:cubicBezTo>
                  <a:cubicBezTo>
                    <a:pt x="77" y="658"/>
                    <a:pt x="128" y="702"/>
                    <a:pt x="133" y="702"/>
                  </a:cubicBezTo>
                  <a:cubicBezTo>
                    <a:pt x="138" y="702"/>
                    <a:pt x="139" y="700"/>
                    <a:pt x="139" y="6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667C8D7E-55D9-46F0-9E0B-5EB44D3A7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1500"/>
              <a:ext cx="104" cy="73"/>
            </a:xfrm>
            <a:custGeom>
              <a:avLst/>
              <a:gdLst>
                <a:gd name="T0" fmla="*/ 315 w 461"/>
                <a:gd name="T1" fmla="*/ 68 h 327"/>
                <a:gd name="T2" fmla="*/ 321 w 461"/>
                <a:gd name="T3" fmla="*/ 37 h 327"/>
                <a:gd name="T4" fmla="*/ 292 w 461"/>
                <a:gd name="T5" fmla="*/ 7 h 327"/>
                <a:gd name="T6" fmla="*/ 253 w 461"/>
                <a:gd name="T7" fmla="*/ 43 h 327"/>
                <a:gd name="T8" fmla="*/ 221 w 461"/>
                <a:gd name="T9" fmla="*/ 188 h 327"/>
                <a:gd name="T10" fmla="*/ 216 w 461"/>
                <a:gd name="T11" fmla="*/ 229 h 327"/>
                <a:gd name="T12" fmla="*/ 220 w 461"/>
                <a:gd name="T13" fmla="*/ 251 h 327"/>
                <a:gd name="T14" fmla="*/ 167 w 461"/>
                <a:gd name="T15" fmla="*/ 299 h 327"/>
                <a:gd name="T16" fmla="*/ 119 w 461"/>
                <a:gd name="T17" fmla="*/ 241 h 327"/>
                <a:gd name="T18" fmla="*/ 152 w 461"/>
                <a:gd name="T19" fmla="*/ 108 h 327"/>
                <a:gd name="T20" fmla="*/ 160 w 461"/>
                <a:gd name="T21" fmla="*/ 63 h 327"/>
                <a:gd name="T22" fmla="*/ 94 w 461"/>
                <a:gd name="T23" fmla="*/ 0 h 327"/>
                <a:gd name="T24" fmla="*/ 0 w 461"/>
                <a:gd name="T25" fmla="*/ 110 h 327"/>
                <a:gd name="T26" fmla="*/ 16 w 461"/>
                <a:gd name="T27" fmla="*/ 120 h 327"/>
                <a:gd name="T28" fmla="*/ 28 w 461"/>
                <a:gd name="T29" fmla="*/ 111 h 327"/>
                <a:gd name="T30" fmla="*/ 91 w 461"/>
                <a:gd name="T31" fmla="*/ 27 h 327"/>
                <a:gd name="T32" fmla="*/ 101 w 461"/>
                <a:gd name="T33" fmla="*/ 42 h 327"/>
                <a:gd name="T34" fmla="*/ 87 w 461"/>
                <a:gd name="T35" fmla="*/ 96 h 327"/>
                <a:gd name="T36" fmla="*/ 54 w 461"/>
                <a:gd name="T37" fmla="*/ 228 h 327"/>
                <a:gd name="T38" fmla="*/ 163 w 461"/>
                <a:gd name="T39" fmla="*/ 326 h 327"/>
                <a:gd name="T40" fmla="*/ 231 w 461"/>
                <a:gd name="T41" fmla="*/ 286 h 327"/>
                <a:gd name="T42" fmla="*/ 322 w 461"/>
                <a:gd name="T43" fmla="*/ 326 h 327"/>
                <a:gd name="T44" fmla="*/ 417 w 461"/>
                <a:gd name="T45" fmla="*/ 243 h 327"/>
                <a:gd name="T46" fmla="*/ 460 w 461"/>
                <a:gd name="T47" fmla="*/ 63 h 327"/>
                <a:gd name="T48" fmla="*/ 419 w 461"/>
                <a:gd name="T49" fmla="*/ 0 h 327"/>
                <a:gd name="T50" fmla="*/ 373 w 461"/>
                <a:gd name="T51" fmla="*/ 53 h 327"/>
                <a:gd name="T52" fmla="*/ 392 w 461"/>
                <a:gd name="T53" fmla="*/ 83 h 327"/>
                <a:gd name="T54" fmla="*/ 420 w 461"/>
                <a:gd name="T55" fmla="*/ 130 h 327"/>
                <a:gd name="T56" fmla="*/ 386 w 461"/>
                <a:gd name="T57" fmla="*/ 246 h 327"/>
                <a:gd name="T58" fmla="*/ 325 w 461"/>
                <a:gd name="T59" fmla="*/ 299 h 327"/>
                <a:gd name="T60" fmla="*/ 282 w 461"/>
                <a:gd name="T61" fmla="*/ 243 h 327"/>
                <a:gd name="T62" fmla="*/ 291 w 461"/>
                <a:gd name="T63" fmla="*/ 180 h 327"/>
                <a:gd name="T64" fmla="*/ 307 w 461"/>
                <a:gd name="T65" fmla="*/ 108 h 327"/>
                <a:gd name="T66" fmla="*/ 315 w 461"/>
                <a:gd name="T6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327">
                  <a:moveTo>
                    <a:pt x="315" y="68"/>
                  </a:moveTo>
                  <a:cubicBezTo>
                    <a:pt x="316" y="60"/>
                    <a:pt x="321" y="42"/>
                    <a:pt x="321" y="37"/>
                  </a:cubicBezTo>
                  <a:cubicBezTo>
                    <a:pt x="321" y="22"/>
                    <a:pt x="309" y="7"/>
                    <a:pt x="292" y="7"/>
                  </a:cubicBezTo>
                  <a:cubicBezTo>
                    <a:pt x="282" y="7"/>
                    <a:pt x="261" y="12"/>
                    <a:pt x="253" y="43"/>
                  </a:cubicBezTo>
                  <a:cubicBezTo>
                    <a:pt x="241" y="88"/>
                    <a:pt x="231" y="140"/>
                    <a:pt x="221" y="188"/>
                  </a:cubicBezTo>
                  <a:cubicBezTo>
                    <a:pt x="216" y="211"/>
                    <a:pt x="216" y="221"/>
                    <a:pt x="216" y="229"/>
                  </a:cubicBezTo>
                  <a:cubicBezTo>
                    <a:pt x="216" y="249"/>
                    <a:pt x="220" y="249"/>
                    <a:pt x="220" y="251"/>
                  </a:cubicBezTo>
                  <a:cubicBezTo>
                    <a:pt x="220" y="258"/>
                    <a:pt x="203" y="299"/>
                    <a:pt x="167" y="299"/>
                  </a:cubicBezTo>
                  <a:cubicBezTo>
                    <a:pt x="119" y="299"/>
                    <a:pt x="119" y="258"/>
                    <a:pt x="119" y="241"/>
                  </a:cubicBezTo>
                  <a:cubicBezTo>
                    <a:pt x="119" y="211"/>
                    <a:pt x="126" y="180"/>
                    <a:pt x="152" y="108"/>
                  </a:cubicBezTo>
                  <a:cubicBezTo>
                    <a:pt x="155" y="91"/>
                    <a:pt x="160" y="76"/>
                    <a:pt x="160" y="63"/>
                  </a:cubicBezTo>
                  <a:cubicBezTo>
                    <a:pt x="160" y="23"/>
                    <a:pt x="126" y="0"/>
                    <a:pt x="94" y="0"/>
                  </a:cubicBezTo>
                  <a:cubicBezTo>
                    <a:pt x="31" y="0"/>
                    <a:pt x="0" y="96"/>
                    <a:pt x="0" y="110"/>
                  </a:cubicBezTo>
                  <a:cubicBezTo>
                    <a:pt x="0" y="120"/>
                    <a:pt x="10" y="120"/>
                    <a:pt x="16" y="120"/>
                  </a:cubicBezTo>
                  <a:cubicBezTo>
                    <a:pt x="23" y="120"/>
                    <a:pt x="26" y="120"/>
                    <a:pt x="28" y="111"/>
                  </a:cubicBezTo>
                  <a:cubicBezTo>
                    <a:pt x="48" y="33"/>
                    <a:pt x="79" y="27"/>
                    <a:pt x="91" y="27"/>
                  </a:cubicBezTo>
                  <a:cubicBezTo>
                    <a:pt x="94" y="27"/>
                    <a:pt x="101" y="27"/>
                    <a:pt x="101" y="42"/>
                  </a:cubicBezTo>
                  <a:cubicBezTo>
                    <a:pt x="101" y="58"/>
                    <a:pt x="94" y="76"/>
                    <a:pt x="87" y="96"/>
                  </a:cubicBezTo>
                  <a:cubicBezTo>
                    <a:pt x="65" y="163"/>
                    <a:pt x="54" y="200"/>
                    <a:pt x="54" y="228"/>
                  </a:cubicBezTo>
                  <a:cubicBezTo>
                    <a:pt x="54" y="308"/>
                    <a:pt x="112" y="326"/>
                    <a:pt x="163" y="326"/>
                  </a:cubicBezTo>
                  <a:cubicBezTo>
                    <a:pt x="176" y="326"/>
                    <a:pt x="203" y="326"/>
                    <a:pt x="231" y="286"/>
                  </a:cubicBezTo>
                  <a:cubicBezTo>
                    <a:pt x="248" y="309"/>
                    <a:pt x="274" y="326"/>
                    <a:pt x="322" y="326"/>
                  </a:cubicBezTo>
                  <a:cubicBezTo>
                    <a:pt x="358" y="326"/>
                    <a:pt x="389" y="306"/>
                    <a:pt x="417" y="243"/>
                  </a:cubicBezTo>
                  <a:cubicBezTo>
                    <a:pt x="440" y="190"/>
                    <a:pt x="460" y="100"/>
                    <a:pt x="460" y="63"/>
                  </a:cubicBezTo>
                  <a:cubicBezTo>
                    <a:pt x="460" y="0"/>
                    <a:pt x="419" y="0"/>
                    <a:pt x="419" y="0"/>
                  </a:cubicBezTo>
                  <a:cubicBezTo>
                    <a:pt x="395" y="0"/>
                    <a:pt x="373" y="28"/>
                    <a:pt x="373" y="53"/>
                  </a:cubicBezTo>
                  <a:cubicBezTo>
                    <a:pt x="373" y="73"/>
                    <a:pt x="385" y="81"/>
                    <a:pt x="392" y="83"/>
                  </a:cubicBezTo>
                  <a:cubicBezTo>
                    <a:pt x="414" y="101"/>
                    <a:pt x="420" y="116"/>
                    <a:pt x="420" y="130"/>
                  </a:cubicBezTo>
                  <a:cubicBezTo>
                    <a:pt x="420" y="140"/>
                    <a:pt x="406" y="208"/>
                    <a:pt x="386" y="246"/>
                  </a:cubicBezTo>
                  <a:cubicBezTo>
                    <a:pt x="372" y="281"/>
                    <a:pt x="351" y="299"/>
                    <a:pt x="325" y="299"/>
                  </a:cubicBezTo>
                  <a:cubicBezTo>
                    <a:pt x="282" y="299"/>
                    <a:pt x="282" y="259"/>
                    <a:pt x="282" y="243"/>
                  </a:cubicBezTo>
                  <a:cubicBezTo>
                    <a:pt x="282" y="226"/>
                    <a:pt x="282" y="216"/>
                    <a:pt x="291" y="180"/>
                  </a:cubicBezTo>
                  <a:cubicBezTo>
                    <a:pt x="297" y="160"/>
                    <a:pt x="304" y="123"/>
                    <a:pt x="307" y="108"/>
                  </a:cubicBezTo>
                  <a:lnTo>
                    <a:pt x="315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D1B7A78E-F6BF-4FB1-9136-5EB531E20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429"/>
              <a:ext cx="69" cy="77"/>
            </a:xfrm>
            <a:custGeom>
              <a:avLst/>
              <a:gdLst>
                <a:gd name="T0" fmla="*/ 167 w 310"/>
                <a:gd name="T1" fmla="*/ 23 h 342"/>
                <a:gd name="T2" fmla="*/ 295 w 310"/>
                <a:gd name="T3" fmla="*/ 23 h 342"/>
                <a:gd name="T4" fmla="*/ 309 w 310"/>
                <a:gd name="T5" fmla="*/ 12 h 342"/>
                <a:gd name="T6" fmla="*/ 295 w 310"/>
                <a:gd name="T7" fmla="*/ 0 h 342"/>
                <a:gd name="T8" fmla="*/ 17 w 310"/>
                <a:gd name="T9" fmla="*/ 0 h 342"/>
                <a:gd name="T10" fmla="*/ 0 w 310"/>
                <a:gd name="T11" fmla="*/ 12 h 342"/>
                <a:gd name="T12" fmla="*/ 17 w 310"/>
                <a:gd name="T13" fmla="*/ 23 h 342"/>
                <a:gd name="T14" fmla="*/ 146 w 310"/>
                <a:gd name="T15" fmla="*/ 23 h 342"/>
                <a:gd name="T16" fmla="*/ 146 w 310"/>
                <a:gd name="T17" fmla="*/ 323 h 342"/>
                <a:gd name="T18" fmla="*/ 155 w 310"/>
                <a:gd name="T19" fmla="*/ 341 h 342"/>
                <a:gd name="T20" fmla="*/ 167 w 310"/>
                <a:gd name="T21" fmla="*/ 323 h 342"/>
                <a:gd name="T22" fmla="*/ 167 w 310"/>
                <a:gd name="T23" fmla="*/ 2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42">
                  <a:moveTo>
                    <a:pt x="167" y="23"/>
                  </a:moveTo>
                  <a:lnTo>
                    <a:pt x="295" y="23"/>
                  </a:lnTo>
                  <a:cubicBezTo>
                    <a:pt x="301" y="23"/>
                    <a:pt x="309" y="23"/>
                    <a:pt x="309" y="12"/>
                  </a:cubicBezTo>
                  <a:cubicBezTo>
                    <a:pt x="309" y="0"/>
                    <a:pt x="301" y="0"/>
                    <a:pt x="29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146" y="23"/>
                  </a:lnTo>
                  <a:lnTo>
                    <a:pt x="146" y="323"/>
                  </a:lnTo>
                  <a:cubicBezTo>
                    <a:pt x="146" y="331"/>
                    <a:pt x="146" y="341"/>
                    <a:pt x="155" y="341"/>
                  </a:cubicBezTo>
                  <a:cubicBezTo>
                    <a:pt x="167" y="341"/>
                    <a:pt x="167" y="331"/>
                    <a:pt x="167" y="323"/>
                  </a:cubicBezTo>
                  <a:lnTo>
                    <a:pt x="16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4087040C-8964-42B3-AB8F-06004BC69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00"/>
              <a:ext cx="77" cy="72"/>
            </a:xfrm>
            <a:custGeom>
              <a:avLst/>
              <a:gdLst>
                <a:gd name="T0" fmla="*/ 299 w 342"/>
                <a:gd name="T1" fmla="*/ 37 h 324"/>
                <a:gd name="T2" fmla="*/ 267 w 342"/>
                <a:gd name="T3" fmla="*/ 83 h 324"/>
                <a:gd name="T4" fmla="*/ 297 w 342"/>
                <a:gd name="T5" fmla="*/ 116 h 324"/>
                <a:gd name="T6" fmla="*/ 341 w 342"/>
                <a:gd name="T7" fmla="*/ 62 h 324"/>
                <a:gd name="T8" fmla="*/ 271 w 342"/>
                <a:gd name="T9" fmla="*/ 0 h 324"/>
                <a:gd name="T10" fmla="*/ 207 w 342"/>
                <a:gd name="T11" fmla="*/ 43 h 324"/>
                <a:gd name="T12" fmla="*/ 125 w 342"/>
                <a:gd name="T13" fmla="*/ 0 h 324"/>
                <a:gd name="T14" fmla="*/ 9 w 342"/>
                <a:gd name="T15" fmla="*/ 110 h 324"/>
                <a:gd name="T16" fmla="*/ 23 w 342"/>
                <a:gd name="T17" fmla="*/ 120 h 324"/>
                <a:gd name="T18" fmla="*/ 35 w 342"/>
                <a:gd name="T19" fmla="*/ 110 h 324"/>
                <a:gd name="T20" fmla="*/ 121 w 342"/>
                <a:gd name="T21" fmla="*/ 27 h 324"/>
                <a:gd name="T22" fmla="*/ 155 w 342"/>
                <a:gd name="T23" fmla="*/ 60 h 324"/>
                <a:gd name="T24" fmla="*/ 142 w 342"/>
                <a:gd name="T25" fmla="*/ 140 h 324"/>
                <a:gd name="T26" fmla="*/ 121 w 342"/>
                <a:gd name="T27" fmla="*/ 236 h 324"/>
                <a:gd name="T28" fmla="*/ 70 w 342"/>
                <a:gd name="T29" fmla="*/ 299 h 324"/>
                <a:gd name="T30" fmla="*/ 41 w 342"/>
                <a:gd name="T31" fmla="*/ 289 h 324"/>
                <a:gd name="T32" fmla="*/ 74 w 342"/>
                <a:gd name="T33" fmla="*/ 239 h 324"/>
                <a:gd name="T34" fmla="*/ 44 w 342"/>
                <a:gd name="T35" fmla="*/ 208 h 324"/>
                <a:gd name="T36" fmla="*/ 0 w 342"/>
                <a:gd name="T37" fmla="*/ 261 h 324"/>
                <a:gd name="T38" fmla="*/ 68 w 342"/>
                <a:gd name="T39" fmla="*/ 323 h 324"/>
                <a:gd name="T40" fmla="*/ 133 w 342"/>
                <a:gd name="T41" fmla="*/ 281 h 324"/>
                <a:gd name="T42" fmla="*/ 214 w 342"/>
                <a:gd name="T43" fmla="*/ 323 h 324"/>
                <a:gd name="T44" fmla="*/ 332 w 342"/>
                <a:gd name="T45" fmla="*/ 213 h 324"/>
                <a:gd name="T46" fmla="*/ 316 w 342"/>
                <a:gd name="T47" fmla="*/ 203 h 324"/>
                <a:gd name="T48" fmla="*/ 304 w 342"/>
                <a:gd name="T49" fmla="*/ 213 h 324"/>
                <a:gd name="T50" fmla="*/ 220 w 342"/>
                <a:gd name="T51" fmla="*/ 299 h 324"/>
                <a:gd name="T52" fmla="*/ 186 w 342"/>
                <a:gd name="T53" fmla="*/ 263 h 324"/>
                <a:gd name="T54" fmla="*/ 199 w 342"/>
                <a:gd name="T55" fmla="*/ 186 h 324"/>
                <a:gd name="T56" fmla="*/ 220 w 342"/>
                <a:gd name="T57" fmla="*/ 90 h 324"/>
                <a:gd name="T58" fmla="*/ 270 w 342"/>
                <a:gd name="T59" fmla="*/ 27 h 324"/>
                <a:gd name="T60" fmla="*/ 299 w 342"/>
                <a:gd name="T61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324">
                  <a:moveTo>
                    <a:pt x="299" y="37"/>
                  </a:moveTo>
                  <a:cubicBezTo>
                    <a:pt x="278" y="43"/>
                    <a:pt x="267" y="68"/>
                    <a:pt x="267" y="83"/>
                  </a:cubicBezTo>
                  <a:cubicBezTo>
                    <a:pt x="267" y="100"/>
                    <a:pt x="275" y="116"/>
                    <a:pt x="297" y="116"/>
                  </a:cubicBezTo>
                  <a:cubicBezTo>
                    <a:pt x="316" y="116"/>
                    <a:pt x="341" y="96"/>
                    <a:pt x="341" y="62"/>
                  </a:cubicBezTo>
                  <a:cubicBezTo>
                    <a:pt x="341" y="23"/>
                    <a:pt x="308" y="0"/>
                    <a:pt x="271" y="0"/>
                  </a:cubicBezTo>
                  <a:cubicBezTo>
                    <a:pt x="237" y="0"/>
                    <a:pt x="214" y="30"/>
                    <a:pt x="207" y="43"/>
                  </a:cubicBezTo>
                  <a:cubicBezTo>
                    <a:pt x="193" y="12"/>
                    <a:pt x="159" y="0"/>
                    <a:pt x="125" y="0"/>
                  </a:cubicBezTo>
                  <a:cubicBezTo>
                    <a:pt x="50" y="0"/>
                    <a:pt x="9" y="86"/>
                    <a:pt x="9" y="110"/>
                  </a:cubicBezTo>
                  <a:cubicBezTo>
                    <a:pt x="9" y="120"/>
                    <a:pt x="17" y="120"/>
                    <a:pt x="23" y="120"/>
                  </a:cubicBezTo>
                  <a:cubicBezTo>
                    <a:pt x="31" y="120"/>
                    <a:pt x="34" y="120"/>
                    <a:pt x="35" y="110"/>
                  </a:cubicBezTo>
                  <a:cubicBezTo>
                    <a:pt x="53" y="47"/>
                    <a:pt x="97" y="27"/>
                    <a:pt x="121" y="27"/>
                  </a:cubicBezTo>
                  <a:cubicBezTo>
                    <a:pt x="145" y="27"/>
                    <a:pt x="155" y="38"/>
                    <a:pt x="155" y="60"/>
                  </a:cubicBezTo>
                  <a:cubicBezTo>
                    <a:pt x="155" y="73"/>
                    <a:pt x="146" y="113"/>
                    <a:pt x="142" y="140"/>
                  </a:cubicBezTo>
                  <a:lnTo>
                    <a:pt x="121" y="236"/>
                  </a:lnTo>
                  <a:cubicBezTo>
                    <a:pt x="112" y="278"/>
                    <a:pt x="91" y="299"/>
                    <a:pt x="70" y="299"/>
                  </a:cubicBezTo>
                  <a:cubicBezTo>
                    <a:pt x="67" y="299"/>
                    <a:pt x="53" y="299"/>
                    <a:pt x="41" y="289"/>
                  </a:cubicBezTo>
                  <a:cubicBezTo>
                    <a:pt x="62" y="281"/>
                    <a:pt x="74" y="258"/>
                    <a:pt x="74" y="239"/>
                  </a:cubicBezTo>
                  <a:cubicBezTo>
                    <a:pt x="74" y="223"/>
                    <a:pt x="62" y="208"/>
                    <a:pt x="44" y="208"/>
                  </a:cubicBezTo>
                  <a:cubicBezTo>
                    <a:pt x="23" y="208"/>
                    <a:pt x="0" y="228"/>
                    <a:pt x="0" y="261"/>
                  </a:cubicBezTo>
                  <a:cubicBezTo>
                    <a:pt x="0" y="299"/>
                    <a:pt x="31" y="323"/>
                    <a:pt x="68" y="323"/>
                  </a:cubicBezTo>
                  <a:cubicBezTo>
                    <a:pt x="102" y="323"/>
                    <a:pt x="126" y="293"/>
                    <a:pt x="133" y="281"/>
                  </a:cubicBezTo>
                  <a:cubicBezTo>
                    <a:pt x="146" y="311"/>
                    <a:pt x="180" y="323"/>
                    <a:pt x="214" y="323"/>
                  </a:cubicBezTo>
                  <a:cubicBezTo>
                    <a:pt x="291" y="323"/>
                    <a:pt x="332" y="238"/>
                    <a:pt x="332" y="213"/>
                  </a:cubicBezTo>
                  <a:cubicBezTo>
                    <a:pt x="332" y="203"/>
                    <a:pt x="324" y="203"/>
                    <a:pt x="316" y="203"/>
                  </a:cubicBezTo>
                  <a:cubicBezTo>
                    <a:pt x="309" y="203"/>
                    <a:pt x="307" y="203"/>
                    <a:pt x="304" y="213"/>
                  </a:cubicBezTo>
                  <a:cubicBezTo>
                    <a:pt x="287" y="278"/>
                    <a:pt x="244" y="299"/>
                    <a:pt x="220" y="299"/>
                  </a:cubicBezTo>
                  <a:cubicBezTo>
                    <a:pt x="196" y="299"/>
                    <a:pt x="186" y="286"/>
                    <a:pt x="186" y="263"/>
                  </a:cubicBezTo>
                  <a:cubicBezTo>
                    <a:pt x="186" y="249"/>
                    <a:pt x="194" y="211"/>
                    <a:pt x="199" y="186"/>
                  </a:cubicBezTo>
                  <a:cubicBezTo>
                    <a:pt x="203" y="168"/>
                    <a:pt x="216" y="100"/>
                    <a:pt x="220" y="90"/>
                  </a:cubicBezTo>
                  <a:cubicBezTo>
                    <a:pt x="228" y="48"/>
                    <a:pt x="248" y="27"/>
                    <a:pt x="270" y="27"/>
                  </a:cubicBezTo>
                  <a:cubicBezTo>
                    <a:pt x="274" y="27"/>
                    <a:pt x="288" y="27"/>
                    <a:pt x="299" y="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3239389C-6E2A-46B2-97B6-438898049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95E37918-76A0-4EE5-848F-92850F926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555"/>
              <a:ext cx="15" cy="47"/>
            </a:xfrm>
            <a:custGeom>
              <a:avLst/>
              <a:gdLst>
                <a:gd name="T0" fmla="*/ 71 w 72"/>
                <a:gd name="T1" fmla="*/ 73 h 212"/>
                <a:gd name="T2" fmla="*/ 33 w 72"/>
                <a:gd name="T3" fmla="*/ 0 h 212"/>
                <a:gd name="T4" fmla="*/ 0 w 72"/>
                <a:gd name="T5" fmla="*/ 37 h 212"/>
                <a:gd name="T6" fmla="*/ 33 w 72"/>
                <a:gd name="T7" fmla="*/ 76 h 212"/>
                <a:gd name="T8" fmla="*/ 53 w 72"/>
                <a:gd name="T9" fmla="*/ 67 h 212"/>
                <a:gd name="T10" fmla="*/ 58 w 72"/>
                <a:gd name="T11" fmla="*/ 63 h 212"/>
                <a:gd name="T12" fmla="*/ 58 w 72"/>
                <a:gd name="T13" fmla="*/ 73 h 212"/>
                <a:gd name="T14" fmla="*/ 17 w 72"/>
                <a:gd name="T15" fmla="*/ 191 h 212"/>
                <a:gd name="T16" fmla="*/ 10 w 72"/>
                <a:gd name="T17" fmla="*/ 203 h 212"/>
                <a:gd name="T18" fmla="*/ 17 w 72"/>
                <a:gd name="T19" fmla="*/ 211 h 212"/>
                <a:gd name="T20" fmla="*/ 71 w 72"/>
                <a:gd name="T21" fmla="*/ 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12">
                  <a:moveTo>
                    <a:pt x="71" y="73"/>
                  </a:moveTo>
                  <a:cubicBezTo>
                    <a:pt x="71" y="28"/>
                    <a:pt x="57" y="0"/>
                    <a:pt x="33" y="0"/>
                  </a:cubicBezTo>
                  <a:cubicBezTo>
                    <a:pt x="11" y="0"/>
                    <a:pt x="0" y="18"/>
                    <a:pt x="0" y="37"/>
                  </a:cubicBezTo>
                  <a:cubicBezTo>
                    <a:pt x="0" y="57"/>
                    <a:pt x="11" y="76"/>
                    <a:pt x="33" y="76"/>
                  </a:cubicBezTo>
                  <a:cubicBezTo>
                    <a:pt x="40" y="76"/>
                    <a:pt x="48" y="71"/>
                    <a:pt x="53" y="67"/>
                  </a:cubicBezTo>
                  <a:cubicBezTo>
                    <a:pt x="57" y="63"/>
                    <a:pt x="57" y="63"/>
                    <a:pt x="58" y="63"/>
                  </a:cubicBezTo>
                  <a:lnTo>
                    <a:pt x="58" y="73"/>
                  </a:lnTo>
                  <a:cubicBezTo>
                    <a:pt x="58" y="126"/>
                    <a:pt x="37" y="170"/>
                    <a:pt x="17" y="191"/>
                  </a:cubicBezTo>
                  <a:cubicBezTo>
                    <a:pt x="10" y="200"/>
                    <a:pt x="10" y="201"/>
                    <a:pt x="10" y="203"/>
                  </a:cubicBezTo>
                  <a:cubicBezTo>
                    <a:pt x="10" y="209"/>
                    <a:pt x="11" y="211"/>
                    <a:pt x="17" y="211"/>
                  </a:cubicBezTo>
                  <a:cubicBezTo>
                    <a:pt x="24" y="211"/>
                    <a:pt x="71" y="156"/>
                    <a:pt x="71" y="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C70502FC-F753-4E25-8D15-A88258CFB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460"/>
              <a:ext cx="74" cy="143"/>
            </a:xfrm>
            <a:custGeom>
              <a:avLst/>
              <a:gdLst>
                <a:gd name="T0" fmla="*/ 329 w 330"/>
                <a:gd name="T1" fmla="*/ 96 h 633"/>
                <a:gd name="T2" fmla="*/ 247 w 330"/>
                <a:gd name="T3" fmla="*/ 0 h 633"/>
                <a:gd name="T4" fmla="*/ 173 w 330"/>
                <a:gd name="T5" fmla="*/ 28 h 633"/>
                <a:gd name="T6" fmla="*/ 95 w 330"/>
                <a:gd name="T7" fmla="*/ 180 h 633"/>
                <a:gd name="T8" fmla="*/ 0 w 330"/>
                <a:gd name="T9" fmla="*/ 627 h 633"/>
                <a:gd name="T10" fmla="*/ 7 w 330"/>
                <a:gd name="T11" fmla="*/ 632 h 633"/>
                <a:gd name="T12" fmla="*/ 16 w 330"/>
                <a:gd name="T13" fmla="*/ 628 h 633"/>
                <a:gd name="T14" fmla="*/ 58 w 330"/>
                <a:gd name="T15" fmla="*/ 437 h 633"/>
                <a:gd name="T16" fmla="*/ 139 w 330"/>
                <a:gd name="T17" fmla="*/ 502 h 633"/>
                <a:gd name="T18" fmla="*/ 255 w 330"/>
                <a:gd name="T19" fmla="*/ 449 h 633"/>
                <a:gd name="T20" fmla="*/ 304 w 330"/>
                <a:gd name="T21" fmla="*/ 319 h 633"/>
                <a:gd name="T22" fmla="*/ 258 w 330"/>
                <a:gd name="T23" fmla="*/ 213 h 633"/>
                <a:gd name="T24" fmla="*/ 329 w 330"/>
                <a:gd name="T25" fmla="*/ 96 h 633"/>
                <a:gd name="T26" fmla="*/ 220 w 330"/>
                <a:gd name="T27" fmla="*/ 211 h 633"/>
                <a:gd name="T28" fmla="*/ 190 w 330"/>
                <a:gd name="T29" fmla="*/ 219 h 633"/>
                <a:gd name="T30" fmla="*/ 163 w 330"/>
                <a:gd name="T31" fmla="*/ 216 h 633"/>
                <a:gd name="T32" fmla="*/ 194 w 330"/>
                <a:gd name="T33" fmla="*/ 209 h 633"/>
                <a:gd name="T34" fmla="*/ 220 w 330"/>
                <a:gd name="T35" fmla="*/ 211 h 633"/>
                <a:gd name="T36" fmla="*/ 295 w 330"/>
                <a:gd name="T37" fmla="*/ 80 h 633"/>
                <a:gd name="T38" fmla="*/ 240 w 330"/>
                <a:gd name="T39" fmla="*/ 201 h 633"/>
                <a:gd name="T40" fmla="*/ 194 w 330"/>
                <a:gd name="T41" fmla="*/ 193 h 633"/>
                <a:gd name="T42" fmla="*/ 146 w 330"/>
                <a:gd name="T43" fmla="*/ 216 h 633"/>
                <a:gd name="T44" fmla="*/ 189 w 330"/>
                <a:gd name="T45" fmla="*/ 233 h 633"/>
                <a:gd name="T46" fmla="*/ 238 w 330"/>
                <a:gd name="T47" fmla="*/ 226 h 633"/>
                <a:gd name="T48" fmla="*/ 264 w 330"/>
                <a:gd name="T49" fmla="*/ 303 h 633"/>
                <a:gd name="T50" fmla="*/ 236 w 330"/>
                <a:gd name="T51" fmla="*/ 426 h 633"/>
                <a:gd name="T52" fmla="*/ 136 w 330"/>
                <a:gd name="T53" fmla="*/ 489 h 633"/>
                <a:gd name="T54" fmla="*/ 68 w 330"/>
                <a:gd name="T55" fmla="*/ 397 h 633"/>
                <a:gd name="T56" fmla="*/ 71 w 330"/>
                <a:gd name="T57" fmla="*/ 366 h 633"/>
                <a:gd name="T58" fmla="*/ 109 w 330"/>
                <a:gd name="T59" fmla="*/ 188 h 633"/>
                <a:gd name="T60" fmla="*/ 238 w 330"/>
                <a:gd name="T61" fmla="*/ 17 h 633"/>
                <a:gd name="T62" fmla="*/ 295 w 330"/>
                <a:gd name="T63" fmla="*/ 8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633">
                  <a:moveTo>
                    <a:pt x="329" y="96"/>
                  </a:moveTo>
                  <a:cubicBezTo>
                    <a:pt x="329" y="43"/>
                    <a:pt x="295" y="0"/>
                    <a:pt x="247" y="0"/>
                  </a:cubicBezTo>
                  <a:cubicBezTo>
                    <a:pt x="211" y="0"/>
                    <a:pt x="194" y="12"/>
                    <a:pt x="173" y="28"/>
                  </a:cubicBezTo>
                  <a:cubicBezTo>
                    <a:pt x="139" y="58"/>
                    <a:pt x="108" y="126"/>
                    <a:pt x="95" y="180"/>
                  </a:cubicBezTo>
                  <a:lnTo>
                    <a:pt x="0" y="627"/>
                  </a:lnTo>
                  <a:cubicBezTo>
                    <a:pt x="0" y="628"/>
                    <a:pt x="3" y="632"/>
                    <a:pt x="7" y="632"/>
                  </a:cubicBezTo>
                  <a:cubicBezTo>
                    <a:pt x="11" y="632"/>
                    <a:pt x="14" y="632"/>
                    <a:pt x="16" y="628"/>
                  </a:cubicBezTo>
                  <a:lnTo>
                    <a:pt x="58" y="437"/>
                  </a:lnTo>
                  <a:cubicBezTo>
                    <a:pt x="68" y="477"/>
                    <a:pt x="94" y="502"/>
                    <a:pt x="139" y="502"/>
                  </a:cubicBezTo>
                  <a:cubicBezTo>
                    <a:pt x="182" y="502"/>
                    <a:pt x="228" y="479"/>
                    <a:pt x="255" y="449"/>
                  </a:cubicBezTo>
                  <a:cubicBezTo>
                    <a:pt x="282" y="416"/>
                    <a:pt x="304" y="371"/>
                    <a:pt x="304" y="319"/>
                  </a:cubicBezTo>
                  <a:cubicBezTo>
                    <a:pt x="304" y="268"/>
                    <a:pt x="281" y="231"/>
                    <a:pt x="258" y="213"/>
                  </a:cubicBezTo>
                  <a:cubicBezTo>
                    <a:pt x="292" y="190"/>
                    <a:pt x="329" y="148"/>
                    <a:pt x="329" y="96"/>
                  </a:cubicBezTo>
                  <a:close/>
                  <a:moveTo>
                    <a:pt x="220" y="211"/>
                  </a:moveTo>
                  <a:cubicBezTo>
                    <a:pt x="211" y="218"/>
                    <a:pt x="204" y="219"/>
                    <a:pt x="190" y="219"/>
                  </a:cubicBezTo>
                  <a:cubicBezTo>
                    <a:pt x="182" y="219"/>
                    <a:pt x="170" y="219"/>
                    <a:pt x="163" y="216"/>
                  </a:cubicBezTo>
                  <a:cubicBezTo>
                    <a:pt x="165" y="208"/>
                    <a:pt x="187" y="209"/>
                    <a:pt x="194" y="209"/>
                  </a:cubicBezTo>
                  <a:cubicBezTo>
                    <a:pt x="206" y="209"/>
                    <a:pt x="211" y="209"/>
                    <a:pt x="220" y="211"/>
                  </a:cubicBezTo>
                  <a:close/>
                  <a:moveTo>
                    <a:pt x="295" y="80"/>
                  </a:moveTo>
                  <a:cubicBezTo>
                    <a:pt x="295" y="130"/>
                    <a:pt x="271" y="180"/>
                    <a:pt x="240" y="201"/>
                  </a:cubicBezTo>
                  <a:cubicBezTo>
                    <a:pt x="223" y="196"/>
                    <a:pt x="211" y="193"/>
                    <a:pt x="194" y="193"/>
                  </a:cubicBezTo>
                  <a:cubicBezTo>
                    <a:pt x="180" y="193"/>
                    <a:pt x="146" y="193"/>
                    <a:pt x="146" y="216"/>
                  </a:cubicBezTo>
                  <a:cubicBezTo>
                    <a:pt x="146" y="236"/>
                    <a:pt x="179" y="233"/>
                    <a:pt x="189" y="233"/>
                  </a:cubicBezTo>
                  <a:cubicBezTo>
                    <a:pt x="211" y="233"/>
                    <a:pt x="221" y="233"/>
                    <a:pt x="238" y="226"/>
                  </a:cubicBezTo>
                  <a:cubicBezTo>
                    <a:pt x="263" y="249"/>
                    <a:pt x="264" y="271"/>
                    <a:pt x="264" y="303"/>
                  </a:cubicBezTo>
                  <a:cubicBezTo>
                    <a:pt x="265" y="346"/>
                    <a:pt x="250" y="397"/>
                    <a:pt x="236" y="426"/>
                  </a:cubicBezTo>
                  <a:cubicBezTo>
                    <a:pt x="211" y="462"/>
                    <a:pt x="170" y="489"/>
                    <a:pt x="136" y="489"/>
                  </a:cubicBezTo>
                  <a:cubicBezTo>
                    <a:pt x="92" y="489"/>
                    <a:pt x="68" y="447"/>
                    <a:pt x="68" y="397"/>
                  </a:cubicBezTo>
                  <a:cubicBezTo>
                    <a:pt x="68" y="389"/>
                    <a:pt x="68" y="379"/>
                    <a:pt x="71" y="366"/>
                  </a:cubicBezTo>
                  <a:lnTo>
                    <a:pt x="109" y="188"/>
                  </a:lnTo>
                  <a:cubicBezTo>
                    <a:pt x="122" y="128"/>
                    <a:pt x="167" y="17"/>
                    <a:pt x="238" y="17"/>
                  </a:cubicBezTo>
                  <a:cubicBezTo>
                    <a:pt x="272" y="17"/>
                    <a:pt x="295" y="38"/>
                    <a:pt x="295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BBC2AD02-55C0-45FC-ACA1-4345697DE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75"/>
              <a:ext cx="64" cy="5"/>
            </a:xfrm>
            <a:custGeom>
              <a:avLst/>
              <a:gdLst>
                <a:gd name="T0" fmla="*/ 270 w 285"/>
                <a:gd name="T1" fmla="*/ 27 h 28"/>
                <a:gd name="T2" fmla="*/ 284 w 285"/>
                <a:gd name="T3" fmla="*/ 12 h 28"/>
                <a:gd name="T4" fmla="*/ 270 w 285"/>
                <a:gd name="T5" fmla="*/ 0 h 28"/>
                <a:gd name="T6" fmla="*/ 17 w 285"/>
                <a:gd name="T7" fmla="*/ 0 h 28"/>
                <a:gd name="T8" fmla="*/ 0 w 285"/>
                <a:gd name="T9" fmla="*/ 12 h 28"/>
                <a:gd name="T10" fmla="*/ 17 w 285"/>
                <a:gd name="T11" fmla="*/ 27 h 28"/>
                <a:gd name="T12" fmla="*/ 270 w 28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8">
                  <a:moveTo>
                    <a:pt x="270" y="27"/>
                  </a:moveTo>
                  <a:cubicBezTo>
                    <a:pt x="274" y="27"/>
                    <a:pt x="284" y="27"/>
                    <a:pt x="284" y="12"/>
                  </a:cubicBezTo>
                  <a:cubicBezTo>
                    <a:pt x="284" y="0"/>
                    <a:pt x="275" y="0"/>
                    <a:pt x="270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7"/>
                    <a:pt x="10" y="27"/>
                    <a:pt x="17" y="27"/>
                  </a:cubicBezTo>
                  <a:lnTo>
                    <a:pt x="27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07102B7A-A16F-403E-B801-404FF7552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1433"/>
              <a:ext cx="34" cy="74"/>
            </a:xfrm>
            <a:custGeom>
              <a:avLst/>
              <a:gdLst>
                <a:gd name="T0" fmla="*/ 95 w 154"/>
                <a:gd name="T1" fmla="*/ 13 h 329"/>
                <a:gd name="T2" fmla="*/ 84 w 154"/>
                <a:gd name="T3" fmla="*/ 0 h 329"/>
                <a:gd name="T4" fmla="*/ 0 w 154"/>
                <a:gd name="T5" fmla="*/ 32 h 329"/>
                <a:gd name="T6" fmla="*/ 0 w 154"/>
                <a:gd name="T7" fmla="*/ 50 h 329"/>
                <a:gd name="T8" fmla="*/ 61 w 154"/>
                <a:gd name="T9" fmla="*/ 37 h 329"/>
                <a:gd name="T10" fmla="*/ 61 w 154"/>
                <a:gd name="T11" fmla="*/ 288 h 329"/>
                <a:gd name="T12" fmla="*/ 18 w 154"/>
                <a:gd name="T13" fmla="*/ 309 h 329"/>
                <a:gd name="T14" fmla="*/ 3 w 154"/>
                <a:gd name="T15" fmla="*/ 309 h 329"/>
                <a:gd name="T16" fmla="*/ 3 w 154"/>
                <a:gd name="T17" fmla="*/ 328 h 329"/>
                <a:gd name="T18" fmla="*/ 78 w 154"/>
                <a:gd name="T19" fmla="*/ 326 h 329"/>
                <a:gd name="T20" fmla="*/ 153 w 154"/>
                <a:gd name="T21" fmla="*/ 328 h 329"/>
                <a:gd name="T22" fmla="*/ 153 w 154"/>
                <a:gd name="T23" fmla="*/ 309 h 329"/>
                <a:gd name="T24" fmla="*/ 138 w 154"/>
                <a:gd name="T25" fmla="*/ 309 h 329"/>
                <a:gd name="T26" fmla="*/ 95 w 154"/>
                <a:gd name="T27" fmla="*/ 288 h 329"/>
                <a:gd name="T28" fmla="*/ 95 w 154"/>
                <a:gd name="T29" fmla="*/ 1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329">
                  <a:moveTo>
                    <a:pt x="95" y="13"/>
                  </a:moveTo>
                  <a:cubicBezTo>
                    <a:pt x="95" y="0"/>
                    <a:pt x="94" y="0"/>
                    <a:pt x="84" y="0"/>
                  </a:cubicBezTo>
                  <a:cubicBezTo>
                    <a:pt x="57" y="30"/>
                    <a:pt x="17" y="32"/>
                    <a:pt x="0" y="32"/>
                  </a:cubicBezTo>
                  <a:lnTo>
                    <a:pt x="0" y="50"/>
                  </a:lnTo>
                  <a:cubicBezTo>
                    <a:pt x="10" y="50"/>
                    <a:pt x="37" y="50"/>
                    <a:pt x="61" y="37"/>
                  </a:cubicBezTo>
                  <a:lnTo>
                    <a:pt x="61" y="288"/>
                  </a:lnTo>
                  <a:cubicBezTo>
                    <a:pt x="61" y="303"/>
                    <a:pt x="61" y="309"/>
                    <a:pt x="18" y="309"/>
                  </a:cubicBezTo>
                  <a:lnTo>
                    <a:pt x="3" y="309"/>
                  </a:lnTo>
                  <a:lnTo>
                    <a:pt x="3" y="328"/>
                  </a:lnTo>
                  <a:cubicBezTo>
                    <a:pt x="10" y="328"/>
                    <a:pt x="62" y="326"/>
                    <a:pt x="78" y="326"/>
                  </a:cubicBezTo>
                  <a:cubicBezTo>
                    <a:pt x="92" y="326"/>
                    <a:pt x="145" y="328"/>
                    <a:pt x="153" y="328"/>
                  </a:cubicBezTo>
                  <a:lnTo>
                    <a:pt x="153" y="309"/>
                  </a:lnTo>
                  <a:lnTo>
                    <a:pt x="138" y="309"/>
                  </a:lnTo>
                  <a:cubicBezTo>
                    <a:pt x="95" y="309"/>
                    <a:pt x="95" y="303"/>
                    <a:pt x="95" y="288"/>
                  </a:cubicBezTo>
                  <a:lnTo>
                    <a:pt x="9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7" name="Freeform 46">
              <a:extLst>
                <a:ext uri="{FF2B5EF4-FFF2-40B4-BE49-F238E27FC236}">
                  <a16:creationId xmlns:a16="http://schemas.microsoft.com/office/drawing/2014/main" id="{5537C2E3-3A26-4805-814A-B3096B9F8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453"/>
              <a:ext cx="31" cy="158"/>
            </a:xfrm>
            <a:custGeom>
              <a:avLst/>
              <a:gdLst>
                <a:gd name="T0" fmla="*/ 139 w 140"/>
                <a:gd name="T1" fmla="*/ 351 h 703"/>
                <a:gd name="T2" fmla="*/ 101 w 140"/>
                <a:gd name="T3" fmla="*/ 131 h 703"/>
                <a:gd name="T4" fmla="*/ 6 w 140"/>
                <a:gd name="T5" fmla="*/ 0 h 703"/>
                <a:gd name="T6" fmla="*/ 0 w 140"/>
                <a:gd name="T7" fmla="*/ 7 h 703"/>
                <a:gd name="T8" fmla="*/ 10 w 140"/>
                <a:gd name="T9" fmla="*/ 23 h 703"/>
                <a:gd name="T10" fmla="*/ 105 w 140"/>
                <a:gd name="T11" fmla="*/ 351 h 703"/>
                <a:gd name="T12" fmla="*/ 9 w 140"/>
                <a:gd name="T13" fmla="*/ 685 h 703"/>
                <a:gd name="T14" fmla="*/ 0 w 140"/>
                <a:gd name="T15" fmla="*/ 697 h 703"/>
                <a:gd name="T16" fmla="*/ 6 w 140"/>
                <a:gd name="T17" fmla="*/ 702 h 703"/>
                <a:gd name="T18" fmla="*/ 102 w 140"/>
                <a:gd name="T19" fmla="*/ 565 h 703"/>
                <a:gd name="T20" fmla="*/ 139 w 140"/>
                <a:gd name="T21" fmla="*/ 35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351"/>
                  </a:moveTo>
                  <a:cubicBezTo>
                    <a:pt x="139" y="298"/>
                    <a:pt x="133" y="211"/>
                    <a:pt x="101" y="131"/>
                  </a:cubicBezTo>
                  <a:cubicBezTo>
                    <a:pt x="65" y="47"/>
                    <a:pt x="11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2"/>
                    <a:pt x="10" y="23"/>
                  </a:cubicBezTo>
                  <a:cubicBezTo>
                    <a:pt x="71" y="91"/>
                    <a:pt x="105" y="203"/>
                    <a:pt x="105" y="351"/>
                  </a:cubicBezTo>
                  <a:cubicBezTo>
                    <a:pt x="105" y="471"/>
                    <a:pt x="84" y="597"/>
                    <a:pt x="9" y="685"/>
                  </a:cubicBezTo>
                  <a:cubicBezTo>
                    <a:pt x="0" y="692"/>
                    <a:pt x="0" y="695"/>
                    <a:pt x="0" y="697"/>
                  </a:cubicBezTo>
                  <a:cubicBezTo>
                    <a:pt x="0" y="700"/>
                    <a:pt x="3" y="702"/>
                    <a:pt x="6" y="702"/>
                  </a:cubicBezTo>
                  <a:cubicBezTo>
                    <a:pt x="11" y="702"/>
                    <a:pt x="67" y="655"/>
                    <a:pt x="102" y="565"/>
                  </a:cubicBezTo>
                  <a:cubicBezTo>
                    <a:pt x="133" y="489"/>
                    <a:pt x="139" y="411"/>
                    <a:pt x="139" y="3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8" name="Line 47">
            <a:extLst>
              <a:ext uri="{FF2B5EF4-FFF2-40B4-BE49-F238E27FC236}">
                <a16:creationId xmlns:a16="http://schemas.microsoft.com/office/drawing/2014/main" id="{C9A6E061-9F2C-4DBD-B3C3-0201ABECF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1975" y="3681842"/>
            <a:ext cx="1772220" cy="60108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9" name="Text Box 49">
            <a:extLst>
              <a:ext uri="{FF2B5EF4-FFF2-40B4-BE49-F238E27FC236}">
                <a16:creationId xmlns:a16="http://schemas.microsoft.com/office/drawing/2014/main" id="{2E096F8C-0341-4C52-8C80-714689CBE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298" y="2836841"/>
            <a:ext cx="7508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 dirty="0"/>
              <a:t>Mean</a:t>
            </a:r>
          </a:p>
        </p:txBody>
      </p:sp>
      <p:sp>
        <p:nvSpPr>
          <p:cNvPr id="80" name="Text Box 50">
            <a:extLst>
              <a:ext uri="{FF2B5EF4-FFF2-40B4-BE49-F238E27FC236}">
                <a16:creationId xmlns:a16="http://schemas.microsoft.com/office/drawing/2014/main" id="{5B34138A-99F0-4E4D-A9E5-536D70F0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696" y="2826521"/>
            <a:ext cx="8223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sz="1200" dirty="0"/>
              <a:t>Variance</a:t>
            </a:r>
          </a:p>
        </p:txBody>
      </p:sp>
      <p:sp>
        <p:nvSpPr>
          <p:cNvPr id="81" name="Line 51">
            <a:extLst>
              <a:ext uri="{FF2B5EF4-FFF2-40B4-BE49-F238E27FC236}">
                <a16:creationId xmlns:a16="http://schemas.microsoft.com/office/drawing/2014/main" id="{2D537072-9DFC-4F46-91B8-D047388AB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8302" y="3076425"/>
            <a:ext cx="1587" cy="2460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" name="Line 52">
            <a:extLst>
              <a:ext uri="{FF2B5EF4-FFF2-40B4-BE49-F238E27FC236}">
                <a16:creationId xmlns:a16="http://schemas.microsoft.com/office/drawing/2014/main" id="{C6F5A74B-CC04-4A7F-A247-BE67659A9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80278" y="3111477"/>
            <a:ext cx="0" cy="22429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83" name="Group 53">
            <a:extLst>
              <a:ext uri="{FF2B5EF4-FFF2-40B4-BE49-F238E27FC236}">
                <a16:creationId xmlns:a16="http://schemas.microsoft.com/office/drawing/2014/main" id="{5C0721A3-6960-4466-9522-E7FC8833D8EC}"/>
              </a:ext>
            </a:extLst>
          </p:cNvPr>
          <p:cNvGrpSpPr>
            <a:grpSpLocks/>
          </p:cNvGrpSpPr>
          <p:nvPr/>
        </p:nvGrpSpPr>
        <p:grpSpPr bwMode="auto">
          <a:xfrm>
            <a:off x="9564491" y="5311623"/>
            <a:ext cx="1989137" cy="390525"/>
            <a:chOff x="3441" y="2631"/>
            <a:chExt cx="1253" cy="246"/>
          </a:xfrm>
        </p:grpSpPr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7FFF1AE1-ADCD-4CAD-819E-BB5684FD9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631"/>
              <a:ext cx="1253" cy="246"/>
            </a:xfrm>
            <a:custGeom>
              <a:avLst/>
              <a:gdLst>
                <a:gd name="T0" fmla="*/ 2764 w 5529"/>
                <a:gd name="T1" fmla="*/ 1088 h 1089"/>
                <a:gd name="T2" fmla="*/ 0 w 5529"/>
                <a:gd name="T3" fmla="*/ 1088 h 1089"/>
                <a:gd name="T4" fmla="*/ 0 w 5529"/>
                <a:gd name="T5" fmla="*/ 0 h 1089"/>
                <a:gd name="T6" fmla="*/ 5528 w 5529"/>
                <a:gd name="T7" fmla="*/ 0 h 1089"/>
                <a:gd name="T8" fmla="*/ 5528 w 5529"/>
                <a:gd name="T9" fmla="*/ 1088 h 1089"/>
                <a:gd name="T10" fmla="*/ 2764 w 5529"/>
                <a:gd name="T11" fmla="*/ 108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9" h="1089">
                  <a:moveTo>
                    <a:pt x="2764" y="1088"/>
                  </a:moveTo>
                  <a:lnTo>
                    <a:pt x="0" y="1088"/>
                  </a:lnTo>
                  <a:lnTo>
                    <a:pt x="0" y="0"/>
                  </a:lnTo>
                  <a:lnTo>
                    <a:pt x="5528" y="0"/>
                  </a:lnTo>
                  <a:lnTo>
                    <a:pt x="5528" y="1088"/>
                  </a:lnTo>
                  <a:lnTo>
                    <a:pt x="2764" y="10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F0624880-EF30-47B8-AA17-096756B0D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2631"/>
              <a:ext cx="86" cy="229"/>
            </a:xfrm>
            <a:custGeom>
              <a:avLst/>
              <a:gdLst>
                <a:gd name="T0" fmla="*/ 150 w 385"/>
                <a:gd name="T1" fmla="*/ 930 h 1013"/>
                <a:gd name="T2" fmla="*/ 59 w 385"/>
                <a:gd name="T3" fmla="*/ 507 h 1013"/>
                <a:gd name="T4" fmla="*/ 2 w 385"/>
                <a:gd name="T5" fmla="*/ 594 h 1013"/>
                <a:gd name="T6" fmla="*/ 0 w 385"/>
                <a:gd name="T7" fmla="*/ 599 h 1013"/>
                <a:gd name="T8" fmla="*/ 6 w 385"/>
                <a:gd name="T9" fmla="*/ 606 h 1013"/>
                <a:gd name="T10" fmla="*/ 35 w 385"/>
                <a:gd name="T11" fmla="*/ 560 h 1013"/>
                <a:gd name="T12" fmla="*/ 132 w 385"/>
                <a:gd name="T13" fmla="*/ 1012 h 1013"/>
                <a:gd name="T14" fmla="*/ 150 w 385"/>
                <a:gd name="T15" fmla="*/ 1003 h 1013"/>
                <a:gd name="T16" fmla="*/ 383 w 385"/>
                <a:gd name="T17" fmla="*/ 17 h 1013"/>
                <a:gd name="T18" fmla="*/ 384 w 385"/>
                <a:gd name="T19" fmla="*/ 8 h 1013"/>
                <a:gd name="T20" fmla="*/ 377 w 385"/>
                <a:gd name="T21" fmla="*/ 0 h 1013"/>
                <a:gd name="T22" fmla="*/ 367 w 385"/>
                <a:gd name="T23" fmla="*/ 12 h 1013"/>
                <a:gd name="T24" fmla="*/ 150 w 385"/>
                <a:gd name="T25" fmla="*/ 93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1013">
                  <a:moveTo>
                    <a:pt x="150" y="930"/>
                  </a:moveTo>
                  <a:lnTo>
                    <a:pt x="59" y="507"/>
                  </a:lnTo>
                  <a:lnTo>
                    <a:pt x="2" y="594"/>
                  </a:lnTo>
                  <a:cubicBezTo>
                    <a:pt x="0" y="597"/>
                    <a:pt x="0" y="599"/>
                    <a:pt x="0" y="599"/>
                  </a:cubicBezTo>
                  <a:cubicBezTo>
                    <a:pt x="0" y="600"/>
                    <a:pt x="6" y="605"/>
                    <a:pt x="6" y="606"/>
                  </a:cubicBezTo>
                  <a:lnTo>
                    <a:pt x="35" y="560"/>
                  </a:lnTo>
                  <a:lnTo>
                    <a:pt x="132" y="1012"/>
                  </a:lnTo>
                  <a:cubicBezTo>
                    <a:pt x="146" y="1012"/>
                    <a:pt x="148" y="1012"/>
                    <a:pt x="150" y="1003"/>
                  </a:cubicBezTo>
                  <a:lnTo>
                    <a:pt x="383" y="17"/>
                  </a:lnTo>
                  <a:cubicBezTo>
                    <a:pt x="383" y="14"/>
                    <a:pt x="384" y="11"/>
                    <a:pt x="384" y="8"/>
                  </a:cubicBezTo>
                  <a:cubicBezTo>
                    <a:pt x="384" y="4"/>
                    <a:pt x="382" y="0"/>
                    <a:pt x="377" y="0"/>
                  </a:cubicBezTo>
                  <a:cubicBezTo>
                    <a:pt x="368" y="0"/>
                    <a:pt x="367" y="6"/>
                    <a:pt x="367" y="12"/>
                  </a:cubicBezTo>
                  <a:lnTo>
                    <a:pt x="150" y="9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12FEA1B5-6D3E-41A5-A16B-AB8B86073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631"/>
              <a:ext cx="128" cy="3"/>
            </a:xfrm>
            <a:custGeom>
              <a:avLst/>
              <a:gdLst>
                <a:gd name="T0" fmla="*/ 284 w 570"/>
                <a:gd name="T1" fmla="*/ 18 h 19"/>
                <a:gd name="T2" fmla="*/ 0 w 570"/>
                <a:gd name="T3" fmla="*/ 18 h 19"/>
                <a:gd name="T4" fmla="*/ 0 w 570"/>
                <a:gd name="T5" fmla="*/ 0 h 19"/>
                <a:gd name="T6" fmla="*/ 569 w 570"/>
                <a:gd name="T7" fmla="*/ 0 h 19"/>
                <a:gd name="T8" fmla="*/ 569 w 570"/>
                <a:gd name="T9" fmla="*/ 18 h 19"/>
                <a:gd name="T10" fmla="*/ 284 w 57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9">
                  <a:moveTo>
                    <a:pt x="28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569" y="0"/>
                  </a:lnTo>
                  <a:lnTo>
                    <a:pt x="569" y="18"/>
                  </a:lnTo>
                  <a:lnTo>
                    <a:pt x="28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A596E949-ADB2-4F9C-8FCD-5A189D424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5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1340D28A-D2CC-4D2A-9168-3D6C21E25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761"/>
              <a:ext cx="105" cy="3"/>
            </a:xfrm>
            <a:custGeom>
              <a:avLst/>
              <a:gdLst>
                <a:gd name="T0" fmla="*/ 233 w 469"/>
                <a:gd name="T1" fmla="*/ 18 h 19"/>
                <a:gd name="T2" fmla="*/ 0 w 469"/>
                <a:gd name="T3" fmla="*/ 18 h 19"/>
                <a:gd name="T4" fmla="*/ 0 w 469"/>
                <a:gd name="T5" fmla="*/ 0 h 19"/>
                <a:gd name="T6" fmla="*/ 468 w 469"/>
                <a:gd name="T7" fmla="*/ 0 h 19"/>
                <a:gd name="T8" fmla="*/ 468 w 469"/>
                <a:gd name="T9" fmla="*/ 18 h 19"/>
                <a:gd name="T10" fmla="*/ 233 w 469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9">
                  <a:moveTo>
                    <a:pt x="233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233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9" name="Freeform 59">
              <a:extLst>
                <a:ext uri="{FF2B5EF4-FFF2-40B4-BE49-F238E27FC236}">
                  <a16:creationId xmlns:a16="http://schemas.microsoft.com/office/drawing/2014/main" id="{92998EBC-8B5C-4613-B6EA-40403199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50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50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0" name="Freeform 60">
              <a:extLst>
                <a:ext uri="{FF2B5EF4-FFF2-40B4-BE49-F238E27FC236}">
                  <a16:creationId xmlns:a16="http://schemas.microsoft.com/office/drawing/2014/main" id="{0827A96B-C585-4695-B1D5-893E00614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812"/>
              <a:ext cx="51" cy="42"/>
            </a:xfrm>
            <a:custGeom>
              <a:avLst/>
              <a:gdLst>
                <a:gd name="T0" fmla="*/ 101 w 229"/>
                <a:gd name="T1" fmla="*/ 25 h 188"/>
                <a:gd name="T2" fmla="*/ 149 w 229"/>
                <a:gd name="T3" fmla="*/ 25 h 188"/>
                <a:gd name="T4" fmla="*/ 131 w 229"/>
                <a:gd name="T5" fmla="*/ 134 h 188"/>
                <a:gd name="T6" fmla="*/ 134 w 229"/>
                <a:gd name="T7" fmla="*/ 166 h 188"/>
                <a:gd name="T8" fmla="*/ 150 w 229"/>
                <a:gd name="T9" fmla="*/ 187 h 188"/>
                <a:gd name="T10" fmla="*/ 167 w 229"/>
                <a:gd name="T11" fmla="*/ 170 h 188"/>
                <a:gd name="T12" fmla="*/ 164 w 229"/>
                <a:gd name="T13" fmla="*/ 162 h 188"/>
                <a:gd name="T14" fmla="*/ 151 w 229"/>
                <a:gd name="T15" fmla="*/ 92 h 188"/>
                <a:gd name="T16" fmla="*/ 160 w 229"/>
                <a:gd name="T17" fmla="*/ 25 h 188"/>
                <a:gd name="T18" fmla="*/ 209 w 229"/>
                <a:gd name="T19" fmla="*/ 25 h 188"/>
                <a:gd name="T20" fmla="*/ 228 w 229"/>
                <a:gd name="T21" fmla="*/ 11 h 188"/>
                <a:gd name="T22" fmla="*/ 212 w 229"/>
                <a:gd name="T23" fmla="*/ 0 h 188"/>
                <a:gd name="T24" fmla="*/ 70 w 229"/>
                <a:gd name="T25" fmla="*/ 0 h 188"/>
                <a:gd name="T26" fmla="*/ 26 w 229"/>
                <a:gd name="T27" fmla="*/ 20 h 188"/>
                <a:gd name="T28" fmla="*/ 0 w 229"/>
                <a:gd name="T29" fmla="*/ 58 h 188"/>
                <a:gd name="T30" fmla="*/ 5 w 229"/>
                <a:gd name="T31" fmla="*/ 62 h 188"/>
                <a:gd name="T32" fmla="*/ 12 w 229"/>
                <a:gd name="T33" fmla="*/ 58 h 188"/>
                <a:gd name="T34" fmla="*/ 65 w 229"/>
                <a:gd name="T35" fmla="*/ 25 h 188"/>
                <a:gd name="T36" fmla="*/ 90 w 229"/>
                <a:gd name="T37" fmla="*/ 25 h 188"/>
                <a:gd name="T38" fmla="*/ 36 w 229"/>
                <a:gd name="T39" fmla="*/ 166 h 188"/>
                <a:gd name="T40" fmla="*/ 32 w 229"/>
                <a:gd name="T41" fmla="*/ 175 h 188"/>
                <a:gd name="T42" fmla="*/ 44 w 229"/>
                <a:gd name="T43" fmla="*/ 187 h 188"/>
                <a:gd name="T44" fmla="*/ 65 w 229"/>
                <a:gd name="T45" fmla="*/ 160 h 188"/>
                <a:gd name="T46" fmla="*/ 77 w 229"/>
                <a:gd name="T47" fmla="*/ 118 h 188"/>
                <a:gd name="T48" fmla="*/ 101 w 229"/>
                <a:gd name="T49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88">
                  <a:moveTo>
                    <a:pt x="101" y="25"/>
                  </a:moveTo>
                  <a:lnTo>
                    <a:pt x="149" y="25"/>
                  </a:lnTo>
                  <a:cubicBezTo>
                    <a:pt x="134" y="88"/>
                    <a:pt x="131" y="106"/>
                    <a:pt x="131" y="134"/>
                  </a:cubicBezTo>
                  <a:cubicBezTo>
                    <a:pt x="131" y="140"/>
                    <a:pt x="131" y="151"/>
                    <a:pt x="134" y="166"/>
                  </a:cubicBezTo>
                  <a:cubicBezTo>
                    <a:pt x="138" y="185"/>
                    <a:pt x="143" y="187"/>
                    <a:pt x="150" y="187"/>
                  </a:cubicBezTo>
                  <a:cubicBezTo>
                    <a:pt x="158" y="187"/>
                    <a:pt x="167" y="180"/>
                    <a:pt x="167" y="170"/>
                  </a:cubicBezTo>
                  <a:cubicBezTo>
                    <a:pt x="167" y="169"/>
                    <a:pt x="167" y="168"/>
                    <a:pt x="164" y="162"/>
                  </a:cubicBezTo>
                  <a:cubicBezTo>
                    <a:pt x="151" y="132"/>
                    <a:pt x="151" y="103"/>
                    <a:pt x="151" y="92"/>
                  </a:cubicBezTo>
                  <a:cubicBezTo>
                    <a:pt x="151" y="70"/>
                    <a:pt x="155" y="47"/>
                    <a:pt x="160" y="25"/>
                  </a:cubicBezTo>
                  <a:lnTo>
                    <a:pt x="209" y="25"/>
                  </a:lnTo>
                  <a:cubicBezTo>
                    <a:pt x="214" y="25"/>
                    <a:pt x="228" y="25"/>
                    <a:pt x="228" y="11"/>
                  </a:cubicBezTo>
                  <a:cubicBezTo>
                    <a:pt x="228" y="0"/>
                    <a:pt x="220" y="0"/>
                    <a:pt x="212" y="0"/>
                  </a:cubicBezTo>
                  <a:lnTo>
                    <a:pt x="70" y="0"/>
                  </a:lnTo>
                  <a:cubicBezTo>
                    <a:pt x="60" y="0"/>
                    <a:pt x="44" y="0"/>
                    <a:pt x="26" y="20"/>
                  </a:cubicBezTo>
                  <a:cubicBezTo>
                    <a:pt x="11" y="36"/>
                    <a:pt x="0" y="55"/>
                    <a:pt x="0" y="58"/>
                  </a:cubicBezTo>
                  <a:cubicBezTo>
                    <a:pt x="0" y="59"/>
                    <a:pt x="0" y="62"/>
                    <a:pt x="5" y="62"/>
                  </a:cubicBezTo>
                  <a:cubicBezTo>
                    <a:pt x="8" y="62"/>
                    <a:pt x="10" y="60"/>
                    <a:pt x="12" y="58"/>
                  </a:cubicBezTo>
                  <a:cubicBezTo>
                    <a:pt x="32" y="25"/>
                    <a:pt x="58" y="25"/>
                    <a:pt x="65" y="25"/>
                  </a:cubicBezTo>
                  <a:lnTo>
                    <a:pt x="90" y="25"/>
                  </a:lnTo>
                  <a:cubicBezTo>
                    <a:pt x="76" y="76"/>
                    <a:pt x="54" y="127"/>
                    <a:pt x="36" y="166"/>
                  </a:cubicBezTo>
                  <a:cubicBezTo>
                    <a:pt x="32" y="172"/>
                    <a:pt x="32" y="173"/>
                    <a:pt x="32" y="175"/>
                  </a:cubicBezTo>
                  <a:cubicBezTo>
                    <a:pt x="32" y="185"/>
                    <a:pt x="40" y="187"/>
                    <a:pt x="44" y="187"/>
                  </a:cubicBezTo>
                  <a:cubicBezTo>
                    <a:pt x="58" y="187"/>
                    <a:pt x="60" y="175"/>
                    <a:pt x="65" y="160"/>
                  </a:cubicBezTo>
                  <a:cubicBezTo>
                    <a:pt x="72" y="140"/>
                    <a:pt x="72" y="139"/>
                    <a:pt x="77" y="118"/>
                  </a:cubicBezTo>
                  <a:lnTo>
                    <a:pt x="101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A9637580-4250-455F-A400-8C07B1693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4"/>
              <a:ext cx="36" cy="43"/>
            </a:xfrm>
            <a:custGeom>
              <a:avLst/>
              <a:gdLst>
                <a:gd name="T0" fmla="*/ 36 w 165"/>
                <a:gd name="T1" fmla="*/ 84 h 195"/>
                <a:gd name="T2" fmla="*/ 89 w 165"/>
                <a:gd name="T3" fmla="*/ 10 h 195"/>
                <a:gd name="T4" fmla="*/ 137 w 165"/>
                <a:gd name="T5" fmla="*/ 84 h 195"/>
                <a:gd name="T6" fmla="*/ 36 w 165"/>
                <a:gd name="T7" fmla="*/ 84 h 195"/>
                <a:gd name="T8" fmla="*/ 36 w 165"/>
                <a:gd name="T9" fmla="*/ 92 h 195"/>
                <a:gd name="T10" fmla="*/ 154 w 165"/>
                <a:gd name="T11" fmla="*/ 92 h 195"/>
                <a:gd name="T12" fmla="*/ 164 w 165"/>
                <a:gd name="T13" fmla="*/ 84 h 195"/>
                <a:gd name="T14" fmla="*/ 89 w 165"/>
                <a:gd name="T15" fmla="*/ 0 h 195"/>
                <a:gd name="T16" fmla="*/ 0 w 165"/>
                <a:gd name="T17" fmla="*/ 97 h 195"/>
                <a:gd name="T18" fmla="*/ 94 w 165"/>
                <a:gd name="T19" fmla="*/ 194 h 195"/>
                <a:gd name="T20" fmla="*/ 164 w 165"/>
                <a:gd name="T21" fmla="*/ 139 h 195"/>
                <a:gd name="T22" fmla="*/ 158 w 165"/>
                <a:gd name="T23" fmla="*/ 134 h 195"/>
                <a:gd name="T24" fmla="*/ 154 w 165"/>
                <a:gd name="T25" fmla="*/ 140 h 195"/>
                <a:gd name="T26" fmla="*/ 96 w 165"/>
                <a:gd name="T27" fmla="*/ 185 h 195"/>
                <a:gd name="T28" fmla="*/ 48 w 165"/>
                <a:gd name="T29" fmla="*/ 156 h 195"/>
                <a:gd name="T30" fmla="*/ 36 w 165"/>
                <a:gd name="T31" fmla="*/ 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95">
                  <a:moveTo>
                    <a:pt x="36" y="84"/>
                  </a:moveTo>
                  <a:cubicBezTo>
                    <a:pt x="38" y="20"/>
                    <a:pt x="74" y="10"/>
                    <a:pt x="89" y="10"/>
                  </a:cubicBezTo>
                  <a:cubicBezTo>
                    <a:pt x="132" y="10"/>
                    <a:pt x="137" y="66"/>
                    <a:pt x="137" y="84"/>
                  </a:cubicBezTo>
                  <a:lnTo>
                    <a:pt x="36" y="84"/>
                  </a:lnTo>
                  <a:close/>
                  <a:moveTo>
                    <a:pt x="36" y="92"/>
                  </a:moveTo>
                  <a:lnTo>
                    <a:pt x="154" y="92"/>
                  </a:lnTo>
                  <a:cubicBezTo>
                    <a:pt x="163" y="92"/>
                    <a:pt x="164" y="92"/>
                    <a:pt x="164" y="84"/>
                  </a:cubicBezTo>
                  <a:cubicBezTo>
                    <a:pt x="164" y="41"/>
                    <a:pt x="142" y="0"/>
                    <a:pt x="89" y="0"/>
                  </a:cubicBezTo>
                  <a:cubicBezTo>
                    <a:pt x="40" y="0"/>
                    <a:pt x="0" y="43"/>
                    <a:pt x="0" y="97"/>
                  </a:cubicBezTo>
                  <a:cubicBezTo>
                    <a:pt x="0" y="154"/>
                    <a:pt x="44" y="194"/>
                    <a:pt x="94" y="194"/>
                  </a:cubicBezTo>
                  <a:cubicBezTo>
                    <a:pt x="145" y="194"/>
                    <a:pt x="164" y="148"/>
                    <a:pt x="164" y="139"/>
                  </a:cubicBezTo>
                  <a:cubicBezTo>
                    <a:pt x="164" y="136"/>
                    <a:pt x="161" y="134"/>
                    <a:pt x="158" y="134"/>
                  </a:cubicBezTo>
                  <a:cubicBezTo>
                    <a:pt x="155" y="134"/>
                    <a:pt x="154" y="137"/>
                    <a:pt x="154" y="140"/>
                  </a:cubicBezTo>
                  <a:cubicBezTo>
                    <a:pt x="138" y="185"/>
                    <a:pt x="100" y="185"/>
                    <a:pt x="96" y="185"/>
                  </a:cubicBezTo>
                  <a:cubicBezTo>
                    <a:pt x="74" y="185"/>
                    <a:pt x="58" y="170"/>
                    <a:pt x="48" y="156"/>
                  </a:cubicBezTo>
                  <a:cubicBezTo>
                    <a:pt x="36" y="136"/>
                    <a:pt x="36" y="108"/>
                    <a:pt x="36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762F47AF-3838-4BE2-8F76-F4313628E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746"/>
              <a:ext cx="48" cy="40"/>
            </a:xfrm>
            <a:custGeom>
              <a:avLst/>
              <a:gdLst>
                <a:gd name="T0" fmla="*/ 116 w 215"/>
                <a:gd name="T1" fmla="*/ 84 h 183"/>
                <a:gd name="T2" fmla="*/ 156 w 215"/>
                <a:gd name="T3" fmla="*/ 36 h 183"/>
                <a:gd name="T4" fmla="*/ 205 w 215"/>
                <a:gd name="T5" fmla="*/ 13 h 183"/>
                <a:gd name="T6" fmla="*/ 205 w 215"/>
                <a:gd name="T7" fmla="*/ 0 h 183"/>
                <a:gd name="T8" fmla="*/ 170 w 215"/>
                <a:gd name="T9" fmla="*/ 1 h 183"/>
                <a:gd name="T10" fmla="*/ 131 w 215"/>
                <a:gd name="T11" fmla="*/ 0 h 183"/>
                <a:gd name="T12" fmla="*/ 131 w 215"/>
                <a:gd name="T13" fmla="*/ 13 h 183"/>
                <a:gd name="T14" fmla="*/ 143 w 215"/>
                <a:gd name="T15" fmla="*/ 26 h 183"/>
                <a:gd name="T16" fmla="*/ 137 w 215"/>
                <a:gd name="T17" fmla="*/ 41 h 183"/>
                <a:gd name="T18" fmla="*/ 110 w 215"/>
                <a:gd name="T19" fmla="*/ 74 h 183"/>
                <a:gd name="T20" fmla="*/ 77 w 215"/>
                <a:gd name="T21" fmla="*/ 31 h 183"/>
                <a:gd name="T22" fmla="*/ 73 w 215"/>
                <a:gd name="T23" fmla="*/ 24 h 183"/>
                <a:gd name="T24" fmla="*/ 89 w 215"/>
                <a:gd name="T25" fmla="*/ 13 h 183"/>
                <a:gd name="T26" fmla="*/ 89 w 215"/>
                <a:gd name="T27" fmla="*/ 0 h 183"/>
                <a:gd name="T28" fmla="*/ 42 w 215"/>
                <a:gd name="T29" fmla="*/ 1 h 183"/>
                <a:gd name="T30" fmla="*/ 2 w 215"/>
                <a:gd name="T31" fmla="*/ 0 h 183"/>
                <a:gd name="T32" fmla="*/ 2 w 215"/>
                <a:gd name="T33" fmla="*/ 13 h 183"/>
                <a:gd name="T34" fmla="*/ 52 w 215"/>
                <a:gd name="T35" fmla="*/ 40 h 183"/>
                <a:gd name="T36" fmla="*/ 94 w 215"/>
                <a:gd name="T37" fmla="*/ 94 h 183"/>
                <a:gd name="T38" fmla="*/ 54 w 215"/>
                <a:gd name="T39" fmla="*/ 144 h 183"/>
                <a:gd name="T40" fmla="*/ 0 w 215"/>
                <a:gd name="T41" fmla="*/ 170 h 183"/>
                <a:gd name="T42" fmla="*/ 0 w 215"/>
                <a:gd name="T43" fmla="*/ 182 h 183"/>
                <a:gd name="T44" fmla="*/ 36 w 215"/>
                <a:gd name="T45" fmla="*/ 181 h 183"/>
                <a:gd name="T46" fmla="*/ 76 w 215"/>
                <a:gd name="T47" fmla="*/ 182 h 183"/>
                <a:gd name="T48" fmla="*/ 76 w 215"/>
                <a:gd name="T49" fmla="*/ 170 h 183"/>
                <a:gd name="T50" fmla="*/ 64 w 215"/>
                <a:gd name="T51" fmla="*/ 156 h 183"/>
                <a:gd name="T52" fmla="*/ 101 w 215"/>
                <a:gd name="T53" fmla="*/ 103 h 183"/>
                <a:gd name="T54" fmla="*/ 133 w 215"/>
                <a:gd name="T55" fmla="*/ 145 h 183"/>
                <a:gd name="T56" fmla="*/ 142 w 215"/>
                <a:gd name="T57" fmla="*/ 160 h 183"/>
                <a:gd name="T58" fmla="*/ 127 w 215"/>
                <a:gd name="T59" fmla="*/ 170 h 183"/>
                <a:gd name="T60" fmla="*/ 127 w 215"/>
                <a:gd name="T61" fmla="*/ 182 h 183"/>
                <a:gd name="T62" fmla="*/ 173 w 215"/>
                <a:gd name="T63" fmla="*/ 181 h 183"/>
                <a:gd name="T64" fmla="*/ 214 w 215"/>
                <a:gd name="T65" fmla="*/ 182 h 183"/>
                <a:gd name="T66" fmla="*/ 214 w 215"/>
                <a:gd name="T67" fmla="*/ 170 h 183"/>
                <a:gd name="T68" fmla="*/ 174 w 215"/>
                <a:gd name="T69" fmla="*/ 156 h 183"/>
                <a:gd name="T70" fmla="*/ 116 w 215"/>
                <a:gd name="T71" fmla="*/ 8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5" h="183">
                  <a:moveTo>
                    <a:pt x="116" y="84"/>
                  </a:moveTo>
                  <a:cubicBezTo>
                    <a:pt x="130" y="67"/>
                    <a:pt x="145" y="46"/>
                    <a:pt x="156" y="36"/>
                  </a:cubicBezTo>
                  <a:cubicBezTo>
                    <a:pt x="169" y="20"/>
                    <a:pt x="186" y="13"/>
                    <a:pt x="205" y="13"/>
                  </a:cubicBezTo>
                  <a:lnTo>
                    <a:pt x="205" y="0"/>
                  </a:lnTo>
                  <a:cubicBezTo>
                    <a:pt x="194" y="1"/>
                    <a:pt x="182" y="1"/>
                    <a:pt x="170" y="1"/>
                  </a:cubicBezTo>
                  <a:cubicBezTo>
                    <a:pt x="158" y="1"/>
                    <a:pt x="137" y="0"/>
                    <a:pt x="131" y="0"/>
                  </a:cubicBezTo>
                  <a:lnTo>
                    <a:pt x="131" y="13"/>
                  </a:lnTo>
                  <a:cubicBezTo>
                    <a:pt x="139" y="14"/>
                    <a:pt x="143" y="19"/>
                    <a:pt x="143" y="26"/>
                  </a:cubicBezTo>
                  <a:cubicBezTo>
                    <a:pt x="143" y="32"/>
                    <a:pt x="138" y="38"/>
                    <a:pt x="137" y="41"/>
                  </a:cubicBezTo>
                  <a:lnTo>
                    <a:pt x="110" y="74"/>
                  </a:lnTo>
                  <a:lnTo>
                    <a:pt x="77" y="31"/>
                  </a:lnTo>
                  <a:cubicBezTo>
                    <a:pt x="73" y="26"/>
                    <a:pt x="73" y="26"/>
                    <a:pt x="73" y="24"/>
                  </a:cubicBezTo>
                  <a:cubicBezTo>
                    <a:pt x="73" y="17"/>
                    <a:pt x="79" y="13"/>
                    <a:pt x="89" y="13"/>
                  </a:cubicBezTo>
                  <a:lnTo>
                    <a:pt x="89" y="0"/>
                  </a:lnTo>
                  <a:cubicBezTo>
                    <a:pt x="77" y="0"/>
                    <a:pt x="49" y="1"/>
                    <a:pt x="42" y="1"/>
                  </a:cubicBezTo>
                  <a:cubicBezTo>
                    <a:pt x="34" y="1"/>
                    <a:pt x="13" y="1"/>
                    <a:pt x="2" y="0"/>
                  </a:cubicBezTo>
                  <a:lnTo>
                    <a:pt x="2" y="13"/>
                  </a:lnTo>
                  <a:cubicBezTo>
                    <a:pt x="31" y="13"/>
                    <a:pt x="32" y="13"/>
                    <a:pt x="52" y="40"/>
                  </a:cubicBezTo>
                  <a:lnTo>
                    <a:pt x="94" y="94"/>
                  </a:lnTo>
                  <a:lnTo>
                    <a:pt x="54" y="144"/>
                  </a:lnTo>
                  <a:cubicBezTo>
                    <a:pt x="34" y="169"/>
                    <a:pt x="8" y="170"/>
                    <a:pt x="0" y="170"/>
                  </a:cubicBezTo>
                  <a:lnTo>
                    <a:pt x="0" y="182"/>
                  </a:lnTo>
                  <a:cubicBezTo>
                    <a:pt x="11" y="181"/>
                    <a:pt x="24" y="181"/>
                    <a:pt x="36" y="181"/>
                  </a:cubicBezTo>
                  <a:cubicBezTo>
                    <a:pt x="47" y="181"/>
                    <a:pt x="65" y="182"/>
                    <a:pt x="76" y="182"/>
                  </a:cubicBezTo>
                  <a:lnTo>
                    <a:pt x="76" y="170"/>
                  </a:lnTo>
                  <a:cubicBezTo>
                    <a:pt x="66" y="168"/>
                    <a:pt x="64" y="163"/>
                    <a:pt x="64" y="156"/>
                  </a:cubicBezTo>
                  <a:cubicBezTo>
                    <a:pt x="64" y="146"/>
                    <a:pt x="76" y="133"/>
                    <a:pt x="101" y="103"/>
                  </a:cubicBezTo>
                  <a:lnTo>
                    <a:pt x="133" y="145"/>
                  </a:lnTo>
                  <a:cubicBezTo>
                    <a:pt x="137" y="150"/>
                    <a:pt x="142" y="156"/>
                    <a:pt x="142" y="160"/>
                  </a:cubicBezTo>
                  <a:cubicBezTo>
                    <a:pt x="142" y="163"/>
                    <a:pt x="138" y="169"/>
                    <a:pt x="127" y="170"/>
                  </a:cubicBezTo>
                  <a:lnTo>
                    <a:pt x="127" y="182"/>
                  </a:lnTo>
                  <a:cubicBezTo>
                    <a:pt x="140" y="182"/>
                    <a:pt x="163" y="181"/>
                    <a:pt x="173" y="181"/>
                  </a:cubicBezTo>
                  <a:cubicBezTo>
                    <a:pt x="185" y="181"/>
                    <a:pt x="200" y="181"/>
                    <a:pt x="214" y="182"/>
                  </a:cubicBezTo>
                  <a:lnTo>
                    <a:pt x="214" y="170"/>
                  </a:lnTo>
                  <a:cubicBezTo>
                    <a:pt x="191" y="170"/>
                    <a:pt x="184" y="169"/>
                    <a:pt x="174" y="156"/>
                  </a:cubicBezTo>
                  <a:lnTo>
                    <a:pt x="116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0111668E-467A-47E7-9776-0D8AAEF36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745"/>
              <a:ext cx="47" cy="60"/>
            </a:xfrm>
            <a:custGeom>
              <a:avLst/>
              <a:gdLst>
                <a:gd name="T0" fmla="*/ 61 w 210"/>
                <a:gd name="T1" fmla="*/ 28 h 270"/>
                <a:gd name="T2" fmla="*/ 61 w 210"/>
                <a:gd name="T3" fmla="*/ 0 h 270"/>
                <a:gd name="T4" fmla="*/ 0 w 210"/>
                <a:gd name="T5" fmla="*/ 5 h 270"/>
                <a:gd name="T6" fmla="*/ 0 w 210"/>
                <a:gd name="T7" fmla="*/ 18 h 270"/>
                <a:gd name="T8" fmla="*/ 32 w 210"/>
                <a:gd name="T9" fmla="*/ 40 h 270"/>
                <a:gd name="T10" fmla="*/ 32 w 210"/>
                <a:gd name="T11" fmla="*/ 238 h 270"/>
                <a:gd name="T12" fmla="*/ 0 w 210"/>
                <a:gd name="T13" fmla="*/ 257 h 270"/>
                <a:gd name="T14" fmla="*/ 0 w 210"/>
                <a:gd name="T15" fmla="*/ 269 h 270"/>
                <a:gd name="T16" fmla="*/ 47 w 210"/>
                <a:gd name="T17" fmla="*/ 268 h 270"/>
                <a:gd name="T18" fmla="*/ 95 w 210"/>
                <a:gd name="T19" fmla="*/ 269 h 270"/>
                <a:gd name="T20" fmla="*/ 95 w 210"/>
                <a:gd name="T21" fmla="*/ 257 h 270"/>
                <a:gd name="T22" fmla="*/ 62 w 210"/>
                <a:gd name="T23" fmla="*/ 238 h 270"/>
                <a:gd name="T24" fmla="*/ 62 w 210"/>
                <a:gd name="T25" fmla="*/ 166 h 270"/>
                <a:gd name="T26" fmla="*/ 62 w 210"/>
                <a:gd name="T27" fmla="*/ 162 h 270"/>
                <a:gd name="T28" fmla="*/ 114 w 210"/>
                <a:gd name="T29" fmla="*/ 192 h 270"/>
                <a:gd name="T30" fmla="*/ 209 w 210"/>
                <a:gd name="T31" fmla="*/ 96 h 270"/>
                <a:gd name="T32" fmla="*/ 120 w 210"/>
                <a:gd name="T33" fmla="*/ 0 h 270"/>
                <a:gd name="T34" fmla="*/ 61 w 210"/>
                <a:gd name="T35" fmla="*/ 28 h 270"/>
                <a:gd name="T36" fmla="*/ 62 w 210"/>
                <a:gd name="T37" fmla="*/ 139 h 270"/>
                <a:gd name="T38" fmla="*/ 62 w 210"/>
                <a:gd name="T39" fmla="*/ 44 h 270"/>
                <a:gd name="T40" fmla="*/ 118 w 210"/>
                <a:gd name="T41" fmla="*/ 11 h 270"/>
                <a:gd name="T42" fmla="*/ 174 w 210"/>
                <a:gd name="T43" fmla="*/ 96 h 270"/>
                <a:gd name="T44" fmla="*/ 113 w 210"/>
                <a:gd name="T45" fmla="*/ 182 h 270"/>
                <a:gd name="T46" fmla="*/ 68 w 210"/>
                <a:gd name="T47" fmla="*/ 156 h 270"/>
                <a:gd name="T48" fmla="*/ 62 w 210"/>
                <a:gd name="T49" fmla="*/ 1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270">
                  <a:moveTo>
                    <a:pt x="61" y="28"/>
                  </a:moveTo>
                  <a:lnTo>
                    <a:pt x="61" y="0"/>
                  </a:lnTo>
                  <a:lnTo>
                    <a:pt x="0" y="5"/>
                  </a:lnTo>
                  <a:lnTo>
                    <a:pt x="0" y="18"/>
                  </a:lnTo>
                  <a:cubicBezTo>
                    <a:pt x="30" y="18"/>
                    <a:pt x="32" y="20"/>
                    <a:pt x="32" y="40"/>
                  </a:cubicBezTo>
                  <a:lnTo>
                    <a:pt x="32" y="238"/>
                  </a:lnTo>
                  <a:cubicBezTo>
                    <a:pt x="32" y="257"/>
                    <a:pt x="29" y="257"/>
                    <a:pt x="0" y="257"/>
                  </a:cubicBezTo>
                  <a:lnTo>
                    <a:pt x="0" y="269"/>
                  </a:lnTo>
                  <a:cubicBezTo>
                    <a:pt x="14" y="269"/>
                    <a:pt x="36" y="268"/>
                    <a:pt x="47" y="268"/>
                  </a:cubicBezTo>
                  <a:cubicBezTo>
                    <a:pt x="59" y="268"/>
                    <a:pt x="80" y="269"/>
                    <a:pt x="95" y="269"/>
                  </a:cubicBezTo>
                  <a:lnTo>
                    <a:pt x="95" y="257"/>
                  </a:lnTo>
                  <a:cubicBezTo>
                    <a:pt x="67" y="257"/>
                    <a:pt x="62" y="257"/>
                    <a:pt x="62" y="238"/>
                  </a:cubicBezTo>
                  <a:lnTo>
                    <a:pt x="62" y="166"/>
                  </a:lnTo>
                  <a:lnTo>
                    <a:pt x="62" y="162"/>
                  </a:lnTo>
                  <a:cubicBezTo>
                    <a:pt x="65" y="169"/>
                    <a:pt x="83" y="192"/>
                    <a:pt x="114" y="192"/>
                  </a:cubicBezTo>
                  <a:cubicBezTo>
                    <a:pt x="166" y="192"/>
                    <a:pt x="209" y="151"/>
                    <a:pt x="209" y="96"/>
                  </a:cubicBezTo>
                  <a:cubicBezTo>
                    <a:pt x="209" y="42"/>
                    <a:pt x="168" y="0"/>
                    <a:pt x="120" y="0"/>
                  </a:cubicBezTo>
                  <a:cubicBezTo>
                    <a:pt x="88" y="0"/>
                    <a:pt x="70" y="18"/>
                    <a:pt x="61" y="28"/>
                  </a:cubicBezTo>
                  <a:close/>
                  <a:moveTo>
                    <a:pt x="62" y="139"/>
                  </a:moveTo>
                  <a:lnTo>
                    <a:pt x="62" y="44"/>
                  </a:lnTo>
                  <a:cubicBezTo>
                    <a:pt x="74" y="23"/>
                    <a:pt x="95" y="11"/>
                    <a:pt x="118" y="11"/>
                  </a:cubicBezTo>
                  <a:cubicBezTo>
                    <a:pt x="148" y="11"/>
                    <a:pt x="174" y="48"/>
                    <a:pt x="174" y="96"/>
                  </a:cubicBezTo>
                  <a:cubicBezTo>
                    <a:pt x="174" y="146"/>
                    <a:pt x="144" y="182"/>
                    <a:pt x="113" y="182"/>
                  </a:cubicBezTo>
                  <a:cubicBezTo>
                    <a:pt x="96" y="182"/>
                    <a:pt x="79" y="174"/>
                    <a:pt x="68" y="156"/>
                  </a:cubicBezTo>
                  <a:cubicBezTo>
                    <a:pt x="62" y="148"/>
                    <a:pt x="62" y="146"/>
                    <a:pt x="6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4" name="Freeform 64">
              <a:extLst>
                <a:ext uri="{FF2B5EF4-FFF2-40B4-BE49-F238E27FC236}">
                  <a16:creationId xmlns:a16="http://schemas.microsoft.com/office/drawing/2014/main" id="{F5256651-D141-4CDF-BDB1-75EBFF866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2648"/>
              <a:ext cx="25" cy="229"/>
            </a:xfrm>
            <a:custGeom>
              <a:avLst/>
              <a:gdLst>
                <a:gd name="T0" fmla="*/ 0 w 114"/>
                <a:gd name="T1" fmla="*/ 1012 h 1013"/>
                <a:gd name="T2" fmla="*/ 113 w 114"/>
                <a:gd name="T3" fmla="*/ 1012 h 1013"/>
                <a:gd name="T4" fmla="*/ 113 w 114"/>
                <a:gd name="T5" fmla="*/ 990 h 1013"/>
                <a:gd name="T6" fmla="*/ 23 w 114"/>
                <a:gd name="T7" fmla="*/ 990 h 1013"/>
                <a:gd name="T8" fmla="*/ 23 w 114"/>
                <a:gd name="T9" fmla="*/ 23 h 1013"/>
                <a:gd name="T10" fmla="*/ 113 w 114"/>
                <a:gd name="T11" fmla="*/ 23 h 1013"/>
                <a:gd name="T12" fmla="*/ 113 w 114"/>
                <a:gd name="T13" fmla="*/ 0 h 1013"/>
                <a:gd name="T14" fmla="*/ 0 w 114"/>
                <a:gd name="T15" fmla="*/ 0 h 1013"/>
                <a:gd name="T16" fmla="*/ 0 w 114"/>
                <a:gd name="T17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0" y="1012"/>
                  </a:moveTo>
                  <a:lnTo>
                    <a:pt x="113" y="1012"/>
                  </a:lnTo>
                  <a:lnTo>
                    <a:pt x="113" y="990"/>
                  </a:lnTo>
                  <a:lnTo>
                    <a:pt x="23" y="990"/>
                  </a:lnTo>
                  <a:lnTo>
                    <a:pt x="23" y="23"/>
                  </a:lnTo>
                  <a:lnTo>
                    <a:pt x="113" y="23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2BA35E0D-C63F-46CD-8A61-B8FA93A0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6" name="Freeform 66">
              <a:extLst>
                <a:ext uri="{FF2B5EF4-FFF2-40B4-BE49-F238E27FC236}">
                  <a16:creationId xmlns:a16="http://schemas.microsoft.com/office/drawing/2014/main" id="{2D97F520-CF78-46FA-AF6F-72BC3C388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4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7" name="Freeform 67">
              <a:extLst>
                <a:ext uri="{FF2B5EF4-FFF2-40B4-BE49-F238E27FC236}">
                  <a16:creationId xmlns:a16="http://schemas.microsoft.com/office/drawing/2014/main" id="{B85192CC-3194-4262-9235-2C69C4C70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2761"/>
              <a:ext cx="59" cy="3"/>
            </a:xfrm>
            <a:custGeom>
              <a:avLst/>
              <a:gdLst>
                <a:gd name="T0" fmla="*/ 131 w 263"/>
                <a:gd name="T1" fmla="*/ 18 h 19"/>
                <a:gd name="T2" fmla="*/ 0 w 263"/>
                <a:gd name="T3" fmla="*/ 18 h 19"/>
                <a:gd name="T4" fmla="*/ 0 w 263"/>
                <a:gd name="T5" fmla="*/ 0 h 19"/>
                <a:gd name="T6" fmla="*/ 262 w 263"/>
                <a:gd name="T7" fmla="*/ 0 h 19"/>
                <a:gd name="T8" fmla="*/ 262 w 263"/>
                <a:gd name="T9" fmla="*/ 18 h 19"/>
                <a:gd name="T10" fmla="*/ 131 w 26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131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2" y="18"/>
                  </a:lnTo>
                  <a:lnTo>
                    <a:pt x="13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8" name="Freeform 68">
              <a:extLst>
                <a:ext uri="{FF2B5EF4-FFF2-40B4-BE49-F238E27FC236}">
                  <a16:creationId xmlns:a16="http://schemas.microsoft.com/office/drawing/2014/main" id="{22E840C5-5A99-42D0-8260-6AE303F77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49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49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C5E98AB4-EE1E-45DF-A9F9-06BDE812F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15"/>
              <a:ext cx="21" cy="95"/>
            </a:xfrm>
            <a:custGeom>
              <a:avLst/>
              <a:gdLst>
                <a:gd name="T0" fmla="*/ 98 w 99"/>
                <a:gd name="T1" fmla="*/ 419 h 423"/>
                <a:gd name="T2" fmla="*/ 91 w 99"/>
                <a:gd name="T3" fmla="*/ 409 h 423"/>
                <a:gd name="T4" fmla="*/ 25 w 99"/>
                <a:gd name="T5" fmla="*/ 211 h 423"/>
                <a:gd name="T6" fmla="*/ 94 w 99"/>
                <a:gd name="T7" fmla="*/ 12 h 423"/>
                <a:gd name="T8" fmla="*/ 98 w 99"/>
                <a:gd name="T9" fmla="*/ 4 h 423"/>
                <a:gd name="T10" fmla="*/ 94 w 99"/>
                <a:gd name="T11" fmla="*/ 0 h 423"/>
                <a:gd name="T12" fmla="*/ 26 w 99"/>
                <a:gd name="T13" fmla="*/ 83 h 423"/>
                <a:gd name="T14" fmla="*/ 0 w 99"/>
                <a:gd name="T15" fmla="*/ 211 h 423"/>
                <a:gd name="T16" fmla="*/ 28 w 99"/>
                <a:gd name="T17" fmla="*/ 344 h 423"/>
                <a:gd name="T18" fmla="*/ 94 w 99"/>
                <a:gd name="T19" fmla="*/ 422 h 423"/>
                <a:gd name="T20" fmla="*/ 98 w 99"/>
                <a:gd name="T21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419"/>
                  </a:moveTo>
                  <a:cubicBezTo>
                    <a:pt x="98" y="417"/>
                    <a:pt x="98" y="416"/>
                    <a:pt x="91" y="409"/>
                  </a:cubicBezTo>
                  <a:cubicBezTo>
                    <a:pt x="38" y="356"/>
                    <a:pt x="25" y="277"/>
                    <a:pt x="25" y="211"/>
                  </a:cubicBezTo>
                  <a:cubicBezTo>
                    <a:pt x="25" y="138"/>
                    <a:pt x="41" y="65"/>
                    <a:pt x="94" y="12"/>
                  </a:cubicBezTo>
                  <a:cubicBezTo>
                    <a:pt x="98" y="7"/>
                    <a:pt x="98" y="6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0" y="0"/>
                    <a:pt x="52" y="29"/>
                    <a:pt x="26" y="83"/>
                  </a:cubicBezTo>
                  <a:cubicBezTo>
                    <a:pt x="5" y="128"/>
                    <a:pt x="0" y="175"/>
                    <a:pt x="0" y="211"/>
                  </a:cubicBezTo>
                  <a:cubicBezTo>
                    <a:pt x="0" y="245"/>
                    <a:pt x="5" y="296"/>
                    <a:pt x="28" y="344"/>
                  </a:cubicBezTo>
                  <a:cubicBezTo>
                    <a:pt x="54" y="396"/>
                    <a:pt x="90" y="422"/>
                    <a:pt x="94" y="422"/>
                  </a:cubicBezTo>
                  <a:cubicBezTo>
                    <a:pt x="97" y="422"/>
                    <a:pt x="98" y="421"/>
                    <a:pt x="98" y="4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B3B50273-987D-46FB-8B7A-AA3A45D19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745"/>
              <a:ext cx="44" cy="61"/>
            </a:xfrm>
            <a:custGeom>
              <a:avLst/>
              <a:gdLst>
                <a:gd name="T0" fmla="*/ 194 w 197"/>
                <a:gd name="T1" fmla="*/ 26 h 275"/>
                <a:gd name="T2" fmla="*/ 196 w 197"/>
                <a:gd name="T3" fmla="*/ 17 h 275"/>
                <a:gd name="T4" fmla="*/ 184 w 197"/>
                <a:gd name="T5" fmla="*/ 5 h 275"/>
                <a:gd name="T6" fmla="*/ 168 w 197"/>
                <a:gd name="T7" fmla="*/ 13 h 275"/>
                <a:gd name="T8" fmla="*/ 162 w 197"/>
                <a:gd name="T9" fmla="*/ 36 h 275"/>
                <a:gd name="T10" fmla="*/ 154 w 197"/>
                <a:gd name="T11" fmla="*/ 70 h 275"/>
                <a:gd name="T12" fmla="*/ 134 w 197"/>
                <a:gd name="T13" fmla="*/ 146 h 275"/>
                <a:gd name="T14" fmla="*/ 86 w 197"/>
                <a:gd name="T15" fmla="*/ 182 h 275"/>
                <a:gd name="T16" fmla="*/ 60 w 197"/>
                <a:gd name="T17" fmla="*/ 148 h 275"/>
                <a:gd name="T18" fmla="*/ 83 w 197"/>
                <a:gd name="T19" fmla="*/ 65 h 275"/>
                <a:gd name="T20" fmla="*/ 90 w 197"/>
                <a:gd name="T21" fmla="*/ 35 h 275"/>
                <a:gd name="T22" fmla="*/ 55 w 197"/>
                <a:gd name="T23" fmla="*/ 0 h 275"/>
                <a:gd name="T24" fmla="*/ 0 w 197"/>
                <a:gd name="T25" fmla="*/ 65 h 275"/>
                <a:gd name="T26" fmla="*/ 5 w 197"/>
                <a:gd name="T27" fmla="*/ 70 h 275"/>
                <a:gd name="T28" fmla="*/ 12 w 197"/>
                <a:gd name="T29" fmla="*/ 61 h 275"/>
                <a:gd name="T30" fmla="*/ 55 w 197"/>
                <a:gd name="T31" fmla="*/ 10 h 275"/>
                <a:gd name="T32" fmla="*/ 65 w 197"/>
                <a:gd name="T33" fmla="*/ 23 h 275"/>
                <a:gd name="T34" fmla="*/ 58 w 197"/>
                <a:gd name="T35" fmla="*/ 53 h 275"/>
                <a:gd name="T36" fmla="*/ 34 w 197"/>
                <a:gd name="T37" fmla="*/ 142 h 275"/>
                <a:gd name="T38" fmla="*/ 85 w 197"/>
                <a:gd name="T39" fmla="*/ 192 h 275"/>
                <a:gd name="T40" fmla="*/ 127 w 197"/>
                <a:gd name="T41" fmla="*/ 173 h 275"/>
                <a:gd name="T42" fmla="*/ 101 w 197"/>
                <a:gd name="T43" fmla="*/ 238 h 275"/>
                <a:gd name="T44" fmla="*/ 54 w 197"/>
                <a:gd name="T45" fmla="*/ 265 h 275"/>
                <a:gd name="T46" fmla="*/ 22 w 197"/>
                <a:gd name="T47" fmla="*/ 247 h 275"/>
                <a:gd name="T48" fmla="*/ 40 w 197"/>
                <a:gd name="T49" fmla="*/ 242 h 275"/>
                <a:gd name="T50" fmla="*/ 48 w 197"/>
                <a:gd name="T51" fmla="*/ 224 h 275"/>
                <a:gd name="T52" fmla="*/ 32 w 197"/>
                <a:gd name="T53" fmla="*/ 209 h 275"/>
                <a:gd name="T54" fmla="*/ 8 w 197"/>
                <a:gd name="T55" fmla="*/ 238 h 275"/>
                <a:gd name="T56" fmla="*/ 54 w 197"/>
                <a:gd name="T57" fmla="*/ 274 h 275"/>
                <a:gd name="T58" fmla="*/ 152 w 197"/>
                <a:gd name="T59" fmla="*/ 187 h 275"/>
                <a:gd name="T60" fmla="*/ 194 w 197"/>
                <a:gd name="T6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5">
                  <a:moveTo>
                    <a:pt x="194" y="26"/>
                  </a:moveTo>
                  <a:cubicBezTo>
                    <a:pt x="196" y="20"/>
                    <a:pt x="196" y="19"/>
                    <a:pt x="196" y="17"/>
                  </a:cubicBezTo>
                  <a:cubicBezTo>
                    <a:pt x="196" y="8"/>
                    <a:pt x="190" y="5"/>
                    <a:pt x="184" y="5"/>
                  </a:cubicBezTo>
                  <a:cubicBezTo>
                    <a:pt x="179" y="5"/>
                    <a:pt x="172" y="7"/>
                    <a:pt x="168" y="13"/>
                  </a:cubicBezTo>
                  <a:cubicBezTo>
                    <a:pt x="167" y="16"/>
                    <a:pt x="164" y="29"/>
                    <a:pt x="162" y="36"/>
                  </a:cubicBezTo>
                  <a:cubicBezTo>
                    <a:pt x="160" y="47"/>
                    <a:pt x="156" y="59"/>
                    <a:pt x="154" y="70"/>
                  </a:cubicBezTo>
                  <a:lnTo>
                    <a:pt x="134" y="146"/>
                  </a:lnTo>
                  <a:cubicBezTo>
                    <a:pt x="133" y="152"/>
                    <a:pt x="115" y="182"/>
                    <a:pt x="86" y="182"/>
                  </a:cubicBezTo>
                  <a:cubicBezTo>
                    <a:pt x="65" y="182"/>
                    <a:pt x="60" y="164"/>
                    <a:pt x="60" y="148"/>
                  </a:cubicBezTo>
                  <a:cubicBezTo>
                    <a:pt x="60" y="128"/>
                    <a:pt x="68" y="103"/>
                    <a:pt x="83" y="65"/>
                  </a:cubicBezTo>
                  <a:cubicBezTo>
                    <a:pt x="89" y="48"/>
                    <a:pt x="90" y="43"/>
                    <a:pt x="90" y="35"/>
                  </a:cubicBezTo>
                  <a:cubicBezTo>
                    <a:pt x="90" y="16"/>
                    <a:pt x="77" y="0"/>
                    <a:pt x="55" y="0"/>
                  </a:cubicBezTo>
                  <a:cubicBezTo>
                    <a:pt x="16" y="0"/>
                    <a:pt x="0" y="61"/>
                    <a:pt x="0" y="65"/>
                  </a:cubicBezTo>
                  <a:cubicBezTo>
                    <a:pt x="0" y="70"/>
                    <a:pt x="4" y="70"/>
                    <a:pt x="5" y="70"/>
                  </a:cubicBezTo>
                  <a:cubicBezTo>
                    <a:pt x="10" y="70"/>
                    <a:pt x="10" y="68"/>
                    <a:pt x="12" y="61"/>
                  </a:cubicBezTo>
                  <a:cubicBezTo>
                    <a:pt x="23" y="22"/>
                    <a:pt x="41" y="10"/>
                    <a:pt x="55" y="10"/>
                  </a:cubicBezTo>
                  <a:cubicBezTo>
                    <a:pt x="58" y="10"/>
                    <a:pt x="65" y="10"/>
                    <a:pt x="65" y="23"/>
                  </a:cubicBezTo>
                  <a:cubicBezTo>
                    <a:pt x="65" y="34"/>
                    <a:pt x="61" y="44"/>
                    <a:pt x="58" y="53"/>
                  </a:cubicBezTo>
                  <a:cubicBezTo>
                    <a:pt x="41" y="97"/>
                    <a:pt x="34" y="122"/>
                    <a:pt x="34" y="142"/>
                  </a:cubicBezTo>
                  <a:cubicBezTo>
                    <a:pt x="34" y="179"/>
                    <a:pt x="60" y="192"/>
                    <a:pt x="85" y="192"/>
                  </a:cubicBezTo>
                  <a:cubicBezTo>
                    <a:pt x="102" y="192"/>
                    <a:pt x="116" y="185"/>
                    <a:pt x="127" y="173"/>
                  </a:cubicBezTo>
                  <a:cubicBezTo>
                    <a:pt x="122" y="194"/>
                    <a:pt x="118" y="215"/>
                    <a:pt x="101" y="238"/>
                  </a:cubicBezTo>
                  <a:cubicBezTo>
                    <a:pt x="89" y="252"/>
                    <a:pt x="73" y="265"/>
                    <a:pt x="54" y="265"/>
                  </a:cubicBezTo>
                  <a:cubicBezTo>
                    <a:pt x="48" y="265"/>
                    <a:pt x="29" y="263"/>
                    <a:pt x="22" y="247"/>
                  </a:cubicBezTo>
                  <a:cubicBezTo>
                    <a:pt x="29" y="247"/>
                    <a:pt x="34" y="247"/>
                    <a:pt x="40" y="242"/>
                  </a:cubicBezTo>
                  <a:cubicBezTo>
                    <a:pt x="44" y="238"/>
                    <a:pt x="48" y="233"/>
                    <a:pt x="48" y="224"/>
                  </a:cubicBezTo>
                  <a:cubicBezTo>
                    <a:pt x="48" y="211"/>
                    <a:pt x="36" y="209"/>
                    <a:pt x="32" y="209"/>
                  </a:cubicBezTo>
                  <a:cubicBezTo>
                    <a:pt x="23" y="209"/>
                    <a:pt x="8" y="216"/>
                    <a:pt x="8" y="238"/>
                  </a:cubicBezTo>
                  <a:cubicBezTo>
                    <a:pt x="8" y="258"/>
                    <a:pt x="28" y="274"/>
                    <a:pt x="54" y="274"/>
                  </a:cubicBezTo>
                  <a:cubicBezTo>
                    <a:pt x="98" y="274"/>
                    <a:pt x="142" y="235"/>
                    <a:pt x="152" y="187"/>
                  </a:cubicBezTo>
                  <a:lnTo>
                    <a:pt x="194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B25FDB48-B435-4329-8480-6DBD9ABB8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2" name="Freeform 72">
              <a:extLst>
                <a:ext uri="{FF2B5EF4-FFF2-40B4-BE49-F238E27FC236}">
                  <a16:creationId xmlns:a16="http://schemas.microsoft.com/office/drawing/2014/main" id="{CBA645AF-3AC4-4DAD-BFAB-FD89772B3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3" name="Freeform 73">
              <a:extLst>
                <a:ext uri="{FF2B5EF4-FFF2-40B4-BE49-F238E27FC236}">
                  <a16:creationId xmlns:a16="http://schemas.microsoft.com/office/drawing/2014/main" id="{5F21D8E5-E478-4BED-9EE0-59CE8D06A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744"/>
              <a:ext cx="73" cy="44"/>
            </a:xfrm>
            <a:custGeom>
              <a:avLst/>
              <a:gdLst>
                <a:gd name="T0" fmla="*/ 222 w 325"/>
                <a:gd name="T1" fmla="*/ 41 h 197"/>
                <a:gd name="T2" fmla="*/ 226 w 325"/>
                <a:gd name="T3" fmla="*/ 22 h 197"/>
                <a:gd name="T4" fmla="*/ 206 w 325"/>
                <a:gd name="T5" fmla="*/ 4 h 197"/>
                <a:gd name="T6" fmla="*/ 178 w 325"/>
                <a:gd name="T7" fmla="*/ 26 h 197"/>
                <a:gd name="T8" fmla="*/ 156 w 325"/>
                <a:gd name="T9" fmla="*/ 113 h 197"/>
                <a:gd name="T10" fmla="*/ 152 w 325"/>
                <a:gd name="T11" fmla="*/ 138 h 197"/>
                <a:gd name="T12" fmla="*/ 155 w 325"/>
                <a:gd name="T13" fmla="*/ 151 h 197"/>
                <a:gd name="T14" fmla="*/ 118 w 325"/>
                <a:gd name="T15" fmla="*/ 180 h 197"/>
                <a:gd name="T16" fmla="*/ 84 w 325"/>
                <a:gd name="T17" fmla="*/ 145 h 197"/>
                <a:gd name="T18" fmla="*/ 107 w 325"/>
                <a:gd name="T19" fmla="*/ 65 h 197"/>
                <a:gd name="T20" fmla="*/ 114 w 325"/>
                <a:gd name="T21" fmla="*/ 38 h 197"/>
                <a:gd name="T22" fmla="*/ 66 w 325"/>
                <a:gd name="T23" fmla="*/ 0 h 197"/>
                <a:gd name="T24" fmla="*/ 0 w 325"/>
                <a:gd name="T25" fmla="*/ 66 h 197"/>
                <a:gd name="T26" fmla="*/ 11 w 325"/>
                <a:gd name="T27" fmla="*/ 72 h 197"/>
                <a:gd name="T28" fmla="*/ 20 w 325"/>
                <a:gd name="T29" fmla="*/ 67 h 197"/>
                <a:gd name="T30" fmla="*/ 64 w 325"/>
                <a:gd name="T31" fmla="*/ 16 h 197"/>
                <a:gd name="T32" fmla="*/ 71 w 325"/>
                <a:gd name="T33" fmla="*/ 25 h 197"/>
                <a:gd name="T34" fmla="*/ 61 w 325"/>
                <a:gd name="T35" fmla="*/ 58 h 197"/>
                <a:gd name="T36" fmla="*/ 38 w 325"/>
                <a:gd name="T37" fmla="*/ 137 h 197"/>
                <a:gd name="T38" fmla="*/ 115 w 325"/>
                <a:gd name="T39" fmla="*/ 196 h 197"/>
                <a:gd name="T40" fmla="*/ 163 w 325"/>
                <a:gd name="T41" fmla="*/ 172 h 197"/>
                <a:gd name="T42" fmla="*/ 227 w 325"/>
                <a:gd name="T43" fmla="*/ 196 h 197"/>
                <a:gd name="T44" fmla="*/ 294 w 325"/>
                <a:gd name="T45" fmla="*/ 146 h 197"/>
                <a:gd name="T46" fmla="*/ 324 w 325"/>
                <a:gd name="T47" fmla="*/ 38 h 197"/>
                <a:gd name="T48" fmla="*/ 295 w 325"/>
                <a:gd name="T49" fmla="*/ 0 h 197"/>
                <a:gd name="T50" fmla="*/ 263 w 325"/>
                <a:gd name="T51" fmla="*/ 32 h 197"/>
                <a:gd name="T52" fmla="*/ 276 w 325"/>
                <a:gd name="T53" fmla="*/ 50 h 197"/>
                <a:gd name="T54" fmla="*/ 296 w 325"/>
                <a:gd name="T55" fmla="*/ 78 h 197"/>
                <a:gd name="T56" fmla="*/ 272 w 325"/>
                <a:gd name="T57" fmla="*/ 148 h 197"/>
                <a:gd name="T58" fmla="*/ 229 w 325"/>
                <a:gd name="T59" fmla="*/ 180 h 197"/>
                <a:gd name="T60" fmla="*/ 199 w 325"/>
                <a:gd name="T61" fmla="*/ 146 h 197"/>
                <a:gd name="T62" fmla="*/ 205 w 325"/>
                <a:gd name="T63" fmla="*/ 108 h 197"/>
                <a:gd name="T64" fmla="*/ 216 w 325"/>
                <a:gd name="T65" fmla="*/ 65 h 197"/>
                <a:gd name="T66" fmla="*/ 222 w 325"/>
                <a:gd name="T67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97">
                  <a:moveTo>
                    <a:pt x="222" y="41"/>
                  </a:moveTo>
                  <a:cubicBezTo>
                    <a:pt x="223" y="36"/>
                    <a:pt x="226" y="25"/>
                    <a:pt x="226" y="22"/>
                  </a:cubicBezTo>
                  <a:cubicBezTo>
                    <a:pt x="226" y="13"/>
                    <a:pt x="218" y="4"/>
                    <a:pt x="206" y="4"/>
                  </a:cubicBezTo>
                  <a:cubicBezTo>
                    <a:pt x="199" y="4"/>
                    <a:pt x="184" y="7"/>
                    <a:pt x="178" y="26"/>
                  </a:cubicBezTo>
                  <a:cubicBezTo>
                    <a:pt x="170" y="53"/>
                    <a:pt x="163" y="84"/>
                    <a:pt x="156" y="113"/>
                  </a:cubicBezTo>
                  <a:cubicBezTo>
                    <a:pt x="152" y="127"/>
                    <a:pt x="152" y="133"/>
                    <a:pt x="152" y="138"/>
                  </a:cubicBezTo>
                  <a:cubicBezTo>
                    <a:pt x="152" y="150"/>
                    <a:pt x="155" y="150"/>
                    <a:pt x="155" y="151"/>
                  </a:cubicBezTo>
                  <a:cubicBezTo>
                    <a:pt x="155" y="155"/>
                    <a:pt x="143" y="180"/>
                    <a:pt x="118" y="180"/>
                  </a:cubicBezTo>
                  <a:cubicBezTo>
                    <a:pt x="84" y="180"/>
                    <a:pt x="84" y="155"/>
                    <a:pt x="84" y="145"/>
                  </a:cubicBezTo>
                  <a:cubicBezTo>
                    <a:pt x="84" y="127"/>
                    <a:pt x="89" y="108"/>
                    <a:pt x="107" y="65"/>
                  </a:cubicBezTo>
                  <a:cubicBezTo>
                    <a:pt x="109" y="55"/>
                    <a:pt x="114" y="46"/>
                    <a:pt x="114" y="38"/>
                  </a:cubicBezTo>
                  <a:cubicBezTo>
                    <a:pt x="114" y="14"/>
                    <a:pt x="89" y="0"/>
                    <a:pt x="66" y="0"/>
                  </a:cubicBezTo>
                  <a:cubicBezTo>
                    <a:pt x="22" y="0"/>
                    <a:pt x="0" y="58"/>
                    <a:pt x="0" y="66"/>
                  </a:cubicBezTo>
                  <a:cubicBezTo>
                    <a:pt x="0" y="72"/>
                    <a:pt x="7" y="72"/>
                    <a:pt x="11" y="72"/>
                  </a:cubicBezTo>
                  <a:cubicBezTo>
                    <a:pt x="16" y="72"/>
                    <a:pt x="18" y="72"/>
                    <a:pt x="20" y="67"/>
                  </a:cubicBezTo>
                  <a:cubicBezTo>
                    <a:pt x="34" y="20"/>
                    <a:pt x="56" y="16"/>
                    <a:pt x="64" y="16"/>
                  </a:cubicBezTo>
                  <a:cubicBezTo>
                    <a:pt x="66" y="16"/>
                    <a:pt x="71" y="16"/>
                    <a:pt x="71" y="25"/>
                  </a:cubicBezTo>
                  <a:cubicBezTo>
                    <a:pt x="71" y="35"/>
                    <a:pt x="66" y="46"/>
                    <a:pt x="61" y="58"/>
                  </a:cubicBezTo>
                  <a:cubicBezTo>
                    <a:pt x="46" y="98"/>
                    <a:pt x="38" y="120"/>
                    <a:pt x="38" y="137"/>
                  </a:cubicBezTo>
                  <a:cubicBezTo>
                    <a:pt x="38" y="185"/>
                    <a:pt x="79" y="196"/>
                    <a:pt x="115" y="196"/>
                  </a:cubicBezTo>
                  <a:cubicBezTo>
                    <a:pt x="124" y="196"/>
                    <a:pt x="143" y="196"/>
                    <a:pt x="163" y="172"/>
                  </a:cubicBezTo>
                  <a:cubicBezTo>
                    <a:pt x="175" y="186"/>
                    <a:pt x="193" y="196"/>
                    <a:pt x="227" y="196"/>
                  </a:cubicBezTo>
                  <a:cubicBezTo>
                    <a:pt x="252" y="196"/>
                    <a:pt x="274" y="184"/>
                    <a:pt x="294" y="146"/>
                  </a:cubicBezTo>
                  <a:cubicBezTo>
                    <a:pt x="310" y="114"/>
                    <a:pt x="324" y="60"/>
                    <a:pt x="324" y="38"/>
                  </a:cubicBezTo>
                  <a:cubicBezTo>
                    <a:pt x="324" y="0"/>
                    <a:pt x="295" y="0"/>
                    <a:pt x="295" y="0"/>
                  </a:cubicBezTo>
                  <a:cubicBezTo>
                    <a:pt x="278" y="0"/>
                    <a:pt x="263" y="17"/>
                    <a:pt x="263" y="32"/>
                  </a:cubicBezTo>
                  <a:cubicBezTo>
                    <a:pt x="263" y="44"/>
                    <a:pt x="271" y="49"/>
                    <a:pt x="276" y="50"/>
                  </a:cubicBezTo>
                  <a:cubicBezTo>
                    <a:pt x="292" y="61"/>
                    <a:pt x="296" y="70"/>
                    <a:pt x="296" y="78"/>
                  </a:cubicBezTo>
                  <a:cubicBezTo>
                    <a:pt x="296" y="84"/>
                    <a:pt x="286" y="125"/>
                    <a:pt x="272" y="148"/>
                  </a:cubicBezTo>
                  <a:cubicBezTo>
                    <a:pt x="262" y="169"/>
                    <a:pt x="247" y="180"/>
                    <a:pt x="229" y="180"/>
                  </a:cubicBezTo>
                  <a:cubicBezTo>
                    <a:pt x="199" y="180"/>
                    <a:pt x="199" y="156"/>
                    <a:pt x="199" y="146"/>
                  </a:cubicBezTo>
                  <a:cubicBezTo>
                    <a:pt x="199" y="136"/>
                    <a:pt x="199" y="130"/>
                    <a:pt x="205" y="108"/>
                  </a:cubicBezTo>
                  <a:cubicBezTo>
                    <a:pt x="209" y="96"/>
                    <a:pt x="214" y="74"/>
                    <a:pt x="216" y="65"/>
                  </a:cubicBezTo>
                  <a:lnTo>
                    <a:pt x="22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385F8BEE-4F3B-42D0-AEC8-199DEBD3A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701"/>
              <a:ext cx="49" cy="46"/>
            </a:xfrm>
            <a:custGeom>
              <a:avLst/>
              <a:gdLst>
                <a:gd name="T0" fmla="*/ 118 w 219"/>
                <a:gd name="T1" fmla="*/ 14 h 206"/>
                <a:gd name="T2" fmla="*/ 208 w 219"/>
                <a:gd name="T3" fmla="*/ 14 h 206"/>
                <a:gd name="T4" fmla="*/ 218 w 219"/>
                <a:gd name="T5" fmla="*/ 7 h 206"/>
                <a:gd name="T6" fmla="*/ 208 w 219"/>
                <a:gd name="T7" fmla="*/ 0 h 206"/>
                <a:gd name="T8" fmla="*/ 12 w 219"/>
                <a:gd name="T9" fmla="*/ 0 h 206"/>
                <a:gd name="T10" fmla="*/ 0 w 219"/>
                <a:gd name="T11" fmla="*/ 7 h 206"/>
                <a:gd name="T12" fmla="*/ 12 w 219"/>
                <a:gd name="T13" fmla="*/ 14 h 206"/>
                <a:gd name="T14" fmla="*/ 103 w 219"/>
                <a:gd name="T15" fmla="*/ 14 h 206"/>
                <a:gd name="T16" fmla="*/ 103 w 219"/>
                <a:gd name="T17" fmla="*/ 194 h 206"/>
                <a:gd name="T18" fmla="*/ 109 w 219"/>
                <a:gd name="T19" fmla="*/ 205 h 206"/>
                <a:gd name="T20" fmla="*/ 118 w 219"/>
                <a:gd name="T21" fmla="*/ 194 h 206"/>
                <a:gd name="T22" fmla="*/ 118 w 219"/>
                <a:gd name="T23" fmla="*/ 1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206">
                  <a:moveTo>
                    <a:pt x="118" y="14"/>
                  </a:moveTo>
                  <a:lnTo>
                    <a:pt x="208" y="14"/>
                  </a:lnTo>
                  <a:cubicBezTo>
                    <a:pt x="212" y="14"/>
                    <a:pt x="218" y="14"/>
                    <a:pt x="218" y="7"/>
                  </a:cubicBezTo>
                  <a:cubicBezTo>
                    <a:pt x="218" y="0"/>
                    <a:pt x="212" y="0"/>
                    <a:pt x="208" y="0"/>
                  </a:cubicBezTo>
                  <a:lnTo>
                    <a:pt x="12" y="0"/>
                  </a:lnTo>
                  <a:cubicBezTo>
                    <a:pt x="7" y="0"/>
                    <a:pt x="0" y="0"/>
                    <a:pt x="0" y="7"/>
                  </a:cubicBezTo>
                  <a:cubicBezTo>
                    <a:pt x="0" y="14"/>
                    <a:pt x="7" y="14"/>
                    <a:pt x="12" y="14"/>
                  </a:cubicBezTo>
                  <a:lnTo>
                    <a:pt x="103" y="14"/>
                  </a:lnTo>
                  <a:lnTo>
                    <a:pt x="103" y="194"/>
                  </a:lnTo>
                  <a:cubicBezTo>
                    <a:pt x="103" y="199"/>
                    <a:pt x="103" y="205"/>
                    <a:pt x="109" y="205"/>
                  </a:cubicBezTo>
                  <a:cubicBezTo>
                    <a:pt x="118" y="205"/>
                    <a:pt x="118" y="199"/>
                    <a:pt x="118" y="194"/>
                  </a:cubicBezTo>
                  <a:lnTo>
                    <a:pt x="11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5" name="Freeform 75">
              <a:extLst>
                <a:ext uri="{FF2B5EF4-FFF2-40B4-BE49-F238E27FC236}">
                  <a16:creationId xmlns:a16="http://schemas.microsoft.com/office/drawing/2014/main" id="{061E6DF1-C56F-479A-830F-2407CC9C1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744"/>
              <a:ext cx="54" cy="43"/>
            </a:xfrm>
            <a:custGeom>
              <a:avLst/>
              <a:gdLst>
                <a:gd name="T0" fmla="*/ 211 w 241"/>
                <a:gd name="T1" fmla="*/ 22 h 195"/>
                <a:gd name="T2" fmla="*/ 188 w 241"/>
                <a:gd name="T3" fmla="*/ 50 h 195"/>
                <a:gd name="T4" fmla="*/ 209 w 241"/>
                <a:gd name="T5" fmla="*/ 70 h 195"/>
                <a:gd name="T6" fmla="*/ 240 w 241"/>
                <a:gd name="T7" fmla="*/ 37 h 195"/>
                <a:gd name="T8" fmla="*/ 191 w 241"/>
                <a:gd name="T9" fmla="*/ 0 h 195"/>
                <a:gd name="T10" fmla="*/ 146 w 241"/>
                <a:gd name="T11" fmla="*/ 26 h 195"/>
                <a:gd name="T12" fmla="*/ 88 w 241"/>
                <a:gd name="T13" fmla="*/ 0 h 195"/>
                <a:gd name="T14" fmla="*/ 6 w 241"/>
                <a:gd name="T15" fmla="*/ 66 h 195"/>
                <a:gd name="T16" fmla="*/ 16 w 241"/>
                <a:gd name="T17" fmla="*/ 72 h 195"/>
                <a:gd name="T18" fmla="*/ 25 w 241"/>
                <a:gd name="T19" fmla="*/ 66 h 195"/>
                <a:gd name="T20" fmla="*/ 85 w 241"/>
                <a:gd name="T21" fmla="*/ 16 h 195"/>
                <a:gd name="T22" fmla="*/ 109 w 241"/>
                <a:gd name="T23" fmla="*/ 36 h 195"/>
                <a:gd name="T24" fmla="*/ 100 w 241"/>
                <a:gd name="T25" fmla="*/ 84 h 195"/>
                <a:gd name="T26" fmla="*/ 85 w 241"/>
                <a:gd name="T27" fmla="*/ 142 h 195"/>
                <a:gd name="T28" fmla="*/ 49 w 241"/>
                <a:gd name="T29" fmla="*/ 180 h 195"/>
                <a:gd name="T30" fmla="*/ 29 w 241"/>
                <a:gd name="T31" fmla="*/ 174 h 195"/>
                <a:gd name="T32" fmla="*/ 52 w 241"/>
                <a:gd name="T33" fmla="*/ 144 h 195"/>
                <a:gd name="T34" fmla="*/ 31 w 241"/>
                <a:gd name="T35" fmla="*/ 125 h 195"/>
                <a:gd name="T36" fmla="*/ 0 w 241"/>
                <a:gd name="T37" fmla="*/ 157 h 195"/>
                <a:gd name="T38" fmla="*/ 48 w 241"/>
                <a:gd name="T39" fmla="*/ 194 h 195"/>
                <a:gd name="T40" fmla="*/ 94 w 241"/>
                <a:gd name="T41" fmla="*/ 169 h 195"/>
                <a:gd name="T42" fmla="*/ 151 w 241"/>
                <a:gd name="T43" fmla="*/ 194 h 195"/>
                <a:gd name="T44" fmla="*/ 234 w 241"/>
                <a:gd name="T45" fmla="*/ 128 h 195"/>
                <a:gd name="T46" fmla="*/ 223 w 241"/>
                <a:gd name="T47" fmla="*/ 122 h 195"/>
                <a:gd name="T48" fmla="*/ 214 w 241"/>
                <a:gd name="T49" fmla="*/ 128 h 195"/>
                <a:gd name="T50" fmla="*/ 155 w 241"/>
                <a:gd name="T51" fmla="*/ 180 h 195"/>
                <a:gd name="T52" fmla="*/ 131 w 241"/>
                <a:gd name="T53" fmla="*/ 158 h 195"/>
                <a:gd name="T54" fmla="*/ 140 w 241"/>
                <a:gd name="T55" fmla="*/ 112 h 195"/>
                <a:gd name="T56" fmla="*/ 155 w 241"/>
                <a:gd name="T57" fmla="*/ 54 h 195"/>
                <a:gd name="T58" fmla="*/ 190 w 241"/>
                <a:gd name="T59" fmla="*/ 16 h 195"/>
                <a:gd name="T60" fmla="*/ 211 w 241"/>
                <a:gd name="T61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95">
                  <a:moveTo>
                    <a:pt x="211" y="22"/>
                  </a:moveTo>
                  <a:cubicBezTo>
                    <a:pt x="196" y="26"/>
                    <a:pt x="188" y="41"/>
                    <a:pt x="188" y="50"/>
                  </a:cubicBezTo>
                  <a:cubicBezTo>
                    <a:pt x="188" y="60"/>
                    <a:pt x="194" y="70"/>
                    <a:pt x="209" y="70"/>
                  </a:cubicBezTo>
                  <a:cubicBezTo>
                    <a:pt x="223" y="70"/>
                    <a:pt x="240" y="58"/>
                    <a:pt x="240" y="37"/>
                  </a:cubicBezTo>
                  <a:cubicBezTo>
                    <a:pt x="240" y="14"/>
                    <a:pt x="217" y="0"/>
                    <a:pt x="191" y="0"/>
                  </a:cubicBezTo>
                  <a:cubicBezTo>
                    <a:pt x="167" y="0"/>
                    <a:pt x="151" y="18"/>
                    <a:pt x="146" y="26"/>
                  </a:cubicBezTo>
                  <a:cubicBezTo>
                    <a:pt x="136" y="7"/>
                    <a:pt x="112" y="0"/>
                    <a:pt x="88" y="0"/>
                  </a:cubicBezTo>
                  <a:cubicBezTo>
                    <a:pt x="35" y="0"/>
                    <a:pt x="6" y="52"/>
                    <a:pt x="6" y="66"/>
                  </a:cubicBezTo>
                  <a:cubicBezTo>
                    <a:pt x="6" y="72"/>
                    <a:pt x="12" y="72"/>
                    <a:pt x="16" y="72"/>
                  </a:cubicBezTo>
                  <a:cubicBezTo>
                    <a:pt x="22" y="72"/>
                    <a:pt x="24" y="72"/>
                    <a:pt x="25" y="66"/>
                  </a:cubicBezTo>
                  <a:cubicBezTo>
                    <a:pt x="37" y="28"/>
                    <a:pt x="68" y="16"/>
                    <a:pt x="85" y="16"/>
                  </a:cubicBezTo>
                  <a:cubicBezTo>
                    <a:pt x="102" y="16"/>
                    <a:pt x="109" y="23"/>
                    <a:pt x="109" y="36"/>
                  </a:cubicBezTo>
                  <a:cubicBezTo>
                    <a:pt x="109" y="44"/>
                    <a:pt x="103" y="68"/>
                    <a:pt x="100" y="84"/>
                  </a:cubicBezTo>
                  <a:lnTo>
                    <a:pt x="85" y="142"/>
                  </a:lnTo>
                  <a:cubicBezTo>
                    <a:pt x="79" y="167"/>
                    <a:pt x="64" y="180"/>
                    <a:pt x="49" y="180"/>
                  </a:cubicBezTo>
                  <a:cubicBezTo>
                    <a:pt x="47" y="180"/>
                    <a:pt x="37" y="180"/>
                    <a:pt x="29" y="174"/>
                  </a:cubicBezTo>
                  <a:cubicBezTo>
                    <a:pt x="44" y="169"/>
                    <a:pt x="52" y="155"/>
                    <a:pt x="52" y="144"/>
                  </a:cubicBezTo>
                  <a:cubicBezTo>
                    <a:pt x="52" y="134"/>
                    <a:pt x="44" y="125"/>
                    <a:pt x="31" y="125"/>
                  </a:cubicBezTo>
                  <a:cubicBezTo>
                    <a:pt x="16" y="125"/>
                    <a:pt x="0" y="137"/>
                    <a:pt x="0" y="157"/>
                  </a:cubicBezTo>
                  <a:cubicBezTo>
                    <a:pt x="0" y="180"/>
                    <a:pt x="22" y="194"/>
                    <a:pt x="48" y="194"/>
                  </a:cubicBezTo>
                  <a:cubicBezTo>
                    <a:pt x="72" y="194"/>
                    <a:pt x="89" y="176"/>
                    <a:pt x="94" y="169"/>
                  </a:cubicBezTo>
                  <a:cubicBezTo>
                    <a:pt x="103" y="187"/>
                    <a:pt x="127" y="194"/>
                    <a:pt x="151" y="194"/>
                  </a:cubicBezTo>
                  <a:cubicBezTo>
                    <a:pt x="205" y="194"/>
                    <a:pt x="234" y="143"/>
                    <a:pt x="234" y="128"/>
                  </a:cubicBezTo>
                  <a:cubicBezTo>
                    <a:pt x="234" y="122"/>
                    <a:pt x="228" y="122"/>
                    <a:pt x="223" y="122"/>
                  </a:cubicBezTo>
                  <a:cubicBezTo>
                    <a:pt x="218" y="122"/>
                    <a:pt x="216" y="122"/>
                    <a:pt x="214" y="128"/>
                  </a:cubicBezTo>
                  <a:cubicBezTo>
                    <a:pt x="202" y="167"/>
                    <a:pt x="172" y="180"/>
                    <a:pt x="155" y="180"/>
                  </a:cubicBezTo>
                  <a:cubicBezTo>
                    <a:pt x="138" y="180"/>
                    <a:pt x="131" y="172"/>
                    <a:pt x="131" y="158"/>
                  </a:cubicBezTo>
                  <a:cubicBezTo>
                    <a:pt x="131" y="150"/>
                    <a:pt x="137" y="127"/>
                    <a:pt x="140" y="112"/>
                  </a:cubicBezTo>
                  <a:cubicBezTo>
                    <a:pt x="143" y="101"/>
                    <a:pt x="152" y="60"/>
                    <a:pt x="155" y="54"/>
                  </a:cubicBezTo>
                  <a:cubicBezTo>
                    <a:pt x="161" y="29"/>
                    <a:pt x="175" y="16"/>
                    <a:pt x="190" y="16"/>
                  </a:cubicBezTo>
                  <a:cubicBezTo>
                    <a:pt x="193" y="16"/>
                    <a:pt x="203" y="16"/>
                    <a:pt x="211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id="{CA6FFCC8-7667-4C28-978E-8143C6969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7" name="Freeform 77">
              <a:extLst>
                <a:ext uri="{FF2B5EF4-FFF2-40B4-BE49-F238E27FC236}">
                  <a16:creationId xmlns:a16="http://schemas.microsoft.com/office/drawing/2014/main" id="{5271FA9F-B763-4BB8-81F7-AA114FE7D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2715"/>
              <a:ext cx="21" cy="95"/>
            </a:xfrm>
            <a:custGeom>
              <a:avLst/>
              <a:gdLst>
                <a:gd name="T0" fmla="*/ 98 w 99"/>
                <a:gd name="T1" fmla="*/ 211 h 423"/>
                <a:gd name="T2" fmla="*/ 71 w 99"/>
                <a:gd name="T3" fmla="*/ 79 h 423"/>
                <a:gd name="T4" fmla="*/ 4 w 99"/>
                <a:gd name="T5" fmla="*/ 0 h 423"/>
                <a:gd name="T6" fmla="*/ 0 w 99"/>
                <a:gd name="T7" fmla="*/ 4 h 423"/>
                <a:gd name="T8" fmla="*/ 7 w 99"/>
                <a:gd name="T9" fmla="*/ 14 h 423"/>
                <a:gd name="T10" fmla="*/ 74 w 99"/>
                <a:gd name="T11" fmla="*/ 211 h 423"/>
                <a:gd name="T12" fmla="*/ 6 w 99"/>
                <a:gd name="T13" fmla="*/ 411 h 423"/>
                <a:gd name="T14" fmla="*/ 0 w 99"/>
                <a:gd name="T15" fmla="*/ 419 h 423"/>
                <a:gd name="T16" fmla="*/ 4 w 99"/>
                <a:gd name="T17" fmla="*/ 422 h 423"/>
                <a:gd name="T18" fmla="*/ 72 w 99"/>
                <a:gd name="T19" fmla="*/ 339 h 423"/>
                <a:gd name="T20" fmla="*/ 98 w 99"/>
                <a:gd name="T21" fmla="*/ 21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211"/>
                  </a:moveTo>
                  <a:cubicBezTo>
                    <a:pt x="98" y="179"/>
                    <a:pt x="94" y="127"/>
                    <a:pt x="71" y="79"/>
                  </a:cubicBezTo>
                  <a:cubicBezTo>
                    <a:pt x="46" y="28"/>
                    <a:pt x="8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7" y="14"/>
                  </a:cubicBezTo>
                  <a:cubicBezTo>
                    <a:pt x="50" y="55"/>
                    <a:pt x="74" y="122"/>
                    <a:pt x="74" y="211"/>
                  </a:cubicBezTo>
                  <a:cubicBezTo>
                    <a:pt x="74" y="283"/>
                    <a:pt x="59" y="359"/>
                    <a:pt x="6" y="411"/>
                  </a:cubicBezTo>
                  <a:cubicBezTo>
                    <a:pt x="0" y="416"/>
                    <a:pt x="0" y="417"/>
                    <a:pt x="0" y="419"/>
                  </a:cubicBezTo>
                  <a:cubicBezTo>
                    <a:pt x="0" y="421"/>
                    <a:pt x="2" y="422"/>
                    <a:pt x="4" y="422"/>
                  </a:cubicBezTo>
                  <a:cubicBezTo>
                    <a:pt x="8" y="422"/>
                    <a:pt x="47" y="393"/>
                    <a:pt x="72" y="339"/>
                  </a:cubicBezTo>
                  <a:cubicBezTo>
                    <a:pt x="94" y="294"/>
                    <a:pt x="98" y="247"/>
                    <a:pt x="98" y="2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8" name="Freeform 78">
              <a:extLst>
                <a:ext uri="{FF2B5EF4-FFF2-40B4-BE49-F238E27FC236}">
                  <a16:creationId xmlns:a16="http://schemas.microsoft.com/office/drawing/2014/main" id="{ED0201A1-7A84-415A-AEEF-EA6A1B9BC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2703"/>
              <a:ext cx="29" cy="44"/>
            </a:xfrm>
            <a:custGeom>
              <a:avLst/>
              <a:gdLst>
                <a:gd name="T0" fmla="*/ 132 w 133"/>
                <a:gd name="T1" fmla="*/ 143 h 198"/>
                <a:gd name="T2" fmla="*/ 121 w 133"/>
                <a:gd name="T3" fmla="*/ 143 h 198"/>
                <a:gd name="T4" fmla="*/ 113 w 133"/>
                <a:gd name="T5" fmla="*/ 170 h 198"/>
                <a:gd name="T6" fmla="*/ 84 w 133"/>
                <a:gd name="T7" fmla="*/ 172 h 198"/>
                <a:gd name="T8" fmla="*/ 30 w 133"/>
                <a:gd name="T9" fmla="*/ 172 h 198"/>
                <a:gd name="T10" fmla="*/ 89 w 133"/>
                <a:gd name="T11" fmla="*/ 122 h 198"/>
                <a:gd name="T12" fmla="*/ 132 w 133"/>
                <a:gd name="T13" fmla="*/ 58 h 198"/>
                <a:gd name="T14" fmla="*/ 61 w 133"/>
                <a:gd name="T15" fmla="*/ 0 h 198"/>
                <a:gd name="T16" fmla="*/ 0 w 133"/>
                <a:gd name="T17" fmla="*/ 53 h 198"/>
                <a:gd name="T18" fmla="*/ 16 w 133"/>
                <a:gd name="T19" fmla="*/ 70 h 198"/>
                <a:gd name="T20" fmla="*/ 31 w 133"/>
                <a:gd name="T21" fmla="*/ 54 h 198"/>
                <a:gd name="T22" fmla="*/ 14 w 133"/>
                <a:gd name="T23" fmla="*/ 38 h 198"/>
                <a:gd name="T24" fmla="*/ 58 w 133"/>
                <a:gd name="T25" fmla="*/ 11 h 198"/>
                <a:gd name="T26" fmla="*/ 103 w 133"/>
                <a:gd name="T27" fmla="*/ 58 h 198"/>
                <a:gd name="T28" fmla="*/ 74 w 133"/>
                <a:gd name="T29" fmla="*/ 115 h 198"/>
                <a:gd name="T30" fmla="*/ 2 w 133"/>
                <a:gd name="T31" fmla="*/ 185 h 198"/>
                <a:gd name="T32" fmla="*/ 0 w 133"/>
                <a:gd name="T33" fmla="*/ 197 h 198"/>
                <a:gd name="T34" fmla="*/ 122 w 133"/>
                <a:gd name="T35" fmla="*/ 197 h 198"/>
                <a:gd name="T36" fmla="*/ 132 w 133"/>
                <a:gd name="T37" fmla="*/ 1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8">
                  <a:moveTo>
                    <a:pt x="132" y="143"/>
                  </a:moveTo>
                  <a:lnTo>
                    <a:pt x="121" y="143"/>
                  </a:lnTo>
                  <a:cubicBezTo>
                    <a:pt x="120" y="150"/>
                    <a:pt x="118" y="167"/>
                    <a:pt x="113" y="170"/>
                  </a:cubicBezTo>
                  <a:cubicBezTo>
                    <a:pt x="112" y="172"/>
                    <a:pt x="89" y="172"/>
                    <a:pt x="84" y="172"/>
                  </a:cubicBezTo>
                  <a:lnTo>
                    <a:pt x="30" y="172"/>
                  </a:lnTo>
                  <a:cubicBezTo>
                    <a:pt x="60" y="144"/>
                    <a:pt x="71" y="137"/>
                    <a:pt x="89" y="122"/>
                  </a:cubicBezTo>
                  <a:cubicBezTo>
                    <a:pt x="112" y="104"/>
                    <a:pt x="132" y="86"/>
                    <a:pt x="132" y="58"/>
                  </a:cubicBezTo>
                  <a:cubicBezTo>
                    <a:pt x="132" y="22"/>
                    <a:pt x="100" y="0"/>
                    <a:pt x="61" y="0"/>
                  </a:cubicBezTo>
                  <a:cubicBezTo>
                    <a:pt x="25" y="0"/>
                    <a:pt x="0" y="26"/>
                    <a:pt x="0" y="53"/>
                  </a:cubicBezTo>
                  <a:cubicBezTo>
                    <a:pt x="0" y="68"/>
                    <a:pt x="12" y="70"/>
                    <a:pt x="16" y="70"/>
                  </a:cubicBezTo>
                  <a:cubicBezTo>
                    <a:pt x="23" y="70"/>
                    <a:pt x="31" y="65"/>
                    <a:pt x="31" y="54"/>
                  </a:cubicBezTo>
                  <a:cubicBezTo>
                    <a:pt x="31" y="49"/>
                    <a:pt x="30" y="38"/>
                    <a:pt x="14" y="38"/>
                  </a:cubicBezTo>
                  <a:cubicBezTo>
                    <a:pt x="23" y="17"/>
                    <a:pt x="43" y="11"/>
                    <a:pt x="58" y="11"/>
                  </a:cubicBezTo>
                  <a:cubicBezTo>
                    <a:pt x="88" y="11"/>
                    <a:pt x="103" y="34"/>
                    <a:pt x="103" y="58"/>
                  </a:cubicBezTo>
                  <a:cubicBezTo>
                    <a:pt x="103" y="84"/>
                    <a:pt x="84" y="103"/>
                    <a:pt x="74" y="115"/>
                  </a:cubicBezTo>
                  <a:lnTo>
                    <a:pt x="2" y="185"/>
                  </a:lnTo>
                  <a:cubicBezTo>
                    <a:pt x="0" y="188"/>
                    <a:pt x="0" y="190"/>
                    <a:pt x="0" y="197"/>
                  </a:cubicBezTo>
                  <a:lnTo>
                    <a:pt x="122" y="197"/>
                  </a:lnTo>
                  <a:lnTo>
                    <a:pt x="132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F636F141-059E-4297-8774-2B1BD9589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648"/>
              <a:ext cx="25" cy="229"/>
            </a:xfrm>
            <a:custGeom>
              <a:avLst/>
              <a:gdLst>
                <a:gd name="T0" fmla="*/ 89 w 114"/>
                <a:gd name="T1" fmla="*/ 990 h 1013"/>
                <a:gd name="T2" fmla="*/ 0 w 114"/>
                <a:gd name="T3" fmla="*/ 990 h 1013"/>
                <a:gd name="T4" fmla="*/ 0 w 114"/>
                <a:gd name="T5" fmla="*/ 1012 h 1013"/>
                <a:gd name="T6" fmla="*/ 113 w 114"/>
                <a:gd name="T7" fmla="*/ 1012 h 1013"/>
                <a:gd name="T8" fmla="*/ 113 w 114"/>
                <a:gd name="T9" fmla="*/ 0 h 1013"/>
                <a:gd name="T10" fmla="*/ 0 w 114"/>
                <a:gd name="T11" fmla="*/ 0 h 1013"/>
                <a:gd name="T12" fmla="*/ 0 w 114"/>
                <a:gd name="T13" fmla="*/ 23 h 1013"/>
                <a:gd name="T14" fmla="*/ 89 w 114"/>
                <a:gd name="T15" fmla="*/ 23 h 1013"/>
                <a:gd name="T16" fmla="*/ 89 w 114"/>
                <a:gd name="T17" fmla="*/ 99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89" y="990"/>
                  </a:moveTo>
                  <a:lnTo>
                    <a:pt x="0" y="990"/>
                  </a:lnTo>
                  <a:lnTo>
                    <a:pt x="0" y="1012"/>
                  </a:lnTo>
                  <a:lnTo>
                    <a:pt x="113" y="101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89" y="23"/>
                  </a:lnTo>
                  <a:lnTo>
                    <a:pt x="89" y="9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0" name="Text Box 80">
            <a:extLst>
              <a:ext uri="{FF2B5EF4-FFF2-40B4-BE49-F238E27FC236}">
                <a16:creationId xmlns:a16="http://schemas.microsoft.com/office/drawing/2014/main" id="{191E27B5-3615-4F76-A984-C518C12A8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7559" y="4910526"/>
            <a:ext cx="1143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Speech Bubble: Rectangle 110">
                <a:extLst>
                  <a:ext uri="{FF2B5EF4-FFF2-40B4-BE49-F238E27FC236}">
                    <a16:creationId xmlns:a16="http://schemas.microsoft.com/office/drawing/2014/main" id="{76BF96D8-7ED5-4A7D-83B3-9AAD67B9FCE3}"/>
                  </a:ext>
                </a:extLst>
              </p:cNvPr>
              <p:cNvSpPr/>
              <p:nvPr/>
            </p:nvSpPr>
            <p:spPr>
              <a:xfrm>
                <a:off x="5371021" y="2472962"/>
                <a:ext cx="1561469" cy="832275"/>
              </a:xfrm>
              <a:prstGeom prst="wedgeRectCallout">
                <a:avLst>
                  <a:gd name="adj1" fmla="val 67733"/>
                  <a:gd name="adj2" fmla="val 750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assumed  generated from a Gaussian with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1" name="Speech Bubble: Rectangle 110">
                <a:extLst>
                  <a:ext uri="{FF2B5EF4-FFF2-40B4-BE49-F238E27FC236}">
                    <a16:creationId xmlns:a16="http://schemas.microsoft.com/office/drawing/2014/main" id="{76BF96D8-7ED5-4A7D-83B3-9AAD67B9F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021" y="2472962"/>
                <a:ext cx="1561469" cy="832275"/>
              </a:xfrm>
              <a:prstGeom prst="wedgeRectCallout">
                <a:avLst>
                  <a:gd name="adj1" fmla="val 67733"/>
                  <a:gd name="adj2" fmla="val 75049"/>
                </a:avLst>
              </a:prstGeom>
              <a:blipFill>
                <a:blip r:embed="rId6"/>
                <a:stretch>
                  <a:fillRect l="-635" t="-56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Freeform 53">
            <a:extLst>
              <a:ext uri="{FF2B5EF4-FFF2-40B4-BE49-F238E27FC236}">
                <a16:creationId xmlns:a16="http://schemas.microsoft.com/office/drawing/2014/main" id="{0775D966-2E9D-4665-A138-C2647ABC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7599" y="3042549"/>
            <a:ext cx="576263" cy="1331912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3" name="Line 54">
            <a:extLst>
              <a:ext uri="{FF2B5EF4-FFF2-40B4-BE49-F238E27FC236}">
                <a16:creationId xmlns:a16="http://schemas.microsoft.com/office/drawing/2014/main" id="{6DF1A6BA-DB9A-4E4C-B519-BF6692A1C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68624" y="3042549"/>
            <a:ext cx="36513" cy="13319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4" name="Line 56">
            <a:extLst>
              <a:ext uri="{FF2B5EF4-FFF2-40B4-BE49-F238E27FC236}">
                <a16:creationId xmlns:a16="http://schemas.microsoft.com/office/drawing/2014/main" id="{EDA86B55-C71C-4868-A9F1-542FB1504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3337" y="3725174"/>
            <a:ext cx="4318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5" name="Line 56">
            <a:extLst>
              <a:ext uri="{FF2B5EF4-FFF2-40B4-BE49-F238E27FC236}">
                <a16:creationId xmlns:a16="http://schemas.microsoft.com/office/drawing/2014/main" id="{699C3AE9-93F5-466B-B9F9-C4C58809AE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7115" y="4524835"/>
            <a:ext cx="380037" cy="176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59A7BBAB-74AA-4432-9178-4F32896220BA}"/>
              </a:ext>
            </a:extLst>
          </p:cNvPr>
          <p:cNvSpPr/>
          <p:nvPr/>
        </p:nvSpPr>
        <p:spPr>
          <a:xfrm>
            <a:off x="9483822" y="2340362"/>
            <a:ext cx="1663406" cy="390526"/>
          </a:xfrm>
          <a:prstGeom prst="wedgeRectCallout">
            <a:avLst>
              <a:gd name="adj1" fmla="val 38482"/>
              <a:gd name="adj2" fmla="val -753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weight assumed real-valued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25741F52-78BD-44D5-BA2A-61B6E9574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987" y="114429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DBD56D6E-2A9B-4078-B8E0-E3DCDCEA8641}"/>
                  </a:ext>
                </a:extLst>
              </p:cNvPr>
              <p:cNvSpPr/>
              <p:nvPr/>
            </p:nvSpPr>
            <p:spPr>
              <a:xfrm>
                <a:off x="8431037" y="110667"/>
                <a:ext cx="2933481" cy="1045183"/>
              </a:xfrm>
              <a:prstGeom prst="wedgeRectCallout">
                <a:avLst>
                  <a:gd name="adj1" fmla="val -57272"/>
                  <a:gd name="adj2" fmla="val -80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being modeled,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(discriminative model). A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conditional model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being modeled, 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8" name="Speech Bubble: Rectangle 117">
                <a:extLst>
                  <a:ext uri="{FF2B5EF4-FFF2-40B4-BE49-F238E27FC236}">
                    <a16:creationId xmlns:a16="http://schemas.microsoft.com/office/drawing/2014/main" id="{DBD56D6E-2A9B-4078-B8E0-E3DCDCEA8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037" y="110667"/>
                <a:ext cx="2933481" cy="1045183"/>
              </a:xfrm>
              <a:prstGeom prst="wedgeRectCallout">
                <a:avLst>
                  <a:gd name="adj1" fmla="val -57272"/>
                  <a:gd name="adj2" fmla="val -8082"/>
                </a:avLst>
              </a:prstGeom>
              <a:blipFill>
                <a:blip r:embed="rId8"/>
                <a:stretch>
                  <a:fillRect t="-2286" r="-960" b="-68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09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0" grpId="0" animBg="1"/>
      <p:bldP spid="50" grpId="1" animBg="1"/>
      <p:bldP spid="60" grpId="0" animBg="1"/>
      <p:bldP spid="61" grpId="0" animBg="1"/>
      <p:bldP spid="78" grpId="0" animBg="1"/>
      <p:bldP spid="79" grpId="0"/>
      <p:bldP spid="80" grpId="0"/>
      <p:bldP spid="81" grpId="0" animBg="1"/>
      <p:bldP spid="82" grpId="0" animBg="1"/>
      <p:bldP spid="110" grpId="0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linear model with Gaussian noise corresponds to a Gaussian likelihood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Assuming responses to be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dirty="0">
                    <a:latin typeface="Abadi Extra Light" panose="020B0204020104020204" pitchFamily="34" charset="0"/>
                  </a:rPr>
                  <a:t>. given features and weights 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above is equivalent to the following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the following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Gaussian prior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is simply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linear Gaussian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Can use all the rules of linear Gaussian models to perform inference/predictions </a:t>
                </a:r>
                <a:r>
                  <a:rPr lang="en-IN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35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765FD-5E18-4FD0-A2DE-5AEC31AC5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647" y="2675160"/>
            <a:ext cx="5250556" cy="55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D7BC7-FE34-4E1F-9974-EEE53A87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007" y="2765180"/>
            <a:ext cx="2808701" cy="456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736796-D69C-443B-9735-2DDBF626E176}"/>
                  </a:ext>
                </a:extLst>
              </p:cNvPr>
              <p:cNvSpPr txBox="1"/>
              <p:nvPr/>
            </p:nvSpPr>
            <p:spPr>
              <a:xfrm>
                <a:off x="3553327" y="3753636"/>
                <a:ext cx="21720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736796-D69C-443B-9735-2DDBF626E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27" y="3753636"/>
                <a:ext cx="217206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AC872-8A15-4B3C-8126-02D9C69D045D}"/>
                  </a:ext>
                </a:extLst>
              </p:cNvPr>
              <p:cNvSpPr txBox="1"/>
              <p:nvPr/>
            </p:nvSpPr>
            <p:spPr>
              <a:xfrm>
                <a:off x="5911123" y="3784413"/>
                <a:ext cx="3675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1" i="1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IN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AC872-8A15-4B3C-8126-02D9C69D0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23" y="3784413"/>
                <a:ext cx="36754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EDECADF-53A1-48BB-93D8-9C2AF2152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327" y="1686704"/>
            <a:ext cx="4947634" cy="432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4AFE9B7-22C4-46A7-96C6-06E806B9A0FD}"/>
                  </a:ext>
                </a:extLst>
              </p:cNvPr>
              <p:cNvSpPr/>
              <p:nvPr/>
            </p:nvSpPr>
            <p:spPr>
              <a:xfrm>
                <a:off x="9097916" y="2380660"/>
                <a:ext cx="1881323" cy="294500"/>
              </a:xfrm>
              <a:prstGeom prst="wedgeRectCallout">
                <a:avLst>
                  <a:gd name="adj1" fmla="val -43283"/>
                  <a:gd name="adj2" fmla="val 99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feature matrix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4AFE9B7-22C4-46A7-96C6-06E806B9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16" y="2380660"/>
                <a:ext cx="1881323" cy="294500"/>
              </a:xfrm>
              <a:prstGeom prst="wedgeRectCallout">
                <a:avLst>
                  <a:gd name="adj1" fmla="val -43283"/>
                  <a:gd name="adj2" fmla="val 99188"/>
                </a:avLst>
              </a:prstGeom>
              <a:blipFill>
                <a:blip r:embed="rId9"/>
                <a:stretch>
                  <a:fillRect t="-77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4EC9559-15A4-4487-8596-EBCEEA146F36}"/>
                  </a:ext>
                </a:extLst>
              </p:cNvPr>
              <p:cNvSpPr/>
              <p:nvPr/>
            </p:nvSpPr>
            <p:spPr>
              <a:xfrm>
                <a:off x="6861774" y="3284123"/>
                <a:ext cx="2018209" cy="294500"/>
              </a:xfrm>
              <a:prstGeom prst="wedgeRectCallout">
                <a:avLst>
                  <a:gd name="adj1" fmla="val 45710"/>
                  <a:gd name="adj2" fmla="val -801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response vector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4EC9559-15A4-4487-8596-EBCEEA146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774" y="3284123"/>
                <a:ext cx="2018209" cy="294500"/>
              </a:xfrm>
              <a:prstGeom prst="wedgeRectCallout">
                <a:avLst>
                  <a:gd name="adj1" fmla="val 45710"/>
                  <a:gd name="adj2" fmla="val -80110"/>
                </a:avLst>
              </a:prstGeom>
              <a:blipFill>
                <a:blip r:embed="rId10"/>
                <a:stretch>
                  <a:fillRect b="-208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CC3B35EA-2ECB-4FCB-BAD7-A6BCCFA0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81" y="3418185"/>
            <a:ext cx="2199821" cy="15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2C2654B-A5FE-4BA8-8CB6-F23F07B2BACE}"/>
                  </a:ext>
                </a:extLst>
              </p:cNvPr>
              <p:cNvSpPr/>
              <p:nvPr/>
            </p:nvSpPr>
            <p:spPr>
              <a:xfrm>
                <a:off x="10331053" y="5110392"/>
                <a:ext cx="1700127" cy="1324436"/>
              </a:xfrm>
              <a:prstGeom prst="wedgeRectCallout">
                <a:avLst>
                  <a:gd name="adj1" fmla="val 507"/>
                  <a:gd name="adj2" fmla="val -6907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precision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the Gaussian prior controls how aggressively the prior pushes the elements towards mean (0)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2C2654B-A5FE-4BA8-8CB6-F23F07B2B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053" y="5110392"/>
                <a:ext cx="1700127" cy="1324436"/>
              </a:xfrm>
              <a:prstGeom prst="wedgeRectCallout">
                <a:avLst>
                  <a:gd name="adj1" fmla="val 507"/>
                  <a:gd name="adj2" fmla="val -69078"/>
                </a:avLst>
              </a:prstGeom>
              <a:blipFill>
                <a:blip r:embed="rId13"/>
                <a:stretch>
                  <a:fillRect l="-709" r="-709" b="-45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40CC5A4-4680-46C0-97F2-B30C24E5C2EB}"/>
                  </a:ext>
                </a:extLst>
              </p:cNvPr>
              <p:cNvSpPr/>
              <p:nvPr/>
            </p:nvSpPr>
            <p:spPr>
              <a:xfrm>
                <a:off x="8831619" y="1582278"/>
                <a:ext cx="2572623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NLL corresponds to squared loss prop.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40CC5A4-4680-46C0-97F2-B30C24E5C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619" y="1582278"/>
                <a:ext cx="2572623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blipFill>
                <a:blip r:embed="rId14"/>
                <a:stretch>
                  <a:fillRect t="-4255" b="-138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2C9B4E-C6A0-4518-B0A2-01775CA6D2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4882" y="4866700"/>
            <a:ext cx="8120085" cy="754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1359248-1712-419D-B863-B2958D35E9EE}"/>
                  </a:ext>
                </a:extLst>
              </p:cNvPr>
              <p:cNvSpPr/>
              <p:nvPr/>
            </p:nvSpPr>
            <p:spPr>
              <a:xfrm>
                <a:off x="6143224" y="4234653"/>
                <a:ext cx="3595298" cy="492443"/>
              </a:xfrm>
              <a:prstGeom prst="wedgeRectCallout">
                <a:avLst>
                  <a:gd name="adj1" fmla="val 5078"/>
                  <a:gd name="adj2" fmla="val 8576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Neg. log-prior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being the reg. constant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1359248-1712-419D-B863-B2958D35E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24" y="4234653"/>
                <a:ext cx="3595298" cy="492443"/>
              </a:xfrm>
              <a:prstGeom prst="wedgeRectCallout">
                <a:avLst>
                  <a:gd name="adj1" fmla="val 5078"/>
                  <a:gd name="adj2" fmla="val 85769"/>
                </a:avLst>
              </a:prstGeom>
              <a:blipFill>
                <a:blip r:embed="rId16"/>
                <a:stretch>
                  <a:fillRect l="-843" t="-79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743A445-4A93-43BD-B6C2-99A67422A7C2}"/>
                  </a:ext>
                </a:extLst>
              </p:cNvPr>
              <p:cNvSpPr/>
              <p:nvPr/>
            </p:nvSpPr>
            <p:spPr>
              <a:xfrm>
                <a:off x="3765485" y="5538312"/>
                <a:ext cx="3279260" cy="450363"/>
              </a:xfrm>
              <a:prstGeom prst="wedgeRectCallout">
                <a:avLst>
                  <a:gd name="adj1" fmla="val -36999"/>
                  <a:gd name="adj2" fmla="val -775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even use different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’s. Useful in sparse modeling (later)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743A445-4A93-43BD-B6C2-99A67422A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485" y="5538312"/>
                <a:ext cx="3279260" cy="450363"/>
              </a:xfrm>
              <a:prstGeom prst="wedgeRectCallout">
                <a:avLst>
                  <a:gd name="adj1" fmla="val -36999"/>
                  <a:gd name="adj2" fmla="val -77502"/>
                </a:avLst>
              </a:prstGeom>
              <a:blipFill>
                <a:blip r:embed="rId17"/>
                <a:stretch>
                  <a:fillRect l="-924" r="-185" b="-22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2B6D5B6-8D6F-41AC-9A6D-7EE166D159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7055" y="46647"/>
            <a:ext cx="1266575" cy="1146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980BAF8-0A4D-45D0-9AD7-CABEB9122DEC}"/>
                  </a:ext>
                </a:extLst>
              </p:cNvPr>
              <p:cNvSpPr/>
              <p:nvPr/>
            </p:nvSpPr>
            <p:spPr>
              <a:xfrm>
                <a:off x="9002898" y="517484"/>
                <a:ext cx="3028282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Plate diagram.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fixed and not shown for brevity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980BAF8-0A4D-45D0-9AD7-CABEB912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898" y="517484"/>
                <a:ext cx="3028282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blipFill>
                <a:blip r:embed="rId19"/>
                <a:stretch>
                  <a:fillRect t="-4255" b="-138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50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Plan Today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Estimating parameters of a Gaussian 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Will only focus on fully Bayesian inference, not MLE/MAP (left as an exercise)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Probabilistic Linear 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Using Gaussian likelihood and Gaussian prior</a:t>
            </a:r>
          </a:p>
          <a:p>
            <a:pPr marL="0" indent="0">
              <a:buNone/>
            </a:pPr>
            <a:endParaRPr lang="en-IN" sz="3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60"/>
    </mc:Choice>
    <mc:Fallback xmlns="">
      <p:transition spd="slow" advTm="28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Bayesian Inference for Mean of a Univariate Gaussian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dirty="0">
                    <a:latin typeface="Abadi Extra Light" panose="020B0204020104020204" pitchFamily="34" charset="0"/>
                  </a:rPr>
                  <a:t>. scalar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4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drawn from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GB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noisy measurement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Would like to estimate </a:t>
                </a:r>
                <a14:m>
                  <m:oMath xmlns:m="http://schemas.openxmlformats.org/officeDocument/2006/math">
                    <m:r>
                      <a:rPr lang="en-IN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using fully Bayesian inference (not point estimation)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Need a prior over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Let’s choose a Gaussian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N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IN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GB" i="1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IN" dirty="0">
                  <a:solidFill>
                    <a:srgbClr val="009900"/>
                  </a:solidFill>
                  <a:latin typeface="Abadi Extra 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200" dirty="0">
                  <a:solidFill>
                    <a:srgbClr val="009900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prior basically says that </a:t>
                </a:r>
                <a:r>
                  <a:rPr lang="en-GB" i="1" dirty="0">
                    <a:latin typeface="Abadi Extra Light" panose="020B0204020104020204" pitchFamily="34" charset="0"/>
                  </a:rPr>
                  <a:t>a priori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prior’s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tells us how certain we are about the above assumption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the likelihood model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known, the Gaussian prior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also conjugate to the likelihood (thus posterior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also be Gaussian) </a:t>
                </a: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r="-1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37B9A-F892-4489-8493-E3FCB0771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034" y="1687102"/>
            <a:ext cx="5912185" cy="71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E80C5-A27B-4D15-9F93-FA683B06C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5090" y="2302024"/>
            <a:ext cx="3662256" cy="801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738F532-AE05-4D00-BC1B-D0645B6FA380}"/>
                  </a:ext>
                </a:extLst>
              </p:cNvPr>
              <p:cNvSpPr/>
              <p:nvPr/>
            </p:nvSpPr>
            <p:spPr>
              <a:xfrm>
                <a:off x="10764312" y="4040922"/>
                <a:ext cx="1119236" cy="675511"/>
              </a:xfrm>
              <a:prstGeom prst="wedgeRectCallout">
                <a:avLst>
                  <a:gd name="adj1" fmla="val -62170"/>
                  <a:gd name="adj2" fmla="val 223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 be fixed/known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738F532-AE05-4D00-BC1B-D0645B6FA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312" y="4040922"/>
                <a:ext cx="1119236" cy="675511"/>
              </a:xfrm>
              <a:prstGeom prst="wedgeRectCallout">
                <a:avLst>
                  <a:gd name="adj1" fmla="val -62170"/>
                  <a:gd name="adj2" fmla="val 22323"/>
                </a:avLst>
              </a:prstGeom>
              <a:blipFill>
                <a:blip r:embed="rId8"/>
                <a:stretch>
                  <a:fillRect t="-5263" r="-2381" b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5C29AD-C169-4DAD-BE52-8AD94B0956D1}"/>
              </a:ext>
            </a:extLst>
          </p:cNvPr>
          <p:cNvSpPr/>
          <p:nvPr/>
        </p:nvSpPr>
        <p:spPr>
          <a:xfrm>
            <a:off x="815211" y="1773292"/>
            <a:ext cx="1843523" cy="962820"/>
          </a:xfrm>
          <a:custGeom>
            <a:avLst/>
            <a:gdLst>
              <a:gd name="connsiteX0" fmla="*/ 0 w 2961314"/>
              <a:gd name="connsiteY0" fmla="*/ 1570052 h 1579326"/>
              <a:gd name="connsiteX1" fmla="*/ 889233 w 2961314"/>
              <a:gd name="connsiteY1" fmla="*/ 1133824 h 1579326"/>
              <a:gd name="connsiteX2" fmla="*/ 1400962 w 2961314"/>
              <a:gd name="connsiteY2" fmla="*/ 1310 h 1579326"/>
              <a:gd name="connsiteX3" fmla="*/ 1988191 w 2961314"/>
              <a:gd name="connsiteY3" fmla="*/ 1377105 h 1579326"/>
              <a:gd name="connsiteX4" fmla="*/ 2961314 w 2961314"/>
              <a:gd name="connsiteY4" fmla="*/ 1544885 h 1579326"/>
              <a:gd name="connsiteX0" fmla="*/ 0 w 2961314"/>
              <a:gd name="connsiteY0" fmla="*/ 1569320 h 1569320"/>
              <a:gd name="connsiteX1" fmla="*/ 889233 w 2961314"/>
              <a:gd name="connsiteY1" fmla="*/ 1133092 h 1569320"/>
              <a:gd name="connsiteX2" fmla="*/ 1400962 w 2961314"/>
              <a:gd name="connsiteY2" fmla="*/ 578 h 1569320"/>
              <a:gd name="connsiteX3" fmla="*/ 2055303 w 2961314"/>
              <a:gd name="connsiteY3" fmla="*/ 1292483 h 1569320"/>
              <a:gd name="connsiteX4" fmla="*/ 2961314 w 2961314"/>
              <a:gd name="connsiteY4" fmla="*/ 1544153 h 1569320"/>
              <a:gd name="connsiteX0" fmla="*/ 0 w 2961314"/>
              <a:gd name="connsiteY0" fmla="*/ 1569320 h 1606106"/>
              <a:gd name="connsiteX1" fmla="*/ 889233 w 2961314"/>
              <a:gd name="connsiteY1" fmla="*/ 1133092 h 1606106"/>
              <a:gd name="connsiteX2" fmla="*/ 1400962 w 2961314"/>
              <a:gd name="connsiteY2" fmla="*/ 578 h 1606106"/>
              <a:gd name="connsiteX3" fmla="*/ 2055303 w 2961314"/>
              <a:gd name="connsiteY3" fmla="*/ 1292483 h 1606106"/>
              <a:gd name="connsiteX4" fmla="*/ 2961314 w 2961314"/>
              <a:gd name="connsiteY4" fmla="*/ 1594487 h 1606106"/>
              <a:gd name="connsiteX0" fmla="*/ 0 w 2961314"/>
              <a:gd name="connsiteY0" fmla="*/ 1569320 h 1594487"/>
              <a:gd name="connsiteX1" fmla="*/ 889233 w 2961314"/>
              <a:gd name="connsiteY1" fmla="*/ 1133092 h 1594487"/>
              <a:gd name="connsiteX2" fmla="*/ 1400962 w 2961314"/>
              <a:gd name="connsiteY2" fmla="*/ 578 h 1594487"/>
              <a:gd name="connsiteX3" fmla="*/ 2055303 w 2961314"/>
              <a:gd name="connsiteY3" fmla="*/ 1292483 h 1594487"/>
              <a:gd name="connsiteX4" fmla="*/ 2961314 w 2961314"/>
              <a:gd name="connsiteY4" fmla="*/ 1594487 h 1594487"/>
              <a:gd name="connsiteX0" fmla="*/ 0 w 2961314"/>
              <a:gd name="connsiteY0" fmla="*/ 1569257 h 1594424"/>
              <a:gd name="connsiteX1" fmla="*/ 847288 w 2961314"/>
              <a:gd name="connsiteY1" fmla="*/ 1141418 h 1594424"/>
              <a:gd name="connsiteX2" fmla="*/ 1400962 w 2961314"/>
              <a:gd name="connsiteY2" fmla="*/ 515 h 1594424"/>
              <a:gd name="connsiteX3" fmla="*/ 2055303 w 2961314"/>
              <a:gd name="connsiteY3" fmla="*/ 1292420 h 1594424"/>
              <a:gd name="connsiteX4" fmla="*/ 2961314 w 2961314"/>
              <a:gd name="connsiteY4" fmla="*/ 1594424 h 1594424"/>
              <a:gd name="connsiteX0" fmla="*/ 0 w 2961314"/>
              <a:gd name="connsiteY0" fmla="*/ 1569694 h 1594861"/>
              <a:gd name="connsiteX1" fmla="*/ 604007 w 2961314"/>
              <a:gd name="connsiteY1" fmla="*/ 1091521 h 1594861"/>
              <a:gd name="connsiteX2" fmla="*/ 1400962 w 2961314"/>
              <a:gd name="connsiteY2" fmla="*/ 952 h 1594861"/>
              <a:gd name="connsiteX3" fmla="*/ 2055303 w 2961314"/>
              <a:gd name="connsiteY3" fmla="*/ 1292857 h 1594861"/>
              <a:gd name="connsiteX4" fmla="*/ 2961314 w 2961314"/>
              <a:gd name="connsiteY4" fmla="*/ 1594861 h 1594861"/>
              <a:gd name="connsiteX0" fmla="*/ 0 w 2961314"/>
              <a:gd name="connsiteY0" fmla="*/ 1569606 h 1594773"/>
              <a:gd name="connsiteX1" fmla="*/ 604007 w 2961314"/>
              <a:gd name="connsiteY1" fmla="*/ 1091433 h 1594773"/>
              <a:gd name="connsiteX2" fmla="*/ 1400962 w 2961314"/>
              <a:gd name="connsiteY2" fmla="*/ 864 h 1594773"/>
              <a:gd name="connsiteX3" fmla="*/ 2055303 w 2961314"/>
              <a:gd name="connsiteY3" fmla="*/ 1292769 h 1594773"/>
              <a:gd name="connsiteX4" fmla="*/ 2961314 w 2961314"/>
              <a:gd name="connsiteY4" fmla="*/ 1594773 h 1594773"/>
              <a:gd name="connsiteX0" fmla="*/ 0 w 2961314"/>
              <a:gd name="connsiteY0" fmla="*/ 1569712 h 1594879"/>
              <a:gd name="connsiteX1" fmla="*/ 604007 w 2961314"/>
              <a:gd name="connsiteY1" fmla="*/ 1091539 h 1594879"/>
              <a:gd name="connsiteX2" fmla="*/ 1400962 w 2961314"/>
              <a:gd name="connsiteY2" fmla="*/ 970 h 1594879"/>
              <a:gd name="connsiteX3" fmla="*/ 2055303 w 2961314"/>
              <a:gd name="connsiteY3" fmla="*/ 1292875 h 1594879"/>
              <a:gd name="connsiteX4" fmla="*/ 2961314 w 2961314"/>
              <a:gd name="connsiteY4" fmla="*/ 1594879 h 1594879"/>
              <a:gd name="connsiteX0" fmla="*/ 0 w 2961314"/>
              <a:gd name="connsiteY0" fmla="*/ 1569239 h 1594406"/>
              <a:gd name="connsiteX1" fmla="*/ 604007 w 2961314"/>
              <a:gd name="connsiteY1" fmla="*/ 1091066 h 1594406"/>
              <a:gd name="connsiteX2" fmla="*/ 1400962 w 2961314"/>
              <a:gd name="connsiteY2" fmla="*/ 497 h 1594406"/>
              <a:gd name="connsiteX3" fmla="*/ 2214694 w 2961314"/>
              <a:gd name="connsiteY3" fmla="*/ 1233679 h 1594406"/>
              <a:gd name="connsiteX4" fmla="*/ 2961314 w 2961314"/>
              <a:gd name="connsiteY4" fmla="*/ 1594406 h 1594406"/>
              <a:gd name="connsiteX0" fmla="*/ 0 w 3045204"/>
              <a:gd name="connsiteY0" fmla="*/ 1569239 h 1602795"/>
              <a:gd name="connsiteX1" fmla="*/ 604007 w 3045204"/>
              <a:gd name="connsiteY1" fmla="*/ 1091066 h 1602795"/>
              <a:gd name="connsiteX2" fmla="*/ 1400962 w 3045204"/>
              <a:gd name="connsiteY2" fmla="*/ 497 h 1602795"/>
              <a:gd name="connsiteX3" fmla="*/ 2214694 w 3045204"/>
              <a:gd name="connsiteY3" fmla="*/ 1233679 h 1602795"/>
              <a:gd name="connsiteX4" fmla="*/ 3045204 w 3045204"/>
              <a:gd name="connsiteY4" fmla="*/ 1602795 h 1602795"/>
              <a:gd name="connsiteX0" fmla="*/ 0 w 3028426"/>
              <a:gd name="connsiteY0" fmla="*/ 1644738 h 1644738"/>
              <a:gd name="connsiteX1" fmla="*/ 587229 w 3028426"/>
              <a:gd name="connsiteY1" fmla="*/ 1091064 h 1644738"/>
              <a:gd name="connsiteX2" fmla="*/ 1384184 w 3028426"/>
              <a:gd name="connsiteY2" fmla="*/ 495 h 1644738"/>
              <a:gd name="connsiteX3" fmla="*/ 2197916 w 3028426"/>
              <a:gd name="connsiteY3" fmla="*/ 1233677 h 1644738"/>
              <a:gd name="connsiteX4" fmla="*/ 3028426 w 3028426"/>
              <a:gd name="connsiteY4" fmla="*/ 1602793 h 1644738"/>
              <a:gd name="connsiteX0" fmla="*/ 0 w 2986481"/>
              <a:gd name="connsiteY0" fmla="*/ 1661516 h 1661516"/>
              <a:gd name="connsiteX1" fmla="*/ 545284 w 2986481"/>
              <a:gd name="connsiteY1" fmla="*/ 1091064 h 1661516"/>
              <a:gd name="connsiteX2" fmla="*/ 1342239 w 2986481"/>
              <a:gd name="connsiteY2" fmla="*/ 495 h 1661516"/>
              <a:gd name="connsiteX3" fmla="*/ 2155971 w 2986481"/>
              <a:gd name="connsiteY3" fmla="*/ 1233677 h 1661516"/>
              <a:gd name="connsiteX4" fmla="*/ 2986481 w 2986481"/>
              <a:gd name="connsiteY4" fmla="*/ 1602793 h 1661516"/>
              <a:gd name="connsiteX0" fmla="*/ 0 w 2986481"/>
              <a:gd name="connsiteY0" fmla="*/ 1661458 h 1661458"/>
              <a:gd name="connsiteX1" fmla="*/ 620785 w 2986481"/>
              <a:gd name="connsiteY1" fmla="*/ 1099395 h 1661458"/>
              <a:gd name="connsiteX2" fmla="*/ 1342239 w 2986481"/>
              <a:gd name="connsiteY2" fmla="*/ 437 h 1661458"/>
              <a:gd name="connsiteX3" fmla="*/ 2155971 w 2986481"/>
              <a:gd name="connsiteY3" fmla="*/ 1233619 h 1661458"/>
              <a:gd name="connsiteX4" fmla="*/ 2986481 w 2986481"/>
              <a:gd name="connsiteY4" fmla="*/ 1602735 h 1661458"/>
              <a:gd name="connsiteX0" fmla="*/ 0 w 2986481"/>
              <a:gd name="connsiteY0" fmla="*/ 1661493 h 1661493"/>
              <a:gd name="connsiteX1" fmla="*/ 620785 w 2986481"/>
              <a:gd name="connsiteY1" fmla="*/ 1099430 h 1661493"/>
              <a:gd name="connsiteX2" fmla="*/ 1342239 w 2986481"/>
              <a:gd name="connsiteY2" fmla="*/ 472 h 1661493"/>
              <a:gd name="connsiteX3" fmla="*/ 2155971 w 2986481"/>
              <a:gd name="connsiteY3" fmla="*/ 1233654 h 1661493"/>
              <a:gd name="connsiteX4" fmla="*/ 2986481 w 2986481"/>
              <a:gd name="connsiteY4" fmla="*/ 1602770 h 1661493"/>
              <a:gd name="connsiteX0" fmla="*/ 0 w 2986481"/>
              <a:gd name="connsiteY0" fmla="*/ 1661681 h 1661681"/>
              <a:gd name="connsiteX1" fmla="*/ 620785 w 2986481"/>
              <a:gd name="connsiteY1" fmla="*/ 1099618 h 1661681"/>
              <a:gd name="connsiteX2" fmla="*/ 1342239 w 2986481"/>
              <a:gd name="connsiteY2" fmla="*/ 660 h 1661681"/>
              <a:gd name="connsiteX3" fmla="*/ 2072081 w 2986481"/>
              <a:gd name="connsiteY3" fmla="*/ 1259009 h 1661681"/>
              <a:gd name="connsiteX4" fmla="*/ 2986481 w 2986481"/>
              <a:gd name="connsiteY4" fmla="*/ 1602958 h 1661681"/>
              <a:gd name="connsiteX0" fmla="*/ 0 w 2793534"/>
              <a:gd name="connsiteY0" fmla="*/ 1661681 h 1661681"/>
              <a:gd name="connsiteX1" fmla="*/ 620785 w 2793534"/>
              <a:gd name="connsiteY1" fmla="*/ 1099618 h 1661681"/>
              <a:gd name="connsiteX2" fmla="*/ 1342239 w 2793534"/>
              <a:gd name="connsiteY2" fmla="*/ 660 h 1661681"/>
              <a:gd name="connsiteX3" fmla="*/ 2072081 w 2793534"/>
              <a:gd name="connsiteY3" fmla="*/ 1259009 h 1661681"/>
              <a:gd name="connsiteX4" fmla="*/ 2793534 w 2793534"/>
              <a:gd name="connsiteY4" fmla="*/ 1594569 h 166168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291905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367406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215 h 1661215"/>
              <a:gd name="connsiteX1" fmla="*/ 637563 w 2793534"/>
              <a:gd name="connsiteY1" fmla="*/ 1166264 h 1661215"/>
              <a:gd name="connsiteX2" fmla="*/ 1367406 w 2793534"/>
              <a:gd name="connsiteY2" fmla="*/ 194 h 1661215"/>
              <a:gd name="connsiteX3" fmla="*/ 2072081 w 2793534"/>
              <a:gd name="connsiteY3" fmla="*/ 1258543 h 1661215"/>
              <a:gd name="connsiteX4" fmla="*/ 2793534 w 2793534"/>
              <a:gd name="connsiteY4" fmla="*/ 1594103 h 1661215"/>
              <a:gd name="connsiteX0" fmla="*/ 0 w 2793534"/>
              <a:gd name="connsiteY0" fmla="*/ 1661220 h 1661220"/>
              <a:gd name="connsiteX1" fmla="*/ 637563 w 2793534"/>
              <a:gd name="connsiteY1" fmla="*/ 1166269 h 1661220"/>
              <a:gd name="connsiteX2" fmla="*/ 1367406 w 2793534"/>
              <a:gd name="connsiteY2" fmla="*/ 199 h 1661220"/>
              <a:gd name="connsiteX3" fmla="*/ 2072081 w 2793534"/>
              <a:gd name="connsiteY3" fmla="*/ 1258548 h 1661220"/>
              <a:gd name="connsiteX4" fmla="*/ 2793534 w 2793534"/>
              <a:gd name="connsiteY4" fmla="*/ 1594108 h 1661220"/>
              <a:gd name="connsiteX0" fmla="*/ 0 w 2793534"/>
              <a:gd name="connsiteY0" fmla="*/ 1661217 h 1661217"/>
              <a:gd name="connsiteX1" fmla="*/ 637563 w 2793534"/>
              <a:gd name="connsiteY1" fmla="*/ 1166266 h 1661217"/>
              <a:gd name="connsiteX2" fmla="*/ 1367406 w 2793534"/>
              <a:gd name="connsiteY2" fmla="*/ 196 h 1661217"/>
              <a:gd name="connsiteX3" fmla="*/ 2072081 w 2793534"/>
              <a:gd name="connsiteY3" fmla="*/ 1258545 h 1661217"/>
              <a:gd name="connsiteX4" fmla="*/ 2793534 w 2793534"/>
              <a:gd name="connsiteY4" fmla="*/ 1594105 h 1661217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661216 h 1686382"/>
              <a:gd name="connsiteX0" fmla="*/ 0 w 2793534"/>
              <a:gd name="connsiteY0" fmla="*/ 1602508 h 1602508"/>
              <a:gd name="connsiteX1" fmla="*/ 637563 w 2793534"/>
              <a:gd name="connsiteY1" fmla="*/ 1082391 h 1602508"/>
              <a:gd name="connsiteX2" fmla="*/ 1283516 w 2793534"/>
              <a:gd name="connsiteY2" fmla="*/ 211 h 1602508"/>
              <a:gd name="connsiteX3" fmla="*/ 2072081 w 2793534"/>
              <a:gd name="connsiteY3" fmla="*/ 1174670 h 1602508"/>
              <a:gd name="connsiteX4" fmla="*/ 2793534 w 2793534"/>
              <a:gd name="connsiteY4" fmla="*/ 1577342 h 1602508"/>
              <a:gd name="connsiteX0" fmla="*/ 0 w 2793534"/>
              <a:gd name="connsiteY0" fmla="*/ 1644444 h 1644444"/>
              <a:gd name="connsiteX1" fmla="*/ 637563 w 2793534"/>
              <a:gd name="connsiteY1" fmla="*/ 1124327 h 1644444"/>
              <a:gd name="connsiteX2" fmla="*/ 1359017 w 2793534"/>
              <a:gd name="connsiteY2" fmla="*/ 202 h 1644444"/>
              <a:gd name="connsiteX3" fmla="*/ 2072081 w 2793534"/>
              <a:gd name="connsiteY3" fmla="*/ 1216606 h 1644444"/>
              <a:gd name="connsiteX4" fmla="*/ 2793534 w 2793534"/>
              <a:gd name="connsiteY4" fmla="*/ 1619278 h 1644444"/>
              <a:gd name="connsiteX0" fmla="*/ 0 w 2793534"/>
              <a:gd name="connsiteY0" fmla="*/ 1644454 h 1644454"/>
              <a:gd name="connsiteX1" fmla="*/ 637563 w 2793534"/>
              <a:gd name="connsiteY1" fmla="*/ 1124337 h 1644454"/>
              <a:gd name="connsiteX2" fmla="*/ 1359017 w 2793534"/>
              <a:gd name="connsiteY2" fmla="*/ 212 h 1644454"/>
              <a:gd name="connsiteX3" fmla="*/ 2072081 w 2793534"/>
              <a:gd name="connsiteY3" fmla="*/ 1216616 h 1644454"/>
              <a:gd name="connsiteX4" fmla="*/ 2793534 w 2793534"/>
              <a:gd name="connsiteY4" fmla="*/ 1619288 h 1644454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17072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08683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3188908"/>
              <a:gd name="connsiteY0" fmla="*/ 1798452 h 1798451"/>
              <a:gd name="connsiteX1" fmla="*/ 1032937 w 3188908"/>
              <a:gd name="connsiteY1" fmla="*/ 1124333 h 1798451"/>
              <a:gd name="connsiteX2" fmla="*/ 1704057 w 3188908"/>
              <a:gd name="connsiteY2" fmla="*/ 208 h 1798451"/>
              <a:gd name="connsiteX3" fmla="*/ 2467455 w 3188908"/>
              <a:gd name="connsiteY3" fmla="*/ 1216612 h 1798451"/>
              <a:gd name="connsiteX4" fmla="*/ 3188908 w 3188908"/>
              <a:gd name="connsiteY4" fmla="*/ 1619284 h 1798451"/>
              <a:gd name="connsiteX0" fmla="*/ 0 w 3646713"/>
              <a:gd name="connsiteY0" fmla="*/ 1798452 h 1798451"/>
              <a:gd name="connsiteX1" fmla="*/ 1032937 w 3646713"/>
              <a:gd name="connsiteY1" fmla="*/ 1124333 h 1798451"/>
              <a:gd name="connsiteX2" fmla="*/ 1704057 w 3646713"/>
              <a:gd name="connsiteY2" fmla="*/ 208 h 1798451"/>
              <a:gd name="connsiteX3" fmla="*/ 2467455 w 3646713"/>
              <a:gd name="connsiteY3" fmla="*/ 1216612 h 1798451"/>
              <a:gd name="connsiteX4" fmla="*/ 3646713 w 3646713"/>
              <a:gd name="connsiteY4" fmla="*/ 1734785 h 1798451"/>
              <a:gd name="connsiteX0" fmla="*/ 0 w 3646713"/>
              <a:gd name="connsiteY0" fmla="*/ 1798677 h 1798676"/>
              <a:gd name="connsiteX1" fmla="*/ 949699 w 3646713"/>
              <a:gd name="connsiteY1" fmla="*/ 1086059 h 1798676"/>
              <a:gd name="connsiteX2" fmla="*/ 1704057 w 3646713"/>
              <a:gd name="connsiteY2" fmla="*/ 433 h 1798676"/>
              <a:gd name="connsiteX3" fmla="*/ 2467455 w 3646713"/>
              <a:gd name="connsiteY3" fmla="*/ 1216837 h 1798676"/>
              <a:gd name="connsiteX4" fmla="*/ 3646713 w 3646713"/>
              <a:gd name="connsiteY4" fmla="*/ 1735010 h 1798676"/>
              <a:gd name="connsiteX0" fmla="*/ 0 w 3646713"/>
              <a:gd name="connsiteY0" fmla="*/ 1798319 h 1798318"/>
              <a:gd name="connsiteX1" fmla="*/ 949699 w 3646713"/>
              <a:gd name="connsiteY1" fmla="*/ 1085701 h 1798318"/>
              <a:gd name="connsiteX2" fmla="*/ 1704057 w 3646713"/>
              <a:gd name="connsiteY2" fmla="*/ 75 h 1798318"/>
              <a:gd name="connsiteX3" fmla="*/ 2613117 w 3646713"/>
              <a:gd name="connsiteY3" fmla="*/ 1139479 h 1798318"/>
              <a:gd name="connsiteX4" fmla="*/ 3646713 w 3646713"/>
              <a:gd name="connsiteY4" fmla="*/ 1734652 h 1798318"/>
              <a:gd name="connsiteX0" fmla="*/ 0 w 3958853"/>
              <a:gd name="connsiteY0" fmla="*/ 1798318 h 1798318"/>
              <a:gd name="connsiteX1" fmla="*/ 1261839 w 3958853"/>
              <a:gd name="connsiteY1" fmla="*/ 1085701 h 1798318"/>
              <a:gd name="connsiteX2" fmla="*/ 2016197 w 3958853"/>
              <a:gd name="connsiteY2" fmla="*/ 75 h 1798318"/>
              <a:gd name="connsiteX3" fmla="*/ 2925257 w 3958853"/>
              <a:gd name="connsiteY3" fmla="*/ 1139479 h 1798318"/>
              <a:gd name="connsiteX4" fmla="*/ 3958853 w 3958853"/>
              <a:gd name="connsiteY4" fmla="*/ 1734652 h 1798318"/>
              <a:gd name="connsiteX0" fmla="*/ 0 w 3958853"/>
              <a:gd name="connsiteY0" fmla="*/ 1798683 h 1798683"/>
              <a:gd name="connsiteX1" fmla="*/ 1178602 w 3958853"/>
              <a:gd name="connsiteY1" fmla="*/ 1278567 h 1798683"/>
              <a:gd name="connsiteX2" fmla="*/ 2016197 w 3958853"/>
              <a:gd name="connsiteY2" fmla="*/ 440 h 1798683"/>
              <a:gd name="connsiteX3" fmla="*/ 2925257 w 3958853"/>
              <a:gd name="connsiteY3" fmla="*/ 1139844 h 1798683"/>
              <a:gd name="connsiteX4" fmla="*/ 3958853 w 3958853"/>
              <a:gd name="connsiteY4" fmla="*/ 1735017 h 1798683"/>
              <a:gd name="connsiteX0" fmla="*/ 0 w 3958853"/>
              <a:gd name="connsiteY0" fmla="*/ 1798499 h 1798499"/>
              <a:gd name="connsiteX1" fmla="*/ 1178602 w 3958853"/>
              <a:gd name="connsiteY1" fmla="*/ 1278383 h 1798499"/>
              <a:gd name="connsiteX2" fmla="*/ 2016197 w 3958853"/>
              <a:gd name="connsiteY2" fmla="*/ 256 h 1798499"/>
              <a:gd name="connsiteX3" fmla="*/ 2696357 w 3958853"/>
              <a:gd name="connsiteY3" fmla="*/ 1389912 h 1798499"/>
              <a:gd name="connsiteX4" fmla="*/ 3958853 w 3958853"/>
              <a:gd name="connsiteY4" fmla="*/ 1734833 h 1798499"/>
              <a:gd name="connsiteX0" fmla="*/ 0 w 3958853"/>
              <a:gd name="connsiteY0" fmla="*/ 1798352 h 1798352"/>
              <a:gd name="connsiteX1" fmla="*/ 1261839 w 3958853"/>
              <a:gd name="connsiteY1" fmla="*/ 1316737 h 1798352"/>
              <a:gd name="connsiteX2" fmla="*/ 2016197 w 3958853"/>
              <a:gd name="connsiteY2" fmla="*/ 109 h 1798352"/>
              <a:gd name="connsiteX3" fmla="*/ 2696357 w 3958853"/>
              <a:gd name="connsiteY3" fmla="*/ 1389765 h 1798352"/>
              <a:gd name="connsiteX4" fmla="*/ 3958853 w 3958853"/>
              <a:gd name="connsiteY4" fmla="*/ 1734686 h 1798352"/>
              <a:gd name="connsiteX0" fmla="*/ 0 w 4083709"/>
              <a:gd name="connsiteY0" fmla="*/ 1798352 h 1798352"/>
              <a:gd name="connsiteX1" fmla="*/ 1261839 w 4083709"/>
              <a:gd name="connsiteY1" fmla="*/ 1316737 h 1798352"/>
              <a:gd name="connsiteX2" fmla="*/ 2016197 w 4083709"/>
              <a:gd name="connsiteY2" fmla="*/ 109 h 1798352"/>
              <a:gd name="connsiteX3" fmla="*/ 2696357 w 4083709"/>
              <a:gd name="connsiteY3" fmla="*/ 1389765 h 1798352"/>
              <a:gd name="connsiteX4" fmla="*/ 4083709 w 4083709"/>
              <a:gd name="connsiteY4" fmla="*/ 1715436 h 1798352"/>
              <a:gd name="connsiteX0" fmla="*/ 0 w 4146137"/>
              <a:gd name="connsiteY0" fmla="*/ 1798352 h 1798352"/>
              <a:gd name="connsiteX1" fmla="*/ 1261839 w 4146137"/>
              <a:gd name="connsiteY1" fmla="*/ 1316737 h 1798352"/>
              <a:gd name="connsiteX2" fmla="*/ 2016197 w 4146137"/>
              <a:gd name="connsiteY2" fmla="*/ 109 h 1798352"/>
              <a:gd name="connsiteX3" fmla="*/ 2696357 w 4146137"/>
              <a:gd name="connsiteY3" fmla="*/ 1389765 h 1798352"/>
              <a:gd name="connsiteX4" fmla="*/ 4146137 w 4146137"/>
              <a:gd name="connsiteY4" fmla="*/ 1773186 h 1798352"/>
              <a:gd name="connsiteX0" fmla="*/ 0 w 4146137"/>
              <a:gd name="connsiteY0" fmla="*/ 1798600 h 1798600"/>
              <a:gd name="connsiteX1" fmla="*/ 1095365 w 4146137"/>
              <a:gd name="connsiteY1" fmla="*/ 1259234 h 1798600"/>
              <a:gd name="connsiteX2" fmla="*/ 2016197 w 4146137"/>
              <a:gd name="connsiteY2" fmla="*/ 357 h 1798600"/>
              <a:gd name="connsiteX3" fmla="*/ 2696357 w 4146137"/>
              <a:gd name="connsiteY3" fmla="*/ 1390013 h 1798600"/>
              <a:gd name="connsiteX4" fmla="*/ 4146137 w 4146137"/>
              <a:gd name="connsiteY4" fmla="*/ 1773434 h 1798600"/>
              <a:gd name="connsiteX0" fmla="*/ 0 w 4146137"/>
              <a:gd name="connsiteY0" fmla="*/ 1798506 h 1798506"/>
              <a:gd name="connsiteX1" fmla="*/ 1095365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506 h 1798506"/>
              <a:gd name="connsiteX1" fmla="*/ 1012128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270 h 1798270"/>
              <a:gd name="connsiteX1" fmla="*/ 1012128 w 4146137"/>
              <a:gd name="connsiteY1" fmla="*/ 1258904 h 1798270"/>
              <a:gd name="connsiteX2" fmla="*/ 2016197 w 4146137"/>
              <a:gd name="connsiteY2" fmla="*/ 27 h 1798270"/>
              <a:gd name="connsiteX3" fmla="*/ 2925257 w 4146137"/>
              <a:gd name="connsiteY3" fmla="*/ 1293433 h 1798270"/>
              <a:gd name="connsiteX4" fmla="*/ 4146137 w 4146137"/>
              <a:gd name="connsiteY4" fmla="*/ 1773104 h 1798270"/>
              <a:gd name="connsiteX0" fmla="*/ 0 w 4146137"/>
              <a:gd name="connsiteY0" fmla="*/ 1694527 h 1694527"/>
              <a:gd name="connsiteX1" fmla="*/ 1012128 w 4146137"/>
              <a:gd name="connsiteY1" fmla="*/ 1155161 h 1694527"/>
              <a:gd name="connsiteX2" fmla="*/ 2110532 w 4146137"/>
              <a:gd name="connsiteY2" fmla="*/ 28 h 1694527"/>
              <a:gd name="connsiteX3" fmla="*/ 2925257 w 4146137"/>
              <a:gd name="connsiteY3" fmla="*/ 1189690 h 1694527"/>
              <a:gd name="connsiteX4" fmla="*/ 4146137 w 4146137"/>
              <a:gd name="connsiteY4" fmla="*/ 1669361 h 1694527"/>
              <a:gd name="connsiteX0" fmla="*/ 0 w 4146137"/>
              <a:gd name="connsiteY0" fmla="*/ 1700993 h 1700993"/>
              <a:gd name="connsiteX1" fmla="*/ 1012128 w 4146137"/>
              <a:gd name="connsiteY1" fmla="*/ 1161627 h 1700993"/>
              <a:gd name="connsiteX2" fmla="*/ 2110532 w 4146137"/>
              <a:gd name="connsiteY2" fmla="*/ 6494 h 1700993"/>
              <a:gd name="connsiteX3" fmla="*/ 2925257 w 4146137"/>
              <a:gd name="connsiteY3" fmla="*/ 1196156 h 1700993"/>
              <a:gd name="connsiteX4" fmla="*/ 4146137 w 4146137"/>
              <a:gd name="connsiteY4" fmla="*/ 1675827 h 17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137" h="1700993">
                <a:moveTo>
                  <a:pt x="0" y="1700993"/>
                </a:moveTo>
                <a:cubicBezTo>
                  <a:pt x="344647" y="1563273"/>
                  <a:pt x="660373" y="1444044"/>
                  <a:pt x="1012128" y="1161627"/>
                </a:cubicBezTo>
                <a:cubicBezTo>
                  <a:pt x="1363883" y="879210"/>
                  <a:pt x="1678475" y="-88186"/>
                  <a:pt x="2110532" y="6494"/>
                </a:cubicBezTo>
                <a:cubicBezTo>
                  <a:pt x="2542589" y="101174"/>
                  <a:pt x="2677782" y="926310"/>
                  <a:pt x="2925257" y="1196156"/>
                </a:cubicBezTo>
                <a:cubicBezTo>
                  <a:pt x="3172732" y="1466002"/>
                  <a:pt x="3756049" y="1670234"/>
                  <a:pt x="4146137" y="1675827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478C3-B9FF-4D3C-BEC4-BF5FBB57AC06}"/>
              </a:ext>
            </a:extLst>
          </p:cNvPr>
          <p:cNvCxnSpPr>
            <a:cxnSpLocks/>
          </p:cNvCxnSpPr>
          <p:nvPr/>
        </p:nvCxnSpPr>
        <p:spPr>
          <a:xfrm>
            <a:off x="684153" y="2736113"/>
            <a:ext cx="2105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B0810-CC5F-4931-8C02-1E04A1806494}"/>
              </a:ext>
            </a:extLst>
          </p:cNvPr>
          <p:cNvCxnSpPr>
            <a:cxnSpLocks/>
          </p:cNvCxnSpPr>
          <p:nvPr/>
        </p:nvCxnSpPr>
        <p:spPr>
          <a:xfrm flipH="1">
            <a:off x="1720313" y="1776968"/>
            <a:ext cx="16658" cy="9591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2D6A-78E0-4105-927C-3C4A15512C6B}"/>
                  </a:ext>
                </a:extLst>
              </p:cNvPr>
              <p:cNvSpPr txBox="1"/>
              <p:nvPr/>
            </p:nvSpPr>
            <p:spPr>
              <a:xfrm>
                <a:off x="1627435" y="2704608"/>
                <a:ext cx="185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CD2D6A-78E0-4105-927C-3C4A15512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435" y="2704608"/>
                <a:ext cx="185755" cy="276999"/>
              </a:xfrm>
              <a:prstGeom prst="rect">
                <a:avLst/>
              </a:prstGeom>
              <a:blipFill>
                <a:blip r:embed="rId9"/>
                <a:stretch>
                  <a:fillRect l="-33333" r="-26667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DE1E56-A882-406C-9F80-F30B20844061}"/>
                  </a:ext>
                </a:extLst>
              </p:cNvPr>
              <p:cNvSpPr txBox="1"/>
              <p:nvPr/>
            </p:nvSpPr>
            <p:spPr>
              <a:xfrm>
                <a:off x="409911" y="1768417"/>
                <a:ext cx="10539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DE1E56-A882-406C-9F80-F30B2084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11" y="1768417"/>
                <a:ext cx="1053942" cy="276999"/>
              </a:xfrm>
              <a:prstGeom prst="rect">
                <a:avLst/>
              </a:prstGeom>
              <a:blipFill>
                <a:blip r:embed="rId10"/>
                <a:stretch>
                  <a:fillRect l="-5202" t="-434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9A5788-CDA0-4FDD-8A70-84D2C4A92713}"/>
              </a:ext>
            </a:extLst>
          </p:cNvPr>
          <p:cNvSpPr/>
          <p:nvPr/>
        </p:nvSpPr>
        <p:spPr>
          <a:xfrm>
            <a:off x="10111062" y="1783663"/>
            <a:ext cx="1843523" cy="976069"/>
          </a:xfrm>
          <a:custGeom>
            <a:avLst/>
            <a:gdLst>
              <a:gd name="connsiteX0" fmla="*/ 0 w 2961314"/>
              <a:gd name="connsiteY0" fmla="*/ 1570052 h 1579326"/>
              <a:gd name="connsiteX1" fmla="*/ 889233 w 2961314"/>
              <a:gd name="connsiteY1" fmla="*/ 1133824 h 1579326"/>
              <a:gd name="connsiteX2" fmla="*/ 1400962 w 2961314"/>
              <a:gd name="connsiteY2" fmla="*/ 1310 h 1579326"/>
              <a:gd name="connsiteX3" fmla="*/ 1988191 w 2961314"/>
              <a:gd name="connsiteY3" fmla="*/ 1377105 h 1579326"/>
              <a:gd name="connsiteX4" fmla="*/ 2961314 w 2961314"/>
              <a:gd name="connsiteY4" fmla="*/ 1544885 h 1579326"/>
              <a:gd name="connsiteX0" fmla="*/ 0 w 2961314"/>
              <a:gd name="connsiteY0" fmla="*/ 1569320 h 1569320"/>
              <a:gd name="connsiteX1" fmla="*/ 889233 w 2961314"/>
              <a:gd name="connsiteY1" fmla="*/ 1133092 h 1569320"/>
              <a:gd name="connsiteX2" fmla="*/ 1400962 w 2961314"/>
              <a:gd name="connsiteY2" fmla="*/ 578 h 1569320"/>
              <a:gd name="connsiteX3" fmla="*/ 2055303 w 2961314"/>
              <a:gd name="connsiteY3" fmla="*/ 1292483 h 1569320"/>
              <a:gd name="connsiteX4" fmla="*/ 2961314 w 2961314"/>
              <a:gd name="connsiteY4" fmla="*/ 1544153 h 1569320"/>
              <a:gd name="connsiteX0" fmla="*/ 0 w 2961314"/>
              <a:gd name="connsiteY0" fmla="*/ 1569320 h 1606106"/>
              <a:gd name="connsiteX1" fmla="*/ 889233 w 2961314"/>
              <a:gd name="connsiteY1" fmla="*/ 1133092 h 1606106"/>
              <a:gd name="connsiteX2" fmla="*/ 1400962 w 2961314"/>
              <a:gd name="connsiteY2" fmla="*/ 578 h 1606106"/>
              <a:gd name="connsiteX3" fmla="*/ 2055303 w 2961314"/>
              <a:gd name="connsiteY3" fmla="*/ 1292483 h 1606106"/>
              <a:gd name="connsiteX4" fmla="*/ 2961314 w 2961314"/>
              <a:gd name="connsiteY4" fmla="*/ 1594487 h 1606106"/>
              <a:gd name="connsiteX0" fmla="*/ 0 w 2961314"/>
              <a:gd name="connsiteY0" fmla="*/ 1569320 h 1594487"/>
              <a:gd name="connsiteX1" fmla="*/ 889233 w 2961314"/>
              <a:gd name="connsiteY1" fmla="*/ 1133092 h 1594487"/>
              <a:gd name="connsiteX2" fmla="*/ 1400962 w 2961314"/>
              <a:gd name="connsiteY2" fmla="*/ 578 h 1594487"/>
              <a:gd name="connsiteX3" fmla="*/ 2055303 w 2961314"/>
              <a:gd name="connsiteY3" fmla="*/ 1292483 h 1594487"/>
              <a:gd name="connsiteX4" fmla="*/ 2961314 w 2961314"/>
              <a:gd name="connsiteY4" fmla="*/ 1594487 h 1594487"/>
              <a:gd name="connsiteX0" fmla="*/ 0 w 2961314"/>
              <a:gd name="connsiteY0" fmla="*/ 1569257 h 1594424"/>
              <a:gd name="connsiteX1" fmla="*/ 847288 w 2961314"/>
              <a:gd name="connsiteY1" fmla="*/ 1141418 h 1594424"/>
              <a:gd name="connsiteX2" fmla="*/ 1400962 w 2961314"/>
              <a:gd name="connsiteY2" fmla="*/ 515 h 1594424"/>
              <a:gd name="connsiteX3" fmla="*/ 2055303 w 2961314"/>
              <a:gd name="connsiteY3" fmla="*/ 1292420 h 1594424"/>
              <a:gd name="connsiteX4" fmla="*/ 2961314 w 2961314"/>
              <a:gd name="connsiteY4" fmla="*/ 1594424 h 1594424"/>
              <a:gd name="connsiteX0" fmla="*/ 0 w 2961314"/>
              <a:gd name="connsiteY0" fmla="*/ 1569694 h 1594861"/>
              <a:gd name="connsiteX1" fmla="*/ 604007 w 2961314"/>
              <a:gd name="connsiteY1" fmla="*/ 1091521 h 1594861"/>
              <a:gd name="connsiteX2" fmla="*/ 1400962 w 2961314"/>
              <a:gd name="connsiteY2" fmla="*/ 952 h 1594861"/>
              <a:gd name="connsiteX3" fmla="*/ 2055303 w 2961314"/>
              <a:gd name="connsiteY3" fmla="*/ 1292857 h 1594861"/>
              <a:gd name="connsiteX4" fmla="*/ 2961314 w 2961314"/>
              <a:gd name="connsiteY4" fmla="*/ 1594861 h 1594861"/>
              <a:gd name="connsiteX0" fmla="*/ 0 w 2961314"/>
              <a:gd name="connsiteY0" fmla="*/ 1569606 h 1594773"/>
              <a:gd name="connsiteX1" fmla="*/ 604007 w 2961314"/>
              <a:gd name="connsiteY1" fmla="*/ 1091433 h 1594773"/>
              <a:gd name="connsiteX2" fmla="*/ 1400962 w 2961314"/>
              <a:gd name="connsiteY2" fmla="*/ 864 h 1594773"/>
              <a:gd name="connsiteX3" fmla="*/ 2055303 w 2961314"/>
              <a:gd name="connsiteY3" fmla="*/ 1292769 h 1594773"/>
              <a:gd name="connsiteX4" fmla="*/ 2961314 w 2961314"/>
              <a:gd name="connsiteY4" fmla="*/ 1594773 h 1594773"/>
              <a:gd name="connsiteX0" fmla="*/ 0 w 2961314"/>
              <a:gd name="connsiteY0" fmla="*/ 1569712 h 1594879"/>
              <a:gd name="connsiteX1" fmla="*/ 604007 w 2961314"/>
              <a:gd name="connsiteY1" fmla="*/ 1091539 h 1594879"/>
              <a:gd name="connsiteX2" fmla="*/ 1400962 w 2961314"/>
              <a:gd name="connsiteY2" fmla="*/ 970 h 1594879"/>
              <a:gd name="connsiteX3" fmla="*/ 2055303 w 2961314"/>
              <a:gd name="connsiteY3" fmla="*/ 1292875 h 1594879"/>
              <a:gd name="connsiteX4" fmla="*/ 2961314 w 2961314"/>
              <a:gd name="connsiteY4" fmla="*/ 1594879 h 1594879"/>
              <a:gd name="connsiteX0" fmla="*/ 0 w 2961314"/>
              <a:gd name="connsiteY0" fmla="*/ 1569239 h 1594406"/>
              <a:gd name="connsiteX1" fmla="*/ 604007 w 2961314"/>
              <a:gd name="connsiteY1" fmla="*/ 1091066 h 1594406"/>
              <a:gd name="connsiteX2" fmla="*/ 1400962 w 2961314"/>
              <a:gd name="connsiteY2" fmla="*/ 497 h 1594406"/>
              <a:gd name="connsiteX3" fmla="*/ 2214694 w 2961314"/>
              <a:gd name="connsiteY3" fmla="*/ 1233679 h 1594406"/>
              <a:gd name="connsiteX4" fmla="*/ 2961314 w 2961314"/>
              <a:gd name="connsiteY4" fmla="*/ 1594406 h 1594406"/>
              <a:gd name="connsiteX0" fmla="*/ 0 w 3045204"/>
              <a:gd name="connsiteY0" fmla="*/ 1569239 h 1602795"/>
              <a:gd name="connsiteX1" fmla="*/ 604007 w 3045204"/>
              <a:gd name="connsiteY1" fmla="*/ 1091066 h 1602795"/>
              <a:gd name="connsiteX2" fmla="*/ 1400962 w 3045204"/>
              <a:gd name="connsiteY2" fmla="*/ 497 h 1602795"/>
              <a:gd name="connsiteX3" fmla="*/ 2214694 w 3045204"/>
              <a:gd name="connsiteY3" fmla="*/ 1233679 h 1602795"/>
              <a:gd name="connsiteX4" fmla="*/ 3045204 w 3045204"/>
              <a:gd name="connsiteY4" fmla="*/ 1602795 h 1602795"/>
              <a:gd name="connsiteX0" fmla="*/ 0 w 3028426"/>
              <a:gd name="connsiteY0" fmla="*/ 1644738 h 1644738"/>
              <a:gd name="connsiteX1" fmla="*/ 587229 w 3028426"/>
              <a:gd name="connsiteY1" fmla="*/ 1091064 h 1644738"/>
              <a:gd name="connsiteX2" fmla="*/ 1384184 w 3028426"/>
              <a:gd name="connsiteY2" fmla="*/ 495 h 1644738"/>
              <a:gd name="connsiteX3" fmla="*/ 2197916 w 3028426"/>
              <a:gd name="connsiteY3" fmla="*/ 1233677 h 1644738"/>
              <a:gd name="connsiteX4" fmla="*/ 3028426 w 3028426"/>
              <a:gd name="connsiteY4" fmla="*/ 1602793 h 1644738"/>
              <a:gd name="connsiteX0" fmla="*/ 0 w 2986481"/>
              <a:gd name="connsiteY0" fmla="*/ 1661516 h 1661516"/>
              <a:gd name="connsiteX1" fmla="*/ 545284 w 2986481"/>
              <a:gd name="connsiteY1" fmla="*/ 1091064 h 1661516"/>
              <a:gd name="connsiteX2" fmla="*/ 1342239 w 2986481"/>
              <a:gd name="connsiteY2" fmla="*/ 495 h 1661516"/>
              <a:gd name="connsiteX3" fmla="*/ 2155971 w 2986481"/>
              <a:gd name="connsiteY3" fmla="*/ 1233677 h 1661516"/>
              <a:gd name="connsiteX4" fmla="*/ 2986481 w 2986481"/>
              <a:gd name="connsiteY4" fmla="*/ 1602793 h 1661516"/>
              <a:gd name="connsiteX0" fmla="*/ 0 w 2986481"/>
              <a:gd name="connsiteY0" fmla="*/ 1661458 h 1661458"/>
              <a:gd name="connsiteX1" fmla="*/ 620785 w 2986481"/>
              <a:gd name="connsiteY1" fmla="*/ 1099395 h 1661458"/>
              <a:gd name="connsiteX2" fmla="*/ 1342239 w 2986481"/>
              <a:gd name="connsiteY2" fmla="*/ 437 h 1661458"/>
              <a:gd name="connsiteX3" fmla="*/ 2155971 w 2986481"/>
              <a:gd name="connsiteY3" fmla="*/ 1233619 h 1661458"/>
              <a:gd name="connsiteX4" fmla="*/ 2986481 w 2986481"/>
              <a:gd name="connsiteY4" fmla="*/ 1602735 h 1661458"/>
              <a:gd name="connsiteX0" fmla="*/ 0 w 2986481"/>
              <a:gd name="connsiteY0" fmla="*/ 1661493 h 1661493"/>
              <a:gd name="connsiteX1" fmla="*/ 620785 w 2986481"/>
              <a:gd name="connsiteY1" fmla="*/ 1099430 h 1661493"/>
              <a:gd name="connsiteX2" fmla="*/ 1342239 w 2986481"/>
              <a:gd name="connsiteY2" fmla="*/ 472 h 1661493"/>
              <a:gd name="connsiteX3" fmla="*/ 2155971 w 2986481"/>
              <a:gd name="connsiteY3" fmla="*/ 1233654 h 1661493"/>
              <a:gd name="connsiteX4" fmla="*/ 2986481 w 2986481"/>
              <a:gd name="connsiteY4" fmla="*/ 1602770 h 1661493"/>
              <a:gd name="connsiteX0" fmla="*/ 0 w 2986481"/>
              <a:gd name="connsiteY0" fmla="*/ 1661681 h 1661681"/>
              <a:gd name="connsiteX1" fmla="*/ 620785 w 2986481"/>
              <a:gd name="connsiteY1" fmla="*/ 1099618 h 1661681"/>
              <a:gd name="connsiteX2" fmla="*/ 1342239 w 2986481"/>
              <a:gd name="connsiteY2" fmla="*/ 660 h 1661681"/>
              <a:gd name="connsiteX3" fmla="*/ 2072081 w 2986481"/>
              <a:gd name="connsiteY3" fmla="*/ 1259009 h 1661681"/>
              <a:gd name="connsiteX4" fmla="*/ 2986481 w 2986481"/>
              <a:gd name="connsiteY4" fmla="*/ 1602958 h 1661681"/>
              <a:gd name="connsiteX0" fmla="*/ 0 w 2793534"/>
              <a:gd name="connsiteY0" fmla="*/ 1661681 h 1661681"/>
              <a:gd name="connsiteX1" fmla="*/ 620785 w 2793534"/>
              <a:gd name="connsiteY1" fmla="*/ 1099618 h 1661681"/>
              <a:gd name="connsiteX2" fmla="*/ 1342239 w 2793534"/>
              <a:gd name="connsiteY2" fmla="*/ 660 h 1661681"/>
              <a:gd name="connsiteX3" fmla="*/ 2072081 w 2793534"/>
              <a:gd name="connsiteY3" fmla="*/ 1259009 h 1661681"/>
              <a:gd name="connsiteX4" fmla="*/ 2793534 w 2793534"/>
              <a:gd name="connsiteY4" fmla="*/ 1594569 h 166168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291905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631 h 1661631"/>
              <a:gd name="connsiteX1" fmla="*/ 620785 w 2793534"/>
              <a:gd name="connsiteY1" fmla="*/ 1099568 h 1661631"/>
              <a:gd name="connsiteX2" fmla="*/ 1367406 w 2793534"/>
              <a:gd name="connsiteY2" fmla="*/ 610 h 1661631"/>
              <a:gd name="connsiteX3" fmla="*/ 2072081 w 2793534"/>
              <a:gd name="connsiteY3" fmla="*/ 1258959 h 1661631"/>
              <a:gd name="connsiteX4" fmla="*/ 2793534 w 2793534"/>
              <a:gd name="connsiteY4" fmla="*/ 1594519 h 1661631"/>
              <a:gd name="connsiteX0" fmla="*/ 0 w 2793534"/>
              <a:gd name="connsiteY0" fmla="*/ 1661215 h 1661215"/>
              <a:gd name="connsiteX1" fmla="*/ 637563 w 2793534"/>
              <a:gd name="connsiteY1" fmla="*/ 1166264 h 1661215"/>
              <a:gd name="connsiteX2" fmla="*/ 1367406 w 2793534"/>
              <a:gd name="connsiteY2" fmla="*/ 194 h 1661215"/>
              <a:gd name="connsiteX3" fmla="*/ 2072081 w 2793534"/>
              <a:gd name="connsiteY3" fmla="*/ 1258543 h 1661215"/>
              <a:gd name="connsiteX4" fmla="*/ 2793534 w 2793534"/>
              <a:gd name="connsiteY4" fmla="*/ 1594103 h 1661215"/>
              <a:gd name="connsiteX0" fmla="*/ 0 w 2793534"/>
              <a:gd name="connsiteY0" fmla="*/ 1661220 h 1661220"/>
              <a:gd name="connsiteX1" fmla="*/ 637563 w 2793534"/>
              <a:gd name="connsiteY1" fmla="*/ 1166269 h 1661220"/>
              <a:gd name="connsiteX2" fmla="*/ 1367406 w 2793534"/>
              <a:gd name="connsiteY2" fmla="*/ 199 h 1661220"/>
              <a:gd name="connsiteX3" fmla="*/ 2072081 w 2793534"/>
              <a:gd name="connsiteY3" fmla="*/ 1258548 h 1661220"/>
              <a:gd name="connsiteX4" fmla="*/ 2793534 w 2793534"/>
              <a:gd name="connsiteY4" fmla="*/ 1594108 h 1661220"/>
              <a:gd name="connsiteX0" fmla="*/ 0 w 2793534"/>
              <a:gd name="connsiteY0" fmla="*/ 1661217 h 1661217"/>
              <a:gd name="connsiteX1" fmla="*/ 637563 w 2793534"/>
              <a:gd name="connsiteY1" fmla="*/ 1166266 h 1661217"/>
              <a:gd name="connsiteX2" fmla="*/ 1367406 w 2793534"/>
              <a:gd name="connsiteY2" fmla="*/ 196 h 1661217"/>
              <a:gd name="connsiteX3" fmla="*/ 2072081 w 2793534"/>
              <a:gd name="connsiteY3" fmla="*/ 1258545 h 1661217"/>
              <a:gd name="connsiteX4" fmla="*/ 2793534 w 2793534"/>
              <a:gd name="connsiteY4" fmla="*/ 1594105 h 1661217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594104 h 1686382"/>
              <a:gd name="connsiteX0" fmla="*/ 0 w 2793534"/>
              <a:gd name="connsiteY0" fmla="*/ 1686382 h 1686382"/>
              <a:gd name="connsiteX1" fmla="*/ 637563 w 2793534"/>
              <a:gd name="connsiteY1" fmla="*/ 1166265 h 1686382"/>
              <a:gd name="connsiteX2" fmla="*/ 1367406 w 2793534"/>
              <a:gd name="connsiteY2" fmla="*/ 195 h 1686382"/>
              <a:gd name="connsiteX3" fmla="*/ 2072081 w 2793534"/>
              <a:gd name="connsiteY3" fmla="*/ 1258544 h 1686382"/>
              <a:gd name="connsiteX4" fmla="*/ 2793534 w 2793534"/>
              <a:gd name="connsiteY4" fmla="*/ 1661216 h 1686382"/>
              <a:gd name="connsiteX0" fmla="*/ 0 w 2793534"/>
              <a:gd name="connsiteY0" fmla="*/ 1602508 h 1602508"/>
              <a:gd name="connsiteX1" fmla="*/ 637563 w 2793534"/>
              <a:gd name="connsiteY1" fmla="*/ 1082391 h 1602508"/>
              <a:gd name="connsiteX2" fmla="*/ 1283516 w 2793534"/>
              <a:gd name="connsiteY2" fmla="*/ 211 h 1602508"/>
              <a:gd name="connsiteX3" fmla="*/ 2072081 w 2793534"/>
              <a:gd name="connsiteY3" fmla="*/ 1174670 h 1602508"/>
              <a:gd name="connsiteX4" fmla="*/ 2793534 w 2793534"/>
              <a:gd name="connsiteY4" fmla="*/ 1577342 h 1602508"/>
              <a:gd name="connsiteX0" fmla="*/ 0 w 2793534"/>
              <a:gd name="connsiteY0" fmla="*/ 1644444 h 1644444"/>
              <a:gd name="connsiteX1" fmla="*/ 637563 w 2793534"/>
              <a:gd name="connsiteY1" fmla="*/ 1124327 h 1644444"/>
              <a:gd name="connsiteX2" fmla="*/ 1359017 w 2793534"/>
              <a:gd name="connsiteY2" fmla="*/ 202 h 1644444"/>
              <a:gd name="connsiteX3" fmla="*/ 2072081 w 2793534"/>
              <a:gd name="connsiteY3" fmla="*/ 1216606 h 1644444"/>
              <a:gd name="connsiteX4" fmla="*/ 2793534 w 2793534"/>
              <a:gd name="connsiteY4" fmla="*/ 1619278 h 1644444"/>
              <a:gd name="connsiteX0" fmla="*/ 0 w 2793534"/>
              <a:gd name="connsiteY0" fmla="*/ 1644454 h 1644454"/>
              <a:gd name="connsiteX1" fmla="*/ 637563 w 2793534"/>
              <a:gd name="connsiteY1" fmla="*/ 1124337 h 1644454"/>
              <a:gd name="connsiteX2" fmla="*/ 1359017 w 2793534"/>
              <a:gd name="connsiteY2" fmla="*/ 212 h 1644454"/>
              <a:gd name="connsiteX3" fmla="*/ 2072081 w 2793534"/>
              <a:gd name="connsiteY3" fmla="*/ 1216616 h 1644454"/>
              <a:gd name="connsiteX4" fmla="*/ 2793534 w 2793534"/>
              <a:gd name="connsiteY4" fmla="*/ 1619288 h 1644454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17072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2793534"/>
              <a:gd name="connsiteY0" fmla="*/ 1644445 h 1644445"/>
              <a:gd name="connsiteX1" fmla="*/ 637563 w 2793534"/>
              <a:gd name="connsiteY1" fmla="*/ 1124328 h 1644445"/>
              <a:gd name="connsiteX2" fmla="*/ 1308683 w 2793534"/>
              <a:gd name="connsiteY2" fmla="*/ 203 h 1644445"/>
              <a:gd name="connsiteX3" fmla="*/ 2072081 w 2793534"/>
              <a:gd name="connsiteY3" fmla="*/ 1216607 h 1644445"/>
              <a:gd name="connsiteX4" fmla="*/ 2793534 w 2793534"/>
              <a:gd name="connsiteY4" fmla="*/ 1619279 h 1644445"/>
              <a:gd name="connsiteX0" fmla="*/ 0 w 3188908"/>
              <a:gd name="connsiteY0" fmla="*/ 1798452 h 1798451"/>
              <a:gd name="connsiteX1" fmla="*/ 1032937 w 3188908"/>
              <a:gd name="connsiteY1" fmla="*/ 1124333 h 1798451"/>
              <a:gd name="connsiteX2" fmla="*/ 1704057 w 3188908"/>
              <a:gd name="connsiteY2" fmla="*/ 208 h 1798451"/>
              <a:gd name="connsiteX3" fmla="*/ 2467455 w 3188908"/>
              <a:gd name="connsiteY3" fmla="*/ 1216612 h 1798451"/>
              <a:gd name="connsiteX4" fmla="*/ 3188908 w 3188908"/>
              <a:gd name="connsiteY4" fmla="*/ 1619284 h 1798451"/>
              <a:gd name="connsiteX0" fmla="*/ 0 w 3646713"/>
              <a:gd name="connsiteY0" fmla="*/ 1798452 h 1798451"/>
              <a:gd name="connsiteX1" fmla="*/ 1032937 w 3646713"/>
              <a:gd name="connsiteY1" fmla="*/ 1124333 h 1798451"/>
              <a:gd name="connsiteX2" fmla="*/ 1704057 w 3646713"/>
              <a:gd name="connsiteY2" fmla="*/ 208 h 1798451"/>
              <a:gd name="connsiteX3" fmla="*/ 2467455 w 3646713"/>
              <a:gd name="connsiteY3" fmla="*/ 1216612 h 1798451"/>
              <a:gd name="connsiteX4" fmla="*/ 3646713 w 3646713"/>
              <a:gd name="connsiteY4" fmla="*/ 1734785 h 1798451"/>
              <a:gd name="connsiteX0" fmla="*/ 0 w 3646713"/>
              <a:gd name="connsiteY0" fmla="*/ 1798677 h 1798676"/>
              <a:gd name="connsiteX1" fmla="*/ 949699 w 3646713"/>
              <a:gd name="connsiteY1" fmla="*/ 1086059 h 1798676"/>
              <a:gd name="connsiteX2" fmla="*/ 1704057 w 3646713"/>
              <a:gd name="connsiteY2" fmla="*/ 433 h 1798676"/>
              <a:gd name="connsiteX3" fmla="*/ 2467455 w 3646713"/>
              <a:gd name="connsiteY3" fmla="*/ 1216837 h 1798676"/>
              <a:gd name="connsiteX4" fmla="*/ 3646713 w 3646713"/>
              <a:gd name="connsiteY4" fmla="*/ 1735010 h 1798676"/>
              <a:gd name="connsiteX0" fmla="*/ 0 w 3646713"/>
              <a:gd name="connsiteY0" fmla="*/ 1798319 h 1798318"/>
              <a:gd name="connsiteX1" fmla="*/ 949699 w 3646713"/>
              <a:gd name="connsiteY1" fmla="*/ 1085701 h 1798318"/>
              <a:gd name="connsiteX2" fmla="*/ 1704057 w 3646713"/>
              <a:gd name="connsiteY2" fmla="*/ 75 h 1798318"/>
              <a:gd name="connsiteX3" fmla="*/ 2613117 w 3646713"/>
              <a:gd name="connsiteY3" fmla="*/ 1139479 h 1798318"/>
              <a:gd name="connsiteX4" fmla="*/ 3646713 w 3646713"/>
              <a:gd name="connsiteY4" fmla="*/ 1734652 h 1798318"/>
              <a:gd name="connsiteX0" fmla="*/ 0 w 3958853"/>
              <a:gd name="connsiteY0" fmla="*/ 1798318 h 1798318"/>
              <a:gd name="connsiteX1" fmla="*/ 1261839 w 3958853"/>
              <a:gd name="connsiteY1" fmla="*/ 1085701 h 1798318"/>
              <a:gd name="connsiteX2" fmla="*/ 2016197 w 3958853"/>
              <a:gd name="connsiteY2" fmla="*/ 75 h 1798318"/>
              <a:gd name="connsiteX3" fmla="*/ 2925257 w 3958853"/>
              <a:gd name="connsiteY3" fmla="*/ 1139479 h 1798318"/>
              <a:gd name="connsiteX4" fmla="*/ 3958853 w 3958853"/>
              <a:gd name="connsiteY4" fmla="*/ 1734652 h 1798318"/>
              <a:gd name="connsiteX0" fmla="*/ 0 w 3958853"/>
              <a:gd name="connsiteY0" fmla="*/ 1798683 h 1798683"/>
              <a:gd name="connsiteX1" fmla="*/ 1178602 w 3958853"/>
              <a:gd name="connsiteY1" fmla="*/ 1278567 h 1798683"/>
              <a:gd name="connsiteX2" fmla="*/ 2016197 w 3958853"/>
              <a:gd name="connsiteY2" fmla="*/ 440 h 1798683"/>
              <a:gd name="connsiteX3" fmla="*/ 2925257 w 3958853"/>
              <a:gd name="connsiteY3" fmla="*/ 1139844 h 1798683"/>
              <a:gd name="connsiteX4" fmla="*/ 3958853 w 3958853"/>
              <a:gd name="connsiteY4" fmla="*/ 1735017 h 1798683"/>
              <a:gd name="connsiteX0" fmla="*/ 0 w 3958853"/>
              <a:gd name="connsiteY0" fmla="*/ 1798499 h 1798499"/>
              <a:gd name="connsiteX1" fmla="*/ 1178602 w 3958853"/>
              <a:gd name="connsiteY1" fmla="*/ 1278383 h 1798499"/>
              <a:gd name="connsiteX2" fmla="*/ 2016197 w 3958853"/>
              <a:gd name="connsiteY2" fmla="*/ 256 h 1798499"/>
              <a:gd name="connsiteX3" fmla="*/ 2696357 w 3958853"/>
              <a:gd name="connsiteY3" fmla="*/ 1389912 h 1798499"/>
              <a:gd name="connsiteX4" fmla="*/ 3958853 w 3958853"/>
              <a:gd name="connsiteY4" fmla="*/ 1734833 h 1798499"/>
              <a:gd name="connsiteX0" fmla="*/ 0 w 3958853"/>
              <a:gd name="connsiteY0" fmla="*/ 1798352 h 1798352"/>
              <a:gd name="connsiteX1" fmla="*/ 1261839 w 3958853"/>
              <a:gd name="connsiteY1" fmla="*/ 1316737 h 1798352"/>
              <a:gd name="connsiteX2" fmla="*/ 2016197 w 3958853"/>
              <a:gd name="connsiteY2" fmla="*/ 109 h 1798352"/>
              <a:gd name="connsiteX3" fmla="*/ 2696357 w 3958853"/>
              <a:gd name="connsiteY3" fmla="*/ 1389765 h 1798352"/>
              <a:gd name="connsiteX4" fmla="*/ 3958853 w 3958853"/>
              <a:gd name="connsiteY4" fmla="*/ 1734686 h 1798352"/>
              <a:gd name="connsiteX0" fmla="*/ 0 w 4083709"/>
              <a:gd name="connsiteY0" fmla="*/ 1798352 h 1798352"/>
              <a:gd name="connsiteX1" fmla="*/ 1261839 w 4083709"/>
              <a:gd name="connsiteY1" fmla="*/ 1316737 h 1798352"/>
              <a:gd name="connsiteX2" fmla="*/ 2016197 w 4083709"/>
              <a:gd name="connsiteY2" fmla="*/ 109 h 1798352"/>
              <a:gd name="connsiteX3" fmla="*/ 2696357 w 4083709"/>
              <a:gd name="connsiteY3" fmla="*/ 1389765 h 1798352"/>
              <a:gd name="connsiteX4" fmla="*/ 4083709 w 4083709"/>
              <a:gd name="connsiteY4" fmla="*/ 1715436 h 1798352"/>
              <a:gd name="connsiteX0" fmla="*/ 0 w 4146137"/>
              <a:gd name="connsiteY0" fmla="*/ 1798352 h 1798352"/>
              <a:gd name="connsiteX1" fmla="*/ 1261839 w 4146137"/>
              <a:gd name="connsiteY1" fmla="*/ 1316737 h 1798352"/>
              <a:gd name="connsiteX2" fmla="*/ 2016197 w 4146137"/>
              <a:gd name="connsiteY2" fmla="*/ 109 h 1798352"/>
              <a:gd name="connsiteX3" fmla="*/ 2696357 w 4146137"/>
              <a:gd name="connsiteY3" fmla="*/ 1389765 h 1798352"/>
              <a:gd name="connsiteX4" fmla="*/ 4146137 w 4146137"/>
              <a:gd name="connsiteY4" fmla="*/ 1773186 h 1798352"/>
              <a:gd name="connsiteX0" fmla="*/ 0 w 4146137"/>
              <a:gd name="connsiteY0" fmla="*/ 1798600 h 1798600"/>
              <a:gd name="connsiteX1" fmla="*/ 1095365 w 4146137"/>
              <a:gd name="connsiteY1" fmla="*/ 1259234 h 1798600"/>
              <a:gd name="connsiteX2" fmla="*/ 2016197 w 4146137"/>
              <a:gd name="connsiteY2" fmla="*/ 357 h 1798600"/>
              <a:gd name="connsiteX3" fmla="*/ 2696357 w 4146137"/>
              <a:gd name="connsiteY3" fmla="*/ 1390013 h 1798600"/>
              <a:gd name="connsiteX4" fmla="*/ 4146137 w 4146137"/>
              <a:gd name="connsiteY4" fmla="*/ 1773434 h 1798600"/>
              <a:gd name="connsiteX0" fmla="*/ 0 w 4146137"/>
              <a:gd name="connsiteY0" fmla="*/ 1798506 h 1798506"/>
              <a:gd name="connsiteX1" fmla="*/ 1095365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506 h 1798506"/>
              <a:gd name="connsiteX1" fmla="*/ 1012128 w 4146137"/>
              <a:gd name="connsiteY1" fmla="*/ 1259140 h 1798506"/>
              <a:gd name="connsiteX2" fmla="*/ 2016197 w 4146137"/>
              <a:gd name="connsiteY2" fmla="*/ 263 h 1798506"/>
              <a:gd name="connsiteX3" fmla="*/ 2883638 w 4146137"/>
              <a:gd name="connsiteY3" fmla="*/ 1370669 h 1798506"/>
              <a:gd name="connsiteX4" fmla="*/ 4146137 w 4146137"/>
              <a:gd name="connsiteY4" fmla="*/ 1773340 h 1798506"/>
              <a:gd name="connsiteX0" fmla="*/ 0 w 4146137"/>
              <a:gd name="connsiteY0" fmla="*/ 1798270 h 1798270"/>
              <a:gd name="connsiteX1" fmla="*/ 1012128 w 4146137"/>
              <a:gd name="connsiteY1" fmla="*/ 1258904 h 1798270"/>
              <a:gd name="connsiteX2" fmla="*/ 2016197 w 4146137"/>
              <a:gd name="connsiteY2" fmla="*/ 27 h 1798270"/>
              <a:gd name="connsiteX3" fmla="*/ 2925257 w 4146137"/>
              <a:gd name="connsiteY3" fmla="*/ 1293433 h 1798270"/>
              <a:gd name="connsiteX4" fmla="*/ 4146137 w 4146137"/>
              <a:gd name="connsiteY4" fmla="*/ 1773104 h 1798270"/>
              <a:gd name="connsiteX0" fmla="*/ 0 w 4146137"/>
              <a:gd name="connsiteY0" fmla="*/ 1694527 h 1694527"/>
              <a:gd name="connsiteX1" fmla="*/ 1012128 w 4146137"/>
              <a:gd name="connsiteY1" fmla="*/ 1155161 h 1694527"/>
              <a:gd name="connsiteX2" fmla="*/ 2110532 w 4146137"/>
              <a:gd name="connsiteY2" fmla="*/ 28 h 1694527"/>
              <a:gd name="connsiteX3" fmla="*/ 2925257 w 4146137"/>
              <a:gd name="connsiteY3" fmla="*/ 1189690 h 1694527"/>
              <a:gd name="connsiteX4" fmla="*/ 4146137 w 4146137"/>
              <a:gd name="connsiteY4" fmla="*/ 1669361 h 1694527"/>
              <a:gd name="connsiteX0" fmla="*/ 0 w 4146137"/>
              <a:gd name="connsiteY0" fmla="*/ 1700993 h 1700993"/>
              <a:gd name="connsiteX1" fmla="*/ 1012128 w 4146137"/>
              <a:gd name="connsiteY1" fmla="*/ 1161627 h 1700993"/>
              <a:gd name="connsiteX2" fmla="*/ 2110532 w 4146137"/>
              <a:gd name="connsiteY2" fmla="*/ 6494 h 1700993"/>
              <a:gd name="connsiteX3" fmla="*/ 2925257 w 4146137"/>
              <a:gd name="connsiteY3" fmla="*/ 1196156 h 1700993"/>
              <a:gd name="connsiteX4" fmla="*/ 4146137 w 4146137"/>
              <a:gd name="connsiteY4" fmla="*/ 1675827 h 1700993"/>
              <a:gd name="connsiteX0" fmla="*/ 0 w 4146137"/>
              <a:gd name="connsiteY0" fmla="*/ 1694509 h 1694509"/>
              <a:gd name="connsiteX1" fmla="*/ 1332869 w 4146137"/>
              <a:gd name="connsiteY1" fmla="*/ 1169963 h 1694509"/>
              <a:gd name="connsiteX2" fmla="*/ 2110532 w 4146137"/>
              <a:gd name="connsiteY2" fmla="*/ 10 h 1694509"/>
              <a:gd name="connsiteX3" fmla="*/ 2925257 w 4146137"/>
              <a:gd name="connsiteY3" fmla="*/ 1189672 h 1694509"/>
              <a:gd name="connsiteX4" fmla="*/ 4146137 w 4146137"/>
              <a:gd name="connsiteY4" fmla="*/ 1669343 h 1694509"/>
              <a:gd name="connsiteX0" fmla="*/ 0 w 4146137"/>
              <a:gd name="connsiteY0" fmla="*/ 1694765 h 1694765"/>
              <a:gd name="connsiteX1" fmla="*/ 1332869 w 4146137"/>
              <a:gd name="connsiteY1" fmla="*/ 1170219 h 1694765"/>
              <a:gd name="connsiteX2" fmla="*/ 2110532 w 4146137"/>
              <a:gd name="connsiteY2" fmla="*/ 266 h 1694765"/>
              <a:gd name="connsiteX3" fmla="*/ 2661119 w 4146137"/>
              <a:gd name="connsiteY3" fmla="*/ 1278852 h 1694765"/>
              <a:gd name="connsiteX4" fmla="*/ 4146137 w 4146137"/>
              <a:gd name="connsiteY4" fmla="*/ 1669599 h 1694765"/>
              <a:gd name="connsiteX0" fmla="*/ 0 w 4146137"/>
              <a:gd name="connsiteY0" fmla="*/ 1724399 h 1724399"/>
              <a:gd name="connsiteX1" fmla="*/ 1332869 w 4146137"/>
              <a:gd name="connsiteY1" fmla="*/ 1199853 h 1724399"/>
              <a:gd name="connsiteX2" fmla="*/ 2035063 w 4146137"/>
              <a:gd name="connsiteY2" fmla="*/ 259 h 1724399"/>
              <a:gd name="connsiteX3" fmla="*/ 2661119 w 4146137"/>
              <a:gd name="connsiteY3" fmla="*/ 1308486 h 1724399"/>
              <a:gd name="connsiteX4" fmla="*/ 4146137 w 4146137"/>
              <a:gd name="connsiteY4" fmla="*/ 1699233 h 17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137" h="1724399">
                <a:moveTo>
                  <a:pt x="0" y="1724399"/>
                </a:moveTo>
                <a:cubicBezTo>
                  <a:pt x="344647" y="1586679"/>
                  <a:pt x="993692" y="1487210"/>
                  <a:pt x="1332869" y="1199853"/>
                </a:cubicBezTo>
                <a:cubicBezTo>
                  <a:pt x="1672046" y="912496"/>
                  <a:pt x="1813688" y="-17846"/>
                  <a:pt x="2035063" y="259"/>
                </a:cubicBezTo>
                <a:cubicBezTo>
                  <a:pt x="2256438" y="18364"/>
                  <a:pt x="2413644" y="1038640"/>
                  <a:pt x="2661119" y="1308486"/>
                </a:cubicBezTo>
                <a:cubicBezTo>
                  <a:pt x="2908594" y="1578332"/>
                  <a:pt x="3756049" y="1693640"/>
                  <a:pt x="4146137" y="1699233"/>
                </a:cubicBezTo>
              </a:path>
            </a:pathLst>
          </a:cu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C1200D-E991-4C45-B602-85D0F115A0B7}"/>
              </a:ext>
            </a:extLst>
          </p:cNvPr>
          <p:cNvCxnSpPr>
            <a:cxnSpLocks/>
          </p:cNvCxnSpPr>
          <p:nvPr/>
        </p:nvCxnSpPr>
        <p:spPr>
          <a:xfrm>
            <a:off x="9980004" y="2759734"/>
            <a:ext cx="2105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80CCFC-6873-41EE-8B94-66810FF65DBC}"/>
              </a:ext>
            </a:extLst>
          </p:cNvPr>
          <p:cNvCxnSpPr>
            <a:cxnSpLocks/>
          </p:cNvCxnSpPr>
          <p:nvPr/>
        </p:nvCxnSpPr>
        <p:spPr>
          <a:xfrm flipH="1">
            <a:off x="11016164" y="1804681"/>
            <a:ext cx="16658" cy="95914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8680AE-84AF-4072-ADC9-74588326A5F6}"/>
                  </a:ext>
                </a:extLst>
              </p:cNvPr>
              <p:cNvSpPr txBox="1"/>
              <p:nvPr/>
            </p:nvSpPr>
            <p:spPr>
              <a:xfrm>
                <a:off x="10923286" y="2728229"/>
                <a:ext cx="28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8680AE-84AF-4072-ADC9-74588326A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86" y="2728229"/>
                <a:ext cx="286873" cy="276999"/>
              </a:xfrm>
              <a:prstGeom prst="rect">
                <a:avLst/>
              </a:prstGeom>
              <a:blipFill>
                <a:blip r:embed="rId11"/>
                <a:stretch>
                  <a:fillRect l="-21277" r="-6383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46126-8843-4F8A-91FD-7B093DD0D66A}"/>
                  </a:ext>
                </a:extLst>
              </p:cNvPr>
              <p:cNvSpPr txBox="1"/>
              <p:nvPr/>
            </p:nvSpPr>
            <p:spPr>
              <a:xfrm>
                <a:off x="9606110" y="1734233"/>
                <a:ext cx="1158202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846126-8843-4F8A-91FD-7B093DD0D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110" y="1734233"/>
                <a:ext cx="1158202" cy="282450"/>
              </a:xfrm>
              <a:prstGeom prst="rect">
                <a:avLst/>
              </a:prstGeom>
              <a:blipFill>
                <a:blip r:embed="rId12"/>
                <a:stretch>
                  <a:fillRect l="-4737" t="-2128" b="-319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E9C471-654F-4054-A040-EF5AF94DBC38}"/>
              </a:ext>
            </a:extLst>
          </p:cNvPr>
          <p:cNvSpPr/>
          <p:nvPr/>
        </p:nvSpPr>
        <p:spPr>
          <a:xfrm>
            <a:off x="10923764" y="849076"/>
            <a:ext cx="1082605" cy="240227"/>
          </a:xfrm>
          <a:prstGeom prst="wedgeRectCallout">
            <a:avLst>
              <a:gd name="adj1" fmla="val -29045"/>
              <a:gd name="adj2" fmla="val 1095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Assumed fixed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50"/>
    </mc:Choice>
    <mc:Fallback xmlns="">
      <p:transition spd="slow" advTm="35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8" grpId="0"/>
      <p:bldP spid="20" grpId="0" animBg="1"/>
      <p:bldP spid="23" grpId="0"/>
      <p:bldP spid="2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Bayesian Inference for Mean of a Univariate Gaussian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 distribution for the unknown mean 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Simplifying the above (using completing the squares trick – see note) gives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What happens to the posterior as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(number of observations) grows very large?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Data (likelihood part) overwhelms the prior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Posterior’s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will approximately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(and goes to 0 as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posterior’s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approaches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(which is also the MLE solution)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3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14B4B6-5D3A-45AD-9AEF-867466B4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98" y="1635461"/>
            <a:ext cx="7596231" cy="7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E9A43DD-AED8-43B4-B5F4-929FAB3EDEEC}"/>
              </a:ext>
            </a:extLst>
          </p:cNvPr>
          <p:cNvSpPr/>
          <p:nvPr/>
        </p:nvSpPr>
        <p:spPr>
          <a:xfrm>
            <a:off x="119848" y="1647914"/>
            <a:ext cx="1979802" cy="821500"/>
          </a:xfrm>
          <a:prstGeom prst="wedgeRectCallout">
            <a:avLst>
              <a:gd name="adj1" fmla="val 65496"/>
              <a:gd name="adj2" fmla="val -100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On conditioning side, skipping all fixed params and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from the notation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CE5B7-4C0C-4B4B-9389-E13B56049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1927" y="3163950"/>
            <a:ext cx="3204683" cy="60139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2B08253-1B86-4BFE-9810-A30A8BA1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14" y="3765343"/>
            <a:ext cx="2163399" cy="7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AB99C-089E-4FC2-816A-B8EA3C199F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714" y="4487701"/>
            <a:ext cx="4192022" cy="702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CF9874-EEC4-4C5B-9291-61CAAB67D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176" y="4381850"/>
            <a:ext cx="2545754" cy="676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3C0186C-E09E-43E0-8622-2CCDA3988D9E}"/>
                  </a:ext>
                </a:extLst>
              </p:cNvPr>
              <p:cNvSpPr/>
              <p:nvPr/>
            </p:nvSpPr>
            <p:spPr>
              <a:xfrm>
                <a:off x="10423292" y="3497402"/>
                <a:ext cx="1186539" cy="511451"/>
              </a:xfrm>
              <a:prstGeom prst="wedgeRectCallout">
                <a:avLst>
                  <a:gd name="adj1" fmla="val -45097"/>
                  <a:gd name="adj2" fmla="val 1103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the MLE solution for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43C0186C-E09E-43E0-8622-2CCDA39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292" y="3497402"/>
                <a:ext cx="1186539" cy="511451"/>
              </a:xfrm>
              <a:prstGeom prst="wedgeRectCallout">
                <a:avLst>
                  <a:gd name="adj1" fmla="val -45097"/>
                  <a:gd name="adj2" fmla="val 110359"/>
                </a:avLst>
              </a:prstGeom>
              <a:blipFill>
                <a:blip r:embed="rId11"/>
                <a:stretch>
                  <a:fillRect l="-1015" t="-14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E9899236-0E10-4886-8118-4E2B4CE7451F}"/>
              </a:ext>
            </a:extLst>
          </p:cNvPr>
          <p:cNvSpPr/>
          <p:nvPr/>
        </p:nvSpPr>
        <p:spPr>
          <a:xfrm>
            <a:off x="1259649" y="4529788"/>
            <a:ext cx="2512698" cy="618533"/>
          </a:xfrm>
          <a:prstGeom prst="wedgeRectCallout">
            <a:avLst>
              <a:gd name="adj1" fmla="val 60525"/>
              <a:gd name="adj2" fmla="val -28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posterior’s mean is a convex combination of prior’s mean and the MLE solution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9984E496-8678-4528-9CD2-5733EEA4AA0E}"/>
              </a:ext>
            </a:extLst>
          </p:cNvPr>
          <p:cNvSpPr/>
          <p:nvPr/>
        </p:nvSpPr>
        <p:spPr>
          <a:xfrm>
            <a:off x="444617" y="3808042"/>
            <a:ext cx="3310066" cy="618533"/>
          </a:xfrm>
          <a:prstGeom prst="wedgeRectCallout">
            <a:avLst>
              <a:gd name="adj1" fmla="val 59314"/>
              <a:gd name="adj2" fmla="val 106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posterior’s precision is the sum of the prior’s precision and sum of the noise precisions of all the observations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A120CDCB-C6C3-41FD-AE05-F44B0039B535}"/>
              </a:ext>
            </a:extLst>
          </p:cNvPr>
          <p:cNvSpPr/>
          <p:nvPr/>
        </p:nvSpPr>
        <p:spPr>
          <a:xfrm>
            <a:off x="7086387" y="3086172"/>
            <a:ext cx="2512698" cy="618533"/>
          </a:xfrm>
          <a:prstGeom prst="wedgeRectCallout">
            <a:avLst>
              <a:gd name="adj1" fmla="val -55326"/>
              <a:gd name="adj2" fmla="val 2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Gaussian posterior (not a surprise since the chosen prior was conjugate to the likelihood)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94106B03-15A0-4308-88CD-C80C2A9DB652}"/>
              </a:ext>
            </a:extLst>
          </p:cNvPr>
          <p:cNvSpPr/>
          <p:nvPr/>
        </p:nvSpPr>
        <p:spPr>
          <a:xfrm>
            <a:off x="6444519" y="3976250"/>
            <a:ext cx="1186539" cy="511451"/>
          </a:xfrm>
          <a:prstGeom prst="wedgeRectCallout">
            <a:avLst>
              <a:gd name="adj1" fmla="val -42269"/>
              <a:gd name="adj2" fmla="val 906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Contribution from the prior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2AA91888-28A9-4FDA-915A-0653BCBF67B8}"/>
              </a:ext>
            </a:extLst>
          </p:cNvPr>
          <p:cNvSpPr/>
          <p:nvPr/>
        </p:nvSpPr>
        <p:spPr>
          <a:xfrm>
            <a:off x="8102269" y="3909552"/>
            <a:ext cx="1186539" cy="511451"/>
          </a:xfrm>
          <a:prstGeom prst="wedgeRectCallout">
            <a:avLst>
              <a:gd name="adj1" fmla="val -42269"/>
              <a:gd name="adj2" fmla="val 906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Contribution from the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629B424-6623-4607-A71E-4401ADF3D89F}"/>
                  </a:ext>
                </a:extLst>
              </p:cNvPr>
              <p:cNvSpPr/>
              <p:nvPr/>
            </p:nvSpPr>
            <p:spPr>
              <a:xfrm>
                <a:off x="9574105" y="5598672"/>
                <a:ext cx="2434095" cy="439585"/>
              </a:xfrm>
              <a:prstGeom prst="wedgeRectCallout">
                <a:avLst>
                  <a:gd name="adj1" fmla="val -93229"/>
                  <a:gd name="adj2" fmla="val 60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Meaning, we become very-very certain about the estimate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629B424-6623-4607-A71E-4401ADF3D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105" y="5598672"/>
                <a:ext cx="2434095" cy="439585"/>
              </a:xfrm>
              <a:prstGeom prst="wedgeRectCallout">
                <a:avLst>
                  <a:gd name="adj1" fmla="val -93229"/>
                  <a:gd name="adj2" fmla="val 60705"/>
                </a:avLst>
              </a:prstGeom>
              <a:blipFill>
                <a:blip r:embed="rId12"/>
                <a:stretch>
                  <a:fillRect t="-8140" b="-46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82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60"/>
    </mc:Choice>
    <mc:Fallback xmlns="">
      <p:transition spd="slow" advTm="50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Bayesian Inference for Mean of a Univariate Gaussian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inferred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(µ|</m:t>
                    </m:r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find the </a:t>
                </a:r>
                <a:r>
                  <a:rPr lang="en-GB" sz="2600" dirty="0">
                    <a:solidFill>
                      <a:srgbClr val="B806AB"/>
                    </a:solidFill>
                    <a:latin typeface="Abadi Extra Light" panose="020B0204020104020204" pitchFamily="34" charset="0"/>
                  </a:rPr>
                  <a:t>posterior predictive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an alternative way to get the above result, note that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plug-in predictive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given a point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89FDAD-13B8-488C-8504-A6681F9B9A8D}"/>
                  </a:ext>
                </a:extLst>
              </p:cNvPr>
              <p:cNvSpPr txBox="1"/>
              <p:nvPr/>
            </p:nvSpPr>
            <p:spPr>
              <a:xfrm>
                <a:off x="1990846" y="1977001"/>
                <a:ext cx="5174180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(µ</m:t>
                      </m:r>
                      <m:d>
                        <m:dPr>
                          <m:begChr m:val="|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89FDAD-13B8-488C-8504-A6681F9B9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46" y="1977001"/>
                <a:ext cx="5174180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EAA1E35F-005D-4410-B1EA-AF2B7C9547EB}"/>
              </a:ext>
            </a:extLst>
          </p:cNvPr>
          <p:cNvSpPr/>
          <p:nvPr/>
        </p:nvSpPr>
        <p:spPr>
          <a:xfrm>
            <a:off x="1189798" y="2499095"/>
            <a:ext cx="1995507" cy="821500"/>
          </a:xfrm>
          <a:prstGeom prst="wedgeRectCallout">
            <a:avLst>
              <a:gd name="adj1" fmla="val 40920"/>
              <a:gd name="adj2" fmla="val -580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On conditioning side, skipping all fixed params and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from the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7811F69-7F22-4EF0-AF18-50F2610D2E92}"/>
                  </a:ext>
                </a:extLst>
              </p:cNvPr>
              <p:cNvSpPr/>
              <p:nvPr/>
            </p:nvSpPr>
            <p:spPr>
              <a:xfrm>
                <a:off x="5798587" y="1639424"/>
                <a:ext cx="1995507" cy="390374"/>
              </a:xfrm>
              <a:prstGeom prst="wedgeRectCallout">
                <a:avLst>
                  <a:gd name="adj1" fmla="val -65860"/>
                  <a:gd name="adj2" fmla="val 443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fixed, only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unknown here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7811F69-7F22-4EF0-AF18-50F2610D2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587" y="1639424"/>
                <a:ext cx="1995507" cy="390374"/>
              </a:xfrm>
              <a:prstGeom prst="wedgeRectCallout">
                <a:avLst>
                  <a:gd name="adj1" fmla="val -65860"/>
                  <a:gd name="adj2" fmla="val 44372"/>
                </a:avLst>
              </a:prstGeom>
              <a:blipFill>
                <a:blip r:embed="rId7"/>
                <a:stretch>
                  <a:fillRect t="-16418" b="-283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6B96A7-CD6E-4ED7-A102-88D88696C371}"/>
                  </a:ext>
                </a:extLst>
              </p:cNvPr>
              <p:cNvSpPr txBox="1"/>
              <p:nvPr/>
            </p:nvSpPr>
            <p:spPr>
              <a:xfrm>
                <a:off x="3237390" y="2518640"/>
                <a:ext cx="4973184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N" sz="2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6B96A7-CD6E-4ED7-A102-88D88696C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90" y="2518640"/>
                <a:ext cx="4973184" cy="486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A35DFC-B913-4455-8634-3EEECE1E3F4A}"/>
                  </a:ext>
                </a:extLst>
              </p:cNvPr>
              <p:cNvSpPr txBox="1"/>
              <p:nvPr/>
            </p:nvSpPr>
            <p:spPr>
              <a:xfrm>
                <a:off x="3237390" y="3102138"/>
                <a:ext cx="3378856" cy="4369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i="1">
                          <a:solidFill>
                            <a:srgbClr val="B806A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A35DFC-B913-4455-8634-3EEECE1E3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390" y="3102138"/>
                <a:ext cx="3378856" cy="4369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D421A575-915C-428F-A293-14D2ED598398}"/>
              </a:ext>
            </a:extLst>
          </p:cNvPr>
          <p:cNvSpPr/>
          <p:nvPr/>
        </p:nvSpPr>
        <p:spPr>
          <a:xfrm>
            <a:off x="6681030" y="3113492"/>
            <a:ext cx="2486537" cy="668051"/>
          </a:xfrm>
          <a:prstGeom prst="wedgeRectCallout">
            <a:avLst>
              <a:gd name="adj1" fmla="val -56273"/>
              <a:gd name="adj2" fmla="val 15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Result follows from properties of Gaussian and noting that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a PPD is also a marginal distribution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5F9BFFE-E1E8-4F64-83E9-D7E513310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0647" y="2837983"/>
            <a:ext cx="1010687" cy="965223"/>
          </a:xfrm>
          <a:prstGeom prst="rect">
            <a:avLst/>
          </a:prstGeom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32694638-8F30-44C8-8644-E3651765E660}"/>
              </a:ext>
            </a:extLst>
          </p:cNvPr>
          <p:cNvSpPr/>
          <p:nvPr/>
        </p:nvSpPr>
        <p:spPr>
          <a:xfrm>
            <a:off x="9319937" y="3012126"/>
            <a:ext cx="1791589" cy="1485128"/>
          </a:xfrm>
          <a:prstGeom prst="wedgeRectCallout">
            <a:avLst>
              <a:gd name="adj1" fmla="val 67532"/>
              <a:gd name="adj2" fmla="val -345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A useful fact: 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 we have conjugacy, the posterior predictive distribution also has a closed form (will see this  result more formally when talking about exponential family distributions)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EAE32700-A67E-46CC-9822-850858BADCF4}"/>
                  </a:ext>
                </a:extLst>
              </p:cNvPr>
              <p:cNvSpPr/>
              <p:nvPr/>
            </p:nvSpPr>
            <p:spPr>
              <a:xfrm>
                <a:off x="8166210" y="1794775"/>
                <a:ext cx="2486537" cy="1130279"/>
              </a:xfrm>
              <a:prstGeom prst="wedgeRectCallout">
                <a:avLst>
                  <a:gd name="adj1" fmla="val -44588"/>
                  <a:gd name="adj2" fmla="val 6376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Gaussian, and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a Gaussian posterior, so marginal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(after we marginalize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will also be a Gaussian</a:t>
                </a:r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EAE32700-A67E-46CC-9822-850858BAD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210" y="1794775"/>
                <a:ext cx="2486537" cy="1130279"/>
              </a:xfrm>
              <a:prstGeom prst="wedgeRectCallout">
                <a:avLst>
                  <a:gd name="adj1" fmla="val -44588"/>
                  <a:gd name="adj2" fmla="val 63761"/>
                </a:avLst>
              </a:prstGeom>
              <a:blipFill>
                <a:blip r:embed="rId11"/>
                <a:stretch>
                  <a:fillRect l="-488" t="-1382" r="-170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5E425AB8-0D2D-446C-AD9A-D698A0DB2A5A}"/>
              </a:ext>
            </a:extLst>
          </p:cNvPr>
          <p:cNvSpPr/>
          <p:nvPr/>
        </p:nvSpPr>
        <p:spPr>
          <a:xfrm>
            <a:off x="10714151" y="1714862"/>
            <a:ext cx="1414519" cy="833969"/>
          </a:xfrm>
          <a:prstGeom prst="wedgeRectCallout">
            <a:avLst>
              <a:gd name="adj1" fmla="val -67124"/>
              <a:gd name="adj2" fmla="val 345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PRML [Bis 06], 2.115, and also mentioned in prob-stats refresher slides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44AFD0-21B8-4AAE-B482-2415951EA443}"/>
                  </a:ext>
                </a:extLst>
              </p:cNvPr>
              <p:cNvSpPr txBox="1"/>
              <p:nvPr/>
            </p:nvSpPr>
            <p:spPr>
              <a:xfrm>
                <a:off x="1484419" y="4497254"/>
                <a:ext cx="16898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44AFD0-21B8-4AAE-B482-2415951E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19" y="4497254"/>
                <a:ext cx="168988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41AC8-FA10-4D10-91CD-432A2B48C255}"/>
                  </a:ext>
                </a:extLst>
              </p:cNvPr>
              <p:cNvSpPr txBox="1"/>
              <p:nvPr/>
            </p:nvSpPr>
            <p:spPr>
              <a:xfrm>
                <a:off x="3697007" y="4515516"/>
                <a:ext cx="2018245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A41AC8-FA10-4D10-91CD-432A2B48C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007" y="4515516"/>
                <a:ext cx="2018245" cy="374526"/>
              </a:xfrm>
              <a:prstGeom prst="rect">
                <a:avLst/>
              </a:prstGeom>
              <a:blipFill>
                <a:blip r:embed="rId13"/>
                <a:stretch>
                  <a:fillRect l="-3012" t="-1639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D3925D5-CD63-4EFA-ACF0-0E3F4C4F041D}"/>
                  </a:ext>
                </a:extLst>
              </p:cNvPr>
              <p:cNvSpPr txBox="1"/>
              <p:nvPr/>
            </p:nvSpPr>
            <p:spPr>
              <a:xfrm>
                <a:off x="6106597" y="4528032"/>
                <a:ext cx="1801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D3925D5-CD63-4EFA-ACF0-0E3F4C4F0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97" y="4528032"/>
                <a:ext cx="1801455" cy="369332"/>
              </a:xfrm>
              <a:prstGeom prst="rect">
                <a:avLst/>
              </a:prstGeom>
              <a:blipFill>
                <a:blip r:embed="rId14"/>
                <a:stretch>
                  <a:fillRect l="-203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44075C-9A62-4BE0-BE8B-52D55ED4BC4F}"/>
                  </a:ext>
                </a:extLst>
              </p:cNvPr>
              <p:cNvSpPr txBox="1"/>
              <p:nvPr/>
            </p:nvSpPr>
            <p:spPr>
              <a:xfrm>
                <a:off x="2329362" y="5029646"/>
                <a:ext cx="4579652" cy="374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⇒   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4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44075C-9A62-4BE0-BE8B-52D55ED4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62" y="5029646"/>
                <a:ext cx="4579652" cy="374526"/>
              </a:xfrm>
              <a:prstGeom prst="rect">
                <a:avLst/>
              </a:prstGeom>
              <a:blipFill>
                <a:blip r:embed="rId15"/>
                <a:stretch>
                  <a:fillRect l="-266" r="-1864" b="-354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362250D-24BA-42E1-9DF1-91BF853EF1BB}"/>
                  </a:ext>
                </a:extLst>
              </p:cNvPr>
              <p:cNvSpPr/>
              <p:nvPr/>
            </p:nvSpPr>
            <p:spPr>
              <a:xfrm>
                <a:off x="7185459" y="4909556"/>
                <a:ext cx="4330615" cy="708833"/>
              </a:xfrm>
              <a:prstGeom prst="wedgeRectCallout">
                <a:avLst>
                  <a:gd name="adj1" fmla="val -57427"/>
                  <a:gd name="adj2" fmla="val -58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both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Gaussian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r.v.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and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has a Gaussian predictive, and the respective means and variances of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get added up</a:t>
                </a: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362250D-24BA-42E1-9DF1-91BF853EF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459" y="4909556"/>
                <a:ext cx="4330615" cy="708833"/>
              </a:xfrm>
              <a:prstGeom prst="wedgeRectCallout">
                <a:avLst>
                  <a:gd name="adj1" fmla="val -57427"/>
                  <a:gd name="adj2" fmla="val -5868"/>
                </a:avLst>
              </a:prstGeom>
              <a:blipFill>
                <a:blip r:embed="rId16"/>
                <a:stretch>
                  <a:fillRect t="-1667" b="-83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E68419-4046-4D83-B80E-DEBF1DC63397}"/>
                  </a:ext>
                </a:extLst>
              </p:cNvPr>
              <p:cNvSpPr txBox="1"/>
              <p:nvPr/>
            </p:nvSpPr>
            <p:spPr>
              <a:xfrm>
                <a:off x="1484419" y="6106538"/>
                <a:ext cx="9047377" cy="383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(µ</m:t>
                      </m:r>
                      <m:d>
                        <m:dPr>
                          <m:begChr m:val="|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̂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E68419-4046-4D83-B80E-DEBF1DC63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19" y="6106538"/>
                <a:ext cx="9047377" cy="383310"/>
              </a:xfrm>
              <a:prstGeom prst="rect">
                <a:avLst/>
              </a:prstGeom>
              <a:blipFill>
                <a:blip r:embed="rId17"/>
                <a:stretch>
                  <a:fillRect t="-12698" b="-380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4AB00A60-FB6F-4A42-A6B1-F33B4C6579F1}"/>
                  </a:ext>
                </a:extLst>
              </p:cNvPr>
              <p:cNvSpPr/>
              <p:nvPr/>
            </p:nvSpPr>
            <p:spPr>
              <a:xfrm>
                <a:off x="10027526" y="5730359"/>
                <a:ext cx="2039740" cy="458249"/>
              </a:xfrm>
              <a:prstGeom prst="wedgeRectCallout">
                <a:avLst>
                  <a:gd name="adj1" fmla="val -45945"/>
                  <a:gd name="adj2" fmla="val 848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PPD had a larger variance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Speech Bubble: Rectangle 41">
                <a:extLst>
                  <a:ext uri="{FF2B5EF4-FFF2-40B4-BE49-F238E27FC236}">
                    <a16:creationId xmlns:a16="http://schemas.microsoft.com/office/drawing/2014/main" id="{4AB00A60-FB6F-4A42-A6B1-F33B4C657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526" y="5730359"/>
                <a:ext cx="2039740" cy="458249"/>
              </a:xfrm>
              <a:prstGeom prst="wedgeRectCallout">
                <a:avLst>
                  <a:gd name="adj1" fmla="val -45945"/>
                  <a:gd name="adj2" fmla="val 84884"/>
                </a:avLst>
              </a:prstGeom>
              <a:blipFill>
                <a:blip r:embed="rId18"/>
                <a:stretch>
                  <a:fillRect l="-592" t="-566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0BE67437-8CA0-4862-909F-C94A6166E5AA}"/>
              </a:ext>
            </a:extLst>
          </p:cNvPr>
          <p:cNvSpPr/>
          <p:nvPr/>
        </p:nvSpPr>
        <p:spPr>
          <a:xfrm>
            <a:off x="3253952" y="3650963"/>
            <a:ext cx="3173358" cy="416020"/>
          </a:xfrm>
          <a:prstGeom prst="wedgeRectCallout">
            <a:avLst>
              <a:gd name="adj1" fmla="val 38238"/>
              <a:gd name="adj2" fmla="val -809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“extra” variance is due to the averaging over the posterior’s uncertainty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5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854"/>
    </mc:Choice>
    <mc:Fallback xmlns="">
      <p:transition spd="slow" advTm="52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/>
      <p:bldP spid="23" grpId="0"/>
      <p:bldP spid="24" grpId="0" animBg="1"/>
      <p:bldP spid="33" grpId="0" animBg="1"/>
      <p:bldP spid="34" grpId="0" animBg="1"/>
      <p:bldP spid="35" grpId="0" animBg="1"/>
      <p:bldP spid="5" grpId="0"/>
      <p:bldP spid="7" grpId="0"/>
      <p:bldP spid="36" grpId="0"/>
      <p:bldP spid="9" grpId="0"/>
      <p:bldP spid="40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Bayesian Inference for Variance of a Univariate Gaussian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. scalar </a:t>
                </a:r>
                <a:r>
                  <a:rPr lang="en-IN" sz="24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drawn from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unknown and mean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fixed/known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Would like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using fully Bayesian inference (not point estimation)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Need a prior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What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 to choose in this case?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we want a conjugate prior, it should have the same form as the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inverse-gamma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𝐼𝐺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has this form 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are shape and scale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Due to conjugacy, posterior will also be IG: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754" r="-260" b="-405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BA5C10-164C-4A5B-B9B1-BA3F5A5D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28" y="1571976"/>
            <a:ext cx="6895925" cy="7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2B8DE7-3DB0-4C14-AE00-8102F1A9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98" y="4134643"/>
            <a:ext cx="4695170" cy="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5C295B-C2AC-4FB0-AA0C-3FAD22B2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31" y="5382144"/>
            <a:ext cx="8137234" cy="6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96069-25D4-4C48-859A-C73228970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1054" y="6206156"/>
            <a:ext cx="4493178" cy="52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5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17"/>
    </mc:Choice>
    <mc:Fallback xmlns="">
      <p:transition spd="slow" advTm="249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Working with Gaussians: Variance vs Precision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Often, it is easier to work with the precision (=1/variance) rather than variance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mean is known, for precision,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Gamma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conjugate prior to Gaussian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(Verify)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will be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Unlike the case of unknown mean and fixed variance, the PPD for this case (and also the unknown variance case) will not be a Gaussian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Gamma distribution can be defined in terms of shape and scale or shape and rate parametrization (scale = 1/rate). Likewise, inverse Gamma can also be defined both shape and scale (which we saw) as well as shape and rate parametrizations.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1766" b="-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0169A36-5A0A-403B-B4F0-E4BBC1455912}"/>
                  </a:ext>
                </a:extLst>
              </p:cNvPr>
              <p:cNvSpPr/>
              <p:nvPr/>
            </p:nvSpPr>
            <p:spPr>
              <a:xfrm>
                <a:off x="9860049" y="2684425"/>
                <a:ext cx="2039740" cy="686636"/>
              </a:xfrm>
              <a:prstGeom prst="wedgeRectCallout">
                <a:avLst>
                  <a:gd name="adj1" fmla="val -66920"/>
                  <a:gd name="adj2" fmla="val 1956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the shape and rate params, resp., of the Gamma distribution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0169A36-5A0A-403B-B4F0-E4BBC145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049" y="2684425"/>
                <a:ext cx="2039740" cy="686636"/>
              </a:xfrm>
              <a:prstGeom prst="wedgeRectCallout">
                <a:avLst>
                  <a:gd name="adj1" fmla="val -66920"/>
                  <a:gd name="adj2" fmla="val 19566"/>
                </a:avLst>
              </a:prstGeom>
              <a:blipFill>
                <a:blip r:embed="rId6"/>
                <a:stretch>
                  <a:fillRect t="-3448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21E6DDF5-B6CB-4C4C-8588-BD8C2F33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93" y="3469088"/>
            <a:ext cx="46767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9589E4-E425-4601-B2C1-47EBBEF86709}"/>
                  </a:ext>
                </a:extLst>
              </p:cNvPr>
              <p:cNvSpPr txBox="1"/>
              <p:nvPr/>
            </p:nvSpPr>
            <p:spPr>
              <a:xfrm>
                <a:off x="3084944" y="1513187"/>
                <a:ext cx="6163226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m:rPr>
                          <m:sty m:val="p"/>
                        </m:rP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9589E4-E425-4601-B2C1-47EBBEF8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944" y="1513187"/>
                <a:ext cx="6163226" cy="9093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12C13-6D19-4175-A622-7E78EC6956FC}"/>
                  </a:ext>
                </a:extLst>
              </p:cNvPr>
              <p:cNvSpPr txBox="1"/>
              <p:nvPr/>
            </p:nvSpPr>
            <p:spPr>
              <a:xfrm>
                <a:off x="2252444" y="2934632"/>
                <a:ext cx="3384068" cy="394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m:rPr>
                        <m:sty m:val="p"/>
                      </m:rPr>
                      <a:rPr lang="en-IN" sz="24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𝛽𝜆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12C13-6D19-4175-A622-7E78EC695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44" y="2934632"/>
                <a:ext cx="3384068" cy="394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37F755-BD03-45D3-8D46-76CA00FA7DA2}"/>
                  </a:ext>
                </a:extLst>
              </p:cNvPr>
              <p:cNvSpPr txBox="1"/>
              <p:nvPr/>
            </p:nvSpPr>
            <p:spPr>
              <a:xfrm>
                <a:off x="5999229" y="2883547"/>
                <a:ext cx="3525068" cy="496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(Note: mean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dirty="0">
                        <a:latin typeface="Cambria Math" panose="02040503050406030204" pitchFamily="18" charset="0"/>
                      </a:rPr>
                      <m:t>Gamma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37F755-BD03-45D3-8D46-76CA00FA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229" y="2883547"/>
                <a:ext cx="3525068" cy="496739"/>
              </a:xfrm>
              <a:prstGeom prst="rect">
                <a:avLst/>
              </a:prstGeom>
              <a:blipFill>
                <a:blip r:embed="rId10"/>
                <a:stretch>
                  <a:fillRect l="-1384" r="-1038" b="-60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5D3EC4AB-0FB5-4740-AB04-11B51450FA35}"/>
              </a:ext>
            </a:extLst>
          </p:cNvPr>
          <p:cNvSpPr/>
          <p:nvPr/>
        </p:nvSpPr>
        <p:spPr>
          <a:xfrm>
            <a:off x="776500" y="2913701"/>
            <a:ext cx="1294585" cy="436429"/>
          </a:xfrm>
          <a:prstGeom prst="wedgeRectCallout">
            <a:avLst>
              <a:gd name="adj1" fmla="val 58520"/>
              <a:gd name="adj2" fmla="val 36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PDF of gamma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9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59"/>
    </mc:Choice>
    <mc:Fallback xmlns="">
      <p:transition spd="slow" advTm="226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Bayesian Inference for Both Parameters of a Gaussian</a:t>
            </a:r>
            <a:endParaRPr lang="en-IN" sz="4000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Gaussian with unknown scalar mean and unknown scalar precision (two parameters)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scalar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drawn from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both mean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precision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unknown. The likelihood can be written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Would like a joint conjugate prior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(µ,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It must have the same form as the likelihood as written above. Basically, something that looks like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185CAD-3BFD-4D21-8151-AC6D004E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70" y="2651053"/>
            <a:ext cx="7342202" cy="180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B7F12-9F00-4DF9-B192-B30A8C64E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430" y="5284651"/>
            <a:ext cx="5617915" cy="809714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DF6EEC9-D4B5-47F0-86C2-BFD444A02E3A}"/>
              </a:ext>
            </a:extLst>
          </p:cNvPr>
          <p:cNvSpPr/>
          <p:nvPr/>
        </p:nvSpPr>
        <p:spPr>
          <a:xfrm>
            <a:off x="516913" y="5346190"/>
            <a:ext cx="2556807" cy="686636"/>
          </a:xfrm>
          <a:prstGeom prst="wedgeRectCallout">
            <a:avLst>
              <a:gd name="adj1" fmla="val 62184"/>
              <a:gd name="adj2" fmla="val 36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Thankfully, this is a known distribution: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normal-gamma (NG)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distribution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4F04E834-0443-413F-A179-FB4C9423D21F}"/>
              </a:ext>
            </a:extLst>
          </p:cNvPr>
          <p:cNvSpPr/>
          <p:nvPr/>
        </p:nvSpPr>
        <p:spPr>
          <a:xfrm>
            <a:off x="427838" y="6141287"/>
            <a:ext cx="2556807" cy="686635"/>
          </a:xfrm>
          <a:prstGeom prst="wedgeRectCallout">
            <a:avLst>
              <a:gd name="adj1" fmla="val 2797"/>
              <a:gd name="adj2" fmla="val -730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Called so since it can be written as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a product of a normal and a gamma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(next slide)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BD453F8-82D7-4E17-AE5A-DE18D1BCCA0D}"/>
              </a:ext>
            </a:extLst>
          </p:cNvPr>
          <p:cNvSpPr/>
          <p:nvPr/>
        </p:nvSpPr>
        <p:spPr>
          <a:xfrm>
            <a:off x="3147238" y="6261731"/>
            <a:ext cx="4746802" cy="496389"/>
          </a:xfrm>
          <a:prstGeom prst="wedgeRectCallout">
            <a:avLst>
              <a:gd name="adj1" fmla="val -54846"/>
              <a:gd name="adj2" fmla="val 121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NG also has a multivariate version called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normal-Wishart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to jointly model a real-valued vector and a PSD matrix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379"/>
    </mc:Choice>
    <mc:Fallback xmlns="">
      <p:transition spd="slow" advTm="28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A33BC3"/>
                </a:solidFill>
              </a:rPr>
              <a:t>Detour: Normal-gamma (Gaussian-gamma) Distribution</a:t>
            </a:r>
            <a:endParaRPr lang="en-IN" sz="4000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We saw that the conjugate prior needed to have the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above is product of a normal and a gamma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NG                                           is conjugate to a Gaussian distribution if both its mean and precision parameters are unknown and are to be estimated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Thus a useful prior in many problems involving Gaussians with unknown mean and precision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2D917-6F67-4132-BC6E-AF65A411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072" y="1616192"/>
            <a:ext cx="5823576" cy="71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CBE09-3C98-4487-9680-763ACDE9F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87" y="2335152"/>
            <a:ext cx="8004977" cy="96648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C4A9E3E-B6C5-437E-931B-5D919A953EBE}"/>
              </a:ext>
            </a:extLst>
          </p:cNvPr>
          <p:cNvSpPr/>
          <p:nvPr/>
        </p:nvSpPr>
        <p:spPr>
          <a:xfrm>
            <a:off x="8603901" y="3301632"/>
            <a:ext cx="2352122" cy="470686"/>
          </a:xfrm>
          <a:prstGeom prst="wedgeRectCallout">
            <a:avLst>
              <a:gd name="adj1" fmla="val -63152"/>
              <a:gd name="adj2" fmla="val 464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shape-rate parametrization of the gamma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99770-FD7D-4244-AB9E-E1DF23219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060" y="4044274"/>
            <a:ext cx="8734425" cy="447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57ED1D-C341-4DE8-85B5-24F46625D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04" y="4556177"/>
            <a:ext cx="9486244" cy="41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088E2-21AB-41BF-808E-E22738E48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571" y="5234591"/>
            <a:ext cx="3724275" cy="476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54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43"/>
    </mc:Choice>
    <mc:Fallback xmlns="">
      <p:transition spd="slow" advTm="140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8|13.4|18.2|59.2|18|35.1|13.4|55.1|9.2|1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2|18.7|7.8|100.3|8.7|12.5|8.8|6.4|6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1|53.2|2|42.5|7.1|14.9|11.5|40.1|30.3|5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.8|38.4|11.5|4.5|22.9|2.7|4.6|1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6.6|26.4|13.7|18.8|35.4|30.2|37.5|34.3|52.8|53.4|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0.8|37.3|69.9|62.2|12.8|14.7|3.5|3.3|13.1|120.5|38.7|17.3|4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9.7|14.6|19.3|16.3|23.6|89.5|16.9|26.6|17.5|18.6|25.2|3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|25.8|35.3|123.9|10|6.2|6.5|65.4|15.2|3.7|27.6|6.6|2.9|35.4|16.9|24.1|52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7|20.2|5.4|9.7|10.2|32.8|43.9|4.2|26|61.3|23.3|5.8|13.6|35.7|31.1|9.6|18.8|19.8|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9.1|7.6|7.8|6|13.7|39.4|46.9|18.7|48.6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.2|22.2|28|35.8|3.6|9.1|6.6|18.4|3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2|13|14.8|40.8|24.9|25.5|26.5|25.2|2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|10.9|32.4|4.5|14.6|28.9|13.3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4|4.6|10.6|1.3|2.8|12.5|5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51715</TotalTime>
  <Words>2313</Words>
  <Application>Microsoft Office PowerPoint</Application>
  <PresentationFormat>Widescreen</PresentationFormat>
  <Paragraphs>318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(1) Parameter Estimation for Gaussians (2) Probabilistic Linear Regression</vt:lpstr>
      <vt:lpstr>Plan Today</vt:lpstr>
      <vt:lpstr>Bayesian Inference for Mean of a Univariate Gaussian</vt:lpstr>
      <vt:lpstr>Bayesian Inference for Mean of a Univariate Gaussian</vt:lpstr>
      <vt:lpstr>Bayesian Inference for Mean of a Univariate Gaussian</vt:lpstr>
      <vt:lpstr>Bayesian Inference for Variance of a Univariate Gaussian</vt:lpstr>
      <vt:lpstr>Working with Gaussians: Variance vs Precision</vt:lpstr>
      <vt:lpstr>Bayesian Inference for Both Parameters of a Gaussian</vt:lpstr>
      <vt:lpstr>Detour: Normal-gamma (Gaussian-gamma) Distribution</vt:lpstr>
      <vt:lpstr>Bayesian Inference for Both Parameters of a Gaussian</vt:lpstr>
      <vt:lpstr>Other Quantities of Interest</vt:lpstr>
      <vt:lpstr>An Aside: Student-t distribution</vt:lpstr>
      <vt:lpstr>Inferring Params of Gaussian: Some Other Cases</vt:lpstr>
      <vt:lpstr>Linear Gaussian Model</vt:lpstr>
      <vt:lpstr>Applications of Gaussian-based Models</vt:lpstr>
      <vt:lpstr>Probabilistic Linear Regression</vt:lpstr>
      <vt:lpstr>Probabilistic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2563</cp:revision>
  <dcterms:created xsi:type="dcterms:W3CDTF">2020-07-07T20:42:16Z</dcterms:created>
  <dcterms:modified xsi:type="dcterms:W3CDTF">2022-08-13T14:23:40Z</dcterms:modified>
</cp:coreProperties>
</file>