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551" r:id="rId2"/>
    <p:sldId id="584" r:id="rId3"/>
    <p:sldId id="577" r:id="rId4"/>
    <p:sldId id="837" r:id="rId5"/>
    <p:sldId id="834" r:id="rId6"/>
    <p:sldId id="381" r:id="rId7"/>
    <p:sldId id="382" r:id="rId8"/>
    <p:sldId id="835" r:id="rId9"/>
    <p:sldId id="385" r:id="rId10"/>
    <p:sldId id="836" r:id="rId11"/>
    <p:sldId id="838" r:id="rId12"/>
    <p:sldId id="578" r:id="rId13"/>
    <p:sldId id="580" r:id="rId14"/>
    <p:sldId id="582" r:id="rId15"/>
    <p:sldId id="583" r:id="rId16"/>
    <p:sldId id="588" r:id="rId17"/>
    <p:sldId id="8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yush Rai" initials="PR" lastIdx="1" clrIdx="0">
    <p:extLst>
      <p:ext uri="{19B8F6BF-5375-455C-9EA6-DF929625EA0E}">
        <p15:presenceInfo xmlns:p15="http://schemas.microsoft.com/office/powerpoint/2012/main" userId="S-1-5-21-1815594393-203851566-323931515-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BC3"/>
    <a:srgbClr val="0000FF"/>
    <a:srgbClr val="B466E0"/>
    <a:srgbClr val="935DFF"/>
    <a:srgbClr val="8477E5"/>
    <a:srgbClr val="B18AD1"/>
    <a:srgbClr val="C366E0"/>
    <a:srgbClr val="E165D8"/>
    <a:srgbClr val="C275D1"/>
    <a:srgbClr val="CEB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35" autoAdjust="0"/>
    <p:restoredTop sz="94660"/>
  </p:normalViewPr>
  <p:slideViewPr>
    <p:cSldViewPr snapToGrid="0">
      <p:cViewPr varScale="1">
        <p:scale>
          <a:sx n="97" d="100"/>
          <a:sy n="97" d="100"/>
        </p:scale>
        <p:origin x="92"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079FB-1158-44A5-81BA-70742E8B8B87}" type="datetimeFigureOut">
              <a:rPr lang="en-IN" smtClean="0"/>
              <a:t>08-08-2022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C2274-7721-4180-95CA-BE03DFC6FB35}" type="slidenum">
              <a:rPr lang="en-IN" smtClean="0"/>
              <a:t>‹#›</a:t>
            </a:fld>
            <a:endParaRPr lang="en-IN"/>
          </a:p>
        </p:txBody>
      </p:sp>
    </p:spTree>
    <p:extLst>
      <p:ext uri="{BB962C8B-B14F-4D97-AF65-F5344CB8AC3E}">
        <p14:creationId xmlns:p14="http://schemas.microsoft.com/office/powerpoint/2010/main" val="333832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2E8B-E765-4F58-A257-0E1E2EC1E1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FB0D9F0-86A6-48DF-B30E-B84487765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67E9CD7-9DDA-4CF9-AA93-4DE94EF05F48}"/>
              </a:ext>
            </a:extLst>
          </p:cNvPr>
          <p:cNvSpPr>
            <a:spLocks noGrp="1"/>
          </p:cNvSpPr>
          <p:nvPr>
            <p:ph type="dt" sz="half" idx="10"/>
          </p:nvPr>
        </p:nvSpPr>
        <p:spPr/>
        <p:txBody>
          <a:bodyPr/>
          <a:lstStyle/>
          <a:p>
            <a:fld id="{66A9955A-2DC5-4511-A53D-598F496EDEEE}" type="datetime1">
              <a:rPr lang="en-IN" smtClean="0"/>
              <a:t>08-08-2022</a:t>
            </a:fld>
            <a:endParaRPr lang="en-IN"/>
          </a:p>
        </p:txBody>
      </p:sp>
      <p:sp>
        <p:nvSpPr>
          <p:cNvPr id="5" name="Footer Placeholder 4">
            <a:extLst>
              <a:ext uri="{FF2B5EF4-FFF2-40B4-BE49-F238E27FC236}">
                <a16:creationId xmlns:a16="http://schemas.microsoft.com/office/drawing/2014/main" id="{1C5422E9-1D05-4AD0-BFC0-2527F71217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BFB85C-0DA1-4C64-8F01-7A91FEF10534}"/>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721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F842-6D8B-4C86-8F39-4F97C9A089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19E737-F70E-42FA-A4AC-876FA6F163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11A242-E710-4C98-92C7-184F6C186352}"/>
              </a:ext>
            </a:extLst>
          </p:cNvPr>
          <p:cNvSpPr>
            <a:spLocks noGrp="1"/>
          </p:cNvSpPr>
          <p:nvPr>
            <p:ph type="dt" sz="half" idx="10"/>
          </p:nvPr>
        </p:nvSpPr>
        <p:spPr/>
        <p:txBody>
          <a:bodyPr/>
          <a:lstStyle/>
          <a:p>
            <a:fld id="{C7CCAA5C-2D5F-4D58-9A50-D19B643441D4}" type="datetime1">
              <a:rPr lang="en-IN" smtClean="0"/>
              <a:t>08-08-2022</a:t>
            </a:fld>
            <a:endParaRPr lang="en-IN"/>
          </a:p>
        </p:txBody>
      </p:sp>
      <p:sp>
        <p:nvSpPr>
          <p:cNvPr id="5" name="Footer Placeholder 4">
            <a:extLst>
              <a:ext uri="{FF2B5EF4-FFF2-40B4-BE49-F238E27FC236}">
                <a16:creationId xmlns:a16="http://schemas.microsoft.com/office/drawing/2014/main" id="{84C3ABB8-F14F-4280-A105-4070853E6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F30805-AFD9-468A-8350-47B0059B70D1}"/>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18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CE3C8-84F1-4290-9648-5C9E9A2324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FA146-680D-4C44-80AE-61ACEA18E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12229F1-7D33-4055-BCFB-C0B4E177D5C8}"/>
              </a:ext>
            </a:extLst>
          </p:cNvPr>
          <p:cNvSpPr>
            <a:spLocks noGrp="1"/>
          </p:cNvSpPr>
          <p:nvPr>
            <p:ph type="dt" sz="half" idx="10"/>
          </p:nvPr>
        </p:nvSpPr>
        <p:spPr/>
        <p:txBody>
          <a:bodyPr/>
          <a:lstStyle/>
          <a:p>
            <a:fld id="{24DF1576-788D-4E35-9930-DF0255718A2B}" type="datetime1">
              <a:rPr lang="en-IN" smtClean="0"/>
              <a:t>08-08-2022</a:t>
            </a:fld>
            <a:endParaRPr lang="en-IN"/>
          </a:p>
        </p:txBody>
      </p:sp>
      <p:sp>
        <p:nvSpPr>
          <p:cNvPr id="5" name="Footer Placeholder 4">
            <a:extLst>
              <a:ext uri="{FF2B5EF4-FFF2-40B4-BE49-F238E27FC236}">
                <a16:creationId xmlns:a16="http://schemas.microsoft.com/office/drawing/2014/main" id="{A958B88A-8C21-46C7-8EDF-2F9AEE5A2A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61208B-689D-4C89-B6D0-6D893F5C0C63}"/>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38470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DEA5-031B-494A-B467-EFFEB2766D4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AD22B5-97C1-4FAC-9285-AA741BFE1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07785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027FE-0F44-497F-BF33-83303D147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6ABBA3-F0E8-4C36-916A-E54529F14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A16D18-BB11-4BFD-9E7A-8DFB408A75BB}"/>
              </a:ext>
            </a:extLst>
          </p:cNvPr>
          <p:cNvSpPr>
            <a:spLocks noGrp="1"/>
          </p:cNvSpPr>
          <p:nvPr>
            <p:ph type="dt" sz="half" idx="10"/>
          </p:nvPr>
        </p:nvSpPr>
        <p:spPr/>
        <p:txBody>
          <a:bodyPr/>
          <a:lstStyle/>
          <a:p>
            <a:fld id="{4CFD7B4F-85E2-411C-AFB6-1A374A5D39B8}" type="datetime1">
              <a:rPr lang="en-IN" smtClean="0"/>
              <a:t>08-08-2022</a:t>
            </a:fld>
            <a:endParaRPr lang="en-IN"/>
          </a:p>
        </p:txBody>
      </p:sp>
      <p:sp>
        <p:nvSpPr>
          <p:cNvPr id="5" name="Footer Placeholder 4">
            <a:extLst>
              <a:ext uri="{FF2B5EF4-FFF2-40B4-BE49-F238E27FC236}">
                <a16:creationId xmlns:a16="http://schemas.microsoft.com/office/drawing/2014/main" id="{8533F1CC-7685-4FAD-B5F7-982834C412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65F9D9-79E8-4C23-9200-19A6857E3D87}"/>
              </a:ext>
            </a:extLst>
          </p:cNvPr>
          <p:cNvSpPr>
            <a:spLocks noGrp="1"/>
          </p:cNvSpPr>
          <p:nvPr>
            <p:ph type="sldNum" sz="quarter" idx="12"/>
          </p:nvPr>
        </p:nvSpPr>
        <p:spPr/>
        <p:txBody>
          <a:bodyPr/>
          <a:lstStyle/>
          <a:p>
            <a:fld id="{80FED9D3-AF84-488D-8A6A-726D5349CDAB}" type="slidenum">
              <a:rPr lang="en-IN" smtClean="0"/>
              <a:t>‹#›</a:t>
            </a:fld>
            <a:endParaRPr lang="en-IN" dirty="0"/>
          </a:p>
        </p:txBody>
      </p:sp>
    </p:spTree>
    <p:extLst>
      <p:ext uri="{BB962C8B-B14F-4D97-AF65-F5344CB8AC3E}">
        <p14:creationId xmlns:p14="http://schemas.microsoft.com/office/powerpoint/2010/main" val="161319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6550-E91F-4D00-83FE-94375199494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A4E5A4F-9318-4630-A9C7-16E2FD6AF7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795E241-2474-417E-B544-69CF286112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3449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0B88-78D9-4019-8BFF-8F7C0DCD4F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960B707-0551-48AD-BAF3-CE20FCE94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6066B9-A417-4624-91D6-6D6295C210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5A6971-440D-4631-80F7-B3123104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684CD4-B32C-429C-8FDB-C3993DE51C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2C11BC8-FB4C-4B9C-8A71-BB4D1F6A2DBB}"/>
              </a:ext>
            </a:extLst>
          </p:cNvPr>
          <p:cNvSpPr>
            <a:spLocks noGrp="1"/>
          </p:cNvSpPr>
          <p:nvPr>
            <p:ph type="dt" sz="half" idx="10"/>
          </p:nvPr>
        </p:nvSpPr>
        <p:spPr/>
        <p:txBody>
          <a:bodyPr/>
          <a:lstStyle/>
          <a:p>
            <a:fld id="{E1C471E0-72C8-4CC8-AE53-DCEAAFB58B8B}" type="datetime1">
              <a:rPr lang="en-IN" smtClean="0"/>
              <a:t>08-08-2022</a:t>
            </a:fld>
            <a:endParaRPr lang="en-IN"/>
          </a:p>
        </p:txBody>
      </p:sp>
      <p:sp>
        <p:nvSpPr>
          <p:cNvPr id="8" name="Footer Placeholder 7">
            <a:extLst>
              <a:ext uri="{FF2B5EF4-FFF2-40B4-BE49-F238E27FC236}">
                <a16:creationId xmlns:a16="http://schemas.microsoft.com/office/drawing/2014/main" id="{3783E117-C4A9-4FF3-9C91-FFD40695E55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29C272-E75C-4778-96BF-8B2BC996BA08}"/>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6160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DEF5-DE48-45E6-AB10-8EDCE19D9B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E021AE6-4821-4359-BA0A-71E21BF0BC09}"/>
              </a:ext>
            </a:extLst>
          </p:cNvPr>
          <p:cNvSpPr>
            <a:spLocks noGrp="1"/>
          </p:cNvSpPr>
          <p:nvPr>
            <p:ph type="dt" sz="half" idx="10"/>
          </p:nvPr>
        </p:nvSpPr>
        <p:spPr/>
        <p:txBody>
          <a:bodyPr/>
          <a:lstStyle/>
          <a:p>
            <a:fld id="{71899225-93B0-4D75-98A5-1AA74F5D545B}" type="datetime1">
              <a:rPr lang="en-IN" smtClean="0"/>
              <a:t>08-08-2022</a:t>
            </a:fld>
            <a:endParaRPr lang="en-IN"/>
          </a:p>
        </p:txBody>
      </p:sp>
      <p:sp>
        <p:nvSpPr>
          <p:cNvPr id="4" name="Footer Placeholder 3">
            <a:extLst>
              <a:ext uri="{FF2B5EF4-FFF2-40B4-BE49-F238E27FC236}">
                <a16:creationId xmlns:a16="http://schemas.microsoft.com/office/drawing/2014/main" id="{7C427195-022D-4F59-91AC-F6EF60F074F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ABCDE4F-8C95-4584-8FBF-AF73E2F5BF9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387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937068-89ED-42F9-9A72-92111C5A53CC}"/>
              </a:ext>
            </a:extLst>
          </p:cNvPr>
          <p:cNvSpPr>
            <a:spLocks noGrp="1"/>
          </p:cNvSpPr>
          <p:nvPr>
            <p:ph type="dt" sz="half" idx="10"/>
          </p:nvPr>
        </p:nvSpPr>
        <p:spPr/>
        <p:txBody>
          <a:bodyPr/>
          <a:lstStyle/>
          <a:p>
            <a:fld id="{EA2F8A65-8968-44A1-8A19-3117F08B5A38}" type="datetime1">
              <a:rPr lang="en-IN" smtClean="0"/>
              <a:t>08-08-2022</a:t>
            </a:fld>
            <a:endParaRPr lang="en-IN"/>
          </a:p>
        </p:txBody>
      </p:sp>
      <p:sp>
        <p:nvSpPr>
          <p:cNvPr id="3" name="Footer Placeholder 2">
            <a:extLst>
              <a:ext uri="{FF2B5EF4-FFF2-40B4-BE49-F238E27FC236}">
                <a16:creationId xmlns:a16="http://schemas.microsoft.com/office/drawing/2014/main" id="{CFD62B2C-1FE1-496D-9296-45C99FB44B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FDE75-9B7A-49B3-9B56-47588999928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17204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9A8-6449-4746-8F81-EF24B312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688EEFD-9C86-41A8-9E20-FB51AE3652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C7D5B7E-7597-4AD6-A029-CB20B9FBF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0E2B30-B4F2-4EC2-B501-40677FFA1103}"/>
              </a:ext>
            </a:extLst>
          </p:cNvPr>
          <p:cNvSpPr>
            <a:spLocks noGrp="1"/>
          </p:cNvSpPr>
          <p:nvPr>
            <p:ph type="dt" sz="half" idx="10"/>
          </p:nvPr>
        </p:nvSpPr>
        <p:spPr/>
        <p:txBody>
          <a:bodyPr/>
          <a:lstStyle/>
          <a:p>
            <a:fld id="{26D3029C-FE30-49AA-946C-8160924AD21C}" type="datetime1">
              <a:rPr lang="en-IN" smtClean="0"/>
              <a:t>08-08-2022</a:t>
            </a:fld>
            <a:endParaRPr lang="en-IN"/>
          </a:p>
        </p:txBody>
      </p:sp>
      <p:sp>
        <p:nvSpPr>
          <p:cNvPr id="6" name="Footer Placeholder 5">
            <a:extLst>
              <a:ext uri="{FF2B5EF4-FFF2-40B4-BE49-F238E27FC236}">
                <a16:creationId xmlns:a16="http://schemas.microsoft.com/office/drawing/2014/main" id="{EFD346B0-D5A7-4730-8667-0678E7848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B353FD6-F916-41FC-BA8C-069D6DA07BA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225853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521F-28F4-406E-9485-88EB85F4D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B4819DE-9E94-437E-8A68-6E165BAA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C872149-A870-4DC0-8F9C-DDB1FD582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4BED7-7934-4480-A6EE-DA8954235B6B}"/>
              </a:ext>
            </a:extLst>
          </p:cNvPr>
          <p:cNvSpPr>
            <a:spLocks noGrp="1"/>
          </p:cNvSpPr>
          <p:nvPr>
            <p:ph type="dt" sz="half" idx="10"/>
          </p:nvPr>
        </p:nvSpPr>
        <p:spPr/>
        <p:txBody>
          <a:bodyPr/>
          <a:lstStyle/>
          <a:p>
            <a:fld id="{9ECCF262-89E0-4714-A1CF-8A83C222FB9B}" type="datetime1">
              <a:rPr lang="en-IN" smtClean="0"/>
              <a:t>08-08-2022</a:t>
            </a:fld>
            <a:endParaRPr lang="en-IN"/>
          </a:p>
        </p:txBody>
      </p:sp>
      <p:sp>
        <p:nvSpPr>
          <p:cNvPr id="6" name="Footer Placeholder 5">
            <a:extLst>
              <a:ext uri="{FF2B5EF4-FFF2-40B4-BE49-F238E27FC236}">
                <a16:creationId xmlns:a16="http://schemas.microsoft.com/office/drawing/2014/main" id="{BC7CB16A-A6D8-4778-B7F0-21B6BFD28B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C254C42-23E8-4F2C-AC3E-A5BBDF4E66E5}"/>
              </a:ext>
            </a:extLst>
          </p:cNvPr>
          <p:cNvSpPr>
            <a:spLocks noGrp="1"/>
          </p:cNvSpPr>
          <p:nvPr>
            <p:ph type="sldNum" sz="quarter" idx="12"/>
          </p:nvPr>
        </p:nvSpPr>
        <p:spPr/>
        <p:txBody>
          <a:bodyPr/>
          <a:lstStyle/>
          <a:p>
            <a:fld id="{80FED9D3-AF84-488D-8A6A-726D5349CDAB}" type="slidenum">
              <a:rPr lang="en-IN" smtClean="0"/>
              <a:t>‹#›</a:t>
            </a:fld>
            <a:endParaRPr lang="en-IN"/>
          </a:p>
        </p:txBody>
      </p:sp>
    </p:spTree>
    <p:extLst>
      <p:ext uri="{BB962C8B-B14F-4D97-AF65-F5344CB8AC3E}">
        <p14:creationId xmlns:p14="http://schemas.microsoft.com/office/powerpoint/2010/main" val="412317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B49AE5-850C-4D68-B1A0-D1411569DCF5}"/>
              </a:ext>
            </a:extLst>
          </p:cNvPr>
          <p:cNvPicPr>
            <a:picLocks noChangeAspect="1"/>
          </p:cNvPicPr>
          <p:nvPr userDrawn="1"/>
        </p:nvPicPr>
        <p:blipFill>
          <a:blip r:embed="rId13">
            <a:lum bright="70000" contrast="-70000"/>
            <a:extLst>
              <a:ext uri="{28A0092B-C50C-407E-A947-70E740481C1C}">
                <a14:useLocalDpi xmlns:a14="http://schemas.microsoft.com/office/drawing/2010/main" val="0"/>
              </a:ext>
            </a:extLst>
          </a:blip>
          <a:stretch>
            <a:fillRect/>
          </a:stretch>
        </p:blipFill>
        <p:spPr>
          <a:xfrm>
            <a:off x="10741313" y="5372525"/>
            <a:ext cx="1224973" cy="1166387"/>
          </a:xfrm>
          <a:prstGeom prst="rect">
            <a:avLst/>
          </a:prstGeom>
        </p:spPr>
      </p:pic>
      <p:sp>
        <p:nvSpPr>
          <p:cNvPr id="9" name="TextBox 8">
            <a:extLst>
              <a:ext uri="{FF2B5EF4-FFF2-40B4-BE49-F238E27FC236}">
                <a16:creationId xmlns:a16="http://schemas.microsoft.com/office/drawing/2014/main" id="{17F7CEE4-2B80-48B3-9B66-3F5A2C62C75F}"/>
              </a:ext>
            </a:extLst>
          </p:cNvPr>
          <p:cNvSpPr txBox="1"/>
          <p:nvPr userDrawn="1"/>
        </p:nvSpPr>
        <p:spPr>
          <a:xfrm>
            <a:off x="10741313" y="6461552"/>
            <a:ext cx="1287532" cy="338554"/>
          </a:xfrm>
          <a:prstGeom prst="rect">
            <a:avLst/>
          </a:prstGeom>
          <a:noFill/>
        </p:spPr>
        <p:txBody>
          <a:bodyPr wrap="none" rtlCol="0">
            <a:spAutoFit/>
          </a:bodyPr>
          <a:lstStyle/>
          <a:p>
            <a:r>
              <a:rPr lang="en-IN" sz="1600" dirty="0">
                <a:solidFill>
                  <a:srgbClr val="A33BC3"/>
                </a:solidFill>
              </a:rPr>
              <a:t>CS772A: PML</a:t>
            </a:r>
          </a:p>
        </p:txBody>
      </p:sp>
      <p:sp>
        <p:nvSpPr>
          <p:cNvPr id="2" name="Title Placeholder 1">
            <a:extLst>
              <a:ext uri="{FF2B5EF4-FFF2-40B4-BE49-F238E27FC236}">
                <a16:creationId xmlns:a16="http://schemas.microsoft.com/office/drawing/2014/main" id="{D83DB4A9-B55E-4623-A2D9-A87B7B558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CCFFDC-2115-4CD1-967C-545001D0D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339EF888-538C-4F90-BE4E-FDD77BCBC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6463-DA8A-478C-9FC8-00C83590963D}" type="datetime1">
              <a:rPr lang="en-IN" smtClean="0"/>
              <a:t>08-08-2022</a:t>
            </a:fld>
            <a:endParaRPr lang="en-IN"/>
          </a:p>
        </p:txBody>
      </p:sp>
      <p:sp>
        <p:nvSpPr>
          <p:cNvPr id="5" name="Footer Placeholder 4">
            <a:extLst>
              <a:ext uri="{FF2B5EF4-FFF2-40B4-BE49-F238E27FC236}">
                <a16:creationId xmlns:a16="http://schemas.microsoft.com/office/drawing/2014/main" id="{A65CDA8E-891B-4E76-B24D-670B7EB40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FF6AB6D-2CD0-4185-A303-317BFF96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ED9D3-AF84-488D-8A6A-726D5349CDAB}" type="slidenum">
              <a:rPr lang="en-IN" smtClean="0"/>
              <a:t>‹#›</a:t>
            </a:fld>
            <a:endParaRPr lang="en-IN" dirty="0"/>
          </a:p>
        </p:txBody>
      </p:sp>
    </p:spTree>
    <p:extLst>
      <p:ext uri="{BB962C8B-B14F-4D97-AF65-F5344CB8AC3E}">
        <p14:creationId xmlns:p14="http://schemas.microsoft.com/office/powerpoint/2010/main" val="159512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31.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0.png"/><Relationship Id="rId11" Type="http://schemas.openxmlformats.org/officeDocument/2006/relationships/image" Target="../media/image18.png"/><Relationship Id="rId5" Type="http://schemas.openxmlformats.org/officeDocument/2006/relationships/image" Target="../media/image122.png"/><Relationship Id="rId10" Type="http://schemas.openxmlformats.org/officeDocument/2006/relationships/image" Target="../media/image17.png"/><Relationship Id="rId9" Type="http://schemas.openxmlformats.org/officeDocument/2006/relationships/image" Target="../media/image161.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image" Target="../media/image30.png"/><Relationship Id="rId20" Type="http://schemas.openxmlformats.org/officeDocument/2006/relationships/image" Target="../media/image20.png"/><Relationship Id="rId1" Type="http://schemas.openxmlformats.org/officeDocument/2006/relationships/tags" Target="../tags/tag12.xml"/><Relationship Id="rId6" Type="http://schemas.openxmlformats.org/officeDocument/2006/relationships/image" Target="../media/image19.png"/><Relationship Id="rId11" Type="http://schemas.openxmlformats.org/officeDocument/2006/relationships/image" Target="../media/image25.png"/><Relationship Id="rId24" Type="http://schemas.openxmlformats.org/officeDocument/2006/relationships/image" Target="../media/image34.png"/><Relationship Id="rId5" Type="http://schemas.openxmlformats.org/officeDocument/2006/relationships/image" Target="../media/image1900.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3.png"/><Relationship Id="rId5" Type="http://schemas.openxmlformats.org/officeDocument/2006/relationships/image" Target="../media/image420.png"/><Relationship Id="rId10" Type="http://schemas.openxmlformats.org/officeDocument/2006/relationships/image" Target="../media/image47.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00.png"/><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0.png"/><Relationship Id="rId10" Type="http://schemas.openxmlformats.org/officeDocument/2006/relationships/image" Target="../media/image53.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51.png"/><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0.png"/><Relationship Id="rId7" Type="http://schemas.openxmlformats.org/officeDocument/2006/relationships/image" Target="../media/image510.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312.png"/><Relationship Id="rId4" Type="http://schemas.openxmlformats.org/officeDocument/2006/relationships/image" Target="../media/image311.png"/><Relationship Id="rId9"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190.png"/><Relationship Id="rId7" Type="http://schemas.openxmlformats.org/officeDocument/2006/relationships/image" Target="../media/image18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60.png"/><Relationship Id="rId10" Type="http://schemas.openxmlformats.org/officeDocument/2006/relationships/image" Target="../media/image211.png"/><Relationship Id="rId9" Type="http://schemas.openxmlformats.org/officeDocument/2006/relationships/image" Target="../media/image200.png"/></Relationships>
</file>

<file path=ppt/slides/_rels/slide7.xml.rels><?xml version="1.0" encoding="UTF-8" standalone="yes"?>
<Relationships xmlns="http://schemas.openxmlformats.org/package/2006/relationships"><Relationship Id="rId8" Type="http://schemas.openxmlformats.org/officeDocument/2006/relationships/image" Target="../media/image250.png"/><Relationship Id="rId7" Type="http://schemas.openxmlformats.org/officeDocument/2006/relationships/image" Target="../media/image240.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0.png"/><Relationship Id="rId11" Type="http://schemas.openxmlformats.org/officeDocument/2006/relationships/image" Target="../media/image280.png"/><Relationship Id="rId5" Type="http://schemas.openxmlformats.org/officeDocument/2006/relationships/image" Target="../media/image220.png"/><Relationship Id="rId10" Type="http://schemas.openxmlformats.org/officeDocument/2006/relationships/image" Target="../media/image270.png"/><Relationship Id="rId9" Type="http://schemas.openxmlformats.org/officeDocument/2006/relationships/image" Target="../media/image260.png"/></Relationships>
</file>

<file path=ppt/slides/_rels/slide8.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910.png"/><Relationship Id="rId7" Type="http://schemas.openxmlformats.org/officeDocument/2006/relationships/image" Target="../media/image131.png"/><Relationship Id="rId12" Type="http://schemas.openxmlformats.org/officeDocument/2006/relationships/image" Target="../media/image29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0.png"/><Relationship Id="rId11" Type="http://schemas.openxmlformats.org/officeDocument/2006/relationships/image" Target="../media/image9.png"/><Relationship Id="rId5" Type="http://schemas.openxmlformats.org/officeDocument/2006/relationships/image" Target="../media/image111.png"/><Relationship Id="rId10" Type="http://schemas.openxmlformats.org/officeDocument/2006/relationships/image" Target="../media/image7.png"/><Relationship Id="rId4" Type="http://schemas.openxmlformats.org/officeDocument/2006/relationships/image" Target="../media/image103.png"/><Relationship Id="rId9" Type="http://schemas.openxmlformats.org/officeDocument/2006/relationships/image" Target="../media/image151.png"/></Relationships>
</file>

<file path=ppt/slides/_rels/slide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8A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C89-BE04-43C0-8DE4-613238CF2617}"/>
              </a:ext>
            </a:extLst>
          </p:cNvPr>
          <p:cNvSpPr>
            <a:spLocks noGrp="1"/>
          </p:cNvSpPr>
          <p:nvPr>
            <p:ph type="ctrTitle"/>
          </p:nvPr>
        </p:nvSpPr>
        <p:spPr>
          <a:xfrm>
            <a:off x="1099238" y="2542903"/>
            <a:ext cx="9993524" cy="1375326"/>
          </a:xfrm>
        </p:spPr>
        <p:txBody>
          <a:bodyPr>
            <a:noAutofit/>
          </a:bodyPr>
          <a:lstStyle/>
          <a:p>
            <a:r>
              <a:rPr lang="en-GB" sz="4400" b="1" dirty="0">
                <a:solidFill>
                  <a:schemeClr val="bg1"/>
                </a:solidFill>
                <a:latin typeface="Garamond" panose="02020404030301010803" pitchFamily="18" charset="0"/>
                <a:cs typeface="Aldhabi" panose="020B0604020202020204" pitchFamily="2" charset="-78"/>
              </a:rPr>
              <a:t>Parameter Estimation in Probabilistic Models (Contd.)</a:t>
            </a:r>
            <a:endParaRPr lang="en-IN" sz="4000" b="1" dirty="0">
              <a:solidFill>
                <a:schemeClr val="bg1"/>
              </a:solidFill>
              <a:latin typeface="Garamond" panose="02020404030301010803" pitchFamily="18" charset="0"/>
              <a:cs typeface="Aldhabi" panose="020B0604020202020204" pitchFamily="2" charset="-78"/>
            </a:endParaRPr>
          </a:p>
        </p:txBody>
      </p:sp>
      <p:sp>
        <p:nvSpPr>
          <p:cNvPr id="3" name="Subtitle 2">
            <a:extLst>
              <a:ext uri="{FF2B5EF4-FFF2-40B4-BE49-F238E27FC236}">
                <a16:creationId xmlns:a16="http://schemas.microsoft.com/office/drawing/2014/main" id="{18A059B3-A292-45C9-BE13-9562DE36CC68}"/>
              </a:ext>
            </a:extLst>
          </p:cNvPr>
          <p:cNvSpPr>
            <a:spLocks noGrp="1"/>
          </p:cNvSpPr>
          <p:nvPr>
            <p:ph type="subTitle" idx="1"/>
          </p:nvPr>
        </p:nvSpPr>
        <p:spPr>
          <a:xfrm>
            <a:off x="2208982" y="4766362"/>
            <a:ext cx="7774033" cy="821886"/>
          </a:xfrm>
        </p:spPr>
        <p:txBody>
          <a:bodyPr>
            <a:noAutofit/>
          </a:bodyPr>
          <a:lstStyle/>
          <a:p>
            <a:r>
              <a:rPr lang="en-IN" sz="2700" dirty="0">
                <a:solidFill>
                  <a:schemeClr val="bg1"/>
                </a:solidFill>
                <a:latin typeface="Garamond" panose="02020404030301010803" pitchFamily="18" charset="0"/>
              </a:rPr>
              <a:t>CS772A: Probabilistic Machine Learning</a:t>
            </a:r>
          </a:p>
          <a:p>
            <a:r>
              <a:rPr lang="en-IN" sz="2700" dirty="0">
                <a:solidFill>
                  <a:schemeClr val="bg1"/>
                </a:solidFill>
                <a:latin typeface="Garamond" panose="02020404030301010803" pitchFamily="18" charset="0"/>
              </a:rPr>
              <a:t>Piyush Rai</a:t>
            </a:r>
          </a:p>
        </p:txBody>
      </p:sp>
    </p:spTree>
    <p:extLst>
      <p:ext uri="{BB962C8B-B14F-4D97-AF65-F5344CB8AC3E}">
        <p14:creationId xmlns:p14="http://schemas.microsoft.com/office/powerpoint/2010/main" val="235930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Making Predictions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Suppose we want to compute the prob that the next outcome </a:t>
                </a:r>
                <a14:m>
                  <m:oMath xmlns:m="http://schemas.openxmlformats.org/officeDocument/2006/math">
                    <m:sSub>
                      <m:sSubPr>
                        <m:ctrlPr>
                          <a:rPr lang="en-GB" sz="2600" i="1" smtClean="0">
                            <a:latin typeface="Cambria Math" panose="02040503050406030204" pitchFamily="18" charset="0"/>
                          </a:rPr>
                        </m:ctrlPr>
                      </m:sSubPr>
                      <m:e>
                        <m:r>
                          <a:rPr lang="en-IN" sz="2600" b="0" i="1" smtClean="0">
                            <a:latin typeface="Cambria Math" panose="02040503050406030204" pitchFamily="18" charset="0"/>
                          </a:rPr>
                          <m:t>𝑥</m:t>
                        </m:r>
                      </m:e>
                      <m:sub>
                        <m:r>
                          <a:rPr lang="en-IN" sz="2600" b="0" i="1" smtClean="0">
                            <a:latin typeface="Cambria Math" panose="02040503050406030204" pitchFamily="18" charset="0"/>
                          </a:rPr>
                          <m:t>𝑁</m:t>
                        </m:r>
                        <m:r>
                          <a:rPr lang="en-IN" sz="2600" b="0" i="1" smtClean="0">
                            <a:latin typeface="Cambria Math" panose="02040503050406030204" pitchFamily="18" charset="0"/>
                          </a:rPr>
                          <m:t>+1</m:t>
                        </m:r>
                      </m:sub>
                    </m:sSub>
                    <m:r>
                      <a:rPr lang="en-IN" sz="2600" b="0" i="1" smtClean="0">
                        <a:latin typeface="Cambria Math" panose="02040503050406030204" pitchFamily="18" charset="0"/>
                      </a:rPr>
                      <m:t> </m:t>
                    </m:r>
                  </m:oMath>
                </a14:m>
                <a:r>
                  <a:rPr lang="en-GB" sz="2600" dirty="0">
                    <a:latin typeface="Abadi Extra Light" panose="020B0204020104020204" pitchFamily="34" charset="0"/>
                  </a:rPr>
                  <a:t>will be head (=1)</a:t>
                </a:r>
              </a:p>
              <a:p>
                <a:pPr>
                  <a:buFont typeface="Wingdings" panose="05000000000000000000" pitchFamily="2" charset="2"/>
                  <a:buChar char="§"/>
                </a:pPr>
                <a:r>
                  <a:rPr lang="en-GB" sz="2600" dirty="0">
                    <a:latin typeface="Abadi Extra Light" panose="020B0204020104020204" pitchFamily="34" charset="0"/>
                  </a:rPr>
                  <a:t>The </a:t>
                </a:r>
                <a:r>
                  <a:rPr lang="en-GB" sz="2600" dirty="0">
                    <a:solidFill>
                      <a:srgbClr val="0000FF"/>
                    </a:solidFill>
                    <a:latin typeface="Abadi Extra Light" panose="020B0204020104020204" pitchFamily="34" charset="0"/>
                  </a:rPr>
                  <a:t>plug-in predictive </a:t>
                </a:r>
                <a:r>
                  <a:rPr lang="en-GB" sz="2600" dirty="0">
                    <a:latin typeface="Abadi Extra Light" panose="020B0204020104020204" pitchFamily="34" charset="0"/>
                  </a:rPr>
                  <a:t>distribution using a point estimate </a:t>
                </a:r>
                <a14:m>
                  <m:oMath xmlns:m="http://schemas.openxmlformats.org/officeDocument/2006/math">
                    <m:acc>
                      <m:accPr>
                        <m:chr m:val="̂"/>
                        <m:ctrlPr>
                          <a:rPr lang="en-GB" sz="2600" i="1" smtClean="0">
                            <a:latin typeface="Cambria Math" panose="02040503050406030204" pitchFamily="18" charset="0"/>
                          </a:rPr>
                        </m:ctrlPr>
                      </m:accPr>
                      <m:e>
                        <m:r>
                          <a:rPr lang="en-IN" sz="2600" b="0" i="1" smtClean="0">
                            <a:latin typeface="Cambria Math" panose="02040503050406030204" pitchFamily="18" charset="0"/>
                          </a:rPr>
                          <m:t>𝜃</m:t>
                        </m:r>
                      </m:e>
                    </m:acc>
                  </m:oMath>
                </a14:m>
                <a:r>
                  <a:rPr lang="en-GB" sz="2600" dirty="0">
                    <a:latin typeface="Abadi Extra Light" panose="020B0204020104020204" pitchFamily="34" charset="0"/>
                  </a:rPr>
                  <a:t> (e.g., using MLE/MAP)</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 </a:t>
                </a:r>
                <a:r>
                  <a:rPr lang="en-GB" sz="2600" dirty="0">
                    <a:solidFill>
                      <a:srgbClr val="0000FF"/>
                    </a:solidFill>
                    <a:latin typeface="Abadi Extra Light" panose="020B0204020104020204" pitchFamily="34" charset="0"/>
                  </a:rPr>
                  <a:t>posterior predictive distribution </a:t>
                </a:r>
                <a:r>
                  <a:rPr lang="en-GB" sz="2600" dirty="0">
                    <a:latin typeface="Abadi Extra Light" panose="020B0204020104020204" pitchFamily="34" charset="0"/>
                  </a:rPr>
                  <a:t>(averaging over all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’s weighted by their respective posterior probabilities)</a:t>
                </a: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15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Therefore the PPD is </a:t>
                </a: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r="-675" b="-197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10</a:t>
            </a:fld>
            <a:endParaRPr lang="en-IN" sz="2800" dirty="0">
              <a:solidFill>
                <a:schemeClr val="bg1">
                  <a:lumMod val="65000"/>
                </a:schemeClr>
              </a:solidFill>
            </a:endParaRPr>
          </a:p>
        </p:txBody>
      </p:sp>
      <p:pic>
        <p:nvPicPr>
          <p:cNvPr id="2050" name="Picture 2">
            <a:extLst>
              <a:ext uri="{FF2B5EF4-FFF2-40B4-BE49-F238E27FC236}">
                <a16:creationId xmlns:a16="http://schemas.microsoft.com/office/drawing/2014/main" id="{D49D94F2-C141-4B38-9B00-9C04EB44A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24" y="2210936"/>
            <a:ext cx="101917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E0AB461-3B05-4DDE-A779-2739D71DE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346" y="3542839"/>
            <a:ext cx="5581650"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3891D18-761C-4412-840F-59858CFB98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7592" y="4304839"/>
            <a:ext cx="43053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3A46172-AC25-424E-901A-06F2DEEE9F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249" y="5119542"/>
            <a:ext cx="1333500" cy="381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2FFB5745-F324-433B-AB18-89AD1F5EDD82}"/>
                  </a:ext>
                </a:extLst>
              </p:cNvPr>
              <p:cNvSpPr/>
              <p:nvPr/>
            </p:nvSpPr>
            <p:spPr>
              <a:xfrm>
                <a:off x="7230175" y="4911900"/>
                <a:ext cx="2385880" cy="519428"/>
              </a:xfrm>
              <a:prstGeom prst="wedgeRectCallout">
                <a:avLst>
                  <a:gd name="adj1" fmla="val -61123"/>
                  <a:gd name="adj2" fmla="val 244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Expectation of </a:t>
                </a:r>
                <a14:m>
                  <m:oMath xmlns:m="http://schemas.openxmlformats.org/officeDocument/2006/math">
                    <m:r>
                      <a:rPr lang="en-IN" sz="1400" b="0" i="1"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sym typeface="Wingdings" panose="05000000000000000000" pitchFamily="2" charset="2"/>
                  </a:rPr>
                  <a:t> </a:t>
                </a:r>
                <a:r>
                  <a:rPr lang="en-IN" sz="1400" dirty="0" err="1">
                    <a:solidFill>
                      <a:schemeClr val="tx1"/>
                    </a:solidFill>
                    <a:latin typeface="Abadi Extra Light" panose="020B0204020104020204" pitchFamily="34" charset="0"/>
                    <a:sym typeface="Wingdings" panose="05000000000000000000" pitchFamily="2" charset="2"/>
                  </a:rPr>
                  <a:t>w.r.t.</a:t>
                </a:r>
                <a:r>
                  <a:rPr lang="en-IN" sz="1400" dirty="0">
                    <a:solidFill>
                      <a:schemeClr val="tx1"/>
                    </a:solidFill>
                    <a:latin typeface="Abadi Extra Light" panose="020B0204020104020204" pitchFamily="34" charset="0"/>
                    <a:sym typeface="Wingdings" panose="05000000000000000000" pitchFamily="2" charset="2"/>
                  </a:rPr>
                  <a:t> the Beta posterior distribution</a:t>
                </a:r>
              </a:p>
            </p:txBody>
          </p:sp>
        </mc:Choice>
        <mc:Fallback xmlns="">
          <p:sp>
            <p:nvSpPr>
              <p:cNvPr id="9" name="Speech Bubble: Rectangle 8">
                <a:extLst>
                  <a:ext uri="{FF2B5EF4-FFF2-40B4-BE49-F238E27FC236}">
                    <a16:creationId xmlns:a16="http://schemas.microsoft.com/office/drawing/2014/main" id="{2FFB5745-F324-433B-AB18-89AD1F5EDD82}"/>
                  </a:ext>
                </a:extLst>
              </p:cNvPr>
              <p:cNvSpPr>
                <a:spLocks noRot="1" noChangeAspect="1" noMove="1" noResize="1" noEditPoints="1" noAdjustHandles="1" noChangeArrowheads="1" noChangeShapeType="1" noTextEdit="1"/>
              </p:cNvSpPr>
              <p:nvPr/>
            </p:nvSpPr>
            <p:spPr>
              <a:xfrm>
                <a:off x="7230175" y="4911900"/>
                <a:ext cx="2385880" cy="519428"/>
              </a:xfrm>
              <a:prstGeom prst="wedgeRectCallout">
                <a:avLst>
                  <a:gd name="adj1" fmla="val -61123"/>
                  <a:gd name="adj2" fmla="val 24464"/>
                </a:avLst>
              </a:prstGeom>
              <a:blipFill>
                <a:blip r:embed="rId8"/>
                <a:stretch>
                  <a:fillRect t="-1136" b="-9091"/>
                </a:stretch>
              </a:blipFill>
              <a:ln w="19050">
                <a:solidFill>
                  <a:schemeClr val="accent2"/>
                </a:solidFill>
              </a:ln>
            </p:spPr>
            <p:txBody>
              <a:bodyPr/>
              <a:lstStyle/>
              <a:p>
                <a:r>
                  <a:rPr lang="en-IN">
                    <a:noFill/>
                  </a:rPr>
                  <a:t> </a:t>
                </a:r>
              </a:p>
            </p:txBody>
          </p:sp>
        </mc:Fallback>
      </mc:AlternateContent>
      <p:pic>
        <p:nvPicPr>
          <p:cNvPr id="2058" name="Picture 10">
            <a:extLst>
              <a:ext uri="{FF2B5EF4-FFF2-40B4-BE49-F238E27FC236}">
                <a16:creationId xmlns:a16="http://schemas.microsoft.com/office/drawing/2014/main" id="{D93AB10F-7D19-4F3D-A7EA-70160BE82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6249" y="5483502"/>
            <a:ext cx="18192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4A120F1-16FC-423B-B21E-65EB5E6AFB4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0654" y="6173851"/>
            <a:ext cx="4822741" cy="4323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8930503"/>
      </p:ext>
    </p:extLst>
  </p:cSld>
  <p:clrMapOvr>
    <a:masterClrMapping/>
  </p:clrMapOvr>
  <mc:AlternateContent xmlns:mc="http://schemas.openxmlformats.org/markup-compatibility/2006" xmlns:p14="http://schemas.microsoft.com/office/powerpoint/2010/main">
    <mc:Choice Requires="p14">
      <p:transition spd="slow" p14:dur="2000" advTm="453351"/>
    </mc:Choice>
    <mc:Fallback xmlns="">
      <p:transition spd="slow" advTm="453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wipe(down)">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wipe(down)">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wipe(down)">
                                      <p:cBhvr>
                                        <p:cTn id="37" dur="500"/>
                                        <p:tgtEl>
                                          <p:spTgt spid="20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wipe(down)">
                                      <p:cBhvr>
                                        <p:cTn id="47" dur="500"/>
                                        <p:tgtEl>
                                          <p:spTgt spid="205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wipe(dow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060"/>
                                        </p:tgtEl>
                                        <p:attrNameLst>
                                          <p:attrName>style.visibility</p:attrName>
                                        </p:attrNameLst>
                                      </p:cBhvr>
                                      <p:to>
                                        <p:strVal val="visible"/>
                                      </p:to>
                                    </p:set>
                                    <p:animEffect transition="in" filter="wipe(down)">
                                      <p:cBhvr>
                                        <p:cTn id="57"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1097849" y="2387870"/>
            <a:ext cx="10527493" cy="1914937"/>
          </a:xfrm>
        </p:spPr>
        <p:txBody>
          <a:bodyPr>
            <a:noAutofit/>
          </a:bodyPr>
          <a:lstStyle/>
          <a:p>
            <a:r>
              <a:rPr lang="en-IN" sz="7200" dirty="0">
                <a:solidFill>
                  <a:srgbClr val="A33BC3"/>
                </a:solidFill>
              </a:rPr>
              <a:t>            Estimating a </a:t>
            </a:r>
            <a:br>
              <a:rPr lang="en-IN" sz="7200" dirty="0">
                <a:solidFill>
                  <a:srgbClr val="A33BC3"/>
                </a:solidFill>
              </a:rPr>
            </a:br>
            <a:r>
              <a:rPr lang="en-IN" sz="7200" dirty="0">
                <a:solidFill>
                  <a:srgbClr val="A33BC3"/>
                </a:solidFill>
              </a:rPr>
              <a:t>Dirichlet-</a:t>
            </a:r>
            <a:r>
              <a:rPr lang="en-IN" sz="7200" dirty="0" err="1">
                <a:solidFill>
                  <a:srgbClr val="A33BC3"/>
                </a:solidFill>
              </a:rPr>
              <a:t>Multinoulli</a:t>
            </a:r>
            <a:r>
              <a:rPr lang="en-IN" sz="7200" dirty="0">
                <a:solidFill>
                  <a:srgbClr val="A33BC3"/>
                </a:solidFill>
              </a:rPr>
              <a:t> Model</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11</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23658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Bayesian Inference for </a:t>
            </a:r>
            <a:r>
              <a:rPr lang="en-GB" dirty="0" err="1">
                <a:solidFill>
                  <a:srgbClr val="A33BC3"/>
                </a:solidFill>
              </a:rPr>
              <a:t>Multinoulli</a:t>
            </a:r>
            <a:r>
              <a:rPr lang="en-GB" dirty="0">
                <a:solidFill>
                  <a:srgbClr val="A33BC3"/>
                </a:solidFill>
              </a:rPr>
              <a:t>/Multinomial</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Assume </a:t>
                </a:r>
                <a14:m>
                  <m:oMath xmlns:m="http://schemas.openxmlformats.org/officeDocument/2006/math">
                    <m:r>
                      <a:rPr lang="en-GB" i="1" dirty="0" smtClean="0">
                        <a:latin typeface="Cambria Math" panose="02040503050406030204" pitchFamily="18" charset="0"/>
                      </a:rPr>
                      <m:t>𝑁</m:t>
                    </m:r>
                  </m:oMath>
                </a14:m>
                <a:r>
                  <a:rPr lang="en-GB" dirty="0">
                    <a:latin typeface="Abadi Extra Light" panose="020B0204020104020204" pitchFamily="34" charset="0"/>
                  </a:rPr>
                  <a:t> discrete </a:t>
                </a:r>
                <a:r>
                  <a:rPr lang="en-GB" dirty="0" err="1">
                    <a:latin typeface="Abadi Extra Light" panose="020B0204020104020204" pitchFamily="34" charset="0"/>
                  </a:rPr>
                  <a:t>obs</a:t>
                </a:r>
                <a:r>
                  <a:rPr lang="en-GB" dirty="0">
                    <a:latin typeface="Abadi Extra Light" panose="020B0204020104020204" pitchFamily="34" charset="0"/>
                  </a:rPr>
                  <a:t> </a:t>
                </a:r>
                <a14:m>
                  <m:oMath xmlns:m="http://schemas.openxmlformats.org/officeDocument/2006/math">
                    <m:r>
                      <a:rPr lang="en-IN" b="1" i="0" smtClean="0">
                        <a:latin typeface="Cambria Math" panose="02040503050406030204" pitchFamily="18" charset="0"/>
                      </a:rPr>
                      <m:t>𝐗</m:t>
                    </m:r>
                    <m:r>
                      <a:rPr lang="en-IN" b="0" i="0" smtClean="0">
                        <a:latin typeface="Cambria Math" panose="02040503050406030204" pitchFamily="18" charset="0"/>
                      </a:rPr>
                      <m:t>= </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𝑁</m:t>
                        </m:r>
                      </m:sub>
                    </m:sSub>
                    <m:r>
                      <a:rPr lang="en-IN" b="0" i="1" smtClean="0">
                        <a:latin typeface="Cambria Math" panose="02040503050406030204" pitchFamily="18" charset="0"/>
                      </a:rPr>
                      <m:t>}</m:t>
                    </m:r>
                  </m:oMath>
                </a14:m>
                <a:r>
                  <a:rPr lang="en-GB" dirty="0">
                    <a:latin typeface="Abadi Extra Light" panose="020B0204020104020204" pitchFamily="34" charset="0"/>
                  </a:rPr>
                  <a:t> with each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∈{1,2,…, </m:t>
                    </m:r>
                    <m:r>
                      <a:rPr lang="en-IN" b="0" i="1" smtClean="0">
                        <a:latin typeface="Cambria Math" panose="02040503050406030204" pitchFamily="18" charset="0"/>
                      </a:rPr>
                      <m:t>𝐾</m:t>
                    </m:r>
                    <m:r>
                      <a:rPr lang="en-IN" b="0" i="1" smtClean="0">
                        <a:latin typeface="Cambria Math" panose="02040503050406030204" pitchFamily="18" charset="0"/>
                      </a:rPr>
                      <m:t>}</m:t>
                    </m:r>
                  </m:oMath>
                </a14:m>
                <a:r>
                  <a:rPr lang="en-IN" sz="2600" dirty="0">
                    <a:latin typeface="Abadi Extra Light" panose="020B0204020104020204" pitchFamily="34" charset="0"/>
                  </a:rPr>
                  <a:t>, e.g.,</a:t>
                </a:r>
              </a:p>
              <a:p>
                <a:pPr lvl="1">
                  <a:buFont typeface="Wingdings" panose="05000000000000000000" pitchFamily="2" charset="2"/>
                  <a:buChar char="§"/>
                </a:pPr>
                <a14:m>
                  <m:oMath xmlns:m="http://schemas.openxmlformats.org/officeDocument/2006/math">
                    <m:sSub>
                      <m:sSubPr>
                        <m:ctrlPr>
                          <a:rPr lang="en-IN" sz="2200" b="0" i="1" dirty="0" smtClean="0">
                            <a:latin typeface="Cambria Math" panose="02040503050406030204" pitchFamily="18" charset="0"/>
                          </a:rPr>
                        </m:ctrlPr>
                      </m:sSubPr>
                      <m:e>
                        <m:r>
                          <a:rPr lang="en-GB" sz="2200" i="1" dirty="0" smtClean="0">
                            <a:latin typeface="Cambria Math" panose="02040503050406030204" pitchFamily="18" charset="0"/>
                          </a:rPr>
                          <m:t>𝑥</m:t>
                        </m:r>
                      </m:e>
                      <m:sub>
                        <m:r>
                          <a:rPr lang="en-GB" sz="2200" i="1" dirty="0" smtClean="0">
                            <a:latin typeface="Cambria Math" panose="02040503050406030204" pitchFamily="18" charset="0"/>
                          </a:rPr>
                          <m:t>𝑛</m:t>
                        </m:r>
                      </m:sub>
                    </m:sSub>
                  </m:oMath>
                </a14:m>
                <a:r>
                  <a:rPr lang="en-GB" sz="2200" dirty="0">
                    <a:latin typeface="Abadi Extra Light" panose="020B0204020104020204" pitchFamily="34" charset="0"/>
                  </a:rPr>
                  <a:t> represents the outcome of a dice roll with </a:t>
                </a:r>
                <a14:m>
                  <m:oMath xmlns:m="http://schemas.openxmlformats.org/officeDocument/2006/math">
                    <m:r>
                      <a:rPr lang="en-GB" sz="2200" i="1" dirty="0" smtClean="0">
                        <a:latin typeface="Cambria Math" panose="02040503050406030204" pitchFamily="18" charset="0"/>
                      </a:rPr>
                      <m:t>𝐾</m:t>
                    </m:r>
                  </m:oMath>
                </a14:m>
                <a:r>
                  <a:rPr lang="en-GB" sz="2200" dirty="0">
                    <a:latin typeface="Abadi Extra Light" panose="020B0204020104020204" pitchFamily="34" charset="0"/>
                  </a:rPr>
                  <a:t> faces</a:t>
                </a:r>
              </a:p>
              <a:p>
                <a:pPr lvl="1">
                  <a:buFont typeface="Wingdings" panose="05000000000000000000" pitchFamily="2" charset="2"/>
                  <a:buChar char="§"/>
                </a:pPr>
                <a14:m>
                  <m:oMath xmlns:m="http://schemas.openxmlformats.org/officeDocument/2006/math">
                    <m:sSub>
                      <m:sSubPr>
                        <m:ctrlPr>
                          <a:rPr lang="en-IN" sz="2200" i="1" dirty="0">
                            <a:latin typeface="Cambria Math" panose="02040503050406030204" pitchFamily="18" charset="0"/>
                          </a:rPr>
                        </m:ctrlPr>
                      </m:sSubPr>
                      <m:e>
                        <m:r>
                          <a:rPr lang="en-GB" sz="2200" i="1" dirty="0">
                            <a:latin typeface="Cambria Math" panose="02040503050406030204" pitchFamily="18" charset="0"/>
                          </a:rPr>
                          <m:t>𝑥</m:t>
                        </m:r>
                      </m:e>
                      <m:sub>
                        <m:r>
                          <a:rPr lang="en-GB" sz="2200" i="1" dirty="0">
                            <a:latin typeface="Cambria Math" panose="02040503050406030204" pitchFamily="18" charset="0"/>
                          </a:rPr>
                          <m:t>𝑛</m:t>
                        </m:r>
                      </m:sub>
                    </m:sSub>
                  </m:oMath>
                </a14:m>
                <a:r>
                  <a:rPr lang="en-GB" sz="2200" dirty="0">
                    <a:latin typeface="Abadi Extra Light" panose="020B0204020104020204" pitchFamily="34" charset="0"/>
                  </a:rPr>
                  <a:t> represents the class label of the </a:t>
                </a:r>
                <a14:m>
                  <m:oMath xmlns:m="http://schemas.openxmlformats.org/officeDocument/2006/math">
                    <m:sSup>
                      <m:sSupPr>
                        <m:ctrlPr>
                          <a:rPr lang="en-IN" sz="2200" b="0" i="1" dirty="0" smtClean="0">
                            <a:latin typeface="Cambria Math" panose="02040503050406030204" pitchFamily="18" charset="0"/>
                          </a:rPr>
                        </m:ctrlPr>
                      </m:sSupPr>
                      <m:e>
                        <m:r>
                          <a:rPr lang="en-GB" sz="2200" i="1" dirty="0" smtClean="0">
                            <a:latin typeface="Cambria Math" panose="02040503050406030204" pitchFamily="18" charset="0"/>
                          </a:rPr>
                          <m:t>𝑛</m:t>
                        </m:r>
                      </m:e>
                      <m:sup>
                        <m:r>
                          <a:rPr lang="en-IN" sz="2200" b="0" i="1" dirty="0" smtClean="0">
                            <a:latin typeface="Cambria Math" panose="02040503050406030204" pitchFamily="18" charset="0"/>
                          </a:rPr>
                          <m:t>𝑡h</m:t>
                        </m:r>
                      </m:sup>
                    </m:sSup>
                  </m:oMath>
                </a14:m>
                <a:r>
                  <a:rPr lang="en-GB" sz="2200" dirty="0">
                    <a:latin typeface="Abadi Extra Light" panose="020B0204020104020204" pitchFamily="34" charset="0"/>
                  </a:rPr>
                  <a:t> example in a classification problem (total </a:t>
                </a:r>
                <a14:m>
                  <m:oMath xmlns:m="http://schemas.openxmlformats.org/officeDocument/2006/math">
                    <m:r>
                      <a:rPr lang="en-GB" sz="2200" i="1" dirty="0" smtClean="0">
                        <a:latin typeface="Cambria Math" panose="02040503050406030204" pitchFamily="18" charset="0"/>
                      </a:rPr>
                      <m:t>𝐾</m:t>
                    </m:r>
                  </m:oMath>
                </a14:m>
                <a:r>
                  <a:rPr lang="en-GB" sz="2200" dirty="0">
                    <a:latin typeface="Abadi Extra Light" panose="020B0204020104020204" pitchFamily="34" charset="0"/>
                  </a:rPr>
                  <a:t> classes)</a:t>
                </a:r>
              </a:p>
              <a:p>
                <a:pPr lvl="1">
                  <a:buFont typeface="Wingdings" panose="05000000000000000000" pitchFamily="2" charset="2"/>
                  <a:buChar char="§"/>
                </a:pPr>
                <a14:m>
                  <m:oMath xmlns:m="http://schemas.openxmlformats.org/officeDocument/2006/math">
                    <m:sSub>
                      <m:sSubPr>
                        <m:ctrlPr>
                          <a:rPr lang="en-IN" sz="2200" i="1" dirty="0">
                            <a:latin typeface="Cambria Math" panose="02040503050406030204" pitchFamily="18" charset="0"/>
                          </a:rPr>
                        </m:ctrlPr>
                      </m:sSubPr>
                      <m:e>
                        <m:r>
                          <a:rPr lang="en-GB" sz="2200" i="1" dirty="0">
                            <a:latin typeface="Cambria Math" panose="02040503050406030204" pitchFamily="18" charset="0"/>
                          </a:rPr>
                          <m:t>𝑥</m:t>
                        </m:r>
                      </m:e>
                      <m:sub>
                        <m:r>
                          <a:rPr lang="en-GB" sz="2200" i="1" dirty="0">
                            <a:latin typeface="Cambria Math" panose="02040503050406030204" pitchFamily="18" charset="0"/>
                          </a:rPr>
                          <m:t>𝑛</m:t>
                        </m:r>
                      </m:sub>
                    </m:sSub>
                  </m:oMath>
                </a14:m>
                <a:r>
                  <a:rPr lang="en-GB" sz="2200" dirty="0">
                    <a:latin typeface="Abadi Extra Light" panose="020B0204020104020204" pitchFamily="34" charset="0"/>
                  </a:rPr>
                  <a:t> represents the identity of the </a:t>
                </a:r>
                <a14:m>
                  <m:oMath xmlns:m="http://schemas.openxmlformats.org/officeDocument/2006/math">
                    <m:sSup>
                      <m:sSupPr>
                        <m:ctrlPr>
                          <a:rPr lang="en-IN" sz="2200" i="1" dirty="0">
                            <a:latin typeface="Cambria Math" panose="02040503050406030204" pitchFamily="18" charset="0"/>
                          </a:rPr>
                        </m:ctrlPr>
                      </m:sSupPr>
                      <m:e>
                        <m:r>
                          <a:rPr lang="en-GB" sz="2200" i="1" dirty="0">
                            <a:latin typeface="Cambria Math" panose="02040503050406030204" pitchFamily="18" charset="0"/>
                          </a:rPr>
                          <m:t>𝑛</m:t>
                        </m:r>
                      </m:e>
                      <m:sup>
                        <m:r>
                          <a:rPr lang="en-IN" sz="2200" i="1" dirty="0">
                            <a:latin typeface="Cambria Math" panose="02040503050406030204" pitchFamily="18" charset="0"/>
                          </a:rPr>
                          <m:t>𝑡h</m:t>
                        </m:r>
                      </m:sup>
                    </m:sSup>
                  </m:oMath>
                </a14:m>
                <a:r>
                  <a:rPr lang="en-GB" sz="2200" dirty="0">
                    <a:latin typeface="Abadi Extra Light" panose="020B0204020104020204" pitchFamily="34" charset="0"/>
                  </a:rPr>
                  <a:t> word in a sequence of words</a:t>
                </a:r>
              </a:p>
              <a:p>
                <a:pPr>
                  <a:buFont typeface="Wingdings" panose="05000000000000000000" pitchFamily="2" charset="2"/>
                  <a:buChar char="§"/>
                </a:pPr>
                <a:r>
                  <a:rPr lang="en-GB" sz="2600" dirty="0">
                    <a:latin typeface="Abadi Extra Light" panose="020B0204020104020204" pitchFamily="34" charset="0"/>
                  </a:rPr>
                  <a:t>Assume </a:t>
                </a:r>
                <a:r>
                  <a:rPr lang="en-GB" sz="2600" dirty="0">
                    <a:solidFill>
                      <a:srgbClr val="0000FF"/>
                    </a:solidFill>
                    <a:latin typeface="Abadi Extra Light" panose="020B0204020104020204" pitchFamily="34" charset="0"/>
                  </a:rPr>
                  <a:t>likelihood</a:t>
                </a:r>
                <a:r>
                  <a:rPr lang="en-GB" sz="2600" dirty="0">
                    <a:latin typeface="Abadi Extra Light" panose="020B0204020104020204" pitchFamily="34" charset="0"/>
                  </a:rPr>
                  <a:t> to be </a:t>
                </a:r>
                <a:r>
                  <a:rPr lang="en-GB" sz="2600" dirty="0" err="1">
                    <a:latin typeface="Abadi Extra Light" panose="020B0204020104020204" pitchFamily="34" charset="0"/>
                  </a:rPr>
                  <a:t>multinoulli</a:t>
                </a:r>
                <a:r>
                  <a:rPr lang="en-GB" sz="2600" dirty="0">
                    <a:latin typeface="Abadi Extra Light" panose="020B0204020104020204" pitchFamily="34" charset="0"/>
                  </a:rPr>
                  <a:t> with unknown params </a:t>
                </a:r>
                <a14:m>
                  <m:oMath xmlns:m="http://schemas.openxmlformats.org/officeDocument/2006/math">
                    <m:r>
                      <a:rPr lang="en-IN" sz="2600" b="1" i="1" smtClean="0">
                        <a:latin typeface="Cambria Math" panose="02040503050406030204" pitchFamily="18" charset="0"/>
                      </a:rPr>
                      <m:t>𝝅</m:t>
                    </m:r>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𝜋</m:t>
                        </m:r>
                      </m:e>
                      <m:sub>
                        <m:r>
                          <a:rPr lang="en-IN" sz="2600" b="0" i="1" smtClean="0">
                            <a:latin typeface="Cambria Math" panose="02040503050406030204" pitchFamily="18" charset="0"/>
                          </a:rPr>
                          <m:t>1</m:t>
                        </m:r>
                      </m:sub>
                    </m:sSub>
                    <m:r>
                      <a:rPr lang="en-IN" sz="2600" b="0" i="1" smtClean="0">
                        <a:latin typeface="Cambria Math" panose="02040503050406030204" pitchFamily="18" charset="0"/>
                      </a:rPr>
                      <m:t>,</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𝜋</m:t>
                        </m:r>
                      </m:e>
                      <m:sub>
                        <m:r>
                          <a:rPr lang="en-IN" sz="2600" b="0" i="1" smtClean="0">
                            <a:latin typeface="Cambria Math" panose="02040503050406030204" pitchFamily="18" charset="0"/>
                          </a:rPr>
                          <m:t>2</m:t>
                        </m:r>
                      </m:sub>
                    </m:sSub>
                    <m:r>
                      <a:rPr lang="en-IN" sz="2600" b="0" i="1" smtClean="0">
                        <a:latin typeface="Cambria Math" panose="02040503050406030204" pitchFamily="18" charset="0"/>
                      </a:rPr>
                      <m:t>,…, </m:t>
                    </m:r>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𝜋</m:t>
                        </m:r>
                      </m:e>
                      <m:sub>
                        <m:r>
                          <a:rPr lang="en-IN" sz="2600" b="0" i="1" smtClean="0">
                            <a:latin typeface="Cambria Math" panose="02040503050406030204" pitchFamily="18" charset="0"/>
                          </a:rPr>
                          <m:t>𝐾</m:t>
                        </m:r>
                      </m:sub>
                    </m:sSub>
                    <m:r>
                      <a:rPr lang="en-IN" sz="2600" b="0" i="1" smtClean="0">
                        <a:latin typeface="Cambria Math" panose="02040503050406030204" pitchFamily="18" charset="0"/>
                      </a:rPr>
                      <m:t>]</m:t>
                    </m:r>
                  </m:oMath>
                </a14:m>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a:rPr lang="en-IN" sz="2600" b="1" i="1">
                        <a:latin typeface="Cambria Math" panose="02040503050406030204" pitchFamily="18" charset="0"/>
                      </a:rPr>
                      <m:t>𝝅</m:t>
                    </m:r>
                    <m:r>
                      <a:rPr lang="en-IN" sz="2600" b="1" i="1">
                        <a:latin typeface="Cambria Math" panose="02040503050406030204" pitchFamily="18" charset="0"/>
                      </a:rPr>
                      <m:t> </m:t>
                    </m:r>
                  </m:oMath>
                </a14:m>
                <a:r>
                  <a:rPr lang="en-GB" sz="2600" dirty="0">
                    <a:latin typeface="Abadi Extra Light" panose="020B0204020104020204" pitchFamily="34" charset="0"/>
                  </a:rPr>
                  <a:t>is a vector of probabilities (“probability vector”), e.g.,</a:t>
                </a:r>
                <a:endParaRPr lang="en-IN" sz="2600"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Biases of the </a:t>
                </a:r>
                <a14:m>
                  <m:oMath xmlns:m="http://schemas.openxmlformats.org/officeDocument/2006/math">
                    <m:r>
                      <a:rPr lang="en-GB" sz="2200" i="1" dirty="0" smtClean="0">
                        <a:latin typeface="Cambria Math" panose="02040503050406030204" pitchFamily="18" charset="0"/>
                      </a:rPr>
                      <m:t>𝐾</m:t>
                    </m:r>
                  </m:oMath>
                </a14:m>
                <a:r>
                  <a:rPr lang="en-GB" sz="2200" dirty="0">
                    <a:latin typeface="Abadi Extra Light" panose="020B0204020104020204" pitchFamily="34" charset="0"/>
                  </a:rPr>
                  <a:t> sides of the dice</a:t>
                </a:r>
              </a:p>
              <a:p>
                <a:pPr lvl="1">
                  <a:buFont typeface="Wingdings" panose="05000000000000000000" pitchFamily="2" charset="2"/>
                  <a:buChar char="§"/>
                </a:pPr>
                <a:r>
                  <a:rPr lang="en-GB" sz="2200" dirty="0">
                    <a:latin typeface="Abadi Extra Light" panose="020B0204020104020204" pitchFamily="34" charset="0"/>
                  </a:rPr>
                  <a:t>Prior class probabilities in multi-class classification (</a:t>
                </a:r>
                <a14:m>
                  <m:oMath xmlns:m="http://schemas.openxmlformats.org/officeDocument/2006/math">
                    <m:r>
                      <a:rPr lang="en-IN" sz="2200" b="0" i="1" smtClean="0">
                        <a:latin typeface="Cambria Math" panose="02040503050406030204" pitchFamily="18" charset="0"/>
                      </a:rPr>
                      <m:t>𝑝</m:t>
                    </m:r>
                    <m:d>
                      <m:dPr>
                        <m:ctrlPr>
                          <a:rPr lang="en-IN" sz="2200" b="0" i="1" smtClean="0">
                            <a:latin typeface="Cambria Math" panose="02040503050406030204" pitchFamily="18" charset="0"/>
                          </a:rPr>
                        </m:ctrlPr>
                      </m:dPr>
                      <m:e>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𝑦</m:t>
                            </m:r>
                          </m:e>
                          <m:sub>
                            <m:r>
                              <a:rPr lang="en-IN" sz="2200" b="0" i="1" smtClean="0">
                                <a:latin typeface="Cambria Math" panose="02040503050406030204" pitchFamily="18" charset="0"/>
                              </a:rPr>
                              <m:t>𝑛</m:t>
                            </m:r>
                          </m:sub>
                        </m:sSub>
                        <m:r>
                          <a:rPr lang="en-IN" sz="2200" b="0" i="1" smtClean="0">
                            <a:latin typeface="Cambria Math" panose="02040503050406030204" pitchFamily="18" charset="0"/>
                          </a:rPr>
                          <m:t>=</m:t>
                        </m:r>
                        <m:r>
                          <a:rPr lang="en-IN" sz="2200" b="0" i="1" smtClean="0">
                            <a:latin typeface="Cambria Math" panose="02040503050406030204" pitchFamily="18" charset="0"/>
                          </a:rPr>
                          <m:t>𝑘</m:t>
                        </m:r>
                      </m:e>
                    </m:d>
                    <m:r>
                      <a:rPr lang="en-IN" sz="2200" b="0" i="1" smtClean="0">
                        <a:latin typeface="Cambria Math" panose="02040503050406030204" pitchFamily="18" charset="0"/>
                      </a:rPr>
                      <m:t>=</m:t>
                    </m:r>
                    <m:sSub>
                      <m:sSubPr>
                        <m:ctrlPr>
                          <a:rPr lang="en-IN" sz="2200" b="0" i="1" smtClean="0">
                            <a:latin typeface="Cambria Math" panose="02040503050406030204" pitchFamily="18" charset="0"/>
                          </a:rPr>
                        </m:ctrlPr>
                      </m:sSubPr>
                      <m:e>
                        <m:r>
                          <a:rPr lang="en-IN" sz="2200" b="0" i="1" smtClean="0">
                            <a:latin typeface="Cambria Math" panose="02040503050406030204" pitchFamily="18" charset="0"/>
                          </a:rPr>
                          <m:t>𝜋</m:t>
                        </m:r>
                      </m:e>
                      <m:sub>
                        <m:r>
                          <a:rPr lang="en-IN" sz="2200" b="0" i="1" smtClean="0">
                            <a:latin typeface="Cambria Math" panose="02040503050406030204" pitchFamily="18" charset="0"/>
                          </a:rPr>
                          <m:t>𝑘</m:t>
                        </m:r>
                      </m:sub>
                    </m:sSub>
                    <m:r>
                      <a:rPr lang="en-IN" sz="2200" b="0" i="1" smtClean="0">
                        <a:latin typeface="Cambria Math" panose="02040503050406030204" pitchFamily="18" charset="0"/>
                      </a:rPr>
                      <m:t>)</m:t>
                    </m:r>
                  </m:oMath>
                </a14:m>
                <a:endParaRPr lang="en-GB" sz="2200" dirty="0">
                  <a:latin typeface="Abadi Extra Light" panose="020B0204020104020204" pitchFamily="34" charset="0"/>
                </a:endParaRPr>
              </a:p>
              <a:p>
                <a:pPr lvl="1">
                  <a:buFont typeface="Wingdings" panose="05000000000000000000" pitchFamily="2" charset="2"/>
                  <a:buChar char="§"/>
                </a:pPr>
                <a:r>
                  <a:rPr lang="en-GB" sz="2200" dirty="0">
                    <a:latin typeface="Abadi Extra Light" panose="020B0204020104020204" pitchFamily="34" charset="0"/>
                  </a:rPr>
                  <a:t>Probabilities of observing each word of the </a:t>
                </a:r>
                <a14:m>
                  <m:oMath xmlns:m="http://schemas.openxmlformats.org/officeDocument/2006/math">
                    <m:r>
                      <a:rPr lang="en-GB" sz="2200" i="1" dirty="0" smtClean="0">
                        <a:latin typeface="Cambria Math" panose="02040503050406030204" pitchFamily="18" charset="0"/>
                      </a:rPr>
                      <m:t>𝐾</m:t>
                    </m:r>
                    <m:r>
                      <a:rPr lang="en-GB" sz="2200" i="1" dirty="0" smtClean="0">
                        <a:latin typeface="Cambria Math" panose="02040503050406030204" pitchFamily="18" charset="0"/>
                      </a:rPr>
                      <m:t> </m:t>
                    </m:r>
                  </m:oMath>
                </a14:m>
                <a:r>
                  <a:rPr lang="en-GB" sz="2200" dirty="0">
                    <a:latin typeface="Abadi Extra Light" panose="020B0204020104020204" pitchFamily="34" charset="0"/>
                  </a:rPr>
                  <a:t>words in a vocabulary</a:t>
                </a:r>
              </a:p>
              <a:p>
                <a:pPr>
                  <a:buFont typeface="Wingdings" panose="05000000000000000000" pitchFamily="2" charset="2"/>
                  <a:buChar char="§"/>
                </a:pPr>
                <a:r>
                  <a:rPr lang="en-GB" sz="2600" dirty="0">
                    <a:latin typeface="Abadi Extra Light" panose="020B0204020104020204" pitchFamily="34" charset="0"/>
                  </a:rPr>
                  <a:t>Assume a </a:t>
                </a:r>
                <a:r>
                  <a:rPr lang="en-GB" sz="2600" dirty="0">
                    <a:solidFill>
                      <a:srgbClr val="0000FF"/>
                    </a:solidFill>
                    <a:latin typeface="Abadi Extra Light" panose="020B0204020104020204" pitchFamily="34" charset="0"/>
                  </a:rPr>
                  <a:t>conjugate prior</a:t>
                </a:r>
                <a:r>
                  <a:rPr lang="en-GB" sz="2600" dirty="0">
                    <a:latin typeface="Abadi Extra Light" panose="020B0204020104020204" pitchFamily="34" charset="0"/>
                  </a:rPr>
                  <a:t> (Dirichlet) on </a:t>
                </a:r>
                <a14:m>
                  <m:oMath xmlns:m="http://schemas.openxmlformats.org/officeDocument/2006/math">
                    <m:r>
                      <a:rPr lang="en-GB" sz="2600" b="1" i="1" dirty="0" smtClean="0">
                        <a:latin typeface="Cambria Math" panose="02040503050406030204" pitchFamily="18" charset="0"/>
                      </a:rPr>
                      <m:t>𝝅</m:t>
                    </m:r>
                  </m:oMath>
                </a14:m>
                <a:r>
                  <a:rPr lang="en-GB" sz="2600" dirty="0">
                    <a:latin typeface="Abadi Extra Light" panose="020B0204020104020204" pitchFamily="34" charset="0"/>
                  </a:rPr>
                  <a:t> with </a:t>
                </a:r>
                <a:r>
                  <a:rPr lang="en-GB" sz="2600" dirty="0" err="1">
                    <a:latin typeface="Abadi Extra Light" panose="020B0204020104020204" pitchFamily="34" charset="0"/>
                  </a:rPr>
                  <a:t>hyperparams</a:t>
                </a:r>
                <a:r>
                  <a:rPr lang="en-GB" sz="2600" dirty="0">
                    <a:latin typeface="Abadi Extra Light" panose="020B0204020104020204" pitchFamily="34" charset="0"/>
                  </a:rPr>
                  <a:t> </a:t>
                </a:r>
                <a14:m>
                  <m:oMath xmlns:m="http://schemas.openxmlformats.org/officeDocument/2006/math">
                    <m:r>
                      <a:rPr lang="en-GB" sz="2600" b="1" i="1" dirty="0" smtClean="0">
                        <a:latin typeface="Cambria Math" panose="02040503050406030204" pitchFamily="18" charset="0"/>
                      </a:rPr>
                      <m:t>𝜶</m:t>
                    </m:r>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b="0" i="1" smtClean="0">
                            <a:latin typeface="Cambria Math" panose="02040503050406030204" pitchFamily="18" charset="0"/>
                          </a:rPr>
                          <m:t>𝛼</m:t>
                        </m:r>
                      </m:e>
                      <m:sub>
                        <m:r>
                          <a:rPr lang="en-IN" sz="2600" i="1">
                            <a:latin typeface="Cambria Math" panose="02040503050406030204" pitchFamily="18" charset="0"/>
                          </a:rPr>
                          <m:t>1</m:t>
                        </m:r>
                      </m:sub>
                    </m:sSub>
                    <m:r>
                      <a:rPr lang="en-IN" sz="2600" i="1">
                        <a:latin typeface="Cambria Math" panose="02040503050406030204" pitchFamily="18" charset="0"/>
                      </a:rPr>
                      <m:t>,</m:t>
                    </m:r>
                    <m:sSub>
                      <m:sSubPr>
                        <m:ctrlPr>
                          <a:rPr lang="en-IN" sz="2600" i="1">
                            <a:latin typeface="Cambria Math" panose="02040503050406030204" pitchFamily="18" charset="0"/>
                          </a:rPr>
                        </m:ctrlPr>
                      </m:sSubPr>
                      <m:e>
                        <m:r>
                          <a:rPr lang="en-IN" sz="2600" b="0" i="1" smtClean="0">
                            <a:latin typeface="Cambria Math" panose="02040503050406030204" pitchFamily="18" charset="0"/>
                          </a:rPr>
                          <m:t>𝛼</m:t>
                        </m:r>
                      </m:e>
                      <m:sub>
                        <m:r>
                          <a:rPr lang="en-IN" sz="2600" i="1">
                            <a:latin typeface="Cambria Math" panose="02040503050406030204" pitchFamily="18" charset="0"/>
                          </a:rPr>
                          <m:t>2</m:t>
                        </m:r>
                      </m:sub>
                    </m:sSub>
                    <m:r>
                      <a:rPr lang="en-IN" sz="2600" i="1">
                        <a:latin typeface="Cambria Math" panose="02040503050406030204" pitchFamily="18" charset="0"/>
                      </a:rPr>
                      <m:t>,…, </m:t>
                    </m:r>
                    <m:sSub>
                      <m:sSubPr>
                        <m:ctrlPr>
                          <a:rPr lang="en-IN" sz="2600" i="1">
                            <a:latin typeface="Cambria Math" panose="02040503050406030204" pitchFamily="18" charset="0"/>
                          </a:rPr>
                        </m:ctrlPr>
                      </m:sSubPr>
                      <m:e>
                        <m:r>
                          <a:rPr lang="en-IN" sz="2600" b="0" i="1" smtClean="0">
                            <a:latin typeface="Cambria Math" panose="02040503050406030204" pitchFamily="18" charset="0"/>
                          </a:rPr>
                          <m:t>𝛼</m:t>
                        </m:r>
                      </m:e>
                      <m:sub>
                        <m:r>
                          <a:rPr lang="en-IN" sz="2600" i="1">
                            <a:latin typeface="Cambria Math" panose="02040503050406030204" pitchFamily="18" charset="0"/>
                          </a:rPr>
                          <m:t>𝐾</m:t>
                        </m:r>
                      </m:sub>
                    </m:sSub>
                    <m:r>
                      <a:rPr lang="en-IN" sz="2600" i="1">
                        <a:latin typeface="Cambria Math" panose="02040503050406030204" pitchFamily="18" charset="0"/>
                      </a:rPr>
                      <m:t>]</m:t>
                    </m:r>
                  </m:oMath>
                </a14:m>
                <a:endParaRPr lang="en-IN" sz="2600" dirty="0">
                  <a:latin typeface="Abadi Extra Light" panose="020B0204020104020204" pitchFamily="34" charset="0"/>
                </a:endParaRPr>
              </a:p>
              <a:p>
                <a:pPr>
                  <a:buFont typeface="Wingdings" panose="05000000000000000000" pitchFamily="2" charset="2"/>
                  <a:buChar char="§"/>
                </a:pPr>
                <a:endParaRPr lang="en-IN" sz="2600" b="1"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12</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8DA0553-B7C7-47BD-B644-7646D3D4096C}"/>
                  </a:ext>
                </a:extLst>
              </p:cNvPr>
              <p:cNvSpPr txBox="1"/>
              <p:nvPr/>
            </p:nvSpPr>
            <p:spPr>
              <a:xfrm>
                <a:off x="2796842" y="3114009"/>
                <a:ext cx="6431048" cy="6299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𝑛</m:t>
                              </m:r>
                            </m:sub>
                          </m:sSub>
                        </m:e>
                        <m:e>
                          <m:r>
                            <a:rPr lang="en-IN" sz="2000" b="0" i="1" smtClean="0">
                              <a:latin typeface="Cambria Math" panose="02040503050406030204" pitchFamily="18" charset="0"/>
                            </a:rPr>
                            <m:t>𝜋</m:t>
                          </m:r>
                        </m:e>
                      </m:d>
                      <m:r>
                        <a:rPr lang="en-IN" sz="2000" b="0" i="1" smtClean="0">
                          <a:latin typeface="Cambria Math" panose="02040503050406030204" pitchFamily="18" charset="0"/>
                        </a:rPr>
                        <m:t>= </m:t>
                      </m:r>
                      <m:r>
                        <m:rPr>
                          <m:sty m:val="p"/>
                        </m:rPr>
                        <a:rPr lang="en-IN" sz="2000" b="0" i="1" smtClean="0">
                          <a:latin typeface="Cambria Math" panose="02040503050406030204" pitchFamily="18" charset="0"/>
                        </a:rPr>
                        <m:t>multinoulli</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𝑥</m:t>
                              </m:r>
                            </m:e>
                            <m:sub>
                              <m:r>
                                <a:rPr lang="en-IN" sz="2000" b="0" i="1" smtClean="0">
                                  <a:latin typeface="Cambria Math" panose="02040503050406030204" pitchFamily="18" charset="0"/>
                                </a:rPr>
                                <m:t>𝑛</m:t>
                              </m:r>
                            </m:sub>
                          </m:sSub>
                        </m:e>
                        <m:e>
                          <m:r>
                            <a:rPr lang="en-IN" sz="2000" b="0" i="1" smtClean="0">
                              <a:latin typeface="Cambria Math" panose="02040503050406030204" pitchFamily="18" charset="0"/>
                            </a:rPr>
                            <m:t>𝜋</m:t>
                          </m:r>
                        </m:e>
                      </m:d>
                      <m:r>
                        <a:rPr lang="en-IN" sz="2000" b="0" i="1" smtClean="0">
                          <a:latin typeface="Cambria Math" panose="02040503050406030204" pitchFamily="18" charset="0"/>
                        </a:rPr>
                        <m:t>=</m:t>
                      </m:r>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𝑘</m:t>
                          </m:r>
                          <m:r>
                            <a:rPr lang="en-IN" sz="2000" b="0" i="1" smtClean="0">
                              <a:latin typeface="Cambria Math" panose="02040503050406030204" pitchFamily="18" charset="0"/>
                            </a:rPr>
                            <m:t>=1</m:t>
                          </m:r>
                        </m:sub>
                        <m:sup>
                          <m:r>
                            <a:rPr lang="en-IN" sz="2000" b="0" i="1" smtClean="0">
                              <a:latin typeface="Cambria Math" panose="02040503050406030204" pitchFamily="18" charset="0"/>
                            </a:rPr>
                            <m:t>𝐾</m:t>
                          </m:r>
                        </m:sup>
                        <m:e>
                          <m:sSubSup>
                            <m:sSubSupPr>
                              <m:ctrlPr>
                                <a:rPr lang="en-IN" sz="2000" i="1">
                                  <a:latin typeface="Cambria Math" panose="02040503050406030204" pitchFamily="18" charset="0"/>
                                </a:rPr>
                              </m:ctrlPr>
                            </m:sSubSupPr>
                            <m:e>
                              <m:r>
                                <a:rPr lang="en-IN" sz="2000" i="1">
                                  <a:latin typeface="Cambria Math" panose="02040503050406030204" pitchFamily="18" charset="0"/>
                                </a:rPr>
                                <m:t>𝜋</m:t>
                              </m:r>
                            </m:e>
                            <m:sub>
                              <m:r>
                                <a:rPr lang="en-IN" sz="2000" i="1">
                                  <a:latin typeface="Cambria Math" panose="02040503050406030204" pitchFamily="18" charset="0"/>
                                </a:rPr>
                                <m:t>𝑘</m:t>
                              </m:r>
                            </m:sub>
                            <m:sup>
                              <m:r>
                                <a:rPr lang="en-IN" sz="2000" i="1">
                                  <a:latin typeface="Cambria Math" panose="02040503050406030204" pitchFamily="18" charset="0"/>
                                  <a:ea typeface="Cambria Math" panose="02040503050406030204" pitchFamily="18" charset="0"/>
                                </a:rPr>
                                <m:t>𝕀</m:t>
                              </m:r>
                              <m:r>
                                <a:rPr lang="en-IN" sz="2000" i="1">
                                  <a:latin typeface="Cambria Math" panose="02040503050406030204" pitchFamily="18" charset="0"/>
                                  <a:ea typeface="Cambria Math" panose="02040503050406030204" pitchFamily="18" charset="0"/>
                                </a:rPr>
                                <m:t>[</m:t>
                              </m:r>
                              <m:sSub>
                                <m:sSubPr>
                                  <m:ctrlPr>
                                    <a:rPr lang="en-IN" sz="2000" i="1">
                                      <a:latin typeface="Cambria Math" panose="02040503050406030204" pitchFamily="18" charset="0"/>
                                      <a:ea typeface="Cambria Math" panose="02040503050406030204" pitchFamily="18" charset="0"/>
                                    </a:rPr>
                                  </m:ctrlPr>
                                </m:sSubPr>
                                <m:e>
                                  <m:r>
                                    <a:rPr lang="en-IN" sz="2000" i="1">
                                      <a:latin typeface="Cambria Math" panose="02040503050406030204" pitchFamily="18" charset="0"/>
                                      <a:ea typeface="Cambria Math" panose="02040503050406030204" pitchFamily="18" charset="0"/>
                                    </a:rPr>
                                    <m:t>𝑥</m:t>
                                  </m:r>
                                </m:e>
                                <m:sub>
                                  <m:r>
                                    <a:rPr lang="en-IN" sz="2000" i="1">
                                      <a:latin typeface="Cambria Math" panose="02040503050406030204" pitchFamily="18" charset="0"/>
                                      <a:ea typeface="Cambria Math" panose="02040503050406030204" pitchFamily="18" charset="0"/>
                                    </a:rPr>
                                    <m:t>𝑛</m:t>
                                  </m:r>
                                </m:sub>
                              </m:sSub>
                              <m:r>
                                <a:rPr lang="en-IN" sz="2000" i="1">
                                  <a:latin typeface="Cambria Math" panose="02040503050406030204" pitchFamily="18" charset="0"/>
                                  <a:ea typeface="Cambria Math" panose="02040503050406030204" pitchFamily="18" charset="0"/>
                                </a:rPr>
                                <m:t>=</m:t>
                              </m:r>
                              <m:r>
                                <a:rPr lang="en-IN" sz="2000" i="1">
                                  <a:latin typeface="Cambria Math" panose="02040503050406030204" pitchFamily="18" charset="0"/>
                                  <a:ea typeface="Cambria Math" panose="02040503050406030204" pitchFamily="18" charset="0"/>
                                </a:rPr>
                                <m:t>𝑘</m:t>
                              </m:r>
                              <m:r>
                                <a:rPr lang="en-IN" sz="2000" i="1">
                                  <a:latin typeface="Cambria Math" panose="02040503050406030204" pitchFamily="18" charset="0"/>
                                  <a:ea typeface="Cambria Math" panose="02040503050406030204" pitchFamily="18" charset="0"/>
                                </a:rPr>
                                <m:t>]</m:t>
                              </m:r>
                            </m:sup>
                          </m:sSubSup>
                        </m:e>
                      </m:nary>
                    </m:oMath>
                  </m:oMathPara>
                </a14:m>
                <a:endParaRPr lang="en-IN" sz="2000" dirty="0"/>
              </a:p>
            </p:txBody>
          </p:sp>
        </mc:Choice>
        <mc:Fallback xmlns="">
          <p:sp>
            <p:nvSpPr>
              <p:cNvPr id="7" name="TextBox 6">
                <a:extLst>
                  <a:ext uri="{FF2B5EF4-FFF2-40B4-BE49-F238E27FC236}">
                    <a16:creationId xmlns:a16="http://schemas.microsoft.com/office/drawing/2014/main" id="{28DA0553-B7C7-47BD-B644-7646D3D4096C}"/>
                  </a:ext>
                </a:extLst>
              </p:cNvPr>
              <p:cNvSpPr txBox="1">
                <a:spLocks noRot="1" noChangeAspect="1" noMove="1" noResize="1" noEditPoints="1" noAdjustHandles="1" noChangeArrowheads="1" noChangeShapeType="1" noTextEdit="1"/>
              </p:cNvSpPr>
              <p:nvPr/>
            </p:nvSpPr>
            <p:spPr>
              <a:xfrm>
                <a:off x="2796842" y="3114009"/>
                <a:ext cx="6431048" cy="629981"/>
              </a:xfrm>
              <a:prstGeom prst="rect">
                <a:avLst/>
              </a:prstGeom>
              <a:blipFill>
                <a:blip r:embed="rId6"/>
                <a:stretch>
                  <a:fillRect/>
                </a:stretch>
              </a:blipFill>
            </p:spPr>
            <p:txBody>
              <a:bodyPr/>
              <a:lstStyle/>
              <a:p>
                <a:r>
                  <a:rPr lang="en-IN">
                    <a:noFill/>
                  </a:rPr>
                  <a:t> </a:t>
                </a:r>
              </a:p>
            </p:txBody>
          </p:sp>
        </mc:Fallback>
      </mc:AlternateContent>
      <p:sp>
        <p:nvSpPr>
          <p:cNvPr id="8" name="Speech Bubble: Rectangle 7">
            <a:extLst>
              <a:ext uri="{FF2B5EF4-FFF2-40B4-BE49-F238E27FC236}">
                <a16:creationId xmlns:a16="http://schemas.microsoft.com/office/drawing/2014/main" id="{6E9C7DBD-F2DD-4CF3-AFAA-630792F4A219}"/>
              </a:ext>
            </a:extLst>
          </p:cNvPr>
          <p:cNvSpPr/>
          <p:nvPr/>
        </p:nvSpPr>
        <p:spPr>
          <a:xfrm>
            <a:off x="9990245" y="2399251"/>
            <a:ext cx="1518243" cy="408646"/>
          </a:xfrm>
          <a:prstGeom prst="wedgeRectCallout">
            <a:avLst>
              <a:gd name="adj1" fmla="val -62327"/>
              <a:gd name="adj2" fmla="val 5372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These sum to 1</a:t>
            </a:r>
          </a:p>
        </p:txBody>
      </p:sp>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964823FB-950A-4729-A2B3-0C6BE547A3C3}"/>
                  </a:ext>
                </a:extLst>
              </p:cNvPr>
              <p:cNvSpPr/>
              <p:nvPr/>
            </p:nvSpPr>
            <p:spPr>
              <a:xfrm>
                <a:off x="10755050" y="4915167"/>
                <a:ext cx="1308328" cy="300986"/>
              </a:xfrm>
              <a:prstGeom prst="wedgeRectCallout">
                <a:avLst>
                  <a:gd name="adj1" fmla="val -54169"/>
                  <a:gd name="adj2" fmla="val 9991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Each </a:t>
                </a:r>
                <a14:m>
                  <m:oMath xmlns:m="http://schemas.openxmlformats.org/officeDocument/2006/math">
                    <m:sSub>
                      <m:sSubPr>
                        <m:ctrlPr>
                          <a:rPr lang="en-IN" sz="1600" b="0" i="1" smtClean="0">
                            <a:solidFill>
                              <a:schemeClr val="tx1"/>
                            </a:solidFill>
                            <a:latin typeface="Cambria Math" panose="02040503050406030204" pitchFamily="18" charset="0"/>
                          </a:rPr>
                        </m:ctrlPr>
                      </m:sSubPr>
                      <m:e>
                        <m:r>
                          <a:rPr lang="en-IN" sz="1600" b="0" i="1" smtClean="0">
                            <a:solidFill>
                              <a:schemeClr val="tx1"/>
                            </a:solidFill>
                            <a:latin typeface="Cambria Math" panose="02040503050406030204" pitchFamily="18" charset="0"/>
                          </a:rPr>
                          <m:t>𝛼</m:t>
                        </m:r>
                      </m:e>
                      <m:sub>
                        <m:r>
                          <a:rPr lang="en-IN" sz="1600" b="0" i="1" smtClean="0">
                            <a:solidFill>
                              <a:schemeClr val="tx1"/>
                            </a:solidFill>
                            <a:latin typeface="Cambria Math" panose="02040503050406030204" pitchFamily="18" charset="0"/>
                          </a:rPr>
                          <m:t>𝑘</m:t>
                        </m:r>
                      </m:sub>
                    </m:sSub>
                    <m:r>
                      <a:rPr lang="en-IN" sz="1600" b="0" i="1" smtClean="0">
                        <a:solidFill>
                          <a:schemeClr val="tx1"/>
                        </a:solidFill>
                        <a:latin typeface="Cambria Math" panose="02040503050406030204" pitchFamily="18" charset="0"/>
                      </a:rPr>
                      <m:t>≥0</m:t>
                    </m:r>
                  </m:oMath>
                </a14:m>
                <a:endParaRPr lang="en-IN" sz="1600" dirty="0">
                  <a:solidFill>
                    <a:schemeClr val="tx1"/>
                  </a:solidFill>
                  <a:latin typeface="Abadi Extra Light" panose="020B0204020104020204" pitchFamily="34" charset="0"/>
                </a:endParaRPr>
              </a:p>
            </p:txBody>
          </p:sp>
        </mc:Choice>
        <mc:Fallback xmlns="">
          <p:sp>
            <p:nvSpPr>
              <p:cNvPr id="9" name="Speech Bubble: Rectangle 8">
                <a:extLst>
                  <a:ext uri="{FF2B5EF4-FFF2-40B4-BE49-F238E27FC236}">
                    <a16:creationId xmlns:a16="http://schemas.microsoft.com/office/drawing/2014/main" id="{964823FB-950A-4729-A2B3-0C6BE547A3C3}"/>
                  </a:ext>
                </a:extLst>
              </p:cNvPr>
              <p:cNvSpPr>
                <a:spLocks noRot="1" noChangeAspect="1" noMove="1" noResize="1" noEditPoints="1" noAdjustHandles="1" noChangeArrowheads="1" noChangeShapeType="1" noTextEdit="1"/>
              </p:cNvSpPr>
              <p:nvPr/>
            </p:nvSpPr>
            <p:spPr>
              <a:xfrm>
                <a:off x="10755050" y="4915167"/>
                <a:ext cx="1308328" cy="300986"/>
              </a:xfrm>
              <a:prstGeom prst="wedgeRectCallout">
                <a:avLst>
                  <a:gd name="adj1" fmla="val -54169"/>
                  <a:gd name="adj2" fmla="val 99919"/>
                </a:avLst>
              </a:prstGeom>
              <a:blipFill>
                <a:blip r:embed="rId7"/>
                <a:stretch>
                  <a:fillRect t="-6173"/>
                </a:stretch>
              </a:blipFill>
              <a:ln w="19050">
                <a:solidFill>
                  <a:schemeClr val="accent2"/>
                </a:solidFill>
              </a:ln>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4BAA5BCF-5C37-4F34-89BB-55CEB962B0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5571" y="5727213"/>
            <a:ext cx="8192319" cy="7577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65F833EC-E6D1-4913-8E42-95F68796FF69}"/>
                  </a:ext>
                </a:extLst>
              </p:cNvPr>
              <p:cNvSpPr/>
              <p:nvPr/>
            </p:nvSpPr>
            <p:spPr>
              <a:xfrm>
                <a:off x="8993354" y="3227044"/>
                <a:ext cx="2591843" cy="516945"/>
              </a:xfrm>
              <a:prstGeom prst="wedgeRectCallout">
                <a:avLst>
                  <a:gd name="adj1" fmla="val -63896"/>
                  <a:gd name="adj2" fmla="val -532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Generalization of Bernoulli to </a:t>
                </a:r>
                <a14:m>
                  <m:oMath xmlns:m="http://schemas.openxmlformats.org/officeDocument/2006/math">
                    <m:r>
                      <a:rPr lang="en-IN" sz="1600" i="1" dirty="0" smtClean="0">
                        <a:solidFill>
                          <a:schemeClr val="tx1"/>
                        </a:solidFill>
                        <a:latin typeface="Cambria Math" panose="02040503050406030204" pitchFamily="18" charset="0"/>
                      </a:rPr>
                      <m:t>𝐾</m:t>
                    </m:r>
                    <m:r>
                      <a:rPr lang="en-IN" sz="1600" i="1" dirty="0" smtClean="0">
                        <a:solidFill>
                          <a:schemeClr val="tx1"/>
                        </a:solidFill>
                        <a:latin typeface="Cambria Math" panose="02040503050406030204" pitchFamily="18" charset="0"/>
                      </a:rPr>
                      <m:t>&gt;2</m:t>
                    </m:r>
                  </m:oMath>
                </a14:m>
                <a:r>
                  <a:rPr lang="en-IN" sz="1600" dirty="0">
                    <a:solidFill>
                      <a:schemeClr val="tx1"/>
                    </a:solidFill>
                    <a:latin typeface="Abadi Extra Light" panose="020B0204020104020204" pitchFamily="34" charset="0"/>
                  </a:rPr>
                  <a:t> discrete outcomes</a:t>
                </a:r>
              </a:p>
            </p:txBody>
          </p:sp>
        </mc:Choice>
        <mc:Fallback xmlns="">
          <p:sp>
            <p:nvSpPr>
              <p:cNvPr id="11" name="Speech Bubble: Rectangle 10">
                <a:extLst>
                  <a:ext uri="{FF2B5EF4-FFF2-40B4-BE49-F238E27FC236}">
                    <a16:creationId xmlns:a16="http://schemas.microsoft.com/office/drawing/2014/main" id="{65F833EC-E6D1-4913-8E42-95F68796FF69}"/>
                  </a:ext>
                </a:extLst>
              </p:cNvPr>
              <p:cNvSpPr>
                <a:spLocks noRot="1" noChangeAspect="1" noMove="1" noResize="1" noEditPoints="1" noAdjustHandles="1" noChangeArrowheads="1" noChangeShapeType="1" noTextEdit="1"/>
              </p:cNvSpPr>
              <p:nvPr/>
            </p:nvSpPr>
            <p:spPr>
              <a:xfrm>
                <a:off x="8993354" y="3227044"/>
                <a:ext cx="2591843" cy="516945"/>
              </a:xfrm>
              <a:prstGeom prst="wedgeRectCallout">
                <a:avLst>
                  <a:gd name="adj1" fmla="val -63896"/>
                  <a:gd name="adj2" fmla="val -5324"/>
                </a:avLst>
              </a:prstGeom>
              <a:blipFill>
                <a:blip r:embed="rId9"/>
                <a:stretch>
                  <a:fillRect t="-7955" b="-18182"/>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Speech Bubble: Rectangle 11">
                <a:extLst>
                  <a:ext uri="{FF2B5EF4-FFF2-40B4-BE49-F238E27FC236}">
                    <a16:creationId xmlns:a16="http://schemas.microsoft.com/office/drawing/2014/main" id="{F260A84D-4C72-45BB-AA5B-85F08E5F57DD}"/>
                  </a:ext>
                </a:extLst>
              </p:cNvPr>
              <p:cNvSpPr/>
              <p:nvPr/>
            </p:nvSpPr>
            <p:spPr>
              <a:xfrm>
                <a:off x="9544872" y="5808323"/>
                <a:ext cx="2080470" cy="647684"/>
              </a:xfrm>
              <a:prstGeom prst="wedgeRectCallout">
                <a:avLst>
                  <a:gd name="adj1" fmla="val -63896"/>
                  <a:gd name="adj2" fmla="val -532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Generalization of Beta to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-dimensional </a:t>
                </a:r>
                <a:r>
                  <a:rPr lang="en-IN" sz="1400" dirty="0">
                    <a:solidFill>
                      <a:srgbClr val="FF0000"/>
                    </a:solidFill>
                    <a:latin typeface="Abadi Extra Light" panose="020B0204020104020204" pitchFamily="34" charset="0"/>
                  </a:rPr>
                  <a:t>probability vectors</a:t>
                </a:r>
              </a:p>
            </p:txBody>
          </p:sp>
        </mc:Choice>
        <mc:Fallback xmlns="">
          <p:sp>
            <p:nvSpPr>
              <p:cNvPr id="12" name="Speech Bubble: Rectangle 11">
                <a:extLst>
                  <a:ext uri="{FF2B5EF4-FFF2-40B4-BE49-F238E27FC236}">
                    <a16:creationId xmlns:a16="http://schemas.microsoft.com/office/drawing/2014/main" id="{F260A84D-4C72-45BB-AA5B-85F08E5F57DD}"/>
                  </a:ext>
                </a:extLst>
              </p:cNvPr>
              <p:cNvSpPr>
                <a:spLocks noRot="1" noChangeAspect="1" noMove="1" noResize="1" noEditPoints="1" noAdjustHandles="1" noChangeArrowheads="1" noChangeShapeType="1" noTextEdit="1"/>
              </p:cNvSpPr>
              <p:nvPr/>
            </p:nvSpPr>
            <p:spPr>
              <a:xfrm>
                <a:off x="9544872" y="5808323"/>
                <a:ext cx="2080470" cy="647684"/>
              </a:xfrm>
              <a:prstGeom prst="wedgeRectCallout">
                <a:avLst>
                  <a:gd name="adj1" fmla="val -63896"/>
                  <a:gd name="adj2" fmla="val -5324"/>
                </a:avLst>
              </a:prstGeom>
              <a:blipFill>
                <a:blip r:embed="rId10"/>
                <a:stretch>
                  <a:fillRect t="-7339" b="-13761"/>
                </a:stretch>
              </a:blipFill>
              <a:ln w="19050">
                <a:solidFill>
                  <a:schemeClr val="accent2"/>
                </a:solidFill>
              </a:ln>
            </p:spPr>
            <p:txBody>
              <a:bodyPr/>
              <a:lstStyle/>
              <a:p>
                <a:r>
                  <a:rPr lang="en-IN">
                    <a:noFill/>
                  </a:rPr>
                  <a:t> </a:t>
                </a:r>
              </a:p>
            </p:txBody>
          </p:sp>
        </mc:Fallback>
      </mc:AlternateContent>
      <p:sp>
        <p:nvSpPr>
          <p:cNvPr id="13" name="Speech Bubble: Rectangle 12">
            <a:extLst>
              <a:ext uri="{FF2B5EF4-FFF2-40B4-BE49-F238E27FC236}">
                <a16:creationId xmlns:a16="http://schemas.microsoft.com/office/drawing/2014/main" id="{D12D4D98-597C-4957-9504-4E4F9E0866F1}"/>
              </a:ext>
            </a:extLst>
          </p:cNvPr>
          <p:cNvSpPr/>
          <p:nvPr/>
        </p:nvSpPr>
        <p:spPr>
          <a:xfrm>
            <a:off x="8875552" y="3993160"/>
            <a:ext cx="1551056" cy="1211850"/>
          </a:xfrm>
          <a:prstGeom prst="wedgeRectCallout">
            <a:avLst>
              <a:gd name="adj1" fmla="val -56794"/>
              <a:gd name="adj2" fmla="val 6850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Called the </a:t>
            </a:r>
            <a:r>
              <a:rPr lang="en-IN" sz="1400" dirty="0">
                <a:solidFill>
                  <a:srgbClr val="0000FF"/>
                </a:solidFill>
                <a:latin typeface="Abadi Extra Light" panose="020B0204020104020204" pitchFamily="34" charset="0"/>
              </a:rPr>
              <a:t>concentration parameter </a:t>
            </a:r>
            <a:r>
              <a:rPr lang="en-IN" sz="1400" dirty="0">
                <a:solidFill>
                  <a:schemeClr val="tx1"/>
                </a:solidFill>
                <a:latin typeface="Abadi Extra Light" panose="020B0204020104020204" pitchFamily="34" charset="0"/>
              </a:rPr>
              <a:t>of the Dirichlet (assumed known for now)</a:t>
            </a:r>
          </a:p>
        </p:txBody>
      </p:sp>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2317A178-0127-4EDA-AA96-E340E47A0D5F}"/>
                  </a:ext>
                </a:extLst>
              </p:cNvPr>
              <p:cNvSpPr/>
              <p:nvPr/>
            </p:nvSpPr>
            <p:spPr>
              <a:xfrm>
                <a:off x="10484123" y="3831169"/>
                <a:ext cx="1679614" cy="690200"/>
              </a:xfrm>
              <a:prstGeom prst="wedgeRectCallout">
                <a:avLst>
                  <a:gd name="adj1" fmla="val -64906"/>
                  <a:gd name="adj2" fmla="val 399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Large values of </a:t>
                </a:r>
                <a14:m>
                  <m:oMath xmlns:m="http://schemas.openxmlformats.org/officeDocument/2006/math">
                    <m:r>
                      <a:rPr lang="en-IN" sz="1200" b="0" i="1" smtClean="0">
                        <a:solidFill>
                          <a:schemeClr val="tx1"/>
                        </a:solidFill>
                        <a:latin typeface="Cambria Math" panose="02040503050406030204" pitchFamily="18" charset="0"/>
                      </a:rPr>
                      <m:t>𝛼</m:t>
                    </m:r>
                  </m:oMath>
                </a14:m>
                <a:r>
                  <a:rPr lang="en-IN" sz="1200" dirty="0">
                    <a:solidFill>
                      <a:schemeClr val="tx1"/>
                    </a:solidFill>
                    <a:latin typeface="Abadi Extra Light" panose="020B0204020104020204" pitchFamily="34" charset="0"/>
                  </a:rPr>
                  <a:t> will give a Dirichlet peaked around its mean (next slide illustrates this)</a:t>
                </a:r>
              </a:p>
            </p:txBody>
          </p:sp>
        </mc:Choice>
        <mc:Fallback xmlns="">
          <p:sp>
            <p:nvSpPr>
              <p:cNvPr id="14" name="Speech Bubble: Rectangle 13">
                <a:extLst>
                  <a:ext uri="{FF2B5EF4-FFF2-40B4-BE49-F238E27FC236}">
                    <a16:creationId xmlns:a16="http://schemas.microsoft.com/office/drawing/2014/main" id="{2317A178-0127-4EDA-AA96-E340E47A0D5F}"/>
                  </a:ext>
                </a:extLst>
              </p:cNvPr>
              <p:cNvSpPr>
                <a:spLocks noRot="1" noChangeAspect="1" noMove="1" noResize="1" noEditPoints="1" noAdjustHandles="1" noChangeArrowheads="1" noChangeShapeType="1" noTextEdit="1"/>
              </p:cNvSpPr>
              <p:nvPr/>
            </p:nvSpPr>
            <p:spPr>
              <a:xfrm>
                <a:off x="10484123" y="3831169"/>
                <a:ext cx="1679614" cy="690200"/>
              </a:xfrm>
              <a:prstGeom prst="wedgeRectCallout">
                <a:avLst>
                  <a:gd name="adj1" fmla="val -64906"/>
                  <a:gd name="adj2" fmla="val 39905"/>
                </a:avLst>
              </a:prstGeom>
              <a:blipFill>
                <a:blip r:embed="rId11"/>
                <a:stretch>
                  <a:fillRect t="-8547" b="-14530"/>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740285537"/>
      </p:ext>
    </p:extLst>
  </p:cSld>
  <p:clrMapOvr>
    <a:masterClrMapping/>
  </p:clrMapOvr>
  <mc:AlternateContent xmlns:mc="http://schemas.openxmlformats.org/markup-compatibility/2006" xmlns:p14="http://schemas.microsoft.com/office/powerpoint/2010/main">
    <mc:Choice Requires="p14">
      <p:transition spd="slow" p14:dur="2000" advTm="417473"/>
    </mc:Choice>
    <mc:Fallback xmlns="">
      <p:transition spd="slow" advTm="4174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down)">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down)">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down)">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down)">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wipe(down)">
                                      <p:cBhvr>
                                        <p:cTn id="67" dur="500"/>
                                        <p:tgtEl>
                                          <p:spTgt spid="4">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wipe(down)">
                                      <p:cBhvr>
                                        <p:cTn id="77" dur="500"/>
                                        <p:tgtEl>
                                          <p:spTgt spid="10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down)">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Brief Detour: Dirichlet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An important distribution. </a:t>
                </a:r>
                <a:r>
                  <a:rPr lang="en-GB" dirty="0">
                    <a:latin typeface="Abadi Extra Light" panose="020B0204020104020204" pitchFamily="34" charset="0"/>
                  </a:rPr>
                  <a:t>Models non-neg. vectors </a:t>
                </a:r>
                <a14:m>
                  <m:oMath xmlns:m="http://schemas.openxmlformats.org/officeDocument/2006/math">
                    <m:r>
                      <a:rPr lang="en-GB" i="1" dirty="0" smtClean="0">
                        <a:latin typeface="Cambria Math" panose="02040503050406030204" pitchFamily="18" charset="0"/>
                      </a:rPr>
                      <m:t>𝜋</m:t>
                    </m:r>
                  </m:oMath>
                </a14:m>
                <a:r>
                  <a:rPr lang="en-GB" dirty="0">
                    <a:latin typeface="Abadi Extra Light" panose="020B0204020104020204" pitchFamily="34" charset="0"/>
                  </a:rPr>
                  <a:t> that also sum to one</a:t>
                </a:r>
                <a:endParaRPr lang="en-IN"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A random draw from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-dim </a:t>
                </a:r>
                <a:r>
                  <a:rPr lang="en-GB" sz="2600" dirty="0" err="1">
                    <a:latin typeface="Abadi Extra Light" panose="020B0204020104020204" pitchFamily="34" charset="0"/>
                  </a:rPr>
                  <a:t>Dirich</a:t>
                </a:r>
                <a:r>
                  <a:rPr lang="en-GB" sz="2600" dirty="0">
                    <a:latin typeface="Abadi Extra Light" panose="020B0204020104020204" pitchFamily="34" charset="0"/>
                  </a:rPr>
                  <a:t>. will be a point under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-1)-dim </a:t>
                </a:r>
                <a:r>
                  <a:rPr lang="en-GB" sz="2600" dirty="0">
                    <a:solidFill>
                      <a:srgbClr val="0000FF"/>
                    </a:solidFill>
                    <a:latin typeface="Abadi Extra Light" panose="020B0204020104020204" pitchFamily="34" charset="0"/>
                  </a:rPr>
                  <a:t>probability simplex</a:t>
                </a: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endParaRPr lang="en-GB" sz="2600" dirty="0">
                  <a:solidFill>
                    <a:srgbClr val="0000FF"/>
                  </a:solidFill>
                  <a:latin typeface="Abadi Extra Light" panose="020B0204020104020204" pitchFamily="34" charset="0"/>
                </a:endParaRPr>
              </a:p>
              <a:p>
                <a:pPr marL="0" indent="0">
                  <a:buNone/>
                </a:pPr>
                <a:endParaRPr lang="en-GB" sz="2600" dirty="0">
                  <a:solidFill>
                    <a:srgbClr val="0000FF"/>
                  </a:solidFill>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Interesting fact: Can generate a </a:t>
                </a:r>
                <a14:m>
                  <m:oMath xmlns:m="http://schemas.openxmlformats.org/officeDocument/2006/math">
                    <m:r>
                      <a:rPr lang="en-GB" sz="2600" i="1" dirty="0" smtClean="0">
                        <a:latin typeface="Cambria Math" panose="02040503050406030204" pitchFamily="18" charset="0"/>
                      </a:rPr>
                      <m:t>𝐾</m:t>
                    </m:r>
                  </m:oMath>
                </a14:m>
                <a:r>
                  <a:rPr lang="en-GB" sz="2600" dirty="0">
                    <a:latin typeface="Abadi Extra Light" panose="020B0204020104020204" pitchFamily="34" charset="0"/>
                  </a:rPr>
                  <a:t>-dim Dirichlet random variable by independently generating </a:t>
                </a:r>
                <a14:m>
                  <m:oMath xmlns:m="http://schemas.openxmlformats.org/officeDocument/2006/math">
                    <m:r>
                      <a:rPr lang="en-GB" sz="2600" i="1" dirty="0" smtClean="0">
                        <a:latin typeface="Cambria Math" panose="02040503050406030204" pitchFamily="18" charset="0"/>
                      </a:rPr>
                      <m:t>𝐾</m:t>
                    </m:r>
                    <m:r>
                      <a:rPr lang="en-GB" sz="2600" i="1" dirty="0" smtClean="0">
                        <a:latin typeface="Cambria Math" panose="02040503050406030204" pitchFamily="18" charset="0"/>
                      </a:rPr>
                      <m:t> </m:t>
                    </m:r>
                  </m:oMath>
                </a14:m>
                <a:r>
                  <a:rPr lang="en-GB" sz="2600" dirty="0">
                    <a:latin typeface="Abadi Extra Light" panose="020B0204020104020204" pitchFamily="34" charset="0"/>
                  </a:rPr>
                  <a:t>gamma random variables and normalizing them to sum to 1 </a:t>
                </a: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b="-482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13</a:t>
            </a:fld>
            <a:endParaRPr lang="en-IN" sz="2800" dirty="0">
              <a:solidFill>
                <a:schemeClr val="bg1">
                  <a:lumMod val="65000"/>
                </a:schemeClr>
              </a:solidFill>
            </a:endParaRPr>
          </a:p>
        </p:txBody>
      </p:sp>
      <p:sp>
        <p:nvSpPr>
          <p:cNvPr id="5" name="Speech Bubble: Rectangle 4">
            <a:extLst>
              <a:ext uri="{FF2B5EF4-FFF2-40B4-BE49-F238E27FC236}">
                <a16:creationId xmlns:a16="http://schemas.microsoft.com/office/drawing/2014/main" id="{7BBBA568-7412-408E-B515-A529BA7ABA46}"/>
              </a:ext>
            </a:extLst>
          </p:cNvPr>
          <p:cNvSpPr/>
          <p:nvPr/>
        </p:nvSpPr>
        <p:spPr>
          <a:xfrm>
            <a:off x="9351925" y="757721"/>
            <a:ext cx="2174548" cy="312743"/>
          </a:xfrm>
          <a:prstGeom prst="wedgeRectCallout">
            <a:avLst>
              <a:gd name="adj1" fmla="val -40154"/>
              <a:gd name="adj2" fmla="val 868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Basically, </a:t>
            </a:r>
            <a:r>
              <a:rPr lang="en-IN" sz="1400" dirty="0">
                <a:solidFill>
                  <a:srgbClr val="FF0000"/>
                </a:solidFill>
                <a:latin typeface="Abadi Extra Light" panose="020B0204020104020204" pitchFamily="34" charset="0"/>
              </a:rPr>
              <a:t>probability vectors</a:t>
            </a:r>
          </a:p>
        </p:txBody>
      </p:sp>
      <p:pic>
        <p:nvPicPr>
          <p:cNvPr id="2050" name="Picture 2">
            <a:extLst>
              <a:ext uri="{FF2B5EF4-FFF2-40B4-BE49-F238E27FC236}">
                <a16:creationId xmlns:a16="http://schemas.microsoft.com/office/drawing/2014/main" id="{9A8B4B0E-BF31-495D-8605-9971795AF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604" y="3193564"/>
            <a:ext cx="2809875" cy="2533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A86C25-CEE4-434F-A895-909279961B37}"/>
                  </a:ext>
                </a:extLst>
              </p:cNvPr>
              <p:cNvSpPr txBox="1"/>
              <p:nvPr/>
            </p:nvSpPr>
            <p:spPr>
              <a:xfrm>
                <a:off x="1086822" y="2432099"/>
                <a:ext cx="3783436" cy="923330"/>
              </a:xfrm>
              <a:prstGeom prst="rect">
                <a:avLst/>
              </a:prstGeom>
              <a:noFill/>
            </p:spPr>
            <p:txBody>
              <a:bodyPr wrap="square" rtlCol="0">
                <a:spAutoFit/>
              </a:bodyPr>
              <a:lstStyle/>
              <a:p>
                <a:r>
                  <a:rPr lang="en-IN" dirty="0">
                    <a:solidFill>
                      <a:srgbClr val="0000FF"/>
                    </a:solidFill>
                    <a:latin typeface="Abadi Extra Light" panose="020B0204020104020204" pitchFamily="34" charset="0"/>
                  </a:rPr>
                  <a:t>Visualizations of PDFs of some 3-dim Dirichlet distributions (each generated using a different conc. Param vector </a:t>
                </a:r>
                <a14:m>
                  <m:oMath xmlns:m="http://schemas.openxmlformats.org/officeDocument/2006/math">
                    <m:r>
                      <a:rPr lang="en-IN" b="1" i="1" smtClean="0">
                        <a:solidFill>
                          <a:srgbClr val="0000FF"/>
                        </a:solidFill>
                        <a:latin typeface="Cambria Math" panose="02040503050406030204" pitchFamily="18" charset="0"/>
                      </a:rPr>
                      <m:t>𝜶</m:t>
                    </m:r>
                  </m:oMath>
                </a14:m>
                <a:r>
                  <a:rPr lang="en-IN" dirty="0">
                    <a:solidFill>
                      <a:srgbClr val="0000FF"/>
                    </a:solidFill>
                    <a:latin typeface="Abadi Extra Light" panose="020B0204020104020204" pitchFamily="34" charset="0"/>
                  </a:rPr>
                  <a:t>)</a:t>
                </a:r>
              </a:p>
            </p:txBody>
          </p:sp>
        </mc:Choice>
        <mc:Fallback xmlns="">
          <p:sp>
            <p:nvSpPr>
              <p:cNvPr id="3" name="TextBox 2">
                <a:extLst>
                  <a:ext uri="{FF2B5EF4-FFF2-40B4-BE49-F238E27FC236}">
                    <a16:creationId xmlns:a16="http://schemas.microsoft.com/office/drawing/2014/main" id="{96A86C25-CEE4-434F-A895-909279961B37}"/>
                  </a:ext>
                </a:extLst>
              </p:cNvPr>
              <p:cNvSpPr txBox="1">
                <a:spLocks noRot="1" noChangeAspect="1" noMove="1" noResize="1" noEditPoints="1" noAdjustHandles="1" noChangeArrowheads="1" noChangeShapeType="1" noTextEdit="1"/>
              </p:cNvSpPr>
              <p:nvPr/>
            </p:nvSpPr>
            <p:spPr>
              <a:xfrm>
                <a:off x="1086822" y="2432099"/>
                <a:ext cx="3783436" cy="923330"/>
              </a:xfrm>
              <a:prstGeom prst="rect">
                <a:avLst/>
              </a:prstGeom>
              <a:blipFill>
                <a:blip r:embed="rId7"/>
                <a:stretch>
                  <a:fillRect l="-1288" t="-3974" b="-993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7E20F4-BF5C-4FAD-811A-B0278F90C08F}"/>
                  </a:ext>
                </a:extLst>
              </p:cNvPr>
              <p:cNvSpPr txBox="1"/>
              <p:nvPr/>
            </p:nvSpPr>
            <p:spPr>
              <a:xfrm>
                <a:off x="2026609" y="4183390"/>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6" name="TextBox 5">
                <a:extLst>
                  <a:ext uri="{FF2B5EF4-FFF2-40B4-BE49-F238E27FC236}">
                    <a16:creationId xmlns:a16="http://schemas.microsoft.com/office/drawing/2014/main" id="{4F7E20F4-BF5C-4FAD-811A-B0278F90C08F}"/>
                  </a:ext>
                </a:extLst>
              </p:cNvPr>
              <p:cNvSpPr txBox="1">
                <a:spLocks noRot="1" noChangeAspect="1" noMove="1" noResize="1" noEditPoints="1" noAdjustHandles="1" noChangeArrowheads="1" noChangeShapeType="1" noTextEdit="1"/>
              </p:cNvSpPr>
              <p:nvPr/>
            </p:nvSpPr>
            <p:spPr>
              <a:xfrm>
                <a:off x="2026609" y="4183390"/>
                <a:ext cx="291170" cy="276999"/>
              </a:xfrm>
              <a:prstGeom prst="rect">
                <a:avLst/>
              </a:prstGeom>
              <a:blipFill>
                <a:blip r:embed="rId8"/>
                <a:stretch>
                  <a:fillRect l="-12500" r="-833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C25A3D-6B07-4D0B-9588-92693CA89AF9}"/>
                  </a:ext>
                </a:extLst>
              </p:cNvPr>
              <p:cNvSpPr txBox="1"/>
              <p:nvPr/>
            </p:nvSpPr>
            <p:spPr>
              <a:xfrm>
                <a:off x="2172194" y="3671402"/>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9" name="TextBox 8">
                <a:extLst>
                  <a:ext uri="{FF2B5EF4-FFF2-40B4-BE49-F238E27FC236}">
                    <a16:creationId xmlns:a16="http://schemas.microsoft.com/office/drawing/2014/main" id="{77C25A3D-6B07-4D0B-9588-92693CA89AF9}"/>
                  </a:ext>
                </a:extLst>
              </p:cNvPr>
              <p:cNvSpPr txBox="1">
                <a:spLocks noRot="1" noChangeAspect="1" noMove="1" noResize="1" noEditPoints="1" noAdjustHandles="1" noChangeArrowheads="1" noChangeShapeType="1" noTextEdit="1"/>
              </p:cNvSpPr>
              <p:nvPr/>
            </p:nvSpPr>
            <p:spPr>
              <a:xfrm>
                <a:off x="2172194" y="3671402"/>
                <a:ext cx="296491" cy="276999"/>
              </a:xfrm>
              <a:prstGeom prst="rect">
                <a:avLst/>
              </a:prstGeom>
              <a:blipFill>
                <a:blip r:embed="rId9"/>
                <a:stretch>
                  <a:fillRect l="-12245" r="-816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C59CFA5-A33C-4937-AD22-1217583FEE74}"/>
                  </a:ext>
                </a:extLst>
              </p:cNvPr>
              <p:cNvSpPr txBox="1"/>
              <p:nvPr/>
            </p:nvSpPr>
            <p:spPr>
              <a:xfrm>
                <a:off x="2830295" y="3986129"/>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0" name="TextBox 9">
                <a:extLst>
                  <a:ext uri="{FF2B5EF4-FFF2-40B4-BE49-F238E27FC236}">
                    <a16:creationId xmlns:a16="http://schemas.microsoft.com/office/drawing/2014/main" id="{DC59CFA5-A33C-4937-AD22-1217583FEE74}"/>
                  </a:ext>
                </a:extLst>
              </p:cNvPr>
              <p:cNvSpPr txBox="1">
                <a:spLocks noRot="1" noChangeAspect="1" noMove="1" noResize="1" noEditPoints="1" noAdjustHandles="1" noChangeArrowheads="1" noChangeShapeType="1" noTextEdit="1"/>
              </p:cNvSpPr>
              <p:nvPr/>
            </p:nvSpPr>
            <p:spPr>
              <a:xfrm>
                <a:off x="2830295" y="3986129"/>
                <a:ext cx="296491" cy="276999"/>
              </a:xfrm>
              <a:prstGeom prst="rect">
                <a:avLst/>
              </a:prstGeom>
              <a:blipFill>
                <a:blip r:embed="rId10"/>
                <a:stretch>
                  <a:fillRect l="-12245" r="-816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E0D51F0-4597-434F-BC04-110A18C5ECE7}"/>
                  </a:ext>
                </a:extLst>
              </p:cNvPr>
              <p:cNvSpPr txBox="1"/>
              <p:nvPr/>
            </p:nvSpPr>
            <p:spPr>
              <a:xfrm>
                <a:off x="3493717" y="4258555"/>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11" name="TextBox 10">
                <a:extLst>
                  <a:ext uri="{FF2B5EF4-FFF2-40B4-BE49-F238E27FC236}">
                    <a16:creationId xmlns:a16="http://schemas.microsoft.com/office/drawing/2014/main" id="{3E0D51F0-4597-434F-BC04-110A18C5ECE7}"/>
                  </a:ext>
                </a:extLst>
              </p:cNvPr>
              <p:cNvSpPr txBox="1">
                <a:spLocks noRot="1" noChangeAspect="1" noMove="1" noResize="1" noEditPoints="1" noAdjustHandles="1" noChangeArrowheads="1" noChangeShapeType="1" noTextEdit="1"/>
              </p:cNvSpPr>
              <p:nvPr/>
            </p:nvSpPr>
            <p:spPr>
              <a:xfrm>
                <a:off x="3493717" y="4258555"/>
                <a:ext cx="291170" cy="276999"/>
              </a:xfrm>
              <a:prstGeom prst="rect">
                <a:avLst/>
              </a:prstGeom>
              <a:blipFill>
                <a:blip r:embed="rId11"/>
                <a:stretch>
                  <a:fillRect l="-12500" r="-833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DF2349-6409-424A-8CF8-AD299D058EBC}"/>
                  </a:ext>
                </a:extLst>
              </p:cNvPr>
              <p:cNvSpPr txBox="1"/>
              <p:nvPr/>
            </p:nvSpPr>
            <p:spPr>
              <a:xfrm>
                <a:off x="3368412" y="3671402"/>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12" name="TextBox 11">
                <a:extLst>
                  <a:ext uri="{FF2B5EF4-FFF2-40B4-BE49-F238E27FC236}">
                    <a16:creationId xmlns:a16="http://schemas.microsoft.com/office/drawing/2014/main" id="{0CDF2349-6409-424A-8CF8-AD299D058EBC}"/>
                  </a:ext>
                </a:extLst>
              </p:cNvPr>
              <p:cNvSpPr txBox="1">
                <a:spLocks noRot="1" noChangeAspect="1" noMove="1" noResize="1" noEditPoints="1" noAdjustHandles="1" noChangeArrowheads="1" noChangeShapeType="1" noTextEdit="1"/>
              </p:cNvSpPr>
              <p:nvPr/>
            </p:nvSpPr>
            <p:spPr>
              <a:xfrm>
                <a:off x="3368412" y="3671402"/>
                <a:ext cx="296491" cy="276999"/>
              </a:xfrm>
              <a:prstGeom prst="rect">
                <a:avLst/>
              </a:prstGeom>
              <a:blipFill>
                <a:blip r:embed="rId12"/>
                <a:stretch>
                  <a:fillRect l="-12500" r="-833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802120E-FC1C-4F8F-8095-59C005FA14E9}"/>
                  </a:ext>
                </a:extLst>
              </p:cNvPr>
              <p:cNvSpPr txBox="1"/>
              <p:nvPr/>
            </p:nvSpPr>
            <p:spPr>
              <a:xfrm>
                <a:off x="4343245" y="3987388"/>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3" name="TextBox 12">
                <a:extLst>
                  <a:ext uri="{FF2B5EF4-FFF2-40B4-BE49-F238E27FC236}">
                    <a16:creationId xmlns:a16="http://schemas.microsoft.com/office/drawing/2014/main" id="{4802120E-FC1C-4F8F-8095-59C005FA14E9}"/>
                  </a:ext>
                </a:extLst>
              </p:cNvPr>
              <p:cNvSpPr txBox="1">
                <a:spLocks noRot="1" noChangeAspect="1" noMove="1" noResize="1" noEditPoints="1" noAdjustHandles="1" noChangeArrowheads="1" noChangeShapeType="1" noTextEdit="1"/>
              </p:cNvSpPr>
              <p:nvPr/>
            </p:nvSpPr>
            <p:spPr>
              <a:xfrm>
                <a:off x="4343245" y="3987388"/>
                <a:ext cx="296491" cy="276999"/>
              </a:xfrm>
              <a:prstGeom prst="rect">
                <a:avLst/>
              </a:prstGeom>
              <a:blipFill>
                <a:blip r:embed="rId13"/>
                <a:stretch>
                  <a:fillRect l="-12245" r="-816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5693E1A-F333-4284-81D9-CC97526CFA82}"/>
                  </a:ext>
                </a:extLst>
              </p:cNvPr>
              <p:cNvSpPr txBox="1"/>
              <p:nvPr/>
            </p:nvSpPr>
            <p:spPr>
              <a:xfrm>
                <a:off x="2172194" y="5342469"/>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15" name="TextBox 14">
                <a:extLst>
                  <a:ext uri="{FF2B5EF4-FFF2-40B4-BE49-F238E27FC236}">
                    <a16:creationId xmlns:a16="http://schemas.microsoft.com/office/drawing/2014/main" id="{55693E1A-F333-4284-81D9-CC97526CFA82}"/>
                  </a:ext>
                </a:extLst>
              </p:cNvPr>
              <p:cNvSpPr txBox="1">
                <a:spLocks noRot="1" noChangeAspect="1" noMove="1" noResize="1" noEditPoints="1" noAdjustHandles="1" noChangeArrowheads="1" noChangeShapeType="1" noTextEdit="1"/>
              </p:cNvSpPr>
              <p:nvPr/>
            </p:nvSpPr>
            <p:spPr>
              <a:xfrm>
                <a:off x="2172194" y="5342469"/>
                <a:ext cx="291170" cy="276999"/>
              </a:xfrm>
              <a:prstGeom prst="rect">
                <a:avLst/>
              </a:prstGeom>
              <a:blipFill>
                <a:blip r:embed="rId14"/>
                <a:stretch>
                  <a:fillRect l="-12500" r="-833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9414A0-9C8A-4CC9-9CCF-B65E028BA4A1}"/>
                  </a:ext>
                </a:extLst>
              </p:cNvPr>
              <p:cNvSpPr txBox="1"/>
              <p:nvPr/>
            </p:nvSpPr>
            <p:spPr>
              <a:xfrm>
                <a:off x="1874460" y="4785395"/>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16" name="TextBox 15">
                <a:extLst>
                  <a:ext uri="{FF2B5EF4-FFF2-40B4-BE49-F238E27FC236}">
                    <a16:creationId xmlns:a16="http://schemas.microsoft.com/office/drawing/2014/main" id="{DE9414A0-9C8A-4CC9-9CCF-B65E028BA4A1}"/>
                  </a:ext>
                </a:extLst>
              </p:cNvPr>
              <p:cNvSpPr txBox="1">
                <a:spLocks noRot="1" noChangeAspect="1" noMove="1" noResize="1" noEditPoints="1" noAdjustHandles="1" noChangeArrowheads="1" noChangeShapeType="1" noTextEdit="1"/>
              </p:cNvSpPr>
              <p:nvPr/>
            </p:nvSpPr>
            <p:spPr>
              <a:xfrm>
                <a:off x="1874460" y="4785395"/>
                <a:ext cx="296491" cy="276999"/>
              </a:xfrm>
              <a:prstGeom prst="rect">
                <a:avLst/>
              </a:prstGeom>
              <a:blipFill>
                <a:blip r:embed="rId15"/>
                <a:stretch>
                  <a:fillRect l="-12245" r="-8163" b="-177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18A1D88-642E-4E7A-BA4E-2B15D106A122}"/>
                  </a:ext>
                </a:extLst>
              </p:cNvPr>
              <p:cNvSpPr txBox="1"/>
              <p:nvPr/>
            </p:nvSpPr>
            <p:spPr>
              <a:xfrm>
                <a:off x="2799622" y="5062140"/>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7" name="TextBox 16">
                <a:extLst>
                  <a:ext uri="{FF2B5EF4-FFF2-40B4-BE49-F238E27FC236}">
                    <a16:creationId xmlns:a16="http://schemas.microsoft.com/office/drawing/2014/main" id="{918A1D88-642E-4E7A-BA4E-2B15D106A122}"/>
                  </a:ext>
                </a:extLst>
              </p:cNvPr>
              <p:cNvSpPr txBox="1">
                <a:spLocks noRot="1" noChangeAspect="1" noMove="1" noResize="1" noEditPoints="1" noAdjustHandles="1" noChangeArrowheads="1" noChangeShapeType="1" noTextEdit="1"/>
              </p:cNvSpPr>
              <p:nvPr/>
            </p:nvSpPr>
            <p:spPr>
              <a:xfrm>
                <a:off x="2799622" y="5062140"/>
                <a:ext cx="296491" cy="276999"/>
              </a:xfrm>
              <a:prstGeom prst="rect">
                <a:avLst/>
              </a:prstGeom>
              <a:blipFill>
                <a:blip r:embed="rId16"/>
                <a:stretch>
                  <a:fillRect l="-12245" r="-816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14DD9C-199C-4BB9-92FE-2EA6B0FD6F74}"/>
                  </a:ext>
                </a:extLst>
              </p:cNvPr>
              <p:cNvSpPr txBox="1"/>
              <p:nvPr/>
            </p:nvSpPr>
            <p:spPr>
              <a:xfrm>
                <a:off x="4215116" y="5100390"/>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3</m:t>
                          </m:r>
                        </m:sub>
                      </m:sSub>
                    </m:oMath>
                  </m:oMathPara>
                </a14:m>
                <a:endParaRPr lang="en-IN" dirty="0"/>
              </a:p>
            </p:txBody>
          </p:sp>
        </mc:Choice>
        <mc:Fallback xmlns="">
          <p:sp>
            <p:nvSpPr>
              <p:cNvPr id="18" name="TextBox 17">
                <a:extLst>
                  <a:ext uri="{FF2B5EF4-FFF2-40B4-BE49-F238E27FC236}">
                    <a16:creationId xmlns:a16="http://schemas.microsoft.com/office/drawing/2014/main" id="{2214DD9C-199C-4BB9-92FE-2EA6B0FD6F74}"/>
                  </a:ext>
                </a:extLst>
              </p:cNvPr>
              <p:cNvSpPr txBox="1">
                <a:spLocks noRot="1" noChangeAspect="1" noMove="1" noResize="1" noEditPoints="1" noAdjustHandles="1" noChangeArrowheads="1" noChangeShapeType="1" noTextEdit="1"/>
              </p:cNvSpPr>
              <p:nvPr/>
            </p:nvSpPr>
            <p:spPr>
              <a:xfrm>
                <a:off x="4215116" y="5100390"/>
                <a:ext cx="296491" cy="276999"/>
              </a:xfrm>
              <a:prstGeom prst="rect">
                <a:avLst/>
              </a:prstGeom>
              <a:blipFill>
                <a:blip r:embed="rId17"/>
                <a:stretch>
                  <a:fillRect l="-12245" r="-8163" b="-15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2770CE7-5682-4748-A0D9-EC358C025837}"/>
                  </a:ext>
                </a:extLst>
              </p:cNvPr>
              <p:cNvSpPr txBox="1"/>
              <p:nvPr/>
            </p:nvSpPr>
            <p:spPr>
              <a:xfrm>
                <a:off x="3567519" y="5342469"/>
                <a:ext cx="29117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1</m:t>
                          </m:r>
                        </m:sub>
                      </m:sSub>
                    </m:oMath>
                  </m:oMathPara>
                </a14:m>
                <a:endParaRPr lang="en-IN" dirty="0"/>
              </a:p>
            </p:txBody>
          </p:sp>
        </mc:Choice>
        <mc:Fallback xmlns="">
          <p:sp>
            <p:nvSpPr>
              <p:cNvPr id="19" name="TextBox 18">
                <a:extLst>
                  <a:ext uri="{FF2B5EF4-FFF2-40B4-BE49-F238E27FC236}">
                    <a16:creationId xmlns:a16="http://schemas.microsoft.com/office/drawing/2014/main" id="{82770CE7-5682-4748-A0D9-EC358C025837}"/>
                  </a:ext>
                </a:extLst>
              </p:cNvPr>
              <p:cNvSpPr txBox="1">
                <a:spLocks noRot="1" noChangeAspect="1" noMove="1" noResize="1" noEditPoints="1" noAdjustHandles="1" noChangeArrowheads="1" noChangeShapeType="1" noTextEdit="1"/>
              </p:cNvSpPr>
              <p:nvPr/>
            </p:nvSpPr>
            <p:spPr>
              <a:xfrm>
                <a:off x="3567519" y="5342469"/>
                <a:ext cx="291170" cy="276999"/>
              </a:xfrm>
              <a:prstGeom prst="rect">
                <a:avLst/>
              </a:prstGeom>
              <a:blipFill>
                <a:blip r:embed="rId18"/>
                <a:stretch>
                  <a:fillRect l="-12500" r="-8333" b="-1521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B9620C7-F6D5-4406-893D-F454E16512DB}"/>
                  </a:ext>
                </a:extLst>
              </p:cNvPr>
              <p:cNvSpPr txBox="1"/>
              <p:nvPr/>
            </p:nvSpPr>
            <p:spPr>
              <a:xfrm>
                <a:off x="3284125" y="4831323"/>
                <a:ext cx="29649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2</m:t>
                          </m:r>
                        </m:sub>
                      </m:sSub>
                    </m:oMath>
                  </m:oMathPara>
                </a14:m>
                <a:endParaRPr lang="en-IN" dirty="0"/>
              </a:p>
            </p:txBody>
          </p:sp>
        </mc:Choice>
        <mc:Fallback xmlns="">
          <p:sp>
            <p:nvSpPr>
              <p:cNvPr id="20" name="TextBox 19">
                <a:extLst>
                  <a:ext uri="{FF2B5EF4-FFF2-40B4-BE49-F238E27FC236}">
                    <a16:creationId xmlns:a16="http://schemas.microsoft.com/office/drawing/2014/main" id="{CB9620C7-F6D5-4406-893D-F454E16512DB}"/>
                  </a:ext>
                </a:extLst>
              </p:cNvPr>
              <p:cNvSpPr txBox="1">
                <a:spLocks noRot="1" noChangeAspect="1" noMove="1" noResize="1" noEditPoints="1" noAdjustHandles="1" noChangeArrowheads="1" noChangeShapeType="1" noTextEdit="1"/>
              </p:cNvSpPr>
              <p:nvPr/>
            </p:nvSpPr>
            <p:spPr>
              <a:xfrm>
                <a:off x="3284125" y="4831323"/>
                <a:ext cx="296491" cy="276999"/>
              </a:xfrm>
              <a:prstGeom prst="rect">
                <a:avLst/>
              </a:prstGeom>
              <a:blipFill>
                <a:blip r:embed="rId19"/>
                <a:stretch>
                  <a:fillRect l="-12500" r="-8333" b="-15556"/>
                </a:stretch>
              </a:blipFill>
            </p:spPr>
            <p:txBody>
              <a:bodyPr/>
              <a:lstStyle/>
              <a:p>
                <a:r>
                  <a:rPr lang="en-IN">
                    <a:noFill/>
                  </a:rPr>
                  <a:t> </a:t>
                </a:r>
              </a:p>
            </p:txBody>
          </p:sp>
        </mc:Fallback>
      </mc:AlternateContent>
      <p:pic>
        <p:nvPicPr>
          <p:cNvPr id="2052" name="Picture 4">
            <a:extLst>
              <a:ext uri="{FF2B5EF4-FFF2-40B4-BE49-F238E27FC236}">
                <a16:creationId xmlns:a16="http://schemas.microsoft.com/office/drawing/2014/main" id="{5498E015-46C9-4785-B37F-32740E9BBD2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05272" y="2262800"/>
            <a:ext cx="4544568" cy="37236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Speech Bubble: Rectangle 21">
                <a:extLst>
                  <a:ext uri="{FF2B5EF4-FFF2-40B4-BE49-F238E27FC236}">
                    <a16:creationId xmlns:a16="http://schemas.microsoft.com/office/drawing/2014/main" id="{537717ED-79AB-4F08-AF62-00D91DB544A5}"/>
                  </a:ext>
                </a:extLst>
              </p:cNvPr>
              <p:cNvSpPr/>
              <p:nvPr/>
            </p:nvSpPr>
            <p:spPr>
              <a:xfrm>
                <a:off x="88709" y="3450111"/>
                <a:ext cx="1546431" cy="836895"/>
              </a:xfrm>
              <a:prstGeom prst="wedgeRectCallout">
                <a:avLst>
                  <a:gd name="adj1" fmla="val 75367"/>
                  <a:gd name="adj2" fmla="val -5709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1200" b="1" i="1" dirty="0" smtClean="0">
                        <a:solidFill>
                          <a:schemeClr val="tx1"/>
                        </a:solidFill>
                        <a:latin typeface="Cambria Math" panose="02040503050406030204" pitchFamily="18" charset="0"/>
                      </a:rPr>
                      <m:t>𝜶</m:t>
                    </m:r>
                  </m:oMath>
                </a14:m>
                <a:r>
                  <a:rPr lang="en-IN" sz="1200" dirty="0">
                    <a:solidFill>
                      <a:schemeClr val="tx1"/>
                    </a:solidFill>
                    <a:latin typeface="Abadi Extra Light" panose="020B0204020104020204" pitchFamily="34" charset="0"/>
                  </a:rPr>
                  <a:t> controls the shape of the Dirichlet (just like Beta distribution’s hyperparameters)</a:t>
                </a:r>
              </a:p>
            </p:txBody>
          </p:sp>
        </mc:Choice>
        <mc:Fallback xmlns="">
          <p:sp>
            <p:nvSpPr>
              <p:cNvPr id="22" name="Speech Bubble: Rectangle 21">
                <a:extLst>
                  <a:ext uri="{FF2B5EF4-FFF2-40B4-BE49-F238E27FC236}">
                    <a16:creationId xmlns:a16="http://schemas.microsoft.com/office/drawing/2014/main" id="{537717ED-79AB-4F08-AF62-00D91DB544A5}"/>
                  </a:ext>
                </a:extLst>
              </p:cNvPr>
              <p:cNvSpPr>
                <a:spLocks noRot="1" noChangeAspect="1" noMove="1" noResize="1" noEditPoints="1" noAdjustHandles="1" noChangeArrowheads="1" noChangeShapeType="1" noTextEdit="1"/>
              </p:cNvSpPr>
              <p:nvPr/>
            </p:nvSpPr>
            <p:spPr>
              <a:xfrm>
                <a:off x="88709" y="3450111"/>
                <a:ext cx="1546431" cy="836895"/>
              </a:xfrm>
              <a:prstGeom prst="wedgeRectCallout">
                <a:avLst>
                  <a:gd name="adj1" fmla="val 75367"/>
                  <a:gd name="adj2" fmla="val -57095"/>
                </a:avLst>
              </a:prstGeom>
              <a:blipFill>
                <a:blip r:embed="rId21"/>
                <a:stretch>
                  <a:fillRect b="-3247"/>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Speech Bubble: Rectangle 22">
                <a:extLst>
                  <a:ext uri="{FF2B5EF4-FFF2-40B4-BE49-F238E27FC236}">
                    <a16:creationId xmlns:a16="http://schemas.microsoft.com/office/drawing/2014/main" id="{73545FBC-F468-4A43-8A10-BE41719F1EBA}"/>
                  </a:ext>
                </a:extLst>
              </p:cNvPr>
              <p:cNvSpPr/>
              <p:nvPr/>
            </p:nvSpPr>
            <p:spPr>
              <a:xfrm>
                <a:off x="4678291" y="2113573"/>
                <a:ext cx="1042663" cy="585132"/>
              </a:xfrm>
              <a:prstGeom prst="wedgeRectCallout">
                <a:avLst>
                  <a:gd name="adj1" fmla="val 59688"/>
                  <a:gd name="adj2" fmla="val 1104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Like a uniform distribution if all </a:t>
                </a:r>
                <a14:m>
                  <m:oMath xmlns:m="http://schemas.openxmlformats.org/officeDocument/2006/math">
                    <m:sSub>
                      <m:sSubPr>
                        <m:ctrlPr>
                          <a:rPr lang="en-IN" sz="1200" b="0" i="1" smtClean="0">
                            <a:solidFill>
                              <a:schemeClr val="tx1"/>
                            </a:solidFill>
                            <a:latin typeface="Cambria Math" panose="02040503050406030204" pitchFamily="18" charset="0"/>
                          </a:rPr>
                        </m:ctrlPr>
                      </m:sSubPr>
                      <m:e>
                        <m:r>
                          <a:rPr lang="en-IN" sz="1200" b="0" i="1" smtClean="0">
                            <a:solidFill>
                              <a:schemeClr val="tx1"/>
                            </a:solidFill>
                            <a:latin typeface="Cambria Math" panose="02040503050406030204" pitchFamily="18" charset="0"/>
                          </a:rPr>
                          <m:t>𝛼</m:t>
                        </m:r>
                      </m:e>
                      <m:sub>
                        <m:r>
                          <a:rPr lang="en-IN" sz="1200" b="0" i="1" smtClean="0">
                            <a:solidFill>
                              <a:schemeClr val="tx1"/>
                            </a:solidFill>
                            <a:latin typeface="Cambria Math" panose="02040503050406030204" pitchFamily="18" charset="0"/>
                          </a:rPr>
                          <m:t>𝑘</m:t>
                        </m:r>
                      </m:sub>
                    </m:sSub>
                  </m:oMath>
                </a14:m>
                <a:r>
                  <a:rPr lang="en-IN" sz="1200" dirty="0">
                    <a:solidFill>
                      <a:schemeClr val="tx1"/>
                    </a:solidFill>
                    <a:latin typeface="Abadi Extra Light" panose="020B0204020104020204" pitchFamily="34" charset="0"/>
                  </a:rPr>
                  <a:t>’s are 1</a:t>
                </a:r>
              </a:p>
            </p:txBody>
          </p:sp>
        </mc:Choice>
        <mc:Fallback xmlns="">
          <p:sp>
            <p:nvSpPr>
              <p:cNvPr id="23" name="Speech Bubble: Rectangle 22">
                <a:extLst>
                  <a:ext uri="{FF2B5EF4-FFF2-40B4-BE49-F238E27FC236}">
                    <a16:creationId xmlns:a16="http://schemas.microsoft.com/office/drawing/2014/main" id="{73545FBC-F468-4A43-8A10-BE41719F1EBA}"/>
                  </a:ext>
                </a:extLst>
              </p:cNvPr>
              <p:cNvSpPr>
                <a:spLocks noRot="1" noChangeAspect="1" noMove="1" noResize="1" noEditPoints="1" noAdjustHandles="1" noChangeArrowheads="1" noChangeShapeType="1" noTextEdit="1"/>
              </p:cNvSpPr>
              <p:nvPr/>
            </p:nvSpPr>
            <p:spPr>
              <a:xfrm>
                <a:off x="4678291" y="2113573"/>
                <a:ext cx="1042663" cy="585132"/>
              </a:xfrm>
              <a:prstGeom prst="wedgeRectCallout">
                <a:avLst>
                  <a:gd name="adj1" fmla="val 59688"/>
                  <a:gd name="adj2" fmla="val 110492"/>
                </a:avLst>
              </a:prstGeom>
              <a:blipFill>
                <a:blip r:embed="rId22"/>
                <a:stretch>
                  <a:fillRect t="-2469"/>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Speech Bubble: Rectangle 23">
                <a:extLst>
                  <a:ext uri="{FF2B5EF4-FFF2-40B4-BE49-F238E27FC236}">
                    <a16:creationId xmlns:a16="http://schemas.microsoft.com/office/drawing/2014/main" id="{B9F9A746-80FC-453D-9F8E-34CBAC0C7271}"/>
                  </a:ext>
                </a:extLst>
              </p:cNvPr>
              <p:cNvSpPr/>
              <p:nvPr/>
            </p:nvSpPr>
            <p:spPr>
              <a:xfrm>
                <a:off x="9822051" y="2608432"/>
                <a:ext cx="1541293" cy="585132"/>
              </a:xfrm>
              <a:prstGeom prst="wedgeRectCallout">
                <a:avLst>
                  <a:gd name="adj1" fmla="val -67794"/>
                  <a:gd name="adj2" fmla="val 8755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All </a:t>
                </a:r>
                <a14:m>
                  <m:oMath xmlns:m="http://schemas.openxmlformats.org/officeDocument/2006/math">
                    <m:sSub>
                      <m:sSubPr>
                        <m:ctrlPr>
                          <a:rPr lang="en-IN" sz="1200" b="0" i="1" smtClean="0">
                            <a:solidFill>
                              <a:schemeClr val="tx1"/>
                            </a:solidFill>
                            <a:latin typeface="Cambria Math" panose="02040503050406030204" pitchFamily="18" charset="0"/>
                          </a:rPr>
                        </m:ctrlPr>
                      </m:sSubPr>
                      <m:e>
                        <m:r>
                          <a:rPr lang="en-IN" sz="1200" b="0" i="1" smtClean="0">
                            <a:solidFill>
                              <a:schemeClr val="tx1"/>
                            </a:solidFill>
                            <a:latin typeface="Cambria Math" panose="02040503050406030204" pitchFamily="18" charset="0"/>
                          </a:rPr>
                          <m:t>𝛼</m:t>
                        </m:r>
                      </m:e>
                      <m:sub>
                        <m:r>
                          <a:rPr lang="en-IN" sz="1200" b="0" i="1" smtClean="0">
                            <a:solidFill>
                              <a:schemeClr val="tx1"/>
                            </a:solidFill>
                            <a:latin typeface="Cambria Math" panose="02040503050406030204" pitchFamily="18" charset="0"/>
                          </a:rPr>
                          <m:t>𝑘</m:t>
                        </m:r>
                      </m:sub>
                    </m:sSub>
                  </m:oMath>
                </a14:m>
                <a:r>
                  <a:rPr lang="en-IN" sz="1200" dirty="0">
                    <a:solidFill>
                      <a:schemeClr val="tx1"/>
                    </a:solidFill>
                    <a:latin typeface="Abadi Extra Light" panose="020B0204020104020204" pitchFamily="34" charset="0"/>
                  </a:rPr>
                  <a:t>’s large results in peak around the </a:t>
                </a:r>
                <a:r>
                  <a:rPr lang="en-IN" sz="1200" dirty="0" err="1">
                    <a:solidFill>
                      <a:schemeClr val="tx1"/>
                    </a:solidFill>
                    <a:latin typeface="Abadi Extra Light" panose="020B0204020104020204" pitchFamily="34" charset="0"/>
                  </a:rPr>
                  <a:t>center</a:t>
                </a:r>
                <a:r>
                  <a:rPr lang="en-IN" sz="1200" dirty="0">
                    <a:solidFill>
                      <a:schemeClr val="tx1"/>
                    </a:solidFill>
                    <a:latin typeface="Abadi Extra Light" panose="020B0204020104020204" pitchFamily="34" charset="0"/>
                  </a:rPr>
                  <a:t> of the simplex </a:t>
                </a:r>
              </a:p>
            </p:txBody>
          </p:sp>
        </mc:Choice>
        <mc:Fallback xmlns="">
          <p:sp>
            <p:nvSpPr>
              <p:cNvPr id="24" name="Speech Bubble: Rectangle 23">
                <a:extLst>
                  <a:ext uri="{FF2B5EF4-FFF2-40B4-BE49-F238E27FC236}">
                    <a16:creationId xmlns:a16="http://schemas.microsoft.com/office/drawing/2014/main" id="{B9F9A746-80FC-453D-9F8E-34CBAC0C7271}"/>
                  </a:ext>
                </a:extLst>
              </p:cNvPr>
              <p:cNvSpPr>
                <a:spLocks noRot="1" noChangeAspect="1" noMove="1" noResize="1" noEditPoints="1" noAdjustHandles="1" noChangeArrowheads="1" noChangeShapeType="1" noTextEdit="1"/>
              </p:cNvSpPr>
              <p:nvPr/>
            </p:nvSpPr>
            <p:spPr>
              <a:xfrm>
                <a:off x="9822051" y="2608432"/>
                <a:ext cx="1541293" cy="585132"/>
              </a:xfrm>
              <a:prstGeom prst="wedgeRectCallout">
                <a:avLst>
                  <a:gd name="adj1" fmla="val -67794"/>
                  <a:gd name="adj2" fmla="val 87553"/>
                </a:avLst>
              </a:prstGeom>
              <a:blipFill>
                <a:blip r:embed="rId23"/>
                <a:stretch>
                  <a:fillRect t="-2899" r="-1603"/>
                </a:stretch>
              </a:blipFill>
              <a:ln w="19050">
                <a:solidFill>
                  <a:schemeClr val="accent2"/>
                </a:solidFill>
              </a:ln>
            </p:spPr>
            <p:txBody>
              <a:bodyPr/>
              <a:lstStyle/>
              <a:p>
                <a:r>
                  <a:rPr lang="en-IN">
                    <a:noFill/>
                  </a:rPr>
                  <a:t> </a:t>
                </a:r>
              </a:p>
            </p:txBody>
          </p:sp>
        </mc:Fallback>
      </mc:AlternateContent>
      <p:pic>
        <p:nvPicPr>
          <p:cNvPr id="7" name="Picture 6">
            <a:extLst>
              <a:ext uri="{FF2B5EF4-FFF2-40B4-BE49-F238E27FC236}">
                <a16:creationId xmlns:a16="http://schemas.microsoft.com/office/drawing/2014/main" id="{8D62D1E9-37E0-48A7-A29B-63CC30B8606F}"/>
              </a:ext>
            </a:extLst>
          </p:cNvPr>
          <p:cNvPicPr>
            <a:picLocks noChangeAspect="1"/>
          </p:cNvPicPr>
          <p:nvPr/>
        </p:nvPicPr>
        <p:blipFill>
          <a:blip r:embed="rId24"/>
          <a:stretch>
            <a:fillRect/>
          </a:stretch>
        </p:blipFill>
        <p:spPr>
          <a:xfrm>
            <a:off x="9622443" y="4069166"/>
            <a:ext cx="2347739" cy="579598"/>
          </a:xfrm>
          <a:prstGeom prst="rect">
            <a:avLst/>
          </a:prstGeom>
        </p:spPr>
      </p:pic>
      <p:pic>
        <p:nvPicPr>
          <p:cNvPr id="8" name="Picture 7">
            <a:extLst>
              <a:ext uri="{FF2B5EF4-FFF2-40B4-BE49-F238E27FC236}">
                <a16:creationId xmlns:a16="http://schemas.microsoft.com/office/drawing/2014/main" id="{823D1EF8-F577-4778-B681-640E913EF849}"/>
              </a:ext>
            </a:extLst>
          </p:cNvPr>
          <p:cNvPicPr>
            <a:picLocks noChangeAspect="1"/>
          </p:cNvPicPr>
          <p:nvPr/>
        </p:nvPicPr>
        <p:blipFill>
          <a:blip r:embed="rId25"/>
          <a:stretch>
            <a:fillRect/>
          </a:stretch>
        </p:blipFill>
        <p:spPr>
          <a:xfrm>
            <a:off x="9680769" y="4569481"/>
            <a:ext cx="2494165" cy="452347"/>
          </a:xfrm>
          <a:prstGeom prst="rect">
            <a:avLst/>
          </a:prstGeom>
        </p:spPr>
      </p:pic>
      <p:pic>
        <p:nvPicPr>
          <p:cNvPr id="21" name="Picture 20">
            <a:extLst>
              <a:ext uri="{FF2B5EF4-FFF2-40B4-BE49-F238E27FC236}">
                <a16:creationId xmlns:a16="http://schemas.microsoft.com/office/drawing/2014/main" id="{AA773E31-98F6-4D03-8D50-589D68DE39FC}"/>
              </a:ext>
            </a:extLst>
          </p:cNvPr>
          <p:cNvPicPr>
            <a:picLocks noChangeAspect="1"/>
          </p:cNvPicPr>
          <p:nvPr/>
        </p:nvPicPr>
        <p:blipFill>
          <a:blip r:embed="rId26"/>
          <a:stretch>
            <a:fillRect/>
          </a:stretch>
        </p:blipFill>
        <p:spPr>
          <a:xfrm>
            <a:off x="9862375" y="5057492"/>
            <a:ext cx="1583656" cy="469876"/>
          </a:xfrm>
          <a:prstGeom prst="rect">
            <a:avLst/>
          </a:prstGeom>
        </p:spPr>
      </p:pic>
      <p:pic>
        <p:nvPicPr>
          <p:cNvPr id="25" name="Picture 24">
            <a:extLst>
              <a:ext uri="{FF2B5EF4-FFF2-40B4-BE49-F238E27FC236}">
                <a16:creationId xmlns:a16="http://schemas.microsoft.com/office/drawing/2014/main" id="{1AE337EC-60A8-40BF-855C-8D8DC7D040A0}"/>
              </a:ext>
            </a:extLst>
          </p:cNvPr>
          <p:cNvPicPr>
            <a:picLocks noChangeAspect="1"/>
          </p:cNvPicPr>
          <p:nvPr/>
        </p:nvPicPr>
        <p:blipFill>
          <a:blip r:embed="rId27"/>
          <a:stretch>
            <a:fillRect/>
          </a:stretch>
        </p:blipFill>
        <p:spPr>
          <a:xfrm>
            <a:off x="11483000" y="5082149"/>
            <a:ext cx="616868" cy="360711"/>
          </a:xfrm>
          <a:prstGeom prst="rect">
            <a:avLst/>
          </a:prstGeom>
        </p:spPr>
      </p:pic>
    </p:spTree>
    <p:custDataLst>
      <p:tags r:id="rId1"/>
    </p:custDataLst>
    <p:extLst>
      <p:ext uri="{BB962C8B-B14F-4D97-AF65-F5344CB8AC3E}">
        <p14:creationId xmlns:p14="http://schemas.microsoft.com/office/powerpoint/2010/main" val="1375778357"/>
      </p:ext>
    </p:extLst>
  </p:cSld>
  <p:clrMapOvr>
    <a:masterClrMapping/>
  </p:clrMapOvr>
  <mc:AlternateContent xmlns:mc="http://schemas.openxmlformats.org/markup-compatibility/2006" xmlns:p14="http://schemas.microsoft.com/office/powerpoint/2010/main">
    <mc:Choice Requires="p14">
      <p:transition spd="slow" p14:dur="2000" advTm="335601"/>
    </mc:Choice>
    <mc:Fallback xmlns="">
      <p:transition spd="slow" advTm="335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052"/>
                                        </p:tgtEl>
                                        <p:attrNameLst>
                                          <p:attrName>style.visibility</p:attrName>
                                        </p:attrNameLst>
                                      </p:cBhvr>
                                      <p:to>
                                        <p:strVal val="visible"/>
                                      </p:to>
                                    </p:set>
                                    <p:animEffect transition="in" filter="wipe(down)">
                                      <p:cBhvr>
                                        <p:cTn id="71" dur="500"/>
                                        <p:tgtEl>
                                          <p:spTgt spid="205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down)">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down)">
                                      <p:cBhvr>
                                        <p:cTn id="96" dur="500"/>
                                        <p:tgtEl>
                                          <p:spTgt spid="21"/>
                                        </p:tgtEl>
                                      </p:cBhvr>
                                    </p:animEffect>
                                  </p:childTnLst>
                                </p:cTn>
                              </p:par>
                              <p:par>
                                <p:cTn id="97" presetID="22" presetClass="entr" presetSubtype="4"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
                                            <p:txEl>
                                              <p:pRg st="10" end="10"/>
                                            </p:txEl>
                                          </p:spTgt>
                                        </p:tgtEl>
                                        <p:attrNameLst>
                                          <p:attrName>style.visibility</p:attrName>
                                        </p:attrNameLst>
                                      </p:cBhvr>
                                      <p:to>
                                        <p:strVal val="visible"/>
                                      </p:to>
                                    </p:set>
                                    <p:animEffect transition="in" filter="wipe(down)">
                                      <p:cBhvr>
                                        <p:cTn id="10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9" grpId="0"/>
      <p:bldP spid="10" grpId="0"/>
      <p:bldP spid="11" grpId="0"/>
      <p:bldP spid="12" grpId="0"/>
      <p:bldP spid="13" grpId="0"/>
      <p:bldP spid="15" grpId="0"/>
      <p:bldP spid="16" grpId="0"/>
      <p:bldP spid="17" grpId="0"/>
      <p:bldP spid="18" grpId="0"/>
      <p:bldP spid="19" grpId="0"/>
      <p:bldP spid="20" grpId="0"/>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Bayesian Inference for </a:t>
            </a:r>
            <a:r>
              <a:rPr lang="en-GB" dirty="0" err="1">
                <a:solidFill>
                  <a:srgbClr val="A33BC3"/>
                </a:solidFill>
              </a:rPr>
              <a:t>Multinoulli</a:t>
            </a:r>
            <a:endParaRPr lang="en-GB"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Posterior </a:t>
                </a:r>
                <a14:m>
                  <m:oMath xmlns:m="http://schemas.openxmlformats.org/officeDocument/2006/math">
                    <m:r>
                      <a:rPr lang="en-GB" i="1" dirty="0" smtClean="0">
                        <a:latin typeface="Cambria Math" panose="02040503050406030204" pitchFamily="18" charset="0"/>
                      </a:rPr>
                      <m:t>𝑝</m:t>
                    </m:r>
                    <m:r>
                      <a:rPr lang="en-GB" i="1" dirty="0" smtClean="0">
                        <a:latin typeface="Cambria Math" panose="02040503050406030204" pitchFamily="18" charset="0"/>
                      </a:rPr>
                      <m:t>(</m:t>
                    </m:r>
                    <m:r>
                      <a:rPr lang="en-GB" b="1" i="1" dirty="0" smtClean="0">
                        <a:latin typeface="Cambria Math" panose="02040503050406030204" pitchFamily="18" charset="0"/>
                      </a:rPr>
                      <m:t>𝝅</m:t>
                    </m:r>
                    <m:r>
                      <a:rPr lang="en-GB" i="1" dirty="0" err="1" smtClean="0">
                        <a:latin typeface="Cambria Math" panose="02040503050406030204" pitchFamily="18" charset="0"/>
                      </a:rPr>
                      <m:t>|</m:t>
                    </m:r>
                    <m:r>
                      <a:rPr lang="en-GB" b="1" i="0" dirty="0" err="1" smtClean="0">
                        <a:latin typeface="Cambria Math" panose="02040503050406030204" pitchFamily="18" charset="0"/>
                      </a:rPr>
                      <m:t>𝐗</m:t>
                    </m:r>
                    <m:r>
                      <a:rPr lang="en-GB" i="1" dirty="0" smtClean="0">
                        <a:latin typeface="Cambria Math" panose="02040503050406030204" pitchFamily="18" charset="0"/>
                      </a:rPr>
                      <m:t>)</m:t>
                    </m:r>
                  </m:oMath>
                </a14:m>
                <a:r>
                  <a:rPr lang="en-GB" dirty="0">
                    <a:latin typeface="Abadi Extra Light" panose="020B0204020104020204" pitchFamily="34" charset="0"/>
                  </a:rPr>
                  <a:t> is easy to compute due to conjugacy b/w </a:t>
                </a:r>
                <a:r>
                  <a:rPr lang="en-GB" dirty="0" err="1">
                    <a:solidFill>
                      <a:srgbClr val="0000FF"/>
                    </a:solidFill>
                    <a:latin typeface="Abadi Extra Light" panose="020B0204020104020204" pitchFamily="34" charset="0"/>
                  </a:rPr>
                  <a:t>multinoulli</a:t>
                </a:r>
                <a:r>
                  <a:rPr lang="en-GB" dirty="0">
                    <a:latin typeface="Abadi Extra Light" panose="020B0204020104020204" pitchFamily="34" charset="0"/>
                  </a:rPr>
                  <a:t> and </a:t>
                </a:r>
                <a:r>
                  <a:rPr lang="en-GB" dirty="0">
                    <a:solidFill>
                      <a:srgbClr val="009900"/>
                    </a:solidFill>
                    <a:latin typeface="Abadi Extra Light" panose="020B0204020104020204" pitchFamily="34" charset="0"/>
                  </a:rPr>
                  <a:t>Dir.</a:t>
                </a:r>
              </a:p>
              <a:p>
                <a:pPr>
                  <a:buFont typeface="Wingdings" panose="05000000000000000000" pitchFamily="2" charset="2"/>
                  <a:buChar char="§"/>
                </a:pPr>
                <a:endParaRPr lang="en-GB" sz="2600" dirty="0">
                  <a:solidFill>
                    <a:srgbClr val="009900"/>
                  </a:solidFill>
                  <a:latin typeface="Abadi Extra Light" panose="020B0204020104020204" pitchFamily="34" charset="0"/>
                </a:endParaRPr>
              </a:p>
              <a:p>
                <a:pPr>
                  <a:buFont typeface="Wingdings" panose="05000000000000000000" pitchFamily="2" charset="2"/>
                  <a:buChar char="§"/>
                </a:pPr>
                <a:endParaRPr lang="en-GB" sz="2600" dirty="0">
                  <a:solidFill>
                    <a:srgbClr val="009900"/>
                  </a:solidFill>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Assuming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𝑥</m:t>
                        </m:r>
                      </m:e>
                      <m:sub>
                        <m:r>
                          <a:rPr lang="en-IN" sz="2600" b="0" i="1" smtClean="0">
                            <a:latin typeface="Cambria Math" panose="02040503050406030204" pitchFamily="18" charset="0"/>
                          </a:rPr>
                          <m:t>𝑛</m:t>
                        </m:r>
                      </m:sub>
                    </m:sSub>
                  </m:oMath>
                </a14:m>
                <a:r>
                  <a:rPr lang="en-IN" sz="2600" dirty="0">
                    <a:latin typeface="Abadi Extra Light" panose="020B0204020104020204" pitchFamily="34" charset="0"/>
                  </a:rPr>
                  <a:t>’s are </a:t>
                </a:r>
                <a:r>
                  <a:rPr lang="en-IN" sz="2600" dirty="0" err="1">
                    <a:latin typeface="Abadi Extra Light" panose="020B0204020104020204" pitchFamily="34" charset="0"/>
                  </a:rPr>
                  <a:t>i.i.d</a:t>
                </a:r>
                <a:r>
                  <a:rPr lang="en-IN" sz="2600" dirty="0">
                    <a:latin typeface="Abadi Extra Light" panose="020B0204020104020204" pitchFamily="34" charset="0"/>
                  </a:rPr>
                  <a:t>. given </a:t>
                </a:r>
                <a14:m>
                  <m:oMath xmlns:m="http://schemas.openxmlformats.org/officeDocument/2006/math">
                    <m:r>
                      <a:rPr lang="en-IN" sz="2600" b="1" i="1" smtClean="0">
                        <a:latin typeface="Cambria Math" panose="02040503050406030204" pitchFamily="18" charset="0"/>
                      </a:rPr>
                      <m:t>𝝅</m:t>
                    </m:r>
                  </m:oMath>
                </a14:m>
                <a:r>
                  <a:rPr lang="en-IN" sz="2600" dirty="0">
                    <a:latin typeface="Abadi Extra Light" panose="020B0204020104020204" pitchFamily="34" charset="0"/>
                  </a:rPr>
                  <a:t>,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r>
                          <a:rPr lang="en-IN" b="1">
                            <a:latin typeface="Cambria Math" panose="02040503050406030204" pitchFamily="18" charset="0"/>
                          </a:rPr>
                          <m:t>𝐗</m:t>
                        </m:r>
                      </m:e>
                      <m:e>
                        <m:r>
                          <a:rPr lang="en-IN" b="1" i="1">
                            <a:latin typeface="Cambria Math" panose="02040503050406030204" pitchFamily="18" charset="0"/>
                          </a:rPr>
                          <m:t>𝝅</m:t>
                        </m:r>
                      </m:e>
                    </m:d>
                    <m:r>
                      <a:rPr lang="en-IN" b="0" i="1" smtClean="0">
                        <a:latin typeface="Cambria Math" panose="02040503050406030204" pitchFamily="18" charset="0"/>
                      </a:rPr>
                      <m:t>= </m:t>
                    </m:r>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𝑛</m:t>
                        </m:r>
                        <m:r>
                          <a:rPr lang="en-IN" b="0" i="1" smtClean="0">
                            <a:latin typeface="Cambria Math" panose="02040503050406030204" pitchFamily="18" charset="0"/>
                          </a:rPr>
                          <m:t>=1</m:t>
                        </m:r>
                      </m:sub>
                      <m:sup>
                        <m:r>
                          <a:rPr lang="en-IN" b="0" i="1" smtClean="0">
                            <a:latin typeface="Cambria Math" panose="02040503050406030204" pitchFamily="18" charset="0"/>
                          </a:rPr>
                          <m:t>𝑁</m:t>
                        </m:r>
                      </m:sup>
                      <m:e>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1" i="1" smtClean="0">
                            <a:latin typeface="Cambria Math" panose="02040503050406030204" pitchFamily="18" charset="0"/>
                          </a:rPr>
                          <m:t>𝝅</m:t>
                        </m:r>
                        <m:r>
                          <a:rPr lang="en-IN" b="0" i="1" smtClean="0">
                            <a:latin typeface="Cambria Math" panose="02040503050406030204" pitchFamily="18" charset="0"/>
                          </a:rPr>
                          <m:t>)</m:t>
                        </m:r>
                      </m:e>
                    </m:nary>
                  </m:oMath>
                </a14:m>
                <a:r>
                  <a:rPr lang="en-IN" sz="2600" dirty="0">
                    <a:latin typeface="Abadi Extra Light" panose="020B0204020104020204" pitchFamily="34" charset="0"/>
                  </a:rPr>
                  <a:t>, and therefore</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Even without computing </a:t>
                </a:r>
                <a:r>
                  <a:rPr lang="en-GB" sz="2600" dirty="0" err="1">
                    <a:latin typeface="Abadi Extra Light" panose="020B0204020104020204" pitchFamily="34" charset="0"/>
                  </a:rPr>
                  <a:t>marg-lik</a:t>
                </a:r>
                <a:r>
                  <a:rPr lang="en-GB" sz="2600" dirty="0">
                    <a:latin typeface="Abadi Extra Light" panose="020B0204020104020204" pitchFamily="34" charset="0"/>
                  </a:rPr>
                  <a:t>,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m:t>
                    </m:r>
                    <m:r>
                      <a:rPr lang="en-IN" b="1">
                        <a:latin typeface="Cambria Math" panose="02040503050406030204" pitchFamily="18" charset="0"/>
                      </a:rPr>
                      <m:t>𝐗</m:t>
                    </m:r>
                    <m:r>
                      <a:rPr lang="en-IN" i="1">
                        <a:latin typeface="Cambria Math" panose="02040503050406030204" pitchFamily="18" charset="0"/>
                      </a:rPr>
                      <m:t>|</m:t>
                    </m:r>
                    <m:r>
                      <a:rPr lang="en-IN" b="1" i="1">
                        <a:latin typeface="Cambria Math" panose="02040503050406030204" pitchFamily="18" charset="0"/>
                      </a:rPr>
                      <m:t>𝜶</m:t>
                    </m:r>
                    <m:r>
                      <a:rPr lang="en-IN" i="1">
                        <a:latin typeface="Cambria Math" panose="02040503050406030204" pitchFamily="18" charset="0"/>
                      </a:rPr>
                      <m:t>)</m:t>
                    </m:r>
                  </m:oMath>
                </a14:m>
                <a:r>
                  <a:rPr lang="en-GB" sz="2600" dirty="0">
                    <a:latin typeface="Abadi Extra Light" panose="020B0204020104020204" pitchFamily="34" charset="0"/>
                  </a:rPr>
                  <a:t>, we can see that the posterior is Dirichlet </a:t>
                </a: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Denoting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𝑁</m:t>
                        </m:r>
                      </m:e>
                      <m:sub>
                        <m:r>
                          <a:rPr lang="en-IN" b="0" i="1" smtClean="0">
                            <a:latin typeface="Cambria Math" panose="02040503050406030204" pitchFamily="18" charset="0"/>
                          </a:rPr>
                          <m:t>𝑘</m:t>
                        </m:r>
                      </m:sub>
                    </m:sSub>
                    <m:r>
                      <a:rPr lang="en-IN" b="0" i="0" smtClean="0">
                        <a:latin typeface="Cambria Math" panose="02040503050406030204" pitchFamily="18" charset="0"/>
                      </a:rPr>
                      <m:t>= </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a:rPr lang="en-IN" i="1">
                            <a:latin typeface="Cambria Math" panose="02040503050406030204" pitchFamily="18" charset="0"/>
                            <a:ea typeface="Cambria Math" panose="02040503050406030204" pitchFamily="18" charset="0"/>
                          </a:rPr>
                          <m:t>𝕀</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𝑘</m:t>
                        </m:r>
                        <m:r>
                          <a:rPr lang="en-IN" i="1">
                            <a:latin typeface="Cambria Math" panose="02040503050406030204" pitchFamily="18" charset="0"/>
                            <a:ea typeface="Cambria Math" panose="02040503050406030204" pitchFamily="18" charset="0"/>
                          </a:rPr>
                          <m:t>]</m:t>
                        </m:r>
                      </m:e>
                    </m:nary>
                  </m:oMath>
                </a14:m>
                <a:r>
                  <a:rPr lang="en-IN" sz="2600" dirty="0">
                    <a:latin typeface="Abadi Extra Light" panose="020B0204020104020204" pitchFamily="34" charset="0"/>
                  </a:rPr>
                  <a:t>, number of observations with </a:t>
                </a:r>
                <a:r>
                  <a:rPr lang="en-GB" sz="2600" dirty="0">
                    <a:latin typeface="Abadi Extra Light" panose="020B0204020104020204" pitchFamily="34" charset="0"/>
                  </a:rPr>
                  <a:t> with value </a:t>
                </a:r>
                <a14:m>
                  <m:oMath xmlns:m="http://schemas.openxmlformats.org/officeDocument/2006/math">
                    <m:r>
                      <a:rPr lang="en-GB" sz="2600" i="1" dirty="0" smtClean="0">
                        <a:latin typeface="Cambria Math" panose="02040503050406030204" pitchFamily="18" charset="0"/>
                      </a:rPr>
                      <m:t>𝑘</m:t>
                    </m:r>
                  </m:oMath>
                </a14:m>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Note: </a:t>
                </a:r>
                <a14:m>
                  <m:oMath xmlns:m="http://schemas.openxmlformats.org/officeDocument/2006/math">
                    <m:sSub>
                      <m:sSubPr>
                        <m:ctrlPr>
                          <a:rPr lang="en-IN" sz="2600" b="0" i="1" dirty="0" smtClean="0">
                            <a:latin typeface="Cambria Math" panose="02040503050406030204" pitchFamily="18" charset="0"/>
                          </a:rPr>
                        </m:ctrlPr>
                      </m:sSubPr>
                      <m:e>
                        <m:r>
                          <a:rPr lang="en-GB" sz="2600" i="1" dirty="0" smtClean="0">
                            <a:latin typeface="Cambria Math" panose="02040503050406030204" pitchFamily="18" charset="0"/>
                          </a:rPr>
                          <m:t>𝑁</m:t>
                        </m:r>
                      </m:e>
                      <m:sub>
                        <m:r>
                          <a:rPr lang="en-GB" sz="2600" i="1" dirty="0" smtClean="0">
                            <a:latin typeface="Cambria Math" panose="02040503050406030204" pitchFamily="18" charset="0"/>
                          </a:rPr>
                          <m:t>1</m:t>
                        </m:r>
                      </m:sub>
                    </m:sSub>
                    <m:r>
                      <a:rPr lang="en-GB" sz="2600" i="1" dirty="0" smtClean="0">
                        <a:latin typeface="Cambria Math" panose="02040503050406030204" pitchFamily="18" charset="0"/>
                      </a:rPr>
                      <m:t>,</m:t>
                    </m:r>
                    <m:r>
                      <a:rPr lang="en-IN" sz="2600" b="0" i="1" dirty="0" smtClean="0">
                        <a:latin typeface="Cambria Math" panose="02040503050406030204" pitchFamily="18" charset="0"/>
                      </a:rPr>
                      <m:t>,</m:t>
                    </m:r>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𝑁</m:t>
                        </m:r>
                      </m:e>
                      <m:sub>
                        <m:r>
                          <a:rPr lang="en-IN" sz="2600" b="0" i="1" dirty="0" smtClean="0">
                            <a:latin typeface="Cambria Math" panose="02040503050406030204" pitchFamily="18" charset="0"/>
                          </a:rPr>
                          <m:t>2</m:t>
                        </m:r>
                      </m:sub>
                    </m:sSub>
                    <m:r>
                      <a:rPr lang="en-GB" sz="2600" i="1" dirty="0" smtClean="0">
                        <a:latin typeface="Cambria Math" panose="02040503050406030204" pitchFamily="18" charset="0"/>
                      </a:rPr>
                      <m:t> . . . , </m:t>
                    </m:r>
                    <m:sSub>
                      <m:sSubPr>
                        <m:ctrlPr>
                          <a:rPr lang="en-IN" sz="2600" b="0" i="1" dirty="0" smtClean="0">
                            <a:latin typeface="Cambria Math" panose="02040503050406030204" pitchFamily="18" charset="0"/>
                          </a:rPr>
                        </m:ctrlPr>
                      </m:sSubPr>
                      <m:e>
                        <m:r>
                          <a:rPr lang="en-IN" sz="2600" b="0" i="1" dirty="0" smtClean="0">
                            <a:latin typeface="Cambria Math" panose="02040503050406030204" pitchFamily="18" charset="0"/>
                          </a:rPr>
                          <m:t>𝑁</m:t>
                        </m:r>
                      </m:e>
                      <m:sub>
                        <m:r>
                          <a:rPr lang="en-GB" sz="2600" i="1" dirty="0" smtClean="0">
                            <a:latin typeface="Cambria Math" panose="02040503050406030204" pitchFamily="18" charset="0"/>
                          </a:rPr>
                          <m:t>𝐾</m:t>
                        </m:r>
                      </m:sub>
                    </m:sSub>
                    <m:r>
                      <a:rPr lang="en-GB" sz="2600" i="1" dirty="0" smtClean="0">
                        <a:latin typeface="Cambria Math" panose="02040503050406030204" pitchFamily="18" charset="0"/>
                      </a:rPr>
                      <m:t> </m:t>
                    </m:r>
                  </m:oMath>
                </a14:m>
                <a:r>
                  <a:rPr lang="en-GB" sz="2600" dirty="0">
                    <a:latin typeface="Abadi Extra Light" panose="020B0204020104020204" pitchFamily="34" charset="0"/>
                  </a:rPr>
                  <a:t>are the sufficient statistics for this estimation problem</a:t>
                </a:r>
              </a:p>
              <a:p>
                <a:pPr lvl="1">
                  <a:buFont typeface="Wingdings" panose="05000000000000000000" pitchFamily="2" charset="2"/>
                  <a:buChar char="§"/>
                </a:pPr>
                <a:r>
                  <a:rPr lang="en-GB" sz="2200" dirty="0">
                    <a:latin typeface="Abadi Extra Light" panose="020B0204020104020204" pitchFamily="34" charset="0"/>
                  </a:rPr>
                  <a:t>We only need the </a:t>
                </a:r>
                <a:r>
                  <a:rPr lang="en-GB" sz="2200" dirty="0" err="1">
                    <a:latin typeface="Abadi Extra Light" panose="020B0204020104020204" pitchFamily="34" charset="0"/>
                  </a:rPr>
                  <a:t>suff</a:t>
                </a:r>
                <a:r>
                  <a:rPr lang="en-GB" sz="2200" dirty="0">
                    <a:latin typeface="Abadi Extra Light" panose="020B0204020104020204" pitchFamily="34" charset="0"/>
                  </a:rPr>
                  <a:t>-stats to estimate the parameters and values of individual observations aren’t needed (another property from exponential family of distributions – more on this later)</a:t>
                </a:r>
                <a:endParaRPr lang="en-IN" sz="22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r="-468"/>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14</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C849070-96FD-43E1-8578-FDBA5BA81D7B}"/>
                  </a:ext>
                </a:extLst>
              </p:cNvPr>
              <p:cNvSpPr txBox="1"/>
              <p:nvPr/>
            </p:nvSpPr>
            <p:spPr>
              <a:xfrm>
                <a:off x="1187413" y="1639543"/>
                <a:ext cx="7917937" cy="78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1" smtClean="0">
                              <a:latin typeface="Cambria Math" panose="02040503050406030204" pitchFamily="18" charset="0"/>
                            </a:rPr>
                            <m:t>𝝅</m:t>
                          </m:r>
                        </m:e>
                        <m:e>
                          <m:r>
                            <a:rPr lang="en-IN" sz="2400" b="1" i="0" smtClean="0">
                              <a:latin typeface="Cambria Math" panose="02040503050406030204" pitchFamily="18" charset="0"/>
                            </a:rPr>
                            <m:t>𝐗</m:t>
                          </m:r>
                          <m:r>
                            <a:rPr lang="en-IN" sz="2400" b="0" i="1" smtClean="0">
                              <a:latin typeface="Cambria Math" panose="02040503050406030204" pitchFamily="18" charset="0"/>
                            </a:rPr>
                            <m:t>,</m:t>
                          </m:r>
                          <m:r>
                            <a:rPr lang="en-IN" sz="2400" b="1" i="1" smtClean="0">
                              <a:latin typeface="Cambria Math" panose="02040503050406030204" pitchFamily="18" charset="0"/>
                            </a:rPr>
                            <m:t>𝜶</m:t>
                          </m:r>
                        </m:e>
                      </m:d>
                      <m:r>
                        <a:rPr lang="en-IN" sz="2400" b="0" i="1" smtClean="0">
                          <a:latin typeface="Cambria Math" panose="02040503050406030204" pitchFamily="18" charset="0"/>
                        </a:rPr>
                        <m:t>=</m:t>
                      </m:r>
                      <m:f>
                        <m:fPr>
                          <m:ctrlPr>
                            <a:rPr lang="en-IN" sz="2400" i="1">
                              <a:latin typeface="Cambria Math" panose="02040503050406030204" pitchFamily="18" charset="0"/>
                            </a:rPr>
                          </m:ctrlPr>
                        </m:fPr>
                        <m:num>
                          <m:r>
                            <a:rPr lang="en-IN" sz="2400" i="1">
                              <a:latin typeface="Cambria Math" panose="02040503050406030204" pitchFamily="18" charset="0"/>
                            </a:rPr>
                            <m:t>𝑝</m:t>
                          </m:r>
                          <m:r>
                            <a:rPr lang="en-IN" sz="2400" i="1" smtClean="0">
                              <a:latin typeface="Cambria Math" panose="02040503050406030204" pitchFamily="18" charset="0"/>
                            </a:rPr>
                            <m:t>(</m:t>
                          </m:r>
                          <m:r>
                            <a:rPr lang="en-IN" sz="2400" b="1" i="1" smtClean="0">
                              <a:latin typeface="Cambria Math" panose="02040503050406030204" pitchFamily="18" charset="0"/>
                            </a:rPr>
                            <m:t>𝝅</m:t>
                          </m:r>
                          <m:r>
                            <a:rPr lang="en-IN" sz="2400" b="1" i="1" smtClean="0">
                              <a:latin typeface="Cambria Math" panose="02040503050406030204" pitchFamily="18" charset="0"/>
                            </a:rPr>
                            <m:t>,</m:t>
                          </m:r>
                          <m:r>
                            <a:rPr lang="en-IN" sz="2400" b="1" i="0" smtClean="0">
                              <a:latin typeface="Cambria Math" panose="02040503050406030204" pitchFamily="18" charset="0"/>
                            </a:rPr>
                            <m:t>𝐗</m:t>
                          </m:r>
                          <m:r>
                            <a:rPr lang="en-IN" sz="2400" b="0" i="1" smtClean="0">
                              <a:latin typeface="Cambria Math" panose="02040503050406030204" pitchFamily="18" charset="0"/>
                            </a:rPr>
                            <m:t>|</m:t>
                          </m:r>
                          <m:r>
                            <a:rPr lang="en-IN" sz="2400" b="1" i="1" smtClean="0">
                              <a:latin typeface="Cambria Math" panose="02040503050406030204" pitchFamily="18" charset="0"/>
                            </a:rPr>
                            <m:t>𝜶</m:t>
                          </m:r>
                          <m:r>
                            <a:rPr lang="en-IN" sz="2400" b="0" i="1" smtClean="0">
                              <a:latin typeface="Cambria Math" panose="02040503050406030204" pitchFamily="18" charset="0"/>
                            </a:rPr>
                            <m:t>)</m:t>
                          </m:r>
                        </m:num>
                        <m:den>
                          <m:r>
                            <a:rPr lang="en-IN" sz="2400" i="1">
                              <a:latin typeface="Cambria Math" panose="02040503050406030204" pitchFamily="18" charset="0"/>
                            </a:rPr>
                            <m:t>𝑝</m:t>
                          </m:r>
                          <m:r>
                            <a:rPr lang="en-IN" sz="2400" i="1">
                              <a:latin typeface="Cambria Math" panose="02040503050406030204" pitchFamily="18" charset="0"/>
                            </a:rPr>
                            <m:t>(</m:t>
                          </m:r>
                          <m:r>
                            <a:rPr lang="en-IN" sz="2400" b="1">
                              <a:latin typeface="Cambria Math" panose="02040503050406030204" pitchFamily="18" charset="0"/>
                            </a:rPr>
                            <m:t>𝐗</m:t>
                          </m:r>
                          <m:r>
                            <a:rPr lang="en-IN" sz="2400" i="1">
                              <a:latin typeface="Cambria Math" panose="02040503050406030204" pitchFamily="18" charset="0"/>
                            </a:rPr>
                            <m:t>|</m:t>
                          </m:r>
                          <m:r>
                            <a:rPr lang="en-IN" sz="2400" b="1" i="1">
                              <a:latin typeface="Cambria Math" panose="02040503050406030204" pitchFamily="18" charset="0"/>
                            </a:rPr>
                            <m:t>𝜶</m:t>
                          </m:r>
                          <m:r>
                            <a:rPr lang="en-IN" sz="2400" i="1">
                              <a:latin typeface="Cambria Math" panose="02040503050406030204" pitchFamily="18" charset="0"/>
                            </a:rPr>
                            <m:t>)</m:t>
                          </m:r>
                        </m:den>
                      </m:f>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a:rPr lang="en-IN" sz="2400" i="1">
                              <a:latin typeface="Cambria Math" panose="02040503050406030204" pitchFamily="18" charset="0"/>
                            </a:rPr>
                            <m:t>𝑝</m:t>
                          </m:r>
                          <m:r>
                            <a:rPr lang="en-IN" sz="2400" i="1">
                              <a:latin typeface="Cambria Math" panose="02040503050406030204" pitchFamily="18" charset="0"/>
                            </a:rPr>
                            <m:t>(</m:t>
                          </m:r>
                          <m:r>
                            <a:rPr lang="en-IN" sz="2400" b="1" i="1">
                              <a:latin typeface="Cambria Math" panose="02040503050406030204" pitchFamily="18" charset="0"/>
                            </a:rPr>
                            <m:t>𝝅</m:t>
                          </m:r>
                          <m:r>
                            <a:rPr lang="en-IN" sz="2400" i="1">
                              <a:latin typeface="Cambria Math" panose="02040503050406030204" pitchFamily="18" charset="0"/>
                            </a:rPr>
                            <m:t>|</m:t>
                          </m:r>
                          <m:r>
                            <a:rPr lang="en-IN" sz="2400" b="1" i="1">
                              <a:latin typeface="Cambria Math" panose="02040503050406030204" pitchFamily="18" charset="0"/>
                            </a:rPr>
                            <m:t>𝜶</m:t>
                          </m:r>
                          <m:r>
                            <a:rPr lang="en-IN" sz="2400" i="1">
                              <a:latin typeface="Cambria Math" panose="02040503050406030204" pitchFamily="18" charset="0"/>
                            </a:rPr>
                            <m:t>)</m:t>
                          </m:r>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1" i="0" smtClean="0">
                                  <a:latin typeface="Cambria Math" panose="02040503050406030204" pitchFamily="18" charset="0"/>
                                </a:rPr>
                                <m:t>𝐗</m:t>
                              </m:r>
                            </m:e>
                            <m:e>
                              <m:r>
                                <a:rPr lang="en-IN" sz="2400" b="1" i="1" smtClean="0">
                                  <a:latin typeface="Cambria Math" panose="02040503050406030204" pitchFamily="18" charset="0"/>
                                </a:rPr>
                                <m:t>𝝅</m:t>
                              </m:r>
                              <m:r>
                                <a:rPr lang="en-IN" sz="2400" b="0" i="1" smtClean="0">
                                  <a:latin typeface="Cambria Math" panose="02040503050406030204" pitchFamily="18" charset="0"/>
                                </a:rPr>
                                <m:t>,</m:t>
                              </m:r>
                              <m:r>
                                <a:rPr lang="en-IN" sz="2400" b="1" i="1" smtClean="0">
                                  <a:latin typeface="Cambria Math" panose="02040503050406030204" pitchFamily="18" charset="0"/>
                                </a:rPr>
                                <m:t>𝜶</m:t>
                              </m:r>
                            </m:e>
                          </m:d>
                        </m:num>
                        <m:den>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1" i="0" smtClean="0">
                              <a:latin typeface="Cambria Math" panose="02040503050406030204" pitchFamily="18" charset="0"/>
                            </a:rPr>
                            <m:t>𝐗</m:t>
                          </m:r>
                          <m:r>
                            <a:rPr lang="en-IN" sz="2400" b="0" i="1" smtClean="0">
                              <a:latin typeface="Cambria Math" panose="02040503050406030204" pitchFamily="18" charset="0"/>
                            </a:rPr>
                            <m:t>|</m:t>
                          </m:r>
                          <m:r>
                            <a:rPr lang="en-IN" sz="2400" b="1" i="1" smtClean="0">
                              <a:latin typeface="Cambria Math" panose="02040503050406030204" pitchFamily="18" charset="0"/>
                            </a:rPr>
                            <m:t>𝜶</m:t>
                          </m:r>
                          <m:r>
                            <a:rPr lang="en-IN" sz="2400" b="0" i="1" smtClean="0">
                              <a:latin typeface="Cambria Math" panose="02040503050406030204" pitchFamily="18" charset="0"/>
                            </a:rPr>
                            <m:t>)</m:t>
                          </m:r>
                        </m:den>
                      </m:f>
                      <m:r>
                        <a:rPr lang="en-IN" sz="2400" b="0" i="1" smtClean="0">
                          <a:latin typeface="Cambria Math" panose="02040503050406030204" pitchFamily="18" charset="0"/>
                        </a:rPr>
                        <m:t>=</m:t>
                      </m:r>
                      <m:f>
                        <m:fPr>
                          <m:ctrlPr>
                            <a:rPr lang="en-IN" sz="2400" i="1">
                              <a:latin typeface="Cambria Math" panose="02040503050406030204" pitchFamily="18" charset="0"/>
                            </a:rPr>
                          </m:ctrlPr>
                        </m:fPr>
                        <m:num>
                          <m:r>
                            <a:rPr lang="en-IN" sz="2400" i="1" smtClean="0">
                              <a:solidFill>
                                <a:srgbClr val="009900"/>
                              </a:solidFill>
                              <a:latin typeface="Cambria Math" panose="02040503050406030204" pitchFamily="18" charset="0"/>
                            </a:rPr>
                            <m:t>𝑝</m:t>
                          </m:r>
                          <m:r>
                            <a:rPr lang="en-IN" sz="2400" i="1" smtClean="0">
                              <a:solidFill>
                                <a:srgbClr val="009900"/>
                              </a:solidFill>
                              <a:latin typeface="Cambria Math" panose="02040503050406030204" pitchFamily="18" charset="0"/>
                            </a:rPr>
                            <m:t>(</m:t>
                          </m:r>
                          <m:r>
                            <a:rPr lang="en-IN" sz="2400" b="1" i="1">
                              <a:solidFill>
                                <a:srgbClr val="009900"/>
                              </a:solidFill>
                              <a:latin typeface="Cambria Math" panose="02040503050406030204" pitchFamily="18" charset="0"/>
                            </a:rPr>
                            <m:t>𝝅</m:t>
                          </m:r>
                          <m:r>
                            <a:rPr lang="en-IN" sz="2400" i="1">
                              <a:solidFill>
                                <a:srgbClr val="009900"/>
                              </a:solidFill>
                              <a:latin typeface="Cambria Math" panose="02040503050406030204" pitchFamily="18" charset="0"/>
                            </a:rPr>
                            <m:t>|</m:t>
                          </m:r>
                          <m:r>
                            <a:rPr lang="en-IN" sz="2400" b="1" i="1">
                              <a:solidFill>
                                <a:srgbClr val="009900"/>
                              </a:solidFill>
                              <a:latin typeface="Cambria Math" panose="02040503050406030204" pitchFamily="18" charset="0"/>
                            </a:rPr>
                            <m:t>𝜶</m:t>
                          </m:r>
                          <m:r>
                            <a:rPr lang="en-IN" sz="2400" i="1">
                              <a:solidFill>
                                <a:srgbClr val="009900"/>
                              </a:solidFill>
                              <a:latin typeface="Cambria Math" panose="02040503050406030204" pitchFamily="18" charset="0"/>
                            </a:rPr>
                            <m:t>)</m:t>
                          </m:r>
                          <m:r>
                            <a:rPr lang="en-IN" sz="2400" i="1" smtClean="0">
                              <a:solidFill>
                                <a:srgbClr val="0000FF"/>
                              </a:solidFill>
                              <a:latin typeface="Cambria Math" panose="02040503050406030204" pitchFamily="18" charset="0"/>
                            </a:rPr>
                            <m:t>𝑝</m:t>
                          </m:r>
                          <m:d>
                            <m:dPr>
                              <m:ctrlPr>
                                <a:rPr lang="en-IN" sz="2400" i="1">
                                  <a:solidFill>
                                    <a:srgbClr val="0000FF"/>
                                  </a:solidFill>
                                  <a:latin typeface="Cambria Math" panose="02040503050406030204" pitchFamily="18" charset="0"/>
                                </a:rPr>
                              </m:ctrlPr>
                            </m:dPr>
                            <m:e>
                              <m:r>
                                <a:rPr lang="en-IN" sz="2400" b="1">
                                  <a:solidFill>
                                    <a:srgbClr val="0000FF"/>
                                  </a:solidFill>
                                  <a:latin typeface="Cambria Math" panose="02040503050406030204" pitchFamily="18" charset="0"/>
                                </a:rPr>
                                <m:t>𝐗</m:t>
                              </m:r>
                            </m:e>
                            <m:e>
                              <m:r>
                                <a:rPr lang="en-IN" sz="2400" b="1" i="1">
                                  <a:solidFill>
                                    <a:srgbClr val="0000FF"/>
                                  </a:solidFill>
                                  <a:latin typeface="Cambria Math" panose="02040503050406030204" pitchFamily="18" charset="0"/>
                                </a:rPr>
                                <m:t>𝝅</m:t>
                              </m:r>
                            </m:e>
                          </m:d>
                        </m:num>
                        <m:den>
                          <m:r>
                            <a:rPr lang="en-IN" sz="2400" i="1">
                              <a:latin typeface="Cambria Math" panose="02040503050406030204" pitchFamily="18" charset="0"/>
                            </a:rPr>
                            <m:t>𝑝</m:t>
                          </m:r>
                          <m:r>
                            <a:rPr lang="en-IN" sz="2400" i="1">
                              <a:latin typeface="Cambria Math" panose="02040503050406030204" pitchFamily="18" charset="0"/>
                            </a:rPr>
                            <m:t>(</m:t>
                          </m:r>
                          <m:r>
                            <a:rPr lang="en-IN" sz="2400" b="1">
                              <a:latin typeface="Cambria Math" panose="02040503050406030204" pitchFamily="18" charset="0"/>
                            </a:rPr>
                            <m:t>𝐗</m:t>
                          </m:r>
                          <m:r>
                            <a:rPr lang="en-IN" sz="2400" i="1">
                              <a:latin typeface="Cambria Math" panose="02040503050406030204" pitchFamily="18" charset="0"/>
                            </a:rPr>
                            <m:t>|</m:t>
                          </m:r>
                          <m:r>
                            <a:rPr lang="en-IN" sz="2400" b="1" i="1">
                              <a:latin typeface="Cambria Math" panose="02040503050406030204" pitchFamily="18" charset="0"/>
                            </a:rPr>
                            <m:t>𝜶</m:t>
                          </m:r>
                          <m:r>
                            <a:rPr lang="en-IN" sz="2400" i="1">
                              <a:latin typeface="Cambria Math" panose="02040503050406030204" pitchFamily="18" charset="0"/>
                            </a:rPr>
                            <m:t>)</m:t>
                          </m:r>
                        </m:den>
                      </m:f>
                    </m:oMath>
                  </m:oMathPara>
                </a14:m>
                <a:endParaRPr lang="en-IN" sz="2400" dirty="0"/>
              </a:p>
            </p:txBody>
          </p:sp>
        </mc:Choice>
        <mc:Fallback xmlns="">
          <p:sp>
            <p:nvSpPr>
              <p:cNvPr id="26" name="TextBox 25">
                <a:extLst>
                  <a:ext uri="{FF2B5EF4-FFF2-40B4-BE49-F238E27FC236}">
                    <a16:creationId xmlns:a16="http://schemas.microsoft.com/office/drawing/2014/main" id="{0C849070-96FD-43E1-8578-FDBA5BA81D7B}"/>
                  </a:ext>
                </a:extLst>
              </p:cNvPr>
              <p:cNvSpPr txBox="1">
                <a:spLocks noRot="1" noChangeAspect="1" noMove="1" noResize="1" noEditPoints="1" noAdjustHandles="1" noChangeArrowheads="1" noChangeShapeType="1" noTextEdit="1"/>
              </p:cNvSpPr>
              <p:nvPr/>
            </p:nvSpPr>
            <p:spPr>
              <a:xfrm>
                <a:off x="1187413" y="1639543"/>
                <a:ext cx="7917937" cy="782265"/>
              </a:xfrm>
              <a:prstGeom prst="rect">
                <a:avLst/>
              </a:prstGeom>
              <a:blipFill>
                <a:blip r:embed="rId6"/>
                <a:stretch>
                  <a:fillRect/>
                </a:stretch>
              </a:blipFill>
            </p:spPr>
            <p:txBody>
              <a:bodyPr/>
              <a:lstStyle/>
              <a:p>
                <a:r>
                  <a:rPr lang="en-IN">
                    <a:noFill/>
                  </a:rPr>
                  <a:t> </a:t>
                </a:r>
              </a:p>
            </p:txBody>
          </p:sp>
        </mc:Fallback>
      </mc:AlternateContent>
      <p:sp>
        <p:nvSpPr>
          <p:cNvPr id="30" name="Speech Bubble: Rectangle 29">
            <a:extLst>
              <a:ext uri="{FF2B5EF4-FFF2-40B4-BE49-F238E27FC236}">
                <a16:creationId xmlns:a16="http://schemas.microsoft.com/office/drawing/2014/main" id="{2314537D-C1DE-4EEE-981F-9CEA5E744427}"/>
              </a:ext>
            </a:extLst>
          </p:cNvPr>
          <p:cNvSpPr/>
          <p:nvPr/>
        </p:nvSpPr>
        <p:spPr>
          <a:xfrm>
            <a:off x="8655640" y="818043"/>
            <a:ext cx="899421" cy="312743"/>
          </a:xfrm>
          <a:prstGeom prst="wedgeRectCallout">
            <a:avLst>
              <a:gd name="adj1" fmla="val 41246"/>
              <a:gd name="adj2" fmla="val 8147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Likelihood</a:t>
            </a:r>
            <a:endParaRPr lang="en-IN" sz="1400" dirty="0">
              <a:solidFill>
                <a:srgbClr val="FF0000"/>
              </a:solidFill>
              <a:latin typeface="Abadi Extra Light" panose="020B0204020104020204" pitchFamily="34" charset="0"/>
            </a:endParaRPr>
          </a:p>
        </p:txBody>
      </p:sp>
      <p:sp>
        <p:nvSpPr>
          <p:cNvPr id="31" name="Speech Bubble: Rectangle 30">
            <a:extLst>
              <a:ext uri="{FF2B5EF4-FFF2-40B4-BE49-F238E27FC236}">
                <a16:creationId xmlns:a16="http://schemas.microsoft.com/office/drawing/2014/main" id="{F612CA1F-53CD-46CA-8CC4-1B2CD1B9534A}"/>
              </a:ext>
            </a:extLst>
          </p:cNvPr>
          <p:cNvSpPr/>
          <p:nvPr/>
        </p:nvSpPr>
        <p:spPr>
          <a:xfrm>
            <a:off x="10985390" y="748241"/>
            <a:ext cx="541084" cy="312743"/>
          </a:xfrm>
          <a:prstGeom prst="wedgeRectCallout">
            <a:avLst>
              <a:gd name="adj1" fmla="val -38967"/>
              <a:gd name="adj2" fmla="val 8683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Prior</a:t>
            </a:r>
            <a:endParaRPr lang="en-IN" sz="1400" dirty="0">
              <a:solidFill>
                <a:srgbClr val="FF0000"/>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2" name="Speech Bubble: Rectangle 31">
                <a:extLst>
                  <a:ext uri="{FF2B5EF4-FFF2-40B4-BE49-F238E27FC236}">
                    <a16:creationId xmlns:a16="http://schemas.microsoft.com/office/drawing/2014/main" id="{51C3C857-D164-48CF-91C2-BC841452D15F}"/>
                  </a:ext>
                </a:extLst>
              </p:cNvPr>
              <p:cNvSpPr/>
              <p:nvPr/>
            </p:nvSpPr>
            <p:spPr>
              <a:xfrm>
                <a:off x="8988402" y="2109065"/>
                <a:ext cx="2636940" cy="312743"/>
              </a:xfrm>
              <a:prstGeom prst="wedgeRectCallout">
                <a:avLst>
                  <a:gd name="adj1" fmla="val -60776"/>
                  <a:gd name="adj2" fmla="val 636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Marg-</a:t>
                </a:r>
                <a:r>
                  <a:rPr lang="en-IN" sz="1400" dirty="0" err="1">
                    <a:solidFill>
                      <a:schemeClr val="tx1"/>
                    </a:solidFill>
                    <a:latin typeface="Abadi Extra Light" panose="020B0204020104020204" pitchFamily="34" charset="0"/>
                  </a:rPr>
                  <a:t>li</a:t>
                </a:r>
                <a:r>
                  <a:rPr lang="en-IN" sz="1400" dirty="0">
                    <a:solidFill>
                      <a:schemeClr val="tx1"/>
                    </a:solidFill>
                    <a:latin typeface="Abadi Extra Light" panose="020B0204020104020204" pitchFamily="34" charset="0"/>
                  </a:rPr>
                  <a:t>k </a:t>
                </a:r>
                <a14:m>
                  <m:oMath xmlns:m="http://schemas.openxmlformats.org/officeDocument/2006/math">
                    <m:r>
                      <a:rPr lang="en-IN" sz="1400" b="0" i="1" smtClean="0">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𝑝</m:t>
                    </m:r>
                    <m:r>
                      <a:rPr lang="en-IN" sz="1400"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𝝅</m:t>
                    </m:r>
                    <m:r>
                      <a:rPr lang="en-IN" sz="1400" i="1">
                        <a:solidFill>
                          <a:schemeClr val="tx1"/>
                        </a:solidFill>
                        <a:latin typeface="Cambria Math" panose="02040503050406030204" pitchFamily="18" charset="0"/>
                      </a:rPr>
                      <m:t>|</m:t>
                    </m:r>
                    <m:r>
                      <a:rPr lang="en-IN" sz="1400" b="1" i="1">
                        <a:solidFill>
                          <a:schemeClr val="tx1"/>
                        </a:solidFill>
                        <a:latin typeface="Cambria Math" panose="02040503050406030204" pitchFamily="18" charset="0"/>
                      </a:rPr>
                      <m:t>𝜶</m:t>
                    </m:r>
                    <m:r>
                      <a:rPr lang="en-IN" sz="1400" i="1">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b="1">
                            <a:solidFill>
                              <a:schemeClr val="tx1"/>
                            </a:solidFill>
                            <a:latin typeface="Cambria Math" panose="02040503050406030204" pitchFamily="18" charset="0"/>
                          </a:rPr>
                          <m:t>𝐗</m:t>
                        </m:r>
                      </m:e>
                      <m:e>
                        <m:r>
                          <a:rPr lang="en-IN" sz="1400" b="1" i="1">
                            <a:solidFill>
                              <a:schemeClr val="tx1"/>
                            </a:solidFill>
                            <a:latin typeface="Cambria Math" panose="02040503050406030204" pitchFamily="18" charset="0"/>
                          </a:rPr>
                          <m:t>𝝅</m:t>
                        </m:r>
                      </m:e>
                    </m:d>
                    <m:r>
                      <m:rPr>
                        <m:sty m:val="p"/>
                      </m:rPr>
                      <a:rPr lang="en-IN" sz="1400" b="0" i="0" smtClean="0">
                        <a:solidFill>
                          <a:schemeClr val="tx1"/>
                        </a:solidFill>
                        <a:latin typeface="Cambria Math" panose="02040503050406030204" pitchFamily="18" charset="0"/>
                      </a:rPr>
                      <m:t>d</m:t>
                    </m:r>
                    <m:r>
                      <a:rPr lang="en-IN" sz="1400" b="1" i="1" smtClean="0">
                        <a:solidFill>
                          <a:schemeClr val="tx1"/>
                        </a:solidFill>
                        <a:latin typeface="Cambria Math" panose="02040503050406030204" pitchFamily="18" charset="0"/>
                      </a:rPr>
                      <m:t>𝝅</m:t>
                    </m:r>
                  </m:oMath>
                </a14:m>
                <a:endParaRPr lang="en-IN" sz="1400" b="1" dirty="0">
                  <a:solidFill>
                    <a:schemeClr val="tx1"/>
                  </a:solidFill>
                  <a:latin typeface="Abadi Extra Light" panose="020B0204020104020204" pitchFamily="34" charset="0"/>
                </a:endParaRPr>
              </a:p>
            </p:txBody>
          </p:sp>
        </mc:Choice>
        <mc:Fallback xmlns="">
          <p:sp>
            <p:nvSpPr>
              <p:cNvPr id="32" name="Speech Bubble: Rectangle 31">
                <a:extLst>
                  <a:ext uri="{FF2B5EF4-FFF2-40B4-BE49-F238E27FC236}">
                    <a16:creationId xmlns:a16="http://schemas.microsoft.com/office/drawing/2014/main" id="{51C3C857-D164-48CF-91C2-BC841452D15F}"/>
                  </a:ext>
                </a:extLst>
              </p:cNvPr>
              <p:cNvSpPr>
                <a:spLocks noRot="1" noChangeAspect="1" noMove="1" noResize="1" noEditPoints="1" noAdjustHandles="1" noChangeArrowheads="1" noChangeShapeType="1" noTextEdit="1"/>
              </p:cNvSpPr>
              <p:nvPr/>
            </p:nvSpPr>
            <p:spPr>
              <a:xfrm>
                <a:off x="8988402" y="2109065"/>
                <a:ext cx="2636940" cy="312743"/>
              </a:xfrm>
              <a:prstGeom prst="wedgeRectCallout">
                <a:avLst>
                  <a:gd name="adj1" fmla="val -60776"/>
                  <a:gd name="adj2" fmla="val 6366"/>
                </a:avLst>
              </a:prstGeom>
              <a:blipFill>
                <a:blip r:embed="rId7"/>
                <a:stretch>
                  <a:fillRect b="-14815"/>
                </a:stretch>
              </a:blipFill>
              <a:ln w="19050">
                <a:solidFill>
                  <a:schemeClr val="accent2"/>
                </a:solidFill>
              </a:ln>
            </p:spPr>
            <p:txBody>
              <a:bodyPr/>
              <a:lstStyle/>
              <a:p>
                <a:r>
                  <a:rPr lang="en-IN">
                    <a:noFill/>
                  </a:rPr>
                  <a:t> </a:t>
                </a:r>
              </a:p>
            </p:txBody>
          </p:sp>
        </mc:Fallback>
      </mc:AlternateContent>
      <p:sp>
        <p:nvSpPr>
          <p:cNvPr id="33" name="Speech Bubble: Rectangle 32">
            <a:extLst>
              <a:ext uri="{FF2B5EF4-FFF2-40B4-BE49-F238E27FC236}">
                <a16:creationId xmlns:a16="http://schemas.microsoft.com/office/drawing/2014/main" id="{3C890166-3630-4D1D-911B-8675A66314AF}"/>
              </a:ext>
            </a:extLst>
          </p:cNvPr>
          <p:cNvSpPr/>
          <p:nvPr/>
        </p:nvSpPr>
        <p:spPr>
          <a:xfrm>
            <a:off x="9368921" y="1583938"/>
            <a:ext cx="2493111" cy="385523"/>
          </a:xfrm>
          <a:prstGeom prst="wedgeRectCallout">
            <a:avLst>
              <a:gd name="adj1" fmla="val -42223"/>
              <a:gd name="adj2" fmla="val 9240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Don’t need to compute for this case because of conjugacy</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79126B5-A4A6-45DF-B83D-A2F6AF0EC70B}"/>
                  </a:ext>
                </a:extLst>
              </p:cNvPr>
              <p:cNvSpPr txBox="1"/>
              <p:nvPr/>
            </p:nvSpPr>
            <p:spPr>
              <a:xfrm>
                <a:off x="1187413" y="3194577"/>
                <a:ext cx="6177781" cy="468846"/>
              </a:xfrm>
              <a:prstGeom prst="rect">
                <a:avLst/>
              </a:prstGeom>
              <a:noFill/>
            </p:spPr>
            <p:txBody>
              <a:bodyPr wrap="none" lIns="0" tIns="0" rIns="0" bIns="0" rtlCol="0">
                <a:spAutoFit/>
              </a:bodyPr>
              <a:lstStyle/>
              <a:p>
                <a14:m>
                  <m:oMath xmlns:m="http://schemas.openxmlformats.org/officeDocument/2006/math">
                    <m:r>
                      <a:rPr lang="en-IN" sz="2400" i="1" smtClean="0">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𝝅</m:t>
                        </m:r>
                      </m:e>
                      <m:e>
                        <m:r>
                          <a:rPr lang="en-IN" sz="2400" b="1">
                            <a:latin typeface="Cambria Math" panose="02040503050406030204" pitchFamily="18" charset="0"/>
                          </a:rPr>
                          <m:t>𝐗</m:t>
                        </m:r>
                        <m:r>
                          <a:rPr lang="en-IN" sz="2400" i="1">
                            <a:latin typeface="Cambria Math" panose="02040503050406030204" pitchFamily="18" charset="0"/>
                          </a:rPr>
                          <m:t>,</m:t>
                        </m:r>
                        <m:r>
                          <a:rPr lang="en-IN" sz="2400" b="1" i="1">
                            <a:latin typeface="Cambria Math" panose="02040503050406030204" pitchFamily="18" charset="0"/>
                          </a:rPr>
                          <m:t>𝜶</m:t>
                        </m:r>
                      </m:e>
                    </m:d>
                    <m:r>
                      <a:rPr lang="en-IN" sz="2400" b="0" i="1" smtClean="0">
                        <a:latin typeface="Cambria Math" panose="02040503050406030204" pitchFamily="18" charset="0"/>
                      </a:rPr>
                      <m:t>∝</m:t>
                    </m:r>
                    <m:nary>
                      <m:naryPr>
                        <m:chr m:val="∏"/>
                        <m:limLoc m:val="subSup"/>
                        <m:ctrlPr>
                          <a:rPr lang="en-IN" sz="2400" i="1" smtClean="0">
                            <a:solidFill>
                              <a:srgbClr val="009900"/>
                            </a:solidFill>
                            <a:latin typeface="Cambria Math" panose="02040503050406030204" pitchFamily="18" charset="0"/>
                          </a:rPr>
                        </m:ctrlPr>
                      </m:naryPr>
                      <m:sub>
                        <m:r>
                          <m:rPr>
                            <m:brk m:alnAt="25"/>
                          </m:rPr>
                          <a:rPr lang="en-IN" sz="2400" i="1">
                            <a:solidFill>
                              <a:srgbClr val="009900"/>
                            </a:solidFill>
                            <a:latin typeface="Cambria Math" panose="02040503050406030204" pitchFamily="18" charset="0"/>
                          </a:rPr>
                          <m:t>𝑘</m:t>
                        </m:r>
                        <m:r>
                          <a:rPr lang="en-IN" sz="2400" i="1">
                            <a:solidFill>
                              <a:srgbClr val="009900"/>
                            </a:solidFill>
                            <a:latin typeface="Cambria Math" panose="02040503050406030204" pitchFamily="18" charset="0"/>
                          </a:rPr>
                          <m:t>=1</m:t>
                        </m:r>
                      </m:sub>
                      <m:sup>
                        <m:r>
                          <a:rPr lang="en-IN" sz="2400" i="1">
                            <a:solidFill>
                              <a:srgbClr val="009900"/>
                            </a:solidFill>
                            <a:latin typeface="Cambria Math" panose="02040503050406030204" pitchFamily="18" charset="0"/>
                          </a:rPr>
                          <m:t>𝐾</m:t>
                        </m:r>
                      </m:sup>
                      <m:e>
                        <m:sSubSup>
                          <m:sSubSupPr>
                            <m:ctrlPr>
                              <a:rPr lang="en-IN" sz="2400" i="1">
                                <a:solidFill>
                                  <a:srgbClr val="009900"/>
                                </a:solidFill>
                                <a:latin typeface="Cambria Math" panose="02040503050406030204" pitchFamily="18" charset="0"/>
                              </a:rPr>
                            </m:ctrlPr>
                          </m:sSubSupPr>
                          <m:e>
                            <m:r>
                              <a:rPr lang="en-IN" sz="2400" i="1">
                                <a:solidFill>
                                  <a:srgbClr val="009900"/>
                                </a:solidFill>
                                <a:latin typeface="Cambria Math" panose="02040503050406030204" pitchFamily="18" charset="0"/>
                              </a:rPr>
                              <m:t>𝜋</m:t>
                            </m:r>
                          </m:e>
                          <m:sub>
                            <m:r>
                              <a:rPr lang="en-IN" sz="2400" i="1">
                                <a:solidFill>
                                  <a:srgbClr val="009900"/>
                                </a:solidFill>
                                <a:latin typeface="Cambria Math" panose="02040503050406030204" pitchFamily="18" charset="0"/>
                              </a:rPr>
                              <m:t>𝑘</m:t>
                            </m:r>
                          </m:sub>
                          <m:sup>
                            <m:sSub>
                              <m:sSubPr>
                                <m:ctrlPr>
                                  <a:rPr lang="en-IN" sz="2400" b="0" i="1" smtClean="0">
                                    <a:solidFill>
                                      <a:srgbClr val="009900"/>
                                    </a:solidFill>
                                    <a:latin typeface="Cambria Math" panose="02040503050406030204" pitchFamily="18" charset="0"/>
                                  </a:rPr>
                                </m:ctrlPr>
                              </m:sSubPr>
                              <m:e>
                                <m:r>
                                  <a:rPr lang="en-IN" sz="2400" b="0" i="1" smtClean="0">
                                    <a:solidFill>
                                      <a:srgbClr val="009900"/>
                                    </a:solidFill>
                                    <a:latin typeface="Cambria Math" panose="02040503050406030204" pitchFamily="18" charset="0"/>
                                  </a:rPr>
                                  <m:t>𝛼</m:t>
                                </m:r>
                              </m:e>
                              <m:sub>
                                <m:r>
                                  <a:rPr lang="en-IN" sz="2400" b="0" i="1" smtClean="0">
                                    <a:solidFill>
                                      <a:srgbClr val="009900"/>
                                    </a:solidFill>
                                    <a:latin typeface="Cambria Math" panose="02040503050406030204" pitchFamily="18" charset="0"/>
                                  </a:rPr>
                                  <m:t>𝑘</m:t>
                                </m:r>
                              </m:sub>
                            </m:sSub>
                            <m:r>
                              <a:rPr lang="en-IN" sz="2400" b="0" i="1" smtClean="0">
                                <a:solidFill>
                                  <a:srgbClr val="009900"/>
                                </a:solidFill>
                                <a:latin typeface="Cambria Math" panose="02040503050406030204" pitchFamily="18" charset="0"/>
                              </a:rPr>
                              <m:t>−1</m:t>
                            </m:r>
                          </m:sup>
                        </m:sSubSup>
                      </m:e>
                    </m:nary>
                    <m:r>
                      <a:rPr lang="en-IN" sz="2400" b="0" i="1" smtClean="0">
                        <a:latin typeface="Cambria Math" panose="02040503050406030204" pitchFamily="18" charset="0"/>
                        <a:ea typeface="Cambria Math" panose="02040503050406030204" pitchFamily="18" charset="0"/>
                      </a:rPr>
                      <m:t>×</m:t>
                    </m:r>
                    <m:nary>
                      <m:naryPr>
                        <m:chr m:val="∏"/>
                        <m:limLoc m:val="subSup"/>
                        <m:ctrlPr>
                          <a:rPr lang="en-IN" sz="2400" b="0" i="1" smtClean="0">
                            <a:solidFill>
                              <a:srgbClr val="0000FF"/>
                            </a:solidFill>
                            <a:latin typeface="Cambria Math" panose="02040503050406030204" pitchFamily="18" charset="0"/>
                            <a:ea typeface="Cambria Math" panose="02040503050406030204" pitchFamily="18" charset="0"/>
                          </a:rPr>
                        </m:ctrlPr>
                      </m:naryPr>
                      <m:sub>
                        <m:r>
                          <m:rPr>
                            <m:brk m:alnAt="25"/>
                          </m:rPr>
                          <a:rPr lang="en-IN" sz="2400" b="0" i="1" smtClean="0">
                            <a:solidFill>
                              <a:srgbClr val="0000FF"/>
                            </a:solidFill>
                            <a:latin typeface="Cambria Math" panose="02040503050406030204" pitchFamily="18" charset="0"/>
                            <a:ea typeface="Cambria Math" panose="02040503050406030204" pitchFamily="18" charset="0"/>
                          </a:rPr>
                          <m:t>𝑛</m:t>
                        </m:r>
                        <m:r>
                          <a:rPr lang="en-IN" sz="2400" b="0" i="1" smtClean="0">
                            <a:solidFill>
                              <a:srgbClr val="0000FF"/>
                            </a:solidFill>
                            <a:latin typeface="Cambria Math" panose="02040503050406030204" pitchFamily="18" charset="0"/>
                            <a:ea typeface="Cambria Math" panose="02040503050406030204" pitchFamily="18" charset="0"/>
                          </a:rPr>
                          <m:t>=1</m:t>
                        </m:r>
                      </m:sub>
                      <m:sup>
                        <m:r>
                          <a:rPr lang="en-IN" sz="2400" b="0" i="1" smtClean="0">
                            <a:solidFill>
                              <a:srgbClr val="0000FF"/>
                            </a:solidFill>
                            <a:latin typeface="Cambria Math" panose="02040503050406030204" pitchFamily="18" charset="0"/>
                            <a:ea typeface="Cambria Math" panose="02040503050406030204" pitchFamily="18" charset="0"/>
                          </a:rPr>
                          <m:t>𝑁</m:t>
                        </m:r>
                      </m:sup>
                      <m:e>
                        <m:nary>
                          <m:naryPr>
                            <m:chr m:val="∏"/>
                            <m:limLoc m:val="subSup"/>
                            <m:ctrlPr>
                              <a:rPr lang="en-IN" sz="2400" i="1" smtClean="0">
                                <a:solidFill>
                                  <a:srgbClr val="0000FF"/>
                                </a:solidFill>
                                <a:latin typeface="Cambria Math" panose="02040503050406030204" pitchFamily="18" charset="0"/>
                              </a:rPr>
                            </m:ctrlPr>
                          </m:naryPr>
                          <m:sub>
                            <m:r>
                              <m:rPr>
                                <m:brk m:alnAt="25"/>
                              </m:rPr>
                              <a:rPr lang="en-IN" sz="2400" i="1">
                                <a:solidFill>
                                  <a:srgbClr val="0000FF"/>
                                </a:solidFill>
                                <a:latin typeface="Cambria Math" panose="02040503050406030204" pitchFamily="18" charset="0"/>
                              </a:rPr>
                              <m:t>𝑘</m:t>
                            </m:r>
                            <m:r>
                              <a:rPr lang="en-IN" sz="2400" i="1">
                                <a:solidFill>
                                  <a:srgbClr val="0000FF"/>
                                </a:solidFill>
                                <a:latin typeface="Cambria Math" panose="02040503050406030204" pitchFamily="18" charset="0"/>
                              </a:rPr>
                              <m:t>=1</m:t>
                            </m:r>
                          </m:sub>
                          <m:sup>
                            <m:r>
                              <a:rPr lang="en-IN" sz="2400" i="1">
                                <a:solidFill>
                                  <a:srgbClr val="0000FF"/>
                                </a:solidFill>
                                <a:latin typeface="Cambria Math" panose="02040503050406030204" pitchFamily="18" charset="0"/>
                              </a:rPr>
                              <m:t>𝐾</m:t>
                            </m:r>
                          </m:sup>
                          <m:e>
                            <m:sSubSup>
                              <m:sSubSupPr>
                                <m:ctrlPr>
                                  <a:rPr lang="en-IN" sz="2400" i="1" smtClean="0">
                                    <a:solidFill>
                                      <a:srgbClr val="0000FF"/>
                                    </a:solidFill>
                                    <a:latin typeface="Cambria Math" panose="02040503050406030204" pitchFamily="18" charset="0"/>
                                  </a:rPr>
                                </m:ctrlPr>
                              </m:sSubSupPr>
                              <m:e>
                                <m:r>
                                  <a:rPr lang="en-IN" sz="2400" i="1">
                                    <a:solidFill>
                                      <a:srgbClr val="0000FF"/>
                                    </a:solidFill>
                                    <a:latin typeface="Cambria Math" panose="02040503050406030204" pitchFamily="18" charset="0"/>
                                  </a:rPr>
                                  <m:t>𝜋</m:t>
                                </m:r>
                              </m:e>
                              <m:sub>
                                <m:r>
                                  <a:rPr lang="en-IN" sz="2400" i="1">
                                    <a:solidFill>
                                      <a:srgbClr val="0000FF"/>
                                    </a:solidFill>
                                    <a:latin typeface="Cambria Math" panose="02040503050406030204" pitchFamily="18" charset="0"/>
                                  </a:rPr>
                                  <m:t>𝑘</m:t>
                                </m:r>
                              </m:sub>
                              <m:sup>
                                <m:r>
                                  <a:rPr lang="en-IN" sz="2400" i="1">
                                    <a:solidFill>
                                      <a:srgbClr val="0000FF"/>
                                    </a:solidFill>
                                    <a:latin typeface="Cambria Math" panose="02040503050406030204" pitchFamily="18" charset="0"/>
                                    <a:ea typeface="Cambria Math" panose="02040503050406030204" pitchFamily="18" charset="0"/>
                                  </a:rPr>
                                  <m:t>𝕀</m:t>
                                </m:r>
                                <m:r>
                                  <a:rPr lang="en-IN" sz="2400" i="1">
                                    <a:solidFill>
                                      <a:srgbClr val="0000FF"/>
                                    </a:solidFill>
                                    <a:latin typeface="Cambria Math" panose="02040503050406030204" pitchFamily="18" charset="0"/>
                                    <a:ea typeface="Cambria Math" panose="02040503050406030204" pitchFamily="18" charset="0"/>
                                  </a:rPr>
                                  <m:t>[</m:t>
                                </m:r>
                                <m:sSub>
                                  <m:sSubPr>
                                    <m:ctrlPr>
                                      <a:rPr lang="en-IN" sz="2400" i="1">
                                        <a:solidFill>
                                          <a:srgbClr val="0000FF"/>
                                        </a:solidFill>
                                        <a:latin typeface="Cambria Math" panose="02040503050406030204" pitchFamily="18" charset="0"/>
                                        <a:ea typeface="Cambria Math" panose="02040503050406030204" pitchFamily="18" charset="0"/>
                                      </a:rPr>
                                    </m:ctrlPr>
                                  </m:sSubPr>
                                  <m:e>
                                    <m:r>
                                      <a:rPr lang="en-IN" sz="2400" i="1">
                                        <a:solidFill>
                                          <a:srgbClr val="0000FF"/>
                                        </a:solidFill>
                                        <a:latin typeface="Cambria Math" panose="02040503050406030204" pitchFamily="18" charset="0"/>
                                        <a:ea typeface="Cambria Math" panose="02040503050406030204" pitchFamily="18" charset="0"/>
                                      </a:rPr>
                                      <m:t>𝑥</m:t>
                                    </m:r>
                                  </m:e>
                                  <m:sub>
                                    <m:r>
                                      <a:rPr lang="en-IN" sz="2400" i="1">
                                        <a:solidFill>
                                          <a:srgbClr val="0000FF"/>
                                        </a:solidFill>
                                        <a:latin typeface="Cambria Math" panose="02040503050406030204" pitchFamily="18" charset="0"/>
                                        <a:ea typeface="Cambria Math" panose="02040503050406030204" pitchFamily="18" charset="0"/>
                                      </a:rPr>
                                      <m:t>𝑛</m:t>
                                    </m:r>
                                  </m:sub>
                                </m:sSub>
                                <m:r>
                                  <a:rPr lang="en-IN" sz="2400" i="1">
                                    <a:solidFill>
                                      <a:srgbClr val="0000FF"/>
                                    </a:solidFill>
                                    <a:latin typeface="Cambria Math" panose="02040503050406030204" pitchFamily="18" charset="0"/>
                                    <a:ea typeface="Cambria Math" panose="02040503050406030204" pitchFamily="18" charset="0"/>
                                  </a:rPr>
                                  <m:t>=</m:t>
                                </m:r>
                                <m:r>
                                  <a:rPr lang="en-IN" sz="2400" i="1">
                                    <a:solidFill>
                                      <a:srgbClr val="0000FF"/>
                                    </a:solidFill>
                                    <a:latin typeface="Cambria Math" panose="02040503050406030204" pitchFamily="18" charset="0"/>
                                    <a:ea typeface="Cambria Math" panose="02040503050406030204" pitchFamily="18" charset="0"/>
                                  </a:rPr>
                                  <m:t>𝑘</m:t>
                                </m:r>
                                <m:r>
                                  <a:rPr lang="en-IN" sz="2400" i="1">
                                    <a:solidFill>
                                      <a:srgbClr val="0000FF"/>
                                    </a:solidFill>
                                    <a:latin typeface="Cambria Math" panose="02040503050406030204" pitchFamily="18" charset="0"/>
                                    <a:ea typeface="Cambria Math" panose="02040503050406030204" pitchFamily="18" charset="0"/>
                                  </a:rPr>
                                  <m:t>]</m:t>
                                </m:r>
                              </m:sup>
                            </m:sSubSup>
                          </m:e>
                        </m:nary>
                      </m:e>
                    </m:nary>
                  </m:oMath>
                </a14:m>
                <a:r>
                  <a:rPr lang="en-IN" sz="2400" dirty="0"/>
                  <a:t>  </a:t>
                </a:r>
              </a:p>
            </p:txBody>
          </p:sp>
        </mc:Choice>
        <mc:Fallback xmlns="">
          <p:sp>
            <p:nvSpPr>
              <p:cNvPr id="27" name="TextBox 26">
                <a:extLst>
                  <a:ext uri="{FF2B5EF4-FFF2-40B4-BE49-F238E27FC236}">
                    <a16:creationId xmlns:a16="http://schemas.microsoft.com/office/drawing/2014/main" id="{979126B5-A4A6-45DF-B83D-A2F6AF0EC70B}"/>
                  </a:ext>
                </a:extLst>
              </p:cNvPr>
              <p:cNvSpPr txBox="1">
                <a:spLocks noRot="1" noChangeAspect="1" noMove="1" noResize="1" noEditPoints="1" noAdjustHandles="1" noChangeArrowheads="1" noChangeShapeType="1" noTextEdit="1"/>
              </p:cNvSpPr>
              <p:nvPr/>
            </p:nvSpPr>
            <p:spPr>
              <a:xfrm>
                <a:off x="1187413" y="3194577"/>
                <a:ext cx="6177781" cy="468846"/>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89C5A3B8-4680-4A3B-8DED-F54FD8776676}"/>
                  </a:ext>
                </a:extLst>
              </p:cNvPr>
              <p:cNvSpPr txBox="1"/>
              <p:nvPr/>
            </p:nvSpPr>
            <p:spPr>
              <a:xfrm>
                <a:off x="1903732" y="4787570"/>
                <a:ext cx="8711744" cy="430887"/>
              </a:xfrm>
              <a:prstGeom prst="rect">
                <a:avLst/>
              </a:prstGeom>
              <a:noFill/>
            </p:spPr>
            <p:txBody>
              <a:bodyPr wrap="none" lIns="0" tIns="0" rIns="0" bIns="0" rtlCol="0">
                <a:spAutoFit/>
              </a:bodyPr>
              <a:lstStyle/>
              <a:p>
                <a14:m>
                  <m:oMath xmlns:m="http://schemas.openxmlformats.org/officeDocument/2006/math">
                    <m:r>
                      <a:rPr lang="en-IN" sz="2800" i="1" smtClean="0">
                        <a:latin typeface="Cambria Math" panose="02040503050406030204" pitchFamily="18" charset="0"/>
                      </a:rPr>
                      <m:t>𝑝</m:t>
                    </m:r>
                    <m:d>
                      <m:dPr>
                        <m:ctrlPr>
                          <a:rPr lang="en-IN" sz="2800" i="1">
                            <a:latin typeface="Cambria Math" panose="02040503050406030204" pitchFamily="18" charset="0"/>
                          </a:rPr>
                        </m:ctrlPr>
                      </m:dPr>
                      <m:e>
                        <m:r>
                          <a:rPr lang="en-IN" sz="2800" b="1" i="1">
                            <a:latin typeface="Cambria Math" panose="02040503050406030204" pitchFamily="18" charset="0"/>
                          </a:rPr>
                          <m:t>𝝅</m:t>
                        </m:r>
                      </m:e>
                      <m:e>
                        <m:r>
                          <a:rPr lang="en-IN" sz="2800" b="1">
                            <a:latin typeface="Cambria Math" panose="02040503050406030204" pitchFamily="18" charset="0"/>
                          </a:rPr>
                          <m:t>𝐗</m:t>
                        </m:r>
                        <m:r>
                          <a:rPr lang="en-IN" sz="2800" i="1">
                            <a:latin typeface="Cambria Math" panose="02040503050406030204" pitchFamily="18" charset="0"/>
                          </a:rPr>
                          <m:t>,</m:t>
                        </m:r>
                        <m:r>
                          <a:rPr lang="en-IN" sz="2800" b="1" i="1">
                            <a:latin typeface="Cambria Math" panose="02040503050406030204" pitchFamily="18" charset="0"/>
                          </a:rPr>
                          <m:t>𝜶</m:t>
                        </m:r>
                      </m:e>
                    </m:d>
                    <m:r>
                      <a:rPr lang="en-IN" sz="2800" b="0" i="1" smtClean="0">
                        <a:latin typeface="Cambria Math" panose="02040503050406030204" pitchFamily="18" charset="0"/>
                      </a:rPr>
                      <m:t>= </m:t>
                    </m:r>
                    <m:r>
                      <m:rPr>
                        <m:sty m:val="p"/>
                      </m:rPr>
                      <a:rPr lang="en-IN" sz="2800" b="0" i="1" smtClean="0">
                        <a:solidFill>
                          <a:schemeClr val="tx1"/>
                        </a:solidFill>
                        <a:latin typeface="Cambria Math" panose="02040503050406030204" pitchFamily="18" charset="0"/>
                      </a:rPr>
                      <m:t>Dirichlet</m:t>
                    </m:r>
                    <m:d>
                      <m:dPr>
                        <m:endChr m:val="|"/>
                        <m:ctrlPr>
                          <a:rPr lang="en-IN" sz="2800" b="0" i="1" smtClean="0">
                            <a:solidFill>
                              <a:schemeClr val="tx1"/>
                            </a:solidFill>
                            <a:latin typeface="Cambria Math" panose="02040503050406030204" pitchFamily="18" charset="0"/>
                          </a:rPr>
                        </m:ctrlPr>
                      </m:dPr>
                      <m:e>
                        <m:r>
                          <a:rPr lang="en-IN" sz="2800" b="1" i="1" smtClean="0">
                            <a:solidFill>
                              <a:schemeClr val="tx1"/>
                            </a:solidFill>
                            <a:latin typeface="Cambria Math" panose="02040503050406030204" pitchFamily="18" charset="0"/>
                          </a:rPr>
                          <m:t>𝝅</m:t>
                        </m:r>
                      </m:e>
                    </m:d>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𝛼</m:t>
                        </m:r>
                      </m:e>
                      <m:sub>
                        <m:r>
                          <a:rPr lang="en-IN" sz="2800" b="0" i="1" smtClean="0">
                            <a:solidFill>
                              <a:schemeClr val="tx1"/>
                            </a:solidFill>
                            <a:latin typeface="Cambria Math" panose="02040503050406030204" pitchFamily="18" charset="0"/>
                          </a:rPr>
                          <m:t>1</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1</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𝛼</m:t>
                        </m:r>
                      </m:e>
                      <m:sub>
                        <m:r>
                          <a:rPr lang="en-IN" sz="2800" b="0" i="1" smtClean="0">
                            <a:solidFill>
                              <a:schemeClr val="tx1"/>
                            </a:solidFill>
                            <a:latin typeface="Cambria Math" panose="02040503050406030204" pitchFamily="18" charset="0"/>
                          </a:rPr>
                          <m:t>2</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2</m:t>
                        </m:r>
                      </m:sub>
                    </m:sSub>
                    <m:r>
                      <a:rPr lang="en-IN" sz="2800" b="0" i="1" smtClean="0">
                        <a:solidFill>
                          <a:schemeClr val="tx1"/>
                        </a:solidFill>
                        <a:latin typeface="Cambria Math" panose="02040503050406030204" pitchFamily="18" charset="0"/>
                      </a:rPr>
                      <m:t>,…, </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𝛼</m:t>
                        </m:r>
                      </m:e>
                      <m:sub>
                        <m:r>
                          <a:rPr lang="en-IN" sz="2800" b="0" i="1" smtClean="0">
                            <a:solidFill>
                              <a:schemeClr val="tx1"/>
                            </a:solidFill>
                            <a:latin typeface="Cambria Math" panose="02040503050406030204" pitchFamily="18" charset="0"/>
                          </a:rPr>
                          <m:t>𝐾</m:t>
                        </m:r>
                      </m:sub>
                    </m:sSub>
                    <m:r>
                      <a:rPr lang="en-IN" sz="2800" b="0" i="1" smtClean="0">
                        <a:solidFill>
                          <a:schemeClr val="tx1"/>
                        </a:solidFill>
                        <a:latin typeface="Cambria Math" panose="02040503050406030204" pitchFamily="18" charset="0"/>
                      </a:rPr>
                      <m:t>+</m:t>
                    </m:r>
                    <m:sSub>
                      <m:sSubPr>
                        <m:ctrlPr>
                          <a:rPr lang="en-IN" sz="2800" b="0" i="1" smtClean="0">
                            <a:solidFill>
                              <a:schemeClr val="tx1"/>
                            </a:solidFill>
                            <a:latin typeface="Cambria Math" panose="02040503050406030204" pitchFamily="18" charset="0"/>
                          </a:rPr>
                        </m:ctrlPr>
                      </m:sSubPr>
                      <m:e>
                        <m:r>
                          <a:rPr lang="en-IN" sz="2800" b="0" i="1" smtClean="0">
                            <a:solidFill>
                              <a:schemeClr val="tx1"/>
                            </a:solidFill>
                            <a:latin typeface="Cambria Math" panose="02040503050406030204" pitchFamily="18" charset="0"/>
                          </a:rPr>
                          <m:t>𝑁</m:t>
                        </m:r>
                      </m:e>
                      <m:sub>
                        <m:r>
                          <a:rPr lang="en-IN" sz="2800" b="0" i="1" smtClean="0">
                            <a:solidFill>
                              <a:schemeClr val="tx1"/>
                            </a:solidFill>
                            <a:latin typeface="Cambria Math" panose="02040503050406030204" pitchFamily="18" charset="0"/>
                          </a:rPr>
                          <m:t>𝐾</m:t>
                        </m:r>
                      </m:sub>
                    </m:sSub>
                    <m:r>
                      <a:rPr lang="en-IN" sz="2800" b="0" i="1" smtClean="0">
                        <a:solidFill>
                          <a:schemeClr val="tx1"/>
                        </a:solidFill>
                        <a:latin typeface="Cambria Math" panose="02040503050406030204" pitchFamily="18" charset="0"/>
                      </a:rPr>
                      <m:t>)</m:t>
                    </m:r>
                  </m:oMath>
                </a14:m>
                <a:r>
                  <a:rPr lang="en-IN" sz="2800" dirty="0"/>
                  <a:t>  </a:t>
                </a:r>
              </a:p>
            </p:txBody>
          </p:sp>
        </mc:Choice>
        <mc:Fallback xmlns="">
          <p:sp>
            <p:nvSpPr>
              <p:cNvPr id="36" name="TextBox 35">
                <a:extLst>
                  <a:ext uri="{FF2B5EF4-FFF2-40B4-BE49-F238E27FC236}">
                    <a16:creationId xmlns:a16="http://schemas.microsoft.com/office/drawing/2014/main" id="{89C5A3B8-4680-4A3B-8DED-F54FD8776676}"/>
                  </a:ext>
                </a:extLst>
              </p:cNvPr>
              <p:cNvSpPr txBox="1">
                <a:spLocks noRot="1" noChangeAspect="1" noMove="1" noResize="1" noEditPoints="1" noAdjustHandles="1" noChangeArrowheads="1" noChangeShapeType="1" noTextEdit="1"/>
              </p:cNvSpPr>
              <p:nvPr/>
            </p:nvSpPr>
            <p:spPr>
              <a:xfrm>
                <a:off x="1903732" y="4787570"/>
                <a:ext cx="8711744" cy="430887"/>
              </a:xfrm>
              <a:prstGeom prst="rect">
                <a:avLst/>
              </a:prstGeom>
              <a:blipFill>
                <a:blip r:embed="rId9"/>
                <a:stretch>
                  <a:fillRect/>
                </a:stretch>
              </a:blipFill>
            </p:spPr>
            <p:txBody>
              <a:bodyPr/>
              <a:lstStyle/>
              <a:p>
                <a:r>
                  <a:rPr lang="en-IN">
                    <a:noFill/>
                  </a:rPr>
                  <a:t> </a:t>
                </a:r>
              </a:p>
            </p:txBody>
          </p:sp>
        </mc:Fallback>
      </mc:AlternateContent>
      <p:sp>
        <p:nvSpPr>
          <p:cNvPr id="37" name="Speech Bubble: Rectangle 36">
            <a:extLst>
              <a:ext uri="{FF2B5EF4-FFF2-40B4-BE49-F238E27FC236}">
                <a16:creationId xmlns:a16="http://schemas.microsoft.com/office/drawing/2014/main" id="{FC9F2288-5BEF-49A5-A72D-1E925CD6AD8D}"/>
              </a:ext>
            </a:extLst>
          </p:cNvPr>
          <p:cNvSpPr/>
          <p:nvPr/>
        </p:nvSpPr>
        <p:spPr>
          <a:xfrm>
            <a:off x="10464796" y="4711688"/>
            <a:ext cx="1541066" cy="947956"/>
          </a:xfrm>
          <a:prstGeom prst="wedgeRectCallout">
            <a:avLst>
              <a:gd name="adj1" fmla="val -37978"/>
              <a:gd name="adj2" fmla="val 5731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Similar to number of heads and tails for the coin bias estimation problem</a:t>
            </a:r>
            <a:endParaRPr lang="en-IN" sz="1400" b="1"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9AD1121-B182-4857-A55A-08C6CAA96388}"/>
                  </a:ext>
                </a:extLst>
              </p:cNvPr>
              <p:cNvSpPr txBox="1"/>
              <p:nvPr/>
            </p:nvSpPr>
            <p:spPr>
              <a:xfrm>
                <a:off x="7365194" y="3151972"/>
                <a:ext cx="3605218" cy="531043"/>
              </a:xfrm>
              <a:prstGeom prst="rect">
                <a:avLst/>
              </a:prstGeom>
              <a:noFill/>
            </p:spPr>
            <p:txBody>
              <a:bodyPr wrap="none" lIns="0" tIns="0" rIns="0" bIns="0" rtlCol="0">
                <a:spAutoFit/>
              </a:bodyPr>
              <a:lstStyle/>
              <a:p>
                <a14:m>
                  <m:oMath xmlns:m="http://schemas.openxmlformats.org/officeDocument/2006/math">
                    <m:r>
                      <a:rPr lang="en-IN" sz="2400" b="0" i="1" smtClean="0">
                        <a:solidFill>
                          <a:schemeClr val="tx1"/>
                        </a:solidFill>
                        <a:latin typeface="Cambria Math" panose="02040503050406030204" pitchFamily="18" charset="0"/>
                      </a:rPr>
                      <m:t>=</m:t>
                    </m:r>
                    <m:nary>
                      <m:naryPr>
                        <m:chr m:val="∏"/>
                        <m:limLoc m:val="subSup"/>
                        <m:ctrlPr>
                          <a:rPr lang="en-IN" sz="2400" i="1">
                            <a:solidFill>
                              <a:schemeClr val="tx1"/>
                            </a:solidFill>
                            <a:latin typeface="Cambria Math" panose="02040503050406030204" pitchFamily="18" charset="0"/>
                          </a:rPr>
                        </m:ctrlPr>
                      </m:naryPr>
                      <m:sub>
                        <m:r>
                          <m:rPr>
                            <m:brk m:alnAt="25"/>
                          </m:rPr>
                          <a:rPr lang="en-IN" sz="2400" i="1">
                            <a:solidFill>
                              <a:schemeClr val="tx1"/>
                            </a:solidFill>
                            <a:latin typeface="Cambria Math" panose="02040503050406030204" pitchFamily="18" charset="0"/>
                          </a:rPr>
                          <m:t>𝑘</m:t>
                        </m:r>
                        <m:r>
                          <a:rPr lang="en-IN" sz="2400" i="1">
                            <a:solidFill>
                              <a:schemeClr val="tx1"/>
                            </a:solidFill>
                            <a:latin typeface="Cambria Math" panose="02040503050406030204" pitchFamily="18" charset="0"/>
                          </a:rPr>
                          <m:t>=1</m:t>
                        </m:r>
                      </m:sub>
                      <m:sup>
                        <m:r>
                          <a:rPr lang="en-IN" sz="2400" i="1">
                            <a:solidFill>
                              <a:schemeClr val="tx1"/>
                            </a:solidFill>
                            <a:latin typeface="Cambria Math" panose="02040503050406030204" pitchFamily="18" charset="0"/>
                          </a:rPr>
                          <m:t>𝐾</m:t>
                        </m:r>
                      </m:sup>
                      <m:e>
                        <m:sSubSup>
                          <m:sSubSupPr>
                            <m:ctrlPr>
                              <a:rPr lang="en-IN" sz="2400" i="1">
                                <a:solidFill>
                                  <a:schemeClr val="tx1"/>
                                </a:solidFill>
                                <a:latin typeface="Cambria Math" panose="02040503050406030204" pitchFamily="18" charset="0"/>
                              </a:rPr>
                            </m:ctrlPr>
                          </m:sSubSupPr>
                          <m:e>
                            <m:r>
                              <a:rPr lang="en-IN" sz="2400" i="1">
                                <a:solidFill>
                                  <a:schemeClr val="tx1"/>
                                </a:solidFill>
                                <a:latin typeface="Cambria Math" panose="02040503050406030204" pitchFamily="18" charset="0"/>
                              </a:rPr>
                              <m:t>𝜋</m:t>
                            </m:r>
                          </m:e>
                          <m:sub>
                            <m:r>
                              <a:rPr lang="en-IN" sz="2400" i="1">
                                <a:solidFill>
                                  <a:schemeClr val="tx1"/>
                                </a:solidFill>
                                <a:latin typeface="Cambria Math" panose="02040503050406030204" pitchFamily="18" charset="0"/>
                              </a:rPr>
                              <m:t>𝑘</m:t>
                            </m:r>
                          </m:sub>
                          <m:sup>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𝛼</m:t>
                                </m:r>
                              </m:e>
                              <m:sub>
                                <m:r>
                                  <a:rPr lang="en-IN" sz="2400" i="1">
                                    <a:solidFill>
                                      <a:schemeClr val="tx1"/>
                                    </a:solidFill>
                                    <a:latin typeface="Cambria Math" panose="02040503050406030204" pitchFamily="18" charset="0"/>
                                  </a:rPr>
                                  <m:t>𝑘</m:t>
                                </m:r>
                              </m:sub>
                            </m:sSub>
                            <m:r>
                              <a:rPr lang="en-IN" sz="2400" i="1">
                                <a:solidFill>
                                  <a:schemeClr val="tx1"/>
                                </a:solidFill>
                                <a:latin typeface="Cambria Math" panose="02040503050406030204" pitchFamily="18" charset="0"/>
                              </a:rPr>
                              <m:t>+</m:t>
                            </m:r>
                            <m:nary>
                              <m:naryPr>
                                <m:chr m:val="∑"/>
                                <m:limLoc m:val="subSup"/>
                                <m:ctrlPr>
                                  <a:rPr lang="en-IN" sz="2400" i="1">
                                    <a:solidFill>
                                      <a:schemeClr val="tx1"/>
                                    </a:solidFill>
                                    <a:latin typeface="Cambria Math" panose="02040503050406030204" pitchFamily="18" charset="0"/>
                                  </a:rPr>
                                </m:ctrlPr>
                              </m:naryPr>
                              <m:sub>
                                <m:r>
                                  <m:rPr>
                                    <m:brk m:alnAt="25"/>
                                  </m:rPr>
                                  <a:rPr lang="en-IN" sz="2400" i="1">
                                    <a:solidFill>
                                      <a:schemeClr val="tx1"/>
                                    </a:solidFill>
                                    <a:latin typeface="Cambria Math" panose="02040503050406030204" pitchFamily="18" charset="0"/>
                                  </a:rPr>
                                  <m:t>𝑛</m:t>
                                </m:r>
                                <m:r>
                                  <a:rPr lang="en-IN" sz="2400" i="1">
                                    <a:solidFill>
                                      <a:schemeClr val="tx1"/>
                                    </a:solidFill>
                                    <a:latin typeface="Cambria Math" panose="02040503050406030204" pitchFamily="18" charset="0"/>
                                  </a:rPr>
                                  <m:t>=1</m:t>
                                </m:r>
                              </m:sub>
                              <m:sup>
                                <m:r>
                                  <a:rPr lang="en-IN" sz="2400" i="1">
                                    <a:solidFill>
                                      <a:schemeClr val="tx1"/>
                                    </a:solidFill>
                                    <a:latin typeface="Cambria Math" panose="02040503050406030204" pitchFamily="18" charset="0"/>
                                  </a:rPr>
                                  <m:t>𝑁</m:t>
                                </m:r>
                              </m:sup>
                              <m:e>
                                <m:r>
                                  <a:rPr lang="en-IN" sz="2400" i="1">
                                    <a:solidFill>
                                      <a:schemeClr val="tx1"/>
                                    </a:solidFill>
                                    <a:latin typeface="Cambria Math" panose="02040503050406030204" pitchFamily="18" charset="0"/>
                                    <a:ea typeface="Cambria Math" panose="02040503050406030204" pitchFamily="18" charset="0"/>
                                  </a:rPr>
                                  <m:t>𝕀</m:t>
                                </m:r>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𝑥</m:t>
                                    </m:r>
                                  </m:e>
                                  <m:sub>
                                    <m:r>
                                      <a:rPr lang="en-IN" sz="2400" i="1">
                                        <a:solidFill>
                                          <a:schemeClr val="tx1"/>
                                        </a:solidFill>
                                        <a:latin typeface="Cambria Math" panose="02040503050406030204" pitchFamily="18" charset="0"/>
                                        <a:ea typeface="Cambria Math" panose="02040503050406030204" pitchFamily="18" charset="0"/>
                                      </a:rPr>
                                      <m:t>𝑛</m:t>
                                    </m:r>
                                  </m:sub>
                                </m:sSub>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𝑘</m:t>
                                </m:r>
                                <m:r>
                                  <a:rPr lang="en-IN" sz="2400" i="1">
                                    <a:solidFill>
                                      <a:schemeClr val="tx1"/>
                                    </a:solidFill>
                                    <a:latin typeface="Cambria Math" panose="02040503050406030204" pitchFamily="18" charset="0"/>
                                    <a:ea typeface="Cambria Math" panose="02040503050406030204" pitchFamily="18" charset="0"/>
                                  </a:rPr>
                                  <m:t>]</m:t>
                                </m:r>
                              </m:e>
                            </m:nary>
                            <m:r>
                              <a:rPr lang="en-IN" sz="2400" i="1">
                                <a:solidFill>
                                  <a:schemeClr val="tx1"/>
                                </a:solidFill>
                                <a:latin typeface="Cambria Math" panose="02040503050406030204" pitchFamily="18" charset="0"/>
                              </a:rPr>
                              <m:t> −1</m:t>
                            </m:r>
                          </m:sup>
                        </m:sSubSup>
                      </m:e>
                    </m:nary>
                  </m:oMath>
                </a14:m>
                <a:r>
                  <a:rPr lang="en-IN" sz="2400" dirty="0"/>
                  <a:t>  </a:t>
                </a:r>
              </a:p>
            </p:txBody>
          </p:sp>
        </mc:Choice>
        <mc:Fallback xmlns="">
          <p:sp>
            <p:nvSpPr>
              <p:cNvPr id="38" name="TextBox 37">
                <a:extLst>
                  <a:ext uri="{FF2B5EF4-FFF2-40B4-BE49-F238E27FC236}">
                    <a16:creationId xmlns:a16="http://schemas.microsoft.com/office/drawing/2014/main" id="{19AD1121-B182-4857-A55A-08C6CAA96388}"/>
                  </a:ext>
                </a:extLst>
              </p:cNvPr>
              <p:cNvSpPr txBox="1">
                <a:spLocks noRot="1" noChangeAspect="1" noMove="1" noResize="1" noEditPoints="1" noAdjustHandles="1" noChangeArrowheads="1" noChangeShapeType="1" noTextEdit="1"/>
              </p:cNvSpPr>
              <p:nvPr/>
            </p:nvSpPr>
            <p:spPr>
              <a:xfrm>
                <a:off x="7365194" y="3151972"/>
                <a:ext cx="3605218" cy="531043"/>
              </a:xfrm>
              <a:prstGeom prst="rect">
                <a:avLst/>
              </a:prstGeom>
              <a:blipFill>
                <a:blip r:embed="rId10"/>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1732986555"/>
      </p:ext>
    </p:extLst>
  </p:cSld>
  <p:clrMapOvr>
    <a:masterClrMapping/>
  </p:clrMapOvr>
  <mc:AlternateContent xmlns:mc="http://schemas.openxmlformats.org/markup-compatibility/2006" xmlns:p14="http://schemas.microsoft.com/office/powerpoint/2010/main">
    <mc:Choice Requires="p14">
      <p:transition spd="slow" p14:dur="2000" advTm="354507"/>
    </mc:Choice>
    <mc:Fallback xmlns="">
      <p:transition spd="slow" advTm="354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down)">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wipe(down)">
                                      <p:cBhvr>
                                        <p:cTn id="50" dur="5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wipe(down)">
                                      <p:cBhvr>
                                        <p:cTn id="55" dur="500"/>
                                        <p:tgtEl>
                                          <p:spTgt spid="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6">
                                            <p:txEl>
                                              <p:pRg st="0" end="0"/>
                                            </p:txEl>
                                          </p:spTgt>
                                        </p:tgtEl>
                                        <p:attrNameLst>
                                          <p:attrName>style.visibility</p:attrName>
                                        </p:attrNameLst>
                                      </p:cBhvr>
                                      <p:to>
                                        <p:strVal val="visible"/>
                                      </p:to>
                                    </p:set>
                                    <p:animEffect transition="in" filter="wipe(down)">
                                      <p:cBhvr>
                                        <p:cTn id="60" dur="500"/>
                                        <p:tgtEl>
                                          <p:spTgt spid="3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animEffect transition="in" filter="wipe(down)">
                                      <p:cBhvr>
                                        <p:cTn id="65" dur="500"/>
                                        <p:tgtEl>
                                          <p:spTgt spid="4">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wipe(down)">
                                      <p:cBhvr>
                                        <p:cTn id="70" dur="500"/>
                                        <p:tgtEl>
                                          <p:spTgt spid="4">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1" grpId="0" animBg="1"/>
      <p:bldP spid="32" grpId="0" animBg="1"/>
      <p:bldP spid="33" grpId="0" animBg="1"/>
      <p:bldP spid="27" grpId="0"/>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Bayesian Inference for </a:t>
            </a:r>
            <a:r>
              <a:rPr lang="en-GB" dirty="0" err="1">
                <a:solidFill>
                  <a:srgbClr val="A33BC3"/>
                </a:solidFill>
              </a:rPr>
              <a:t>Multinoulli</a:t>
            </a:r>
            <a:endParaRPr lang="en-GB"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400" dirty="0">
                    <a:latin typeface="Abadi Extra Light" panose="020B0204020104020204" pitchFamily="34" charset="0"/>
                  </a:rPr>
                  <a:t>Finally, let’s also look at the </a:t>
                </a:r>
                <a:r>
                  <a:rPr lang="en-GB" sz="2400" dirty="0">
                    <a:solidFill>
                      <a:srgbClr val="0000FF"/>
                    </a:solidFill>
                    <a:latin typeface="Abadi Extra Light" panose="020B0204020104020204" pitchFamily="34" charset="0"/>
                  </a:rPr>
                  <a:t>posterior predictive distribution </a:t>
                </a:r>
                <a:r>
                  <a:rPr lang="en-GB" sz="2400" dirty="0">
                    <a:latin typeface="Abadi Extra Light" panose="020B0204020104020204" pitchFamily="34" charset="0"/>
                  </a:rPr>
                  <a:t>for this model</a:t>
                </a:r>
              </a:p>
              <a:p>
                <a:pPr>
                  <a:buFont typeface="Wingdings" panose="05000000000000000000" pitchFamily="2" charset="2"/>
                  <a:buChar char="§"/>
                </a:pPr>
                <a:r>
                  <a:rPr lang="en-GB" sz="2400" dirty="0">
                    <a:latin typeface="Abadi Extra Light" panose="020B0204020104020204" pitchFamily="34" charset="0"/>
                  </a:rPr>
                  <a:t>PPD is the prob </a:t>
                </a:r>
                <a:r>
                  <a:rPr lang="en-GB" sz="2400" dirty="0" err="1">
                    <a:latin typeface="Abadi Extra Light" panose="020B0204020104020204" pitchFamily="34" charset="0"/>
                  </a:rPr>
                  <a:t>distr</a:t>
                </a:r>
                <a:r>
                  <a:rPr lang="en-GB" sz="2400" dirty="0">
                    <a:latin typeface="Abadi Extra Light" panose="020B0204020104020204" pitchFamily="34" charset="0"/>
                  </a:rPr>
                  <a:t> of a new </a:t>
                </a:r>
                <a14:m>
                  <m:oMath xmlns:m="http://schemas.openxmlformats.org/officeDocument/2006/math">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𝑥</m:t>
                        </m:r>
                      </m:e>
                      <m:sub>
                        <m:r>
                          <a:rPr lang="en-IN" sz="2400" b="0" i="1" smtClean="0">
                            <a:latin typeface="Cambria Math" panose="02040503050406030204" pitchFamily="18" charset="0"/>
                          </a:rPr>
                          <m:t>∗</m:t>
                        </m:r>
                      </m:sub>
                    </m:sSub>
                    <m:r>
                      <a:rPr lang="en-IN" sz="2400" b="0" i="1" smtClean="0">
                        <a:latin typeface="Cambria Math" panose="02040503050406030204" pitchFamily="18" charset="0"/>
                      </a:rPr>
                      <m:t>∈</m:t>
                    </m:r>
                    <m:d>
                      <m:dPr>
                        <m:begChr m:val="{"/>
                        <m:endChr m:val="}"/>
                        <m:ctrlPr>
                          <a:rPr lang="en-IN" sz="2400" b="0" i="1" smtClean="0">
                            <a:latin typeface="Cambria Math" panose="02040503050406030204" pitchFamily="18" charset="0"/>
                          </a:rPr>
                        </m:ctrlPr>
                      </m:dPr>
                      <m:e>
                        <m:r>
                          <a:rPr lang="en-IN" sz="2400" b="0" i="1" smtClean="0">
                            <a:latin typeface="Cambria Math" panose="02040503050406030204" pitchFamily="18" charset="0"/>
                          </a:rPr>
                          <m:t>1,2,…, </m:t>
                        </m:r>
                        <m:r>
                          <a:rPr lang="en-IN" sz="2400" b="0" i="1" smtClean="0">
                            <a:latin typeface="Cambria Math" panose="02040503050406030204" pitchFamily="18" charset="0"/>
                          </a:rPr>
                          <m:t>𝐾</m:t>
                        </m:r>
                      </m:e>
                    </m:d>
                    <m:r>
                      <a:rPr lang="en-IN" sz="2400" b="0" i="1" smtClean="0">
                        <a:latin typeface="Cambria Math" panose="02040503050406030204" pitchFamily="18" charset="0"/>
                      </a:rPr>
                      <m:t>,</m:t>
                    </m:r>
                  </m:oMath>
                </a14:m>
                <a:r>
                  <a:rPr lang="en-IN" sz="2400" dirty="0">
                    <a:latin typeface="Abadi Extra Light" panose="020B0204020104020204" pitchFamily="34" charset="0"/>
                  </a:rPr>
                  <a:t> given training data </a:t>
                </a:r>
                <a14:m>
                  <m:oMath xmlns:m="http://schemas.openxmlformats.org/officeDocument/2006/math">
                    <m:r>
                      <a:rPr lang="en-IN" sz="2400" b="1">
                        <a:latin typeface="Cambria Math" panose="02040503050406030204" pitchFamily="18" charset="0"/>
                      </a:rPr>
                      <m:t>𝐗</m:t>
                    </m:r>
                    <m:r>
                      <a:rPr lang="en-IN" sz="2400">
                        <a:latin typeface="Cambria Math" panose="02040503050406030204" pitchFamily="18" charset="0"/>
                      </a:rPr>
                      <m:t>= </m:t>
                    </m:r>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2</m:t>
                        </m:r>
                      </m:sub>
                    </m:sSub>
                    <m:r>
                      <a:rPr lang="en-IN" sz="2400" i="1">
                        <a:latin typeface="Cambria Math" panose="02040503050406030204" pitchFamily="18" charset="0"/>
                      </a:rPr>
                      <m:t>,…, </m:t>
                    </m:r>
                    <m:sSub>
                      <m:sSubPr>
                        <m:ctrlPr>
                          <a:rPr lang="en-IN" sz="2400" i="1">
                            <a:latin typeface="Cambria Math" panose="02040503050406030204" pitchFamily="18" charset="0"/>
                          </a:rPr>
                        </m:ctrlPr>
                      </m:sSubPr>
                      <m:e>
                        <m:r>
                          <a:rPr lang="en-IN" sz="2400" i="1">
                            <a:latin typeface="Cambria Math" panose="02040503050406030204" pitchFamily="18" charset="0"/>
                          </a:rPr>
                          <m:t>𝑥</m:t>
                        </m:r>
                      </m:e>
                      <m:sub>
                        <m:r>
                          <a:rPr lang="en-IN" sz="2400" i="1">
                            <a:latin typeface="Cambria Math" panose="02040503050406030204" pitchFamily="18" charset="0"/>
                          </a:rPr>
                          <m:t>𝑁</m:t>
                        </m:r>
                      </m:sub>
                    </m:sSub>
                    <m:r>
                      <a:rPr lang="en-IN" sz="2400" i="1">
                        <a:latin typeface="Cambria Math" panose="02040503050406030204" pitchFamily="18" charset="0"/>
                      </a:rPr>
                      <m:t>}</m:t>
                    </m:r>
                  </m:oMath>
                </a14:m>
                <a:endParaRPr lang="en-IN" sz="24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200" dirty="0">
                  <a:latin typeface="Abadi Extra Light" panose="020B0204020104020204" pitchFamily="34" charset="0"/>
                </a:endParaRPr>
              </a:p>
              <a:p>
                <a:pPr>
                  <a:buFont typeface="Wingdings" panose="05000000000000000000" pitchFamily="2" charset="2"/>
                  <a:buChar char="§"/>
                </a:pP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𝒙</m:t>
                            </m:r>
                          </m:e>
                          <m:sub>
                            <m:r>
                              <a:rPr lang="en-IN" sz="2400" b="0" i="1" smtClean="0">
                                <a:latin typeface="Cambria Math" panose="02040503050406030204" pitchFamily="18" charset="0"/>
                              </a:rPr>
                              <m:t>∗</m:t>
                            </m:r>
                          </m:sub>
                        </m:sSub>
                      </m:e>
                      <m:e>
                        <m:r>
                          <a:rPr lang="en-IN" sz="2400" b="1" i="1">
                            <a:latin typeface="Cambria Math" panose="02040503050406030204" pitchFamily="18" charset="0"/>
                          </a:rPr>
                          <m:t>𝝅</m:t>
                        </m:r>
                      </m:e>
                    </m:d>
                    <m:r>
                      <a:rPr lang="en-IN" sz="2400" i="1">
                        <a:latin typeface="Cambria Math" panose="02040503050406030204" pitchFamily="18" charset="0"/>
                      </a:rPr>
                      <m:t>= </m:t>
                    </m:r>
                    <m:r>
                      <m:rPr>
                        <m:sty m:val="p"/>
                      </m:rPr>
                      <a:rPr lang="en-IN" sz="2400" i="1">
                        <a:latin typeface="Cambria Math" panose="02040503050406030204" pitchFamily="18" charset="0"/>
                      </a:rPr>
                      <m:t>multinoulli</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𝒙</m:t>
                            </m:r>
                          </m:e>
                          <m:sub>
                            <m:r>
                              <a:rPr lang="en-IN" sz="2400" b="0" i="1" smtClean="0">
                                <a:latin typeface="Cambria Math" panose="02040503050406030204" pitchFamily="18" charset="0"/>
                              </a:rPr>
                              <m:t>∗</m:t>
                            </m:r>
                          </m:sub>
                        </m:sSub>
                      </m:e>
                      <m:e>
                        <m:r>
                          <a:rPr lang="en-IN" sz="2400" b="1" i="1">
                            <a:latin typeface="Cambria Math" panose="02040503050406030204" pitchFamily="18" charset="0"/>
                          </a:rPr>
                          <m:t>𝝅</m:t>
                        </m:r>
                      </m:e>
                    </m:d>
                  </m:oMath>
                </a14:m>
                <a:r>
                  <a:rPr lang="en-IN" sz="2400" dirty="0">
                    <a:latin typeface="Abadi Extra Light" panose="020B0204020104020204" pitchFamily="34" charset="0"/>
                  </a:rPr>
                  <a:t>,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b="1" i="1">
                            <a:latin typeface="Cambria Math" panose="02040503050406030204" pitchFamily="18" charset="0"/>
                          </a:rPr>
                          <m:t>𝝅</m:t>
                        </m:r>
                      </m:e>
                      <m:e>
                        <m:r>
                          <a:rPr lang="en-IN" sz="2400" b="1">
                            <a:latin typeface="Cambria Math" panose="02040503050406030204" pitchFamily="18" charset="0"/>
                          </a:rPr>
                          <m:t>𝐗</m:t>
                        </m:r>
                        <m:r>
                          <a:rPr lang="en-IN" sz="2400" i="1">
                            <a:latin typeface="Cambria Math" panose="02040503050406030204" pitchFamily="18" charset="0"/>
                          </a:rPr>
                          <m:t>,</m:t>
                        </m:r>
                        <m:r>
                          <a:rPr lang="en-IN" sz="2400" b="1" i="1">
                            <a:latin typeface="Cambria Math" panose="02040503050406030204" pitchFamily="18" charset="0"/>
                          </a:rPr>
                          <m:t>𝜶</m:t>
                        </m:r>
                      </m:e>
                    </m:d>
                    <m:r>
                      <a:rPr lang="en-IN" sz="2400" i="1">
                        <a:latin typeface="Cambria Math" panose="02040503050406030204" pitchFamily="18" charset="0"/>
                      </a:rPr>
                      <m:t>= </m:t>
                    </m:r>
                    <m:r>
                      <m:rPr>
                        <m:sty m:val="p"/>
                      </m:rPr>
                      <a:rPr lang="en-IN" sz="2400" i="1">
                        <a:latin typeface="Cambria Math" panose="02040503050406030204" pitchFamily="18" charset="0"/>
                      </a:rPr>
                      <m:t>Dirichlet</m:t>
                    </m:r>
                    <m:d>
                      <m:dPr>
                        <m:endChr m:val="|"/>
                        <m:ctrlPr>
                          <a:rPr lang="en-IN" sz="2400" i="1">
                            <a:latin typeface="Cambria Math" panose="02040503050406030204" pitchFamily="18" charset="0"/>
                          </a:rPr>
                        </m:ctrlPr>
                      </m:dPr>
                      <m:e>
                        <m:r>
                          <a:rPr lang="en-IN" sz="2400" b="1" i="1">
                            <a:latin typeface="Cambria Math" panose="02040503050406030204" pitchFamily="18" charset="0"/>
                          </a:rPr>
                          <m:t>𝝅</m:t>
                        </m:r>
                      </m:e>
                    </m:d>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1</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2</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2</m:t>
                        </m:r>
                      </m:sub>
                    </m:sSub>
                    <m:r>
                      <a:rPr lang="en-IN" sz="2400" i="1">
                        <a:latin typeface="Cambria Math" panose="02040503050406030204" pitchFamily="18" charset="0"/>
                      </a:rPr>
                      <m:t>,…, </m:t>
                    </m:r>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𝐾</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𝐾</m:t>
                        </m:r>
                      </m:sub>
                    </m:sSub>
                    <m:r>
                      <a:rPr lang="en-IN" sz="2400" i="1">
                        <a:latin typeface="Cambria Math" panose="02040503050406030204" pitchFamily="18" charset="0"/>
                      </a:rPr>
                      <m:t>)</m:t>
                    </m:r>
                  </m:oMath>
                </a14:m>
                <a:endParaRPr lang="en-IN" sz="24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Can compute the posterior predictive </a:t>
                </a:r>
                <a:r>
                  <a:rPr lang="en-GB" sz="2400" u="sng" dirty="0">
                    <a:latin typeface="Abadi Extra Light" panose="020B0204020104020204" pitchFamily="34" charset="0"/>
                  </a:rPr>
                  <a:t>probability</a:t>
                </a:r>
                <a:r>
                  <a:rPr lang="en-GB" sz="2400" dirty="0">
                    <a:latin typeface="Abadi Extra Light" panose="020B0204020104020204" pitchFamily="34" charset="0"/>
                  </a:rPr>
                  <a:t> for each of the </a:t>
                </a:r>
                <a14:m>
                  <m:oMath xmlns:m="http://schemas.openxmlformats.org/officeDocument/2006/math">
                    <m:r>
                      <a:rPr lang="en-GB" sz="2400" i="1" dirty="0" smtClean="0">
                        <a:latin typeface="Cambria Math" panose="02040503050406030204" pitchFamily="18" charset="0"/>
                      </a:rPr>
                      <m:t>𝐾</m:t>
                    </m:r>
                  </m:oMath>
                </a14:m>
                <a:r>
                  <a:rPr lang="en-GB" sz="2400" dirty="0">
                    <a:latin typeface="Abadi Extra Light" panose="020B0204020104020204" pitchFamily="34" charset="0"/>
                  </a:rPr>
                  <a:t> possible outcomes</a:t>
                </a: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endParaRPr lang="en-GB" sz="24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400" dirty="0">
                    <a:latin typeface="Abadi Extra Light" panose="020B0204020104020204" pitchFamily="34" charset="0"/>
                  </a:rPr>
                  <a:t>Thus PPD is </a:t>
                </a:r>
                <a:r>
                  <a:rPr lang="en-GB" sz="2400" dirty="0" err="1">
                    <a:latin typeface="Abadi Extra Light" panose="020B0204020104020204" pitchFamily="34" charset="0"/>
                  </a:rPr>
                  <a:t>multinoulli</a:t>
                </a:r>
                <a:r>
                  <a:rPr lang="en-GB" sz="2400" dirty="0">
                    <a:latin typeface="Abadi Extra Light" panose="020B0204020104020204" pitchFamily="34" charset="0"/>
                  </a:rPr>
                  <a:t> with probability vector </a:t>
                </a:r>
                <a14:m>
                  <m:oMath xmlns:m="http://schemas.openxmlformats.org/officeDocument/2006/math">
                    <m:sSubSup>
                      <m:sSubSupPr>
                        <m:ctrlPr>
                          <a:rPr lang="en-GB" sz="2400" i="1" smtClean="0">
                            <a:latin typeface="Cambria Math" panose="02040503050406030204" pitchFamily="18" charset="0"/>
                          </a:rPr>
                        </m:ctrlPr>
                      </m:sSubSupPr>
                      <m:e>
                        <m:d>
                          <m:dPr>
                            <m:begChr m:val="{"/>
                            <m:endChr m:val="}"/>
                            <m:ctrlPr>
                              <a:rPr lang="en-GB" sz="2400" i="1" smtClean="0">
                                <a:latin typeface="Cambria Math" panose="02040503050406030204" pitchFamily="18" charset="0"/>
                              </a:rPr>
                            </m:ctrlPr>
                          </m:dPr>
                          <m:e>
                            <m:f>
                              <m:fPr>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𝑘</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𝑁</m:t>
                                    </m:r>
                                  </m:e>
                                  <m:sub>
                                    <m:r>
                                      <a:rPr lang="en-IN" sz="2400" i="1">
                                        <a:latin typeface="Cambria Math" panose="02040503050406030204" pitchFamily="18" charset="0"/>
                                      </a:rPr>
                                      <m:t>𝑘</m:t>
                                    </m:r>
                                  </m:sub>
                                </m:sSub>
                              </m:num>
                              <m:den>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𝑘</m:t>
                                    </m:r>
                                    <m:r>
                                      <a:rPr lang="en-IN" sz="2400" i="1">
                                        <a:latin typeface="Cambria Math" panose="02040503050406030204" pitchFamily="18" charset="0"/>
                                      </a:rPr>
                                      <m:t>=1</m:t>
                                    </m:r>
                                  </m:sub>
                                  <m:sup>
                                    <m:r>
                                      <a:rPr lang="en-IN" sz="2400" i="1">
                                        <a:latin typeface="Cambria Math" panose="02040503050406030204" pitchFamily="18" charset="0"/>
                                      </a:rPr>
                                      <m:t>𝐾</m:t>
                                    </m:r>
                                  </m:sup>
                                  <m:e>
                                    <m:sSub>
                                      <m:sSubPr>
                                        <m:ctrlPr>
                                          <a:rPr lang="en-IN" sz="2400" i="1">
                                            <a:latin typeface="Cambria Math" panose="02040503050406030204" pitchFamily="18" charset="0"/>
                                          </a:rPr>
                                        </m:ctrlPr>
                                      </m:sSubPr>
                                      <m:e>
                                        <m:r>
                                          <a:rPr lang="en-IN" sz="2400" i="1">
                                            <a:latin typeface="Cambria Math" panose="02040503050406030204" pitchFamily="18" charset="0"/>
                                          </a:rPr>
                                          <m:t>𝛼</m:t>
                                        </m:r>
                                      </m:e>
                                      <m:sub>
                                        <m:r>
                                          <a:rPr lang="en-IN" sz="2400" i="1">
                                            <a:latin typeface="Cambria Math" panose="02040503050406030204" pitchFamily="18" charset="0"/>
                                          </a:rPr>
                                          <m:t>𝑘</m:t>
                                        </m:r>
                                      </m:sub>
                                    </m:sSub>
                                  </m:e>
                                </m:nary>
                                <m:r>
                                  <a:rPr lang="en-IN" sz="2400" i="1">
                                    <a:latin typeface="Cambria Math" panose="02040503050406030204" pitchFamily="18" charset="0"/>
                                  </a:rPr>
                                  <m:t>+</m:t>
                                </m:r>
                                <m:r>
                                  <a:rPr lang="en-IN" sz="2400" i="1">
                                    <a:latin typeface="Cambria Math" panose="02040503050406030204" pitchFamily="18" charset="0"/>
                                  </a:rPr>
                                  <m:t>𝑁</m:t>
                                </m:r>
                              </m:den>
                            </m:f>
                          </m:e>
                        </m:d>
                      </m:e>
                      <m:sub>
                        <m:r>
                          <a:rPr lang="en-IN" sz="2400" b="0" i="1" smtClean="0">
                            <a:latin typeface="Cambria Math" panose="02040503050406030204" pitchFamily="18" charset="0"/>
                          </a:rPr>
                          <m:t>𝑘</m:t>
                        </m:r>
                        <m:r>
                          <a:rPr lang="en-IN" sz="2400" b="0" i="1" smtClean="0">
                            <a:latin typeface="Cambria Math" panose="02040503050406030204" pitchFamily="18" charset="0"/>
                          </a:rPr>
                          <m:t>=1</m:t>
                        </m:r>
                      </m:sub>
                      <m:sup>
                        <m:r>
                          <a:rPr lang="en-IN" sz="2400" b="0" i="1" smtClean="0">
                            <a:latin typeface="Cambria Math" panose="02040503050406030204" pitchFamily="18" charset="0"/>
                          </a:rPr>
                          <m:t>𝐾</m:t>
                        </m:r>
                      </m:sup>
                    </m:sSubSup>
                  </m:oMath>
                </a14:m>
                <a:r>
                  <a:rPr lang="en-GB" sz="2400" dirty="0">
                    <a:latin typeface="Abadi Extra Light" panose="020B0204020104020204" pitchFamily="34" charset="0"/>
                  </a:rPr>
                  <a:t> </a:t>
                </a:r>
              </a:p>
              <a:p>
                <a:pPr>
                  <a:buFont typeface="Wingdings" panose="05000000000000000000" pitchFamily="2" charset="2"/>
                  <a:buChar char="§"/>
                </a:pPr>
                <a:r>
                  <a:rPr lang="en-GB" sz="2400" dirty="0">
                    <a:latin typeface="Abadi Extra Light" panose="020B0204020104020204" pitchFamily="34" charset="0"/>
                  </a:rPr>
                  <a:t>Plug-in predictive will also be </a:t>
                </a:r>
                <a:r>
                  <a:rPr lang="en-GB" sz="2400" dirty="0" err="1">
                    <a:latin typeface="Abadi Extra Light" panose="020B0204020104020204" pitchFamily="34" charset="0"/>
                  </a:rPr>
                  <a:t>multinoulli</a:t>
                </a:r>
                <a:r>
                  <a:rPr lang="en-GB" sz="2400" dirty="0">
                    <a:latin typeface="Abadi Extra Light" panose="020B0204020104020204" pitchFamily="34" charset="0"/>
                  </a:rPr>
                  <a:t> but with prob vector given by the </a:t>
                </a:r>
                <a:r>
                  <a:rPr lang="en-GB" sz="2400" u="sng" dirty="0">
                    <a:latin typeface="Abadi Extra Light" panose="020B0204020104020204" pitchFamily="34" charset="0"/>
                  </a:rPr>
                  <a:t>point estimate </a:t>
                </a:r>
                <a:r>
                  <a:rPr lang="en-GB" sz="2400" dirty="0">
                    <a:latin typeface="Abadi Extra Light" panose="020B0204020104020204" pitchFamily="34" charset="0"/>
                  </a:rPr>
                  <a:t>of </a:t>
                </a:r>
                <a14:m>
                  <m:oMath xmlns:m="http://schemas.openxmlformats.org/officeDocument/2006/math">
                    <m:r>
                      <a:rPr lang="en-IN" sz="2400" b="1" i="1">
                        <a:latin typeface="Cambria Math" panose="02040503050406030204" pitchFamily="18" charset="0"/>
                      </a:rPr>
                      <m:t>𝝅</m:t>
                    </m:r>
                  </m:oMath>
                </a14:m>
                <a:r>
                  <a:rPr lang="en-GB" sz="2400" dirty="0">
                    <a:latin typeface="Abadi Extra Light" panose="020B0204020104020204" pitchFamily="34" charset="0"/>
                  </a:rPr>
                  <a:t> </a:t>
                </a:r>
                <a:endParaRPr lang="en-IN" sz="24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727" t="-1645"/>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15</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73E4AF5-6116-4A53-AD27-B1A7743C1785}"/>
                  </a:ext>
                </a:extLst>
              </p:cNvPr>
              <p:cNvSpPr txBox="1"/>
              <p:nvPr/>
            </p:nvSpPr>
            <p:spPr>
              <a:xfrm>
                <a:off x="3072373" y="2099058"/>
                <a:ext cx="556068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1" i="1" smtClean="0">
                                  <a:latin typeface="Cambria Math" panose="02040503050406030204" pitchFamily="18" charset="0"/>
                                </a:rPr>
                                <m:t>𝒙</m:t>
                              </m:r>
                            </m:e>
                            <m:sub>
                              <m:r>
                                <a:rPr lang="en-IN" sz="2800" b="0" i="1" smtClean="0">
                                  <a:latin typeface="Cambria Math" panose="02040503050406030204" pitchFamily="18" charset="0"/>
                                </a:rPr>
                                <m:t>∗</m:t>
                              </m:r>
                            </m:sub>
                          </m:sSub>
                        </m:e>
                        <m:e>
                          <m:r>
                            <a:rPr lang="en-IN" sz="2800" b="1" i="0" smtClean="0">
                              <a:latin typeface="Cambria Math" panose="02040503050406030204" pitchFamily="18" charset="0"/>
                            </a:rPr>
                            <m:t>𝐗</m:t>
                          </m:r>
                          <m:r>
                            <a:rPr lang="en-IN" sz="2800" b="0" i="1" smtClean="0">
                              <a:latin typeface="Cambria Math" panose="02040503050406030204" pitchFamily="18" charset="0"/>
                            </a:rPr>
                            <m:t>,</m:t>
                          </m:r>
                          <m:r>
                            <a:rPr lang="en-IN" sz="2800" b="1" i="1" smtClean="0">
                              <a:latin typeface="Cambria Math" panose="02040503050406030204" pitchFamily="18" charset="0"/>
                            </a:rPr>
                            <m:t>𝜶</m:t>
                          </m:r>
                        </m:e>
                      </m:d>
                      <m:r>
                        <a:rPr lang="en-IN" sz="2800" b="0" i="1" smtClean="0">
                          <a:latin typeface="Cambria Math" panose="02040503050406030204" pitchFamily="18" charset="0"/>
                        </a:rPr>
                        <m:t>=∫</m:t>
                      </m:r>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i="1">
                                  <a:latin typeface="Cambria Math" panose="02040503050406030204" pitchFamily="18" charset="0"/>
                                </a:rPr>
                              </m:ctrlPr>
                            </m:sSubPr>
                            <m:e>
                              <m:r>
                                <a:rPr lang="en-IN" sz="2800" b="1" i="1">
                                  <a:latin typeface="Cambria Math" panose="02040503050406030204" pitchFamily="18" charset="0"/>
                                </a:rPr>
                                <m:t>𝒙</m:t>
                              </m:r>
                            </m:e>
                            <m:sub>
                              <m:r>
                                <a:rPr lang="en-IN" sz="2800" b="0" i="1" smtClean="0">
                                  <a:latin typeface="Cambria Math" panose="02040503050406030204" pitchFamily="18" charset="0"/>
                                </a:rPr>
                                <m:t>∗</m:t>
                              </m:r>
                            </m:sub>
                          </m:sSub>
                        </m:e>
                        <m:e>
                          <m:r>
                            <a:rPr lang="en-IN" sz="2800" b="1" i="1" smtClean="0">
                              <a:latin typeface="Cambria Math" panose="02040503050406030204" pitchFamily="18" charset="0"/>
                            </a:rPr>
                            <m:t>𝝅</m:t>
                          </m:r>
                        </m:e>
                      </m:d>
                      <m:r>
                        <a:rPr lang="en-IN" sz="2800" b="1" i="1" smtClean="0">
                          <a:latin typeface="Cambria Math" panose="02040503050406030204" pitchFamily="18" charset="0"/>
                        </a:rPr>
                        <m:t>𝒑</m:t>
                      </m:r>
                      <m:d>
                        <m:dPr>
                          <m:ctrlPr>
                            <a:rPr lang="en-IN" sz="2800" b="1" i="1" smtClean="0">
                              <a:latin typeface="Cambria Math" panose="02040503050406030204" pitchFamily="18" charset="0"/>
                            </a:rPr>
                          </m:ctrlPr>
                        </m:dPr>
                        <m:e>
                          <m:r>
                            <a:rPr lang="en-IN" sz="2800" b="1" i="1" smtClean="0">
                              <a:latin typeface="Cambria Math" panose="02040503050406030204" pitchFamily="18" charset="0"/>
                            </a:rPr>
                            <m:t>𝝅</m:t>
                          </m:r>
                        </m:e>
                        <m:e>
                          <m:r>
                            <a:rPr lang="en-IN" sz="2800" b="1" i="0" smtClean="0">
                              <a:latin typeface="Cambria Math" panose="02040503050406030204" pitchFamily="18" charset="0"/>
                            </a:rPr>
                            <m:t>𝐗</m:t>
                          </m:r>
                          <m:r>
                            <a:rPr lang="en-IN" sz="2800" b="1" i="1" smtClean="0">
                              <a:latin typeface="Cambria Math" panose="02040503050406030204" pitchFamily="18" charset="0"/>
                            </a:rPr>
                            <m:t>,</m:t>
                          </m:r>
                          <m:r>
                            <a:rPr lang="en-IN" sz="2800" b="1" i="1" smtClean="0">
                              <a:latin typeface="Cambria Math" panose="02040503050406030204" pitchFamily="18" charset="0"/>
                            </a:rPr>
                            <m:t>𝜶</m:t>
                          </m:r>
                        </m:e>
                      </m:d>
                      <m:r>
                        <a:rPr lang="en-IN" sz="2800" b="1" i="1" smtClean="0">
                          <a:latin typeface="Cambria Math" panose="02040503050406030204" pitchFamily="18" charset="0"/>
                        </a:rPr>
                        <m:t>𝒅</m:t>
                      </m:r>
                      <m:r>
                        <a:rPr lang="en-IN" sz="2800" b="1" i="1" smtClean="0">
                          <a:latin typeface="Cambria Math" panose="02040503050406030204" pitchFamily="18" charset="0"/>
                        </a:rPr>
                        <m:t>𝝅</m:t>
                      </m:r>
                    </m:oMath>
                  </m:oMathPara>
                </a14:m>
                <a:endParaRPr lang="en-IN" sz="2800" b="1" dirty="0"/>
              </a:p>
            </p:txBody>
          </p:sp>
        </mc:Choice>
        <mc:Fallback xmlns="">
          <p:sp>
            <p:nvSpPr>
              <p:cNvPr id="3" name="TextBox 2">
                <a:extLst>
                  <a:ext uri="{FF2B5EF4-FFF2-40B4-BE49-F238E27FC236}">
                    <a16:creationId xmlns:a16="http://schemas.microsoft.com/office/drawing/2014/main" id="{473E4AF5-6116-4A53-AD27-B1A7743C1785}"/>
                  </a:ext>
                </a:extLst>
              </p:cNvPr>
              <p:cNvSpPr txBox="1">
                <a:spLocks noRot="1" noChangeAspect="1" noMove="1" noResize="1" noEditPoints="1" noAdjustHandles="1" noChangeArrowheads="1" noChangeShapeType="1" noTextEdit="1"/>
              </p:cNvSpPr>
              <p:nvPr/>
            </p:nvSpPr>
            <p:spPr>
              <a:xfrm>
                <a:off x="3072373" y="2099058"/>
                <a:ext cx="5560689" cy="447238"/>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F4CE7EF-CEF1-484A-8349-AF3BF9C80FE5}"/>
                  </a:ext>
                </a:extLst>
              </p:cNvPr>
              <p:cNvSpPr txBox="1"/>
              <p:nvPr/>
            </p:nvSpPr>
            <p:spPr>
              <a:xfrm>
                <a:off x="2154064" y="3712161"/>
                <a:ext cx="4936159" cy="319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b="0" i="1" smtClean="0">
                                  <a:latin typeface="Cambria Math" panose="02040503050406030204" pitchFamily="18" charset="0"/>
                                </a:rPr>
                              </m:ctrlPr>
                            </m:sSubPr>
                            <m:e>
                              <m:r>
                                <a:rPr lang="en-IN" sz="2000" b="1" i="1" smtClean="0">
                                  <a:latin typeface="Cambria Math" panose="02040503050406030204" pitchFamily="18" charset="0"/>
                                </a:rPr>
                                <m:t>𝒙</m:t>
                              </m:r>
                            </m:e>
                            <m:sub>
                              <m:r>
                                <a:rPr lang="en-IN" sz="2000" b="0" i="1" smtClean="0">
                                  <a:latin typeface="Cambria Math" panose="02040503050406030204" pitchFamily="18" charset="0"/>
                                </a:rPr>
                                <m:t>∗</m:t>
                              </m:r>
                            </m:sub>
                          </m:sSub>
                          <m:r>
                            <a:rPr lang="en-IN" sz="2000" b="0" i="1" smtClean="0">
                              <a:latin typeface="Cambria Math" panose="02040503050406030204" pitchFamily="18" charset="0"/>
                            </a:rPr>
                            <m:t>=</m:t>
                          </m:r>
                          <m:r>
                            <a:rPr lang="en-IN" sz="2000" b="0" i="1" smtClean="0">
                              <a:latin typeface="Cambria Math" panose="02040503050406030204" pitchFamily="18" charset="0"/>
                            </a:rPr>
                            <m:t>𝑘</m:t>
                          </m:r>
                        </m:e>
                        <m:e>
                          <m:r>
                            <a:rPr lang="en-IN" sz="2000" b="1" i="0" smtClean="0">
                              <a:latin typeface="Cambria Math" panose="02040503050406030204" pitchFamily="18" charset="0"/>
                            </a:rPr>
                            <m:t>𝐗</m:t>
                          </m:r>
                          <m:r>
                            <a:rPr lang="en-IN" sz="2000" b="0" i="1" smtClean="0">
                              <a:latin typeface="Cambria Math" panose="02040503050406030204" pitchFamily="18" charset="0"/>
                            </a:rPr>
                            <m:t>,</m:t>
                          </m:r>
                          <m:r>
                            <a:rPr lang="en-IN" sz="2000" b="1" i="1" smtClean="0">
                              <a:latin typeface="Cambria Math" panose="02040503050406030204" pitchFamily="18" charset="0"/>
                            </a:rPr>
                            <m:t>𝜶</m:t>
                          </m:r>
                        </m:e>
                      </m:d>
                      <m:r>
                        <a:rPr lang="en-IN" sz="2000" b="0" i="1" smtClean="0">
                          <a:latin typeface="Cambria Math" panose="02040503050406030204" pitchFamily="18" charset="0"/>
                        </a:rPr>
                        <m:t>=∫</m:t>
                      </m:r>
                      <m:r>
                        <a:rPr lang="en-IN" sz="2000" b="0" i="1" smtClean="0">
                          <a:latin typeface="Cambria Math" panose="02040503050406030204" pitchFamily="18" charset="0"/>
                        </a:rPr>
                        <m:t>𝑝</m:t>
                      </m:r>
                      <m:d>
                        <m:dPr>
                          <m:ctrlPr>
                            <a:rPr lang="en-IN" sz="2000" b="0" i="1" smtClean="0">
                              <a:latin typeface="Cambria Math" panose="02040503050406030204" pitchFamily="18" charset="0"/>
                            </a:rPr>
                          </m:ctrlPr>
                        </m:dPr>
                        <m:e>
                          <m:sSub>
                            <m:sSubPr>
                              <m:ctrlPr>
                                <a:rPr lang="en-IN" sz="2000" i="1">
                                  <a:latin typeface="Cambria Math" panose="02040503050406030204" pitchFamily="18" charset="0"/>
                                </a:rPr>
                              </m:ctrlPr>
                            </m:sSubPr>
                            <m:e>
                              <m:r>
                                <a:rPr lang="en-IN" sz="2000" b="1" i="1">
                                  <a:latin typeface="Cambria Math" panose="02040503050406030204" pitchFamily="18" charset="0"/>
                                </a:rPr>
                                <m:t>𝒙</m:t>
                              </m:r>
                            </m:e>
                            <m:sub>
                              <m:r>
                                <a:rPr lang="en-IN" sz="2000" i="1">
                                  <a:latin typeface="Cambria Math" panose="02040503050406030204" pitchFamily="18" charset="0"/>
                                </a:rPr>
                                <m:t>∗</m:t>
                              </m:r>
                            </m:sub>
                          </m:sSub>
                          <m:r>
                            <a:rPr lang="en-IN" sz="2000" i="1">
                              <a:latin typeface="Cambria Math" panose="02040503050406030204" pitchFamily="18" charset="0"/>
                            </a:rPr>
                            <m:t>=</m:t>
                          </m:r>
                          <m:r>
                            <a:rPr lang="en-IN" sz="2000" i="1">
                              <a:latin typeface="Cambria Math" panose="02040503050406030204" pitchFamily="18" charset="0"/>
                            </a:rPr>
                            <m:t>𝑘</m:t>
                          </m:r>
                        </m:e>
                        <m:e>
                          <m:r>
                            <a:rPr lang="en-IN" sz="2000" b="1" i="1" smtClean="0">
                              <a:latin typeface="Cambria Math" panose="02040503050406030204" pitchFamily="18" charset="0"/>
                            </a:rPr>
                            <m:t>𝝅</m:t>
                          </m:r>
                        </m:e>
                      </m:d>
                      <m:r>
                        <a:rPr lang="en-IN" sz="2000" b="1" i="1" smtClean="0">
                          <a:latin typeface="Cambria Math" panose="02040503050406030204" pitchFamily="18" charset="0"/>
                        </a:rPr>
                        <m:t>𝒑</m:t>
                      </m:r>
                      <m:d>
                        <m:dPr>
                          <m:ctrlPr>
                            <a:rPr lang="en-IN" sz="2000" b="1" i="1" smtClean="0">
                              <a:latin typeface="Cambria Math" panose="02040503050406030204" pitchFamily="18" charset="0"/>
                            </a:rPr>
                          </m:ctrlPr>
                        </m:dPr>
                        <m:e>
                          <m:r>
                            <a:rPr lang="en-IN" sz="2000" b="1" i="1" smtClean="0">
                              <a:latin typeface="Cambria Math" panose="02040503050406030204" pitchFamily="18" charset="0"/>
                            </a:rPr>
                            <m:t>𝝅</m:t>
                          </m:r>
                        </m:e>
                        <m:e>
                          <m:r>
                            <a:rPr lang="en-IN" sz="2000" b="1" i="0" smtClean="0">
                              <a:latin typeface="Cambria Math" panose="02040503050406030204" pitchFamily="18" charset="0"/>
                            </a:rPr>
                            <m:t>𝐗</m:t>
                          </m:r>
                          <m:r>
                            <a:rPr lang="en-IN" sz="2000" b="1" i="1" smtClean="0">
                              <a:latin typeface="Cambria Math" panose="02040503050406030204" pitchFamily="18" charset="0"/>
                            </a:rPr>
                            <m:t>,</m:t>
                          </m:r>
                          <m:r>
                            <a:rPr lang="en-IN" sz="2000" b="1" i="1" smtClean="0">
                              <a:latin typeface="Cambria Math" panose="02040503050406030204" pitchFamily="18" charset="0"/>
                            </a:rPr>
                            <m:t>𝜶</m:t>
                          </m:r>
                        </m:e>
                      </m:d>
                      <m:r>
                        <a:rPr lang="en-IN" sz="2000" b="1" i="1" smtClean="0">
                          <a:latin typeface="Cambria Math" panose="02040503050406030204" pitchFamily="18" charset="0"/>
                        </a:rPr>
                        <m:t>𝒅</m:t>
                      </m:r>
                      <m:r>
                        <a:rPr lang="en-IN" sz="2000" b="1" i="1" smtClean="0">
                          <a:latin typeface="Cambria Math" panose="02040503050406030204" pitchFamily="18" charset="0"/>
                        </a:rPr>
                        <m:t>𝝅</m:t>
                      </m:r>
                    </m:oMath>
                  </m:oMathPara>
                </a14:m>
                <a:endParaRPr lang="en-IN" sz="2000" b="1" dirty="0"/>
              </a:p>
            </p:txBody>
          </p:sp>
        </mc:Choice>
        <mc:Fallback xmlns="">
          <p:sp>
            <p:nvSpPr>
              <p:cNvPr id="15" name="TextBox 14">
                <a:extLst>
                  <a:ext uri="{FF2B5EF4-FFF2-40B4-BE49-F238E27FC236}">
                    <a16:creationId xmlns:a16="http://schemas.microsoft.com/office/drawing/2014/main" id="{EF4CE7EF-CEF1-484A-8349-AF3BF9C80FE5}"/>
                  </a:ext>
                </a:extLst>
              </p:cNvPr>
              <p:cNvSpPr txBox="1">
                <a:spLocks noRot="1" noChangeAspect="1" noMove="1" noResize="1" noEditPoints="1" noAdjustHandles="1" noChangeArrowheads="1" noChangeShapeType="1" noTextEdit="1"/>
              </p:cNvSpPr>
              <p:nvPr/>
            </p:nvSpPr>
            <p:spPr>
              <a:xfrm>
                <a:off x="2154064" y="3712161"/>
                <a:ext cx="4936159" cy="319511"/>
              </a:xfrm>
              <a:prstGeom prst="rect">
                <a:avLst/>
              </a:prstGeom>
              <a:blipFill>
                <a:blip r:embed="rId7"/>
                <a:stretch>
                  <a:fillRect l="-741" t="-15385" r="-988" b="-4038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B6575BE-6A13-4476-80A7-F251E2EAC352}"/>
                  </a:ext>
                </a:extLst>
              </p:cNvPr>
              <p:cNvSpPr txBox="1"/>
              <p:nvPr/>
            </p:nvSpPr>
            <p:spPr>
              <a:xfrm>
                <a:off x="3774925" y="4137054"/>
                <a:ext cx="6182462" cy="319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𝜋</m:t>
                          </m:r>
                        </m:e>
                        <m:sub>
                          <m:r>
                            <a:rPr lang="en-IN" sz="2000" b="0" i="1" smtClean="0">
                              <a:latin typeface="Cambria Math" panose="02040503050406030204" pitchFamily="18" charset="0"/>
                            </a:rPr>
                            <m:t>𝑘</m:t>
                          </m:r>
                        </m:sub>
                      </m:sSub>
                      <m:r>
                        <a:rPr lang="en-IN" sz="2000" b="1" i="1" smtClean="0">
                          <a:latin typeface="Cambria Math" panose="02040503050406030204" pitchFamily="18" charset="0"/>
                        </a:rPr>
                        <m:t>×</m:t>
                      </m:r>
                      <m:r>
                        <m:rPr>
                          <m:sty m:val="p"/>
                        </m:rPr>
                        <a:rPr lang="en-IN" sz="2000" i="1">
                          <a:latin typeface="Cambria Math" panose="02040503050406030204" pitchFamily="18" charset="0"/>
                        </a:rPr>
                        <m:t>Dirichlet</m:t>
                      </m:r>
                      <m:d>
                        <m:dPr>
                          <m:endChr m:val="|"/>
                          <m:ctrlPr>
                            <a:rPr lang="en-IN" sz="2000" i="1">
                              <a:latin typeface="Cambria Math" panose="02040503050406030204" pitchFamily="18" charset="0"/>
                            </a:rPr>
                          </m:ctrlPr>
                        </m:dPr>
                        <m:e>
                          <m:r>
                            <a:rPr lang="en-IN" sz="2000" b="1" i="1">
                              <a:latin typeface="Cambria Math" panose="02040503050406030204" pitchFamily="18" charset="0"/>
                            </a:rPr>
                            <m:t>𝝅</m:t>
                          </m:r>
                        </m:e>
                      </m:d>
                      <m:sSub>
                        <m:sSubPr>
                          <m:ctrlPr>
                            <a:rPr lang="en-IN" sz="2000" i="1">
                              <a:latin typeface="Cambria Math" panose="02040503050406030204" pitchFamily="18" charset="0"/>
                            </a:rPr>
                          </m:ctrlPr>
                        </m:sSubPr>
                        <m:e>
                          <m:r>
                            <a:rPr lang="en-IN" sz="2000" i="1">
                              <a:latin typeface="Cambria Math" panose="02040503050406030204" pitchFamily="18" charset="0"/>
                            </a:rPr>
                            <m:t>𝛼</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𝑁</m:t>
                          </m:r>
                        </m:e>
                        <m:sub>
                          <m:r>
                            <a:rPr lang="en-IN" sz="2000" i="1">
                              <a:latin typeface="Cambria Math" panose="02040503050406030204" pitchFamily="18" charset="0"/>
                            </a:rPr>
                            <m:t>1</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𝛼</m:t>
                          </m:r>
                        </m:e>
                        <m:sub>
                          <m:r>
                            <a:rPr lang="en-IN" sz="2000" i="1">
                              <a:latin typeface="Cambria Math" panose="02040503050406030204" pitchFamily="18" charset="0"/>
                            </a:rPr>
                            <m:t>2</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𝑁</m:t>
                          </m:r>
                        </m:e>
                        <m:sub>
                          <m:r>
                            <a:rPr lang="en-IN" sz="2000" i="1">
                              <a:latin typeface="Cambria Math" panose="02040503050406030204" pitchFamily="18" charset="0"/>
                            </a:rPr>
                            <m:t>2</m:t>
                          </m:r>
                        </m:sub>
                      </m:sSub>
                      <m:r>
                        <a:rPr lang="en-IN" sz="2000" i="1">
                          <a:latin typeface="Cambria Math" panose="02040503050406030204" pitchFamily="18" charset="0"/>
                        </a:rPr>
                        <m:t>,…, </m:t>
                      </m:r>
                      <m:sSub>
                        <m:sSubPr>
                          <m:ctrlPr>
                            <a:rPr lang="en-IN" sz="2000" i="1">
                              <a:latin typeface="Cambria Math" panose="02040503050406030204" pitchFamily="18" charset="0"/>
                            </a:rPr>
                          </m:ctrlPr>
                        </m:sSubPr>
                        <m:e>
                          <m:r>
                            <a:rPr lang="en-IN" sz="2000" i="1">
                              <a:latin typeface="Cambria Math" panose="02040503050406030204" pitchFamily="18" charset="0"/>
                            </a:rPr>
                            <m:t>𝛼</m:t>
                          </m:r>
                        </m:e>
                        <m:sub>
                          <m:r>
                            <a:rPr lang="en-IN" sz="2000" i="1">
                              <a:latin typeface="Cambria Math" panose="02040503050406030204" pitchFamily="18" charset="0"/>
                            </a:rPr>
                            <m:t>𝐾</m:t>
                          </m:r>
                        </m:sub>
                      </m:sSub>
                      <m:r>
                        <a:rPr lang="en-IN" sz="2000" i="1">
                          <a:latin typeface="Cambria Math" panose="02040503050406030204" pitchFamily="18" charset="0"/>
                        </a:rPr>
                        <m:t>+</m:t>
                      </m:r>
                      <m:sSub>
                        <m:sSubPr>
                          <m:ctrlPr>
                            <a:rPr lang="en-IN" sz="2000" i="1">
                              <a:latin typeface="Cambria Math" panose="02040503050406030204" pitchFamily="18" charset="0"/>
                            </a:rPr>
                          </m:ctrlPr>
                        </m:sSubPr>
                        <m:e>
                          <m:r>
                            <a:rPr lang="en-IN" sz="2000" i="1">
                              <a:latin typeface="Cambria Math" panose="02040503050406030204" pitchFamily="18" charset="0"/>
                            </a:rPr>
                            <m:t>𝑁</m:t>
                          </m:r>
                        </m:e>
                        <m:sub>
                          <m:r>
                            <a:rPr lang="en-IN" sz="2000" i="1">
                              <a:latin typeface="Cambria Math" panose="02040503050406030204" pitchFamily="18" charset="0"/>
                            </a:rPr>
                            <m:t>𝐾</m:t>
                          </m:r>
                        </m:sub>
                      </m:sSub>
                      <m:r>
                        <a:rPr lang="en-IN" sz="2000" i="1">
                          <a:latin typeface="Cambria Math" panose="02040503050406030204" pitchFamily="18" charset="0"/>
                        </a:rPr>
                        <m:t>)</m:t>
                      </m:r>
                      <m:r>
                        <a:rPr lang="en-IN" sz="2000" b="0" i="1" smtClean="0">
                          <a:latin typeface="Cambria Math" panose="02040503050406030204" pitchFamily="18" charset="0"/>
                        </a:rPr>
                        <m:t>𝑑</m:t>
                      </m:r>
                      <m:r>
                        <a:rPr lang="en-IN" sz="2000" b="0" i="1" smtClean="0">
                          <a:latin typeface="Cambria Math" panose="02040503050406030204" pitchFamily="18" charset="0"/>
                        </a:rPr>
                        <m:t>𝜋</m:t>
                      </m:r>
                    </m:oMath>
                  </m:oMathPara>
                </a14:m>
                <a:endParaRPr lang="en-IN" sz="2000" b="1" dirty="0"/>
              </a:p>
            </p:txBody>
          </p:sp>
        </mc:Choice>
        <mc:Fallback xmlns="">
          <p:sp>
            <p:nvSpPr>
              <p:cNvPr id="16" name="TextBox 15">
                <a:extLst>
                  <a:ext uri="{FF2B5EF4-FFF2-40B4-BE49-F238E27FC236}">
                    <a16:creationId xmlns:a16="http://schemas.microsoft.com/office/drawing/2014/main" id="{FB6575BE-6A13-4476-80A7-F251E2EAC352}"/>
                  </a:ext>
                </a:extLst>
              </p:cNvPr>
              <p:cNvSpPr txBox="1">
                <a:spLocks noRot="1" noChangeAspect="1" noMove="1" noResize="1" noEditPoints="1" noAdjustHandles="1" noChangeArrowheads="1" noChangeShapeType="1" noTextEdit="1"/>
              </p:cNvSpPr>
              <p:nvPr/>
            </p:nvSpPr>
            <p:spPr>
              <a:xfrm>
                <a:off x="3774925" y="4137054"/>
                <a:ext cx="6182462" cy="319511"/>
              </a:xfrm>
              <a:prstGeom prst="rect">
                <a:avLst/>
              </a:prstGeom>
              <a:blipFill>
                <a:blip r:embed="rId8"/>
                <a:stretch>
                  <a:fillRect t="-15385" b="-4038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21CD88-DA11-42C7-A9A9-258388138348}"/>
                  </a:ext>
                </a:extLst>
              </p:cNvPr>
              <p:cNvSpPr txBox="1"/>
              <p:nvPr/>
            </p:nvSpPr>
            <p:spPr>
              <a:xfrm>
                <a:off x="3774925" y="4475266"/>
                <a:ext cx="1694438" cy="6551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m:t>
                      </m:r>
                      <m:f>
                        <m:fPr>
                          <m:ctrlPr>
                            <a:rPr lang="en-IN" sz="2000" b="0" i="1" smtClean="0">
                              <a:latin typeface="Cambria Math" panose="02040503050406030204" pitchFamily="18" charset="0"/>
                            </a:rPr>
                          </m:ctrlPr>
                        </m:fPr>
                        <m:num>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𝛼</m:t>
                              </m:r>
                            </m:e>
                            <m:sub>
                              <m:r>
                                <a:rPr lang="en-IN" sz="2000" b="0" i="1" smtClean="0">
                                  <a:latin typeface="Cambria Math" panose="02040503050406030204" pitchFamily="18" charset="0"/>
                                </a:rPr>
                                <m:t>𝑘</m:t>
                              </m:r>
                            </m:sub>
                          </m:sSub>
                          <m:r>
                            <a:rPr lang="en-IN" sz="2000" b="0" i="1" smtClean="0">
                              <a:latin typeface="Cambria Math" panose="02040503050406030204" pitchFamily="18" charset="0"/>
                            </a:rPr>
                            <m:t>+</m:t>
                          </m:r>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𝑁</m:t>
                              </m:r>
                            </m:e>
                            <m:sub>
                              <m:r>
                                <a:rPr lang="en-IN" sz="2000" b="0" i="1" smtClean="0">
                                  <a:latin typeface="Cambria Math" panose="02040503050406030204" pitchFamily="18" charset="0"/>
                                </a:rPr>
                                <m:t>𝑘</m:t>
                              </m:r>
                            </m:sub>
                          </m:sSub>
                        </m:num>
                        <m:den>
                          <m:nary>
                            <m:naryPr>
                              <m:chr m:val="∑"/>
                              <m:limLoc m:val="subSup"/>
                              <m:ctrlPr>
                                <a:rPr lang="en-IN" sz="2000" b="0" i="1" smtClean="0">
                                  <a:latin typeface="Cambria Math" panose="02040503050406030204" pitchFamily="18" charset="0"/>
                                </a:rPr>
                              </m:ctrlPr>
                            </m:naryPr>
                            <m:sub>
                              <m:r>
                                <m:rPr>
                                  <m:brk m:alnAt="25"/>
                                </m:rPr>
                                <a:rPr lang="en-IN" sz="2000" b="0" i="1" smtClean="0">
                                  <a:latin typeface="Cambria Math" panose="02040503050406030204" pitchFamily="18" charset="0"/>
                                </a:rPr>
                                <m:t>𝑘</m:t>
                              </m:r>
                              <m:r>
                                <a:rPr lang="en-IN" sz="2000" b="0" i="1" smtClean="0">
                                  <a:latin typeface="Cambria Math" panose="02040503050406030204" pitchFamily="18" charset="0"/>
                                </a:rPr>
                                <m:t>=1</m:t>
                              </m:r>
                            </m:sub>
                            <m:sup>
                              <m:r>
                                <a:rPr lang="en-IN" sz="2000" b="0" i="1" smtClean="0">
                                  <a:latin typeface="Cambria Math" panose="02040503050406030204" pitchFamily="18" charset="0"/>
                                </a:rPr>
                                <m:t>𝐾</m:t>
                              </m:r>
                            </m:sup>
                            <m:e>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𝛼</m:t>
                                  </m:r>
                                </m:e>
                                <m:sub>
                                  <m:r>
                                    <a:rPr lang="en-IN" sz="2000" b="0" i="1" smtClean="0">
                                      <a:latin typeface="Cambria Math" panose="02040503050406030204" pitchFamily="18" charset="0"/>
                                    </a:rPr>
                                    <m:t>𝑘</m:t>
                                  </m:r>
                                </m:sub>
                              </m:sSub>
                            </m:e>
                          </m:nary>
                          <m:r>
                            <a:rPr lang="en-IN" sz="2000" b="0" i="1" smtClean="0">
                              <a:latin typeface="Cambria Math" panose="02040503050406030204" pitchFamily="18" charset="0"/>
                            </a:rPr>
                            <m:t>+</m:t>
                          </m:r>
                          <m:r>
                            <a:rPr lang="en-IN" sz="2000" b="0" i="1" smtClean="0">
                              <a:latin typeface="Cambria Math" panose="02040503050406030204" pitchFamily="18" charset="0"/>
                            </a:rPr>
                            <m:t>𝑁</m:t>
                          </m:r>
                        </m:den>
                      </m:f>
                    </m:oMath>
                  </m:oMathPara>
                </a14:m>
                <a:endParaRPr lang="en-IN" sz="2000" b="1" dirty="0"/>
              </a:p>
            </p:txBody>
          </p:sp>
        </mc:Choice>
        <mc:Fallback xmlns="">
          <p:sp>
            <p:nvSpPr>
              <p:cNvPr id="17" name="TextBox 16">
                <a:extLst>
                  <a:ext uri="{FF2B5EF4-FFF2-40B4-BE49-F238E27FC236}">
                    <a16:creationId xmlns:a16="http://schemas.microsoft.com/office/drawing/2014/main" id="{1621CD88-DA11-42C7-A9A9-258388138348}"/>
                  </a:ext>
                </a:extLst>
              </p:cNvPr>
              <p:cNvSpPr txBox="1">
                <a:spLocks noRot="1" noChangeAspect="1" noMove="1" noResize="1" noEditPoints="1" noAdjustHandles="1" noChangeArrowheads="1" noChangeShapeType="1" noTextEdit="1"/>
              </p:cNvSpPr>
              <p:nvPr/>
            </p:nvSpPr>
            <p:spPr>
              <a:xfrm>
                <a:off x="3774925" y="4475266"/>
                <a:ext cx="1694438" cy="655116"/>
              </a:xfrm>
              <a:prstGeom prst="rect">
                <a:avLst/>
              </a:prstGeom>
              <a:blipFill>
                <a:blip r:embed="rId9"/>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E0F19F-F410-4DDD-93D6-103D82DF96D3}"/>
                  </a:ext>
                </a:extLst>
              </p:cNvPr>
              <p:cNvSpPr txBox="1"/>
              <p:nvPr/>
            </p:nvSpPr>
            <p:spPr>
              <a:xfrm>
                <a:off x="5528345" y="4541489"/>
                <a:ext cx="4410375" cy="369332"/>
              </a:xfrm>
              <a:prstGeom prst="rect">
                <a:avLst/>
              </a:prstGeom>
              <a:noFill/>
            </p:spPr>
            <p:txBody>
              <a:bodyPr wrap="none" rtlCol="0">
                <a:spAutoFit/>
              </a:bodyPr>
              <a:lstStyle/>
              <a:p>
                <a:r>
                  <a:rPr lang="en-IN" dirty="0">
                    <a:latin typeface="Abadi Extra Light" panose="020B0204020104020204" pitchFamily="34" charset="0"/>
                  </a:rPr>
                  <a:t>(Expectation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𝜋</m:t>
                        </m:r>
                      </m:e>
                      <m:sub>
                        <m:r>
                          <a:rPr lang="en-IN" b="0" i="1" smtClean="0">
                            <a:latin typeface="Cambria Math" panose="02040503050406030204" pitchFamily="18" charset="0"/>
                          </a:rPr>
                          <m:t>𝑘</m:t>
                        </m:r>
                      </m:sub>
                    </m:sSub>
                  </m:oMath>
                </a14:m>
                <a:r>
                  <a:rPr lang="en-IN" dirty="0">
                    <a:latin typeface="Abadi Extra Light" panose="020B0204020104020204" pitchFamily="34" charset="0"/>
                  </a:rPr>
                  <a:t> w.r.t the Dirichlet posterior)</a:t>
                </a:r>
              </a:p>
            </p:txBody>
          </p:sp>
        </mc:Choice>
        <mc:Fallback xmlns="">
          <p:sp>
            <p:nvSpPr>
              <p:cNvPr id="5" name="TextBox 4">
                <a:extLst>
                  <a:ext uri="{FF2B5EF4-FFF2-40B4-BE49-F238E27FC236}">
                    <a16:creationId xmlns:a16="http://schemas.microsoft.com/office/drawing/2014/main" id="{B0E0F19F-F410-4DDD-93D6-103D82DF96D3}"/>
                  </a:ext>
                </a:extLst>
              </p:cNvPr>
              <p:cNvSpPr txBox="1">
                <a:spLocks noRot="1" noChangeAspect="1" noMove="1" noResize="1" noEditPoints="1" noAdjustHandles="1" noChangeArrowheads="1" noChangeShapeType="1" noTextEdit="1"/>
              </p:cNvSpPr>
              <p:nvPr/>
            </p:nvSpPr>
            <p:spPr>
              <a:xfrm>
                <a:off x="5528345" y="4541489"/>
                <a:ext cx="4410375" cy="369332"/>
              </a:xfrm>
              <a:prstGeom prst="rect">
                <a:avLst/>
              </a:prstGeom>
              <a:blipFill>
                <a:blip r:embed="rId10"/>
                <a:stretch>
                  <a:fillRect l="-1245" t="-9836" r="-553" b="-24590"/>
                </a:stretch>
              </a:blipFill>
            </p:spPr>
            <p:txBody>
              <a:bodyPr/>
              <a:lstStyle/>
              <a:p>
                <a:r>
                  <a:rPr lang="en-IN">
                    <a:noFill/>
                  </a:rPr>
                  <a:t> </a:t>
                </a:r>
              </a:p>
            </p:txBody>
          </p:sp>
        </mc:Fallback>
      </mc:AlternateContent>
      <p:sp>
        <p:nvSpPr>
          <p:cNvPr id="19" name="Speech Bubble: Rectangle 18">
            <a:extLst>
              <a:ext uri="{FF2B5EF4-FFF2-40B4-BE49-F238E27FC236}">
                <a16:creationId xmlns:a16="http://schemas.microsoft.com/office/drawing/2014/main" id="{AEEEE976-B78D-425D-B36E-88E1E8E881C0}"/>
              </a:ext>
            </a:extLst>
          </p:cNvPr>
          <p:cNvSpPr/>
          <p:nvPr/>
        </p:nvSpPr>
        <p:spPr>
          <a:xfrm>
            <a:off x="7914542" y="5050425"/>
            <a:ext cx="2328416" cy="880844"/>
          </a:xfrm>
          <a:prstGeom prst="wedgeRectCallout">
            <a:avLst>
              <a:gd name="adj1" fmla="val -60880"/>
              <a:gd name="adj2" fmla="val 1279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Note how these probabilities have been “smoothened” due to the use of the prior + the averaging over the posterior</a:t>
            </a:r>
            <a:endParaRPr lang="en-IN" sz="1400" b="1" dirty="0">
              <a:solidFill>
                <a:schemeClr val="tx1"/>
              </a:solidFill>
              <a:latin typeface="Abadi Extra Light" panose="020B0204020104020204" pitchFamily="34" charset="0"/>
            </a:endParaRPr>
          </a:p>
        </p:txBody>
      </p:sp>
      <p:sp>
        <p:nvSpPr>
          <p:cNvPr id="20" name="Speech Bubble: Rectangle 19">
            <a:extLst>
              <a:ext uri="{FF2B5EF4-FFF2-40B4-BE49-F238E27FC236}">
                <a16:creationId xmlns:a16="http://schemas.microsoft.com/office/drawing/2014/main" id="{49D5F13C-8185-45E7-9EEC-16A99264C129}"/>
              </a:ext>
            </a:extLst>
          </p:cNvPr>
          <p:cNvSpPr/>
          <p:nvPr/>
        </p:nvSpPr>
        <p:spPr>
          <a:xfrm>
            <a:off x="10402349" y="4729308"/>
            <a:ext cx="1694438" cy="880844"/>
          </a:xfrm>
          <a:prstGeom prst="wedgeRectCallout">
            <a:avLst>
              <a:gd name="adj1" fmla="val -60880"/>
              <a:gd name="adj2" fmla="val 1279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A similar effect was achieved in the Beta-Bernoulli model, too</a:t>
            </a:r>
            <a:endParaRPr lang="en-IN" sz="1400" b="1" dirty="0">
              <a:solidFill>
                <a:schemeClr val="tx1"/>
              </a:solidFill>
              <a:latin typeface="Abadi Extra Light" panose="020B0204020104020204" pitchFamily="34" charset="0"/>
            </a:endParaRPr>
          </a:p>
        </p:txBody>
      </p:sp>
      <mc:AlternateContent xmlns:mc="http://schemas.openxmlformats.org/markup-compatibility/2006" xmlns:a14="http://schemas.microsoft.com/office/drawing/2010/main">
        <mc:Choice Requires="a14">
          <p:sp>
            <p:nvSpPr>
              <p:cNvPr id="21" name="Speech Bubble: Rectangle 20">
                <a:extLst>
                  <a:ext uri="{FF2B5EF4-FFF2-40B4-BE49-F238E27FC236}">
                    <a16:creationId xmlns:a16="http://schemas.microsoft.com/office/drawing/2014/main" id="{07434161-12A8-4743-8100-E68ED05FC434}"/>
                  </a:ext>
                </a:extLst>
              </p:cNvPr>
              <p:cNvSpPr/>
              <p:nvPr/>
            </p:nvSpPr>
            <p:spPr>
              <a:xfrm>
                <a:off x="480166" y="1982159"/>
                <a:ext cx="2377287" cy="681035"/>
              </a:xfrm>
              <a:prstGeom prst="wedgeRectCallout">
                <a:avLst>
                  <a:gd name="adj1" fmla="val 61149"/>
                  <a:gd name="adj2" fmla="val 69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Will be a </a:t>
                </a:r>
                <a:r>
                  <a:rPr lang="en-IN" sz="1400" dirty="0" err="1">
                    <a:solidFill>
                      <a:schemeClr val="tx1"/>
                    </a:solidFill>
                    <a:latin typeface="Abadi Extra Light" panose="020B0204020104020204" pitchFamily="34" charset="0"/>
                  </a:rPr>
                  <a:t>multinoulli</a:t>
                </a:r>
                <a:r>
                  <a:rPr lang="en-IN" sz="1400" dirty="0">
                    <a:solidFill>
                      <a:schemeClr val="tx1"/>
                    </a:solidFill>
                    <a:latin typeface="Abadi Extra Light" panose="020B0204020104020204" pitchFamily="34" charset="0"/>
                  </a:rPr>
                  <a:t>. Just need to estimate the probabilities of each of the </a:t>
                </a:r>
                <a14:m>
                  <m:oMath xmlns:m="http://schemas.openxmlformats.org/officeDocument/2006/math">
                    <m:r>
                      <a:rPr lang="en-IN" sz="1400" i="1" dirty="0" smtClean="0">
                        <a:solidFill>
                          <a:schemeClr val="tx1"/>
                        </a:solidFill>
                        <a:latin typeface="Cambria Math" panose="02040503050406030204" pitchFamily="18" charset="0"/>
                      </a:rPr>
                      <m:t>𝐾</m:t>
                    </m:r>
                  </m:oMath>
                </a14:m>
                <a:r>
                  <a:rPr lang="en-IN" sz="1400" dirty="0">
                    <a:solidFill>
                      <a:schemeClr val="tx1"/>
                    </a:solidFill>
                    <a:latin typeface="Abadi Extra Light" panose="020B0204020104020204" pitchFamily="34" charset="0"/>
                  </a:rPr>
                  <a:t> outcomes</a:t>
                </a:r>
                <a:endParaRPr lang="en-IN" sz="1400" b="1" dirty="0">
                  <a:solidFill>
                    <a:schemeClr val="tx1"/>
                  </a:solidFill>
                  <a:latin typeface="Abadi Extra Light" panose="020B0204020104020204" pitchFamily="34" charset="0"/>
                </a:endParaRPr>
              </a:p>
            </p:txBody>
          </p:sp>
        </mc:Choice>
        <mc:Fallback xmlns="">
          <p:sp>
            <p:nvSpPr>
              <p:cNvPr id="21" name="Speech Bubble: Rectangle 20">
                <a:extLst>
                  <a:ext uri="{FF2B5EF4-FFF2-40B4-BE49-F238E27FC236}">
                    <a16:creationId xmlns:a16="http://schemas.microsoft.com/office/drawing/2014/main" id="{07434161-12A8-4743-8100-E68ED05FC434}"/>
                  </a:ext>
                </a:extLst>
              </p:cNvPr>
              <p:cNvSpPr>
                <a:spLocks noRot="1" noChangeAspect="1" noMove="1" noResize="1" noEditPoints="1" noAdjustHandles="1" noChangeArrowheads="1" noChangeShapeType="1" noTextEdit="1"/>
              </p:cNvSpPr>
              <p:nvPr/>
            </p:nvSpPr>
            <p:spPr>
              <a:xfrm>
                <a:off x="480166" y="1982159"/>
                <a:ext cx="2377287" cy="681035"/>
              </a:xfrm>
              <a:prstGeom prst="wedgeRectCallout">
                <a:avLst>
                  <a:gd name="adj1" fmla="val 61149"/>
                  <a:gd name="adj2" fmla="val 6950"/>
                </a:avLst>
              </a:prstGeom>
              <a:blipFill>
                <a:blip r:embed="rId11"/>
                <a:stretch>
                  <a:fillRect l="-454" t="-4348" b="-11304"/>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650870152"/>
      </p:ext>
    </p:extLst>
  </p:cSld>
  <p:clrMapOvr>
    <a:masterClrMapping/>
  </p:clrMapOvr>
  <mc:AlternateContent xmlns:mc="http://schemas.openxmlformats.org/markup-compatibility/2006" xmlns:p14="http://schemas.microsoft.com/office/powerpoint/2010/main">
    <mc:Choice Requires="p14">
      <p:transition spd="slow" p14:dur="2000" advTm="256080"/>
    </mc:Choice>
    <mc:Fallback xmlns="">
      <p:transition spd="slow" advTm="256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wipe(down)">
                                      <p:cBhvr>
                                        <p:cTn id="7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5" grpId="0"/>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“Reading” the Posterior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Posterior provides us a holistic view about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given observed data</a:t>
                </a:r>
              </a:p>
              <a:p>
                <a:pPr>
                  <a:buFont typeface="Wingdings" panose="05000000000000000000" pitchFamily="2" charset="2"/>
                  <a:buChar char="§"/>
                </a:pPr>
                <a:r>
                  <a:rPr lang="en-GB" dirty="0">
                    <a:latin typeface="Abadi Extra Light" panose="020B0204020104020204" pitchFamily="34" charset="0"/>
                  </a:rPr>
                  <a:t>A simple unimodal posterior for a scalar parameter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might look something like</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Various types of estimates regarding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can be obtained from the posterior, e.g.,</a:t>
                </a:r>
              </a:p>
              <a:p>
                <a:pPr lvl="1">
                  <a:buFont typeface="Wingdings" panose="05000000000000000000" pitchFamily="2" charset="2"/>
                  <a:buChar char="§"/>
                </a:pPr>
                <a:r>
                  <a:rPr lang="en-GB" dirty="0">
                    <a:latin typeface="Abadi Extra Light" panose="020B0204020104020204" pitchFamily="34" charset="0"/>
                  </a:rPr>
                  <a:t>Mode of the posterior (same as the MAP estimate)</a:t>
                </a:r>
              </a:p>
              <a:p>
                <a:pPr lvl="1">
                  <a:buFont typeface="Wingdings" panose="05000000000000000000" pitchFamily="2" charset="2"/>
                  <a:buChar char="§"/>
                </a:pPr>
                <a:r>
                  <a:rPr lang="en-GB" dirty="0">
                    <a:latin typeface="Abadi Extra Light" panose="020B0204020104020204" pitchFamily="34" charset="0"/>
                  </a:rPr>
                  <a:t>Mean and median of the posterior</a:t>
                </a:r>
              </a:p>
              <a:p>
                <a:pPr lvl="1">
                  <a:buFont typeface="Wingdings" panose="05000000000000000000" pitchFamily="2" charset="2"/>
                  <a:buChar char="§"/>
                </a:pPr>
                <a:r>
                  <a:rPr lang="en-GB" dirty="0">
                    <a:latin typeface="Abadi Extra Light" panose="020B0204020104020204" pitchFamily="34" charset="0"/>
                  </a:rPr>
                  <a:t>Variance/spread of the posterior (uncertainty in our estimate of the parameters)</a:t>
                </a:r>
              </a:p>
              <a:p>
                <a:pPr lvl="1">
                  <a:buFont typeface="Wingdings" panose="05000000000000000000" pitchFamily="2" charset="2"/>
                  <a:buChar char="§"/>
                </a:pPr>
                <a:r>
                  <a:rPr lang="en-GB" dirty="0">
                    <a:latin typeface="Abadi Extra Light" panose="020B0204020104020204" pitchFamily="34" charset="0"/>
                  </a:rPr>
                  <a:t>Any </a:t>
                </a:r>
                <a:r>
                  <a:rPr lang="en-GB" dirty="0">
                    <a:solidFill>
                      <a:srgbClr val="0000FF"/>
                    </a:solidFill>
                    <a:latin typeface="Abadi Extra Light" panose="020B0204020104020204" pitchFamily="34" charset="0"/>
                  </a:rPr>
                  <a:t>quantile</a:t>
                </a:r>
                <a:r>
                  <a:rPr lang="en-GB" dirty="0">
                    <a:latin typeface="Abadi Extra Light" panose="020B0204020104020204" pitchFamily="34" charset="0"/>
                  </a:rPr>
                  <a:t> (say </a:t>
                </a:r>
                <a14:m>
                  <m:oMath xmlns:m="http://schemas.openxmlformats.org/officeDocument/2006/math">
                    <m:r>
                      <a:rPr lang="en-GB" i="1" dirty="0" smtClean="0">
                        <a:latin typeface="Cambria Math" panose="02040503050406030204" pitchFamily="18" charset="0"/>
                      </a:rPr>
                      <m:t>0</m:t>
                    </m:r>
                    <m:r>
                      <a:rPr lang="en-IN" b="0" i="1" dirty="0" smtClean="0">
                        <a:latin typeface="Cambria Math" panose="02040503050406030204" pitchFamily="18" charset="0"/>
                      </a:rPr>
                      <m:t>&lt;</m:t>
                    </m:r>
                    <m:r>
                      <a:rPr lang="en-GB" i="1" dirty="0" smtClean="0">
                        <a:latin typeface="Cambria Math" panose="02040503050406030204" pitchFamily="18" charset="0"/>
                      </a:rPr>
                      <m:t> </m:t>
                    </m:r>
                    <m:r>
                      <a:rPr lang="en-GB" i="1" dirty="0" smtClean="0">
                        <a:latin typeface="Cambria Math" panose="02040503050406030204" pitchFamily="18" charset="0"/>
                      </a:rPr>
                      <m:t>𝛼</m:t>
                    </m:r>
                    <m:r>
                      <a:rPr lang="en-GB" i="1" dirty="0" smtClean="0">
                        <a:latin typeface="Cambria Math" panose="02040503050406030204" pitchFamily="18" charset="0"/>
                      </a:rPr>
                      <m:t> &lt; 1</m:t>
                    </m:r>
                  </m:oMath>
                </a14:m>
                <a:r>
                  <a:rPr lang="en-GB" dirty="0">
                    <a:latin typeface="Abadi Extra Light" panose="020B0204020104020204" pitchFamily="34" charset="0"/>
                  </a:rPr>
                  <a:t> quantile) of the posterior, e.g.,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𝜃</m:t>
                        </m:r>
                      </m:e>
                      <m:sub>
                        <m:r>
                          <a:rPr lang="en-IN" b="0" i="1" smtClean="0">
                            <a:latin typeface="Cambria Math" panose="02040503050406030204" pitchFamily="18" charset="0"/>
                          </a:rPr>
                          <m:t>∗</m:t>
                        </m:r>
                      </m:sub>
                    </m:sSub>
                  </m:oMath>
                </a14:m>
                <a:r>
                  <a:rPr lang="en-GB" dirty="0">
                    <a:latin typeface="Abadi Extra Light" panose="020B0204020104020204" pitchFamily="34" charset="0"/>
                  </a:rPr>
                  <a:t> </a:t>
                </a:r>
                <a:r>
                  <a:rPr lang="en-GB" dirty="0" err="1">
                    <a:latin typeface="Abadi Extra Light" panose="020B0204020104020204" pitchFamily="34" charset="0"/>
                  </a:rPr>
                  <a:t>s.t.</a:t>
                </a:r>
                <a:r>
                  <a:rPr lang="en-GB" dirty="0">
                    <a:latin typeface="Abadi Extra Light" panose="020B0204020104020204" pitchFamily="34" charset="0"/>
                  </a:rPr>
                  <a:t> </a:t>
                </a:r>
                <a14:m>
                  <m:oMath xmlns:m="http://schemas.openxmlformats.org/officeDocument/2006/math">
                    <m:r>
                      <a:rPr lang="en-GB" i="1" dirty="0" smtClean="0">
                        <a:latin typeface="Cambria Math" panose="02040503050406030204" pitchFamily="18" charset="0"/>
                      </a:rPr>
                      <m:t>𝑝</m:t>
                    </m:r>
                    <m:r>
                      <a:rPr lang="en-IN" b="0" i="1" dirty="0" smtClean="0">
                        <a:latin typeface="Cambria Math" panose="02040503050406030204" pitchFamily="18" charset="0"/>
                      </a:rPr>
                      <m:t>(</m:t>
                    </m:r>
                    <m:r>
                      <a:rPr lang="en-IN" b="0" i="1" dirty="0" smtClean="0">
                        <a:latin typeface="Cambria Math" panose="02040503050406030204" pitchFamily="18" charset="0"/>
                      </a:rPr>
                      <m:t>𝜃</m:t>
                    </m:r>
                    <m:r>
                      <a:rPr lang="en-IN" b="0" i="1" dirty="0" smtClean="0">
                        <a:latin typeface="Cambria Math" panose="02040503050406030204" pitchFamily="18" charset="0"/>
                      </a:rPr>
                      <m:t>≤</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𝜃</m:t>
                        </m:r>
                      </m:e>
                      <m:sub>
                        <m:r>
                          <a:rPr lang="en-IN" b="0" i="1" dirty="0" smtClean="0">
                            <a:latin typeface="Cambria Math" panose="02040503050406030204" pitchFamily="18" charset="0"/>
                          </a:rPr>
                          <m:t>∗</m:t>
                        </m:r>
                      </m:sub>
                    </m:sSub>
                    <m:r>
                      <a:rPr lang="en-GB" i="1" dirty="0" smtClean="0">
                        <a:latin typeface="Cambria Math" panose="02040503050406030204" pitchFamily="18" charset="0"/>
                      </a:rPr>
                      <m:t>) = </m:t>
                    </m:r>
                    <m:r>
                      <a:rPr lang="en-GB" i="1" dirty="0" smtClean="0">
                        <a:latin typeface="Cambria Math" panose="02040503050406030204" pitchFamily="18" charset="0"/>
                      </a:rPr>
                      <m:t>𝛼</m:t>
                    </m:r>
                  </m:oMath>
                </a14:m>
                <a:endParaRPr lang="en-GB" dirty="0">
                  <a:latin typeface="Abadi Extra Light" panose="020B0204020104020204" pitchFamily="34" charset="0"/>
                </a:endParaRPr>
              </a:p>
              <a:p>
                <a:pPr lvl="1">
                  <a:buFont typeface="Wingdings" panose="05000000000000000000" pitchFamily="2" charset="2"/>
                  <a:buChar char="§"/>
                </a:pPr>
                <a:r>
                  <a:rPr lang="en-GB" dirty="0">
                    <a:latin typeface="Abadi Extra Light" panose="020B0204020104020204" pitchFamily="34" charset="0"/>
                  </a:rPr>
                  <a:t>Various types of intervals/regions</a:t>
                </a:r>
              </a:p>
              <a:p>
                <a:pPr marL="0" indent="0">
                  <a:buNone/>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16</a:t>
            </a:fld>
            <a:endParaRPr lang="en-IN" sz="2800" dirty="0">
              <a:solidFill>
                <a:schemeClr val="bg1">
                  <a:lumMod val="65000"/>
                </a:schemeClr>
              </a:solidFill>
            </a:endParaRPr>
          </a:p>
        </p:txBody>
      </p:sp>
      <p:pic>
        <p:nvPicPr>
          <p:cNvPr id="3" name="Picture 2">
            <a:extLst>
              <a:ext uri="{FF2B5EF4-FFF2-40B4-BE49-F238E27FC236}">
                <a16:creationId xmlns:a16="http://schemas.microsoft.com/office/drawing/2014/main" id="{832EABAD-9CEE-4A40-A30D-CF3A9CF1B2AB}"/>
              </a:ext>
            </a:extLst>
          </p:cNvPr>
          <p:cNvPicPr>
            <a:picLocks noChangeAspect="1"/>
          </p:cNvPicPr>
          <p:nvPr/>
        </p:nvPicPr>
        <p:blipFill>
          <a:blip r:embed="rId4"/>
          <a:stretch>
            <a:fillRect/>
          </a:stretch>
        </p:blipFill>
        <p:spPr>
          <a:xfrm>
            <a:off x="4202929" y="2224088"/>
            <a:ext cx="2860602" cy="1523647"/>
          </a:xfrm>
          <a:prstGeom prst="rect">
            <a:avLst/>
          </a:prstGeom>
        </p:spPr>
      </p:pic>
    </p:spTree>
    <p:custDataLst>
      <p:tags r:id="rId1"/>
    </p:custDataLst>
    <p:extLst>
      <p:ext uri="{BB962C8B-B14F-4D97-AF65-F5344CB8AC3E}">
        <p14:creationId xmlns:p14="http://schemas.microsoft.com/office/powerpoint/2010/main" val="769620505"/>
      </p:ext>
    </p:extLst>
  </p:cSld>
  <p:clrMapOvr>
    <a:masterClrMapping/>
  </p:clrMapOvr>
  <mc:AlternateContent xmlns:mc="http://schemas.openxmlformats.org/markup-compatibility/2006" xmlns:p14="http://schemas.microsoft.com/office/powerpoint/2010/main">
    <mc:Choice Requires="p14">
      <p:transition spd="slow" p14:dur="2000" advTm="211536"/>
    </mc:Choice>
    <mc:Fallback xmlns="">
      <p:transition spd="slow" advTm="2115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down)">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down)">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ipe(down)">
                                      <p:cBhvr>
                                        <p:cTn id="4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“Reading” the Posterior Distribution</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IN" sz="100" i="1" dirty="0">
                  <a:latin typeface="Cambria Math" panose="02040503050406030204" pitchFamily="18" charset="0"/>
                </a:endParaRPr>
              </a:p>
              <a:p>
                <a:pPr>
                  <a:buFont typeface="Wingdings" panose="05000000000000000000" pitchFamily="2" charset="2"/>
                  <a:buChar char="§"/>
                </a:pPr>
                <a14:m>
                  <m:oMath xmlns:m="http://schemas.openxmlformats.org/officeDocument/2006/math">
                    <m:r>
                      <a:rPr lang="en-GB" sz="2400" i="1" dirty="0" smtClean="0">
                        <a:latin typeface="Cambria Math" panose="02040503050406030204" pitchFamily="18" charset="0"/>
                      </a:rPr>
                      <m:t>100(1</m:t>
                    </m:r>
                    <m:r>
                      <a:rPr lang="en-IN" sz="2400" b="0" i="1" dirty="0" smtClean="0">
                        <a:latin typeface="Cambria Math" panose="02040503050406030204" pitchFamily="18" charset="0"/>
                      </a:rPr>
                      <m:t>−</m:t>
                    </m:r>
                    <m:r>
                      <a:rPr lang="en-GB" sz="2400" i="1" dirty="0" smtClean="0">
                        <a:latin typeface="Cambria Math" panose="02040503050406030204" pitchFamily="18" charset="0"/>
                      </a:rPr>
                      <m:t> </m:t>
                    </m:r>
                    <m:r>
                      <a:rPr lang="en-GB" sz="2400" i="1" dirty="0" smtClean="0">
                        <a:latin typeface="Cambria Math" panose="02040503050406030204" pitchFamily="18" charset="0"/>
                      </a:rPr>
                      <m:t>𝛼</m:t>
                    </m:r>
                    <m:r>
                      <a:rPr lang="en-GB" sz="2400" i="1" dirty="0" smtClean="0">
                        <a:latin typeface="Cambria Math" panose="02040503050406030204" pitchFamily="18" charset="0"/>
                      </a:rPr>
                      <m:t>)% </m:t>
                    </m:r>
                  </m:oMath>
                </a14:m>
                <a:r>
                  <a:rPr lang="en-GB" sz="2400" dirty="0">
                    <a:solidFill>
                      <a:srgbClr val="0000FF"/>
                    </a:solidFill>
                    <a:latin typeface="Abadi Extra Light" panose="020B0204020104020204" pitchFamily="34" charset="0"/>
                  </a:rPr>
                  <a:t>Credible Interval</a:t>
                </a:r>
                <a:r>
                  <a:rPr lang="en-GB" sz="2400" dirty="0">
                    <a:latin typeface="Abadi Extra Light" panose="020B0204020104020204" pitchFamily="34" charset="0"/>
                  </a:rPr>
                  <a:t>: Region in which </a:t>
                </a:r>
                <a14:m>
                  <m:oMath xmlns:m="http://schemas.openxmlformats.org/officeDocument/2006/math">
                    <m:r>
                      <a:rPr lang="en-GB" sz="2400" i="1" dirty="0" smtClean="0">
                        <a:latin typeface="Cambria Math" panose="02040503050406030204" pitchFamily="18" charset="0"/>
                      </a:rPr>
                      <m:t>1 − </m:t>
                    </m:r>
                    <m:r>
                      <a:rPr lang="en-GB" sz="2400" i="1" dirty="0" smtClean="0">
                        <a:latin typeface="Cambria Math" panose="02040503050406030204" pitchFamily="18" charset="0"/>
                      </a:rPr>
                      <m:t>𝛼</m:t>
                    </m:r>
                    <m:r>
                      <a:rPr lang="en-GB" sz="2400" i="1" dirty="0" smtClean="0">
                        <a:latin typeface="Cambria Math" panose="02040503050406030204" pitchFamily="18" charset="0"/>
                      </a:rPr>
                      <m:t> </m:t>
                    </m:r>
                  </m:oMath>
                </a14:m>
                <a:r>
                  <a:rPr lang="en-GB" sz="2400" dirty="0">
                    <a:latin typeface="Abadi Extra Light" panose="020B0204020104020204" pitchFamily="34" charset="0"/>
                  </a:rPr>
                  <a:t>fraction of posterior’s mass resides</a:t>
                </a:r>
              </a:p>
              <a:p>
                <a:pPr marL="0" indent="0">
                  <a:buNone/>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Credible Interval is not unique (there can be many </a:t>
                </a:r>
                <a14:m>
                  <m:oMath xmlns:m="http://schemas.openxmlformats.org/officeDocument/2006/math">
                    <m:r>
                      <a:rPr lang="en-GB" sz="2600" i="1" dirty="0" smtClean="0">
                        <a:latin typeface="Cambria Math" panose="02040503050406030204" pitchFamily="18" charset="0"/>
                      </a:rPr>
                      <m:t>100(1 − </m:t>
                    </m:r>
                    <m:r>
                      <a:rPr lang="en-GB" sz="2600" i="1" dirty="0" smtClean="0">
                        <a:latin typeface="Cambria Math" panose="02040503050406030204" pitchFamily="18" charset="0"/>
                      </a:rPr>
                      <m:t>𝛼</m:t>
                    </m:r>
                    <m:r>
                      <a:rPr lang="en-GB" sz="2600" i="1" dirty="0" smtClean="0">
                        <a:latin typeface="Cambria Math" panose="02040503050406030204" pitchFamily="18" charset="0"/>
                      </a:rPr>
                      <m:t>)% </m:t>
                    </m:r>
                  </m:oMath>
                </a14:m>
                <a:r>
                  <a:rPr lang="en-GB" sz="2600" dirty="0">
                    <a:latin typeface="Abadi Extra Light" panose="020B0204020104020204" pitchFamily="34" charset="0"/>
                  </a:rPr>
                  <a:t>intervals)</a:t>
                </a:r>
              </a:p>
              <a:p>
                <a:pPr>
                  <a:buFont typeface="Wingdings" panose="05000000000000000000" pitchFamily="2" charset="2"/>
                  <a:buChar char="§"/>
                </a:pPr>
                <a:r>
                  <a:rPr lang="en-GB" sz="2600" dirty="0">
                    <a:solidFill>
                      <a:srgbClr val="0000FF"/>
                    </a:solidFill>
                    <a:latin typeface="Abadi Extra Light" panose="020B0204020104020204" pitchFamily="34" charset="0"/>
                  </a:rPr>
                  <a:t>Central Interval </a:t>
                </a:r>
                <a:r>
                  <a:rPr lang="en-GB" sz="2600" dirty="0">
                    <a:latin typeface="Abadi Extra Light" panose="020B0204020104020204" pitchFamily="34" charset="0"/>
                  </a:rPr>
                  <a:t>is a symmetrized version of Credible Interval (</a:t>
                </a:r>
                <a14:m>
                  <m:oMath xmlns:m="http://schemas.openxmlformats.org/officeDocument/2006/math">
                    <m:r>
                      <a:rPr lang="en-GB" sz="2600" i="1" dirty="0" smtClean="0">
                        <a:latin typeface="Cambria Math" panose="02040503050406030204" pitchFamily="18" charset="0"/>
                      </a:rPr>
                      <m:t>𝛼</m:t>
                    </m:r>
                    <m:r>
                      <a:rPr lang="en-GB" sz="2600" i="1" dirty="0" smtClean="0">
                        <a:latin typeface="Cambria Math" panose="02040503050406030204" pitchFamily="18" charset="0"/>
                      </a:rPr>
                      <m:t>/2</m:t>
                    </m:r>
                  </m:oMath>
                </a14:m>
                <a:r>
                  <a:rPr lang="en-GB" sz="2600" dirty="0">
                    <a:latin typeface="Abadi Extra Light" panose="020B0204020104020204" pitchFamily="34" charset="0"/>
                  </a:rPr>
                  <a:t> mass on each tail)</a:t>
                </a:r>
              </a:p>
              <a:p>
                <a:pPr>
                  <a:buFont typeface="Wingdings" panose="05000000000000000000" pitchFamily="2" charset="2"/>
                  <a:buChar char="§"/>
                </a:pPr>
                <a:r>
                  <a:rPr lang="en-GB" sz="2600" dirty="0">
                    <a:latin typeface="Abadi Extra Light" panose="020B0204020104020204" pitchFamily="34" charset="0"/>
                  </a:rPr>
                  <a:t>Another useful interval: The </a:t>
                </a:r>
                <a14:m>
                  <m:oMath xmlns:m="http://schemas.openxmlformats.org/officeDocument/2006/math">
                    <m:r>
                      <a:rPr lang="en-GB" sz="2600" i="1" dirty="0" smtClean="0">
                        <a:latin typeface="Cambria Math" panose="02040503050406030204" pitchFamily="18" charset="0"/>
                      </a:rPr>
                      <m:t>(1 − </m:t>
                    </m:r>
                    <m:r>
                      <a:rPr lang="en-GB" sz="2600" i="1" dirty="0" smtClean="0">
                        <a:latin typeface="Cambria Math" panose="02040503050406030204" pitchFamily="18" charset="0"/>
                      </a:rPr>
                      <m:t>𝛼</m:t>
                    </m:r>
                    <m:r>
                      <a:rPr lang="en-GB" sz="2600" i="1" dirty="0" smtClean="0">
                        <a:latin typeface="Cambria Math" panose="02040503050406030204" pitchFamily="18" charset="0"/>
                      </a:rPr>
                      <m:t>) </m:t>
                    </m:r>
                  </m:oMath>
                </a14:m>
                <a:r>
                  <a:rPr lang="en-GB" sz="2600" dirty="0">
                    <a:solidFill>
                      <a:srgbClr val="0000FF"/>
                    </a:solidFill>
                    <a:latin typeface="Abadi Extra Light" panose="020B0204020104020204" pitchFamily="34" charset="0"/>
                  </a:rPr>
                  <a:t>Highest Probability Density (HPD) </a:t>
                </a:r>
                <a:r>
                  <a:rPr lang="en-GB" sz="2600" dirty="0">
                    <a:latin typeface="Abadi Extra Light" panose="020B0204020104020204" pitchFamily="34" charset="0"/>
                  </a:rPr>
                  <a:t>region</a:t>
                </a: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17</a:t>
            </a:fld>
            <a:endParaRPr lang="en-IN" sz="2800" dirty="0">
              <a:solidFill>
                <a:schemeClr val="bg1">
                  <a:lumMod val="65000"/>
                </a:schemeClr>
              </a:solidFill>
            </a:endParaRPr>
          </a:p>
        </p:txBody>
      </p:sp>
      <p:pic>
        <p:nvPicPr>
          <p:cNvPr id="5" name="Picture 4">
            <a:extLst>
              <a:ext uri="{FF2B5EF4-FFF2-40B4-BE49-F238E27FC236}">
                <a16:creationId xmlns:a16="http://schemas.microsoft.com/office/drawing/2014/main" id="{82B5CC9E-E602-410B-AA06-995D0F8B96A6}"/>
              </a:ext>
            </a:extLst>
          </p:cNvPr>
          <p:cNvPicPr>
            <a:picLocks noChangeAspect="1"/>
          </p:cNvPicPr>
          <p:nvPr/>
        </p:nvPicPr>
        <p:blipFill>
          <a:blip r:embed="rId4"/>
          <a:stretch>
            <a:fillRect/>
          </a:stretch>
        </p:blipFill>
        <p:spPr>
          <a:xfrm>
            <a:off x="759941" y="1208178"/>
            <a:ext cx="5041568" cy="1922807"/>
          </a:xfrm>
          <a:prstGeom prst="rect">
            <a:avLst/>
          </a:prstGeom>
        </p:spPr>
      </p:pic>
      <p:pic>
        <p:nvPicPr>
          <p:cNvPr id="5122" name="Picture 2">
            <a:extLst>
              <a:ext uri="{FF2B5EF4-FFF2-40B4-BE49-F238E27FC236}">
                <a16:creationId xmlns:a16="http://schemas.microsoft.com/office/drawing/2014/main" id="{58D3D857-9068-4610-865D-282E9FB79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332" y="3904265"/>
            <a:ext cx="6495934" cy="627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A689BC-5F40-4F60-9AD0-2E7CE7AE6485}"/>
              </a:ext>
            </a:extLst>
          </p:cNvPr>
          <p:cNvPicPr>
            <a:picLocks noChangeAspect="1"/>
          </p:cNvPicPr>
          <p:nvPr/>
        </p:nvPicPr>
        <p:blipFill>
          <a:blip r:embed="rId6"/>
          <a:stretch>
            <a:fillRect/>
          </a:stretch>
        </p:blipFill>
        <p:spPr>
          <a:xfrm>
            <a:off x="1877209" y="6186011"/>
            <a:ext cx="3924300" cy="523875"/>
          </a:xfrm>
          <a:prstGeom prst="rect">
            <a:avLst/>
          </a:prstGeom>
        </p:spPr>
      </p:pic>
      <p:pic>
        <p:nvPicPr>
          <p:cNvPr id="7" name="Picture 6">
            <a:extLst>
              <a:ext uri="{FF2B5EF4-FFF2-40B4-BE49-F238E27FC236}">
                <a16:creationId xmlns:a16="http://schemas.microsoft.com/office/drawing/2014/main" id="{77E154E5-E8F2-42DF-A231-47F78C46632A}"/>
              </a:ext>
            </a:extLst>
          </p:cNvPr>
          <p:cNvPicPr>
            <a:picLocks noChangeAspect="1"/>
          </p:cNvPicPr>
          <p:nvPr/>
        </p:nvPicPr>
        <p:blipFill>
          <a:blip r:embed="rId7"/>
          <a:stretch>
            <a:fillRect/>
          </a:stretch>
        </p:blipFill>
        <p:spPr>
          <a:xfrm>
            <a:off x="6093750" y="6083815"/>
            <a:ext cx="4452043" cy="817722"/>
          </a:xfrm>
          <a:prstGeom prst="rect">
            <a:avLst/>
          </a:prstGeom>
        </p:spPr>
      </p:pic>
      <p:sp>
        <p:nvSpPr>
          <p:cNvPr id="10" name="Speech Bubble: Rectangle 9">
            <a:extLst>
              <a:ext uri="{FF2B5EF4-FFF2-40B4-BE49-F238E27FC236}">
                <a16:creationId xmlns:a16="http://schemas.microsoft.com/office/drawing/2014/main" id="{3BEC6735-A7B8-4F47-A622-53ADAB632209}"/>
              </a:ext>
            </a:extLst>
          </p:cNvPr>
          <p:cNvSpPr/>
          <p:nvPr/>
        </p:nvSpPr>
        <p:spPr>
          <a:xfrm>
            <a:off x="9559852" y="3770005"/>
            <a:ext cx="2323750" cy="817721"/>
          </a:xfrm>
          <a:prstGeom prst="wedgeRectCallout">
            <a:avLst>
              <a:gd name="adj1" fmla="val 9786"/>
              <a:gd name="adj2" fmla="val 12388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Computing central interval or HPD usually requires inverting CDFs</a:t>
            </a:r>
          </a:p>
        </p:txBody>
      </p:sp>
      <p:pic>
        <p:nvPicPr>
          <p:cNvPr id="5124" name="Picture 4">
            <a:extLst>
              <a:ext uri="{FF2B5EF4-FFF2-40B4-BE49-F238E27FC236}">
                <a16:creationId xmlns:a16="http://schemas.microsoft.com/office/drawing/2014/main" id="{1926601B-D549-4CF5-BE7C-B9725F350E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5693" y="1579787"/>
            <a:ext cx="4968237" cy="13778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668080-F016-4349-86DE-75E219CC9906}"/>
              </a:ext>
            </a:extLst>
          </p:cNvPr>
          <p:cNvSpPr txBox="1"/>
          <p:nvPr/>
        </p:nvSpPr>
        <p:spPr>
          <a:xfrm>
            <a:off x="6845416" y="1351734"/>
            <a:ext cx="1141210" cy="276999"/>
          </a:xfrm>
          <a:prstGeom prst="rect">
            <a:avLst/>
          </a:prstGeom>
          <a:noFill/>
        </p:spPr>
        <p:txBody>
          <a:bodyPr wrap="none" rtlCol="0">
            <a:spAutoFit/>
          </a:bodyPr>
          <a:lstStyle/>
          <a:p>
            <a:r>
              <a:rPr lang="en-IN" sz="1200" dirty="0"/>
              <a:t>Central Interval</a:t>
            </a:r>
          </a:p>
        </p:txBody>
      </p:sp>
      <p:sp>
        <p:nvSpPr>
          <p:cNvPr id="14" name="TextBox 13">
            <a:extLst>
              <a:ext uri="{FF2B5EF4-FFF2-40B4-BE49-F238E27FC236}">
                <a16:creationId xmlns:a16="http://schemas.microsoft.com/office/drawing/2014/main" id="{4ACF52F3-44D0-4D54-AF66-82A43BB75C4C}"/>
              </a:ext>
            </a:extLst>
          </p:cNvPr>
          <p:cNvSpPr txBox="1"/>
          <p:nvPr/>
        </p:nvSpPr>
        <p:spPr>
          <a:xfrm>
            <a:off x="9657126" y="1339757"/>
            <a:ext cx="917752" cy="276999"/>
          </a:xfrm>
          <a:prstGeom prst="rect">
            <a:avLst/>
          </a:prstGeom>
          <a:noFill/>
        </p:spPr>
        <p:txBody>
          <a:bodyPr wrap="none" rtlCol="0">
            <a:spAutoFit/>
          </a:bodyPr>
          <a:lstStyle/>
          <a:p>
            <a:r>
              <a:rPr lang="en-IN" sz="1200" dirty="0"/>
              <a:t>HPD Region</a:t>
            </a:r>
          </a:p>
        </p:txBody>
      </p:sp>
      <p:sp>
        <p:nvSpPr>
          <p:cNvPr id="15" name="Speech Bubble: Rectangle 14">
            <a:extLst>
              <a:ext uri="{FF2B5EF4-FFF2-40B4-BE49-F238E27FC236}">
                <a16:creationId xmlns:a16="http://schemas.microsoft.com/office/drawing/2014/main" id="{71449F9F-E2FB-4DC3-B963-AB8AD225BC46}"/>
              </a:ext>
            </a:extLst>
          </p:cNvPr>
          <p:cNvSpPr/>
          <p:nvPr/>
        </p:nvSpPr>
        <p:spPr>
          <a:xfrm>
            <a:off x="8579739" y="687583"/>
            <a:ext cx="3303863" cy="365126"/>
          </a:xfrm>
          <a:prstGeom prst="wedgeRectCallout">
            <a:avLst>
              <a:gd name="adj1" fmla="val -46249"/>
              <a:gd name="adj2" fmla="val 13156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Also defined for multi-modal posteriors</a:t>
            </a:r>
          </a:p>
        </p:txBody>
      </p:sp>
    </p:spTree>
    <p:custDataLst>
      <p:tags r:id="rId1"/>
    </p:custDataLst>
    <p:extLst>
      <p:ext uri="{BB962C8B-B14F-4D97-AF65-F5344CB8AC3E}">
        <p14:creationId xmlns:p14="http://schemas.microsoft.com/office/powerpoint/2010/main" val="494468570"/>
      </p:ext>
    </p:extLst>
  </p:cSld>
  <p:clrMapOvr>
    <a:masterClrMapping/>
  </p:clrMapOvr>
  <mc:AlternateContent xmlns:mc="http://schemas.openxmlformats.org/markup-compatibility/2006" xmlns:p14="http://schemas.microsoft.com/office/powerpoint/2010/main">
    <mc:Choice Requires="p14">
      <p:transition spd="slow" p14:dur="2000" advTm="322187"/>
    </mc:Choice>
    <mc:Fallback xmlns="">
      <p:transition spd="slow" advTm="3221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wipe(down)">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ipe(dow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wipe(down)">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wipe(down)">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down)">
                                      <p:cBhvr>
                                        <p:cTn id="32" dur="5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124"/>
                                        </p:tgtEl>
                                        <p:attrNameLst>
                                          <p:attrName>style.visibility</p:attrName>
                                        </p:attrNameLst>
                                      </p:cBhvr>
                                      <p:to>
                                        <p:strVal val="visible"/>
                                      </p:to>
                                    </p:set>
                                    <p:animEffect transition="in" filter="wipe(down)">
                                      <p:cBhvr>
                                        <p:cTn id="52" dur="500"/>
                                        <p:tgtEl>
                                          <p:spTgt spid="51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GB" dirty="0">
                <a:solidFill>
                  <a:srgbClr val="A33BC3"/>
                </a:solidFill>
              </a:rPr>
              <a:t>Plan Today</a:t>
            </a:r>
            <a:endParaRPr lang="en-IN" dirty="0">
              <a:solidFill>
                <a:srgbClr val="A33BC3"/>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Two simple examples of parameter estimation in probabilistic models</a:t>
            </a:r>
          </a:p>
          <a:p>
            <a:pPr lvl="1">
              <a:buFont typeface="Wingdings" panose="05000000000000000000" pitchFamily="2" charset="2"/>
              <a:buChar char="§"/>
            </a:pPr>
            <a:r>
              <a:rPr lang="en-IN" sz="2800" dirty="0">
                <a:latin typeface="Abadi Extra Light" panose="020B0204020104020204" pitchFamily="34" charset="0"/>
              </a:rPr>
              <a:t>Beta (prior) – Bernoulli (likelihood) observation model</a:t>
            </a:r>
          </a:p>
          <a:p>
            <a:pPr lvl="1">
              <a:buFont typeface="Wingdings" panose="05000000000000000000" pitchFamily="2" charset="2"/>
              <a:buChar char="§"/>
            </a:pPr>
            <a:r>
              <a:rPr lang="en-IN" sz="2800" dirty="0">
                <a:latin typeface="Abadi Extra Light" panose="020B0204020104020204" pitchFamily="34" charset="0"/>
              </a:rPr>
              <a:t>Dirichlet (prior) – Multinomial (likelihood) observation model</a:t>
            </a:r>
          </a:p>
          <a:p>
            <a:pPr>
              <a:buFont typeface="Wingdings" panose="05000000000000000000" pitchFamily="2" charset="2"/>
              <a:buChar char="§"/>
            </a:pPr>
            <a:r>
              <a:rPr lang="en-IN" dirty="0">
                <a:latin typeface="Abadi Extra Light" panose="020B0204020104020204" pitchFamily="34" charset="0"/>
              </a:rPr>
              <a:t>Conjugate priors</a:t>
            </a:r>
          </a:p>
          <a:p>
            <a:pPr>
              <a:buFont typeface="Wingdings" panose="05000000000000000000" pitchFamily="2" charset="2"/>
              <a:buChar char="§"/>
            </a:pPr>
            <a:r>
              <a:rPr lang="en-IN" dirty="0">
                <a:latin typeface="Abadi Extra Light" panose="020B0204020104020204" pitchFamily="34" charset="0"/>
              </a:rPr>
              <a:t>“Reading” a posterior distribution</a:t>
            </a:r>
          </a:p>
          <a:p>
            <a:pPr marL="0" indent="0">
              <a:buNone/>
            </a:pPr>
            <a:endParaRPr lang="en-IN" sz="30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2</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654737369"/>
      </p:ext>
    </p:extLst>
  </p:cSld>
  <p:clrMapOvr>
    <a:masterClrMapping/>
  </p:clrMapOvr>
  <mc:AlternateContent xmlns:mc="http://schemas.openxmlformats.org/markup-compatibility/2006" xmlns:p14="http://schemas.microsoft.com/office/powerpoint/2010/main">
    <mc:Choice Requires="p14">
      <p:transition spd="slow" p14:dur="2000" advTm="284660"/>
    </mc:Choice>
    <mc:Fallback xmlns="">
      <p:transition spd="slow" advTm="2846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An Important Point: PPD using Marginal Likelihood</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PPD for a model </a:t>
                </a:r>
                <a14:m>
                  <m:oMath xmlns:m="http://schemas.openxmlformats.org/officeDocument/2006/math">
                    <m:r>
                      <a:rPr lang="en-IN" i="1" dirty="0" smtClean="0">
                        <a:latin typeface="Cambria Math" panose="02040503050406030204" pitchFamily="18" charset="0"/>
                      </a:rPr>
                      <m:t>𝑚</m:t>
                    </m:r>
                  </m:oMath>
                </a14:m>
                <a:r>
                  <a:rPr lang="en-IN" dirty="0">
                    <a:latin typeface="Abadi Extra Light" panose="020B0204020104020204" pitchFamily="34" charset="0"/>
                  </a:rPr>
                  <a:t>, by definition, is obtained by the following marginalization</a:t>
                </a: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endParaRPr lang="en-IN" sz="1000" dirty="0">
                  <a:latin typeface="Abadi Extra Light" panose="020B0204020104020204" pitchFamily="34" charset="0"/>
                </a:endParaRPr>
              </a:p>
              <a:p>
                <a:pPr>
                  <a:buFont typeface="Wingdings" panose="05000000000000000000" pitchFamily="2" charset="2"/>
                  <a:buChar char="§"/>
                </a:pPr>
                <a:r>
                  <a:rPr lang="en-IN" dirty="0">
                    <a:latin typeface="Abadi Extra Light" panose="020B0204020104020204" pitchFamily="34" charset="0"/>
                  </a:rPr>
                  <a:t>Can also compute PPD without computing the posterior! Some ways:</a:t>
                </a:r>
              </a:p>
              <a:p>
                <a:pPr marL="0" indent="0">
                  <a:buNone/>
                </a:pPr>
                <a:endParaRPr lang="en-IN" sz="500" dirty="0">
                  <a:latin typeface="Abadi Extra Light" panose="020B0204020104020204" pitchFamily="34" charset="0"/>
                </a:endParaRPr>
              </a:p>
              <a:p>
                <a:pPr marL="971550" lvl="1" indent="-514350">
                  <a:buFont typeface="+mj-lt"/>
                  <a:buAutoNum type="arabicPeriod"/>
                </a:pPr>
                <a:r>
                  <a:rPr lang="en-IN" sz="2800" dirty="0">
                    <a:latin typeface="Abadi Extra Light" panose="020B0204020104020204" pitchFamily="34" charset="0"/>
                  </a:rPr>
                  <a:t>Using a ratio of marginal likelihoods as follows</a:t>
                </a:r>
              </a:p>
              <a:p>
                <a:pPr marL="971550" lvl="1" indent="-514350">
                  <a:buFont typeface="+mj-lt"/>
                  <a:buAutoNum type="arabicPeriod"/>
                </a:pPr>
                <a:endParaRPr lang="en-IN" sz="2800" dirty="0">
                  <a:latin typeface="Abadi Extra Light" panose="020B0204020104020204" pitchFamily="34" charset="0"/>
                </a:endParaRPr>
              </a:p>
              <a:p>
                <a:pPr marL="971550" lvl="1" indent="-514350">
                  <a:buFont typeface="+mj-lt"/>
                  <a:buAutoNum type="arabicPeriod"/>
                </a:pPr>
                <a:endParaRPr lang="en-IN" sz="2800" dirty="0">
                  <a:latin typeface="Abadi Extra Light" panose="020B0204020104020204" pitchFamily="34" charset="0"/>
                </a:endParaRPr>
              </a:p>
              <a:p>
                <a:pPr marL="971550" lvl="1" indent="-514350">
                  <a:buFont typeface="+mj-lt"/>
                  <a:buAutoNum type="arabicPeriod"/>
                </a:pPr>
                <a:endParaRPr lang="en-IN" sz="2800" dirty="0">
                  <a:latin typeface="Abadi Extra Light" panose="020B0204020104020204" pitchFamily="34" charset="0"/>
                </a:endParaRPr>
              </a:p>
              <a:p>
                <a:pPr marL="971550" lvl="1" indent="-514350">
                  <a:buFont typeface="+mj-lt"/>
                  <a:buAutoNum type="arabicPeriod"/>
                </a:pPr>
                <a:r>
                  <a:rPr lang="en-IN" sz="2800" dirty="0">
                    <a:latin typeface="Abadi Extra Light" panose="020B0204020104020204" pitchFamily="34" charset="0"/>
                  </a:rPr>
                  <a:t>If </a:t>
                </a:r>
                <a14:m>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b="1" i="1">
                                <a:latin typeface="Cambria Math" panose="02040503050406030204" pitchFamily="18" charset="0"/>
                              </a:rPr>
                              <m:t>𝒙</m:t>
                            </m:r>
                          </m:e>
                          <m:sub>
                            <m:r>
                              <a:rPr lang="en-IN" sz="2800" i="1">
                                <a:latin typeface="Cambria Math" panose="02040503050406030204" pitchFamily="18" charset="0"/>
                              </a:rPr>
                              <m:t>∗</m:t>
                            </m:r>
                          </m:sub>
                        </m:sSub>
                      </m:e>
                      <m:e>
                        <m:r>
                          <a:rPr lang="en-IN" sz="2800" b="1">
                            <a:latin typeface="Cambria Math" panose="02040503050406030204" pitchFamily="18" charset="0"/>
                          </a:rPr>
                          <m:t>𝐗</m:t>
                        </m:r>
                        <m:r>
                          <a:rPr lang="en-IN" sz="2800">
                            <a:latin typeface="Cambria Math" panose="02040503050406030204" pitchFamily="18" charset="0"/>
                          </a:rPr>
                          <m:t>,</m:t>
                        </m:r>
                        <m:r>
                          <a:rPr lang="en-IN" sz="2800" i="1">
                            <a:latin typeface="Cambria Math" panose="02040503050406030204" pitchFamily="18" charset="0"/>
                          </a:rPr>
                          <m:t>𝑚</m:t>
                        </m:r>
                      </m:e>
                    </m:d>
                  </m:oMath>
                </a14:m>
                <a:r>
                  <a:rPr lang="en-IN" sz="2800" dirty="0">
                    <a:latin typeface="Abadi Extra Light" panose="020B0204020104020204" pitchFamily="34" charset="0"/>
                  </a:rPr>
                  <a:t> can be obtained easily from the joint distribution </a:t>
                </a:r>
                <a14:m>
                  <m:oMath xmlns:m="http://schemas.openxmlformats.org/officeDocument/2006/math">
                    <m:r>
                      <a:rPr lang="en-IN" sz="2800" i="1" dirty="0">
                        <a:latin typeface="Cambria Math" panose="02040503050406030204" pitchFamily="18" charset="0"/>
                      </a:rPr>
                      <m:t>𝑝</m:t>
                    </m:r>
                    <m:r>
                      <a:rPr lang="en-IN" sz="2800" i="1" dirty="0">
                        <a:latin typeface="Cambria Math" panose="02040503050406030204" pitchFamily="18" charset="0"/>
                      </a:rPr>
                      <m:t>(</m:t>
                    </m:r>
                    <m:sSub>
                      <m:sSubPr>
                        <m:ctrlPr>
                          <a:rPr lang="en-IN" sz="2800" i="1" dirty="0">
                            <a:latin typeface="Cambria Math" panose="02040503050406030204" pitchFamily="18" charset="0"/>
                          </a:rPr>
                        </m:ctrlPr>
                      </m:sSubPr>
                      <m:e>
                        <m:r>
                          <a:rPr lang="en-IN" sz="2800" b="1" i="1" dirty="0">
                            <a:latin typeface="Cambria Math" panose="02040503050406030204" pitchFamily="18" charset="0"/>
                          </a:rPr>
                          <m:t>𝒙</m:t>
                        </m:r>
                      </m:e>
                      <m:sub>
                        <m:r>
                          <a:rPr lang="en-IN" sz="2800" i="1" dirty="0">
                            <a:latin typeface="Cambria Math" panose="02040503050406030204" pitchFamily="18" charset="0"/>
                          </a:rPr>
                          <m:t>∗</m:t>
                        </m:r>
                      </m:sub>
                    </m:sSub>
                    <m:r>
                      <a:rPr lang="en-IN" sz="2800" i="1" dirty="0">
                        <a:latin typeface="Cambria Math" panose="02040503050406030204" pitchFamily="18" charset="0"/>
                      </a:rPr>
                      <m:t>,</m:t>
                    </m:r>
                    <m:r>
                      <a:rPr lang="en-IN" sz="2800" b="1" dirty="0">
                        <a:latin typeface="Cambria Math" panose="02040503050406030204" pitchFamily="18" charset="0"/>
                      </a:rPr>
                      <m:t>𝐗</m:t>
                    </m:r>
                    <m:r>
                      <a:rPr lang="en-IN" sz="2800" i="1" dirty="0">
                        <a:latin typeface="Cambria Math" panose="02040503050406030204" pitchFamily="18" charset="0"/>
                      </a:rPr>
                      <m:t>|</m:t>
                    </m:r>
                    <m:r>
                      <a:rPr lang="en-IN" sz="2800" i="1" dirty="0">
                        <a:latin typeface="Cambria Math" panose="02040503050406030204" pitchFamily="18" charset="0"/>
                      </a:rPr>
                      <m:t>𝑚</m:t>
                    </m:r>
                    <m:r>
                      <a:rPr lang="en-IN" sz="2800" i="1" dirty="0">
                        <a:latin typeface="Cambria Math" panose="02040503050406030204" pitchFamily="18" charset="0"/>
                      </a:rPr>
                      <m:t>)</m:t>
                    </m:r>
                  </m:oMath>
                </a14:m>
                <a:endParaRPr lang="en-IN" sz="2800" dirty="0">
                  <a:latin typeface="Abadi Extra Light" panose="020B0204020104020204" pitchFamily="34" charset="0"/>
                </a:endParaRPr>
              </a:p>
              <a:p>
                <a:pPr lvl="1">
                  <a:buFont typeface="+mj-lt"/>
                  <a:buAutoNum type="arabicPeriod"/>
                </a:pPr>
                <a:endParaRPr lang="en-IN" sz="500" dirty="0">
                  <a:latin typeface="Abadi Extra Light" panose="020B0204020104020204" pitchFamily="34" charset="0"/>
                </a:endParaRPr>
              </a:p>
              <a:p>
                <a:pPr lvl="2">
                  <a:buFont typeface="Wingdings" panose="05000000000000000000" pitchFamily="2" charset="2"/>
                  <a:buChar char="§"/>
                </a:pPr>
                <a:r>
                  <a:rPr lang="en-IN" sz="2400" dirty="0">
                    <a:latin typeface="Abadi Extra Light" panose="020B0204020104020204" pitchFamily="34" charset="0"/>
                  </a:rPr>
                  <a:t>Note that the PPD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b="1" i="1">
                                <a:latin typeface="Cambria Math" panose="02040503050406030204" pitchFamily="18" charset="0"/>
                              </a:rPr>
                              <m:t>𝒙</m:t>
                            </m:r>
                          </m:e>
                          <m:sub>
                            <m:r>
                              <a:rPr lang="en-IN" sz="2400" i="1">
                                <a:latin typeface="Cambria Math" panose="02040503050406030204" pitchFamily="18" charset="0"/>
                              </a:rPr>
                              <m:t>∗</m:t>
                            </m:r>
                          </m:sub>
                        </m:sSub>
                      </m:e>
                      <m:e>
                        <m:r>
                          <a:rPr lang="en-IN" sz="2400" b="1">
                            <a:latin typeface="Cambria Math" panose="02040503050406030204" pitchFamily="18" charset="0"/>
                          </a:rPr>
                          <m:t>𝐗</m:t>
                        </m:r>
                        <m:r>
                          <a:rPr lang="en-IN" sz="2400">
                            <a:latin typeface="Cambria Math" panose="02040503050406030204" pitchFamily="18" charset="0"/>
                          </a:rPr>
                          <m:t>,</m:t>
                        </m:r>
                        <m:r>
                          <a:rPr lang="en-IN" sz="2400" i="1">
                            <a:latin typeface="Cambria Math" panose="02040503050406030204" pitchFamily="18" charset="0"/>
                          </a:rPr>
                          <m:t>𝑚</m:t>
                        </m:r>
                      </m:e>
                    </m:d>
                  </m:oMath>
                </a14:m>
                <a:r>
                  <a:rPr lang="en-IN" sz="2400" dirty="0">
                    <a:latin typeface="Abadi Extra Light" panose="020B0204020104020204" pitchFamily="34" charset="0"/>
                  </a:rPr>
                  <a:t> is also a conditional distribution </a:t>
                </a:r>
              </a:p>
              <a:p>
                <a:pPr lvl="2">
                  <a:buFont typeface="Wingdings" panose="05000000000000000000" pitchFamily="2" charset="2"/>
                  <a:buChar char="§"/>
                </a:pPr>
                <a:endParaRPr lang="en-IN" sz="500" dirty="0">
                  <a:latin typeface="Abadi Extra Light" panose="020B0204020104020204" pitchFamily="34" charset="0"/>
                </a:endParaRPr>
              </a:p>
              <a:p>
                <a:pPr lvl="2">
                  <a:buFont typeface="Wingdings" panose="05000000000000000000" pitchFamily="2" charset="2"/>
                  <a:buChar char="§"/>
                </a:pPr>
                <a:r>
                  <a:rPr lang="en-IN" sz="2400" dirty="0">
                    <a:latin typeface="Abadi Extra Light" panose="020B0204020104020204" pitchFamily="34" charset="0"/>
                  </a:rPr>
                  <a:t>For some distributions (e.g., Gaussian), conditionals can be easily derived from joint</a:t>
                </a:r>
                <a:endParaRPr lang="en-IN" sz="1800" dirty="0">
                  <a:latin typeface="Abadi Extra Light" panose="020B0204020104020204" pitchFamily="34" charset="0"/>
                </a:endParaRPr>
              </a:p>
              <a:p>
                <a:pPr marL="514350" indent="-514350">
                  <a:buFont typeface="+mj-lt"/>
                  <a:buAutoNum type="arabicPeriod"/>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3</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7E95B0-3F14-4154-A0D1-EB87572A5015}"/>
                  </a:ext>
                </a:extLst>
              </p:cNvPr>
              <p:cNvSpPr txBox="1"/>
              <p:nvPr/>
            </p:nvSpPr>
            <p:spPr>
              <a:xfrm>
                <a:off x="3459460" y="3612248"/>
                <a:ext cx="4349460" cy="1025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3200" i="1" dirty="0">
                          <a:latin typeface="Cambria Math" panose="02040503050406030204" pitchFamily="18" charset="0"/>
                        </a:rPr>
                        <m:t>𝑝</m:t>
                      </m:r>
                      <m:d>
                        <m:dPr>
                          <m:ctrlPr>
                            <a:rPr lang="en-IN" sz="3200" i="1" dirty="0">
                              <a:latin typeface="Cambria Math" panose="02040503050406030204" pitchFamily="18" charset="0"/>
                            </a:rPr>
                          </m:ctrlPr>
                        </m:dPr>
                        <m:e>
                          <m:sSub>
                            <m:sSubPr>
                              <m:ctrlPr>
                                <a:rPr lang="en-IN" sz="3200" i="1" dirty="0">
                                  <a:latin typeface="Cambria Math" panose="02040503050406030204" pitchFamily="18" charset="0"/>
                                </a:rPr>
                              </m:ctrlPr>
                            </m:sSubPr>
                            <m:e>
                              <m:r>
                                <a:rPr lang="en-IN" sz="3200" b="1" i="1" dirty="0">
                                  <a:latin typeface="Cambria Math" panose="02040503050406030204" pitchFamily="18" charset="0"/>
                                </a:rPr>
                                <m:t>𝒙</m:t>
                              </m:r>
                            </m:e>
                            <m:sub>
                              <m:r>
                                <a:rPr lang="en-IN" sz="3200" i="1" dirty="0">
                                  <a:latin typeface="Cambria Math" panose="02040503050406030204" pitchFamily="18" charset="0"/>
                                </a:rPr>
                                <m:t>∗</m:t>
                              </m:r>
                            </m:sub>
                          </m:sSub>
                        </m:e>
                        <m:e>
                          <m:r>
                            <a:rPr lang="en-IN" sz="3200" b="1" dirty="0" err="1">
                              <a:latin typeface="Cambria Math" panose="02040503050406030204" pitchFamily="18" charset="0"/>
                            </a:rPr>
                            <m:t>𝐗</m:t>
                          </m:r>
                          <m:r>
                            <a:rPr lang="en-IN" sz="3200" i="1" dirty="0" err="1">
                              <a:latin typeface="Cambria Math" panose="02040503050406030204" pitchFamily="18" charset="0"/>
                            </a:rPr>
                            <m:t>,</m:t>
                          </m:r>
                          <m:r>
                            <a:rPr lang="en-IN" sz="3200" i="1" dirty="0" err="1">
                              <a:latin typeface="Cambria Math" panose="02040503050406030204" pitchFamily="18" charset="0"/>
                            </a:rPr>
                            <m:t>𝑚</m:t>
                          </m:r>
                        </m:e>
                      </m:d>
                      <m:r>
                        <a:rPr lang="en-IN" sz="3200" i="1" dirty="0">
                          <a:latin typeface="Cambria Math" panose="02040503050406030204" pitchFamily="18" charset="0"/>
                        </a:rPr>
                        <m:t>=</m:t>
                      </m:r>
                      <m:f>
                        <m:fPr>
                          <m:ctrlPr>
                            <a:rPr lang="en-IN" sz="3200" i="1" dirty="0">
                              <a:latin typeface="Cambria Math" panose="02040503050406030204" pitchFamily="18" charset="0"/>
                            </a:rPr>
                          </m:ctrlPr>
                        </m:fPr>
                        <m:num>
                          <m:r>
                            <a:rPr lang="en-IN" sz="3200" i="1" dirty="0">
                              <a:latin typeface="Cambria Math" panose="02040503050406030204" pitchFamily="18" charset="0"/>
                            </a:rPr>
                            <m:t>𝑝</m:t>
                          </m:r>
                          <m:r>
                            <a:rPr lang="en-IN" sz="3200" i="1" dirty="0">
                              <a:latin typeface="Cambria Math" panose="02040503050406030204" pitchFamily="18" charset="0"/>
                            </a:rPr>
                            <m:t>(</m:t>
                          </m:r>
                          <m:sSub>
                            <m:sSubPr>
                              <m:ctrlPr>
                                <a:rPr lang="en-IN" sz="3200" i="1" dirty="0">
                                  <a:latin typeface="Cambria Math" panose="02040503050406030204" pitchFamily="18" charset="0"/>
                                </a:rPr>
                              </m:ctrlPr>
                            </m:sSubPr>
                            <m:e>
                              <m:r>
                                <a:rPr lang="en-IN" sz="3200" b="1" i="1" dirty="0">
                                  <a:latin typeface="Cambria Math" panose="02040503050406030204" pitchFamily="18" charset="0"/>
                                </a:rPr>
                                <m:t>𝒙</m:t>
                              </m:r>
                            </m:e>
                            <m:sub>
                              <m:r>
                                <a:rPr lang="en-IN" sz="3200" i="1" dirty="0">
                                  <a:latin typeface="Cambria Math" panose="02040503050406030204" pitchFamily="18" charset="0"/>
                                </a:rPr>
                                <m:t>∗</m:t>
                              </m:r>
                            </m:sub>
                          </m:sSub>
                          <m:r>
                            <a:rPr lang="en-IN" sz="3200" i="1" dirty="0">
                              <a:latin typeface="Cambria Math" panose="02040503050406030204" pitchFamily="18" charset="0"/>
                            </a:rPr>
                            <m:t>,</m:t>
                          </m:r>
                          <m:r>
                            <a:rPr lang="en-IN" sz="3200" b="1" dirty="0">
                              <a:latin typeface="Cambria Math" panose="02040503050406030204" pitchFamily="18" charset="0"/>
                            </a:rPr>
                            <m:t>𝐗</m:t>
                          </m:r>
                          <m:r>
                            <a:rPr lang="en-IN" sz="3200" i="1" dirty="0">
                              <a:latin typeface="Cambria Math" panose="02040503050406030204" pitchFamily="18" charset="0"/>
                            </a:rPr>
                            <m:t>|</m:t>
                          </m:r>
                          <m:r>
                            <a:rPr lang="en-IN" sz="3200" i="1" dirty="0">
                              <a:latin typeface="Cambria Math" panose="02040503050406030204" pitchFamily="18" charset="0"/>
                            </a:rPr>
                            <m:t>𝑚</m:t>
                          </m:r>
                          <m:r>
                            <a:rPr lang="en-IN" sz="3200" i="1" dirty="0">
                              <a:latin typeface="Cambria Math" panose="02040503050406030204" pitchFamily="18" charset="0"/>
                            </a:rPr>
                            <m:t>)</m:t>
                          </m:r>
                        </m:num>
                        <m:den>
                          <m:r>
                            <a:rPr lang="en-IN" sz="3200" i="1" dirty="0">
                              <a:latin typeface="Cambria Math" panose="02040503050406030204" pitchFamily="18" charset="0"/>
                            </a:rPr>
                            <m:t>𝑝</m:t>
                          </m:r>
                          <m:r>
                            <a:rPr lang="en-IN" sz="3200" i="1" dirty="0">
                              <a:latin typeface="Cambria Math" panose="02040503050406030204" pitchFamily="18" charset="0"/>
                            </a:rPr>
                            <m:t>(</m:t>
                          </m:r>
                          <m:r>
                            <a:rPr lang="en-IN" sz="3200" b="1" i="0" dirty="0">
                              <a:latin typeface="Cambria Math" panose="02040503050406030204" pitchFamily="18" charset="0"/>
                            </a:rPr>
                            <m:t>𝐗</m:t>
                          </m:r>
                          <m:r>
                            <a:rPr lang="en-IN" sz="3200" i="1" dirty="0">
                              <a:latin typeface="Cambria Math" panose="02040503050406030204" pitchFamily="18" charset="0"/>
                            </a:rPr>
                            <m:t>|</m:t>
                          </m:r>
                          <m:r>
                            <a:rPr lang="en-IN" sz="3200" i="1" dirty="0">
                              <a:latin typeface="Cambria Math" panose="02040503050406030204" pitchFamily="18" charset="0"/>
                            </a:rPr>
                            <m:t>𝑚</m:t>
                          </m:r>
                          <m:r>
                            <a:rPr lang="en-IN" sz="3200" i="1" dirty="0">
                              <a:latin typeface="Cambria Math" panose="02040503050406030204" pitchFamily="18" charset="0"/>
                            </a:rPr>
                            <m:t>)</m:t>
                          </m:r>
                        </m:den>
                      </m:f>
                    </m:oMath>
                  </m:oMathPara>
                </a14:m>
                <a:endParaRPr lang="en-IN" sz="3200" dirty="0">
                  <a:solidFill>
                    <a:schemeClr val="tx1"/>
                  </a:solidFill>
                </a:endParaRPr>
              </a:p>
            </p:txBody>
          </p:sp>
        </mc:Choice>
        <mc:Fallback xmlns="">
          <p:sp>
            <p:nvSpPr>
              <p:cNvPr id="6" name="TextBox 5">
                <a:extLst>
                  <a:ext uri="{FF2B5EF4-FFF2-40B4-BE49-F238E27FC236}">
                    <a16:creationId xmlns:a16="http://schemas.microsoft.com/office/drawing/2014/main" id="{C37E95B0-3F14-4154-A0D1-EB87572A5015}"/>
                  </a:ext>
                </a:extLst>
              </p:cNvPr>
              <p:cNvSpPr txBox="1">
                <a:spLocks noRot="1" noChangeAspect="1" noMove="1" noResize="1" noEditPoints="1" noAdjustHandles="1" noChangeArrowheads="1" noChangeShapeType="1" noTextEdit="1"/>
              </p:cNvSpPr>
              <p:nvPr/>
            </p:nvSpPr>
            <p:spPr>
              <a:xfrm>
                <a:off x="3459460" y="3612248"/>
                <a:ext cx="4349460" cy="1025345"/>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39ECEB4-E2C3-4B2B-A6A4-D4CBCC906D36}"/>
                  </a:ext>
                </a:extLst>
              </p:cNvPr>
              <p:cNvSpPr txBox="1"/>
              <p:nvPr/>
            </p:nvSpPr>
            <p:spPr>
              <a:xfrm>
                <a:off x="2791182" y="1773170"/>
                <a:ext cx="607114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b="1" i="1">
                                  <a:latin typeface="Cambria Math" panose="02040503050406030204" pitchFamily="18" charset="0"/>
                                </a:rPr>
                                <m:t>𝒙</m:t>
                              </m:r>
                            </m:e>
                            <m:sub>
                              <m:r>
                                <a:rPr lang="en-IN" sz="2800" i="1">
                                  <a:latin typeface="Cambria Math" panose="02040503050406030204" pitchFamily="18" charset="0"/>
                                </a:rPr>
                                <m:t>∗</m:t>
                              </m:r>
                            </m:sub>
                          </m:sSub>
                        </m:e>
                        <m:e>
                          <m:r>
                            <a:rPr lang="en-IN" sz="2800" b="1">
                              <a:latin typeface="Cambria Math" panose="02040503050406030204" pitchFamily="18" charset="0"/>
                            </a:rPr>
                            <m:t>𝐗</m:t>
                          </m:r>
                          <m:r>
                            <a:rPr lang="en-IN" sz="2800">
                              <a:latin typeface="Cambria Math" panose="02040503050406030204" pitchFamily="18" charset="0"/>
                            </a:rPr>
                            <m:t>,</m:t>
                          </m:r>
                          <m:r>
                            <a:rPr lang="en-IN" sz="2800" i="1">
                              <a:latin typeface="Cambria Math" panose="02040503050406030204" pitchFamily="18" charset="0"/>
                            </a:rPr>
                            <m:t>𝑚</m:t>
                          </m:r>
                        </m:e>
                      </m:d>
                      <m:r>
                        <a:rPr lang="en-IN" sz="2800" b="0" i="1" smtClean="0">
                          <a:latin typeface="Cambria Math" panose="02040503050406030204" pitchFamily="18" charset="0"/>
                        </a:rPr>
                        <m:t>=∫</m:t>
                      </m:r>
                      <m:r>
                        <a:rPr lang="en-IN" sz="2800" b="0" i="1" smtClean="0">
                          <a:latin typeface="Cambria Math" panose="02040503050406030204" pitchFamily="18" charset="0"/>
                        </a:rPr>
                        <m:t>𝑝</m:t>
                      </m:r>
                      <m:d>
                        <m:dPr>
                          <m:ctrlPr>
                            <a:rPr lang="en-IN" sz="2800" b="0" i="1" smtClean="0">
                              <a:latin typeface="Cambria Math" panose="02040503050406030204" pitchFamily="18" charset="0"/>
                            </a:rPr>
                          </m:ctrlPr>
                        </m:dPr>
                        <m:e>
                          <m:sSub>
                            <m:sSubPr>
                              <m:ctrlPr>
                                <a:rPr lang="en-IN" sz="2800" b="0" i="1" smtClean="0">
                                  <a:latin typeface="Cambria Math" panose="02040503050406030204" pitchFamily="18" charset="0"/>
                                </a:rPr>
                              </m:ctrlPr>
                            </m:sSubPr>
                            <m:e>
                              <m:r>
                                <a:rPr lang="en-IN" sz="2800" b="1" i="1" smtClean="0">
                                  <a:latin typeface="Cambria Math" panose="02040503050406030204" pitchFamily="18" charset="0"/>
                                </a:rPr>
                                <m:t>𝒙</m:t>
                              </m:r>
                            </m:e>
                            <m:sub>
                              <m:r>
                                <a:rPr lang="en-IN" sz="2800" b="0" i="1" smtClean="0">
                                  <a:latin typeface="Cambria Math" panose="02040503050406030204" pitchFamily="18" charset="0"/>
                                </a:rPr>
                                <m:t>∗</m:t>
                              </m:r>
                            </m:sub>
                          </m:sSub>
                        </m:e>
                        <m:e>
                          <m:r>
                            <a:rPr lang="en-IN" sz="2800" b="0" i="1" smtClean="0">
                              <a:latin typeface="Cambria Math" panose="02040503050406030204" pitchFamily="18" charset="0"/>
                            </a:rPr>
                            <m:t>𝜃</m:t>
                          </m:r>
                          <m:r>
                            <a:rPr lang="en-IN" sz="2800" b="0" i="1" smtClean="0">
                              <a:latin typeface="Cambria Math" panose="02040503050406030204" pitchFamily="18" charset="0"/>
                            </a:rPr>
                            <m:t>,</m:t>
                          </m:r>
                          <m:r>
                            <a:rPr lang="en-IN" sz="2800" b="0" i="1" smtClean="0">
                              <a:latin typeface="Cambria Math" panose="02040503050406030204" pitchFamily="18" charset="0"/>
                            </a:rPr>
                            <m:t>𝑚</m:t>
                          </m:r>
                        </m:e>
                      </m:d>
                      <m:r>
                        <a:rPr lang="en-IN" sz="2800" b="0" i="1" smtClean="0">
                          <a:latin typeface="Cambria Math" panose="02040503050406030204" pitchFamily="18" charset="0"/>
                        </a:rPr>
                        <m:t>𝑝</m:t>
                      </m:r>
                      <m:r>
                        <a:rPr lang="en-IN" sz="2800" b="0" i="1" smtClean="0">
                          <a:latin typeface="Cambria Math" panose="02040503050406030204" pitchFamily="18" charset="0"/>
                        </a:rPr>
                        <m:t>(</m:t>
                      </m:r>
                      <m:r>
                        <a:rPr lang="en-IN" sz="2800" b="0" i="1" smtClean="0">
                          <a:latin typeface="Cambria Math" panose="02040503050406030204" pitchFamily="18" charset="0"/>
                        </a:rPr>
                        <m:t>𝜃</m:t>
                      </m:r>
                      <m:r>
                        <a:rPr lang="en-IN" sz="2800" b="0" i="1" smtClean="0">
                          <a:latin typeface="Cambria Math" panose="02040503050406030204" pitchFamily="18" charset="0"/>
                        </a:rPr>
                        <m:t>|</m:t>
                      </m:r>
                      <m:r>
                        <a:rPr lang="en-IN" sz="2800" b="1" i="0" smtClean="0">
                          <a:latin typeface="Cambria Math" panose="02040503050406030204" pitchFamily="18" charset="0"/>
                        </a:rPr>
                        <m:t>𝐗</m:t>
                      </m:r>
                      <m:r>
                        <a:rPr lang="en-IN" sz="2800" b="0" i="1" smtClean="0">
                          <a:latin typeface="Cambria Math" panose="02040503050406030204" pitchFamily="18" charset="0"/>
                        </a:rPr>
                        <m:t>,</m:t>
                      </m:r>
                      <m:r>
                        <a:rPr lang="en-IN" sz="2800" b="0" i="1" smtClean="0">
                          <a:latin typeface="Cambria Math" panose="02040503050406030204" pitchFamily="18" charset="0"/>
                        </a:rPr>
                        <m:t>𝑚</m:t>
                      </m:r>
                      <m:r>
                        <a:rPr lang="en-IN" sz="2800" b="0" i="1" smtClean="0">
                          <a:latin typeface="Cambria Math" panose="02040503050406030204" pitchFamily="18" charset="0"/>
                        </a:rPr>
                        <m:t>) </m:t>
                      </m:r>
                      <m:r>
                        <a:rPr lang="en-IN" sz="2800" b="0" i="1" smtClean="0">
                          <a:latin typeface="Cambria Math" panose="02040503050406030204" pitchFamily="18" charset="0"/>
                        </a:rPr>
                        <m:t>𝑑</m:t>
                      </m:r>
                      <m:r>
                        <a:rPr lang="en-IN" sz="2800" b="0" i="1" smtClean="0">
                          <a:latin typeface="Cambria Math" panose="02040503050406030204" pitchFamily="18" charset="0"/>
                        </a:rPr>
                        <m:t>𝜃</m:t>
                      </m:r>
                    </m:oMath>
                  </m:oMathPara>
                </a14:m>
                <a:endParaRPr lang="en-IN" sz="2800" dirty="0"/>
              </a:p>
            </p:txBody>
          </p:sp>
        </mc:Choice>
        <mc:Fallback xmlns="">
          <p:sp>
            <p:nvSpPr>
              <p:cNvPr id="9" name="TextBox 8">
                <a:extLst>
                  <a:ext uri="{FF2B5EF4-FFF2-40B4-BE49-F238E27FC236}">
                    <a16:creationId xmlns:a16="http://schemas.microsoft.com/office/drawing/2014/main" id="{139ECEB4-E2C3-4B2B-A6A4-D4CBCC906D36}"/>
                  </a:ext>
                </a:extLst>
              </p:cNvPr>
              <p:cNvSpPr txBox="1">
                <a:spLocks noRot="1" noChangeAspect="1" noMove="1" noResize="1" noEditPoints="1" noAdjustHandles="1" noChangeArrowheads="1" noChangeShapeType="1" noTextEdit="1"/>
              </p:cNvSpPr>
              <p:nvPr/>
            </p:nvSpPr>
            <p:spPr>
              <a:xfrm>
                <a:off x="2791182" y="1773170"/>
                <a:ext cx="6071149" cy="447238"/>
              </a:xfrm>
              <a:prstGeom prst="rect">
                <a:avLst/>
              </a:prstGeom>
              <a:blipFill>
                <a:blip r:embed="rId5"/>
                <a:stretch>
                  <a:fillRect/>
                </a:stretch>
              </a:blipFill>
            </p:spPr>
            <p:txBody>
              <a:bodyPr/>
              <a:lstStyle/>
              <a:p>
                <a:r>
                  <a:rPr lang="en-IN">
                    <a:noFill/>
                  </a:rPr>
                  <a:t> </a:t>
                </a:r>
              </a:p>
            </p:txBody>
          </p:sp>
        </mc:Fallback>
      </mc:AlternateContent>
      <p:sp>
        <p:nvSpPr>
          <p:cNvPr id="14" name="Speech Bubble: Rectangle 13">
            <a:extLst>
              <a:ext uri="{FF2B5EF4-FFF2-40B4-BE49-F238E27FC236}">
                <a16:creationId xmlns:a16="http://schemas.microsoft.com/office/drawing/2014/main" id="{863F1A5D-A368-95EE-8D38-89E785A91A74}"/>
              </a:ext>
            </a:extLst>
          </p:cNvPr>
          <p:cNvSpPr/>
          <p:nvPr/>
        </p:nvSpPr>
        <p:spPr>
          <a:xfrm>
            <a:off x="7968262" y="3129566"/>
            <a:ext cx="2283321" cy="566974"/>
          </a:xfrm>
          <a:prstGeom prst="wedgeRectCallout">
            <a:avLst>
              <a:gd name="adj1" fmla="val -59789"/>
              <a:gd name="adj2" fmla="val 4804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Joint marginal likelihood for training and test data</a:t>
            </a:r>
          </a:p>
        </p:txBody>
      </p:sp>
      <p:sp>
        <p:nvSpPr>
          <p:cNvPr id="15" name="Speech Bubble: Rectangle 14">
            <a:extLst>
              <a:ext uri="{FF2B5EF4-FFF2-40B4-BE49-F238E27FC236}">
                <a16:creationId xmlns:a16="http://schemas.microsoft.com/office/drawing/2014/main" id="{4C0F481D-3193-CD02-6282-14D3AB08C038}"/>
              </a:ext>
            </a:extLst>
          </p:cNvPr>
          <p:cNvSpPr/>
          <p:nvPr/>
        </p:nvSpPr>
        <p:spPr>
          <a:xfrm>
            <a:off x="7968261" y="3907709"/>
            <a:ext cx="1954911" cy="566974"/>
          </a:xfrm>
          <a:prstGeom prst="wedgeRectCallout">
            <a:avLst>
              <a:gd name="adj1" fmla="val -66558"/>
              <a:gd name="adj2" fmla="val 4577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Marginal likelihood for training data</a:t>
            </a:r>
          </a:p>
        </p:txBody>
      </p:sp>
      <p:sp>
        <p:nvSpPr>
          <p:cNvPr id="16" name="Speech Bubble: Rectangle 15">
            <a:extLst>
              <a:ext uri="{FF2B5EF4-FFF2-40B4-BE49-F238E27FC236}">
                <a16:creationId xmlns:a16="http://schemas.microsoft.com/office/drawing/2014/main" id="{AFF3AD98-B692-F8C1-578F-5DF46AEF482C}"/>
              </a:ext>
            </a:extLst>
          </p:cNvPr>
          <p:cNvSpPr/>
          <p:nvPr/>
        </p:nvSpPr>
        <p:spPr>
          <a:xfrm>
            <a:off x="9322233" y="5383841"/>
            <a:ext cx="2700269" cy="566974"/>
          </a:xfrm>
          <a:prstGeom prst="wedgeRectCallout">
            <a:avLst>
              <a:gd name="adj1" fmla="val -65366"/>
              <a:gd name="adj2" fmla="val 5372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Will see this being used we </a:t>
            </a:r>
            <a:r>
              <a:rPr lang="en-IN" sz="1600" dirty="0" err="1">
                <a:solidFill>
                  <a:schemeClr val="tx1"/>
                </a:solidFill>
                <a:latin typeface="Abadi Extra Light" panose="020B0204020104020204" pitchFamily="34" charset="0"/>
              </a:rPr>
              <a:t>we</a:t>
            </a:r>
            <a:r>
              <a:rPr lang="en-IN" sz="1600" dirty="0">
                <a:solidFill>
                  <a:schemeClr val="tx1"/>
                </a:solidFill>
                <a:latin typeface="Abadi Extra Light" panose="020B0204020104020204" pitchFamily="34" charset="0"/>
              </a:rPr>
              <a:t> study Gaussian Process (GP)</a:t>
            </a:r>
          </a:p>
        </p:txBody>
      </p:sp>
      <mc:AlternateContent xmlns:mc="http://schemas.openxmlformats.org/markup-compatibility/2006" xmlns:a14="http://schemas.microsoft.com/office/drawing/2010/main">
        <mc:Choice Requires="a14">
          <p:sp>
            <p:nvSpPr>
              <p:cNvPr id="17" name="Speech Bubble: Rectangle 16">
                <a:extLst>
                  <a:ext uri="{FF2B5EF4-FFF2-40B4-BE49-F238E27FC236}">
                    <a16:creationId xmlns:a16="http://schemas.microsoft.com/office/drawing/2014/main" id="{E4A9E4B3-481E-B60A-6538-18819056DEC3}"/>
                  </a:ext>
                </a:extLst>
              </p:cNvPr>
              <p:cNvSpPr/>
              <p:nvPr/>
            </p:nvSpPr>
            <p:spPr>
              <a:xfrm>
                <a:off x="336800" y="3529115"/>
                <a:ext cx="2736761" cy="1025344"/>
              </a:xfrm>
              <a:prstGeom prst="wedgeRectCallout">
                <a:avLst>
                  <a:gd name="adj1" fmla="val 64582"/>
                  <a:gd name="adj2" fmla="val 1506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Follows simply from Bayes rule</a:t>
                </a:r>
              </a:p>
              <a:p>
                <a:pPr/>
                <a14:m>
                  <m:oMathPara xmlns:m="http://schemas.openxmlformats.org/officeDocument/2006/math">
                    <m:oMathParaPr>
                      <m:jc m:val="centerGroup"/>
                    </m:oMathParaPr>
                    <m:oMath xmlns:m="http://schemas.openxmlformats.org/officeDocument/2006/math">
                      <m:r>
                        <a:rPr lang="en-IN" sz="1600" b="0" i="1" smtClean="0">
                          <a:solidFill>
                            <a:schemeClr val="tx1"/>
                          </a:solidFill>
                          <a:latin typeface="Cambria Math" panose="02040503050406030204" pitchFamily="18" charset="0"/>
                        </a:rPr>
                        <m:t>𝑝</m:t>
                      </m:r>
                      <m:d>
                        <m:dPr>
                          <m:ctrlPr>
                            <a:rPr lang="en-IN" sz="1600" b="0" i="1" smtClean="0">
                              <a:solidFill>
                                <a:schemeClr val="tx1"/>
                              </a:solidFill>
                              <a:latin typeface="Cambria Math" panose="02040503050406030204" pitchFamily="18" charset="0"/>
                            </a:rPr>
                          </m:ctrlPr>
                        </m:dPr>
                        <m:e>
                          <m:r>
                            <a:rPr lang="en-IN" sz="1600" b="0" i="1" smtClean="0">
                              <a:solidFill>
                                <a:schemeClr val="tx1"/>
                              </a:solidFill>
                              <a:latin typeface="Cambria Math" panose="02040503050406030204" pitchFamily="18" charset="0"/>
                            </a:rPr>
                            <m:t>𝑎</m:t>
                          </m:r>
                        </m:e>
                        <m:e>
                          <m:r>
                            <a:rPr lang="en-IN" sz="1600" b="0" i="1" smtClean="0">
                              <a:solidFill>
                                <a:schemeClr val="tx1"/>
                              </a:solidFill>
                              <a:latin typeface="Cambria Math" panose="02040503050406030204" pitchFamily="18" charset="0"/>
                            </a:rPr>
                            <m:t>𝑏</m:t>
                          </m:r>
                        </m:e>
                      </m:d>
                      <m:r>
                        <a:rPr lang="en-IN" sz="1600" b="0" i="1" smtClean="0">
                          <a:solidFill>
                            <a:schemeClr val="tx1"/>
                          </a:solidFill>
                          <a:latin typeface="Cambria Math" panose="02040503050406030204" pitchFamily="18" charset="0"/>
                        </a:rPr>
                        <m:t>= </m:t>
                      </m:r>
                      <m:f>
                        <m:fPr>
                          <m:ctrlPr>
                            <a:rPr lang="en-IN" sz="1600" b="0" i="1" smtClean="0">
                              <a:solidFill>
                                <a:schemeClr val="tx1"/>
                              </a:solidFill>
                              <a:latin typeface="Cambria Math" panose="02040503050406030204" pitchFamily="18" charset="0"/>
                            </a:rPr>
                          </m:ctrlPr>
                        </m:fPr>
                        <m:num>
                          <m:r>
                            <a:rPr lang="en-IN" sz="1600" b="0" i="1" smtClean="0">
                              <a:solidFill>
                                <a:schemeClr val="tx1"/>
                              </a:solidFill>
                              <a:latin typeface="Cambria Math" panose="02040503050406030204" pitchFamily="18" charset="0"/>
                            </a:rPr>
                            <m:t>𝑝</m:t>
                          </m:r>
                          <m:r>
                            <a:rPr lang="en-IN" sz="1600" b="0" i="1" smtClean="0">
                              <a:solidFill>
                                <a:schemeClr val="tx1"/>
                              </a:solidFill>
                              <a:latin typeface="Cambria Math" panose="02040503050406030204" pitchFamily="18" charset="0"/>
                            </a:rPr>
                            <m:t>(</m:t>
                          </m:r>
                          <m:r>
                            <a:rPr lang="en-IN" sz="1600" b="0" i="1" smtClean="0">
                              <a:solidFill>
                                <a:schemeClr val="tx1"/>
                              </a:solidFill>
                              <a:latin typeface="Cambria Math" panose="02040503050406030204" pitchFamily="18" charset="0"/>
                            </a:rPr>
                            <m:t>𝑎</m:t>
                          </m:r>
                          <m:r>
                            <a:rPr lang="en-IN" sz="1600" b="0" i="1" smtClean="0">
                              <a:solidFill>
                                <a:schemeClr val="tx1"/>
                              </a:solidFill>
                              <a:latin typeface="Cambria Math" panose="02040503050406030204" pitchFamily="18" charset="0"/>
                            </a:rPr>
                            <m:t>,</m:t>
                          </m:r>
                          <m:r>
                            <a:rPr lang="en-IN" sz="1600" b="0" i="1" smtClean="0">
                              <a:solidFill>
                                <a:schemeClr val="tx1"/>
                              </a:solidFill>
                              <a:latin typeface="Cambria Math" panose="02040503050406030204" pitchFamily="18" charset="0"/>
                            </a:rPr>
                            <m:t>𝑏</m:t>
                          </m:r>
                          <m:r>
                            <a:rPr lang="en-IN" sz="1600" b="0" i="1" smtClean="0">
                              <a:solidFill>
                                <a:schemeClr val="tx1"/>
                              </a:solidFill>
                              <a:latin typeface="Cambria Math" panose="02040503050406030204" pitchFamily="18" charset="0"/>
                            </a:rPr>
                            <m:t>)</m:t>
                          </m:r>
                        </m:num>
                        <m:den>
                          <m:r>
                            <a:rPr lang="en-IN" sz="1600" b="0" i="1" smtClean="0">
                              <a:solidFill>
                                <a:schemeClr val="tx1"/>
                              </a:solidFill>
                              <a:latin typeface="Cambria Math" panose="02040503050406030204" pitchFamily="18" charset="0"/>
                            </a:rPr>
                            <m:t>𝑝</m:t>
                          </m:r>
                          <m:r>
                            <a:rPr lang="en-IN" sz="1600" b="0" i="1" smtClean="0">
                              <a:solidFill>
                                <a:schemeClr val="tx1"/>
                              </a:solidFill>
                              <a:latin typeface="Cambria Math" panose="02040503050406030204" pitchFamily="18" charset="0"/>
                            </a:rPr>
                            <m:t>(</m:t>
                          </m:r>
                          <m:r>
                            <a:rPr lang="en-IN" sz="1600" b="0" i="1" smtClean="0">
                              <a:solidFill>
                                <a:schemeClr val="tx1"/>
                              </a:solidFill>
                              <a:latin typeface="Cambria Math" panose="02040503050406030204" pitchFamily="18" charset="0"/>
                            </a:rPr>
                            <m:t>𝑏</m:t>
                          </m:r>
                          <m:r>
                            <a:rPr lang="en-IN" sz="1600" b="0" i="1" smtClean="0">
                              <a:solidFill>
                                <a:schemeClr val="tx1"/>
                              </a:solidFill>
                              <a:latin typeface="Cambria Math" panose="02040503050406030204" pitchFamily="18" charset="0"/>
                            </a:rPr>
                            <m:t>)</m:t>
                          </m:r>
                        </m:den>
                      </m:f>
                    </m:oMath>
                  </m:oMathPara>
                </a14:m>
                <a:endParaRPr lang="en-IN" sz="1600" dirty="0">
                  <a:solidFill>
                    <a:schemeClr val="tx1"/>
                  </a:solidFill>
                  <a:latin typeface="Abadi Extra Light" panose="020B0204020104020204" pitchFamily="34" charset="0"/>
                </a:endParaRPr>
              </a:p>
            </p:txBody>
          </p:sp>
        </mc:Choice>
        <mc:Fallback xmlns="">
          <p:sp>
            <p:nvSpPr>
              <p:cNvPr id="17" name="Speech Bubble: Rectangle 16">
                <a:extLst>
                  <a:ext uri="{FF2B5EF4-FFF2-40B4-BE49-F238E27FC236}">
                    <a16:creationId xmlns:a16="http://schemas.microsoft.com/office/drawing/2014/main" id="{E4A9E4B3-481E-B60A-6538-18819056DEC3}"/>
                  </a:ext>
                </a:extLst>
              </p:cNvPr>
              <p:cNvSpPr>
                <a:spLocks noRot="1" noChangeAspect="1" noMove="1" noResize="1" noEditPoints="1" noAdjustHandles="1" noChangeArrowheads="1" noChangeShapeType="1" noTextEdit="1"/>
              </p:cNvSpPr>
              <p:nvPr/>
            </p:nvSpPr>
            <p:spPr>
              <a:xfrm>
                <a:off x="336800" y="3529115"/>
                <a:ext cx="2736761" cy="1025344"/>
              </a:xfrm>
              <a:prstGeom prst="wedgeRectCallout">
                <a:avLst>
                  <a:gd name="adj1" fmla="val 64582"/>
                  <a:gd name="adj2" fmla="val 15065"/>
                </a:avLst>
              </a:prstGeom>
              <a:blipFill>
                <a:blip r:embed="rId6"/>
                <a:stretch>
                  <a:fillRect l="-768"/>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4240995196"/>
      </p:ext>
    </p:extLst>
  </p:cSld>
  <p:clrMapOvr>
    <a:masterClrMapping/>
  </p:clrMapOvr>
  <mc:AlternateContent xmlns:mc="http://schemas.openxmlformats.org/markup-compatibility/2006" xmlns:p14="http://schemas.microsoft.com/office/powerpoint/2010/main">
    <mc:Choice Requires="p14">
      <p:transition spd="slow" p14:dur="2000" advTm="335115"/>
    </mc:Choice>
    <mc:Fallback xmlns="">
      <p:transition spd="slow" advTm="335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down)">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ipe(down)">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1913498" y="2362112"/>
            <a:ext cx="8228614" cy="1914937"/>
          </a:xfrm>
        </p:spPr>
        <p:txBody>
          <a:bodyPr>
            <a:noAutofit/>
          </a:bodyPr>
          <a:lstStyle/>
          <a:p>
            <a:r>
              <a:rPr lang="en-IN" sz="7200" dirty="0">
                <a:solidFill>
                  <a:srgbClr val="A33BC3"/>
                </a:solidFill>
              </a:rPr>
              <a:t>         Estimating a </a:t>
            </a:r>
            <a:br>
              <a:rPr lang="en-IN" sz="7200" dirty="0">
                <a:solidFill>
                  <a:srgbClr val="A33BC3"/>
                </a:solidFill>
              </a:rPr>
            </a:br>
            <a:r>
              <a:rPr lang="en-IN" sz="7200" dirty="0">
                <a:solidFill>
                  <a:srgbClr val="A33BC3"/>
                </a:solidFill>
              </a:rPr>
              <a:t>Beta-Bernoulli Model</a:t>
            </a:r>
          </a:p>
        </p:txBody>
      </p:sp>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4</a:t>
            </a:fld>
            <a:endParaRPr lang="en-IN" sz="2800" dirty="0">
              <a:solidFill>
                <a:schemeClr val="bg1">
                  <a:lumMod val="65000"/>
                </a:schemeClr>
              </a:solidFill>
            </a:endParaRPr>
          </a:p>
        </p:txBody>
      </p:sp>
    </p:spTree>
    <p:custDataLst>
      <p:tags r:id="rId1"/>
    </p:custDataLst>
    <p:extLst>
      <p:ext uri="{BB962C8B-B14F-4D97-AF65-F5344CB8AC3E}">
        <p14:creationId xmlns:p14="http://schemas.microsoft.com/office/powerpoint/2010/main" val="4390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Estimating a Coin’s Bias: MLE</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5</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sz="2600" dirty="0">
                    <a:latin typeface="Abadi Extra Light" panose="020B0204020104020204" pitchFamily="34" charset="0"/>
                  </a:rPr>
                  <a:t>Consider a sequence of </a:t>
                </a:r>
                <a14:m>
                  <m:oMath xmlns:m="http://schemas.openxmlformats.org/officeDocument/2006/math">
                    <m:r>
                      <a:rPr lang="en-GB" sz="2600" i="1" dirty="0" smtClean="0">
                        <a:latin typeface="Cambria Math" panose="02040503050406030204" pitchFamily="18" charset="0"/>
                      </a:rPr>
                      <m:t>𝑁</m:t>
                    </m:r>
                  </m:oMath>
                </a14:m>
                <a:r>
                  <a:rPr lang="en-GB" sz="2600" dirty="0">
                    <a:latin typeface="Abadi Extra Light" panose="020B0204020104020204" pitchFamily="34" charset="0"/>
                  </a:rPr>
                  <a:t> coin toss outcomes (observations)</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observation </a:t>
                </a:r>
                <a14:m>
                  <m:oMath xmlns:m="http://schemas.openxmlformats.org/officeDocument/2006/math">
                    <m:sSub>
                      <m:sSubPr>
                        <m:ctrlPr>
                          <a:rPr lang="en-GB" sz="2600" i="1" dirty="0" smtClean="0">
                            <a:latin typeface="Cambria Math" panose="02040503050406030204" pitchFamily="18" charset="0"/>
                          </a:rPr>
                        </m:ctrlPr>
                      </m:sSubPr>
                      <m:e>
                        <m:r>
                          <a:rPr lang="en-GB" sz="2600" i="1" dirty="0" smtClean="0">
                            <a:latin typeface="Cambria Math" panose="02040503050406030204" pitchFamily="18" charset="0"/>
                          </a:rPr>
                          <m:t>𝑦</m:t>
                        </m:r>
                      </m:e>
                      <m:sub>
                        <m:r>
                          <a:rPr lang="en-GB" sz="2600" i="1" dirty="0" smtClean="0">
                            <a:latin typeface="Cambria Math" panose="02040503050406030204" pitchFamily="18" charset="0"/>
                          </a:rPr>
                          <m:t>𝑛</m:t>
                        </m:r>
                      </m:sub>
                    </m:sSub>
                  </m:oMath>
                </a14:m>
                <a:r>
                  <a:rPr lang="en-GB" sz="2600" dirty="0">
                    <a:latin typeface="Abadi Extra Light" panose="020B0204020104020204" pitchFamily="34" charset="0"/>
                  </a:rPr>
                  <a:t> is a binary </a:t>
                </a:r>
                <a:r>
                  <a:rPr lang="en-GB" sz="2600" dirty="0">
                    <a:solidFill>
                      <a:srgbClr val="0000FF"/>
                    </a:solidFill>
                    <a:latin typeface="Abadi Extra Light" panose="020B0204020104020204" pitchFamily="34" charset="0"/>
                  </a:rPr>
                  <a:t>random variable</a:t>
                </a:r>
                <a:r>
                  <a:rPr lang="en-GB" sz="2600" dirty="0">
                    <a:latin typeface="Abadi Extra Light" panose="020B0204020104020204" pitchFamily="34" charset="0"/>
                  </a:rPr>
                  <a:t>. Head: </a:t>
                </a:r>
                <a14:m>
                  <m:oMath xmlns:m="http://schemas.openxmlformats.org/officeDocument/2006/math">
                    <m:sSub>
                      <m:sSubPr>
                        <m:ctrlPr>
                          <a:rPr lang="en-IN" sz="2600" b="0" i="1" smtClean="0">
                            <a:latin typeface="Cambria Math" panose="02040503050406030204" pitchFamily="18" charset="0"/>
                          </a:rPr>
                        </m:ctrlPr>
                      </m:sSubPr>
                      <m:e>
                        <m:r>
                          <a:rPr lang="en-IN" sz="2600" b="0" i="1" smtClean="0">
                            <a:latin typeface="Cambria Math" panose="02040503050406030204" pitchFamily="18" charset="0"/>
                          </a:rPr>
                          <m:t>𝑦</m:t>
                        </m:r>
                      </m:e>
                      <m:sub>
                        <m:r>
                          <a:rPr lang="en-IN" sz="2600" b="0" i="1" smtClean="0">
                            <a:latin typeface="Cambria Math" panose="02040503050406030204" pitchFamily="18" charset="0"/>
                          </a:rPr>
                          <m:t>𝑛</m:t>
                        </m:r>
                      </m:sub>
                    </m:sSub>
                    <m:r>
                      <a:rPr lang="en-IN" sz="2600" b="0" i="1" smtClean="0">
                        <a:latin typeface="Cambria Math" panose="02040503050406030204" pitchFamily="18" charset="0"/>
                      </a:rPr>
                      <m:t>=1</m:t>
                    </m:r>
                  </m:oMath>
                </a14:m>
                <a:r>
                  <a:rPr lang="en-GB" sz="2600" dirty="0">
                    <a:latin typeface="Abadi Extra Light" panose="020B0204020104020204" pitchFamily="34" charset="0"/>
                  </a:rPr>
                  <a:t>, Tail: </a:t>
                </a:r>
                <a14:m>
                  <m:oMath xmlns:m="http://schemas.openxmlformats.org/officeDocument/2006/math">
                    <m:sSub>
                      <m:sSubPr>
                        <m:ctrlPr>
                          <a:rPr lang="en-IN" sz="2600" i="1">
                            <a:latin typeface="Cambria Math" panose="02040503050406030204" pitchFamily="18" charset="0"/>
                          </a:rPr>
                        </m:ctrlPr>
                      </m:sSubPr>
                      <m:e>
                        <m:r>
                          <a:rPr lang="en-IN" sz="2600" i="1">
                            <a:latin typeface="Cambria Math" panose="02040503050406030204" pitchFamily="18" charset="0"/>
                          </a:rPr>
                          <m:t>𝑦</m:t>
                        </m:r>
                      </m:e>
                      <m:sub>
                        <m:r>
                          <a:rPr lang="en-IN" sz="2600" i="1">
                            <a:latin typeface="Cambria Math" panose="02040503050406030204" pitchFamily="18" charset="0"/>
                          </a:rPr>
                          <m:t>𝑛</m:t>
                        </m:r>
                      </m:sub>
                    </m:sSub>
                    <m:r>
                      <a:rPr lang="en-IN" sz="2600" i="1">
                        <a:latin typeface="Cambria Math" panose="02040503050406030204" pitchFamily="18" charset="0"/>
                      </a:rPr>
                      <m:t>=</m:t>
                    </m:r>
                    <m:r>
                      <a:rPr lang="en-IN" sz="2600" b="0" i="1" smtClean="0">
                        <a:latin typeface="Cambria Math" panose="02040503050406030204" pitchFamily="18" charset="0"/>
                      </a:rPr>
                      <m:t>0</m:t>
                    </m:r>
                  </m:oMath>
                </a14:m>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Each </a:t>
                </a:r>
                <a14:m>
                  <m:oMath xmlns:m="http://schemas.openxmlformats.org/officeDocument/2006/math">
                    <m:sSub>
                      <m:sSubPr>
                        <m:ctrlPr>
                          <a:rPr lang="en-GB" sz="2600" i="1" dirty="0">
                            <a:latin typeface="Cambria Math" panose="02040503050406030204" pitchFamily="18" charset="0"/>
                          </a:rPr>
                        </m:ctrlPr>
                      </m:sSubPr>
                      <m:e>
                        <m:r>
                          <a:rPr lang="en-GB" sz="2600" i="1" dirty="0">
                            <a:latin typeface="Cambria Math" panose="02040503050406030204" pitchFamily="18" charset="0"/>
                          </a:rPr>
                          <m:t>𝑦</m:t>
                        </m:r>
                      </m:e>
                      <m:sub>
                        <m:r>
                          <a:rPr lang="en-GB" sz="2600" i="1" dirty="0">
                            <a:latin typeface="Cambria Math" panose="02040503050406030204" pitchFamily="18" charset="0"/>
                          </a:rPr>
                          <m:t>𝑛</m:t>
                        </m:r>
                      </m:sub>
                    </m:sSub>
                  </m:oMath>
                </a14:m>
                <a:r>
                  <a:rPr lang="en-GB" sz="2600" dirty="0">
                    <a:latin typeface="Abadi Extra Light" panose="020B0204020104020204" pitchFamily="34" charset="0"/>
                  </a:rPr>
                  <a:t> is assumed generated by a </a:t>
                </a:r>
                <a:r>
                  <a:rPr lang="en-GB" sz="2600" b="1" dirty="0">
                    <a:latin typeface="Abadi Extra Light" panose="020B0204020104020204" pitchFamily="34" charset="0"/>
                  </a:rPr>
                  <a:t>Bernoulli distribution </a:t>
                </a:r>
                <a:r>
                  <a:rPr lang="en-GB" sz="2600" dirty="0">
                    <a:latin typeface="Abadi Extra Light" panose="020B0204020104020204" pitchFamily="34" charset="0"/>
                  </a:rPr>
                  <a:t>with param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(0,1)</m:t>
                    </m:r>
                  </m:oMath>
                </a14:m>
                <a:endParaRPr lang="en-GB" sz="26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Here </a:t>
                </a:r>
                <a14:m>
                  <m:oMath xmlns:m="http://schemas.openxmlformats.org/officeDocument/2006/math">
                    <m:r>
                      <a:rPr lang="en-GB" sz="2600" i="1" dirty="0" smtClean="0">
                        <a:latin typeface="Cambria Math" panose="02040503050406030204" pitchFamily="18" charset="0"/>
                      </a:rPr>
                      <m:t>𝜃</m:t>
                    </m:r>
                    <m:r>
                      <a:rPr lang="en-GB" sz="2600" i="1" dirty="0" smtClean="0">
                        <a:latin typeface="Cambria Math" panose="02040503050406030204" pitchFamily="18" charset="0"/>
                      </a:rPr>
                      <m:t> </m:t>
                    </m:r>
                  </m:oMath>
                </a14:m>
                <a:r>
                  <a:rPr lang="en-GB" sz="2600" dirty="0">
                    <a:latin typeface="Abadi Extra Light" panose="020B0204020104020204" pitchFamily="34" charset="0"/>
                  </a:rPr>
                  <a:t>the unknown param (probability of head). Want to estimate it using MLE</a:t>
                </a:r>
              </a:p>
              <a:p>
                <a:pPr marL="0" indent="0">
                  <a:buNone/>
                </a:pPr>
                <a:endParaRPr lang="en-GB" sz="200" dirty="0">
                  <a:latin typeface="Abadi Extra Light" panose="020B0204020104020204" pitchFamily="34" charset="0"/>
                </a:endParaRPr>
              </a:p>
              <a:p>
                <a:pPr>
                  <a:buFont typeface="Wingdings" panose="05000000000000000000" pitchFamily="2" charset="2"/>
                  <a:buChar char="§"/>
                </a:pPr>
                <a:r>
                  <a:rPr lang="en-GB" sz="2600" dirty="0">
                    <a:solidFill>
                      <a:srgbClr val="0000FF"/>
                    </a:solidFill>
                    <a:latin typeface="Abadi Extra Light" panose="020B0204020104020204" pitchFamily="34" charset="0"/>
                  </a:rPr>
                  <a:t>Log-likelihood: </a:t>
                </a:r>
                <a14:m>
                  <m:oMath xmlns:m="http://schemas.openxmlformats.org/officeDocument/2006/math">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𝑛</m:t>
                        </m:r>
                        <m:r>
                          <a:rPr lang="en-IN" i="1">
                            <a:latin typeface="Cambria Math" panose="02040503050406030204" pitchFamily="18" charset="0"/>
                          </a:rPr>
                          <m:t>=1</m:t>
                        </m:r>
                      </m:sub>
                      <m:sup>
                        <m:r>
                          <a:rPr lang="en-IN" i="1">
                            <a:latin typeface="Cambria Math" panose="02040503050406030204" pitchFamily="18" charset="0"/>
                          </a:rPr>
                          <m:t>𝑁</m:t>
                        </m:r>
                      </m:sup>
                      <m:e>
                        <m:r>
                          <m:rPr>
                            <m:sty m:val="p"/>
                          </m:rPr>
                          <a:rPr lang="en-IN" i="1">
                            <a:latin typeface="Cambria Math" panose="02040503050406030204" pitchFamily="18" charset="0"/>
                          </a:rPr>
                          <m:t>log</m:t>
                        </m:r>
                        <m:r>
                          <a:rPr lang="en-IN" i="1">
                            <a:latin typeface="Cambria Math" panose="02040503050406030204" pitchFamily="18" charset="0"/>
                          </a:rPr>
                          <m:t> </m:t>
                        </m:r>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i="1">
                            <a:latin typeface="Cambria Math" panose="02040503050406030204" pitchFamily="18" charset="0"/>
                          </a:rPr>
                          <m:t> </m:t>
                        </m:r>
                      </m:e>
                    </m:nary>
                  </m:oMath>
                </a14:m>
                <a:r>
                  <a:rPr lang="en-GB" sz="2600" dirty="0">
                    <a:latin typeface="Abadi Extra Light" panose="020B0204020104020204" pitchFamily="34" charset="0"/>
                  </a:rPr>
                  <a:t>= </a:t>
                </a:r>
                <a14:m>
                  <m:oMath xmlns:m="http://schemas.openxmlformats.org/officeDocument/2006/math">
                    <m:nary>
                      <m:naryPr>
                        <m:chr m:val="∑"/>
                        <m:limLoc m:val="subSup"/>
                        <m:ctrlPr>
                          <a:rPr lang="en-IN" sz="2400" i="1">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a:rPr lang="en-IN" sz="2400" i="1">
                            <a:latin typeface="Cambria Math" panose="02040503050406030204" pitchFamily="18" charset="0"/>
                          </a:rPr>
                          <m:t> </m:t>
                        </m:r>
                      </m:e>
                    </m:nary>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r>
                      <m:rPr>
                        <m:sty m:val="p"/>
                      </m:rPr>
                      <a:rPr lang="en-IN" sz="2400" b="0" i="1" smtClean="0">
                        <a:latin typeface="Cambria Math" panose="02040503050406030204" pitchFamily="18" charset="0"/>
                      </a:rPr>
                      <m:t>log</m:t>
                    </m:r>
                    <m:r>
                      <m:rPr>
                        <m:nor/>
                      </m:rPr>
                      <a:rPr lang="en-IN" sz="2400" b="0" i="0" smtClean="0">
                        <a:latin typeface="Cambria Math" panose="02040503050406030204" pitchFamily="18" charset="0"/>
                      </a:rPr>
                      <m:t> </m:t>
                    </m:r>
                    <m:r>
                      <m:rPr>
                        <m:sty m:val="p"/>
                      </m:rPr>
                      <a:rPr lang="en-IN" sz="2400" b="0" i="1" smtClean="0">
                        <a:latin typeface="Cambria Math" panose="02040503050406030204" pitchFamily="18" charset="0"/>
                      </a:rPr>
                      <m:t>θ</m:t>
                    </m:r>
                    <m:r>
                      <a:rPr lang="en-IN" sz="2400" b="0" i="1" smtClean="0">
                        <a:latin typeface="Cambria Math" panose="02040503050406030204" pitchFamily="18" charset="0"/>
                      </a:rPr>
                      <m:t>+</m:t>
                    </m:r>
                    <m:r>
                      <m:rPr>
                        <m:nor/>
                      </m:rPr>
                      <a:rPr lang="en-IN" sz="2400" dirty="0"/>
                      <m:t> </m:t>
                    </m:r>
                    <m:r>
                      <m:rPr>
                        <m:nor/>
                      </m:rPr>
                      <a:rPr lang="en-IN" sz="2400" b="0" i="0" dirty="0" smtClean="0"/>
                      <m:t>(</m:t>
                    </m:r>
                    <m:r>
                      <a:rPr lang="en-IN" sz="2400" b="0" i="1" dirty="0" smtClean="0">
                        <a:latin typeface="Cambria Math" panose="02040503050406030204" pitchFamily="18" charset="0"/>
                      </a:rPr>
                      <m:t>1−</m:t>
                    </m:r>
                    <m:sSub>
                      <m:sSubPr>
                        <m:ctrlPr>
                          <a:rPr lang="en-IN" sz="2400" b="0" i="1" dirty="0" smtClean="0">
                            <a:latin typeface="Cambria Math" panose="02040503050406030204" pitchFamily="18" charset="0"/>
                          </a:rPr>
                        </m:ctrlPr>
                      </m:sSubPr>
                      <m:e>
                        <m:r>
                          <a:rPr lang="en-IN" sz="2400" b="0" i="1" dirty="0" smtClean="0">
                            <a:latin typeface="Cambria Math" panose="02040503050406030204" pitchFamily="18" charset="0"/>
                          </a:rPr>
                          <m:t>𝑦</m:t>
                        </m:r>
                      </m:e>
                      <m:sub>
                        <m:r>
                          <a:rPr lang="en-IN" sz="2400" b="0" i="1" dirty="0" smtClean="0">
                            <a:latin typeface="Cambria Math" panose="02040503050406030204" pitchFamily="18" charset="0"/>
                          </a:rPr>
                          <m:t>𝑛</m:t>
                        </m:r>
                      </m:sub>
                    </m:sSub>
                    <m:r>
                      <a:rPr lang="en-IN" sz="2400" b="0" i="1" dirty="0" smtClean="0">
                        <a:latin typeface="Cambria Math" panose="02040503050406030204" pitchFamily="18" charset="0"/>
                      </a:rPr>
                      <m:t>)</m:t>
                    </m:r>
                    <m:r>
                      <m:rPr>
                        <m:sty m:val="p"/>
                      </m:rPr>
                      <a:rPr lang="en-IN" sz="2400" b="0" i="0" dirty="0" smtClean="0">
                        <a:latin typeface="Cambria Math" panose="02040503050406030204" pitchFamily="18" charset="0"/>
                      </a:rPr>
                      <m:t>log</m:t>
                    </m:r>
                    <m:r>
                      <a:rPr lang="en-IN" sz="2400" b="0" i="1" dirty="0" smtClean="0">
                        <a:latin typeface="Cambria Math" panose="02040503050406030204" pitchFamily="18" charset="0"/>
                      </a:rPr>
                      <m:t>⁡ (1−</m:t>
                    </m:r>
                    <m:r>
                      <a:rPr lang="en-IN" sz="2400" b="0" i="1" dirty="0" smtClean="0">
                        <a:latin typeface="Cambria Math" panose="02040503050406030204" pitchFamily="18" charset="0"/>
                      </a:rPr>
                      <m:t>𝜃</m:t>
                    </m:r>
                    <m:r>
                      <a:rPr lang="en-IN" sz="2400" b="0" i="1" dirty="0" smtClean="0">
                        <a:latin typeface="Cambria Math" panose="02040503050406030204" pitchFamily="18" charset="0"/>
                      </a:rPr>
                      <m:t>)]</m:t>
                    </m:r>
                  </m:oMath>
                </a14:m>
                <a:endParaRPr lang="en-GB" sz="2600" dirty="0">
                  <a:latin typeface="Abadi Extra Light" panose="020B0204020104020204" pitchFamily="34" charset="0"/>
                </a:endParaRPr>
              </a:p>
              <a:p>
                <a:pPr marL="0" indent="0">
                  <a:buNone/>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Maximizing log-</a:t>
                </a:r>
                <a:r>
                  <a:rPr lang="en-GB" sz="2600" dirty="0" err="1">
                    <a:latin typeface="Abadi Extra Light" panose="020B0204020104020204" pitchFamily="34" charset="0"/>
                  </a:rPr>
                  <a:t>lik</a:t>
                </a:r>
                <a:r>
                  <a:rPr lang="en-GB" sz="2600" dirty="0">
                    <a:latin typeface="Abadi Extra Light" panose="020B0204020104020204" pitchFamily="34" charset="0"/>
                  </a:rPr>
                  <a:t>, or minimizing neg. log-</a:t>
                </a:r>
                <a:r>
                  <a:rPr lang="en-GB" sz="2600" dirty="0" err="1">
                    <a:latin typeface="Abadi Extra Light" panose="020B0204020104020204" pitchFamily="34" charset="0"/>
                  </a:rPr>
                  <a:t>lik</a:t>
                </a:r>
                <a:r>
                  <a:rPr lang="en-GB" sz="2600" dirty="0">
                    <a:latin typeface="Abadi Extra Light" panose="020B0204020104020204" pitchFamily="34" charset="0"/>
                  </a:rPr>
                  <a:t> (NLL) </a:t>
                </a:r>
                <a:r>
                  <a:rPr lang="en-GB" sz="2600" dirty="0" err="1">
                    <a:latin typeface="Abadi Extra Light" panose="020B0204020104020204" pitchFamily="34" charset="0"/>
                  </a:rPr>
                  <a:t>w.r.t.</a:t>
                </a:r>
                <a:r>
                  <a:rPr lang="en-GB" sz="2600" dirty="0">
                    <a:latin typeface="Abadi Extra Light" panose="020B0204020104020204" pitchFamily="34" charset="0"/>
                  </a:rPr>
                  <a:t> </a:t>
                </a:r>
                <a14:m>
                  <m:oMath xmlns:m="http://schemas.openxmlformats.org/officeDocument/2006/math">
                    <m:r>
                      <a:rPr lang="en-GB" sz="2600" i="1" dirty="0" smtClean="0">
                        <a:latin typeface="Cambria Math" panose="02040503050406030204" pitchFamily="18" charset="0"/>
                      </a:rPr>
                      <m:t>𝜃</m:t>
                    </m:r>
                  </m:oMath>
                </a14:m>
                <a:r>
                  <a:rPr lang="en-GB" sz="2600" dirty="0">
                    <a:latin typeface="Abadi Extra Light" panose="020B0204020104020204" pitchFamily="34" charset="0"/>
                  </a:rPr>
                  <a:t> gives </a:t>
                </a:r>
              </a:p>
              <a:p>
                <a:pPr marL="0" indent="0">
                  <a:buNone/>
                </a:pPr>
                <a:endParaRPr lang="en-IN" sz="800" i="1" dirty="0">
                  <a:latin typeface="Cambria Math" panose="02040503050406030204" pitchFamily="18" charset="0"/>
                </a:endParaRPr>
              </a:p>
              <a:p>
                <a:pPr marL="0" indent="0">
                  <a:buNone/>
                </a:pPr>
                <a:r>
                  <a:rPr lang="en-IN" dirty="0"/>
                  <a:t>           </a:t>
                </a: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a:buFont typeface="Wingdings" panose="05000000000000000000" pitchFamily="2" charset="2"/>
                  <a:buChar char="§"/>
                </a:pPr>
                <a:endParaRPr lang="en-GB"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831" t="-164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64CF04-78A8-42D6-B96F-F0175A90C1D0}"/>
                  </a:ext>
                </a:extLst>
              </p:cNvPr>
              <p:cNvSpPr txBox="1"/>
              <p:nvPr/>
            </p:nvSpPr>
            <p:spPr>
              <a:xfrm>
                <a:off x="2978726" y="3059668"/>
                <a:ext cx="6026522" cy="369332"/>
              </a:xfrm>
              <a:prstGeom prst="rect">
                <a:avLst/>
              </a:prstGeom>
              <a:noFill/>
            </p:spPr>
            <p:txBody>
              <a:bodyPr wrap="none" lIns="0" tIns="0" rIns="0" bIns="0" rtlCol="0">
                <a:spAutoFit/>
              </a:bodyPr>
              <a:lstStyle/>
              <a:p>
                <a14:m>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e>
                      <m:e>
                        <m:r>
                          <a:rPr lang="en-IN" sz="2400" b="0" i="1" smtClean="0">
                            <a:latin typeface="Cambria Math" panose="02040503050406030204" pitchFamily="18" charset="0"/>
                          </a:rPr>
                          <m:t>𝜃</m:t>
                        </m:r>
                      </m:e>
                    </m:d>
                    <m:r>
                      <a:rPr lang="en-IN" sz="2400" b="0" i="0" smtClean="0">
                        <a:latin typeface="Cambria Math" panose="02040503050406030204" pitchFamily="18" charset="0"/>
                      </a:rPr>
                      <m:t>=</m:t>
                    </m:r>
                    <m:r>
                      <m:rPr>
                        <m:sty m:val="p"/>
                      </m:rPr>
                      <a:rPr lang="en-IN" sz="2400" b="0" i="0" smtClean="0">
                        <a:latin typeface="Cambria Math" panose="02040503050406030204" pitchFamily="18" charset="0"/>
                      </a:rPr>
                      <m:t>Bernoulli</m:t>
                    </m:r>
                    <m:d>
                      <m:dPr>
                        <m:ctrlPr>
                          <a:rPr lang="en-IN" sz="2400" b="0" i="1" smtClean="0">
                            <a:latin typeface="Cambria Math" panose="02040503050406030204" pitchFamily="18" charset="0"/>
                          </a:rPr>
                        </m:ctrlPr>
                      </m:dPr>
                      <m:e>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m:rPr>
                                <m:sty m:val="p"/>
                              </m:rPr>
                              <a:rPr lang="en-IN" sz="2400" b="0" i="0" smtClean="0">
                                <a:latin typeface="Cambria Math" panose="02040503050406030204" pitchFamily="18" charset="0"/>
                              </a:rPr>
                              <m:t>n</m:t>
                            </m:r>
                          </m:sub>
                        </m:sSub>
                      </m:e>
                      <m:e>
                        <m:r>
                          <a:rPr lang="en-IN" sz="2400" b="0" i="1" smtClean="0">
                            <a:latin typeface="Cambria Math" panose="02040503050406030204" pitchFamily="18" charset="0"/>
                          </a:rPr>
                          <m:t>𝜃</m:t>
                        </m:r>
                      </m:e>
                    </m:d>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𝜃</m:t>
                        </m:r>
                      </m:e>
                      <m:sup>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𝑦</m:t>
                            </m:r>
                          </m:e>
                          <m:sub>
                            <m:r>
                              <a:rPr lang="en-IN" sz="2400" b="0" i="1" smtClean="0">
                                <a:latin typeface="Cambria Math" panose="02040503050406030204" pitchFamily="18" charset="0"/>
                              </a:rPr>
                              <m:t>𝑛</m:t>
                            </m:r>
                          </m:sub>
                        </m:sSub>
                      </m:sup>
                    </m:sSup>
                  </m:oMath>
                </a14:m>
                <a:r>
                  <a:rPr lang="en-IN" sz="2400" dirty="0"/>
                  <a:t> </a:t>
                </a:r>
                <a14:m>
                  <m:oMath xmlns:m="http://schemas.openxmlformats.org/officeDocument/2006/math">
                    <m:sSup>
                      <m:sSupPr>
                        <m:ctrlPr>
                          <a:rPr lang="en-IN" sz="2400" i="1">
                            <a:latin typeface="Cambria Math" panose="02040503050406030204" pitchFamily="18" charset="0"/>
                          </a:rPr>
                        </m:ctrlPr>
                      </m:sSupPr>
                      <m:e>
                        <m:r>
                          <a:rPr lang="en-IN" sz="2400" b="0" i="1" smtClean="0">
                            <a:latin typeface="Cambria Math" panose="02040503050406030204" pitchFamily="18" charset="0"/>
                          </a:rPr>
                          <m:t>(1−</m:t>
                        </m:r>
                        <m:r>
                          <a:rPr lang="en-IN" sz="2400" i="1">
                            <a:latin typeface="Cambria Math" panose="02040503050406030204" pitchFamily="18" charset="0"/>
                          </a:rPr>
                          <m:t>𝜃</m:t>
                        </m:r>
                        <m:r>
                          <a:rPr lang="en-IN" sz="2400" b="0" i="1" smtClean="0">
                            <a:latin typeface="Cambria Math" panose="02040503050406030204" pitchFamily="18" charset="0"/>
                          </a:rPr>
                          <m:t>)</m:t>
                        </m:r>
                      </m:e>
                      <m:sup>
                        <m:r>
                          <a:rPr lang="en-IN" sz="2400" b="0" i="1" smtClean="0">
                            <a:latin typeface="Cambria Math" panose="02040503050406030204" pitchFamily="18" charset="0"/>
                          </a:rPr>
                          <m:t>1−</m:t>
                        </m:r>
                        <m:sSub>
                          <m:sSubPr>
                            <m:ctrlPr>
                              <a:rPr lang="en-IN" sz="2400" i="1">
                                <a:latin typeface="Cambria Math" panose="02040503050406030204" pitchFamily="18" charset="0"/>
                              </a:rPr>
                            </m:ctrlPr>
                          </m:sSubPr>
                          <m:e>
                            <m:r>
                              <a:rPr lang="en-IN" sz="2400" i="1">
                                <a:latin typeface="Cambria Math" panose="02040503050406030204" pitchFamily="18" charset="0"/>
                              </a:rPr>
                              <m:t>𝑦</m:t>
                            </m:r>
                          </m:e>
                          <m:sub>
                            <m:r>
                              <a:rPr lang="en-IN" sz="2400" i="1">
                                <a:latin typeface="Cambria Math" panose="02040503050406030204" pitchFamily="18" charset="0"/>
                              </a:rPr>
                              <m:t>𝑛</m:t>
                            </m:r>
                          </m:sub>
                        </m:sSub>
                      </m:sup>
                    </m:sSup>
                  </m:oMath>
                </a14:m>
                <a:endParaRPr lang="en-IN" sz="2400" dirty="0"/>
              </a:p>
            </p:txBody>
          </p:sp>
        </mc:Choice>
        <mc:Fallback xmlns="">
          <p:sp>
            <p:nvSpPr>
              <p:cNvPr id="3" name="TextBox 2">
                <a:extLst>
                  <a:ext uri="{FF2B5EF4-FFF2-40B4-BE49-F238E27FC236}">
                    <a16:creationId xmlns:a16="http://schemas.microsoft.com/office/drawing/2014/main" id="{9464CF04-78A8-42D6-B96F-F0175A90C1D0}"/>
                  </a:ext>
                </a:extLst>
              </p:cNvPr>
              <p:cNvSpPr txBox="1">
                <a:spLocks noRot="1" noChangeAspect="1" noMove="1" noResize="1" noEditPoints="1" noAdjustHandles="1" noChangeArrowheads="1" noChangeShapeType="1" noTextEdit="1"/>
              </p:cNvSpPr>
              <p:nvPr/>
            </p:nvSpPr>
            <p:spPr>
              <a:xfrm>
                <a:off x="2978726" y="3059668"/>
                <a:ext cx="6026522" cy="369332"/>
              </a:xfrm>
              <a:prstGeom prst="rect">
                <a:avLst/>
              </a:prstGeom>
              <a:blipFill>
                <a:blip r:embed="rId4"/>
                <a:stretch>
                  <a:fillRect l="-1822" b="-32787"/>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DFCC69E1-6AF7-436C-8F75-D9249044DB4D}"/>
              </a:ext>
            </a:extLst>
          </p:cNvPr>
          <p:cNvSpPr txBox="1"/>
          <p:nvPr/>
        </p:nvSpPr>
        <p:spPr>
          <a:xfrm>
            <a:off x="4584678" y="5838050"/>
            <a:ext cx="52900" cy="276999"/>
          </a:xfrm>
          <a:prstGeom prst="rect">
            <a:avLst/>
          </a:prstGeom>
          <a:noFill/>
        </p:spPr>
        <p:txBody>
          <a:bodyPr wrap="none" lIns="0" tIns="0" rIns="0" bIns="0" rtlCol="0">
            <a:spAutoFit/>
          </a:bodyPr>
          <a:lstStyle/>
          <a:p>
            <a:r>
              <a:rPr lang="en-IN" dirty="0"/>
              <a:t> </a:t>
            </a:r>
          </a:p>
        </p:txBody>
      </p:sp>
      <p:sp>
        <p:nvSpPr>
          <p:cNvPr id="19" name="Speech Bubble: Rectangle 18">
            <a:extLst>
              <a:ext uri="{FF2B5EF4-FFF2-40B4-BE49-F238E27FC236}">
                <a16:creationId xmlns:a16="http://schemas.microsoft.com/office/drawing/2014/main" id="{A5804242-0B31-4020-9C0A-679236CEF667}"/>
              </a:ext>
            </a:extLst>
          </p:cNvPr>
          <p:cNvSpPr/>
          <p:nvPr/>
        </p:nvSpPr>
        <p:spPr>
          <a:xfrm>
            <a:off x="10642901" y="1231327"/>
            <a:ext cx="1283854" cy="593556"/>
          </a:xfrm>
          <a:prstGeom prst="wedgeRectCallout">
            <a:avLst>
              <a:gd name="adj1" fmla="val -47352"/>
              <a:gd name="adj2" fmla="val 148293"/>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Probability of a head</a:t>
            </a:r>
          </a:p>
        </p:txBody>
      </p:sp>
      <p:sp>
        <p:nvSpPr>
          <p:cNvPr id="16" name="TextBox 15">
            <a:extLst>
              <a:ext uri="{FF2B5EF4-FFF2-40B4-BE49-F238E27FC236}">
                <a16:creationId xmlns:a16="http://schemas.microsoft.com/office/drawing/2014/main" id="{B5EDEFDA-B804-45C3-8E5C-4B932BC4F894}"/>
              </a:ext>
            </a:extLst>
          </p:cNvPr>
          <p:cNvSpPr txBox="1"/>
          <p:nvPr/>
        </p:nvSpPr>
        <p:spPr>
          <a:xfrm>
            <a:off x="4584678" y="5838050"/>
            <a:ext cx="52900" cy="276999"/>
          </a:xfrm>
          <a:prstGeom prst="rect">
            <a:avLst/>
          </a:prstGeom>
          <a:noFill/>
        </p:spPr>
        <p:txBody>
          <a:bodyPr wrap="none" lIns="0" tIns="0" rIns="0" bIns="0" rtlCol="0">
            <a:spAutoFit/>
          </a:bodyPr>
          <a:lstStyle/>
          <a:p>
            <a:r>
              <a:rPr lang="en-IN"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21D13E9-0F4C-49C8-897E-04EB2308EE3D}"/>
                  </a:ext>
                </a:extLst>
              </p:cNvPr>
              <p:cNvSpPr txBox="1"/>
              <p:nvPr/>
            </p:nvSpPr>
            <p:spPr>
              <a:xfrm>
                <a:off x="4486977" y="5403892"/>
                <a:ext cx="2573590" cy="868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𝑀𝐿𝐸</m:t>
                          </m:r>
                        </m:sub>
                      </m:sSub>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e>
                          </m:nary>
                        </m:num>
                        <m:den>
                          <m:r>
                            <a:rPr lang="en-IN" sz="2800" b="0" i="1" smtClean="0">
                              <a:latin typeface="Cambria Math" panose="02040503050406030204" pitchFamily="18" charset="0"/>
                            </a:rPr>
                            <m:t>𝑁</m:t>
                          </m:r>
                        </m:den>
                      </m:f>
                    </m:oMath>
                  </m:oMathPara>
                </a14:m>
                <a:endParaRPr lang="en-IN" sz="2800" dirty="0"/>
              </a:p>
            </p:txBody>
          </p:sp>
        </mc:Choice>
        <mc:Fallback xmlns="">
          <p:sp>
            <p:nvSpPr>
              <p:cNvPr id="17" name="TextBox 16">
                <a:extLst>
                  <a:ext uri="{FF2B5EF4-FFF2-40B4-BE49-F238E27FC236}">
                    <a16:creationId xmlns:a16="http://schemas.microsoft.com/office/drawing/2014/main" id="{F21D13E9-0F4C-49C8-897E-04EB2308EE3D}"/>
                  </a:ext>
                </a:extLst>
              </p:cNvPr>
              <p:cNvSpPr txBox="1">
                <a:spLocks noRot="1" noChangeAspect="1" noMove="1" noResize="1" noEditPoints="1" noAdjustHandles="1" noChangeArrowheads="1" noChangeShapeType="1" noTextEdit="1"/>
              </p:cNvSpPr>
              <p:nvPr/>
            </p:nvSpPr>
            <p:spPr>
              <a:xfrm>
                <a:off x="4486977" y="5403892"/>
                <a:ext cx="2573590" cy="868315"/>
              </a:xfrm>
              <a:prstGeom prst="rect">
                <a:avLst/>
              </a:prstGeom>
              <a:blipFill>
                <a:blip r:embed="rId5"/>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id="{BDF86F95-2105-4571-BDB7-CE3DD9FCE004}"/>
              </a:ext>
            </a:extLst>
          </p:cNvPr>
          <p:cNvSpPr/>
          <p:nvPr/>
        </p:nvSpPr>
        <p:spPr>
          <a:xfrm>
            <a:off x="7158268" y="5322695"/>
            <a:ext cx="1390651" cy="1099830"/>
          </a:xfrm>
          <a:prstGeom prst="wedgeRectCallout">
            <a:avLst>
              <a:gd name="adj1" fmla="val -61092"/>
              <a:gd name="adj2" fmla="val 137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Thus MLE solution is simply the fraction of heads! </a:t>
            </a:r>
            <a:r>
              <a:rPr lang="en-IN" sz="1400" dirty="0">
                <a:solidFill>
                  <a:schemeClr val="tx1"/>
                </a:solidFill>
                <a:latin typeface="Abadi Extra Light" panose="020B0204020104020204" pitchFamily="34" charset="0"/>
                <a:sym typeface="Wingdings" panose="05000000000000000000" pitchFamily="2" charset="2"/>
              </a:rPr>
              <a:t> Makes intuitive sense!</a:t>
            </a:r>
            <a:endParaRPr lang="en-IN" sz="1400" dirty="0">
              <a:solidFill>
                <a:schemeClr val="tx1"/>
              </a:solidFill>
              <a:latin typeface="Abadi Extra Light" panose="020B0204020104020204" pitchFamily="34" charset="0"/>
            </a:endParaRPr>
          </a:p>
        </p:txBody>
      </p:sp>
      <p:pic>
        <p:nvPicPr>
          <p:cNvPr id="25" name="Picture 2">
            <a:extLst>
              <a:ext uri="{FF2B5EF4-FFF2-40B4-BE49-F238E27FC236}">
                <a16:creationId xmlns:a16="http://schemas.microsoft.com/office/drawing/2014/main" id="{EB8C73B5-375B-4638-9CC1-32C412F97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38" y="5450068"/>
            <a:ext cx="1181100" cy="1238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Speech Bubble: Rectangle 25">
                <a:extLst>
                  <a:ext uri="{FF2B5EF4-FFF2-40B4-BE49-F238E27FC236}">
                    <a16:creationId xmlns:a16="http://schemas.microsoft.com/office/drawing/2014/main" id="{83419A69-4FDC-4135-93E3-7F0B454B109D}"/>
                  </a:ext>
                </a:extLst>
              </p:cNvPr>
              <p:cNvSpPr/>
              <p:nvPr/>
            </p:nvSpPr>
            <p:spPr>
              <a:xfrm>
                <a:off x="1320835" y="5395206"/>
                <a:ext cx="3140363" cy="961105"/>
              </a:xfrm>
              <a:prstGeom prst="wedgeRectCallout">
                <a:avLst>
                  <a:gd name="adj1" fmla="val -67826"/>
                  <a:gd name="adj2" fmla="val 2965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 tossed a coin 5 times – gave 1 head and 4 tails. Does it means </a:t>
                </a:r>
                <a14:m>
                  <m:oMath xmlns:m="http://schemas.openxmlformats.org/officeDocument/2006/math">
                    <m:r>
                      <a:rPr lang="en-IN" sz="1400" i="1" dirty="0" smtClean="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 0.2?? The MLE approach says so. What is I see 0 head and 5 tails. Does it mean </a:t>
                </a:r>
                <a14:m>
                  <m:oMath xmlns:m="http://schemas.openxmlformats.org/officeDocument/2006/math">
                    <m:r>
                      <a:rPr lang="en-IN" sz="1400" i="1" dirty="0">
                        <a:solidFill>
                          <a:schemeClr val="tx1"/>
                        </a:solidFill>
                        <a:latin typeface="Cambria Math" panose="02040503050406030204" pitchFamily="18" charset="0"/>
                      </a:rPr>
                      <m:t>𝜃</m:t>
                    </m:r>
                  </m:oMath>
                </a14:m>
                <a:r>
                  <a:rPr lang="en-IN" sz="1400" dirty="0">
                    <a:solidFill>
                      <a:schemeClr val="tx1"/>
                    </a:solidFill>
                    <a:latin typeface="Abadi Extra Light" panose="020B0204020104020204" pitchFamily="34" charset="0"/>
                  </a:rPr>
                  <a:t>  = 0? </a:t>
                </a:r>
              </a:p>
            </p:txBody>
          </p:sp>
        </mc:Choice>
        <mc:Fallback xmlns="">
          <p:sp>
            <p:nvSpPr>
              <p:cNvPr id="26" name="Speech Bubble: Rectangle 25">
                <a:extLst>
                  <a:ext uri="{FF2B5EF4-FFF2-40B4-BE49-F238E27FC236}">
                    <a16:creationId xmlns:a16="http://schemas.microsoft.com/office/drawing/2014/main" id="{83419A69-4FDC-4135-93E3-7F0B454B109D}"/>
                  </a:ext>
                </a:extLst>
              </p:cNvPr>
              <p:cNvSpPr>
                <a:spLocks noRot="1" noChangeAspect="1" noMove="1" noResize="1" noEditPoints="1" noAdjustHandles="1" noChangeArrowheads="1" noChangeShapeType="1" noTextEdit="1"/>
              </p:cNvSpPr>
              <p:nvPr/>
            </p:nvSpPr>
            <p:spPr>
              <a:xfrm>
                <a:off x="1320835" y="5395206"/>
                <a:ext cx="3140363" cy="961105"/>
              </a:xfrm>
              <a:prstGeom prst="wedgeRectCallout">
                <a:avLst>
                  <a:gd name="adj1" fmla="val -67826"/>
                  <a:gd name="adj2" fmla="val 29651"/>
                </a:avLst>
              </a:prstGeom>
              <a:blipFill>
                <a:blip r:embed="rId7"/>
                <a:stretch>
                  <a:fillRect r="-974" b="-4348"/>
                </a:stretch>
              </a:blipFill>
              <a:ln w="19050">
                <a:solidFill>
                  <a:schemeClr val="accent2"/>
                </a:solidFill>
              </a:ln>
            </p:spPr>
            <p:txBody>
              <a:bodyPr/>
              <a:lstStyle/>
              <a:p>
                <a:r>
                  <a:rPr lang="en-IN">
                    <a:noFill/>
                  </a:rPr>
                  <a:t> </a:t>
                </a:r>
              </a:p>
            </p:txBody>
          </p:sp>
        </mc:Fallback>
      </mc:AlternateContent>
      <p:pic>
        <p:nvPicPr>
          <p:cNvPr id="28" name="Picture 27">
            <a:extLst>
              <a:ext uri="{FF2B5EF4-FFF2-40B4-BE49-F238E27FC236}">
                <a16:creationId xmlns:a16="http://schemas.microsoft.com/office/drawing/2014/main" id="{0DCD4659-364F-4C4A-8449-05740232B583}"/>
              </a:ext>
            </a:extLst>
          </p:cNvPr>
          <p:cNvPicPr>
            <a:picLocks noChangeAspect="1"/>
          </p:cNvPicPr>
          <p:nvPr/>
        </p:nvPicPr>
        <p:blipFill>
          <a:blip r:embed="rId8"/>
          <a:stretch>
            <a:fillRect/>
          </a:stretch>
        </p:blipFill>
        <p:spPr>
          <a:xfrm>
            <a:off x="11001040" y="4466866"/>
            <a:ext cx="1004822" cy="965223"/>
          </a:xfrm>
          <a:prstGeom prst="rect">
            <a:avLst/>
          </a:prstGeom>
        </p:spPr>
      </p:pic>
      <mc:AlternateContent xmlns:mc="http://schemas.openxmlformats.org/markup-compatibility/2006" xmlns:a14="http://schemas.microsoft.com/office/drawing/2010/main">
        <mc:Choice Requires="a14">
          <p:sp>
            <p:nvSpPr>
              <p:cNvPr id="29" name="Speech Bubble: Rectangle 28">
                <a:extLst>
                  <a:ext uri="{FF2B5EF4-FFF2-40B4-BE49-F238E27FC236}">
                    <a16:creationId xmlns:a16="http://schemas.microsoft.com/office/drawing/2014/main" id="{FC45C737-A329-4479-8CDA-A78673001A8F}"/>
                  </a:ext>
                </a:extLst>
              </p:cNvPr>
              <p:cNvSpPr/>
              <p:nvPr/>
            </p:nvSpPr>
            <p:spPr>
              <a:xfrm>
                <a:off x="8671462" y="5276944"/>
                <a:ext cx="2574527" cy="1308414"/>
              </a:xfrm>
              <a:prstGeom prst="wedgeRectCallout">
                <a:avLst>
                  <a:gd name="adj1" fmla="val 54542"/>
                  <a:gd name="adj2" fmla="val -7523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Indeed, with a small number of training observations, MLE may overfit and may not be reliable. An alternative is MAP estimation which can incorporate a </a:t>
                </a:r>
                <a:r>
                  <a:rPr lang="en-IN" sz="1400" dirty="0">
                    <a:solidFill>
                      <a:srgbClr val="0000FF"/>
                    </a:solidFill>
                    <a:latin typeface="Abadi Extra Light" panose="020B0204020104020204" pitchFamily="34" charset="0"/>
                  </a:rPr>
                  <a:t>prior distribution</a:t>
                </a:r>
                <a:r>
                  <a:rPr lang="en-IN" sz="1400" dirty="0">
                    <a:solidFill>
                      <a:schemeClr val="tx1"/>
                    </a:solidFill>
                    <a:latin typeface="Abadi Extra Light" panose="020B0204020104020204" pitchFamily="34" charset="0"/>
                  </a:rPr>
                  <a:t> over </a:t>
                </a:r>
                <a14:m>
                  <m:oMath xmlns:m="http://schemas.openxmlformats.org/officeDocument/2006/math">
                    <m:r>
                      <a:rPr lang="en-IN" sz="1400" b="0" i="1" smtClean="0">
                        <a:solidFill>
                          <a:schemeClr val="tx1"/>
                        </a:solidFill>
                        <a:latin typeface="Cambria Math" panose="02040503050406030204" pitchFamily="18" charset="0"/>
                      </a:rPr>
                      <m:t>𝜃</m:t>
                    </m:r>
                  </m:oMath>
                </a14:m>
                <a:endParaRPr lang="en-IN" sz="1400" dirty="0">
                  <a:solidFill>
                    <a:schemeClr val="tx1"/>
                  </a:solidFill>
                  <a:latin typeface="Abadi Extra Light" panose="020B0204020104020204" pitchFamily="34" charset="0"/>
                </a:endParaRPr>
              </a:p>
            </p:txBody>
          </p:sp>
        </mc:Choice>
        <mc:Fallback xmlns="">
          <p:sp>
            <p:nvSpPr>
              <p:cNvPr id="29" name="Speech Bubble: Rectangle 28">
                <a:extLst>
                  <a:ext uri="{FF2B5EF4-FFF2-40B4-BE49-F238E27FC236}">
                    <a16:creationId xmlns:a16="http://schemas.microsoft.com/office/drawing/2014/main" id="{FC45C737-A329-4479-8CDA-A78673001A8F}"/>
                  </a:ext>
                </a:extLst>
              </p:cNvPr>
              <p:cNvSpPr>
                <a:spLocks noRot="1" noChangeAspect="1" noMove="1" noResize="1" noEditPoints="1" noAdjustHandles="1" noChangeArrowheads="1" noChangeShapeType="1" noTextEdit="1"/>
              </p:cNvSpPr>
              <p:nvPr/>
            </p:nvSpPr>
            <p:spPr>
              <a:xfrm>
                <a:off x="8671462" y="5276944"/>
                <a:ext cx="2574527" cy="1308414"/>
              </a:xfrm>
              <a:prstGeom prst="wedgeRectCallout">
                <a:avLst>
                  <a:gd name="adj1" fmla="val 54542"/>
                  <a:gd name="adj2" fmla="val -75239"/>
                </a:avLst>
              </a:prstGeom>
              <a:blipFill>
                <a:blip r:embed="rId9"/>
                <a:stretch>
                  <a:fillRect l="-441" b="-5109"/>
                </a:stretch>
              </a:blipFill>
              <a:ln w="19050">
                <a:solidFill>
                  <a:schemeClr val="accent2"/>
                </a:solidFill>
              </a:ln>
            </p:spPr>
            <p:txBody>
              <a:bodyPr/>
              <a:lstStyle/>
              <a:p>
                <a:r>
                  <a:rPr lang="en-IN">
                    <a:noFill/>
                  </a:rPr>
                  <a:t> </a:t>
                </a:r>
              </a:p>
            </p:txBody>
          </p:sp>
        </mc:Fallback>
      </mc:AlternateContent>
      <p:sp>
        <p:nvSpPr>
          <p:cNvPr id="30" name="Speech Bubble: Rectangle 29">
            <a:extLst>
              <a:ext uri="{FF2B5EF4-FFF2-40B4-BE49-F238E27FC236}">
                <a16:creationId xmlns:a16="http://schemas.microsoft.com/office/drawing/2014/main" id="{FBA2ABAC-58A7-4A1A-B3FE-C6A0216CC7F2}"/>
              </a:ext>
            </a:extLst>
          </p:cNvPr>
          <p:cNvSpPr/>
          <p:nvPr/>
        </p:nvSpPr>
        <p:spPr>
          <a:xfrm>
            <a:off x="3026319" y="3909552"/>
            <a:ext cx="2065797" cy="270851"/>
          </a:xfrm>
          <a:prstGeom prst="wedgeRectCallout">
            <a:avLst>
              <a:gd name="adj1" fmla="val -48333"/>
              <a:gd name="adj2" fmla="val 83037"/>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assuming </a:t>
            </a:r>
            <a:r>
              <a:rPr lang="en-IN" dirty="0" err="1">
                <a:solidFill>
                  <a:schemeClr val="tx1"/>
                </a:solidFill>
                <a:latin typeface="Abadi Extra Light" panose="020B0204020104020204" pitchFamily="34" charset="0"/>
              </a:rPr>
              <a:t>i.i.d</a:t>
            </a:r>
            <a:r>
              <a:rPr lang="en-IN" dirty="0">
                <a:solidFill>
                  <a:schemeClr val="tx1"/>
                </a:solidFill>
                <a:latin typeface="Abadi Extra Light" panose="020B0204020104020204" pitchFamily="34" charset="0"/>
              </a:rPr>
              <a:t>. data</a:t>
            </a:r>
          </a:p>
        </p:txBody>
      </p:sp>
      <p:sp>
        <p:nvSpPr>
          <p:cNvPr id="31" name="Speech Bubble: Rectangle 30">
            <a:extLst>
              <a:ext uri="{FF2B5EF4-FFF2-40B4-BE49-F238E27FC236}">
                <a16:creationId xmlns:a16="http://schemas.microsoft.com/office/drawing/2014/main" id="{5913E4B5-BEED-4210-A0FA-FD3742295469}"/>
              </a:ext>
            </a:extLst>
          </p:cNvPr>
          <p:cNvSpPr/>
          <p:nvPr/>
        </p:nvSpPr>
        <p:spPr>
          <a:xfrm>
            <a:off x="504918" y="2868985"/>
            <a:ext cx="2053723" cy="593556"/>
          </a:xfrm>
          <a:prstGeom prst="wedgeRectCallout">
            <a:avLst>
              <a:gd name="adj1" fmla="val 67557"/>
              <a:gd name="adj2" fmla="val 2815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Likelihood or observation model</a:t>
            </a:r>
          </a:p>
        </p:txBody>
      </p:sp>
    </p:spTree>
    <p:custDataLst>
      <p:tags r:id="rId1"/>
    </p:custDataLst>
    <p:extLst>
      <p:ext uri="{BB962C8B-B14F-4D97-AF65-F5344CB8AC3E}">
        <p14:creationId xmlns:p14="http://schemas.microsoft.com/office/powerpoint/2010/main" val="2463209657"/>
      </p:ext>
    </p:extLst>
  </p:cSld>
  <p:clrMapOvr>
    <a:masterClrMapping/>
  </p:clrMapOvr>
  <mc:AlternateContent xmlns:mc="http://schemas.openxmlformats.org/markup-compatibility/2006" xmlns:p14="http://schemas.microsoft.com/office/powerpoint/2010/main">
    <mc:Choice Requires="p14">
      <p:transition spd="slow" p14:dur="2000" advTm="353230"/>
    </mc:Choice>
    <mc:Fallback xmlns="">
      <p:transition spd="slow" advTm="3532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down)">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down)">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4" fill="hold" grpId="1"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17" grpId="0"/>
      <p:bldP spid="23" grpId="0" animBg="1"/>
      <p:bldP spid="26" grpId="0" animBg="1"/>
      <p:bldP spid="26" grpId="1"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Estimating a Coin’s Bias: MAP</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6</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Let’s again consider the coin-toss problem (estimating the bias of the coin)</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Each likelihood term is Bernoulli </a:t>
                </a:r>
              </a:p>
              <a:p>
                <a:pPr marL="0" indent="0">
                  <a:buNone/>
                </a:pPr>
                <a:r>
                  <a:rPr lang="en-GB" dirty="0">
                    <a:latin typeface="Abadi Extra Light" panose="020B0204020104020204" pitchFamily="34" charset="0"/>
                  </a:rPr>
                  <a:t>		</a:t>
                </a:r>
                <a:endParaRPr lang="en-IN" dirty="0"/>
              </a:p>
              <a:p>
                <a:pPr>
                  <a:buFont typeface="Wingdings" panose="05000000000000000000" pitchFamily="2" charset="2"/>
                  <a:buChar char="§"/>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Also need a prior since we want to do MAP estimation</a:t>
                </a:r>
              </a:p>
              <a:p>
                <a:pPr marL="0" indent="0">
                  <a:buNone/>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Since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(0,1)</m:t>
                    </m:r>
                  </m:oMath>
                </a14:m>
                <a:r>
                  <a:rPr lang="en-GB" dirty="0">
                    <a:latin typeface="Abadi Extra Light" panose="020B0204020104020204" pitchFamily="34" charset="0"/>
                  </a:rPr>
                  <a:t>, a reasonable choice of prior for </a:t>
                </a:r>
                <a14:m>
                  <m:oMath xmlns:m="http://schemas.openxmlformats.org/officeDocument/2006/math">
                    <m:r>
                      <a:rPr lang="en-GB" i="1" dirty="0" smtClean="0">
                        <a:latin typeface="Cambria Math" panose="02040503050406030204" pitchFamily="18" charset="0"/>
                      </a:rPr>
                      <m:t>𝜃</m:t>
                    </m:r>
                    <m:r>
                      <a:rPr lang="en-GB" i="1" dirty="0" smtClean="0">
                        <a:latin typeface="Cambria Math" panose="02040503050406030204" pitchFamily="18" charset="0"/>
                      </a:rPr>
                      <m:t> </m:t>
                    </m:r>
                  </m:oMath>
                </a14:m>
                <a:r>
                  <a:rPr lang="en-GB" dirty="0">
                    <a:latin typeface="Abadi Extra Light" panose="020B0204020104020204" pitchFamily="34" charset="0"/>
                  </a:rPr>
                  <a:t>would be </a:t>
                </a:r>
                <a:r>
                  <a:rPr lang="en-GB" dirty="0">
                    <a:solidFill>
                      <a:srgbClr val="0000FF"/>
                    </a:solidFill>
                    <a:latin typeface="Abadi Extra Light" panose="020B0204020104020204" pitchFamily="34" charset="0"/>
                  </a:rPr>
                  <a:t>Beta distribution</a:t>
                </a: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a:stretch>
              </a:blipFill>
            </p:spPr>
            <p:txBody>
              <a:bodyPr/>
              <a:lstStyle/>
              <a:p>
                <a:r>
                  <a:rPr lang="en-IN">
                    <a:noFill/>
                  </a:rPr>
                  <a:t> </a:t>
                </a:r>
              </a:p>
            </p:txBody>
          </p:sp>
        </mc:Fallback>
      </mc:AlternateContent>
      <p:pic>
        <p:nvPicPr>
          <p:cNvPr id="1026" name="Picture 2">
            <a:extLst>
              <a:ext uri="{FF2B5EF4-FFF2-40B4-BE49-F238E27FC236}">
                <a16:creationId xmlns:a16="http://schemas.microsoft.com/office/drawing/2014/main" id="{2A666EDC-DD1E-4B44-A710-57B36042B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911" y="4353742"/>
            <a:ext cx="3369396" cy="24603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52C031-5451-4101-9626-CF6B33B6A0DF}"/>
                  </a:ext>
                </a:extLst>
              </p:cNvPr>
              <p:cNvSpPr txBox="1"/>
              <p:nvPr/>
            </p:nvSpPr>
            <p:spPr>
              <a:xfrm>
                <a:off x="5680208" y="4353742"/>
                <a:ext cx="5305683" cy="7657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𝑝</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e>
                          <m:r>
                            <a:rPr lang="en-IN" sz="2400" b="0" i="1" smtClean="0">
                              <a:latin typeface="Cambria Math" panose="02040503050406030204" pitchFamily="18" charset="0"/>
                            </a:rPr>
                            <m:t>𝛼</m:t>
                          </m:r>
                          <m:r>
                            <a:rPr lang="en-IN" sz="2400" b="0" i="1" smtClean="0">
                              <a:latin typeface="Cambria Math" panose="02040503050406030204" pitchFamily="18" charset="0"/>
                            </a:rPr>
                            <m:t>,</m:t>
                          </m:r>
                          <m:r>
                            <a:rPr lang="en-IN" sz="2400" b="0" i="1" smtClean="0">
                              <a:latin typeface="Cambria Math" panose="02040503050406030204" pitchFamily="18" charset="0"/>
                            </a:rPr>
                            <m:t>𝛽</m:t>
                          </m:r>
                        </m:e>
                      </m:d>
                      <m:r>
                        <a:rPr lang="en-IN" sz="2400" b="0" i="1" smtClean="0">
                          <a:latin typeface="Cambria Math" panose="02040503050406030204" pitchFamily="18" charset="0"/>
                        </a:rPr>
                        <m:t>= </m:t>
                      </m:r>
                      <m:f>
                        <m:fPr>
                          <m:ctrlPr>
                            <a:rPr lang="en-IN" sz="2400" b="0" i="1" smtClean="0">
                              <a:latin typeface="Cambria Math" panose="02040503050406030204" pitchFamily="18" charset="0"/>
                            </a:rPr>
                          </m:ctrlPr>
                        </m:fPr>
                        <m:num>
                          <m:r>
                            <m:rPr>
                              <m:sty m:val="p"/>
                            </m:rPr>
                            <a:rPr lang="en-IN" sz="2400" b="0" i="0" smtClean="0">
                              <a:latin typeface="Cambria Math" panose="02040503050406030204" pitchFamily="18" charset="0"/>
                            </a:rPr>
                            <m:t>Γ</m:t>
                          </m:r>
                          <m:r>
                            <a:rPr lang="en-IN" sz="2400" b="0" i="1" smtClean="0">
                              <a:latin typeface="Cambria Math" panose="02040503050406030204" pitchFamily="18" charset="0"/>
                            </a:rPr>
                            <m:t>(</m:t>
                          </m:r>
                          <m:r>
                            <a:rPr lang="en-IN" sz="2400" b="0" i="1" smtClean="0">
                              <a:latin typeface="Cambria Math" panose="02040503050406030204" pitchFamily="18" charset="0"/>
                            </a:rPr>
                            <m:t>𝛼</m:t>
                          </m:r>
                          <m:r>
                            <a:rPr lang="en-IN" sz="2400" b="0" i="1" smtClean="0">
                              <a:latin typeface="Cambria Math" panose="02040503050406030204" pitchFamily="18" charset="0"/>
                            </a:rPr>
                            <m:t>+</m:t>
                          </m:r>
                          <m:r>
                            <a:rPr lang="en-IN" sz="2400" b="0" i="1" smtClean="0">
                              <a:latin typeface="Cambria Math" panose="02040503050406030204" pitchFamily="18" charset="0"/>
                            </a:rPr>
                            <m:t>𝛽</m:t>
                          </m:r>
                          <m:r>
                            <a:rPr lang="en-IN" sz="2400" b="0" i="1" smtClean="0">
                              <a:latin typeface="Cambria Math" panose="02040503050406030204" pitchFamily="18" charset="0"/>
                            </a:rPr>
                            <m:t>)</m:t>
                          </m:r>
                        </m:num>
                        <m:den>
                          <m:r>
                            <m:rPr>
                              <m:sty m:val="p"/>
                            </m:rPr>
                            <a:rPr lang="en-IN" sz="2400" b="0" i="0" smtClean="0">
                              <a:latin typeface="Cambria Math" panose="02040503050406030204" pitchFamily="18" charset="0"/>
                            </a:rPr>
                            <m:t>Γ</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𝛼</m:t>
                              </m:r>
                            </m:e>
                          </m:d>
                          <m:r>
                            <m:rPr>
                              <m:sty m:val="p"/>
                            </m:rPr>
                            <a:rPr lang="en-IN" sz="2400" b="0" i="0" smtClean="0">
                              <a:latin typeface="Cambria Math" panose="02040503050406030204" pitchFamily="18" charset="0"/>
                            </a:rPr>
                            <m:t>Γ</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𝛽</m:t>
                              </m:r>
                            </m:e>
                          </m:d>
                        </m:den>
                      </m:f>
                      <m:r>
                        <a:rPr lang="en-IN" sz="2400" b="0" i="1" smtClean="0">
                          <a:latin typeface="Cambria Math" panose="02040503050406030204" pitchFamily="18" charset="0"/>
                        </a:rPr>
                        <m:t> </m:t>
                      </m:r>
                      <m:sSup>
                        <m:sSupPr>
                          <m:ctrlPr>
                            <a:rPr lang="en-IN" sz="2400" b="0" i="1" smtClean="0">
                              <a:latin typeface="Cambria Math" panose="02040503050406030204" pitchFamily="18" charset="0"/>
                            </a:rPr>
                          </m:ctrlPr>
                        </m:sSupPr>
                        <m:e>
                          <m:r>
                            <a:rPr lang="en-IN" sz="2400" b="0" i="1" smtClean="0">
                              <a:latin typeface="Cambria Math" panose="02040503050406030204" pitchFamily="18" charset="0"/>
                            </a:rPr>
                            <m:t>𝜃</m:t>
                          </m:r>
                        </m:e>
                        <m:sup>
                          <m:r>
                            <a:rPr lang="en-IN" sz="2400" b="0" i="1" smtClean="0">
                              <a:latin typeface="Cambria Math" panose="02040503050406030204" pitchFamily="18" charset="0"/>
                            </a:rPr>
                            <m:t>𝛼</m:t>
                          </m:r>
                          <m:r>
                            <a:rPr lang="en-IN" sz="2400" b="0" i="1" smtClean="0">
                              <a:latin typeface="Cambria Math" panose="02040503050406030204" pitchFamily="18" charset="0"/>
                            </a:rPr>
                            <m:t>−1</m:t>
                          </m:r>
                        </m:sup>
                      </m:sSup>
                      <m:sSup>
                        <m:sSupPr>
                          <m:ctrlPr>
                            <a:rPr lang="en-IN" sz="2400" b="0" i="1" smtClean="0">
                              <a:latin typeface="Cambria Math" panose="02040503050406030204" pitchFamily="18" charset="0"/>
                            </a:rPr>
                          </m:ctrlPr>
                        </m:sSupPr>
                        <m:e>
                          <m:d>
                            <m:dPr>
                              <m:ctrlPr>
                                <a:rPr lang="en-IN" sz="2400" b="0" i="1" smtClean="0">
                                  <a:latin typeface="Cambria Math" panose="02040503050406030204" pitchFamily="18" charset="0"/>
                                </a:rPr>
                              </m:ctrlPr>
                            </m:dPr>
                            <m:e>
                              <m:r>
                                <a:rPr lang="en-IN" sz="2400" b="0" i="1" smtClean="0">
                                  <a:latin typeface="Cambria Math" panose="02040503050406030204" pitchFamily="18" charset="0"/>
                                </a:rPr>
                                <m:t>1−</m:t>
                              </m:r>
                              <m:r>
                                <a:rPr lang="en-IN" sz="2400" b="0" i="1" smtClean="0">
                                  <a:latin typeface="Cambria Math" panose="02040503050406030204" pitchFamily="18" charset="0"/>
                                </a:rPr>
                                <m:t>𝜃</m:t>
                              </m:r>
                            </m:e>
                          </m:d>
                        </m:e>
                        <m:sup>
                          <m:r>
                            <a:rPr lang="en-IN" sz="2400" b="0" i="1" smtClean="0">
                              <a:latin typeface="Cambria Math" panose="02040503050406030204" pitchFamily="18" charset="0"/>
                            </a:rPr>
                            <m:t>𝛽</m:t>
                          </m:r>
                          <m:r>
                            <a:rPr lang="en-IN" sz="2400" b="0" i="1" smtClean="0">
                              <a:latin typeface="Cambria Math" panose="02040503050406030204" pitchFamily="18" charset="0"/>
                            </a:rPr>
                            <m:t>−1 </m:t>
                          </m:r>
                        </m:sup>
                      </m:sSup>
                      <m:r>
                        <a:rPr lang="en-IN" sz="2400" b="0" i="1" smtClean="0">
                          <a:latin typeface="Cambria Math" panose="02040503050406030204" pitchFamily="18" charset="0"/>
                        </a:rPr>
                        <m:t> </m:t>
                      </m:r>
                    </m:oMath>
                  </m:oMathPara>
                </a14:m>
                <a:endParaRPr lang="en-IN" sz="2400" dirty="0"/>
              </a:p>
            </p:txBody>
          </p:sp>
        </mc:Choice>
        <mc:Fallback xmlns="">
          <p:sp>
            <p:nvSpPr>
              <p:cNvPr id="5" name="TextBox 4">
                <a:extLst>
                  <a:ext uri="{FF2B5EF4-FFF2-40B4-BE49-F238E27FC236}">
                    <a16:creationId xmlns:a16="http://schemas.microsoft.com/office/drawing/2014/main" id="{FD52C031-5451-4101-9626-CF6B33B6A0DF}"/>
                  </a:ext>
                </a:extLst>
              </p:cNvPr>
              <p:cNvSpPr txBox="1">
                <a:spLocks noRot="1" noChangeAspect="1" noMove="1" noResize="1" noEditPoints="1" noAdjustHandles="1" noChangeArrowheads="1" noChangeShapeType="1" noTextEdit="1"/>
              </p:cNvSpPr>
              <p:nvPr/>
            </p:nvSpPr>
            <p:spPr>
              <a:xfrm>
                <a:off x="5680208" y="4353742"/>
                <a:ext cx="5305683" cy="765722"/>
              </a:xfrm>
              <a:prstGeom prst="rect">
                <a:avLst/>
              </a:prstGeom>
              <a:blipFill>
                <a:blip r:embed="rId7"/>
                <a:stretch>
                  <a:fillRect/>
                </a:stretch>
              </a:blipFill>
            </p:spPr>
            <p:txBody>
              <a:bodyPr/>
              <a:lstStyle/>
              <a:p>
                <a:r>
                  <a:rPr lang="en-IN">
                    <a:noFill/>
                  </a:rPr>
                  <a:t> </a:t>
                </a:r>
              </a:p>
            </p:txBody>
          </p:sp>
        </mc:Fallback>
      </mc:AlternateContent>
      <p:sp>
        <p:nvSpPr>
          <p:cNvPr id="13" name="Speech Bubble: Rectangle 12">
            <a:extLst>
              <a:ext uri="{FF2B5EF4-FFF2-40B4-BE49-F238E27FC236}">
                <a16:creationId xmlns:a16="http://schemas.microsoft.com/office/drawing/2014/main" id="{9E74615C-8AF9-40FD-9D1B-D37D454A5E85}"/>
              </a:ext>
            </a:extLst>
          </p:cNvPr>
          <p:cNvSpPr/>
          <p:nvPr/>
        </p:nvSpPr>
        <p:spPr>
          <a:xfrm>
            <a:off x="5541081" y="5262577"/>
            <a:ext cx="2023200" cy="277000"/>
          </a:xfrm>
          <a:prstGeom prst="wedgeRectCallout">
            <a:avLst>
              <a:gd name="adj1" fmla="val 39707"/>
              <a:gd name="adj2" fmla="val -12867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The gamma function</a:t>
            </a:r>
          </a:p>
        </p:txBody>
      </p:sp>
      <mc:AlternateContent xmlns:mc="http://schemas.openxmlformats.org/markup-compatibility/2006" xmlns:a14="http://schemas.microsoft.com/office/drawing/2010/main">
        <mc:Choice Requires="a14">
          <p:sp>
            <p:nvSpPr>
              <p:cNvPr id="14" name="Speech Bubble: Rectangle 13">
                <a:extLst>
                  <a:ext uri="{FF2B5EF4-FFF2-40B4-BE49-F238E27FC236}">
                    <a16:creationId xmlns:a16="http://schemas.microsoft.com/office/drawing/2014/main" id="{96AD600C-5D82-4B6C-9498-3B2D44173C4E}"/>
                  </a:ext>
                </a:extLst>
              </p:cNvPr>
              <p:cNvSpPr/>
              <p:nvPr/>
            </p:nvSpPr>
            <p:spPr>
              <a:xfrm>
                <a:off x="8508860" y="5244967"/>
                <a:ext cx="3497001" cy="849701"/>
              </a:xfrm>
              <a:prstGeom prst="wedgeRectCallout">
                <a:avLst>
                  <a:gd name="adj1" fmla="val -46071"/>
                  <a:gd name="adj2" fmla="val -71636"/>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i="1" dirty="0" smtClean="0">
                        <a:solidFill>
                          <a:schemeClr val="tx1"/>
                        </a:solidFill>
                        <a:latin typeface="Cambria Math" panose="02040503050406030204" pitchFamily="18" charset="0"/>
                      </a:rPr>
                      <m:t>𝛼</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(both non-negative reals) are the two hyperparameters of this Beta prior</a:t>
                </a:r>
              </a:p>
            </p:txBody>
          </p:sp>
        </mc:Choice>
        <mc:Fallback xmlns="">
          <p:sp>
            <p:nvSpPr>
              <p:cNvPr id="14" name="Speech Bubble: Rectangle 13">
                <a:extLst>
                  <a:ext uri="{FF2B5EF4-FFF2-40B4-BE49-F238E27FC236}">
                    <a16:creationId xmlns:a16="http://schemas.microsoft.com/office/drawing/2014/main" id="{96AD600C-5D82-4B6C-9498-3B2D44173C4E}"/>
                  </a:ext>
                </a:extLst>
              </p:cNvPr>
              <p:cNvSpPr>
                <a:spLocks noRot="1" noChangeAspect="1" noMove="1" noResize="1" noEditPoints="1" noAdjustHandles="1" noChangeArrowheads="1" noChangeShapeType="1" noTextEdit="1"/>
              </p:cNvSpPr>
              <p:nvPr/>
            </p:nvSpPr>
            <p:spPr>
              <a:xfrm>
                <a:off x="8508860" y="5244967"/>
                <a:ext cx="3497001" cy="849701"/>
              </a:xfrm>
              <a:prstGeom prst="wedgeRectCallout">
                <a:avLst>
                  <a:gd name="adj1" fmla="val -46071"/>
                  <a:gd name="adj2" fmla="val -71636"/>
                </a:avLst>
              </a:prstGeom>
              <a:blipFill>
                <a:blip r:embed="rId8"/>
                <a:stretch>
                  <a:fillRect l="-1389" b="-10857"/>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32C4A83F-4F45-4C31-9C63-E3DADC316017}"/>
                  </a:ext>
                </a:extLst>
              </p:cNvPr>
              <p:cNvSpPr/>
              <p:nvPr/>
            </p:nvSpPr>
            <p:spPr>
              <a:xfrm>
                <a:off x="5070940" y="5679181"/>
                <a:ext cx="3262110" cy="561542"/>
              </a:xfrm>
              <a:prstGeom prst="wedgeRectCallout">
                <a:avLst>
                  <a:gd name="adj1" fmla="val 55252"/>
                  <a:gd name="adj2" fmla="val -43005"/>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Using</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will make the Beta prior a uniform prior</a:t>
                </a:r>
              </a:p>
            </p:txBody>
          </p:sp>
        </mc:Choice>
        <mc:Fallback xmlns="">
          <p:sp>
            <p:nvSpPr>
              <p:cNvPr id="15" name="Speech Bubble: Rectangle 14">
                <a:extLst>
                  <a:ext uri="{FF2B5EF4-FFF2-40B4-BE49-F238E27FC236}">
                    <a16:creationId xmlns:a16="http://schemas.microsoft.com/office/drawing/2014/main" id="{32C4A83F-4F45-4C31-9C63-E3DADC316017}"/>
                  </a:ext>
                </a:extLst>
              </p:cNvPr>
              <p:cNvSpPr>
                <a:spLocks noRot="1" noChangeAspect="1" noMove="1" noResize="1" noEditPoints="1" noAdjustHandles="1" noChangeArrowheads="1" noChangeShapeType="1" noTextEdit="1"/>
              </p:cNvSpPr>
              <p:nvPr/>
            </p:nvSpPr>
            <p:spPr>
              <a:xfrm>
                <a:off x="5070940" y="5679181"/>
                <a:ext cx="3262110" cy="561542"/>
              </a:xfrm>
              <a:prstGeom prst="wedgeRectCallout">
                <a:avLst>
                  <a:gd name="adj1" fmla="val 55252"/>
                  <a:gd name="adj2" fmla="val -43005"/>
                </a:avLst>
              </a:prstGeom>
              <a:blipFill>
                <a:blip r:embed="rId9"/>
                <a:stretch>
                  <a:fillRect l="-1404" t="-12632" b="-21053"/>
                </a:stretch>
              </a:blipFill>
              <a:ln w="19050">
                <a:solidFill>
                  <a:schemeClr val="accent2"/>
                </a:solidFill>
              </a:ln>
            </p:spPr>
            <p:txBody>
              <a:bodyPr/>
              <a:lstStyle/>
              <a:p>
                <a:r>
                  <a:rPr lang="en-IN">
                    <a:noFill/>
                  </a:rPr>
                  <a:t> </a:t>
                </a:r>
              </a:p>
            </p:txBody>
          </p:sp>
        </mc:Fallback>
      </mc:AlternateContent>
      <p:sp>
        <p:nvSpPr>
          <p:cNvPr id="16" name="Speech Bubble: Rectangle 15">
            <a:extLst>
              <a:ext uri="{FF2B5EF4-FFF2-40B4-BE49-F238E27FC236}">
                <a16:creationId xmlns:a16="http://schemas.microsoft.com/office/drawing/2014/main" id="{D120AAAA-74BA-4956-8654-2BC77B6FDC8F}"/>
              </a:ext>
            </a:extLst>
          </p:cNvPr>
          <p:cNvSpPr/>
          <p:nvPr/>
        </p:nvSpPr>
        <p:spPr>
          <a:xfrm>
            <a:off x="8420955" y="6220171"/>
            <a:ext cx="3497001" cy="589482"/>
          </a:xfrm>
          <a:prstGeom prst="wedgeRectCallout">
            <a:avLst>
              <a:gd name="adj1" fmla="val 3347"/>
              <a:gd name="adj2" fmla="val -81598"/>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Can set these based on intuition, cross-validation, or even learn them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19E8160-1C7B-4829-86E5-D24E8D1D25F5}"/>
                  </a:ext>
                </a:extLst>
              </p:cNvPr>
              <p:cNvSpPr txBox="1"/>
              <p:nvPr/>
            </p:nvSpPr>
            <p:spPr>
              <a:xfrm>
                <a:off x="2793534" y="2370723"/>
                <a:ext cx="71214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i="1">
                          <a:latin typeface="Cambria Math" panose="02040503050406030204" pitchFamily="18" charset="0"/>
                        </a:rPr>
                        <m:t>𝑝</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e>
                        <m:e>
                          <m:r>
                            <a:rPr lang="en-IN" sz="2800" i="1">
                              <a:latin typeface="Cambria Math" panose="02040503050406030204" pitchFamily="18" charset="0"/>
                            </a:rPr>
                            <m:t>𝜃</m:t>
                          </m:r>
                        </m:e>
                      </m:d>
                      <m:r>
                        <a:rPr lang="en-IN" sz="2800">
                          <a:latin typeface="Cambria Math" panose="02040503050406030204" pitchFamily="18" charset="0"/>
                        </a:rPr>
                        <m:t>=</m:t>
                      </m:r>
                      <m:r>
                        <m:rPr>
                          <m:sty m:val="p"/>
                        </m:rPr>
                        <a:rPr lang="en-IN" sz="2800">
                          <a:latin typeface="Cambria Math" panose="02040503050406030204" pitchFamily="18" charset="0"/>
                        </a:rPr>
                        <m:t>Bernoulli</m:t>
                      </m:r>
                      <m:d>
                        <m:dPr>
                          <m:ctrlPr>
                            <a:rPr lang="en-IN" sz="2800" i="1">
                              <a:latin typeface="Cambria Math" panose="02040503050406030204" pitchFamily="18" charset="0"/>
                            </a:rPr>
                          </m:ctrlPr>
                        </m:dPr>
                        <m:e>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m:rPr>
                                  <m:sty m:val="p"/>
                                </m:rPr>
                                <a:rPr lang="en-IN" sz="2800">
                                  <a:latin typeface="Cambria Math" panose="02040503050406030204" pitchFamily="18" charset="0"/>
                                </a:rPr>
                                <m:t>n</m:t>
                              </m:r>
                            </m:sub>
                          </m:sSub>
                        </m:e>
                        <m:e>
                          <m:r>
                            <a:rPr lang="en-IN" sz="2800" i="1">
                              <a:latin typeface="Cambria Math" panose="02040503050406030204" pitchFamily="18" charset="0"/>
                            </a:rPr>
                            <m:t>𝜃</m:t>
                          </m:r>
                        </m:e>
                      </m:d>
                      <m:r>
                        <a:rPr lang="en-IN" sz="2800" i="1">
                          <a:latin typeface="Cambria Math" panose="02040503050406030204" pitchFamily="18" charset="0"/>
                        </a:rPr>
                        <m:t>= </m:t>
                      </m:r>
                      <m:sSup>
                        <m:sSupPr>
                          <m:ctrlPr>
                            <a:rPr lang="en-IN" sz="2800" i="1">
                              <a:latin typeface="Cambria Math" panose="02040503050406030204" pitchFamily="18" charset="0"/>
                            </a:rPr>
                          </m:ctrlPr>
                        </m:sSupPr>
                        <m:e>
                          <m:r>
                            <a:rPr lang="en-IN" sz="2800" i="1">
                              <a:latin typeface="Cambria Math" panose="02040503050406030204" pitchFamily="18" charset="0"/>
                            </a:rPr>
                            <m:t>𝜃</m:t>
                          </m:r>
                        </m:e>
                        <m:sup>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sup>
                      </m:sSup>
                      <m:r>
                        <m:rPr>
                          <m:nor/>
                        </m:rPr>
                        <a:rPr lang="en-IN" sz="2800" dirty="0"/>
                        <m:t> </m:t>
                      </m:r>
                      <m:sSup>
                        <m:sSupPr>
                          <m:ctrlPr>
                            <a:rPr lang="en-IN" sz="2800" i="1">
                              <a:latin typeface="Cambria Math" panose="02040503050406030204" pitchFamily="18" charset="0"/>
                            </a:rPr>
                          </m:ctrlPr>
                        </m:sSupPr>
                        <m:e>
                          <m:r>
                            <a:rPr lang="en-IN" sz="2800" i="1">
                              <a:latin typeface="Cambria Math" panose="02040503050406030204" pitchFamily="18" charset="0"/>
                            </a:rPr>
                            <m:t>(1−</m:t>
                          </m:r>
                          <m:r>
                            <a:rPr lang="en-IN" sz="2800" i="1">
                              <a:latin typeface="Cambria Math" panose="02040503050406030204" pitchFamily="18" charset="0"/>
                            </a:rPr>
                            <m:t>𝜃</m:t>
                          </m:r>
                          <m:r>
                            <a:rPr lang="en-IN" sz="2800" i="1">
                              <a:latin typeface="Cambria Math" panose="02040503050406030204" pitchFamily="18" charset="0"/>
                            </a:rPr>
                            <m:t>)</m:t>
                          </m:r>
                        </m:e>
                        <m:sup>
                          <m:r>
                            <a:rPr lang="en-IN" sz="2800" i="1">
                              <a:latin typeface="Cambria Math" panose="02040503050406030204" pitchFamily="18" charset="0"/>
                            </a:rPr>
                            <m:t>1−</m:t>
                          </m:r>
                          <m:sSub>
                            <m:sSubPr>
                              <m:ctrlPr>
                                <a:rPr lang="en-IN" sz="2800" i="1">
                                  <a:latin typeface="Cambria Math" panose="02040503050406030204" pitchFamily="18" charset="0"/>
                                </a:rPr>
                              </m:ctrlPr>
                            </m:sSubPr>
                            <m:e>
                              <m:r>
                                <a:rPr lang="en-IN" sz="2800" i="1">
                                  <a:latin typeface="Cambria Math" panose="02040503050406030204" pitchFamily="18" charset="0"/>
                                </a:rPr>
                                <m:t>𝑦</m:t>
                              </m:r>
                            </m:e>
                            <m:sub>
                              <m:r>
                                <a:rPr lang="en-IN" sz="2800" i="1">
                                  <a:latin typeface="Cambria Math" panose="02040503050406030204" pitchFamily="18" charset="0"/>
                                </a:rPr>
                                <m:t>𝑛</m:t>
                              </m:r>
                            </m:sub>
                          </m:sSub>
                        </m:sup>
                      </m:sSup>
                    </m:oMath>
                  </m:oMathPara>
                </a14:m>
                <a:endParaRPr lang="en-IN" sz="2800" dirty="0"/>
              </a:p>
            </p:txBody>
          </p:sp>
        </mc:Choice>
        <mc:Fallback xmlns="">
          <p:sp>
            <p:nvSpPr>
              <p:cNvPr id="7" name="TextBox 6">
                <a:extLst>
                  <a:ext uri="{FF2B5EF4-FFF2-40B4-BE49-F238E27FC236}">
                    <a16:creationId xmlns:a16="http://schemas.microsoft.com/office/drawing/2014/main" id="{F19E8160-1C7B-4829-86E5-D24E8D1D25F5}"/>
                  </a:ext>
                </a:extLst>
              </p:cNvPr>
              <p:cNvSpPr txBox="1">
                <a:spLocks noRot="1" noChangeAspect="1" noMove="1" noResize="1" noEditPoints="1" noAdjustHandles="1" noChangeArrowheads="1" noChangeShapeType="1" noTextEdit="1"/>
              </p:cNvSpPr>
              <p:nvPr/>
            </p:nvSpPr>
            <p:spPr>
              <a:xfrm>
                <a:off x="2793534" y="2370723"/>
                <a:ext cx="7121437" cy="430887"/>
              </a:xfrm>
              <a:prstGeom prst="rect">
                <a:avLst/>
              </a:prstGeom>
              <a:blipFill>
                <a:blip r:embed="rId10"/>
                <a:stretch>
                  <a:fillRect/>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3917556016"/>
      </p:ext>
    </p:extLst>
  </p:cSld>
  <p:clrMapOvr>
    <a:masterClrMapping/>
  </p:clrMapOvr>
  <mc:AlternateContent xmlns:mc="http://schemas.openxmlformats.org/markup-compatibility/2006" xmlns:p14="http://schemas.microsoft.com/office/powerpoint/2010/main">
    <mc:Choice Requires="p14">
      <p:transition spd="slow" p14:dur="2000" advTm="255797"/>
    </mc:Choice>
    <mc:Fallback xmlns="">
      <p:transition spd="slow" advTm="255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4" grpId="0" animBg="1"/>
      <p:bldP spid="15" grpId="0" animBg="1"/>
      <p:bldP spid="1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Estimating a Coin’s Bias: MAP</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7</a:t>
            </a:fld>
            <a:endParaRPr lang="en-IN" sz="2800" dirty="0">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GB" dirty="0">
                    <a:latin typeface="Abadi Extra Light" panose="020B0204020104020204" pitchFamily="34" charset="0"/>
                  </a:rPr>
                  <a:t>The log posterior for the coin-toss model is log-</a:t>
                </a:r>
                <a:r>
                  <a:rPr lang="en-GB" dirty="0" err="1">
                    <a:latin typeface="Abadi Extra Light" panose="020B0204020104020204" pitchFamily="34" charset="0"/>
                  </a:rPr>
                  <a:t>lik</a:t>
                </a:r>
                <a:r>
                  <a:rPr lang="en-GB" dirty="0">
                    <a:latin typeface="Abadi Extra Light" panose="020B0204020104020204" pitchFamily="34" charset="0"/>
                  </a:rPr>
                  <a:t> + log-prior</a:t>
                </a: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Plugging in the expressions for Bernoulli and Beta and ignoring any terms that don’t depend on </a:t>
                </a:r>
                <a14:m>
                  <m:oMath xmlns:m="http://schemas.openxmlformats.org/officeDocument/2006/math">
                    <m:r>
                      <a:rPr lang="en-GB" i="1" dirty="0" smtClean="0">
                        <a:latin typeface="Cambria Math" panose="02040503050406030204" pitchFamily="18" charset="0"/>
                      </a:rPr>
                      <m:t>𝜃</m:t>
                    </m:r>
                  </m:oMath>
                </a14:m>
                <a:r>
                  <a:rPr lang="en-GB" dirty="0">
                    <a:latin typeface="Abadi Extra Light" panose="020B0204020104020204" pitchFamily="34" charset="0"/>
                  </a:rPr>
                  <a:t>, the log posterior simplifies to</a:t>
                </a:r>
              </a:p>
              <a:p>
                <a:pPr>
                  <a:buFont typeface="Wingdings" panose="05000000000000000000" pitchFamily="2" charset="2"/>
                  <a:buChar char="§"/>
                </a:pPr>
                <a:endParaRPr lang="en-GB" dirty="0">
                  <a:latin typeface="Abadi Extra Light" panose="020B0204020104020204" pitchFamily="34" charset="0"/>
                </a:endParaRPr>
              </a:p>
              <a:p>
                <a:pPr marL="0" indent="0">
                  <a:buNone/>
                </a:pPr>
                <a:endParaRPr lang="en-GB" sz="4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 Maximizing the above log post. (or min. of its negative) </a:t>
                </a:r>
                <a:r>
                  <a:rPr lang="en-GB" dirty="0" err="1">
                    <a:latin typeface="Abadi Extra Light" panose="020B0204020104020204" pitchFamily="34" charset="0"/>
                  </a:rPr>
                  <a:t>w.r.t.</a:t>
                </a:r>
                <a:r>
                  <a:rPr lang="en-GB" dirty="0">
                    <a:latin typeface="Abadi Extra Light" panose="020B0204020104020204" pitchFamily="34" charset="0"/>
                  </a:rPr>
                  <a:t> 𝜃 gives</a:t>
                </a:r>
              </a:p>
              <a:p>
                <a:pPr>
                  <a:buFont typeface="Wingdings" panose="05000000000000000000" pitchFamily="2" charset="2"/>
                  <a:buChar char="§"/>
                </a:pPr>
                <a:endParaRPr lang="en-GB"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5"/>
                <a:stretch>
                  <a:fillRect l="-935" t="-18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25CEC46-1C80-4513-BC5A-E5E755B5EDC0}"/>
                  </a:ext>
                </a:extLst>
              </p:cNvPr>
              <p:cNvSpPr txBox="1"/>
              <p:nvPr/>
            </p:nvSpPr>
            <p:spPr>
              <a:xfrm>
                <a:off x="3063403" y="1656825"/>
                <a:ext cx="5716180"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𝐿𝑃</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d>
                      <m:r>
                        <a:rPr lang="en-IN" sz="2400" b="0" i="1" smtClean="0">
                          <a:latin typeface="Cambria Math" panose="02040503050406030204" pitchFamily="18" charset="0"/>
                        </a:rPr>
                        <m:t>=</m:t>
                      </m:r>
                      <m:nary>
                        <m:naryPr>
                          <m:chr m:val="∑"/>
                          <m:limLoc m:val="subSup"/>
                          <m:ctrlPr>
                            <a:rPr lang="en-IN" sz="2400" i="1" smtClean="0">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r>
                            <m:rPr>
                              <m:sty m:val="p"/>
                            </m:rPr>
                            <a:rPr lang="en-IN" sz="2400" i="1" smtClean="0">
                              <a:solidFill>
                                <a:srgbClr val="0000FF"/>
                              </a:solidFill>
                              <a:latin typeface="Cambria Math" panose="02040503050406030204" pitchFamily="18" charset="0"/>
                            </a:rPr>
                            <m:t>log</m:t>
                          </m:r>
                          <m:r>
                            <a:rPr lang="en-IN" sz="2400" i="1" smtClean="0">
                              <a:solidFill>
                                <a:srgbClr val="0000FF"/>
                              </a:solidFill>
                              <a:latin typeface="Cambria Math" panose="02040503050406030204" pitchFamily="18" charset="0"/>
                            </a:rPr>
                            <m:t> </m:t>
                          </m:r>
                          <m:r>
                            <a:rPr lang="en-IN" sz="2400" i="1" smtClean="0">
                              <a:solidFill>
                                <a:srgbClr val="0000FF"/>
                              </a:solidFill>
                              <a:latin typeface="Cambria Math" panose="02040503050406030204" pitchFamily="18" charset="0"/>
                            </a:rPr>
                            <m:t>𝑝</m:t>
                          </m:r>
                          <m:d>
                            <m:dPr>
                              <m:ctrlPr>
                                <a:rPr lang="en-IN" sz="2400" i="1">
                                  <a:solidFill>
                                    <a:srgbClr val="0000FF"/>
                                  </a:solidFill>
                                  <a:latin typeface="Cambria Math" panose="02040503050406030204" pitchFamily="18" charset="0"/>
                                </a:rPr>
                              </m:ctrlPr>
                            </m:dPr>
                            <m:e>
                              <m:sSub>
                                <m:sSubPr>
                                  <m:ctrlPr>
                                    <a:rPr lang="en-IN" sz="2400" i="1">
                                      <a:solidFill>
                                        <a:srgbClr val="0000FF"/>
                                      </a:solidFill>
                                      <a:latin typeface="Cambria Math" panose="02040503050406030204" pitchFamily="18" charset="0"/>
                                    </a:rPr>
                                  </m:ctrlPr>
                                </m:sSubPr>
                                <m:e>
                                  <m:r>
                                    <a:rPr lang="en-IN" sz="2400" i="1">
                                      <a:solidFill>
                                        <a:srgbClr val="0000FF"/>
                                      </a:solidFill>
                                      <a:latin typeface="Cambria Math" panose="02040503050406030204" pitchFamily="18" charset="0"/>
                                    </a:rPr>
                                    <m:t>𝑦</m:t>
                                  </m:r>
                                </m:e>
                                <m:sub>
                                  <m:r>
                                    <a:rPr lang="en-IN" sz="2400" i="1">
                                      <a:solidFill>
                                        <a:srgbClr val="0000FF"/>
                                      </a:solidFill>
                                      <a:latin typeface="Cambria Math" panose="02040503050406030204" pitchFamily="18" charset="0"/>
                                    </a:rPr>
                                    <m:t>𝑛</m:t>
                                  </m:r>
                                </m:sub>
                              </m:sSub>
                            </m:e>
                            <m:e>
                              <m:r>
                                <a:rPr lang="en-IN" sz="2400" i="1">
                                  <a:solidFill>
                                    <a:srgbClr val="0000FF"/>
                                  </a:solidFill>
                                  <a:latin typeface="Cambria Math" panose="02040503050406030204" pitchFamily="18" charset="0"/>
                                </a:rPr>
                                <m:t>𝜃</m:t>
                              </m:r>
                            </m:e>
                          </m:d>
                          <m:r>
                            <a:rPr lang="en-IN" sz="2400" i="1">
                              <a:latin typeface="Cambria Math" panose="02040503050406030204" pitchFamily="18" charset="0"/>
                            </a:rPr>
                            <m:t> </m:t>
                          </m:r>
                        </m:e>
                      </m:nary>
                      <m:r>
                        <a:rPr lang="en-IN" sz="2400" b="0" i="0" smtClean="0">
                          <a:latin typeface="Cambria Math" panose="02040503050406030204" pitchFamily="18" charset="0"/>
                        </a:rPr>
                        <m:t>+</m:t>
                      </m:r>
                      <m:r>
                        <m:rPr>
                          <m:sty m:val="p"/>
                        </m:rPr>
                        <a:rPr lang="en-IN" sz="2400" b="0" i="0" smtClean="0">
                          <a:solidFill>
                            <a:srgbClr val="00B050"/>
                          </a:solidFill>
                          <a:latin typeface="Cambria Math" panose="02040503050406030204" pitchFamily="18" charset="0"/>
                        </a:rPr>
                        <m:t>log</m:t>
                      </m:r>
                      <m:r>
                        <a:rPr lang="en-IN" sz="2400" b="0" i="0"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𝑝</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𝜃</m:t>
                          </m:r>
                        </m:e>
                        <m:e>
                          <m:r>
                            <a:rPr lang="en-IN" sz="2400" b="0" i="1" smtClean="0">
                              <a:solidFill>
                                <a:srgbClr val="00B050"/>
                              </a:solidFill>
                              <a:latin typeface="Cambria Math" panose="02040503050406030204" pitchFamily="18" charset="0"/>
                            </a:rPr>
                            <m:t>𝛼</m:t>
                          </m:r>
                          <m:r>
                            <a:rPr lang="en-IN" sz="2400" b="0" i="1" smtClean="0">
                              <a:solidFill>
                                <a:srgbClr val="00B050"/>
                              </a:solidFill>
                              <a:latin typeface="Cambria Math" panose="02040503050406030204" pitchFamily="18" charset="0"/>
                            </a:rPr>
                            <m:t>,</m:t>
                          </m:r>
                          <m:r>
                            <a:rPr lang="en-IN" sz="2400" b="0" i="1" smtClean="0">
                              <a:solidFill>
                                <a:srgbClr val="00B050"/>
                              </a:solidFill>
                              <a:latin typeface="Cambria Math" panose="02040503050406030204" pitchFamily="18" charset="0"/>
                            </a:rPr>
                            <m:t>𝛽</m:t>
                          </m:r>
                        </m:e>
                      </m:d>
                    </m:oMath>
                  </m:oMathPara>
                </a14:m>
                <a:endParaRPr lang="en-IN" sz="2400" dirty="0"/>
              </a:p>
            </p:txBody>
          </p:sp>
        </mc:Choice>
        <mc:Fallback xmlns="">
          <p:sp>
            <p:nvSpPr>
              <p:cNvPr id="3" name="TextBox 2">
                <a:extLst>
                  <a:ext uri="{FF2B5EF4-FFF2-40B4-BE49-F238E27FC236}">
                    <a16:creationId xmlns:a16="http://schemas.microsoft.com/office/drawing/2014/main" id="{A25CEC46-1C80-4513-BC5A-E5E755B5EDC0}"/>
                  </a:ext>
                </a:extLst>
              </p:cNvPr>
              <p:cNvSpPr txBox="1">
                <a:spLocks noRot="1" noChangeAspect="1" noMove="1" noResize="1" noEditPoints="1" noAdjustHandles="1" noChangeArrowheads="1" noChangeShapeType="1" noTextEdit="1"/>
              </p:cNvSpPr>
              <p:nvPr/>
            </p:nvSpPr>
            <p:spPr>
              <a:xfrm>
                <a:off x="3063403" y="1656825"/>
                <a:ext cx="5716180" cy="755913"/>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3392FF-BE79-4583-A345-980E83ABF655}"/>
                  </a:ext>
                </a:extLst>
              </p:cNvPr>
              <p:cNvSpPr txBox="1"/>
              <p:nvPr/>
            </p:nvSpPr>
            <p:spPr>
              <a:xfrm>
                <a:off x="667527" y="3373852"/>
                <a:ext cx="10856946" cy="75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𝐿𝑃</m:t>
                      </m:r>
                      <m:d>
                        <m:dPr>
                          <m:ctrlPr>
                            <a:rPr lang="en-IN" sz="2400" b="0" i="1" smtClean="0">
                              <a:latin typeface="Cambria Math" panose="02040503050406030204" pitchFamily="18" charset="0"/>
                            </a:rPr>
                          </m:ctrlPr>
                        </m:dPr>
                        <m:e>
                          <m:r>
                            <a:rPr lang="en-IN" sz="2400" b="0" i="1" smtClean="0">
                              <a:latin typeface="Cambria Math" panose="02040503050406030204" pitchFamily="18" charset="0"/>
                            </a:rPr>
                            <m:t>𝜃</m:t>
                          </m:r>
                        </m:e>
                      </m:d>
                      <m:r>
                        <a:rPr lang="en-IN" sz="2400" b="0" i="1" smtClean="0">
                          <a:latin typeface="Cambria Math" panose="02040503050406030204" pitchFamily="18" charset="0"/>
                        </a:rPr>
                        <m:t>=</m:t>
                      </m:r>
                      <m:nary>
                        <m:naryPr>
                          <m:chr m:val="∑"/>
                          <m:limLoc m:val="subSup"/>
                          <m:ctrlPr>
                            <a:rPr lang="en-IN" sz="2400" i="1" smtClean="0">
                              <a:latin typeface="Cambria Math" panose="02040503050406030204" pitchFamily="18" charset="0"/>
                            </a:rPr>
                          </m:ctrlPr>
                        </m:naryPr>
                        <m:sub>
                          <m:r>
                            <m:rPr>
                              <m:brk m:alnAt="25"/>
                            </m:rPr>
                            <a:rPr lang="en-IN" sz="2400" i="1">
                              <a:latin typeface="Cambria Math" panose="02040503050406030204" pitchFamily="18" charset="0"/>
                            </a:rPr>
                            <m:t>𝑛</m:t>
                          </m:r>
                          <m:r>
                            <a:rPr lang="en-IN" sz="2400" i="1">
                              <a:latin typeface="Cambria Math" panose="02040503050406030204" pitchFamily="18" charset="0"/>
                            </a:rPr>
                            <m:t>=1</m:t>
                          </m:r>
                        </m:sub>
                        <m:sup>
                          <m:r>
                            <a:rPr lang="en-IN" sz="2400" i="1">
                              <a:latin typeface="Cambria Math" panose="02040503050406030204" pitchFamily="18" charset="0"/>
                            </a:rPr>
                            <m:t>𝑁</m:t>
                          </m:r>
                        </m:sup>
                        <m:e>
                          <m:d>
                            <m:dPr>
                              <m:begChr m:val="["/>
                              <m:ctrlPr>
                                <a:rPr lang="en-IN" sz="2400" i="1" smtClean="0">
                                  <a:solidFill>
                                    <a:srgbClr val="0000FF"/>
                                  </a:solidFill>
                                  <a:latin typeface="Cambria Math" panose="02040503050406030204" pitchFamily="18" charset="0"/>
                                </a:rPr>
                              </m:ctrlPr>
                            </m:dPr>
                            <m:e>
                              <m:sSub>
                                <m:sSubPr>
                                  <m:ctrlPr>
                                    <a:rPr lang="en-IN" sz="2400" i="1" smtClean="0">
                                      <a:solidFill>
                                        <a:srgbClr val="0000FF"/>
                                      </a:solidFill>
                                      <a:latin typeface="Cambria Math" panose="02040503050406030204" pitchFamily="18" charset="0"/>
                                    </a:rPr>
                                  </m:ctrlPr>
                                </m:sSubPr>
                                <m:e>
                                  <m:r>
                                    <a:rPr lang="en-IN" sz="2400" i="1">
                                      <a:solidFill>
                                        <a:srgbClr val="0000FF"/>
                                      </a:solidFill>
                                      <a:latin typeface="Cambria Math" panose="02040503050406030204" pitchFamily="18" charset="0"/>
                                    </a:rPr>
                                    <m:t>𝑦</m:t>
                                  </m:r>
                                </m:e>
                                <m:sub>
                                  <m:r>
                                    <a:rPr lang="en-IN" sz="2400" i="1">
                                      <a:solidFill>
                                        <a:srgbClr val="0000FF"/>
                                      </a:solidFill>
                                      <a:latin typeface="Cambria Math" panose="02040503050406030204" pitchFamily="18" charset="0"/>
                                    </a:rPr>
                                    <m:t>𝑛</m:t>
                                  </m:r>
                                </m:sub>
                              </m:sSub>
                              <m:r>
                                <m:rPr>
                                  <m:sty m:val="p"/>
                                </m:rPr>
                                <a:rPr lang="en-IN" sz="2400" i="1">
                                  <a:solidFill>
                                    <a:srgbClr val="0000FF"/>
                                  </a:solidFill>
                                  <a:latin typeface="Cambria Math" panose="02040503050406030204" pitchFamily="18" charset="0"/>
                                </a:rPr>
                                <m:t>log</m:t>
                              </m:r>
                              <m:r>
                                <m:rPr>
                                  <m:nor/>
                                </m:rPr>
                                <a:rPr lang="en-IN" sz="2400">
                                  <a:solidFill>
                                    <a:srgbClr val="0000FF"/>
                                  </a:solidFill>
                                  <a:latin typeface="Cambria Math" panose="02040503050406030204" pitchFamily="18" charset="0"/>
                                </a:rPr>
                                <m:t> </m:t>
                              </m:r>
                              <m:r>
                                <m:rPr>
                                  <m:sty m:val="p"/>
                                </m:rPr>
                                <a:rPr lang="en-IN" sz="2400" i="1">
                                  <a:solidFill>
                                    <a:srgbClr val="0000FF"/>
                                  </a:solidFill>
                                  <a:latin typeface="Cambria Math" panose="02040503050406030204" pitchFamily="18" charset="0"/>
                                </a:rPr>
                                <m:t>θ</m:t>
                              </m:r>
                              <m:r>
                                <a:rPr lang="en-IN" sz="2400" i="1">
                                  <a:solidFill>
                                    <a:srgbClr val="0000FF"/>
                                  </a:solidFill>
                                  <a:latin typeface="Cambria Math" panose="02040503050406030204" pitchFamily="18" charset="0"/>
                                </a:rPr>
                                <m:t>+</m:t>
                              </m:r>
                              <m:r>
                                <m:rPr>
                                  <m:nor/>
                                </m:rPr>
                                <a:rPr lang="en-IN" sz="2400" dirty="0">
                                  <a:solidFill>
                                    <a:srgbClr val="0000FF"/>
                                  </a:solidFill>
                                </a:rPr>
                                <m:t> (</m:t>
                              </m:r>
                              <m:r>
                                <a:rPr lang="en-IN" sz="2400" i="1" dirty="0">
                                  <a:solidFill>
                                    <a:srgbClr val="0000FF"/>
                                  </a:solidFill>
                                  <a:latin typeface="Cambria Math" panose="02040503050406030204" pitchFamily="18" charset="0"/>
                                </a:rPr>
                                <m:t>1−</m:t>
                              </m:r>
                              <m:sSub>
                                <m:sSubPr>
                                  <m:ctrlPr>
                                    <a:rPr lang="en-IN" sz="2400" i="1" dirty="0">
                                      <a:solidFill>
                                        <a:srgbClr val="0000FF"/>
                                      </a:solidFill>
                                      <a:latin typeface="Cambria Math" panose="02040503050406030204" pitchFamily="18" charset="0"/>
                                    </a:rPr>
                                  </m:ctrlPr>
                                </m:sSubPr>
                                <m:e>
                                  <m:r>
                                    <a:rPr lang="en-IN" sz="2400" i="1" dirty="0">
                                      <a:solidFill>
                                        <a:srgbClr val="0000FF"/>
                                      </a:solidFill>
                                      <a:latin typeface="Cambria Math" panose="02040503050406030204" pitchFamily="18" charset="0"/>
                                    </a:rPr>
                                    <m:t>𝑦</m:t>
                                  </m:r>
                                </m:e>
                                <m:sub>
                                  <m:r>
                                    <a:rPr lang="en-IN" sz="2400" i="1" dirty="0">
                                      <a:solidFill>
                                        <a:srgbClr val="0000FF"/>
                                      </a:solidFill>
                                      <a:latin typeface="Cambria Math" panose="02040503050406030204" pitchFamily="18" charset="0"/>
                                    </a:rPr>
                                    <m:t>𝑛</m:t>
                                  </m:r>
                                </m:sub>
                              </m:sSub>
                            </m:e>
                          </m:d>
                          <m:r>
                            <m:rPr>
                              <m:sty m:val="p"/>
                            </m:rPr>
                            <a:rPr lang="en-IN" sz="2400" b="0" i="0" dirty="0" smtClean="0">
                              <a:solidFill>
                                <a:srgbClr val="0000FF"/>
                              </a:solidFill>
                              <a:latin typeface="Cambria Math" panose="02040503050406030204" pitchFamily="18" charset="0"/>
                            </a:rPr>
                            <m:t>log</m:t>
                          </m:r>
                          <m:d>
                            <m:dPr>
                              <m:ctrlPr>
                                <a:rPr lang="en-IN" sz="2400" i="1" dirty="0">
                                  <a:solidFill>
                                    <a:srgbClr val="0000FF"/>
                                  </a:solidFill>
                                  <a:latin typeface="Cambria Math" panose="02040503050406030204" pitchFamily="18" charset="0"/>
                                </a:rPr>
                              </m:ctrlPr>
                            </m:dPr>
                            <m:e>
                              <m:r>
                                <a:rPr lang="en-IN" sz="2400" i="1" dirty="0">
                                  <a:solidFill>
                                    <a:srgbClr val="0000FF"/>
                                  </a:solidFill>
                                  <a:latin typeface="Cambria Math" panose="02040503050406030204" pitchFamily="18" charset="0"/>
                                </a:rPr>
                                <m:t>1−</m:t>
                              </m:r>
                              <m:r>
                                <a:rPr lang="en-IN" sz="2400" i="1" dirty="0">
                                  <a:solidFill>
                                    <a:srgbClr val="0000FF"/>
                                  </a:solidFill>
                                  <a:latin typeface="Cambria Math" panose="02040503050406030204" pitchFamily="18" charset="0"/>
                                </a:rPr>
                                <m:t>𝜃</m:t>
                              </m:r>
                            </m:e>
                          </m:d>
                          <m:r>
                            <a:rPr lang="en-IN" sz="2400" b="0" i="1" dirty="0" smtClean="0">
                              <a:solidFill>
                                <a:srgbClr val="0000FF"/>
                              </a:solidFill>
                              <a:latin typeface="Cambria Math" panose="02040503050406030204" pitchFamily="18" charset="0"/>
                            </a:rPr>
                            <m:t>]</m:t>
                          </m:r>
                          <m:r>
                            <a:rPr lang="en-IN" sz="2400" b="0" i="1" dirty="0" smtClean="0">
                              <a:solidFill>
                                <a:schemeClr val="tx1"/>
                              </a:solidFill>
                              <a:latin typeface="Cambria Math" panose="02040503050406030204" pitchFamily="18" charset="0"/>
                            </a:rPr>
                            <m:t>+</m:t>
                          </m:r>
                        </m:e>
                      </m:nary>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𝛼</m:t>
                          </m:r>
                          <m:r>
                            <a:rPr lang="en-IN" sz="2400" b="0" i="1" smtClean="0">
                              <a:solidFill>
                                <a:srgbClr val="00B050"/>
                              </a:solidFill>
                              <a:latin typeface="Cambria Math" panose="02040503050406030204" pitchFamily="18" charset="0"/>
                            </a:rPr>
                            <m:t>−1</m:t>
                          </m:r>
                        </m:e>
                      </m:d>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 </m:t>
                      </m:r>
                      <m:r>
                        <a:rPr lang="en-IN" sz="2400" b="0" i="1" smtClean="0">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d>
                        <m:dPr>
                          <m:ctrlPr>
                            <a:rPr lang="en-IN" sz="2400" b="0" i="1" smtClean="0">
                              <a:solidFill>
                                <a:srgbClr val="00B050"/>
                              </a:solidFill>
                              <a:latin typeface="Cambria Math" panose="02040503050406030204" pitchFamily="18" charset="0"/>
                            </a:rPr>
                          </m:ctrlPr>
                        </m:dPr>
                        <m:e>
                          <m:r>
                            <a:rPr lang="en-IN" sz="2400" b="0" i="1" smtClean="0">
                              <a:solidFill>
                                <a:srgbClr val="00B050"/>
                              </a:solidFill>
                              <a:latin typeface="Cambria Math" panose="02040503050406030204" pitchFamily="18" charset="0"/>
                            </a:rPr>
                            <m:t>𝛽</m:t>
                          </m:r>
                          <m:r>
                            <a:rPr lang="en-IN" sz="2400" b="0" i="1" smtClean="0">
                              <a:solidFill>
                                <a:srgbClr val="00B050"/>
                              </a:solidFill>
                              <a:latin typeface="Cambria Math" panose="02040503050406030204" pitchFamily="18" charset="0"/>
                            </a:rPr>
                            <m:t>−1</m:t>
                          </m:r>
                        </m:e>
                      </m:d>
                      <m:r>
                        <m:rPr>
                          <m:sty m:val="p"/>
                        </m:rPr>
                        <a:rPr lang="en-IN" sz="2400" b="0" i="1" smtClean="0">
                          <a:solidFill>
                            <a:srgbClr val="00B050"/>
                          </a:solidFill>
                          <a:latin typeface="Cambria Math" panose="02040503050406030204" pitchFamily="18" charset="0"/>
                        </a:rPr>
                        <m:t>log</m:t>
                      </m:r>
                      <m:r>
                        <a:rPr lang="en-IN" sz="2400" b="0" i="1" smtClean="0">
                          <a:solidFill>
                            <a:srgbClr val="00B050"/>
                          </a:solidFill>
                          <a:latin typeface="Cambria Math" panose="02040503050406030204" pitchFamily="18" charset="0"/>
                        </a:rPr>
                        <m:t>(1−</m:t>
                      </m:r>
                      <m:r>
                        <a:rPr lang="en-IN" sz="2400" b="0" i="1" smtClean="0">
                          <a:solidFill>
                            <a:srgbClr val="00B050"/>
                          </a:solidFill>
                          <a:latin typeface="Cambria Math" panose="02040503050406030204" pitchFamily="18" charset="0"/>
                        </a:rPr>
                        <m:t>𝜃</m:t>
                      </m:r>
                      <m:r>
                        <a:rPr lang="en-IN" sz="2400" b="0" i="1" smtClean="0">
                          <a:solidFill>
                            <a:srgbClr val="00B050"/>
                          </a:solidFill>
                          <a:latin typeface="Cambria Math" panose="02040503050406030204" pitchFamily="18" charset="0"/>
                        </a:rPr>
                        <m:t>)</m:t>
                      </m:r>
                    </m:oMath>
                  </m:oMathPara>
                </a14:m>
                <a:endParaRPr lang="en-IN" sz="2400" dirty="0"/>
              </a:p>
            </p:txBody>
          </p:sp>
        </mc:Choice>
        <mc:Fallback xmlns="">
          <p:sp>
            <p:nvSpPr>
              <p:cNvPr id="17" name="TextBox 16">
                <a:extLst>
                  <a:ext uri="{FF2B5EF4-FFF2-40B4-BE49-F238E27FC236}">
                    <a16:creationId xmlns:a16="http://schemas.microsoft.com/office/drawing/2014/main" id="{A53392FF-BE79-4583-A345-980E83ABF655}"/>
                  </a:ext>
                </a:extLst>
              </p:cNvPr>
              <p:cNvSpPr txBox="1">
                <a:spLocks noRot="1" noChangeAspect="1" noMove="1" noResize="1" noEditPoints="1" noAdjustHandles="1" noChangeArrowheads="1" noChangeShapeType="1" noTextEdit="1"/>
              </p:cNvSpPr>
              <p:nvPr/>
            </p:nvSpPr>
            <p:spPr>
              <a:xfrm>
                <a:off x="667527" y="3373852"/>
                <a:ext cx="10856946" cy="755913"/>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C4E039E-ABAF-4237-9919-E71B31D0ED76}"/>
                  </a:ext>
                </a:extLst>
              </p:cNvPr>
              <p:cNvSpPr txBox="1"/>
              <p:nvPr/>
            </p:nvSpPr>
            <p:spPr>
              <a:xfrm>
                <a:off x="4062341" y="4863539"/>
                <a:ext cx="3880549" cy="943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𝜃</m:t>
                          </m:r>
                        </m:e>
                        <m:sub>
                          <m:r>
                            <a:rPr lang="en-IN" sz="2800" b="0" i="1" smtClean="0">
                              <a:latin typeface="Cambria Math" panose="02040503050406030204" pitchFamily="18" charset="0"/>
                            </a:rPr>
                            <m:t>𝑀𝐴𝑃</m:t>
                          </m:r>
                        </m:sub>
                      </m:sSub>
                      <m:r>
                        <a:rPr lang="en-IN" sz="2800" b="0" i="1" smtClean="0">
                          <a:latin typeface="Cambria Math" panose="02040503050406030204" pitchFamily="18" charset="0"/>
                        </a:rPr>
                        <m:t>= </m:t>
                      </m:r>
                      <m:f>
                        <m:fPr>
                          <m:ctrlPr>
                            <a:rPr lang="en-IN" sz="2800" b="0" i="1" smtClean="0">
                              <a:latin typeface="Cambria Math" panose="02040503050406030204" pitchFamily="18" charset="0"/>
                            </a:rPr>
                          </m:ctrlPr>
                        </m:fPr>
                        <m:num>
                          <m:nary>
                            <m:naryPr>
                              <m:chr m:val="∑"/>
                              <m:limLoc m:val="subSup"/>
                              <m:ctrlPr>
                                <a:rPr lang="en-IN" sz="2800" b="0" i="1" smtClean="0">
                                  <a:latin typeface="Cambria Math" panose="02040503050406030204" pitchFamily="18" charset="0"/>
                                </a:rPr>
                              </m:ctrlPr>
                            </m:naryPr>
                            <m:sub>
                              <m:r>
                                <m:rPr>
                                  <m:brk m:alnAt="25"/>
                                </m:rPr>
                                <a:rPr lang="en-IN" sz="2800" b="0" i="1" smtClean="0">
                                  <a:latin typeface="Cambria Math" panose="02040503050406030204" pitchFamily="18" charset="0"/>
                                </a:rPr>
                                <m:t>𝑛</m:t>
                              </m:r>
                              <m:r>
                                <a:rPr lang="en-IN" sz="2800" b="0" i="1" smtClean="0">
                                  <a:latin typeface="Cambria Math" panose="02040503050406030204" pitchFamily="18" charset="0"/>
                                </a:rPr>
                                <m:t>=1</m:t>
                              </m:r>
                            </m:sub>
                            <m:sup>
                              <m:r>
                                <a:rPr lang="en-IN" sz="2800" b="0" i="1" smtClean="0">
                                  <a:latin typeface="Cambria Math" panose="02040503050406030204" pitchFamily="18" charset="0"/>
                                </a:rPr>
                                <m:t>𝑁</m:t>
                              </m:r>
                            </m:sup>
                            <m:e>
                              <m:sSub>
                                <m:sSubPr>
                                  <m:ctrlPr>
                                    <a:rPr lang="en-IN" sz="2800" b="0" i="1" smtClean="0">
                                      <a:latin typeface="Cambria Math" panose="02040503050406030204" pitchFamily="18" charset="0"/>
                                    </a:rPr>
                                  </m:ctrlPr>
                                </m:sSubPr>
                                <m:e>
                                  <m:r>
                                    <a:rPr lang="en-IN" sz="2800" b="0" i="1" smtClean="0">
                                      <a:latin typeface="Cambria Math" panose="02040503050406030204" pitchFamily="18" charset="0"/>
                                    </a:rPr>
                                    <m:t>𝑦</m:t>
                                  </m:r>
                                </m:e>
                                <m:sub>
                                  <m:r>
                                    <a:rPr lang="en-IN" sz="2800" b="0" i="1" smtClean="0">
                                      <a:latin typeface="Cambria Math" panose="02040503050406030204" pitchFamily="18" charset="0"/>
                                    </a:rPr>
                                    <m:t>𝑛</m:t>
                                  </m:r>
                                </m:sub>
                              </m:sSub>
                              <m:r>
                                <a:rPr lang="en-IN" sz="2800" b="0" i="1" smtClean="0">
                                  <a:latin typeface="Cambria Math" panose="02040503050406030204" pitchFamily="18" charset="0"/>
                                </a:rPr>
                                <m:t>+</m:t>
                              </m:r>
                              <m:r>
                                <a:rPr lang="en-IN" sz="2800" b="0" i="1" smtClean="0">
                                  <a:latin typeface="Cambria Math" panose="02040503050406030204" pitchFamily="18" charset="0"/>
                                </a:rPr>
                                <m:t>𝛼</m:t>
                              </m:r>
                              <m:r>
                                <a:rPr lang="en-IN" sz="2800" b="0" i="1" smtClean="0">
                                  <a:latin typeface="Cambria Math" panose="02040503050406030204" pitchFamily="18" charset="0"/>
                                </a:rPr>
                                <m:t>−1</m:t>
                              </m:r>
                            </m:e>
                          </m:nary>
                        </m:num>
                        <m:den>
                          <m:r>
                            <a:rPr lang="en-IN" sz="2800" b="0" i="1" smtClean="0">
                              <a:latin typeface="Cambria Math" panose="02040503050406030204" pitchFamily="18" charset="0"/>
                            </a:rPr>
                            <m:t>𝑁</m:t>
                          </m:r>
                          <m:r>
                            <a:rPr lang="en-IN" sz="2800" b="0" i="1" smtClean="0">
                              <a:latin typeface="Cambria Math" panose="02040503050406030204" pitchFamily="18" charset="0"/>
                            </a:rPr>
                            <m:t>+</m:t>
                          </m:r>
                          <m:r>
                            <a:rPr lang="en-IN" sz="2800" b="0" i="1" smtClean="0">
                              <a:latin typeface="Cambria Math" panose="02040503050406030204" pitchFamily="18" charset="0"/>
                            </a:rPr>
                            <m:t>𝛼</m:t>
                          </m:r>
                          <m:r>
                            <a:rPr lang="en-IN" sz="2800" b="0" i="1" smtClean="0">
                              <a:latin typeface="Cambria Math" panose="02040503050406030204" pitchFamily="18" charset="0"/>
                            </a:rPr>
                            <m:t>+</m:t>
                          </m:r>
                          <m:r>
                            <a:rPr lang="en-IN" sz="2800" b="0" i="1" smtClean="0">
                              <a:latin typeface="Cambria Math" panose="02040503050406030204" pitchFamily="18" charset="0"/>
                            </a:rPr>
                            <m:t>𝛽</m:t>
                          </m:r>
                          <m:r>
                            <a:rPr lang="en-IN" sz="2800" b="0" i="1" smtClean="0">
                              <a:latin typeface="Cambria Math" panose="02040503050406030204" pitchFamily="18" charset="0"/>
                            </a:rPr>
                            <m:t>−2</m:t>
                          </m:r>
                        </m:den>
                      </m:f>
                    </m:oMath>
                  </m:oMathPara>
                </a14:m>
                <a:endParaRPr lang="en-IN" sz="2800" dirty="0"/>
              </a:p>
            </p:txBody>
          </p:sp>
        </mc:Choice>
        <mc:Fallback xmlns="">
          <p:sp>
            <p:nvSpPr>
              <p:cNvPr id="18" name="TextBox 17">
                <a:extLst>
                  <a:ext uri="{FF2B5EF4-FFF2-40B4-BE49-F238E27FC236}">
                    <a16:creationId xmlns:a16="http://schemas.microsoft.com/office/drawing/2014/main" id="{1C4E039E-ABAF-4237-9919-E71B31D0ED76}"/>
                  </a:ext>
                </a:extLst>
              </p:cNvPr>
              <p:cNvSpPr txBox="1">
                <a:spLocks noRot="1" noChangeAspect="1" noMove="1" noResize="1" noEditPoints="1" noAdjustHandles="1" noChangeArrowheads="1" noChangeShapeType="1" noTextEdit="1"/>
              </p:cNvSpPr>
              <p:nvPr/>
            </p:nvSpPr>
            <p:spPr>
              <a:xfrm>
                <a:off x="4062341" y="4863539"/>
                <a:ext cx="3880549" cy="943720"/>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Speech Bubble: Rectangle 18">
                <a:extLst>
                  <a:ext uri="{FF2B5EF4-FFF2-40B4-BE49-F238E27FC236}">
                    <a16:creationId xmlns:a16="http://schemas.microsoft.com/office/drawing/2014/main" id="{C29BB91C-64B0-4347-9161-D37088A3B1B3}"/>
                  </a:ext>
                </a:extLst>
              </p:cNvPr>
              <p:cNvSpPr/>
              <p:nvPr/>
            </p:nvSpPr>
            <p:spPr>
              <a:xfrm>
                <a:off x="532738" y="4847499"/>
                <a:ext cx="3262110" cy="561542"/>
              </a:xfrm>
              <a:prstGeom prst="wedgeRectCallout">
                <a:avLst>
                  <a:gd name="adj1" fmla="val 58595"/>
                  <a:gd name="adj2" fmla="val 24221"/>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Using</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gives us the same solution as MLE</a:t>
                </a:r>
              </a:p>
            </p:txBody>
          </p:sp>
        </mc:Choice>
        <mc:Fallback xmlns="">
          <p:sp>
            <p:nvSpPr>
              <p:cNvPr id="19" name="Speech Bubble: Rectangle 18">
                <a:extLst>
                  <a:ext uri="{FF2B5EF4-FFF2-40B4-BE49-F238E27FC236}">
                    <a16:creationId xmlns:a16="http://schemas.microsoft.com/office/drawing/2014/main" id="{C29BB91C-64B0-4347-9161-D37088A3B1B3}"/>
                  </a:ext>
                </a:extLst>
              </p:cNvPr>
              <p:cNvSpPr>
                <a:spLocks noRot="1" noChangeAspect="1" noMove="1" noResize="1" noEditPoints="1" noAdjustHandles="1" noChangeArrowheads="1" noChangeShapeType="1" noTextEdit="1"/>
              </p:cNvSpPr>
              <p:nvPr/>
            </p:nvSpPr>
            <p:spPr>
              <a:xfrm>
                <a:off x="532738" y="4847499"/>
                <a:ext cx="3262110" cy="561542"/>
              </a:xfrm>
              <a:prstGeom prst="wedgeRectCallout">
                <a:avLst>
                  <a:gd name="adj1" fmla="val 58595"/>
                  <a:gd name="adj2" fmla="val 24221"/>
                </a:avLst>
              </a:prstGeom>
              <a:blipFill>
                <a:blip r:embed="rId9"/>
                <a:stretch>
                  <a:fillRect l="-1186" t="-12632" b="-2210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Speech Bubble: Rectangle 19">
                <a:extLst>
                  <a:ext uri="{FF2B5EF4-FFF2-40B4-BE49-F238E27FC236}">
                    <a16:creationId xmlns:a16="http://schemas.microsoft.com/office/drawing/2014/main" id="{64C598B8-0526-414C-B4E6-BA5E8A092FFA}"/>
                  </a:ext>
                </a:extLst>
              </p:cNvPr>
              <p:cNvSpPr/>
              <p:nvPr/>
            </p:nvSpPr>
            <p:spPr>
              <a:xfrm>
                <a:off x="511038" y="5561723"/>
                <a:ext cx="3551303" cy="1177489"/>
              </a:xfrm>
              <a:prstGeom prst="wedgeRectCallout">
                <a:avLst>
                  <a:gd name="adj1" fmla="val 36425"/>
                  <a:gd name="adj2" fmla="val -7486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Abadi Extra Light" panose="020B0204020104020204" pitchFamily="34" charset="0"/>
                  </a:rPr>
                  <a:t>Recall that</a:t>
                </a:r>
                <a:r>
                  <a:rPr lang="en-IN" dirty="0">
                    <a:solidFill>
                      <a:schemeClr val="tx1"/>
                    </a:solidFill>
                  </a:rPr>
                  <a:t> </a:t>
                </a:r>
                <a14:m>
                  <m:oMath xmlns:m="http://schemas.openxmlformats.org/officeDocument/2006/math">
                    <m:r>
                      <a:rPr lang="en-IN" i="1" dirty="0" smtClean="0">
                        <a:solidFill>
                          <a:schemeClr val="tx1"/>
                        </a:solidFill>
                        <a:latin typeface="Cambria Math" panose="02040503050406030204" pitchFamily="18" charset="0"/>
                      </a:rPr>
                      <m:t>𝛼</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and </a:t>
                </a:r>
                <a14:m>
                  <m:oMath xmlns:m="http://schemas.openxmlformats.org/officeDocument/2006/math">
                    <m:r>
                      <a:rPr lang="en-IN" i="1" dirty="0" smtClean="0">
                        <a:solidFill>
                          <a:schemeClr val="tx1"/>
                        </a:solidFill>
                        <a:latin typeface="Cambria Math" panose="02040503050406030204" pitchFamily="18" charset="0"/>
                      </a:rPr>
                      <m:t>𝛽</m:t>
                    </m:r>
                    <m:r>
                      <a:rPr lang="en-IN" b="0" i="1" dirty="0" smtClean="0">
                        <a:solidFill>
                          <a:schemeClr val="tx1"/>
                        </a:solidFill>
                        <a:latin typeface="Cambria Math" panose="02040503050406030204" pitchFamily="18" charset="0"/>
                      </a:rPr>
                      <m:t>=1</m:t>
                    </m:r>
                    <m:r>
                      <a:rPr lang="en-IN" i="1" dirty="0" smtClean="0">
                        <a:solidFill>
                          <a:schemeClr val="tx1"/>
                        </a:solidFill>
                        <a:latin typeface="Cambria Math" panose="02040503050406030204" pitchFamily="18" charset="0"/>
                      </a:rPr>
                      <m:t> </m:t>
                    </m:r>
                  </m:oMath>
                </a14:m>
                <a:r>
                  <a:rPr lang="en-IN" dirty="0">
                    <a:solidFill>
                      <a:schemeClr val="tx1"/>
                    </a:solidFill>
                    <a:latin typeface="Abadi Extra Light" panose="020B0204020104020204" pitchFamily="34" charset="0"/>
                  </a:rPr>
                  <a:t>for Beta distribution is in fact equivalent to a uniform prior (hence making MAP equivalent to MLE)</a:t>
                </a:r>
              </a:p>
            </p:txBody>
          </p:sp>
        </mc:Choice>
        <mc:Fallback xmlns="">
          <p:sp>
            <p:nvSpPr>
              <p:cNvPr id="20" name="Speech Bubble: Rectangle 19">
                <a:extLst>
                  <a:ext uri="{FF2B5EF4-FFF2-40B4-BE49-F238E27FC236}">
                    <a16:creationId xmlns:a16="http://schemas.microsoft.com/office/drawing/2014/main" id="{64C598B8-0526-414C-B4E6-BA5E8A092FFA}"/>
                  </a:ext>
                </a:extLst>
              </p:cNvPr>
              <p:cNvSpPr>
                <a:spLocks noRot="1" noChangeAspect="1" noMove="1" noResize="1" noEditPoints="1" noAdjustHandles="1" noChangeArrowheads="1" noChangeShapeType="1" noTextEdit="1"/>
              </p:cNvSpPr>
              <p:nvPr/>
            </p:nvSpPr>
            <p:spPr>
              <a:xfrm>
                <a:off x="511038" y="5561723"/>
                <a:ext cx="3551303" cy="1177489"/>
              </a:xfrm>
              <a:prstGeom prst="wedgeRectCallout">
                <a:avLst>
                  <a:gd name="adj1" fmla="val 36425"/>
                  <a:gd name="adj2" fmla="val -74864"/>
                </a:avLst>
              </a:prstGeom>
              <a:blipFill>
                <a:blip r:embed="rId10"/>
                <a:stretch>
                  <a:fillRect l="-1368" r="-1368" b="-5668"/>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Speech Bubble: Rectangle 20">
                <a:extLst>
                  <a:ext uri="{FF2B5EF4-FFF2-40B4-BE49-F238E27FC236}">
                    <a16:creationId xmlns:a16="http://schemas.microsoft.com/office/drawing/2014/main" id="{39D7FEDA-1BB7-4030-996C-1AA32DDD420E}"/>
                  </a:ext>
                </a:extLst>
              </p:cNvPr>
              <p:cNvSpPr/>
              <p:nvPr/>
            </p:nvSpPr>
            <p:spPr>
              <a:xfrm>
                <a:off x="8727588" y="4593398"/>
                <a:ext cx="3199167" cy="1554516"/>
              </a:xfrm>
              <a:prstGeom prst="wedgeRectCallout">
                <a:avLst>
                  <a:gd name="adj1" fmla="val -74903"/>
                  <a:gd name="adj2" fmla="val -143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solidFill>
                      <a:schemeClr val="tx1"/>
                    </a:solidFill>
                    <a:latin typeface="Abadi Extra Light" panose="020B0204020104020204" pitchFamily="34" charset="0"/>
                  </a:rPr>
                  <a:t>Prior’s hyperparameters have an interesting interpretation. Can think of </a:t>
                </a:r>
                <a14:m>
                  <m:oMath xmlns:m="http://schemas.openxmlformats.org/officeDocument/2006/math">
                    <m:r>
                      <a:rPr lang="en-IN" sz="1600" i="1">
                        <a:solidFill>
                          <a:schemeClr val="tx1"/>
                        </a:solidFill>
                        <a:latin typeface="Cambria Math" panose="02040503050406030204" pitchFamily="18" charset="0"/>
                      </a:rPr>
                      <m:t>𝛼</m:t>
                    </m:r>
                    <m:r>
                      <a:rPr lang="en-IN" sz="1600" i="1">
                        <a:solidFill>
                          <a:schemeClr val="tx1"/>
                        </a:solidFill>
                        <a:latin typeface="Cambria Math" panose="02040503050406030204" pitchFamily="18" charset="0"/>
                      </a:rPr>
                      <m:t>−1</m:t>
                    </m:r>
                  </m:oMath>
                </a14:m>
                <a:r>
                  <a:rPr lang="en-IN" sz="1600" dirty="0">
                    <a:solidFill>
                      <a:schemeClr val="tx1"/>
                    </a:solidFill>
                    <a:latin typeface="Abadi Extra Light" panose="020B0204020104020204" pitchFamily="34" charset="0"/>
                  </a:rPr>
                  <a:t> and </a:t>
                </a:r>
                <a14:m>
                  <m:oMath xmlns:m="http://schemas.openxmlformats.org/officeDocument/2006/math">
                    <m:r>
                      <a:rPr lang="en-IN" sz="1600" b="0" i="1" smtClean="0">
                        <a:solidFill>
                          <a:schemeClr val="tx1"/>
                        </a:solidFill>
                        <a:latin typeface="Cambria Math" panose="02040503050406030204" pitchFamily="18" charset="0"/>
                      </a:rPr>
                      <m:t>𝛽</m:t>
                    </m:r>
                    <m:r>
                      <a:rPr lang="en-IN" sz="1600" i="1">
                        <a:solidFill>
                          <a:schemeClr val="tx1"/>
                        </a:solidFill>
                        <a:latin typeface="Cambria Math" panose="02040503050406030204" pitchFamily="18" charset="0"/>
                      </a:rPr>
                      <m:t>−1</m:t>
                    </m:r>
                  </m:oMath>
                </a14:m>
                <a:r>
                  <a:rPr lang="en-IN" sz="1600" dirty="0">
                    <a:solidFill>
                      <a:schemeClr val="tx1"/>
                    </a:solidFill>
                    <a:latin typeface="Abadi Extra Light" panose="020B0204020104020204" pitchFamily="34" charset="0"/>
                  </a:rPr>
                  <a:t> as the number of heads and tails, respectively, before starting the coin-toss experiment (akin to “</a:t>
                </a:r>
                <a:r>
                  <a:rPr lang="en-IN" sz="1600" dirty="0">
                    <a:solidFill>
                      <a:srgbClr val="0000FF"/>
                    </a:solidFill>
                    <a:latin typeface="Abadi Extra Light" panose="020B0204020104020204" pitchFamily="34" charset="0"/>
                  </a:rPr>
                  <a:t>pseudo-observations</a:t>
                </a:r>
                <a:r>
                  <a:rPr lang="en-IN" sz="1600" dirty="0">
                    <a:solidFill>
                      <a:schemeClr val="tx1"/>
                    </a:solidFill>
                    <a:latin typeface="Abadi Extra Light" panose="020B0204020104020204" pitchFamily="34" charset="0"/>
                  </a:rPr>
                  <a:t>”)</a:t>
                </a:r>
              </a:p>
            </p:txBody>
          </p:sp>
        </mc:Choice>
        <mc:Fallback xmlns="">
          <p:sp>
            <p:nvSpPr>
              <p:cNvPr id="21" name="Speech Bubble: Rectangle 20">
                <a:extLst>
                  <a:ext uri="{FF2B5EF4-FFF2-40B4-BE49-F238E27FC236}">
                    <a16:creationId xmlns:a16="http://schemas.microsoft.com/office/drawing/2014/main" id="{39D7FEDA-1BB7-4030-996C-1AA32DDD420E}"/>
                  </a:ext>
                </a:extLst>
              </p:cNvPr>
              <p:cNvSpPr>
                <a:spLocks noRot="1" noChangeAspect="1" noMove="1" noResize="1" noEditPoints="1" noAdjustHandles="1" noChangeArrowheads="1" noChangeShapeType="1" noTextEdit="1"/>
              </p:cNvSpPr>
              <p:nvPr/>
            </p:nvSpPr>
            <p:spPr>
              <a:xfrm>
                <a:off x="8727588" y="4593398"/>
                <a:ext cx="3199167" cy="1554516"/>
              </a:xfrm>
              <a:prstGeom prst="wedgeRectCallout">
                <a:avLst>
                  <a:gd name="adj1" fmla="val -74903"/>
                  <a:gd name="adj2" fmla="val -14392"/>
                </a:avLst>
              </a:prstGeom>
              <a:blipFill>
                <a:blip r:embed="rId11"/>
                <a:stretch>
                  <a:fillRect t="-775" r="-1810" b="-4264"/>
                </a:stretch>
              </a:blipFill>
              <a:ln w="19050">
                <a:solidFill>
                  <a:schemeClr val="accent2"/>
                </a:solidFill>
              </a:ln>
            </p:spPr>
            <p:txBody>
              <a:bodyPr/>
              <a:lstStyle/>
              <a:p>
                <a:r>
                  <a:rPr lang="en-IN">
                    <a:noFill/>
                  </a:rPr>
                  <a:t> </a:t>
                </a:r>
              </a:p>
            </p:txBody>
          </p:sp>
        </mc:Fallback>
      </mc:AlternateContent>
      <p:sp>
        <p:nvSpPr>
          <p:cNvPr id="22" name="Speech Bubble: Rectangle 21">
            <a:extLst>
              <a:ext uri="{FF2B5EF4-FFF2-40B4-BE49-F238E27FC236}">
                <a16:creationId xmlns:a16="http://schemas.microsoft.com/office/drawing/2014/main" id="{D78B8C77-D761-4277-81F0-2F96846BA777}"/>
              </a:ext>
            </a:extLst>
          </p:cNvPr>
          <p:cNvSpPr/>
          <p:nvPr/>
        </p:nvSpPr>
        <p:spPr>
          <a:xfrm>
            <a:off x="5159229" y="5983299"/>
            <a:ext cx="3404939" cy="755913"/>
          </a:xfrm>
          <a:prstGeom prst="wedgeRectCallout">
            <a:avLst>
              <a:gd name="adj1" fmla="val 57520"/>
              <a:gd name="adj2" fmla="val -4785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dirty="0">
                <a:solidFill>
                  <a:schemeClr val="tx1"/>
                </a:solidFill>
                <a:latin typeface="Abadi Extra Light" panose="020B0204020104020204" pitchFamily="34" charset="0"/>
              </a:rPr>
              <a:t>Such interpretations of prior’s hyperparameters as being “pseudo-observations” exist for various other prior distributions as well (in particular, distributions belonging to </a:t>
            </a:r>
            <a:r>
              <a:rPr lang="en-IN" sz="1200" dirty="0">
                <a:solidFill>
                  <a:srgbClr val="0000FF"/>
                </a:solidFill>
                <a:latin typeface="Abadi Extra Light" panose="020B0204020104020204" pitchFamily="34" charset="0"/>
              </a:rPr>
              <a:t>“exponential family”</a:t>
            </a:r>
            <a:r>
              <a:rPr lang="en-IN" sz="1200" dirty="0">
                <a:solidFill>
                  <a:schemeClr val="tx1"/>
                </a:solidFill>
                <a:latin typeface="Abadi Extra Light" panose="020B0204020104020204" pitchFamily="34" charset="0"/>
              </a:rPr>
              <a:t> of distributions</a:t>
            </a:r>
          </a:p>
        </p:txBody>
      </p:sp>
    </p:spTree>
    <p:custDataLst>
      <p:tags r:id="rId1"/>
    </p:custDataLst>
    <p:extLst>
      <p:ext uri="{BB962C8B-B14F-4D97-AF65-F5344CB8AC3E}">
        <p14:creationId xmlns:p14="http://schemas.microsoft.com/office/powerpoint/2010/main" val="3565699408"/>
      </p:ext>
    </p:extLst>
  </p:cSld>
  <p:clrMapOvr>
    <a:masterClrMapping/>
  </p:clrMapOvr>
  <mc:AlternateContent xmlns:mc="http://schemas.openxmlformats.org/markup-compatibility/2006" xmlns:p14="http://schemas.microsoft.com/office/powerpoint/2010/main">
    <mc:Choice Requires="p14">
      <p:transition spd="slow" p14:dur="2000" advTm="301026"/>
    </mc:Choice>
    <mc:Fallback xmlns="">
      <p:transition spd="slow" advTm="301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wipe(down)">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wipe(down)">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pt-BR" dirty="0">
                <a:solidFill>
                  <a:srgbClr val="A33BC3"/>
                </a:solidFill>
              </a:rPr>
              <a:t>Estimating a Coin’s Bias: Fully Bayesian Inference</a:t>
            </a:r>
            <a:endParaRPr lang="en-IN" dirty="0">
              <a:solidFill>
                <a:srgbClr val="A33BC3"/>
              </a:solidFill>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In fully Bayesian inference, we compute the posterior distribution</a:t>
                </a:r>
              </a:p>
              <a:p>
                <a:pPr>
                  <a:buFont typeface="Wingdings" panose="05000000000000000000" pitchFamily="2" charset="2"/>
                  <a:buChar char="§"/>
                </a:pPr>
                <a:r>
                  <a:rPr lang="en-IN" dirty="0">
                    <a:latin typeface="Abadi Extra Light" panose="020B0204020104020204" pitchFamily="34" charset="0"/>
                  </a:rPr>
                  <a:t>Bernoulli likelihood: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e>
                      <m:e>
                        <m:r>
                          <a:rPr lang="en-IN" i="1">
                            <a:latin typeface="Cambria Math" panose="02040503050406030204" pitchFamily="18" charset="0"/>
                          </a:rPr>
                          <m:t>𝜃</m:t>
                        </m:r>
                      </m:e>
                    </m:d>
                    <m:r>
                      <a:rPr lang="en-IN">
                        <a:latin typeface="Cambria Math" panose="02040503050406030204" pitchFamily="18" charset="0"/>
                      </a:rPr>
                      <m:t>=</m:t>
                    </m:r>
                    <m:r>
                      <m:rPr>
                        <m:sty m:val="p"/>
                      </m:rPr>
                      <a:rPr lang="en-IN">
                        <a:latin typeface="Cambria Math" panose="02040503050406030204" pitchFamily="18" charset="0"/>
                      </a:rPr>
                      <m:t>Bernoulli</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𝑦</m:t>
                            </m:r>
                          </m:e>
                          <m:sub>
                            <m:r>
                              <m:rPr>
                                <m:sty m:val="p"/>
                              </m:rPr>
                              <a:rPr lang="en-IN">
                                <a:latin typeface="Cambria Math" panose="02040503050406030204" pitchFamily="18" charset="0"/>
                              </a:rPr>
                              <m:t>n</m:t>
                            </m:r>
                          </m:sub>
                        </m:sSub>
                      </m:e>
                      <m:e>
                        <m:r>
                          <a:rPr lang="en-IN" i="1">
                            <a:latin typeface="Cambria Math" panose="02040503050406030204" pitchFamily="18" charset="0"/>
                          </a:rPr>
                          <m:t>𝜃</m:t>
                        </m:r>
                      </m:e>
                    </m:d>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sup>
                    </m:sSup>
                    <m:r>
                      <m:rPr>
                        <m:nor/>
                      </m:rPr>
                      <a:rPr lang="en-IN" dirty="0"/>
                      <m:t> </m:t>
                    </m:r>
                    <m:sSup>
                      <m:sSupPr>
                        <m:ctrlPr>
                          <a:rPr lang="en-IN" i="1">
                            <a:latin typeface="Cambria Math" panose="02040503050406030204" pitchFamily="18" charset="0"/>
                          </a:rPr>
                        </m:ctrlPr>
                      </m:sSupPr>
                      <m:e>
                        <m:r>
                          <a:rPr lang="en-IN" i="1">
                            <a:latin typeface="Cambria Math" panose="02040503050406030204" pitchFamily="18" charset="0"/>
                          </a:rPr>
                          <m:t>(1−</m:t>
                        </m:r>
                        <m:r>
                          <a:rPr lang="en-IN" i="1">
                            <a:latin typeface="Cambria Math" panose="02040503050406030204" pitchFamily="18" charset="0"/>
                          </a:rPr>
                          <m:t>𝜃</m:t>
                        </m:r>
                        <m:r>
                          <a:rPr lang="en-IN" i="1">
                            <a:latin typeface="Cambria Math" panose="02040503050406030204" pitchFamily="18" charset="0"/>
                          </a:rPr>
                          <m:t>)</m:t>
                        </m:r>
                      </m:e>
                      <m:sup>
                        <m:r>
                          <a:rPr lang="en-IN" i="1">
                            <a:latin typeface="Cambria Math" panose="02040503050406030204" pitchFamily="18" charset="0"/>
                          </a:rPr>
                          <m:t>1−</m:t>
                        </m:r>
                        <m:sSub>
                          <m:sSubPr>
                            <m:ctrlPr>
                              <a:rPr lang="en-IN" i="1">
                                <a:latin typeface="Cambria Math" panose="02040503050406030204" pitchFamily="18" charset="0"/>
                              </a:rPr>
                            </m:ctrlPr>
                          </m:sSubPr>
                          <m:e>
                            <m:r>
                              <a:rPr lang="en-IN" i="1">
                                <a:latin typeface="Cambria Math" panose="02040503050406030204" pitchFamily="18" charset="0"/>
                              </a:rPr>
                              <m:t>𝑦</m:t>
                            </m:r>
                          </m:e>
                          <m:sub>
                            <m:r>
                              <a:rPr lang="en-IN" i="1">
                                <a:latin typeface="Cambria Math" panose="02040503050406030204" pitchFamily="18" charset="0"/>
                              </a:rPr>
                              <m:t>𝑛</m:t>
                            </m:r>
                          </m:sub>
                        </m:sSub>
                      </m:sup>
                    </m:sSup>
                  </m:oMath>
                </a14:m>
                <a:endParaRPr lang="en-IN" dirty="0"/>
              </a:p>
              <a:p>
                <a:pPr>
                  <a:buFont typeface="Wingdings" panose="05000000000000000000" pitchFamily="2" charset="2"/>
                  <a:buChar char="§"/>
                </a:pPr>
                <a:r>
                  <a:rPr lang="en-GB" dirty="0">
                    <a:latin typeface="Abadi Extra Light" panose="020B0204020104020204" pitchFamily="34" charset="0"/>
                  </a:rPr>
                  <a:t>Beta prior: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𝜃</m:t>
                        </m:r>
                      </m:e>
                    </m:d>
                    <m:r>
                      <a:rPr lang="en-IN" i="1">
                        <a:latin typeface="Cambria Math" panose="02040503050406030204" pitchFamily="18" charset="0"/>
                      </a:rPr>
                      <m:t>=</m:t>
                    </m:r>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 </m:t>
                    </m:r>
                    <m:f>
                      <m:fPr>
                        <m:ctrlPr>
                          <a:rPr lang="en-IN" i="1">
                            <a:latin typeface="Cambria Math" panose="02040503050406030204" pitchFamily="18" charset="0"/>
                          </a:rPr>
                        </m:ctrlPr>
                      </m:fPr>
                      <m:num>
                        <m:r>
                          <m:rPr>
                            <m:sty m:val="p"/>
                          </m:rPr>
                          <a:rPr lang="en-IN">
                            <a:latin typeface="Cambria Math" panose="02040503050406030204" pitchFamily="18" charset="0"/>
                          </a:rPr>
                          <m:t>Γ</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r>
                          <a:rPr lang="en-IN" i="1">
                            <a:latin typeface="Cambria Math" panose="02040503050406030204" pitchFamily="18" charset="0"/>
                          </a:rPr>
                          <m:t>𝛽</m:t>
                        </m:r>
                        <m:r>
                          <a:rPr lang="en-IN" i="1">
                            <a:latin typeface="Cambria Math" panose="02040503050406030204" pitchFamily="18" charset="0"/>
                          </a:rPr>
                          <m:t>)</m:t>
                        </m:r>
                      </m:num>
                      <m:den>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𝛼</m:t>
                            </m:r>
                          </m:e>
                        </m:d>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𝛽</m:t>
                            </m:r>
                          </m:e>
                        </m:d>
                      </m:den>
                    </m:f>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i="1">
                            <a:latin typeface="Cambria Math" panose="02040503050406030204" pitchFamily="18" charset="0"/>
                          </a:rPr>
                          <m:t>𝛼</m:t>
                        </m:r>
                        <m:r>
                          <a:rPr lang="en-IN" i="1">
                            <a:latin typeface="Cambria Math" panose="02040503050406030204" pitchFamily="18" charset="0"/>
                          </a:rPr>
                          <m:t>−1</m:t>
                        </m:r>
                      </m:sup>
                    </m:sSup>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𝜃</m:t>
                            </m:r>
                          </m:e>
                        </m:d>
                      </m:e>
                      <m:sup>
                        <m:r>
                          <a:rPr lang="en-IN" i="1">
                            <a:latin typeface="Cambria Math" panose="02040503050406030204" pitchFamily="18" charset="0"/>
                          </a:rPr>
                          <m:t>𝛽</m:t>
                        </m:r>
                        <m:r>
                          <a:rPr lang="en-IN" i="1">
                            <a:latin typeface="Cambria Math" panose="02040503050406030204" pitchFamily="18" charset="0"/>
                          </a:rPr>
                          <m:t>−1 </m:t>
                        </m:r>
                      </m:sup>
                    </m:sSup>
                    <m:r>
                      <a:rPr lang="en-IN" i="1">
                        <a:latin typeface="Cambria Math" panose="02040503050406030204" pitchFamily="18" charset="0"/>
                      </a:rPr>
                      <m:t> </m:t>
                    </m:r>
                  </m:oMath>
                </a14:m>
                <a:endParaRPr lang="en-IN" dirty="0"/>
              </a:p>
              <a:p>
                <a:pPr>
                  <a:buFont typeface="Wingdings" panose="05000000000000000000" pitchFamily="2" charset="2"/>
                  <a:buChar char="§"/>
                </a:pPr>
                <a:r>
                  <a:rPr lang="en-GB" sz="2600" dirty="0">
                    <a:latin typeface="Abadi Extra Light" panose="020B0204020104020204" pitchFamily="34" charset="0"/>
                  </a:rPr>
                  <a:t>The posterior can be computed as </a:t>
                </a:r>
              </a:p>
              <a:p>
                <a:pPr marL="0" indent="0">
                  <a:buNone/>
                </a:pPr>
                <a:endParaRPr lang="en-IN" sz="2600" dirty="0">
                  <a:latin typeface="Abadi Extra Light" panose="020B0204020104020204" pitchFamily="34" charset="0"/>
                </a:endParaRPr>
              </a:p>
              <a:p>
                <a:pPr>
                  <a:buFont typeface="Wingdings" panose="05000000000000000000" pitchFamily="2" charset="2"/>
                  <a:buChar char="§"/>
                </a:pPr>
                <a:endParaRPr lang="en-IN" sz="2600" dirty="0">
                  <a:latin typeface="Abadi Extra Light" panose="020B0204020104020204" pitchFamily="34" charset="0"/>
                </a:endParaRPr>
              </a:p>
              <a:p>
                <a:pPr>
                  <a:buFont typeface="Wingdings" panose="05000000000000000000" pitchFamily="2" charset="2"/>
                  <a:buChar char="§"/>
                </a:pPr>
                <a:r>
                  <a:rPr lang="en-IN" sz="2600" dirty="0">
                    <a:latin typeface="Abadi Extra Light" panose="020B0204020104020204" pitchFamily="34" charset="0"/>
                  </a:rPr>
                  <a:t>Here, even without computing the denominator (</a:t>
                </a:r>
                <a:r>
                  <a:rPr lang="en-IN" sz="2600" dirty="0" err="1">
                    <a:latin typeface="Abadi Extra Light" panose="020B0204020104020204" pitchFamily="34" charset="0"/>
                  </a:rPr>
                  <a:t>marg</a:t>
                </a:r>
                <a:r>
                  <a:rPr lang="en-IN" sz="2600" dirty="0">
                    <a:latin typeface="Abadi Extra Light" panose="020B0204020104020204" pitchFamily="34" charset="0"/>
                  </a:rPr>
                  <a:t> </a:t>
                </a:r>
                <a:r>
                  <a:rPr lang="en-IN" sz="2600" dirty="0" err="1">
                    <a:latin typeface="Abadi Extra Light" panose="020B0204020104020204" pitchFamily="34" charset="0"/>
                  </a:rPr>
                  <a:t>lik</a:t>
                </a:r>
                <a:r>
                  <a:rPr lang="en-IN" sz="2600" dirty="0">
                    <a:latin typeface="Abadi Extra Light" panose="020B0204020104020204" pitchFamily="34" charset="0"/>
                  </a:rPr>
                  <a:t>), we can identify the posterior</a:t>
                </a:r>
              </a:p>
              <a:p>
                <a:pPr lvl="1">
                  <a:buFont typeface="Wingdings" panose="05000000000000000000" pitchFamily="2" charset="2"/>
                  <a:buChar char="§"/>
                </a:pPr>
                <a:r>
                  <a:rPr lang="en-IN" sz="2200" dirty="0">
                    <a:latin typeface="Abadi Extra Light" panose="020B0204020104020204" pitchFamily="34" charset="0"/>
                  </a:rPr>
                  <a:t>It is Beta distribution since </a:t>
                </a:r>
              </a:p>
              <a:p>
                <a:pPr lvl="1">
                  <a:buFont typeface="Wingdings" panose="05000000000000000000" pitchFamily="2" charset="2"/>
                  <a:buChar char="§"/>
                </a:pPr>
                <a:endParaRPr lang="en-IN" sz="200" dirty="0">
                  <a:latin typeface="Abadi Extra Light" panose="020B0204020104020204" pitchFamily="34" charset="0"/>
                </a:endParaRPr>
              </a:p>
              <a:p>
                <a:pPr lvl="1">
                  <a:buFont typeface="Wingdings" panose="05000000000000000000" pitchFamily="2" charset="2"/>
                  <a:buChar char="§"/>
                </a:pPr>
                <a:r>
                  <a:rPr lang="en-IN" sz="2200" dirty="0">
                    <a:latin typeface="Abadi Extra Light" panose="020B0204020104020204" pitchFamily="34" charset="0"/>
                  </a:rPr>
                  <a:t>Thus </a:t>
                </a:r>
                <a14:m>
                  <m:oMath xmlns:m="http://schemas.openxmlformats.org/officeDocument/2006/math">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𝜃</m:t>
                        </m:r>
                      </m:e>
                      <m:e>
                        <m:r>
                          <a:rPr lang="en-IN" b="1" i="1">
                            <a:latin typeface="Cambria Math" panose="02040503050406030204" pitchFamily="18" charset="0"/>
                          </a:rPr>
                          <m:t>𝒚</m:t>
                        </m:r>
                      </m:e>
                    </m:d>
                    <m:r>
                      <a:rPr lang="en-IN" b="0" i="0" smtClean="0">
                        <a:latin typeface="Cambria Math" panose="02040503050406030204" pitchFamily="18" charset="0"/>
                      </a:rPr>
                      <m:t>=</m:t>
                    </m:r>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𝑁</m:t>
                            </m:r>
                          </m:e>
                          <m:sub>
                            <m:r>
                              <a:rPr lang="en-IN" i="1">
                                <a:latin typeface="Cambria Math" panose="02040503050406030204" pitchFamily="18" charset="0"/>
                              </a:rPr>
                              <m:t>1</m:t>
                            </m:r>
                          </m:sub>
                        </m:sSub>
                        <m:r>
                          <a:rPr lang="en-IN" i="1">
                            <a:latin typeface="Cambria Math" panose="02040503050406030204" pitchFamily="18" charset="0"/>
                          </a:rPr>
                          <m:t>, </m:t>
                        </m:r>
                        <m:r>
                          <a:rPr lang="en-IN" i="1">
                            <a:latin typeface="Cambria Math" panose="02040503050406030204" pitchFamily="18" charset="0"/>
                          </a:rPr>
                          <m:t>𝛽</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𝑁</m:t>
                            </m:r>
                          </m:e>
                          <m:sub>
                            <m:r>
                              <a:rPr lang="en-IN" i="1">
                                <a:latin typeface="Cambria Math" panose="02040503050406030204" pitchFamily="18" charset="0"/>
                              </a:rPr>
                              <m:t>0</m:t>
                            </m:r>
                          </m:sub>
                        </m:sSub>
                      </m:e>
                    </m:d>
                  </m:oMath>
                </a14:m>
                <a:endParaRPr lang="en-IN" sz="2200" dirty="0">
                  <a:latin typeface="Abadi Extra Light" panose="020B0204020104020204" pitchFamily="34" charset="0"/>
                </a:endParaRPr>
              </a:p>
              <a:p>
                <a:pPr>
                  <a:buFont typeface="Wingdings" panose="05000000000000000000" pitchFamily="2" charset="2"/>
                  <a:buChar char="§"/>
                </a:pPr>
                <a:endParaRPr lang="en-GB" sz="200" dirty="0">
                  <a:latin typeface="Abadi Extra Light" panose="020B0204020104020204" pitchFamily="34" charset="0"/>
                </a:endParaRPr>
              </a:p>
              <a:p>
                <a:pPr>
                  <a:buFont typeface="Wingdings" panose="05000000000000000000" pitchFamily="2" charset="2"/>
                  <a:buChar char="§"/>
                </a:pPr>
                <a:r>
                  <a:rPr lang="en-GB" sz="2600" dirty="0">
                    <a:latin typeface="Abadi Extra Light" panose="020B0204020104020204" pitchFamily="34" charset="0"/>
                  </a:rPr>
                  <a:t>Here, finding the posterior boiled down to simply “multiply, add stuff, and identify”</a:t>
                </a:r>
              </a:p>
              <a:p>
                <a:pPr>
                  <a:buFont typeface="Wingdings" panose="05000000000000000000" pitchFamily="2" charset="2"/>
                  <a:buChar char="§"/>
                </a:pPr>
                <a:r>
                  <a:rPr lang="en-GB" sz="2600" dirty="0">
                    <a:latin typeface="Abadi Extra Light" panose="020B0204020104020204" pitchFamily="34" charset="0"/>
                  </a:rPr>
                  <a:t>Here, posterior has the same form as prior (both Beta): property of </a:t>
                </a:r>
                <a:r>
                  <a:rPr lang="en-GB" sz="2600" b="1" dirty="0">
                    <a:solidFill>
                      <a:srgbClr val="FF0000"/>
                    </a:solidFill>
                    <a:latin typeface="Abadi Extra Light" panose="020B0204020104020204" pitchFamily="34" charset="0"/>
                  </a:rPr>
                  <a:t>conjugate priors</a:t>
                </a:r>
                <a:r>
                  <a:rPr lang="en-GB" sz="2600" dirty="0">
                    <a:latin typeface="Abadi Extra Light" panose="020B0204020104020204" pitchFamily="34" charset="0"/>
                  </a:rPr>
                  <a:t>.</a:t>
                </a:r>
                <a:endParaRPr lang="en-IN" sz="2600" dirty="0">
                  <a:latin typeface="Abadi Extra Light" panose="020B0204020104020204" pitchFamily="34" charset="0"/>
                </a:endParaRPr>
              </a:p>
              <a:p>
                <a:pPr marL="0" indent="0">
                  <a:buNone/>
                </a:pPr>
                <a:endParaRPr lang="en-IN" sz="2600" dirty="0">
                  <a:latin typeface="Abadi Extra Light" panose="020B0204020104020204" pitchFamily="34" charset="0"/>
                </a:endParaRPr>
              </a:p>
              <a:p>
                <a:pPr marL="0" indent="0">
                  <a:buNone/>
                </a:pPr>
                <a:endParaRPr lang="en-GB" sz="26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mc:Choice>
        <mc:Fallback xmlns="">
          <p:sp>
            <p:nvSpPr>
              <p:cNvPr id="4" name="Content Placeholder 2">
                <a:extLst>
                  <a:ext uri="{FF2B5EF4-FFF2-40B4-BE49-F238E27FC236}">
                    <a16:creationId xmlns:a16="http://schemas.microsoft.com/office/drawing/2014/main" id="{314819C9-D576-44D5-A1AF-875A21D5EF79}"/>
                  </a:ext>
                </a:extLst>
              </p:cNvPr>
              <p:cNvSpPr>
                <a:spLocks noGrp="1" noRot="1" noChangeAspect="1" noMove="1" noResize="1" noEditPoints="1" noAdjustHandles="1" noChangeArrowheads="1" noChangeShapeType="1" noTextEdit="1"/>
              </p:cNvSpPr>
              <p:nvPr>
                <p:ph idx="1"/>
              </p:nvPr>
            </p:nvSpPr>
            <p:spPr>
              <a:xfrm>
                <a:off x="265245" y="1130786"/>
                <a:ext cx="11740617" cy="5557532"/>
              </a:xfrm>
              <a:blipFill>
                <a:blip r:embed="rId3"/>
                <a:stretch>
                  <a:fillRect l="-935" t="-1864" r="-519" b="-4167"/>
                </a:stretch>
              </a:blipFill>
            </p:spPr>
            <p:txBody>
              <a:bodyPr/>
              <a:lstStyle/>
              <a:p>
                <a:r>
                  <a:rPr lang="en-IN">
                    <a:noFill/>
                  </a:rPr>
                  <a:t> </a:t>
                </a:r>
              </a:p>
            </p:txBody>
          </p:sp>
        </mc:Fallback>
      </mc:AlternateContent>
      <p:sp>
        <p:nvSpPr>
          <p:cNvPr id="39" name="Slide Number Placeholder 11">
            <a:extLst>
              <a:ext uri="{FF2B5EF4-FFF2-40B4-BE49-F238E27FC236}">
                <a16:creationId xmlns:a16="http://schemas.microsoft.com/office/drawing/2014/main" id="{35F7AD1F-F9D6-4D57-8CAA-F895FEBE23C8}"/>
              </a:ext>
            </a:extLst>
          </p:cNvPr>
          <p:cNvSpPr txBox="1">
            <a:spLocks/>
          </p:cNvSpPr>
          <p:nvPr/>
        </p:nvSpPr>
        <p:spPr>
          <a:xfrm>
            <a:off x="11323930" y="136939"/>
            <a:ext cx="6028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ED9D3-AF84-488D-8A6A-726D5349CDAB}" type="slidenum">
              <a:rPr lang="en-IN" sz="2800" smtClean="0">
                <a:solidFill>
                  <a:schemeClr val="bg1">
                    <a:lumMod val="65000"/>
                  </a:schemeClr>
                </a:solidFill>
              </a:rPr>
              <a:pPr/>
              <a:t>8</a:t>
            </a:fld>
            <a:endParaRPr lang="en-IN" sz="2800" dirty="0">
              <a:solidFill>
                <a:schemeClr val="bg1">
                  <a:lumMod val="65000"/>
                </a:schemeClr>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345FC-A71C-4B09-ABB3-4F00F5BB76CE}"/>
                  </a:ext>
                </a:extLst>
              </p:cNvPr>
              <p:cNvSpPr txBox="1"/>
              <p:nvPr/>
            </p:nvSpPr>
            <p:spPr>
              <a:xfrm>
                <a:off x="630754" y="3480614"/>
                <a:ext cx="6179127" cy="797462"/>
              </a:xfrm>
              <a:prstGeom prst="rect">
                <a:avLst/>
              </a:prstGeom>
              <a:noFill/>
            </p:spPr>
            <p:txBody>
              <a:bodyPr wrap="none" lIns="0" tIns="0" rIns="0" bIns="0" rtlCol="0">
                <a:spAutoFit/>
              </a:bodyPr>
              <a:lstStyle/>
              <a:p>
                <a14:m>
                  <m:oMath xmlns:m="http://schemas.openxmlformats.org/officeDocument/2006/math">
                    <m:r>
                      <a:rPr lang="en-IN" sz="3200" b="0" i="1" smtClean="0">
                        <a:latin typeface="Cambria Math" panose="02040503050406030204" pitchFamily="18" charset="0"/>
                      </a:rPr>
                      <m:t>𝑝</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𝜃</m:t>
                        </m:r>
                      </m:e>
                      <m:e>
                        <m:r>
                          <a:rPr lang="en-IN" sz="3200" b="1" i="1" smtClean="0">
                            <a:latin typeface="Cambria Math" panose="02040503050406030204" pitchFamily="18" charset="0"/>
                          </a:rPr>
                          <m:t>𝒚</m:t>
                        </m:r>
                      </m:e>
                    </m:d>
                    <m:r>
                      <a:rPr lang="en-IN" sz="3200" b="0" i="1" smtClean="0">
                        <a:latin typeface="Cambria Math" panose="02040503050406030204" pitchFamily="18" charset="0"/>
                      </a:rPr>
                      <m:t>= </m:t>
                    </m:r>
                    <m:f>
                      <m:fPr>
                        <m:ctrlPr>
                          <a:rPr lang="en-IN" sz="3200" b="0" i="1" smtClean="0">
                            <a:latin typeface="Cambria Math" panose="02040503050406030204" pitchFamily="18" charset="0"/>
                          </a:rPr>
                        </m:ctrlPr>
                      </m:fPr>
                      <m:num>
                        <m:r>
                          <a:rPr lang="en-IN" sz="3200" b="0" i="1" smtClean="0">
                            <a:solidFill>
                              <a:srgbClr val="33CC33"/>
                            </a:solidFill>
                            <a:latin typeface="Cambria Math" panose="02040503050406030204" pitchFamily="18" charset="0"/>
                          </a:rPr>
                          <m:t>𝑝</m:t>
                        </m:r>
                        <m:d>
                          <m:dPr>
                            <m:ctrlPr>
                              <a:rPr lang="en-IN" sz="3200" b="0" i="1" smtClean="0">
                                <a:solidFill>
                                  <a:srgbClr val="33CC33"/>
                                </a:solidFill>
                                <a:latin typeface="Cambria Math" panose="02040503050406030204" pitchFamily="18" charset="0"/>
                              </a:rPr>
                            </m:ctrlPr>
                          </m:dPr>
                          <m:e>
                            <m:r>
                              <a:rPr lang="en-IN" sz="3200" b="0" i="1" smtClean="0">
                                <a:solidFill>
                                  <a:srgbClr val="33CC33"/>
                                </a:solidFill>
                                <a:latin typeface="Cambria Math" panose="02040503050406030204" pitchFamily="18" charset="0"/>
                              </a:rPr>
                              <m:t>𝜃</m:t>
                            </m:r>
                          </m:e>
                        </m:d>
                        <m:r>
                          <a:rPr lang="en-IN" sz="3200" b="0" i="1" smtClean="0">
                            <a:solidFill>
                              <a:srgbClr val="0000FF"/>
                            </a:solidFill>
                            <a:latin typeface="Cambria Math" panose="02040503050406030204" pitchFamily="18" charset="0"/>
                          </a:rPr>
                          <m:t>𝑝</m:t>
                        </m:r>
                        <m:r>
                          <a:rPr lang="en-IN" sz="3200" b="0" i="1" smtClean="0">
                            <a:solidFill>
                              <a:srgbClr val="0000FF"/>
                            </a:solidFill>
                            <a:latin typeface="Cambria Math" panose="02040503050406030204" pitchFamily="18" charset="0"/>
                          </a:rPr>
                          <m:t>(</m:t>
                        </m:r>
                        <m:r>
                          <a:rPr lang="en-IN" sz="3200" b="1" i="1" smtClean="0">
                            <a:solidFill>
                              <a:srgbClr val="0000FF"/>
                            </a:solidFill>
                            <a:latin typeface="Cambria Math" panose="02040503050406030204" pitchFamily="18" charset="0"/>
                          </a:rPr>
                          <m:t>𝒚</m:t>
                        </m:r>
                        <m:r>
                          <a:rPr lang="en-IN" sz="3200" b="0" i="1" smtClean="0">
                            <a:solidFill>
                              <a:srgbClr val="0000FF"/>
                            </a:solidFill>
                            <a:latin typeface="Cambria Math" panose="02040503050406030204" pitchFamily="18" charset="0"/>
                          </a:rPr>
                          <m:t>|</m:t>
                        </m:r>
                        <m:r>
                          <a:rPr lang="en-IN" sz="3200" b="0" i="1" smtClean="0">
                            <a:solidFill>
                              <a:srgbClr val="0000FF"/>
                            </a:solidFill>
                            <a:latin typeface="Cambria Math" panose="02040503050406030204" pitchFamily="18" charset="0"/>
                          </a:rPr>
                          <m:t>𝜃</m:t>
                        </m:r>
                        <m:r>
                          <a:rPr lang="en-IN" sz="3200" b="0" i="1" smtClean="0">
                            <a:solidFill>
                              <a:srgbClr val="0000FF"/>
                            </a:solidFill>
                            <a:latin typeface="Cambria Math" panose="02040503050406030204" pitchFamily="18" charset="0"/>
                          </a:rPr>
                          <m:t>)</m:t>
                        </m:r>
                      </m:num>
                      <m:den>
                        <m:r>
                          <a:rPr lang="en-IN" sz="3200" b="0" i="1" smtClean="0">
                            <a:latin typeface="Cambria Math" panose="02040503050406030204" pitchFamily="18" charset="0"/>
                          </a:rPr>
                          <m:t>𝑝</m:t>
                        </m:r>
                        <m:r>
                          <a:rPr lang="en-IN" sz="3200" b="0" i="1" smtClean="0">
                            <a:latin typeface="Cambria Math" panose="02040503050406030204" pitchFamily="18" charset="0"/>
                          </a:rPr>
                          <m:t>(</m:t>
                        </m:r>
                        <m:r>
                          <a:rPr lang="en-IN" sz="3200" b="1" i="1" smtClean="0">
                            <a:latin typeface="Cambria Math" panose="02040503050406030204" pitchFamily="18" charset="0"/>
                          </a:rPr>
                          <m:t>𝒚</m:t>
                        </m:r>
                        <m:r>
                          <a:rPr lang="en-IN" sz="3200" b="0" i="1" smtClean="0">
                            <a:latin typeface="Cambria Math" panose="02040503050406030204" pitchFamily="18" charset="0"/>
                          </a:rPr>
                          <m:t>)</m:t>
                        </m:r>
                      </m:den>
                    </m:f>
                    <m:r>
                      <a:rPr lang="en-IN" sz="3200" b="0" i="0" smtClean="0">
                        <a:latin typeface="Cambria Math" panose="02040503050406030204" pitchFamily="18" charset="0"/>
                      </a:rPr>
                      <m:t>=</m:t>
                    </m:r>
                  </m:oMath>
                </a14:m>
                <a:r>
                  <a:rPr lang="en-IN" sz="3200" dirty="0"/>
                  <a:t> </a:t>
                </a:r>
                <a14:m>
                  <m:oMath xmlns:m="http://schemas.openxmlformats.org/officeDocument/2006/math">
                    <m:f>
                      <m:fPr>
                        <m:ctrlPr>
                          <a:rPr lang="en-IN" sz="2800" i="1" smtClean="0">
                            <a:latin typeface="Cambria Math" panose="02040503050406030204" pitchFamily="18" charset="0"/>
                          </a:rPr>
                        </m:ctrlPr>
                      </m:fPr>
                      <m:num>
                        <m:r>
                          <a:rPr lang="en-IN" sz="2800" i="1" smtClean="0">
                            <a:solidFill>
                              <a:srgbClr val="00B050"/>
                            </a:solidFill>
                            <a:latin typeface="Cambria Math" panose="02040503050406030204" pitchFamily="18" charset="0"/>
                          </a:rPr>
                          <m:t>𝑝</m:t>
                        </m:r>
                        <m:d>
                          <m:dPr>
                            <m:ctrlPr>
                              <a:rPr lang="en-IN" sz="2800" i="1">
                                <a:solidFill>
                                  <a:srgbClr val="00B050"/>
                                </a:solidFill>
                                <a:latin typeface="Cambria Math" panose="02040503050406030204" pitchFamily="18" charset="0"/>
                              </a:rPr>
                            </m:ctrlPr>
                          </m:dPr>
                          <m:e>
                            <m:r>
                              <a:rPr lang="en-IN" sz="2800" i="1">
                                <a:solidFill>
                                  <a:srgbClr val="00B050"/>
                                </a:solidFill>
                                <a:latin typeface="Cambria Math" panose="02040503050406030204" pitchFamily="18" charset="0"/>
                              </a:rPr>
                              <m:t>𝜃</m:t>
                            </m:r>
                          </m:e>
                        </m:d>
                        <m:nary>
                          <m:naryPr>
                            <m:chr m:val="∏"/>
                            <m:limLoc m:val="subSup"/>
                            <m:ctrlPr>
                              <a:rPr lang="en-IN" sz="2800" i="1" smtClean="0">
                                <a:solidFill>
                                  <a:srgbClr val="0000FF"/>
                                </a:solidFill>
                                <a:latin typeface="Cambria Math" panose="02040503050406030204" pitchFamily="18" charset="0"/>
                              </a:rPr>
                            </m:ctrlPr>
                          </m:naryPr>
                          <m:sub>
                            <m:r>
                              <m:rPr>
                                <m:brk m:alnAt="25"/>
                              </m:rPr>
                              <a:rPr lang="en-IN" sz="2800" i="1">
                                <a:solidFill>
                                  <a:srgbClr val="0000FF"/>
                                </a:solidFill>
                                <a:latin typeface="Cambria Math" panose="02040503050406030204" pitchFamily="18" charset="0"/>
                              </a:rPr>
                              <m:t>𝑛</m:t>
                            </m:r>
                            <m:r>
                              <a:rPr lang="en-IN" sz="2800" i="1">
                                <a:solidFill>
                                  <a:srgbClr val="0000FF"/>
                                </a:solidFill>
                                <a:latin typeface="Cambria Math" panose="02040503050406030204" pitchFamily="18" charset="0"/>
                              </a:rPr>
                              <m:t>=1</m:t>
                            </m:r>
                          </m:sub>
                          <m:sup>
                            <m:r>
                              <a:rPr lang="en-IN" sz="2800" i="1">
                                <a:solidFill>
                                  <a:srgbClr val="0000FF"/>
                                </a:solidFill>
                                <a:latin typeface="Cambria Math" panose="02040503050406030204" pitchFamily="18" charset="0"/>
                              </a:rPr>
                              <m:t>𝑁</m:t>
                            </m:r>
                          </m:sup>
                          <m:e>
                            <m:r>
                              <a:rPr lang="en-IN" sz="2800" i="1">
                                <a:solidFill>
                                  <a:srgbClr val="0000FF"/>
                                </a:solidFill>
                                <a:latin typeface="Cambria Math" panose="02040503050406030204" pitchFamily="18" charset="0"/>
                              </a:rPr>
                              <m:t>𝑝</m:t>
                            </m:r>
                            <m:r>
                              <a:rPr lang="en-IN" sz="2800" i="1">
                                <a:solidFill>
                                  <a:srgbClr val="0000FF"/>
                                </a:solidFill>
                                <a:latin typeface="Cambria Math" panose="02040503050406030204" pitchFamily="18" charset="0"/>
                              </a:rPr>
                              <m:t>(</m:t>
                            </m:r>
                            <m:sSub>
                              <m:sSubPr>
                                <m:ctrlPr>
                                  <a:rPr lang="en-IN" sz="2800" i="1">
                                    <a:solidFill>
                                      <a:srgbClr val="0000FF"/>
                                    </a:solidFill>
                                    <a:latin typeface="Cambria Math" panose="02040503050406030204" pitchFamily="18" charset="0"/>
                                  </a:rPr>
                                </m:ctrlPr>
                              </m:sSubPr>
                              <m:e>
                                <m:r>
                                  <a:rPr lang="en-IN" sz="2800" i="1">
                                    <a:solidFill>
                                      <a:srgbClr val="0000FF"/>
                                    </a:solidFill>
                                    <a:latin typeface="Cambria Math" panose="02040503050406030204" pitchFamily="18" charset="0"/>
                                  </a:rPr>
                                  <m:t>𝑦</m:t>
                                </m:r>
                              </m:e>
                              <m:sub>
                                <m:r>
                                  <a:rPr lang="en-IN" sz="2800" i="1">
                                    <a:solidFill>
                                      <a:srgbClr val="0000FF"/>
                                    </a:solidFill>
                                    <a:latin typeface="Cambria Math" panose="02040503050406030204" pitchFamily="18" charset="0"/>
                                  </a:rPr>
                                  <m:t>𝑛</m:t>
                                </m:r>
                              </m:sub>
                            </m:sSub>
                            <m:r>
                              <a:rPr lang="en-IN" sz="2800" i="1">
                                <a:solidFill>
                                  <a:srgbClr val="0000FF"/>
                                </a:solidFill>
                                <a:latin typeface="Cambria Math" panose="02040503050406030204" pitchFamily="18" charset="0"/>
                              </a:rPr>
                              <m:t>|</m:t>
                            </m:r>
                            <m:r>
                              <a:rPr lang="en-IN" sz="2800" i="1">
                                <a:solidFill>
                                  <a:srgbClr val="0000FF"/>
                                </a:solidFill>
                                <a:latin typeface="Cambria Math" panose="02040503050406030204" pitchFamily="18" charset="0"/>
                              </a:rPr>
                              <m:t>𝜃</m:t>
                            </m:r>
                            <m:r>
                              <a:rPr lang="en-IN" sz="2800" i="1">
                                <a:solidFill>
                                  <a:srgbClr val="0000FF"/>
                                </a:solidFill>
                                <a:latin typeface="Cambria Math" panose="02040503050406030204" pitchFamily="18" charset="0"/>
                              </a:rPr>
                              <m:t>)</m:t>
                            </m:r>
                          </m:e>
                        </m:nary>
                      </m:num>
                      <m:den>
                        <m:r>
                          <a:rPr lang="en-IN" sz="2800" i="1">
                            <a:latin typeface="Cambria Math" panose="02040503050406030204" pitchFamily="18" charset="0"/>
                          </a:rPr>
                          <m:t>𝑝</m:t>
                        </m:r>
                        <m:r>
                          <a:rPr lang="en-IN" sz="2800" i="1">
                            <a:latin typeface="Cambria Math" panose="02040503050406030204" pitchFamily="18" charset="0"/>
                          </a:rPr>
                          <m:t>(</m:t>
                        </m:r>
                        <m:r>
                          <a:rPr lang="en-IN" sz="2800" b="1" i="1">
                            <a:latin typeface="Cambria Math" panose="02040503050406030204" pitchFamily="18" charset="0"/>
                          </a:rPr>
                          <m:t>𝒚</m:t>
                        </m:r>
                        <m:r>
                          <a:rPr lang="en-IN" sz="2800" i="1">
                            <a:latin typeface="Cambria Math" panose="02040503050406030204" pitchFamily="18" charset="0"/>
                          </a:rPr>
                          <m:t>)</m:t>
                        </m:r>
                      </m:den>
                    </m:f>
                  </m:oMath>
                </a14:m>
                <a:endParaRPr lang="en-IN" sz="2800" dirty="0"/>
              </a:p>
            </p:txBody>
          </p:sp>
        </mc:Choice>
        <mc:Fallback xmlns="">
          <p:sp>
            <p:nvSpPr>
              <p:cNvPr id="5" name="TextBox 4">
                <a:extLst>
                  <a:ext uri="{FF2B5EF4-FFF2-40B4-BE49-F238E27FC236}">
                    <a16:creationId xmlns:a16="http://schemas.microsoft.com/office/drawing/2014/main" id="{2E2345FC-A71C-4B09-ABB3-4F00F5BB76CE}"/>
                  </a:ext>
                </a:extLst>
              </p:cNvPr>
              <p:cNvSpPr txBox="1">
                <a:spLocks noRot="1" noChangeAspect="1" noMove="1" noResize="1" noEditPoints="1" noAdjustHandles="1" noChangeArrowheads="1" noChangeShapeType="1" noTextEdit="1"/>
              </p:cNvSpPr>
              <p:nvPr/>
            </p:nvSpPr>
            <p:spPr>
              <a:xfrm>
                <a:off x="630754" y="3480614"/>
                <a:ext cx="6179127" cy="79746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175450-ED9A-45CC-BE41-4B7B88C5C7FD}"/>
                  </a:ext>
                </a:extLst>
              </p:cNvPr>
              <p:cNvSpPr txBox="1"/>
              <p:nvPr/>
            </p:nvSpPr>
            <p:spPr>
              <a:xfrm>
                <a:off x="6952933" y="3506168"/>
                <a:ext cx="4732931" cy="782394"/>
              </a:xfrm>
              <a:prstGeom prst="rect">
                <a:avLst/>
              </a:prstGeom>
              <a:noFill/>
            </p:spPr>
            <p:txBody>
              <a:bodyPr wrap="square" lIns="0" tIns="0" rIns="0" bIns="0" rtlCol="0">
                <a:spAutoFit/>
              </a:bodyPr>
              <a:lstStyle/>
              <a:p>
                <a:r>
                  <a:rPr lang="en-IN" sz="2000" b="0" dirty="0"/>
                  <a:t> </a:t>
                </a:r>
                <a14:m>
                  <m:oMath xmlns:m="http://schemas.openxmlformats.org/officeDocument/2006/math">
                    <m:r>
                      <a:rPr lang="en-IN" sz="2000" b="0" i="1" smtClean="0">
                        <a:latin typeface="Cambria Math" panose="02040503050406030204" pitchFamily="18" charset="0"/>
                      </a:rPr>
                      <m:t>=</m:t>
                    </m:r>
                    <m:f>
                      <m:fPr>
                        <m:ctrlPr>
                          <a:rPr lang="en-IN" sz="2000" i="1" smtClean="0">
                            <a:latin typeface="Cambria Math" panose="02040503050406030204" pitchFamily="18" charset="0"/>
                          </a:rPr>
                        </m:ctrlPr>
                      </m:fPr>
                      <m:num>
                        <m:f>
                          <m:fPr>
                            <m:ctrlPr>
                              <a:rPr lang="en-IN" sz="2000" i="1" smtClean="0">
                                <a:solidFill>
                                  <a:srgbClr val="00B050"/>
                                </a:solidFill>
                                <a:latin typeface="Cambria Math" panose="02040503050406030204" pitchFamily="18" charset="0"/>
                              </a:rPr>
                            </m:ctrlPr>
                          </m:fPr>
                          <m:num>
                            <m:r>
                              <m:rPr>
                                <m:sty m:val="p"/>
                              </m:rPr>
                              <a:rPr lang="en-IN" sz="2000">
                                <a:solidFill>
                                  <a:srgbClr val="00B050"/>
                                </a:solidFill>
                                <a:latin typeface="Cambria Math" panose="02040503050406030204" pitchFamily="18" charset="0"/>
                              </a:rPr>
                              <m:t>Γ</m:t>
                            </m:r>
                            <m:r>
                              <a:rPr lang="en-IN" sz="2000" i="1">
                                <a:solidFill>
                                  <a:srgbClr val="00B050"/>
                                </a:solidFill>
                                <a:latin typeface="Cambria Math" panose="02040503050406030204" pitchFamily="18" charset="0"/>
                              </a:rPr>
                              <m:t>(</m:t>
                            </m:r>
                            <m:r>
                              <a:rPr lang="en-IN" sz="2000" i="1">
                                <a:solidFill>
                                  <a:srgbClr val="00B050"/>
                                </a:solidFill>
                                <a:latin typeface="Cambria Math" panose="02040503050406030204" pitchFamily="18" charset="0"/>
                              </a:rPr>
                              <m:t>𝛼</m:t>
                            </m:r>
                            <m:r>
                              <a:rPr lang="en-IN" sz="2000" i="1">
                                <a:solidFill>
                                  <a:srgbClr val="00B050"/>
                                </a:solidFill>
                                <a:latin typeface="Cambria Math" panose="02040503050406030204" pitchFamily="18" charset="0"/>
                              </a:rPr>
                              <m:t>+</m:t>
                            </m:r>
                            <m:r>
                              <a:rPr lang="en-IN" sz="2000" i="1">
                                <a:solidFill>
                                  <a:srgbClr val="00B050"/>
                                </a:solidFill>
                                <a:latin typeface="Cambria Math" panose="02040503050406030204" pitchFamily="18" charset="0"/>
                              </a:rPr>
                              <m:t>𝛽</m:t>
                            </m:r>
                            <m:r>
                              <a:rPr lang="en-IN" sz="2000" i="1">
                                <a:solidFill>
                                  <a:srgbClr val="00B050"/>
                                </a:solidFill>
                                <a:latin typeface="Cambria Math" panose="02040503050406030204" pitchFamily="18" charset="0"/>
                              </a:rPr>
                              <m:t>)</m:t>
                            </m:r>
                          </m:num>
                          <m:den>
                            <m:r>
                              <m:rPr>
                                <m:sty m:val="p"/>
                              </m:rPr>
                              <a:rPr lang="en-IN" sz="2000">
                                <a:solidFill>
                                  <a:srgbClr val="00B050"/>
                                </a:solidFill>
                                <a:latin typeface="Cambria Math" panose="02040503050406030204" pitchFamily="18" charset="0"/>
                              </a:rPr>
                              <m:t>Γ</m:t>
                            </m:r>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𝛼</m:t>
                                </m:r>
                              </m:e>
                            </m:d>
                            <m:r>
                              <m:rPr>
                                <m:sty m:val="p"/>
                              </m:rPr>
                              <a:rPr lang="en-IN" sz="2000">
                                <a:solidFill>
                                  <a:srgbClr val="00B050"/>
                                </a:solidFill>
                                <a:latin typeface="Cambria Math" panose="02040503050406030204" pitchFamily="18" charset="0"/>
                              </a:rPr>
                              <m:t>Γ</m:t>
                            </m:r>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𝛽</m:t>
                                </m:r>
                              </m:e>
                            </m:d>
                          </m:den>
                        </m:f>
                        <m:r>
                          <a:rPr lang="en-IN" sz="2000" i="1">
                            <a:solidFill>
                              <a:srgbClr val="00B050"/>
                            </a:solidFill>
                            <a:latin typeface="Cambria Math" panose="02040503050406030204" pitchFamily="18" charset="0"/>
                          </a:rPr>
                          <m:t> </m:t>
                        </m:r>
                        <m:sSup>
                          <m:sSupPr>
                            <m:ctrlPr>
                              <a:rPr lang="en-IN" sz="2000" i="1">
                                <a:solidFill>
                                  <a:srgbClr val="00B050"/>
                                </a:solidFill>
                                <a:latin typeface="Cambria Math" panose="02040503050406030204" pitchFamily="18" charset="0"/>
                              </a:rPr>
                            </m:ctrlPr>
                          </m:sSupPr>
                          <m:e>
                            <m:r>
                              <a:rPr lang="en-IN" sz="2000" i="1">
                                <a:solidFill>
                                  <a:srgbClr val="00B050"/>
                                </a:solidFill>
                                <a:latin typeface="Cambria Math" panose="02040503050406030204" pitchFamily="18" charset="0"/>
                              </a:rPr>
                              <m:t>𝜃</m:t>
                            </m:r>
                          </m:e>
                          <m:sup>
                            <m:r>
                              <a:rPr lang="en-IN" sz="2000" i="1">
                                <a:solidFill>
                                  <a:srgbClr val="00B050"/>
                                </a:solidFill>
                                <a:latin typeface="Cambria Math" panose="02040503050406030204" pitchFamily="18" charset="0"/>
                              </a:rPr>
                              <m:t>𝛼</m:t>
                            </m:r>
                            <m:r>
                              <a:rPr lang="en-IN" sz="2000" i="1">
                                <a:solidFill>
                                  <a:srgbClr val="00B050"/>
                                </a:solidFill>
                                <a:latin typeface="Cambria Math" panose="02040503050406030204" pitchFamily="18" charset="0"/>
                              </a:rPr>
                              <m:t>−1</m:t>
                            </m:r>
                          </m:sup>
                        </m:sSup>
                        <m:sSup>
                          <m:sSupPr>
                            <m:ctrlPr>
                              <a:rPr lang="en-IN" sz="2000" i="1">
                                <a:solidFill>
                                  <a:srgbClr val="00B050"/>
                                </a:solidFill>
                                <a:latin typeface="Cambria Math" panose="02040503050406030204" pitchFamily="18" charset="0"/>
                              </a:rPr>
                            </m:ctrlPr>
                          </m:sSupPr>
                          <m:e>
                            <m:d>
                              <m:dPr>
                                <m:ctrlPr>
                                  <a:rPr lang="en-IN" sz="2000" i="1">
                                    <a:solidFill>
                                      <a:srgbClr val="00B050"/>
                                    </a:solidFill>
                                    <a:latin typeface="Cambria Math" panose="02040503050406030204" pitchFamily="18" charset="0"/>
                                  </a:rPr>
                                </m:ctrlPr>
                              </m:dPr>
                              <m:e>
                                <m:r>
                                  <a:rPr lang="en-IN" sz="2000" i="1">
                                    <a:solidFill>
                                      <a:srgbClr val="00B050"/>
                                    </a:solidFill>
                                    <a:latin typeface="Cambria Math" panose="02040503050406030204" pitchFamily="18" charset="0"/>
                                  </a:rPr>
                                  <m:t>1−</m:t>
                                </m:r>
                                <m:r>
                                  <a:rPr lang="en-IN" sz="2000" i="1">
                                    <a:solidFill>
                                      <a:srgbClr val="00B050"/>
                                    </a:solidFill>
                                    <a:latin typeface="Cambria Math" panose="02040503050406030204" pitchFamily="18" charset="0"/>
                                  </a:rPr>
                                  <m:t>𝜃</m:t>
                                </m:r>
                              </m:e>
                            </m:d>
                          </m:e>
                          <m:sup>
                            <m:r>
                              <a:rPr lang="en-IN" sz="2000" i="1">
                                <a:solidFill>
                                  <a:srgbClr val="00B050"/>
                                </a:solidFill>
                                <a:latin typeface="Cambria Math" panose="02040503050406030204" pitchFamily="18" charset="0"/>
                              </a:rPr>
                              <m:t>𝛽</m:t>
                            </m:r>
                            <m:r>
                              <a:rPr lang="en-IN" sz="2000" i="1">
                                <a:solidFill>
                                  <a:srgbClr val="00B050"/>
                                </a:solidFill>
                                <a:latin typeface="Cambria Math" panose="02040503050406030204" pitchFamily="18" charset="0"/>
                              </a:rPr>
                              <m:t>−1 </m:t>
                            </m:r>
                          </m:sup>
                        </m:sSup>
                        <m:nary>
                          <m:naryPr>
                            <m:chr m:val="∏"/>
                            <m:limLoc m:val="subSup"/>
                            <m:ctrlPr>
                              <a:rPr lang="en-IN" sz="2000" i="1" smtClean="0">
                                <a:solidFill>
                                  <a:srgbClr val="0000FF"/>
                                </a:solidFill>
                                <a:latin typeface="Cambria Math" panose="02040503050406030204" pitchFamily="18" charset="0"/>
                              </a:rPr>
                            </m:ctrlPr>
                          </m:naryPr>
                          <m:sub>
                            <m:r>
                              <m:rPr>
                                <m:brk m:alnAt="25"/>
                              </m:rPr>
                              <a:rPr lang="en-IN" sz="2000" i="1">
                                <a:solidFill>
                                  <a:srgbClr val="0000FF"/>
                                </a:solidFill>
                                <a:latin typeface="Cambria Math" panose="02040503050406030204" pitchFamily="18" charset="0"/>
                              </a:rPr>
                              <m:t>𝑛</m:t>
                            </m:r>
                            <m:r>
                              <a:rPr lang="en-IN" sz="2000" i="1">
                                <a:solidFill>
                                  <a:srgbClr val="0000FF"/>
                                </a:solidFill>
                                <a:latin typeface="Cambria Math" panose="02040503050406030204" pitchFamily="18" charset="0"/>
                              </a:rPr>
                              <m:t>=1</m:t>
                            </m:r>
                          </m:sub>
                          <m:sup>
                            <m:r>
                              <a:rPr lang="en-IN" sz="2000" i="1">
                                <a:solidFill>
                                  <a:srgbClr val="0000FF"/>
                                </a:solidFill>
                                <a:latin typeface="Cambria Math" panose="02040503050406030204" pitchFamily="18" charset="0"/>
                              </a:rPr>
                              <m:t>𝑁</m:t>
                            </m:r>
                          </m:sup>
                          <m:e>
                            <m:sSup>
                              <m:sSupPr>
                                <m:ctrlPr>
                                  <a:rPr lang="en-IN" sz="2000" i="1">
                                    <a:solidFill>
                                      <a:srgbClr val="0000FF"/>
                                    </a:solidFill>
                                    <a:latin typeface="Cambria Math" panose="02040503050406030204" pitchFamily="18" charset="0"/>
                                  </a:rPr>
                                </m:ctrlPr>
                              </m:sSupPr>
                              <m:e>
                                <m:r>
                                  <a:rPr lang="en-IN" sz="2000" i="1">
                                    <a:solidFill>
                                      <a:srgbClr val="0000FF"/>
                                    </a:solidFill>
                                    <a:latin typeface="Cambria Math" panose="02040503050406030204" pitchFamily="18" charset="0"/>
                                  </a:rPr>
                                  <m:t>𝜃</m:t>
                                </m:r>
                              </m:e>
                              <m:sup>
                                <m:sSub>
                                  <m:sSubPr>
                                    <m:ctrlPr>
                                      <a:rPr lang="en-IN" sz="2000" i="1">
                                        <a:solidFill>
                                          <a:srgbClr val="0000FF"/>
                                        </a:solidFill>
                                        <a:latin typeface="Cambria Math" panose="02040503050406030204" pitchFamily="18" charset="0"/>
                                      </a:rPr>
                                    </m:ctrlPr>
                                  </m:sSubPr>
                                  <m:e>
                                    <m:r>
                                      <a:rPr lang="en-IN" sz="2000" i="1">
                                        <a:solidFill>
                                          <a:srgbClr val="0000FF"/>
                                        </a:solidFill>
                                        <a:latin typeface="Cambria Math" panose="02040503050406030204" pitchFamily="18" charset="0"/>
                                      </a:rPr>
                                      <m:t>𝑦</m:t>
                                    </m:r>
                                  </m:e>
                                  <m:sub>
                                    <m:r>
                                      <a:rPr lang="en-IN" sz="2000" i="1">
                                        <a:solidFill>
                                          <a:srgbClr val="0000FF"/>
                                        </a:solidFill>
                                        <a:latin typeface="Cambria Math" panose="02040503050406030204" pitchFamily="18" charset="0"/>
                                      </a:rPr>
                                      <m:t>𝑛</m:t>
                                    </m:r>
                                  </m:sub>
                                </m:sSub>
                              </m:sup>
                            </m:sSup>
                            <m:r>
                              <m:rPr>
                                <m:nor/>
                              </m:rPr>
                              <a:rPr lang="en-IN" sz="2000" dirty="0">
                                <a:solidFill>
                                  <a:srgbClr val="0000FF"/>
                                </a:solidFill>
                              </a:rPr>
                              <m:t> </m:t>
                            </m:r>
                            <m:sSup>
                              <m:sSupPr>
                                <m:ctrlPr>
                                  <a:rPr lang="en-IN" sz="2000" i="1">
                                    <a:solidFill>
                                      <a:srgbClr val="0000FF"/>
                                    </a:solidFill>
                                    <a:latin typeface="Cambria Math" panose="02040503050406030204" pitchFamily="18" charset="0"/>
                                  </a:rPr>
                                </m:ctrlPr>
                              </m:sSupPr>
                              <m:e>
                                <m:r>
                                  <a:rPr lang="en-IN" sz="2000" i="1">
                                    <a:solidFill>
                                      <a:srgbClr val="0000FF"/>
                                    </a:solidFill>
                                    <a:latin typeface="Cambria Math" panose="02040503050406030204" pitchFamily="18" charset="0"/>
                                  </a:rPr>
                                  <m:t>(1−</m:t>
                                </m:r>
                                <m:r>
                                  <a:rPr lang="en-IN" sz="2000" i="1">
                                    <a:solidFill>
                                      <a:srgbClr val="0000FF"/>
                                    </a:solidFill>
                                    <a:latin typeface="Cambria Math" panose="02040503050406030204" pitchFamily="18" charset="0"/>
                                  </a:rPr>
                                  <m:t>𝜃</m:t>
                                </m:r>
                                <m:r>
                                  <a:rPr lang="en-IN" sz="2000" i="1">
                                    <a:solidFill>
                                      <a:srgbClr val="0000FF"/>
                                    </a:solidFill>
                                    <a:latin typeface="Cambria Math" panose="02040503050406030204" pitchFamily="18" charset="0"/>
                                  </a:rPr>
                                  <m:t>)</m:t>
                                </m:r>
                              </m:e>
                              <m:sup>
                                <m:r>
                                  <a:rPr lang="en-IN" sz="2000" i="1">
                                    <a:solidFill>
                                      <a:srgbClr val="0000FF"/>
                                    </a:solidFill>
                                    <a:latin typeface="Cambria Math" panose="02040503050406030204" pitchFamily="18" charset="0"/>
                                  </a:rPr>
                                  <m:t>1−</m:t>
                                </m:r>
                                <m:sSub>
                                  <m:sSubPr>
                                    <m:ctrlPr>
                                      <a:rPr lang="en-IN" sz="2000" i="1">
                                        <a:solidFill>
                                          <a:srgbClr val="0000FF"/>
                                        </a:solidFill>
                                        <a:latin typeface="Cambria Math" panose="02040503050406030204" pitchFamily="18" charset="0"/>
                                      </a:rPr>
                                    </m:ctrlPr>
                                  </m:sSubPr>
                                  <m:e>
                                    <m:r>
                                      <a:rPr lang="en-IN" sz="2000" i="1">
                                        <a:solidFill>
                                          <a:srgbClr val="0000FF"/>
                                        </a:solidFill>
                                        <a:latin typeface="Cambria Math" panose="02040503050406030204" pitchFamily="18" charset="0"/>
                                      </a:rPr>
                                      <m:t>𝑦</m:t>
                                    </m:r>
                                  </m:e>
                                  <m:sub>
                                    <m:r>
                                      <a:rPr lang="en-IN" sz="2000" i="1">
                                        <a:solidFill>
                                          <a:srgbClr val="0000FF"/>
                                        </a:solidFill>
                                        <a:latin typeface="Cambria Math" panose="02040503050406030204" pitchFamily="18" charset="0"/>
                                      </a:rPr>
                                      <m:t>𝑛</m:t>
                                    </m:r>
                                  </m:sub>
                                </m:sSub>
                              </m:sup>
                            </m:sSup>
                          </m:e>
                        </m:nary>
                      </m:num>
                      <m:den>
                        <m:r>
                          <a:rPr lang="en-IN" sz="2000" b="0" i="1" smtClean="0">
                            <a:latin typeface="Cambria Math" panose="02040503050406030204" pitchFamily="18" charset="0"/>
                          </a:rPr>
                          <m:t>∫</m:t>
                        </m:r>
                        <m:f>
                          <m:fPr>
                            <m:ctrlPr>
                              <a:rPr lang="en-IN" sz="2000" i="1">
                                <a:latin typeface="Cambria Math" panose="02040503050406030204" pitchFamily="18" charset="0"/>
                              </a:rPr>
                            </m:ctrlPr>
                          </m:fPr>
                          <m:num>
                            <m:r>
                              <m:rPr>
                                <m:sty m:val="p"/>
                              </m:rPr>
                              <a:rPr lang="en-IN" sz="2000">
                                <a:latin typeface="Cambria Math" panose="02040503050406030204" pitchFamily="18" charset="0"/>
                              </a:rPr>
                              <m:t>Γ</m:t>
                            </m:r>
                            <m:r>
                              <a:rPr lang="en-IN" sz="2000" i="1">
                                <a:latin typeface="Cambria Math" panose="02040503050406030204" pitchFamily="18" charset="0"/>
                              </a:rPr>
                              <m:t>(</m:t>
                            </m:r>
                            <m:r>
                              <a:rPr lang="en-IN" sz="2000" i="1">
                                <a:latin typeface="Cambria Math" panose="02040503050406030204" pitchFamily="18" charset="0"/>
                              </a:rPr>
                              <m:t>𝛼</m:t>
                            </m:r>
                            <m:r>
                              <a:rPr lang="en-IN" sz="2000" i="1">
                                <a:latin typeface="Cambria Math" panose="02040503050406030204" pitchFamily="18" charset="0"/>
                              </a:rPr>
                              <m:t>+</m:t>
                            </m:r>
                            <m:r>
                              <a:rPr lang="en-IN" sz="2000" i="1">
                                <a:latin typeface="Cambria Math" panose="02040503050406030204" pitchFamily="18" charset="0"/>
                              </a:rPr>
                              <m:t>𝛽</m:t>
                            </m:r>
                            <m:r>
                              <a:rPr lang="en-IN" sz="2000" i="1">
                                <a:latin typeface="Cambria Math" panose="02040503050406030204" pitchFamily="18" charset="0"/>
                              </a:rPr>
                              <m:t>)</m:t>
                            </m:r>
                          </m:num>
                          <m:den>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𝛼</m:t>
                                </m:r>
                              </m:e>
                            </m:d>
                            <m:r>
                              <m:rPr>
                                <m:sty m:val="p"/>
                              </m:rPr>
                              <a:rPr lang="en-IN" sz="2000">
                                <a:latin typeface="Cambria Math" panose="02040503050406030204" pitchFamily="18" charset="0"/>
                              </a:rPr>
                              <m:t>Γ</m:t>
                            </m:r>
                            <m:d>
                              <m:dPr>
                                <m:ctrlPr>
                                  <a:rPr lang="en-IN" sz="2000" i="1">
                                    <a:latin typeface="Cambria Math" panose="02040503050406030204" pitchFamily="18" charset="0"/>
                                  </a:rPr>
                                </m:ctrlPr>
                              </m:dPr>
                              <m:e>
                                <m:r>
                                  <a:rPr lang="en-IN" sz="2000" i="1">
                                    <a:latin typeface="Cambria Math" panose="02040503050406030204" pitchFamily="18" charset="0"/>
                                  </a:rPr>
                                  <m:t>𝛽</m:t>
                                </m:r>
                              </m:e>
                            </m:d>
                          </m:den>
                        </m:f>
                        <m:r>
                          <a:rPr lang="en-IN" sz="2000" i="1">
                            <a:latin typeface="Cambria Math" panose="02040503050406030204" pitchFamily="18" charset="0"/>
                          </a:rPr>
                          <m:t> </m:t>
                        </m:r>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r>
                              <a:rPr lang="en-IN" sz="2000" i="1">
                                <a:latin typeface="Cambria Math" panose="02040503050406030204" pitchFamily="18" charset="0"/>
                              </a:rPr>
                              <m:t>𝛼</m:t>
                            </m:r>
                            <m:r>
                              <a:rPr lang="en-IN" sz="2000" i="1">
                                <a:latin typeface="Cambria Math" panose="02040503050406030204" pitchFamily="18" charset="0"/>
                              </a:rPr>
                              <m:t>−1</m:t>
                            </m:r>
                          </m:sup>
                        </m:sSup>
                        <m:sSup>
                          <m:sSupPr>
                            <m:ctrlPr>
                              <a:rPr lang="en-IN" sz="2000" i="1">
                                <a:latin typeface="Cambria Math" panose="02040503050406030204" pitchFamily="18" charset="0"/>
                              </a:rPr>
                            </m:ctrlPr>
                          </m:sSupPr>
                          <m:e>
                            <m:d>
                              <m:dPr>
                                <m:ctrlPr>
                                  <a:rPr lang="en-IN" sz="2000" i="1">
                                    <a:latin typeface="Cambria Math" panose="02040503050406030204" pitchFamily="18" charset="0"/>
                                  </a:rPr>
                                </m:ctrlPr>
                              </m:dPr>
                              <m:e>
                                <m:r>
                                  <a:rPr lang="en-IN" sz="2000" i="1">
                                    <a:latin typeface="Cambria Math" panose="02040503050406030204" pitchFamily="18" charset="0"/>
                                  </a:rPr>
                                  <m:t>1−</m:t>
                                </m:r>
                                <m:r>
                                  <a:rPr lang="en-IN" sz="2000" i="1">
                                    <a:latin typeface="Cambria Math" panose="02040503050406030204" pitchFamily="18" charset="0"/>
                                  </a:rPr>
                                  <m:t>𝜃</m:t>
                                </m:r>
                              </m:e>
                            </m:d>
                          </m:e>
                          <m:sup>
                            <m:r>
                              <a:rPr lang="en-IN" sz="2000" i="1">
                                <a:latin typeface="Cambria Math" panose="02040503050406030204" pitchFamily="18" charset="0"/>
                              </a:rPr>
                              <m:t>𝛽</m:t>
                            </m:r>
                            <m:r>
                              <a:rPr lang="en-IN" sz="2000" i="1">
                                <a:latin typeface="Cambria Math" panose="02040503050406030204" pitchFamily="18" charset="0"/>
                              </a:rPr>
                              <m:t>−1 </m:t>
                            </m:r>
                          </m:sup>
                        </m:sSup>
                        <m:nary>
                          <m:naryPr>
                            <m:chr m:val="∏"/>
                            <m:limLoc m:val="subSup"/>
                            <m:ctrlPr>
                              <a:rPr lang="en-IN" sz="2000" i="1">
                                <a:latin typeface="Cambria Math" panose="02040503050406030204" pitchFamily="18" charset="0"/>
                              </a:rPr>
                            </m:ctrlPr>
                          </m:naryPr>
                          <m:sub>
                            <m:r>
                              <m:rPr>
                                <m:brk m:alnAt="25"/>
                              </m:rPr>
                              <a:rPr lang="en-IN" sz="2000" i="1">
                                <a:latin typeface="Cambria Math" panose="02040503050406030204" pitchFamily="18" charset="0"/>
                              </a:rPr>
                              <m:t>𝑛</m:t>
                            </m:r>
                            <m:r>
                              <a:rPr lang="en-IN" sz="2000" i="1">
                                <a:latin typeface="Cambria Math" panose="02040503050406030204" pitchFamily="18" charset="0"/>
                              </a:rPr>
                              <m:t>=1</m:t>
                            </m:r>
                          </m:sub>
                          <m:sup>
                            <m:r>
                              <a:rPr lang="en-IN" sz="2000" i="1">
                                <a:latin typeface="Cambria Math" panose="02040503050406030204" pitchFamily="18" charset="0"/>
                              </a:rPr>
                              <m:t>𝑁</m:t>
                            </m:r>
                          </m:sup>
                          <m:e>
                            <m:sSup>
                              <m:sSupPr>
                                <m:ctrlPr>
                                  <a:rPr lang="en-IN" sz="2000" i="1">
                                    <a:latin typeface="Cambria Math" panose="02040503050406030204" pitchFamily="18" charset="0"/>
                                  </a:rPr>
                                </m:ctrlPr>
                              </m:sSupPr>
                              <m:e>
                                <m:r>
                                  <a:rPr lang="en-IN" sz="2000" i="1">
                                    <a:latin typeface="Cambria Math" panose="02040503050406030204" pitchFamily="18" charset="0"/>
                                  </a:rPr>
                                  <m:t>𝜃</m:t>
                                </m:r>
                              </m:e>
                              <m:sup>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r>
                              <m:rPr>
                                <m:nor/>
                              </m:rPr>
                              <a:rPr lang="en-IN" sz="2000" dirty="0"/>
                              <m:t> </m:t>
                            </m:r>
                            <m:sSup>
                              <m:sSupPr>
                                <m:ctrlPr>
                                  <a:rPr lang="en-IN" sz="2000" i="1">
                                    <a:latin typeface="Cambria Math" panose="02040503050406030204" pitchFamily="18" charset="0"/>
                                  </a:rPr>
                                </m:ctrlPr>
                              </m:sSupPr>
                              <m:e>
                                <m:r>
                                  <a:rPr lang="en-IN" sz="2000" i="1">
                                    <a:latin typeface="Cambria Math" panose="02040503050406030204" pitchFamily="18" charset="0"/>
                                  </a:rPr>
                                  <m:t>(1−</m:t>
                                </m:r>
                                <m:r>
                                  <a:rPr lang="en-IN" sz="2000" i="1">
                                    <a:latin typeface="Cambria Math" panose="02040503050406030204" pitchFamily="18" charset="0"/>
                                  </a:rPr>
                                  <m:t>𝜃</m:t>
                                </m:r>
                                <m:r>
                                  <a:rPr lang="en-IN" sz="2000" i="1">
                                    <a:latin typeface="Cambria Math" panose="02040503050406030204" pitchFamily="18" charset="0"/>
                                  </a:rPr>
                                  <m:t>)</m:t>
                                </m:r>
                              </m:e>
                              <m:sup>
                                <m:r>
                                  <a:rPr lang="en-IN" sz="2000" i="1">
                                    <a:latin typeface="Cambria Math" panose="02040503050406030204" pitchFamily="18" charset="0"/>
                                  </a:rPr>
                                  <m:t>1−</m:t>
                                </m:r>
                                <m:sSub>
                                  <m:sSubPr>
                                    <m:ctrlPr>
                                      <a:rPr lang="en-IN" sz="2000" i="1">
                                        <a:latin typeface="Cambria Math" panose="02040503050406030204" pitchFamily="18" charset="0"/>
                                      </a:rPr>
                                    </m:ctrlPr>
                                  </m:sSubPr>
                                  <m:e>
                                    <m:r>
                                      <a:rPr lang="en-IN" sz="2000" i="1">
                                        <a:latin typeface="Cambria Math" panose="02040503050406030204" pitchFamily="18" charset="0"/>
                                      </a:rPr>
                                      <m:t>𝑦</m:t>
                                    </m:r>
                                  </m:e>
                                  <m:sub>
                                    <m:r>
                                      <a:rPr lang="en-IN" sz="2000" i="1">
                                        <a:latin typeface="Cambria Math" panose="02040503050406030204" pitchFamily="18" charset="0"/>
                                      </a:rPr>
                                      <m:t>𝑛</m:t>
                                    </m:r>
                                  </m:sub>
                                </m:sSub>
                              </m:sup>
                            </m:sSup>
                          </m:e>
                        </m:nary>
                        <m:r>
                          <a:rPr lang="en-IN" sz="2000" b="0" i="1" smtClean="0">
                            <a:latin typeface="Cambria Math" panose="02040503050406030204" pitchFamily="18" charset="0"/>
                          </a:rPr>
                          <m:t>𝑑</m:t>
                        </m:r>
                        <m:r>
                          <a:rPr lang="en-IN" sz="2000" b="0" i="1" smtClean="0">
                            <a:latin typeface="Cambria Math" panose="02040503050406030204" pitchFamily="18" charset="0"/>
                          </a:rPr>
                          <m:t>𝜃</m:t>
                        </m:r>
                      </m:den>
                    </m:f>
                  </m:oMath>
                </a14:m>
                <a:endParaRPr lang="en-IN" sz="2000" dirty="0"/>
              </a:p>
            </p:txBody>
          </p:sp>
        </mc:Choice>
        <mc:Fallback xmlns="">
          <p:sp>
            <p:nvSpPr>
              <p:cNvPr id="6" name="TextBox 5">
                <a:extLst>
                  <a:ext uri="{FF2B5EF4-FFF2-40B4-BE49-F238E27FC236}">
                    <a16:creationId xmlns:a16="http://schemas.microsoft.com/office/drawing/2014/main" id="{2F175450-ED9A-45CC-BE41-4B7B88C5C7FD}"/>
                  </a:ext>
                </a:extLst>
              </p:cNvPr>
              <p:cNvSpPr txBox="1">
                <a:spLocks noRot="1" noChangeAspect="1" noMove="1" noResize="1" noEditPoints="1" noAdjustHandles="1" noChangeArrowheads="1" noChangeShapeType="1" noTextEdit="1"/>
              </p:cNvSpPr>
              <p:nvPr/>
            </p:nvSpPr>
            <p:spPr>
              <a:xfrm>
                <a:off x="6952933" y="3506168"/>
                <a:ext cx="4732931" cy="782394"/>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Speech Bubble: Rectangle 6">
                <a:extLst>
                  <a:ext uri="{FF2B5EF4-FFF2-40B4-BE49-F238E27FC236}">
                    <a16:creationId xmlns:a16="http://schemas.microsoft.com/office/drawing/2014/main" id="{B81D00EE-236C-49A9-B5A3-D817BEFB870A}"/>
                  </a:ext>
                </a:extLst>
              </p:cNvPr>
              <p:cNvSpPr/>
              <p:nvPr/>
            </p:nvSpPr>
            <p:spPr>
              <a:xfrm>
                <a:off x="9293958" y="2939840"/>
                <a:ext cx="2751458" cy="452825"/>
              </a:xfrm>
              <a:prstGeom prst="wedgeRectCallout">
                <a:avLst>
                  <a:gd name="adj1" fmla="val -34678"/>
                  <a:gd name="adj2" fmla="val 82596"/>
                </a:avLst>
              </a:prstGeom>
              <a:solidFill>
                <a:schemeClr val="bg1">
                  <a:alpha val="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IN" i="1">
                              <a:solidFill>
                                <a:srgbClr val="0000FF"/>
                              </a:solidFill>
                              <a:latin typeface="Cambria Math" panose="02040503050406030204" pitchFamily="18" charset="0"/>
                            </a:rPr>
                          </m:ctrlPr>
                        </m:sSupPr>
                        <m:e>
                          <m:r>
                            <a:rPr lang="en-IN" i="1">
                              <a:solidFill>
                                <a:srgbClr val="0000FF"/>
                              </a:solidFill>
                              <a:latin typeface="Cambria Math" panose="02040503050406030204" pitchFamily="18" charset="0"/>
                            </a:rPr>
                            <m:t>𝜃</m:t>
                          </m:r>
                        </m:e>
                        <m:sup>
                          <m:nary>
                            <m:naryPr>
                              <m:chr m:val="∑"/>
                              <m:limLoc m:val="subSup"/>
                              <m:ctrlPr>
                                <a:rPr lang="en-IN" i="1">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𝑦</m:t>
                                  </m:r>
                                </m:e>
                                <m:sub>
                                  <m:r>
                                    <a:rPr lang="en-IN" i="1">
                                      <a:solidFill>
                                        <a:srgbClr val="0000FF"/>
                                      </a:solidFill>
                                      <a:latin typeface="Cambria Math" panose="02040503050406030204" pitchFamily="18" charset="0"/>
                                    </a:rPr>
                                    <m:t>𝑛</m:t>
                                  </m:r>
                                </m:sub>
                              </m:sSub>
                            </m:e>
                          </m:nary>
                        </m:sup>
                      </m:sSup>
                      <m:r>
                        <m:rPr>
                          <m:nor/>
                        </m:rPr>
                        <a:rPr lang="en-IN" dirty="0">
                          <a:solidFill>
                            <a:srgbClr val="0000FF"/>
                          </a:solidFill>
                        </a:rPr>
                        <m:t> </m:t>
                      </m:r>
                      <m:sSup>
                        <m:sSupPr>
                          <m:ctrlPr>
                            <a:rPr lang="en-IN" i="1">
                              <a:solidFill>
                                <a:srgbClr val="0000FF"/>
                              </a:solidFill>
                              <a:latin typeface="Cambria Math" panose="02040503050406030204" pitchFamily="18" charset="0"/>
                            </a:rPr>
                          </m:ctrlPr>
                        </m:sSupPr>
                        <m:e>
                          <m:r>
                            <a:rPr lang="en-IN" i="1">
                              <a:solidFill>
                                <a:srgbClr val="0000FF"/>
                              </a:solidFill>
                              <a:latin typeface="Cambria Math" panose="02040503050406030204" pitchFamily="18" charset="0"/>
                            </a:rPr>
                            <m:t>(1−</m:t>
                          </m:r>
                          <m:r>
                            <a:rPr lang="en-IN" i="1">
                              <a:solidFill>
                                <a:srgbClr val="0000FF"/>
                              </a:solidFill>
                              <a:latin typeface="Cambria Math" panose="02040503050406030204" pitchFamily="18" charset="0"/>
                            </a:rPr>
                            <m:t>𝜃</m:t>
                          </m:r>
                          <m:r>
                            <a:rPr lang="en-IN" i="1">
                              <a:solidFill>
                                <a:srgbClr val="0000FF"/>
                              </a:solidFill>
                              <a:latin typeface="Cambria Math" panose="02040503050406030204" pitchFamily="18" charset="0"/>
                            </a:rPr>
                            <m:t>)</m:t>
                          </m:r>
                        </m:e>
                        <m:sup>
                          <m:r>
                            <a:rPr lang="en-IN" i="1">
                              <a:solidFill>
                                <a:srgbClr val="0000FF"/>
                              </a:solidFill>
                              <a:latin typeface="Cambria Math" panose="02040503050406030204" pitchFamily="18" charset="0"/>
                            </a:rPr>
                            <m:t>𝑁</m:t>
                          </m:r>
                          <m:r>
                            <a:rPr lang="en-IN" i="1">
                              <a:solidFill>
                                <a:srgbClr val="0000FF"/>
                              </a:solidFill>
                              <a:latin typeface="Cambria Math" panose="02040503050406030204" pitchFamily="18" charset="0"/>
                            </a:rPr>
                            <m:t>−</m:t>
                          </m:r>
                          <m:nary>
                            <m:naryPr>
                              <m:chr m:val="∑"/>
                              <m:limLoc m:val="subSup"/>
                              <m:ctrlPr>
                                <a:rPr lang="en-IN" i="1">
                                  <a:solidFill>
                                    <a:srgbClr val="0000FF"/>
                                  </a:solidFill>
                                  <a:latin typeface="Cambria Math" panose="02040503050406030204" pitchFamily="18" charset="0"/>
                                </a:rPr>
                              </m:ctrlPr>
                            </m:naryPr>
                            <m:sub>
                              <m:r>
                                <m:rPr>
                                  <m:brk m:alnAt="25"/>
                                </m:rPr>
                                <a:rPr lang="en-IN" i="1">
                                  <a:solidFill>
                                    <a:srgbClr val="0000FF"/>
                                  </a:solidFill>
                                  <a:latin typeface="Cambria Math" panose="02040503050406030204" pitchFamily="18" charset="0"/>
                                </a:rPr>
                                <m:t>𝑛</m:t>
                              </m:r>
                              <m:r>
                                <a:rPr lang="en-IN" i="1">
                                  <a:solidFill>
                                    <a:srgbClr val="0000FF"/>
                                  </a:solidFill>
                                  <a:latin typeface="Cambria Math" panose="02040503050406030204" pitchFamily="18" charset="0"/>
                                </a:rPr>
                                <m:t>=1</m:t>
                              </m:r>
                            </m:sub>
                            <m:sup>
                              <m:r>
                                <a:rPr lang="en-IN" i="1">
                                  <a:solidFill>
                                    <a:srgbClr val="0000FF"/>
                                  </a:solidFill>
                                  <a:latin typeface="Cambria Math" panose="02040503050406030204" pitchFamily="18" charset="0"/>
                                </a:rPr>
                                <m:t>𝑁</m:t>
                              </m:r>
                            </m:sup>
                            <m:e>
                              <m:sSub>
                                <m:sSubPr>
                                  <m:ctrlPr>
                                    <a:rPr lang="en-IN" i="1">
                                      <a:solidFill>
                                        <a:srgbClr val="0000FF"/>
                                      </a:solidFill>
                                      <a:latin typeface="Cambria Math" panose="02040503050406030204" pitchFamily="18" charset="0"/>
                                    </a:rPr>
                                  </m:ctrlPr>
                                </m:sSubPr>
                                <m:e>
                                  <m:r>
                                    <a:rPr lang="en-IN" i="1">
                                      <a:solidFill>
                                        <a:srgbClr val="0000FF"/>
                                      </a:solidFill>
                                      <a:latin typeface="Cambria Math" panose="02040503050406030204" pitchFamily="18" charset="0"/>
                                    </a:rPr>
                                    <m:t>𝑦</m:t>
                                  </m:r>
                                </m:e>
                                <m:sub>
                                  <m:r>
                                    <a:rPr lang="en-IN" i="1">
                                      <a:solidFill>
                                        <a:srgbClr val="0000FF"/>
                                      </a:solidFill>
                                      <a:latin typeface="Cambria Math" panose="02040503050406030204" pitchFamily="18" charset="0"/>
                                    </a:rPr>
                                    <m:t>𝑛</m:t>
                                  </m:r>
                                </m:sub>
                              </m:sSub>
                            </m:e>
                          </m:nary>
                        </m:sup>
                      </m:sSup>
                    </m:oMath>
                  </m:oMathPara>
                </a14:m>
                <a:endParaRPr lang="en-IN" dirty="0">
                  <a:solidFill>
                    <a:schemeClr val="tx1"/>
                  </a:solidFill>
                  <a:latin typeface="Abadi Extra Light" panose="020B0204020104020204" pitchFamily="34" charset="0"/>
                </a:endParaRPr>
              </a:p>
            </p:txBody>
          </p:sp>
        </mc:Choice>
        <mc:Fallback xmlns="">
          <p:sp>
            <p:nvSpPr>
              <p:cNvPr id="7" name="Speech Bubble: Rectangle 6">
                <a:extLst>
                  <a:ext uri="{FF2B5EF4-FFF2-40B4-BE49-F238E27FC236}">
                    <a16:creationId xmlns:a16="http://schemas.microsoft.com/office/drawing/2014/main" id="{B81D00EE-236C-49A9-B5A3-D817BEFB870A}"/>
                  </a:ext>
                </a:extLst>
              </p:cNvPr>
              <p:cNvSpPr>
                <a:spLocks noRot="1" noChangeAspect="1" noMove="1" noResize="1" noEditPoints="1" noAdjustHandles="1" noChangeArrowheads="1" noChangeShapeType="1" noTextEdit="1"/>
              </p:cNvSpPr>
              <p:nvPr/>
            </p:nvSpPr>
            <p:spPr>
              <a:xfrm>
                <a:off x="9293958" y="2939840"/>
                <a:ext cx="2751458" cy="452825"/>
              </a:xfrm>
              <a:prstGeom prst="wedgeRectCallout">
                <a:avLst>
                  <a:gd name="adj1" fmla="val -34678"/>
                  <a:gd name="adj2" fmla="val 82596"/>
                </a:avLst>
              </a:prstGeom>
              <a:blipFill>
                <a:blip r:embed="rId6"/>
                <a:stretch>
                  <a:fillRect l="-1322" t="-43689" b="-33981"/>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Speech Bubble: Rectangle 7">
                <a:extLst>
                  <a:ext uri="{FF2B5EF4-FFF2-40B4-BE49-F238E27FC236}">
                    <a16:creationId xmlns:a16="http://schemas.microsoft.com/office/drawing/2014/main" id="{CD2432D7-C83E-4674-8CE7-97299D0348F7}"/>
                  </a:ext>
                </a:extLst>
              </p:cNvPr>
              <p:cNvSpPr/>
              <p:nvPr/>
            </p:nvSpPr>
            <p:spPr>
              <a:xfrm>
                <a:off x="7840290" y="2633803"/>
                <a:ext cx="2001326" cy="249286"/>
              </a:xfrm>
              <a:prstGeom prst="wedgeRectCallout">
                <a:avLst>
                  <a:gd name="adj1" fmla="val 43394"/>
                  <a:gd name="adj2" fmla="val 10004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Number of heads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𝑁</m:t>
                        </m:r>
                      </m:e>
                      <m:sub>
                        <m:r>
                          <a:rPr lang="en-IN" sz="1400" i="1" dirty="0" smtClean="0">
                            <a:solidFill>
                              <a:schemeClr val="tx1"/>
                            </a:solidFill>
                            <a:latin typeface="Cambria Math" panose="02040503050406030204" pitchFamily="18" charset="0"/>
                          </a:rPr>
                          <m:t>1</m:t>
                        </m:r>
                      </m:sub>
                    </m:sSub>
                  </m:oMath>
                </a14:m>
                <a:r>
                  <a:rPr lang="en-IN" sz="1400" dirty="0">
                    <a:solidFill>
                      <a:schemeClr val="tx1"/>
                    </a:solidFill>
                    <a:latin typeface="Abadi Extra Light" panose="020B0204020104020204" pitchFamily="34" charset="0"/>
                  </a:rPr>
                  <a:t>)</a:t>
                </a:r>
              </a:p>
            </p:txBody>
          </p:sp>
        </mc:Choice>
        <mc:Fallback xmlns="">
          <p:sp>
            <p:nvSpPr>
              <p:cNvPr id="8" name="Speech Bubble: Rectangle 7">
                <a:extLst>
                  <a:ext uri="{FF2B5EF4-FFF2-40B4-BE49-F238E27FC236}">
                    <a16:creationId xmlns:a16="http://schemas.microsoft.com/office/drawing/2014/main" id="{CD2432D7-C83E-4674-8CE7-97299D0348F7}"/>
                  </a:ext>
                </a:extLst>
              </p:cNvPr>
              <p:cNvSpPr>
                <a:spLocks noRot="1" noChangeAspect="1" noMove="1" noResize="1" noEditPoints="1" noAdjustHandles="1" noChangeArrowheads="1" noChangeShapeType="1" noTextEdit="1"/>
              </p:cNvSpPr>
              <p:nvPr/>
            </p:nvSpPr>
            <p:spPr>
              <a:xfrm>
                <a:off x="7840290" y="2633803"/>
                <a:ext cx="2001326" cy="249286"/>
              </a:xfrm>
              <a:prstGeom prst="wedgeRectCallout">
                <a:avLst>
                  <a:gd name="adj1" fmla="val 43394"/>
                  <a:gd name="adj2" fmla="val 100044"/>
                </a:avLst>
              </a:prstGeom>
              <a:blipFill>
                <a:blip r:embed="rId7"/>
                <a:stretch>
                  <a:fillRect l="-604" t="-7576"/>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Speech Bubble: Rectangle 8">
                <a:extLst>
                  <a:ext uri="{FF2B5EF4-FFF2-40B4-BE49-F238E27FC236}">
                    <a16:creationId xmlns:a16="http://schemas.microsoft.com/office/drawing/2014/main" id="{304AD3E0-7F47-4A35-9FC8-1F845F25120A}"/>
                  </a:ext>
                </a:extLst>
              </p:cNvPr>
              <p:cNvSpPr/>
              <p:nvPr/>
            </p:nvSpPr>
            <p:spPr>
              <a:xfrm>
                <a:off x="10407247" y="2389722"/>
                <a:ext cx="1677722" cy="249286"/>
              </a:xfrm>
              <a:prstGeom prst="wedgeRectCallout">
                <a:avLst>
                  <a:gd name="adj1" fmla="val 1820"/>
                  <a:gd name="adj2" fmla="val 21113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Number of tails (</a:t>
                </a:r>
                <a14:m>
                  <m:oMath xmlns:m="http://schemas.openxmlformats.org/officeDocument/2006/math">
                    <m:sSub>
                      <m:sSubPr>
                        <m:ctrlPr>
                          <a:rPr lang="en-IN" sz="1400" i="1" dirty="0" smtClean="0">
                            <a:solidFill>
                              <a:schemeClr val="tx1"/>
                            </a:solidFill>
                            <a:latin typeface="Cambria Math" panose="02040503050406030204" pitchFamily="18" charset="0"/>
                          </a:rPr>
                        </m:ctrlPr>
                      </m:sSubPr>
                      <m:e>
                        <m:r>
                          <a:rPr lang="en-IN" sz="1400" i="1" dirty="0" smtClean="0">
                            <a:solidFill>
                              <a:schemeClr val="tx1"/>
                            </a:solidFill>
                            <a:latin typeface="Cambria Math" panose="02040503050406030204" pitchFamily="18" charset="0"/>
                          </a:rPr>
                          <m:t>𝑁</m:t>
                        </m:r>
                      </m:e>
                      <m:sub>
                        <m:r>
                          <a:rPr lang="en-IN" sz="1400" i="1" dirty="0" smtClean="0">
                            <a:solidFill>
                              <a:schemeClr val="tx1"/>
                            </a:solidFill>
                            <a:latin typeface="Cambria Math" panose="02040503050406030204" pitchFamily="18" charset="0"/>
                          </a:rPr>
                          <m:t>0</m:t>
                        </m:r>
                      </m:sub>
                    </m:sSub>
                  </m:oMath>
                </a14:m>
                <a:r>
                  <a:rPr lang="en-IN" sz="1400" dirty="0">
                    <a:solidFill>
                      <a:schemeClr val="tx1"/>
                    </a:solidFill>
                    <a:latin typeface="Abadi Extra Light" panose="020B0204020104020204" pitchFamily="34" charset="0"/>
                  </a:rPr>
                  <a:t>)</a:t>
                </a:r>
              </a:p>
            </p:txBody>
          </p:sp>
        </mc:Choice>
        <mc:Fallback xmlns="">
          <p:sp>
            <p:nvSpPr>
              <p:cNvPr id="9" name="Speech Bubble: Rectangle 8">
                <a:extLst>
                  <a:ext uri="{FF2B5EF4-FFF2-40B4-BE49-F238E27FC236}">
                    <a16:creationId xmlns:a16="http://schemas.microsoft.com/office/drawing/2014/main" id="{304AD3E0-7F47-4A35-9FC8-1F845F25120A}"/>
                  </a:ext>
                </a:extLst>
              </p:cNvPr>
              <p:cNvSpPr>
                <a:spLocks noRot="1" noChangeAspect="1" noMove="1" noResize="1" noEditPoints="1" noAdjustHandles="1" noChangeArrowheads="1" noChangeShapeType="1" noTextEdit="1"/>
              </p:cNvSpPr>
              <p:nvPr/>
            </p:nvSpPr>
            <p:spPr>
              <a:xfrm>
                <a:off x="10407247" y="2389722"/>
                <a:ext cx="1677722" cy="249286"/>
              </a:xfrm>
              <a:prstGeom prst="wedgeRectCallout">
                <a:avLst>
                  <a:gd name="adj1" fmla="val 1820"/>
                  <a:gd name="adj2" fmla="val 211130"/>
                </a:avLst>
              </a:prstGeom>
              <a:blipFill>
                <a:blip r:embed="rId8"/>
                <a:stretch>
                  <a:fillRect l="-719" t="-4425"/>
                </a:stretch>
              </a:blipFill>
              <a:ln w="19050">
                <a:solidFill>
                  <a:schemeClr val="accent2"/>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8AF43B9-6D49-45E0-AC1F-9D89101ED291}"/>
                  </a:ext>
                </a:extLst>
              </p:cNvPr>
              <p:cNvSpPr txBox="1"/>
              <p:nvPr/>
            </p:nvSpPr>
            <p:spPr>
              <a:xfrm>
                <a:off x="3983703" y="4766114"/>
                <a:ext cx="4438907" cy="386644"/>
              </a:xfrm>
              <a:prstGeom prst="rect">
                <a:avLst/>
              </a:prstGeom>
              <a:noFill/>
            </p:spPr>
            <p:txBody>
              <a:bodyPr wrap="none" lIns="0" tIns="0" rIns="0" bIns="0" rtlCol="0">
                <a:spAutoFit/>
              </a:bodyPr>
              <a:lstStyle/>
              <a:p>
                <a:r>
                  <a:rPr lang="en-IN" sz="2400" b="0" dirty="0"/>
                  <a:t> </a:t>
                </a:r>
                <a14:m>
                  <m:oMath xmlns:m="http://schemas.openxmlformats.org/officeDocument/2006/math">
                    <m:r>
                      <a:rPr lang="en-IN" sz="2400" i="1">
                        <a:latin typeface="Cambria Math" panose="02040503050406030204" pitchFamily="18" charset="0"/>
                      </a:rPr>
                      <m:t>𝑝</m:t>
                    </m:r>
                    <m:d>
                      <m:dPr>
                        <m:ctrlPr>
                          <a:rPr lang="en-IN" sz="2400" i="1">
                            <a:latin typeface="Cambria Math" panose="02040503050406030204" pitchFamily="18" charset="0"/>
                          </a:rPr>
                        </m:ctrlPr>
                      </m:dPr>
                      <m:e>
                        <m:r>
                          <a:rPr lang="en-IN" sz="2400" i="1">
                            <a:latin typeface="Cambria Math" panose="02040503050406030204" pitchFamily="18" charset="0"/>
                          </a:rPr>
                          <m:t>𝜃</m:t>
                        </m:r>
                      </m:e>
                      <m:e>
                        <m:r>
                          <a:rPr lang="en-IN" sz="2400" b="1" i="1">
                            <a:latin typeface="Cambria Math" panose="02040503050406030204" pitchFamily="18" charset="0"/>
                          </a:rPr>
                          <m:t>𝒚</m:t>
                        </m:r>
                      </m:e>
                    </m:d>
                  </m:oMath>
                </a14:m>
                <a:r>
                  <a:rPr lang="en-IN" sz="2400" b="0" dirty="0"/>
                  <a:t>  </a:t>
                </a:r>
                <a14:m>
                  <m:oMath xmlns:m="http://schemas.openxmlformats.org/officeDocument/2006/math">
                    <m:r>
                      <a:rPr lang="en-IN" sz="2400" b="0" i="1" smtClean="0">
                        <a:solidFill>
                          <a:srgbClr val="0000FF"/>
                        </a:solidFill>
                        <a:latin typeface="Cambria Math" panose="02040503050406030204" pitchFamily="18" charset="0"/>
                      </a:rPr>
                      <m:t>∝</m:t>
                    </m:r>
                    <m:sSup>
                      <m:sSupPr>
                        <m:ctrlPr>
                          <a:rPr lang="en-IN" sz="2400" i="1">
                            <a:latin typeface="Cambria Math" panose="02040503050406030204" pitchFamily="18" charset="0"/>
                          </a:rPr>
                        </m:ctrlPr>
                      </m:sSupPr>
                      <m:e>
                        <m:r>
                          <a:rPr lang="en-IN" sz="2400" i="1">
                            <a:latin typeface="Cambria Math" panose="02040503050406030204" pitchFamily="18" charset="0"/>
                          </a:rPr>
                          <m:t>𝜃</m:t>
                        </m:r>
                      </m:e>
                      <m:sup>
                        <m:r>
                          <m:rPr>
                            <m:brk m:alnAt="1"/>
                          </m:rPr>
                          <a:rPr lang="en-IN" sz="2400" b="0" i="1" smtClean="0">
                            <a:latin typeface="Cambria Math" panose="02040503050406030204" pitchFamily="18" charset="0"/>
                          </a:rPr>
                          <m:t>𝛼</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m:rPr>
                                <m:brk m:alnAt="1"/>
                              </m:rPr>
                              <a:rPr lang="en-IN" sz="2400" b="0" i="1" smtClean="0">
                                <a:latin typeface="Cambria Math" panose="02040503050406030204" pitchFamily="18" charset="0"/>
                              </a:rPr>
                              <m:t>𝑁</m:t>
                            </m:r>
                          </m:e>
                          <m:sub>
                            <m:r>
                              <m:rPr>
                                <m:brk m:alnAt="1"/>
                              </m:rPr>
                              <a:rPr lang="en-IN" sz="2400" b="0" i="1" smtClean="0">
                                <a:latin typeface="Cambria Math" panose="02040503050406030204" pitchFamily="18" charset="0"/>
                              </a:rPr>
                              <m:t>1</m:t>
                            </m:r>
                          </m:sub>
                        </m:sSub>
                        <m:r>
                          <m:rPr>
                            <m:brk m:alnAt="1"/>
                          </m:rPr>
                          <a:rPr lang="en-IN" sz="2400" b="0" i="1" smtClean="0">
                            <a:latin typeface="Cambria Math" panose="02040503050406030204" pitchFamily="18" charset="0"/>
                          </a:rPr>
                          <m:t>−</m:t>
                        </m:r>
                        <m:r>
                          <a:rPr lang="en-IN" sz="2400" b="0" i="1" smtClean="0">
                            <a:latin typeface="Cambria Math" panose="02040503050406030204" pitchFamily="18" charset="0"/>
                          </a:rPr>
                          <m:t>1</m:t>
                        </m:r>
                      </m:sup>
                    </m:sSup>
                    <m:sSup>
                      <m:sSupPr>
                        <m:ctrlPr>
                          <a:rPr lang="en-IN" sz="2400" i="1">
                            <a:latin typeface="Cambria Math" panose="02040503050406030204" pitchFamily="18" charset="0"/>
                          </a:rPr>
                        </m:ctrlPr>
                      </m:sSupPr>
                      <m:e>
                        <m:sSup>
                          <m:sSupPr>
                            <m:ctrlPr>
                              <a:rPr lang="en-IN" sz="2400" b="0" i="1" smtClean="0">
                                <a:latin typeface="Cambria Math" panose="02040503050406030204" pitchFamily="18" charset="0"/>
                              </a:rPr>
                            </m:ctrlPr>
                          </m:sSupPr>
                          <m:e>
                            <m:d>
                              <m:dPr>
                                <m:ctrlPr>
                                  <a:rPr lang="en-IN" sz="2400" i="1">
                                    <a:latin typeface="Cambria Math" panose="02040503050406030204" pitchFamily="18" charset="0"/>
                                  </a:rPr>
                                </m:ctrlPr>
                              </m:dPr>
                              <m:e>
                                <m:r>
                                  <a:rPr lang="en-IN" sz="2400" i="1">
                                    <a:latin typeface="Cambria Math" panose="02040503050406030204" pitchFamily="18" charset="0"/>
                                  </a:rPr>
                                  <m:t>1−</m:t>
                                </m:r>
                                <m:r>
                                  <a:rPr lang="en-IN" sz="2400" i="1">
                                    <a:latin typeface="Cambria Math" panose="02040503050406030204" pitchFamily="18" charset="0"/>
                                  </a:rPr>
                                  <m:t>𝜃</m:t>
                                </m:r>
                              </m:e>
                            </m:d>
                          </m:e>
                          <m:sup>
                            <m:r>
                              <m:rPr>
                                <m:brk m:alnAt="1"/>
                              </m:rPr>
                              <a:rPr lang="en-IN" sz="2400" b="0" i="1" smtClean="0">
                                <a:latin typeface="Cambria Math" panose="02040503050406030204" pitchFamily="18" charset="0"/>
                              </a:rPr>
                              <m:t>𝛽</m:t>
                            </m:r>
                            <m:r>
                              <a:rPr lang="en-IN" sz="2400" b="0" i="1" smtClean="0">
                                <a:latin typeface="Cambria Math" panose="02040503050406030204" pitchFamily="18" charset="0"/>
                              </a:rPr>
                              <m:t>+</m:t>
                            </m:r>
                            <m:sSub>
                              <m:sSubPr>
                                <m:ctrlPr>
                                  <a:rPr lang="en-IN" sz="2400" b="0" i="1" smtClean="0">
                                    <a:latin typeface="Cambria Math" panose="02040503050406030204" pitchFamily="18" charset="0"/>
                                  </a:rPr>
                                </m:ctrlPr>
                              </m:sSubPr>
                              <m:e>
                                <m:r>
                                  <m:rPr>
                                    <m:brk m:alnAt="1"/>
                                  </m:rPr>
                                  <a:rPr lang="en-IN" sz="2400" b="0" i="1" smtClean="0">
                                    <a:latin typeface="Cambria Math" panose="02040503050406030204" pitchFamily="18" charset="0"/>
                                  </a:rPr>
                                  <m:t>𝑁</m:t>
                                </m:r>
                              </m:e>
                              <m:sub>
                                <m:r>
                                  <a:rPr lang="en-IN" sz="2400" b="0" i="1" smtClean="0">
                                    <a:latin typeface="Cambria Math" panose="02040503050406030204" pitchFamily="18" charset="0"/>
                                  </a:rPr>
                                  <m:t>0</m:t>
                                </m:r>
                              </m:sub>
                            </m:sSub>
                            <m:r>
                              <m:rPr>
                                <m:brk m:alnAt="1"/>
                              </m:rPr>
                              <a:rPr lang="en-IN" sz="2400" b="0" i="1" smtClean="0">
                                <a:latin typeface="Cambria Math" panose="02040503050406030204" pitchFamily="18" charset="0"/>
                              </a:rPr>
                              <m:t>−</m:t>
                            </m:r>
                            <m:r>
                              <a:rPr lang="en-IN" sz="2400" b="0" i="1" smtClean="0">
                                <a:latin typeface="Cambria Math" panose="02040503050406030204" pitchFamily="18" charset="0"/>
                              </a:rPr>
                              <m:t>1</m:t>
                            </m:r>
                          </m:sup>
                        </m:sSup>
                      </m:e>
                      <m:sup>
                        <m:r>
                          <a:rPr lang="en-IN" sz="2400" i="1">
                            <a:latin typeface="Cambria Math" panose="02040503050406030204" pitchFamily="18" charset="0"/>
                          </a:rPr>
                          <m:t> </m:t>
                        </m:r>
                      </m:sup>
                    </m:sSup>
                  </m:oMath>
                </a14:m>
                <a:endParaRPr lang="en-IN" sz="2400" dirty="0"/>
              </a:p>
            </p:txBody>
          </p:sp>
        </mc:Choice>
        <mc:Fallback xmlns="">
          <p:sp>
            <p:nvSpPr>
              <p:cNvPr id="11" name="TextBox 10">
                <a:extLst>
                  <a:ext uri="{FF2B5EF4-FFF2-40B4-BE49-F238E27FC236}">
                    <a16:creationId xmlns:a16="http://schemas.microsoft.com/office/drawing/2014/main" id="{98AF43B9-6D49-45E0-AC1F-9D89101ED291}"/>
                  </a:ext>
                </a:extLst>
              </p:cNvPr>
              <p:cNvSpPr txBox="1">
                <a:spLocks noRot="1" noChangeAspect="1" noMove="1" noResize="1" noEditPoints="1" noAdjustHandles="1" noChangeArrowheads="1" noChangeShapeType="1" noTextEdit="1"/>
              </p:cNvSpPr>
              <p:nvPr/>
            </p:nvSpPr>
            <p:spPr>
              <a:xfrm>
                <a:off x="3983703" y="4766114"/>
                <a:ext cx="4438907" cy="386644"/>
              </a:xfrm>
              <a:prstGeom prst="rect">
                <a:avLst/>
              </a:prstGeom>
              <a:blipFill>
                <a:blip r:embed="rId9"/>
                <a:stretch>
                  <a:fillRect l="-960" t="-4762" b="-25397"/>
                </a:stretch>
              </a:blipFill>
            </p:spPr>
            <p:txBody>
              <a:bodyPr/>
              <a:lstStyle/>
              <a:p>
                <a:r>
                  <a:rPr lang="en-IN">
                    <a:noFill/>
                  </a:rPr>
                  <a:t> </a:t>
                </a:r>
              </a:p>
            </p:txBody>
          </p:sp>
        </mc:Fallback>
      </mc:AlternateContent>
      <p:pic>
        <p:nvPicPr>
          <p:cNvPr id="12" name="Picture 11">
            <a:extLst>
              <a:ext uri="{FF2B5EF4-FFF2-40B4-BE49-F238E27FC236}">
                <a16:creationId xmlns:a16="http://schemas.microsoft.com/office/drawing/2014/main" id="{A3C3C520-E6EC-49E4-9EA5-E2E8E90A86BC}"/>
              </a:ext>
            </a:extLst>
          </p:cNvPr>
          <p:cNvPicPr>
            <a:picLocks noChangeAspect="1"/>
          </p:cNvPicPr>
          <p:nvPr/>
        </p:nvPicPr>
        <p:blipFill>
          <a:blip r:embed="rId10"/>
          <a:stretch>
            <a:fillRect/>
          </a:stretch>
        </p:blipFill>
        <p:spPr>
          <a:xfrm>
            <a:off x="11088085" y="4786892"/>
            <a:ext cx="1004822" cy="965223"/>
          </a:xfrm>
          <a:prstGeom prst="rect">
            <a:avLst/>
          </a:prstGeom>
        </p:spPr>
      </p:pic>
      <p:sp>
        <p:nvSpPr>
          <p:cNvPr id="13" name="Speech Bubble: Rectangle 12">
            <a:extLst>
              <a:ext uri="{FF2B5EF4-FFF2-40B4-BE49-F238E27FC236}">
                <a16:creationId xmlns:a16="http://schemas.microsoft.com/office/drawing/2014/main" id="{8D09611D-2922-4851-A153-059994336F3E}"/>
              </a:ext>
            </a:extLst>
          </p:cNvPr>
          <p:cNvSpPr/>
          <p:nvPr/>
        </p:nvSpPr>
        <p:spPr>
          <a:xfrm>
            <a:off x="8474004" y="4832048"/>
            <a:ext cx="2574527" cy="977350"/>
          </a:xfrm>
          <a:prstGeom prst="wedgeRectCallout">
            <a:avLst>
              <a:gd name="adj1" fmla="val 57149"/>
              <a:gd name="adj2" fmla="val -141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Exercise: Show that the normalization constant equals</a:t>
            </a:r>
          </a:p>
          <a:p>
            <a:endParaRPr lang="en-IN" sz="1400" dirty="0">
              <a:solidFill>
                <a:schemeClr val="tx1"/>
              </a:solidFill>
              <a:latin typeface="Abadi Extra Light" panose="020B0204020104020204" pitchFamily="34" charset="0"/>
            </a:endParaRPr>
          </a:p>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  </a:t>
            </a:r>
          </a:p>
        </p:txBody>
      </p:sp>
      <p:pic>
        <p:nvPicPr>
          <p:cNvPr id="1026" name="Picture 2">
            <a:extLst>
              <a:ext uri="{FF2B5EF4-FFF2-40B4-BE49-F238E27FC236}">
                <a16:creationId xmlns:a16="http://schemas.microsoft.com/office/drawing/2014/main" id="{C95FB01B-4C1A-469D-A2D5-A4250F556C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1704" y="5392904"/>
            <a:ext cx="2209141" cy="3276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Speech Bubble: Rectangle 14">
                <a:extLst>
                  <a:ext uri="{FF2B5EF4-FFF2-40B4-BE49-F238E27FC236}">
                    <a16:creationId xmlns:a16="http://schemas.microsoft.com/office/drawing/2014/main" id="{B3D6CEA3-DB35-4043-A303-552BBF1039BA}"/>
                  </a:ext>
                </a:extLst>
              </p:cNvPr>
              <p:cNvSpPr/>
              <p:nvPr/>
            </p:nvSpPr>
            <p:spPr>
              <a:xfrm>
                <a:off x="6096000" y="5173535"/>
                <a:ext cx="2275216" cy="707147"/>
              </a:xfrm>
              <a:prstGeom prst="wedgeRectCallout">
                <a:avLst>
                  <a:gd name="adj1" fmla="val 57149"/>
                  <a:gd name="adj2" fmla="val -1413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Hint: Use the fact that the posterior must integrate to 1</a:t>
                </a:r>
              </a:p>
              <a:p>
                <a:pPr/>
                <a14:m>
                  <m:oMathPara xmlns:m="http://schemas.openxmlformats.org/officeDocument/2006/math">
                    <m:oMathParaPr>
                      <m:jc m:val="centerGroup"/>
                    </m:oMathParaPr>
                    <m:oMath xmlns:m="http://schemas.openxmlformats.org/officeDocument/2006/math">
                      <m:r>
                        <a:rPr lang="en-IN" sz="1400" b="0" i="1" smtClean="0">
                          <a:solidFill>
                            <a:schemeClr val="tx1"/>
                          </a:solidFill>
                          <a:latin typeface="Cambria Math" panose="02040503050406030204" pitchFamily="18" charset="0"/>
                        </a:rPr>
                        <m:t>∫</m:t>
                      </m:r>
                      <m:r>
                        <a:rPr lang="en-IN" sz="1400" i="1">
                          <a:solidFill>
                            <a:schemeClr val="tx1"/>
                          </a:solidFill>
                          <a:latin typeface="Cambria Math" panose="02040503050406030204" pitchFamily="18" charset="0"/>
                        </a:rPr>
                        <m:t>𝑝</m:t>
                      </m:r>
                      <m:d>
                        <m:dPr>
                          <m:ctrlPr>
                            <a:rPr lang="en-IN" sz="1400" i="1">
                              <a:solidFill>
                                <a:schemeClr val="tx1"/>
                              </a:solidFill>
                              <a:latin typeface="Cambria Math" panose="02040503050406030204" pitchFamily="18" charset="0"/>
                            </a:rPr>
                          </m:ctrlPr>
                        </m:dPr>
                        <m:e>
                          <m:r>
                            <a:rPr lang="en-IN" sz="1400" i="1">
                              <a:solidFill>
                                <a:schemeClr val="tx1"/>
                              </a:solidFill>
                              <a:latin typeface="Cambria Math" panose="02040503050406030204" pitchFamily="18" charset="0"/>
                            </a:rPr>
                            <m:t>𝜃</m:t>
                          </m:r>
                        </m:e>
                        <m:e>
                          <m:r>
                            <a:rPr lang="en-IN" sz="1400" b="1" i="1">
                              <a:solidFill>
                                <a:schemeClr val="tx1"/>
                              </a:solidFill>
                              <a:latin typeface="Cambria Math" panose="02040503050406030204" pitchFamily="18" charset="0"/>
                            </a:rPr>
                            <m:t>𝒚</m:t>
                          </m:r>
                        </m:e>
                      </m:d>
                      <m:r>
                        <a:rPr lang="en-IN" sz="1400" b="0" i="1" smtClean="0">
                          <a:solidFill>
                            <a:schemeClr val="tx1"/>
                          </a:solidFill>
                          <a:latin typeface="Cambria Math" panose="02040503050406030204" pitchFamily="18" charset="0"/>
                        </a:rPr>
                        <m:t>𝑑</m:t>
                      </m:r>
                      <m:r>
                        <a:rPr lang="en-IN" sz="1400" b="0" i="1" smtClean="0">
                          <a:solidFill>
                            <a:schemeClr val="tx1"/>
                          </a:solidFill>
                          <a:latin typeface="Cambria Math" panose="02040503050406030204" pitchFamily="18" charset="0"/>
                        </a:rPr>
                        <m:t>𝜃</m:t>
                      </m:r>
                      <m:r>
                        <a:rPr lang="en-IN" sz="1400" b="0" i="1" smtClean="0">
                          <a:solidFill>
                            <a:schemeClr val="tx1"/>
                          </a:solidFill>
                          <a:latin typeface="Cambria Math" panose="02040503050406030204" pitchFamily="18" charset="0"/>
                        </a:rPr>
                        <m:t>=1</m:t>
                      </m:r>
                    </m:oMath>
                  </m:oMathPara>
                </a14:m>
                <a:endParaRPr lang="en-IN" sz="1400" dirty="0">
                  <a:solidFill>
                    <a:schemeClr val="tx1"/>
                  </a:solidFill>
                  <a:latin typeface="Abadi Extra Light" panose="020B0204020104020204" pitchFamily="34" charset="0"/>
                </a:endParaRPr>
              </a:p>
              <a:p>
                <a:r>
                  <a:rPr lang="en-IN" sz="1400" dirty="0">
                    <a:solidFill>
                      <a:schemeClr val="tx1"/>
                    </a:solidFill>
                    <a:latin typeface="Abadi Extra Light" panose="020B0204020104020204" pitchFamily="34" charset="0"/>
                  </a:rPr>
                  <a:t>  </a:t>
                </a:r>
              </a:p>
            </p:txBody>
          </p:sp>
        </mc:Choice>
        <mc:Fallback xmlns="">
          <p:sp>
            <p:nvSpPr>
              <p:cNvPr id="15" name="Speech Bubble: Rectangle 14">
                <a:extLst>
                  <a:ext uri="{FF2B5EF4-FFF2-40B4-BE49-F238E27FC236}">
                    <a16:creationId xmlns:a16="http://schemas.microsoft.com/office/drawing/2014/main" id="{B3D6CEA3-DB35-4043-A303-552BBF1039BA}"/>
                  </a:ext>
                </a:extLst>
              </p:cNvPr>
              <p:cNvSpPr>
                <a:spLocks noRot="1" noChangeAspect="1" noMove="1" noResize="1" noEditPoints="1" noAdjustHandles="1" noChangeArrowheads="1" noChangeShapeType="1" noTextEdit="1"/>
              </p:cNvSpPr>
              <p:nvPr/>
            </p:nvSpPr>
            <p:spPr>
              <a:xfrm>
                <a:off x="6096000" y="5173535"/>
                <a:ext cx="2275216" cy="707147"/>
              </a:xfrm>
              <a:prstGeom prst="wedgeRectCallout">
                <a:avLst>
                  <a:gd name="adj1" fmla="val 57149"/>
                  <a:gd name="adj2" fmla="val -14132"/>
                </a:avLst>
              </a:prstGeom>
              <a:blipFill>
                <a:blip r:embed="rId12"/>
                <a:stretch>
                  <a:fillRect l="-494" t="-3361" b="-6723"/>
                </a:stretch>
              </a:blipFill>
              <a:ln w="19050">
                <a:solidFill>
                  <a:schemeClr val="accent2"/>
                </a:solidFill>
              </a:ln>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159047543"/>
      </p:ext>
    </p:extLst>
  </p:cSld>
  <p:clrMapOvr>
    <a:masterClrMapping/>
  </p:clrMapOvr>
  <mc:AlternateContent xmlns:mc="http://schemas.openxmlformats.org/markup-compatibility/2006" xmlns:p14="http://schemas.microsoft.com/office/powerpoint/2010/main">
    <mc:Choice Requires="p14">
      <p:transition spd="slow" p14:dur="2000" advTm="450380"/>
    </mc:Choice>
    <mc:Fallback xmlns="">
      <p:transition spd="slow" advTm="4503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wipe(down)">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wipe(down)">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wipe(down)">
                                      <p:cBhvr>
                                        <p:cTn id="67" dur="5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par>
                                <p:cTn id="73" presetID="22" presetClass="entr" presetSubtype="4" fill="hold" nodeType="with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wipe(down)">
                                      <p:cBhvr>
                                        <p:cTn id="75" dur="500"/>
                                        <p:tgtEl>
                                          <p:spTgt spid="102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
                                            <p:txEl>
                                              <p:pRg st="11" end="11"/>
                                            </p:txEl>
                                          </p:spTgt>
                                        </p:tgtEl>
                                        <p:attrNameLst>
                                          <p:attrName>style.visibility</p:attrName>
                                        </p:attrNameLst>
                                      </p:cBhvr>
                                      <p:to>
                                        <p:strVal val="visible"/>
                                      </p:to>
                                    </p:set>
                                    <p:animEffect transition="in" filter="wipe(down)">
                                      <p:cBhvr>
                                        <p:cTn id="88" dur="500"/>
                                        <p:tgtEl>
                                          <p:spTgt spid="4">
                                            <p:txEl>
                                              <p:pRg st="11" end="1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4">
                                            <p:txEl>
                                              <p:pRg st="12" end="12"/>
                                            </p:txEl>
                                          </p:spTgt>
                                        </p:tgtEl>
                                        <p:attrNameLst>
                                          <p:attrName>style.visibility</p:attrName>
                                        </p:attrNameLst>
                                      </p:cBhvr>
                                      <p:to>
                                        <p:strVal val="visible"/>
                                      </p:to>
                                    </p:set>
                                    <p:animEffect transition="in" filter="wipe(down)">
                                      <p:cBhvr>
                                        <p:cTn id="9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1" grpId="0"/>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7946-FC7F-477C-9867-0ED704A858E1}"/>
              </a:ext>
            </a:extLst>
          </p:cNvPr>
          <p:cNvSpPr>
            <a:spLocks noGrp="1"/>
          </p:cNvSpPr>
          <p:nvPr>
            <p:ph type="title"/>
          </p:nvPr>
        </p:nvSpPr>
        <p:spPr>
          <a:xfrm>
            <a:off x="265245" y="169682"/>
            <a:ext cx="11740617" cy="821500"/>
          </a:xfrm>
        </p:spPr>
        <p:txBody>
          <a:bodyPr>
            <a:normAutofit/>
          </a:bodyPr>
          <a:lstStyle/>
          <a:p>
            <a:r>
              <a:rPr lang="en-IN" dirty="0">
                <a:solidFill>
                  <a:srgbClr val="A33BC3"/>
                </a:solidFill>
              </a:rPr>
              <a:t>Conjugacy and Conjugate Priors</a:t>
            </a:r>
          </a:p>
        </p:txBody>
      </p:sp>
      <p:sp>
        <p:nvSpPr>
          <p:cNvPr id="12" name="Slide Number Placeholder 11">
            <a:extLst>
              <a:ext uri="{FF2B5EF4-FFF2-40B4-BE49-F238E27FC236}">
                <a16:creationId xmlns:a16="http://schemas.microsoft.com/office/drawing/2014/main" id="{F77B66E3-3803-4788-BC62-221F4919CBCE}"/>
              </a:ext>
            </a:extLst>
          </p:cNvPr>
          <p:cNvSpPr>
            <a:spLocks noGrp="1"/>
          </p:cNvSpPr>
          <p:nvPr>
            <p:ph type="sldNum" sz="quarter" idx="4294967295"/>
          </p:nvPr>
        </p:nvSpPr>
        <p:spPr>
          <a:xfrm>
            <a:off x="11323930" y="136939"/>
            <a:ext cx="602825" cy="365125"/>
          </a:xfrm>
        </p:spPr>
        <p:txBody>
          <a:bodyPr/>
          <a:lstStyle/>
          <a:p>
            <a:fld id="{80FED9D3-AF84-488D-8A6A-726D5349CDAB}" type="slidenum">
              <a:rPr lang="en-IN" sz="2800" smtClean="0">
                <a:solidFill>
                  <a:schemeClr val="accent2">
                    <a:lumMod val="40000"/>
                    <a:lumOff val="60000"/>
                  </a:schemeClr>
                </a:solidFill>
              </a:rPr>
              <a:t>9</a:t>
            </a:fld>
            <a:endParaRPr lang="en-IN" sz="2800"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314819C9-D576-44D5-A1AF-875A21D5EF79}"/>
              </a:ext>
            </a:extLst>
          </p:cNvPr>
          <p:cNvSpPr>
            <a:spLocks noGrp="1"/>
          </p:cNvSpPr>
          <p:nvPr>
            <p:ph idx="1"/>
          </p:nvPr>
        </p:nvSpPr>
        <p:spPr>
          <a:xfrm>
            <a:off x="265245" y="1130786"/>
            <a:ext cx="11740617" cy="5557532"/>
          </a:xfrm>
        </p:spPr>
        <p:txBody>
          <a:bodyPr>
            <a:noAutofit/>
          </a:bodyPr>
          <a:lstStyle/>
          <a:p>
            <a:pPr>
              <a:buFont typeface="Wingdings" panose="05000000000000000000" pitchFamily="2" charset="2"/>
              <a:buChar char="§"/>
            </a:pPr>
            <a:r>
              <a:rPr lang="en-IN" dirty="0">
                <a:latin typeface="Abadi Extra Light" panose="020B0204020104020204" pitchFamily="34" charset="0"/>
              </a:rPr>
              <a:t>Many pairs of distributions are conjugate to each other</a:t>
            </a:r>
          </a:p>
          <a:p>
            <a:pPr lvl="1">
              <a:buFont typeface="Wingdings" panose="05000000000000000000" pitchFamily="2" charset="2"/>
              <a:buChar char="§"/>
            </a:pPr>
            <a:r>
              <a:rPr lang="en-IN" dirty="0">
                <a:latin typeface="Abadi Extra Light" panose="020B0204020104020204" pitchFamily="34" charset="0"/>
              </a:rPr>
              <a:t>Bernoulli (likelihood) + Beta (prior) ⇒ Beta posterior </a:t>
            </a:r>
          </a:p>
          <a:p>
            <a:pPr lvl="1">
              <a:buFont typeface="Wingdings" panose="05000000000000000000" pitchFamily="2" charset="2"/>
              <a:buChar char="§"/>
            </a:pPr>
            <a:r>
              <a:rPr lang="en-IN" dirty="0">
                <a:latin typeface="Abadi Extra Light" panose="020B0204020104020204" pitchFamily="34" charset="0"/>
              </a:rPr>
              <a:t>Binomial (likelihood) + Beta (prior) ⇒ Beta posterior </a:t>
            </a:r>
          </a:p>
          <a:p>
            <a:pPr lvl="1">
              <a:buFont typeface="Wingdings" panose="05000000000000000000" pitchFamily="2" charset="2"/>
              <a:buChar char="§"/>
            </a:pPr>
            <a:r>
              <a:rPr lang="en-IN" dirty="0">
                <a:latin typeface="Abadi Extra Light" panose="020B0204020104020204" pitchFamily="34" charset="0"/>
              </a:rPr>
              <a:t>Multinomial (likelihood) + Dirichlet (prior) ⇒ Dirichlet posterior </a:t>
            </a:r>
          </a:p>
          <a:p>
            <a:pPr lvl="1">
              <a:buFont typeface="Wingdings" panose="05000000000000000000" pitchFamily="2" charset="2"/>
              <a:buChar char="§"/>
            </a:pPr>
            <a:r>
              <a:rPr lang="en-IN" dirty="0">
                <a:latin typeface="Abadi Extra Light" panose="020B0204020104020204" pitchFamily="34" charset="0"/>
              </a:rPr>
              <a:t>Poisson (likelihood) + Gamma (prior) ⇒ Gamma posterior </a:t>
            </a:r>
          </a:p>
          <a:p>
            <a:pPr lvl="1">
              <a:buFont typeface="Wingdings" panose="05000000000000000000" pitchFamily="2" charset="2"/>
              <a:buChar char="§"/>
            </a:pPr>
            <a:r>
              <a:rPr lang="en-IN" dirty="0">
                <a:latin typeface="Abadi Extra Light" panose="020B0204020104020204" pitchFamily="34" charset="0"/>
              </a:rPr>
              <a:t>Gaussian (likelihood) + Gaussian (prior) ⇒ Gaussian posterior </a:t>
            </a:r>
          </a:p>
          <a:p>
            <a:pPr lvl="1">
              <a:buFont typeface="Wingdings" panose="05000000000000000000" pitchFamily="2" charset="2"/>
              <a:buChar char="§"/>
            </a:pPr>
            <a:r>
              <a:rPr lang="en-IN" dirty="0">
                <a:latin typeface="Abadi Extra Light" panose="020B0204020104020204" pitchFamily="34" charset="0"/>
              </a:rPr>
              <a:t>and many other such pairs ..</a:t>
            </a:r>
          </a:p>
          <a:p>
            <a:pPr>
              <a:buFont typeface="Wingdings" panose="05000000000000000000" pitchFamily="2" charset="2"/>
              <a:buChar char="§"/>
            </a:pPr>
            <a:r>
              <a:rPr lang="en-GB" dirty="0">
                <a:latin typeface="Abadi Extra Light" panose="020B0204020104020204" pitchFamily="34" charset="0"/>
              </a:rPr>
              <a:t>Tip: If two </a:t>
            </a:r>
            <a:r>
              <a:rPr lang="en-GB" dirty="0" err="1">
                <a:latin typeface="Abadi Extra Light" panose="020B0204020104020204" pitchFamily="34" charset="0"/>
              </a:rPr>
              <a:t>distr</a:t>
            </a:r>
            <a:r>
              <a:rPr lang="en-GB" dirty="0">
                <a:latin typeface="Abadi Extra Light" panose="020B0204020104020204" pitchFamily="34" charset="0"/>
              </a:rPr>
              <a:t> are conjugate to each other, their functional forms are similar</a:t>
            </a:r>
          </a:p>
          <a:p>
            <a:pPr lvl="1">
              <a:buFont typeface="Wingdings" panose="05000000000000000000" pitchFamily="2" charset="2"/>
              <a:buChar char="§"/>
            </a:pPr>
            <a:r>
              <a:rPr lang="en-GB" dirty="0">
                <a:latin typeface="Abadi Extra Light" panose="020B0204020104020204" pitchFamily="34" charset="0"/>
              </a:rPr>
              <a:t>Example: Bernoulli and Beta have the forms</a:t>
            </a: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lvl="1">
              <a:buFont typeface="Wingdings" panose="05000000000000000000" pitchFamily="2" charset="2"/>
              <a:buChar char="§"/>
            </a:pPr>
            <a:endParaRPr lang="en-GB" dirty="0">
              <a:latin typeface="Abadi Extra Light" panose="020B0204020104020204" pitchFamily="34" charset="0"/>
            </a:endParaRPr>
          </a:p>
          <a:p>
            <a:pPr marL="457200" lvl="1" indent="0">
              <a:buNone/>
            </a:pPr>
            <a:endParaRPr lang="en-GB" sz="100" dirty="0">
              <a:latin typeface="Abadi Extra Light" panose="020B0204020104020204" pitchFamily="34" charset="0"/>
            </a:endParaRPr>
          </a:p>
          <a:p>
            <a:pPr>
              <a:buFont typeface="Wingdings" panose="05000000000000000000" pitchFamily="2" charset="2"/>
              <a:buChar char="§"/>
            </a:pPr>
            <a:r>
              <a:rPr lang="en-GB" dirty="0">
                <a:latin typeface="Abadi Extra Light" panose="020B0204020104020204" pitchFamily="34" charset="0"/>
              </a:rPr>
              <a:t>More on conjugate priors when we look at </a:t>
            </a:r>
            <a:r>
              <a:rPr lang="en-GB" dirty="0">
                <a:solidFill>
                  <a:srgbClr val="0000FF"/>
                </a:solidFill>
                <a:latin typeface="Abadi Extra Light" panose="020B0204020104020204" pitchFamily="34" charset="0"/>
              </a:rPr>
              <a:t>exponential family</a:t>
            </a:r>
            <a:r>
              <a:rPr lang="en-GB" dirty="0">
                <a:latin typeface="Abadi Extra Light" panose="020B0204020104020204" pitchFamily="34" charset="0"/>
              </a:rPr>
              <a:t> distributions</a:t>
            </a:r>
            <a:endParaRPr lang="en-IN" dirty="0">
              <a:latin typeface="Abadi Extra Light" panose="020B0204020104020204" pitchFamily="34" charset="0"/>
            </a:endParaRPr>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IN" dirty="0"/>
          </a:p>
          <a:p>
            <a:pPr>
              <a:buFont typeface="Wingdings" panose="05000000000000000000" pitchFamily="2" charset="2"/>
              <a:buChar char="§"/>
            </a:pPr>
            <a:endParaRPr lang="en-GB" sz="100" dirty="0">
              <a:latin typeface="Abadi Extra Light" panose="020B0204020104020204" pitchFamily="34" charset="0"/>
            </a:endParaRPr>
          </a:p>
          <a:p>
            <a:pPr marL="0" indent="0">
              <a:buNone/>
            </a:pPr>
            <a:endParaRPr lang="en-GB" sz="800" dirty="0">
              <a:latin typeface="Abadi Extra Light" panose="020B0204020104020204" pitchFamily="34" charset="0"/>
            </a:endParaRPr>
          </a:p>
          <a:p>
            <a:pPr marL="0" indent="0">
              <a:buNone/>
            </a:pPr>
            <a:endParaRPr lang="en-GB" sz="800" dirty="0">
              <a:latin typeface="Abadi Extra Light" panose="020B0204020104020204" pitchFamily="34" charset="0"/>
            </a:endParaRPr>
          </a:p>
        </p:txBody>
      </p:sp>
      <p:sp>
        <p:nvSpPr>
          <p:cNvPr id="22" name="Speech Bubble: Rectangle 21">
            <a:extLst>
              <a:ext uri="{FF2B5EF4-FFF2-40B4-BE49-F238E27FC236}">
                <a16:creationId xmlns:a16="http://schemas.microsoft.com/office/drawing/2014/main" id="{5F9D3B21-C368-4022-84E8-AEFBFE7954C9}"/>
              </a:ext>
            </a:extLst>
          </p:cNvPr>
          <p:cNvSpPr/>
          <p:nvPr/>
        </p:nvSpPr>
        <p:spPr>
          <a:xfrm>
            <a:off x="8808592" y="2476672"/>
            <a:ext cx="2557907" cy="643285"/>
          </a:xfrm>
          <a:prstGeom prst="wedgeRectCallout">
            <a:avLst>
              <a:gd name="adj1" fmla="val -59365"/>
              <a:gd name="adj2" fmla="val 58992"/>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Not true in general, but in some cases (e.g., the variance of the Gaussian likelihood is fixed)</a:t>
            </a:r>
            <a:endParaRPr lang="en-IN" sz="1400" dirty="0">
              <a:solidFill>
                <a:schemeClr val="tx1"/>
              </a:solidFill>
              <a:latin typeface="Abadi Extra Light" panose="020B0204020104020204" pitchFamily="34" charset="0"/>
              <a:sym typeface="Wingdings" panose="05000000000000000000" pitchFamily="2" charset="2"/>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A6BED0E-2E67-4FFD-9F46-6FD8111965F8}"/>
                  </a:ext>
                </a:extLst>
              </p:cNvPr>
              <p:cNvSpPr/>
              <p:nvPr/>
            </p:nvSpPr>
            <p:spPr>
              <a:xfrm>
                <a:off x="3115198" y="4943168"/>
                <a:ext cx="3426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smtClean="0">
                          <a:latin typeface="Cambria Math" panose="02040503050406030204" pitchFamily="18" charset="0"/>
                        </a:rPr>
                        <m:t>Bernoulli</m:t>
                      </m:r>
                      <m:d>
                        <m:dPr>
                          <m:ctrlPr>
                            <a:rPr lang="en-IN" i="1">
                              <a:latin typeface="Cambria Math" panose="02040503050406030204" pitchFamily="18" charset="0"/>
                            </a:rPr>
                          </m:ctrlPr>
                        </m:dPr>
                        <m:e>
                          <m:r>
                            <a:rPr lang="en-IN" b="0" i="1" smtClean="0">
                              <a:latin typeface="Cambria Math" panose="02040503050406030204" pitchFamily="18" charset="0"/>
                            </a:rPr>
                            <m:t>𝑦</m:t>
                          </m:r>
                        </m:e>
                        <m:e>
                          <m:r>
                            <a:rPr lang="en-IN" i="1">
                              <a:latin typeface="Cambria Math" panose="02040503050406030204" pitchFamily="18" charset="0"/>
                            </a:rPr>
                            <m:t>𝜃</m:t>
                          </m:r>
                        </m:e>
                      </m:d>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b="0" i="1" smtClean="0">
                              <a:latin typeface="Cambria Math" panose="02040503050406030204" pitchFamily="18" charset="0"/>
                            </a:rPr>
                            <m:t>𝑦</m:t>
                          </m:r>
                        </m:sup>
                      </m:sSup>
                      <m:r>
                        <m:rPr>
                          <m:nor/>
                        </m:rPr>
                        <a:rPr lang="en-IN" dirty="0"/>
                        <m:t> </m:t>
                      </m:r>
                      <m:sSup>
                        <m:sSupPr>
                          <m:ctrlPr>
                            <a:rPr lang="en-IN" i="1">
                              <a:latin typeface="Cambria Math" panose="02040503050406030204" pitchFamily="18" charset="0"/>
                            </a:rPr>
                          </m:ctrlPr>
                        </m:sSupPr>
                        <m:e>
                          <m:r>
                            <a:rPr lang="en-IN" i="1">
                              <a:latin typeface="Cambria Math" panose="02040503050406030204" pitchFamily="18" charset="0"/>
                            </a:rPr>
                            <m:t>(1−</m:t>
                          </m:r>
                          <m:r>
                            <a:rPr lang="en-IN" i="1">
                              <a:latin typeface="Cambria Math" panose="02040503050406030204" pitchFamily="18" charset="0"/>
                            </a:rPr>
                            <m:t>𝜃</m:t>
                          </m:r>
                          <m:r>
                            <a:rPr lang="en-IN" i="1">
                              <a:latin typeface="Cambria Math" panose="02040503050406030204" pitchFamily="18" charset="0"/>
                            </a:rPr>
                            <m:t>)</m:t>
                          </m:r>
                        </m:e>
                        <m:sup>
                          <m:r>
                            <a:rPr lang="en-IN" i="1">
                              <a:latin typeface="Cambria Math" panose="02040503050406030204" pitchFamily="18" charset="0"/>
                            </a:rPr>
                            <m:t>1−</m:t>
                          </m:r>
                          <m:r>
                            <a:rPr lang="en-IN" b="0" i="1" smtClean="0">
                              <a:latin typeface="Cambria Math" panose="02040503050406030204" pitchFamily="18" charset="0"/>
                            </a:rPr>
                            <m:t>𝑦</m:t>
                          </m:r>
                        </m:sup>
                      </m:sSup>
                    </m:oMath>
                  </m:oMathPara>
                </a14:m>
                <a:endParaRPr lang="en-IN" dirty="0"/>
              </a:p>
            </p:txBody>
          </p:sp>
        </mc:Choice>
        <mc:Fallback xmlns="">
          <p:sp>
            <p:nvSpPr>
              <p:cNvPr id="3" name="Rectangle 2">
                <a:extLst>
                  <a:ext uri="{FF2B5EF4-FFF2-40B4-BE49-F238E27FC236}">
                    <a16:creationId xmlns:a16="http://schemas.microsoft.com/office/drawing/2014/main" id="{CA6BED0E-2E67-4FFD-9F46-6FD8111965F8}"/>
                  </a:ext>
                </a:extLst>
              </p:cNvPr>
              <p:cNvSpPr>
                <a:spLocks noRot="1" noChangeAspect="1" noMove="1" noResize="1" noEditPoints="1" noAdjustHandles="1" noChangeArrowheads="1" noChangeShapeType="1" noTextEdit="1"/>
              </p:cNvSpPr>
              <p:nvPr/>
            </p:nvSpPr>
            <p:spPr>
              <a:xfrm>
                <a:off x="3115198" y="4943168"/>
                <a:ext cx="3426643" cy="369332"/>
              </a:xfrm>
              <a:prstGeom prst="rect">
                <a:avLst/>
              </a:prstGeom>
              <a:blipFill>
                <a:blip r:embed="rId3"/>
                <a:stretch>
                  <a:fillRect b="-13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A88548D-1AFE-4684-BA22-9B73F8293353}"/>
                  </a:ext>
                </a:extLst>
              </p:cNvPr>
              <p:cNvSpPr/>
              <p:nvPr/>
            </p:nvSpPr>
            <p:spPr>
              <a:xfrm>
                <a:off x="3293947" y="5333815"/>
                <a:ext cx="4481868"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a:latin typeface="Cambria Math" panose="02040503050406030204" pitchFamily="18" charset="0"/>
                        </a:rPr>
                        <m:t>Beta</m:t>
                      </m:r>
                      <m:d>
                        <m:dPr>
                          <m:ctrlPr>
                            <a:rPr lang="en-IN" i="1">
                              <a:latin typeface="Cambria Math" panose="02040503050406030204" pitchFamily="18" charset="0"/>
                            </a:rPr>
                          </m:ctrlPr>
                        </m:dPr>
                        <m:e>
                          <m:r>
                            <a:rPr lang="en-IN" i="1">
                              <a:latin typeface="Cambria Math" panose="02040503050406030204" pitchFamily="18" charset="0"/>
                            </a:rPr>
                            <m:t>𝜃</m:t>
                          </m:r>
                        </m:e>
                        <m:e>
                          <m:r>
                            <a:rPr lang="en-IN" i="1">
                              <a:latin typeface="Cambria Math" panose="02040503050406030204" pitchFamily="18" charset="0"/>
                            </a:rPr>
                            <m:t>𝛼</m:t>
                          </m:r>
                          <m:r>
                            <a:rPr lang="en-IN" i="1">
                              <a:latin typeface="Cambria Math" panose="02040503050406030204" pitchFamily="18" charset="0"/>
                            </a:rPr>
                            <m:t>, </m:t>
                          </m:r>
                          <m:r>
                            <a:rPr lang="en-IN" i="1">
                              <a:latin typeface="Cambria Math" panose="02040503050406030204" pitchFamily="18" charset="0"/>
                            </a:rPr>
                            <m:t>𝛽</m:t>
                          </m:r>
                        </m:e>
                      </m:d>
                      <m:r>
                        <a:rPr lang="en-IN" i="1">
                          <a:latin typeface="Cambria Math" panose="02040503050406030204" pitchFamily="18" charset="0"/>
                        </a:rPr>
                        <m:t>= </m:t>
                      </m:r>
                      <m:f>
                        <m:fPr>
                          <m:ctrlPr>
                            <a:rPr lang="en-IN" i="1">
                              <a:latin typeface="Cambria Math" panose="02040503050406030204" pitchFamily="18" charset="0"/>
                            </a:rPr>
                          </m:ctrlPr>
                        </m:fPr>
                        <m:num>
                          <m:r>
                            <m:rPr>
                              <m:sty m:val="p"/>
                            </m:rPr>
                            <a:rPr lang="en-IN">
                              <a:latin typeface="Cambria Math" panose="02040503050406030204" pitchFamily="18" charset="0"/>
                            </a:rPr>
                            <m:t>Γ</m:t>
                          </m:r>
                          <m:r>
                            <a:rPr lang="en-IN" i="1">
                              <a:latin typeface="Cambria Math" panose="02040503050406030204" pitchFamily="18" charset="0"/>
                            </a:rPr>
                            <m:t>(</m:t>
                          </m:r>
                          <m:r>
                            <a:rPr lang="en-IN" i="1">
                              <a:latin typeface="Cambria Math" panose="02040503050406030204" pitchFamily="18" charset="0"/>
                            </a:rPr>
                            <m:t>𝛼</m:t>
                          </m:r>
                          <m:r>
                            <a:rPr lang="en-IN" i="1">
                              <a:latin typeface="Cambria Math" panose="02040503050406030204" pitchFamily="18" charset="0"/>
                            </a:rPr>
                            <m:t>+</m:t>
                          </m:r>
                          <m:r>
                            <a:rPr lang="en-IN" i="1">
                              <a:latin typeface="Cambria Math" panose="02040503050406030204" pitchFamily="18" charset="0"/>
                            </a:rPr>
                            <m:t>𝛽</m:t>
                          </m:r>
                          <m:r>
                            <a:rPr lang="en-IN" i="1">
                              <a:latin typeface="Cambria Math" panose="02040503050406030204" pitchFamily="18" charset="0"/>
                            </a:rPr>
                            <m:t>)</m:t>
                          </m:r>
                        </m:num>
                        <m:den>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𝛼</m:t>
                              </m:r>
                            </m:e>
                          </m:d>
                          <m:r>
                            <m:rPr>
                              <m:sty m:val="p"/>
                            </m:rPr>
                            <a:rPr lang="en-IN">
                              <a:latin typeface="Cambria Math" panose="02040503050406030204" pitchFamily="18" charset="0"/>
                            </a:rPr>
                            <m:t>Γ</m:t>
                          </m:r>
                          <m:d>
                            <m:dPr>
                              <m:ctrlPr>
                                <a:rPr lang="en-IN" i="1">
                                  <a:latin typeface="Cambria Math" panose="02040503050406030204" pitchFamily="18" charset="0"/>
                                </a:rPr>
                              </m:ctrlPr>
                            </m:dPr>
                            <m:e>
                              <m:r>
                                <a:rPr lang="en-IN" i="1">
                                  <a:latin typeface="Cambria Math" panose="02040503050406030204" pitchFamily="18" charset="0"/>
                                </a:rPr>
                                <m:t>𝛽</m:t>
                              </m:r>
                            </m:e>
                          </m:d>
                        </m:den>
                      </m:f>
                      <m:r>
                        <a:rPr lang="en-IN" i="1">
                          <a:latin typeface="Cambria Math" panose="02040503050406030204" pitchFamily="18" charset="0"/>
                        </a:rPr>
                        <m:t> </m:t>
                      </m:r>
                      <m:sSup>
                        <m:sSupPr>
                          <m:ctrlPr>
                            <a:rPr lang="en-IN" i="1">
                              <a:latin typeface="Cambria Math" panose="02040503050406030204" pitchFamily="18" charset="0"/>
                            </a:rPr>
                          </m:ctrlPr>
                        </m:sSupPr>
                        <m:e>
                          <m:r>
                            <a:rPr lang="en-IN" i="1">
                              <a:latin typeface="Cambria Math" panose="02040503050406030204" pitchFamily="18" charset="0"/>
                            </a:rPr>
                            <m:t>𝜃</m:t>
                          </m:r>
                        </m:e>
                        <m:sup>
                          <m:r>
                            <a:rPr lang="en-IN" i="1">
                              <a:latin typeface="Cambria Math" panose="02040503050406030204" pitchFamily="18" charset="0"/>
                            </a:rPr>
                            <m:t>𝛼</m:t>
                          </m:r>
                          <m:r>
                            <a:rPr lang="en-IN" i="1">
                              <a:latin typeface="Cambria Math" panose="02040503050406030204" pitchFamily="18" charset="0"/>
                            </a:rPr>
                            <m:t>−1</m:t>
                          </m:r>
                        </m:sup>
                      </m:sSup>
                      <m:sSup>
                        <m:sSupPr>
                          <m:ctrlPr>
                            <a:rPr lang="en-IN" i="1">
                              <a:latin typeface="Cambria Math" panose="02040503050406030204" pitchFamily="18" charset="0"/>
                            </a:rPr>
                          </m:ctrlPr>
                        </m:sSupPr>
                        <m:e>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𝜃</m:t>
                              </m:r>
                            </m:e>
                          </m:d>
                        </m:e>
                        <m:sup>
                          <m:r>
                            <a:rPr lang="en-IN" i="1">
                              <a:latin typeface="Cambria Math" panose="02040503050406030204" pitchFamily="18" charset="0"/>
                            </a:rPr>
                            <m:t>𝛽</m:t>
                          </m:r>
                          <m:r>
                            <a:rPr lang="en-IN" i="1">
                              <a:latin typeface="Cambria Math" panose="02040503050406030204" pitchFamily="18" charset="0"/>
                            </a:rPr>
                            <m:t>−1 </m:t>
                          </m:r>
                        </m:sup>
                      </m:sSup>
                      <m:r>
                        <a:rPr lang="en-IN" i="1">
                          <a:latin typeface="Cambria Math" panose="02040503050406030204" pitchFamily="18" charset="0"/>
                        </a:rPr>
                        <m:t> </m:t>
                      </m:r>
                    </m:oMath>
                  </m:oMathPara>
                </a14:m>
                <a:endParaRPr lang="en-IN" dirty="0"/>
              </a:p>
            </p:txBody>
          </p:sp>
        </mc:Choice>
        <mc:Fallback xmlns="">
          <p:sp>
            <p:nvSpPr>
              <p:cNvPr id="5" name="Rectangle 4">
                <a:extLst>
                  <a:ext uri="{FF2B5EF4-FFF2-40B4-BE49-F238E27FC236}">
                    <a16:creationId xmlns:a16="http://schemas.microsoft.com/office/drawing/2014/main" id="{3A88548D-1AFE-4684-BA22-9B73F8293353}"/>
                  </a:ext>
                </a:extLst>
              </p:cNvPr>
              <p:cNvSpPr>
                <a:spLocks noRot="1" noChangeAspect="1" noMove="1" noResize="1" noEditPoints="1" noAdjustHandles="1" noChangeArrowheads="1" noChangeShapeType="1" noTextEdit="1"/>
              </p:cNvSpPr>
              <p:nvPr/>
            </p:nvSpPr>
            <p:spPr>
              <a:xfrm>
                <a:off x="3293947" y="5333815"/>
                <a:ext cx="4481868" cy="666593"/>
              </a:xfrm>
              <a:prstGeom prst="rect">
                <a:avLst/>
              </a:prstGeom>
              <a:blipFill>
                <a:blip r:embed="rId4"/>
                <a:stretch>
                  <a:fillRect/>
                </a:stretch>
              </a:blipFill>
            </p:spPr>
            <p:txBody>
              <a:bodyPr/>
              <a:lstStyle/>
              <a:p>
                <a:r>
                  <a:rPr lang="en-IN">
                    <a:noFill/>
                  </a:rPr>
                  <a:t> </a:t>
                </a:r>
              </a:p>
            </p:txBody>
          </p:sp>
        </mc:Fallback>
      </mc:AlternateContent>
      <p:sp>
        <p:nvSpPr>
          <p:cNvPr id="23" name="Speech Bubble: Rectangle 22">
            <a:extLst>
              <a:ext uri="{FF2B5EF4-FFF2-40B4-BE49-F238E27FC236}">
                <a16:creationId xmlns:a16="http://schemas.microsoft.com/office/drawing/2014/main" id="{A2EF08A4-C6A8-4050-81C6-E988D211C404}"/>
              </a:ext>
            </a:extLst>
          </p:cNvPr>
          <p:cNvSpPr/>
          <p:nvPr/>
        </p:nvSpPr>
        <p:spPr>
          <a:xfrm>
            <a:off x="8198287" y="4467263"/>
            <a:ext cx="3728468" cy="1321142"/>
          </a:xfrm>
          <a:prstGeom prst="wedgeRectCallout">
            <a:avLst>
              <a:gd name="adj1" fmla="val -78162"/>
              <a:gd name="adj2" fmla="val 16019"/>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400" dirty="0">
                <a:solidFill>
                  <a:schemeClr val="tx1"/>
                </a:solidFill>
                <a:latin typeface="Abadi Extra Light" panose="020B0204020104020204" pitchFamily="34" charset="0"/>
              </a:rPr>
              <a:t>This is why, when we multiply them while computing the posterior, the exponents get added and we get the same form for the posterior as the prior but with just updated hyperparameter. Also, we can identify the posterior and its hyperparameters simply by inspection</a:t>
            </a:r>
            <a:endParaRPr lang="en-IN" sz="1400" dirty="0">
              <a:solidFill>
                <a:schemeClr val="tx1"/>
              </a:solidFill>
              <a:latin typeface="Abadi Extra Light" panose="020B0204020104020204" pitchFamily="34" charset="0"/>
              <a:sym typeface="Wingdings" panose="05000000000000000000" pitchFamily="2" charset="2"/>
            </a:endParaRPr>
          </a:p>
        </p:txBody>
      </p:sp>
    </p:spTree>
    <p:custDataLst>
      <p:tags r:id="rId1"/>
    </p:custDataLst>
    <p:extLst>
      <p:ext uri="{BB962C8B-B14F-4D97-AF65-F5344CB8AC3E}">
        <p14:creationId xmlns:p14="http://schemas.microsoft.com/office/powerpoint/2010/main" val="366364736"/>
      </p:ext>
    </p:extLst>
  </p:cSld>
  <p:clrMapOvr>
    <a:masterClrMapping/>
  </p:clrMapOvr>
  <mc:AlternateContent xmlns:mc="http://schemas.openxmlformats.org/markup-compatibility/2006" xmlns:p14="http://schemas.microsoft.com/office/powerpoint/2010/main">
    <mc:Choice Requires="p14">
      <p:transition spd="slow" p14:dur="2000" advTm="180985"/>
    </mc:Choice>
    <mc:Fallback xmlns="">
      <p:transition spd="slow" advTm="180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dow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wipe(dow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13" end="13"/>
                                            </p:txEl>
                                          </p:spTgt>
                                        </p:tgtEl>
                                        <p:attrNameLst>
                                          <p:attrName>style.visibility</p:attrName>
                                        </p:attrNameLst>
                                      </p:cBhvr>
                                      <p:to>
                                        <p:strVal val="visible"/>
                                      </p:to>
                                    </p:set>
                                    <p:animEffect transition="in" filter="wipe(down)">
                                      <p:cBhvr>
                                        <p:cTn id="7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5" grpId="0"/>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19.8|13.4|18.2|59.2|18|35.1|13.4|55.1|9.2|15.6"/>
</p:tagLst>
</file>

<file path=ppt/tags/tag10.xml><?xml version="1.0" encoding="utf-8"?>
<p:tagLst xmlns:a="http://schemas.openxmlformats.org/drawingml/2006/main" xmlns:r="http://schemas.openxmlformats.org/officeDocument/2006/relationships" xmlns:p="http://schemas.openxmlformats.org/presentationml/2006/main">
  <p:tag name="TIMING" val="|5.2|3.1|7.7|13.6|13.9|42.5|38.2|44.6|9.5"/>
</p:tagLst>
</file>

<file path=ppt/tags/tag11.xml><?xml version="1.0" encoding="utf-8"?>
<p:tagLst xmlns:a="http://schemas.openxmlformats.org/drawingml/2006/main" xmlns:r="http://schemas.openxmlformats.org/officeDocument/2006/relationships" xmlns:p="http://schemas.openxmlformats.org/presentationml/2006/main">
  <p:tag name="TIMING" val="|17.8|20.6|1.6|2.2|34.5|22.7|7.7|34.1|18|7.3|7|69.7|33.4|43.9|5.9|30.2|14.5|17"/>
</p:tagLst>
</file>

<file path=ppt/tags/tag12.xml><?xml version="1.0" encoding="utf-8"?>
<p:tagLst xmlns:a="http://schemas.openxmlformats.org/drawingml/2006/main" xmlns:r="http://schemas.openxmlformats.org/officeDocument/2006/relationships" xmlns:p="http://schemas.openxmlformats.org/presentationml/2006/main">
  <p:tag name="TIMING" val="|8.5|7.4|1.1|20.4|36.2|17.6|54.5|79.2|14|15.3|27|11.8"/>
</p:tagLst>
</file>

<file path=ppt/tags/tag13.xml><?xml version="1.0" encoding="utf-8"?>
<p:tagLst xmlns:a="http://schemas.openxmlformats.org/drawingml/2006/main" xmlns:r="http://schemas.openxmlformats.org/officeDocument/2006/relationships" xmlns:p="http://schemas.openxmlformats.org/presentationml/2006/main">
  <p:tag name="TIMING" val="|7.6|11.1|4.7|7|6.8|11.6|13.4|65.5|29|27|8.4|29.5|74.4|33.1"/>
</p:tagLst>
</file>

<file path=ppt/tags/tag14.xml><?xml version="1.0" encoding="utf-8"?>
<p:tagLst xmlns:a="http://schemas.openxmlformats.org/drawingml/2006/main" xmlns:r="http://schemas.openxmlformats.org/officeDocument/2006/relationships" xmlns:p="http://schemas.openxmlformats.org/presentationml/2006/main">
  <p:tag name="TIMING" val="|6.4|5.3|11.1|15.9|12.9|18.5|8.1|18.8|29.8|9.5|2.4|21.7|38.8|2.1"/>
</p:tagLst>
</file>

<file path=ppt/tags/tag15.xml><?xml version="1.0" encoding="utf-8"?>
<p:tagLst xmlns:a="http://schemas.openxmlformats.org/drawingml/2006/main" xmlns:r="http://schemas.openxmlformats.org/officeDocument/2006/relationships" xmlns:p="http://schemas.openxmlformats.org/presentationml/2006/main">
  <p:tag name="TIMING" val="|31.5|11.4|1.9|12.2|18.5|17.5|13.8|26.5|47.2"/>
</p:tagLst>
</file>

<file path=ppt/tags/tag16.xml><?xml version="1.0" encoding="utf-8"?>
<p:tagLst xmlns:a="http://schemas.openxmlformats.org/drawingml/2006/main" xmlns:r="http://schemas.openxmlformats.org/officeDocument/2006/relationships" xmlns:p="http://schemas.openxmlformats.org/presentationml/2006/main">
  <p:tag name="TIMING" val="|8.9|10.8|57.8|45.1|19.8|36.9|14.2|13.2|52.2|42.9|18.4"/>
</p:tagLst>
</file>

<file path=ppt/tags/tag2.xml><?xml version="1.0" encoding="utf-8"?>
<p:tagLst xmlns:a="http://schemas.openxmlformats.org/drawingml/2006/main" xmlns:r="http://schemas.openxmlformats.org/officeDocument/2006/relationships" xmlns:p="http://schemas.openxmlformats.org/presentationml/2006/main">
  <p:tag name="TIMING" val="|4.9|16|2.9|1.3|20.3|14.4|4.3|40.6|36.1|14.4|30.3|9.7|4|59.4|53"/>
</p:tagLst>
</file>

<file path=ppt/tags/tag3.xml><?xml version="1.0" encoding="utf-8"?>
<p:tagLst xmlns:a="http://schemas.openxmlformats.org/drawingml/2006/main" xmlns:r="http://schemas.openxmlformats.org/officeDocument/2006/relationships" xmlns:p="http://schemas.openxmlformats.org/presentationml/2006/main">
  <p:tag name="TIMING" val="|5.2|3.1|7.7|13.6|13.9|42.5|38.2|44.6|9.5"/>
</p:tagLst>
</file>

<file path=ppt/tags/tag4.xml><?xml version="1.0" encoding="utf-8"?>
<p:tagLst xmlns:a="http://schemas.openxmlformats.org/drawingml/2006/main" xmlns:r="http://schemas.openxmlformats.org/officeDocument/2006/relationships" xmlns:p="http://schemas.openxmlformats.org/presentationml/2006/main">
  <p:tag name="TIMING" val="|3.6|12.3|12.5|15.5|4.6|15.4|9.6|9.9|38.8|17.3|22.1|10|31.9|53.9"/>
</p:tagLst>
</file>

<file path=ppt/tags/tag5.xml><?xml version="1.0" encoding="utf-8"?>
<p:tagLst xmlns:a="http://schemas.openxmlformats.org/drawingml/2006/main" xmlns:r="http://schemas.openxmlformats.org/officeDocument/2006/relationships" xmlns:p="http://schemas.openxmlformats.org/presentationml/2006/main">
  <p:tag name="TIMING" val="|7.2|13|3.8|3.4|9.2|25.8|40.1|45.9|4.3|9.5|75.3"/>
</p:tagLst>
</file>

<file path=ppt/tags/tag6.xml><?xml version="1.0" encoding="utf-8"?>
<p:tagLst xmlns:a="http://schemas.openxmlformats.org/drawingml/2006/main" xmlns:r="http://schemas.openxmlformats.org/officeDocument/2006/relationships" xmlns:p="http://schemas.openxmlformats.org/presentationml/2006/main">
  <p:tag name="TIMING" val="|5|22.9|17.4|26.7|22.4|7.2|10.6|103.4|36.6|40.5"/>
</p:tagLst>
</file>

<file path=ppt/tags/tag7.xml><?xml version="1.0" encoding="utf-8"?>
<p:tagLst xmlns:a="http://schemas.openxmlformats.org/drawingml/2006/main" xmlns:r="http://schemas.openxmlformats.org/officeDocument/2006/relationships" xmlns:p="http://schemas.openxmlformats.org/presentationml/2006/main">
  <p:tag name="TIMING" val="|20.7|6.9|5.5|5.3|3.5|0.1|46.7|14.5|10.5|8.9|27|6.3|62.2|33.2|46|50.4|48.3"/>
</p:tagLst>
</file>

<file path=ppt/tags/tag8.xml><?xml version="1.0" encoding="utf-8"?>
<p:tagLst xmlns:a="http://schemas.openxmlformats.org/drawingml/2006/main" xmlns:r="http://schemas.openxmlformats.org/officeDocument/2006/relationships" xmlns:p="http://schemas.openxmlformats.org/presentationml/2006/main">
  <p:tag name="TIMING" val="|7.1|5.3|0.7|0.7|1|13.4|0.9|50.2|5.4|9.9|9.6|2.9|28.2|21.5"/>
</p:tagLst>
</file>

<file path=ppt/tags/tag9.xml><?xml version="1.0" encoding="utf-8"?>
<p:tagLst xmlns:a="http://schemas.openxmlformats.org/drawingml/2006/main" xmlns:r="http://schemas.openxmlformats.org/officeDocument/2006/relationships" xmlns:p="http://schemas.openxmlformats.org/presentationml/2006/main">
  <p:tag name="TIMING" val="|27.7|22.8|36.6|94.8|15.8|28|38.5|3.4|75.9|36.7|11.1"/>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51454</TotalTime>
  <Words>2183</Words>
  <Application>Microsoft Office PowerPoint</Application>
  <PresentationFormat>Widescreen</PresentationFormat>
  <Paragraphs>329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 Extra Light</vt:lpstr>
      <vt:lpstr>Arial</vt:lpstr>
      <vt:lpstr>Calibri</vt:lpstr>
      <vt:lpstr>Calibri Light</vt:lpstr>
      <vt:lpstr>Cambria Math</vt:lpstr>
      <vt:lpstr>Garamond</vt:lpstr>
      <vt:lpstr>Wingdings</vt:lpstr>
      <vt:lpstr>Office Theme</vt:lpstr>
      <vt:lpstr>Parameter Estimation in Probabilistic Models (Contd.)</vt:lpstr>
      <vt:lpstr>Plan Today</vt:lpstr>
      <vt:lpstr>An Important Point: PPD using Marginal Likelihood</vt:lpstr>
      <vt:lpstr>         Estimating a  Beta-Bernoulli Model</vt:lpstr>
      <vt:lpstr>Estimating a Coin’s Bias: MLE</vt:lpstr>
      <vt:lpstr>Estimating a Coin’s Bias: MAP</vt:lpstr>
      <vt:lpstr>Estimating a Coin’s Bias: MAP</vt:lpstr>
      <vt:lpstr>Estimating a Coin’s Bias: Fully Bayesian Inference</vt:lpstr>
      <vt:lpstr>Conjugacy and Conjugate Priors</vt:lpstr>
      <vt:lpstr>Making Predictions</vt:lpstr>
      <vt:lpstr>            Estimating a  Dirichlet-Multinoulli Model</vt:lpstr>
      <vt:lpstr>Bayesian Inference for Multinoulli/Multinomial</vt:lpstr>
      <vt:lpstr>Brief Detour: Dirichlet Distribution</vt:lpstr>
      <vt:lpstr>Bayesian Inference for Multinoulli</vt:lpstr>
      <vt:lpstr>Bayesian Inference for Multinoulli</vt:lpstr>
      <vt:lpstr>“Reading” the Posterior Distribution</vt:lpstr>
      <vt:lpstr>“Reading” the Posterior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Piyush Rai</dc:creator>
  <cp:lastModifiedBy>Piyush Rai</cp:lastModifiedBy>
  <cp:revision>2552</cp:revision>
  <dcterms:created xsi:type="dcterms:W3CDTF">2020-07-07T20:42:16Z</dcterms:created>
  <dcterms:modified xsi:type="dcterms:W3CDTF">2022-08-08T03:17:56Z</dcterms:modified>
</cp:coreProperties>
</file>