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551" r:id="rId2"/>
    <p:sldId id="631" r:id="rId3"/>
    <p:sldId id="647" r:id="rId4"/>
    <p:sldId id="648" r:id="rId5"/>
    <p:sldId id="661" r:id="rId6"/>
    <p:sldId id="654" r:id="rId7"/>
    <p:sldId id="655" r:id="rId8"/>
    <p:sldId id="650" r:id="rId9"/>
    <p:sldId id="656" r:id="rId10"/>
    <p:sldId id="649" r:id="rId11"/>
    <p:sldId id="651" r:id="rId12"/>
    <p:sldId id="662" r:id="rId13"/>
    <p:sldId id="663" r:id="rId14"/>
    <p:sldId id="664" r:id="rId15"/>
    <p:sldId id="668" r:id="rId16"/>
    <p:sldId id="669" r:id="rId17"/>
    <p:sldId id="670" r:id="rId18"/>
    <p:sldId id="671" r:id="rId19"/>
    <p:sldId id="665" r:id="rId20"/>
    <p:sldId id="666" r:id="rId21"/>
    <p:sldId id="6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06-11-2022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06-11-2022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06-11-2022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06-11-2022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06-11-2022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06-11-2022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06-11-2022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06-11-2022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06-11-2022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06-11-2022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06-11-2022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8.emf"/><Relationship Id="rId10" Type="http://schemas.openxmlformats.org/officeDocument/2006/relationships/image" Target="../media/image17.png"/><Relationship Id="rId4" Type="http://schemas.openxmlformats.org/officeDocument/2006/relationships/image" Target="../media/image7.emf"/><Relationship Id="rId9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80.png"/><Relationship Id="rId9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1.png"/><Relationship Id="rId5" Type="http://schemas.openxmlformats.org/officeDocument/2006/relationships/image" Target="../media/image170.png"/><Relationship Id="rId10" Type="http://schemas.openxmlformats.org/officeDocument/2006/relationships/image" Target="../media/image200.png"/><Relationship Id="rId9" Type="http://schemas.openxmlformats.org/officeDocument/2006/relationships/image" Target="../media/image2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30.png"/><Relationship Id="rId5" Type="http://schemas.openxmlformats.org/officeDocument/2006/relationships/image" Target="../media/image2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7" Type="http://schemas.openxmlformats.org/officeDocument/2006/relationships/image" Target="../media/image2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10" Type="http://schemas.openxmlformats.org/officeDocument/2006/relationships/image" Target="../media/image310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665" y="2964126"/>
            <a:ext cx="11276296" cy="821886"/>
          </a:xfrm>
        </p:spPr>
        <p:txBody>
          <a:bodyPr>
            <a:noAutofit/>
          </a:bodyPr>
          <a:lstStyle/>
          <a:p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Assorted Topics in Probabilistic ML (1)</a:t>
            </a:r>
            <a:endParaRPr lang="en-IN" sz="44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BO: Some Challenges/Open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Learning the regression model for the function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GPs are flexible but can be expensive as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grows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Bayesian neural networks can be an more efficient alternative to GPs (Snoek et al, 2015)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of the regression model itself (e.g., GP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. function, Bayesian NN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hyperparam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High-dimensional Bayesian Optimization (optimizing functions of many variables)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Most existing methods work well only for a moderate-dimensional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Number of function evaluations required would be quite large in high dimensions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Lot of recent work on this (e.g., based on dimensionality reduction)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Multitask Bayesian Optimization (joint BO for several related functions)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Basic idea: If two functions are similar their optima would also be nearby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9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590"/>
    </mc:Choice>
    <mc:Fallback xmlns="">
      <p:transition spd="slow" advTm="302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BO: Some Further Resources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Some survey papers: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A Tutorial on Bayesian Optimization of Expensive Cost Functions, with Application to Active User Modeling and Hierarchical Reinforcement Learning (</a:t>
            </a:r>
            <a:r>
              <a:rPr lang="en-GB" sz="2200" dirty="0" err="1">
                <a:latin typeface="Abadi Extra Light" panose="020B0204020104020204" pitchFamily="34" charset="0"/>
              </a:rPr>
              <a:t>Brochu</a:t>
            </a:r>
            <a:r>
              <a:rPr lang="en-GB" sz="2200" dirty="0">
                <a:latin typeface="Abadi Extra Light" panose="020B0204020104020204" pitchFamily="34" charset="0"/>
              </a:rPr>
              <a:t> et al., 2010)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Taking the Human Out of the Loop: A Review of Bayesian Optimization (</a:t>
            </a:r>
            <a:r>
              <a:rPr lang="en-GB" sz="2200" dirty="0" err="1">
                <a:latin typeface="Abadi Extra Light" panose="020B0204020104020204" pitchFamily="34" charset="0"/>
              </a:rPr>
              <a:t>Shahriari</a:t>
            </a:r>
            <a:r>
              <a:rPr lang="en-GB" sz="2200" dirty="0">
                <a:latin typeface="Abadi Extra Light" panose="020B0204020104020204" pitchFamily="34" charset="0"/>
              </a:rPr>
              <a:t> et al., 2015)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Some open source software libraries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badi Extra Light" panose="020B0204020104020204" pitchFamily="34" charset="0"/>
              </a:rPr>
              <a:t>BoTorch</a:t>
            </a:r>
            <a:r>
              <a:rPr lang="en-GB" sz="2200" dirty="0">
                <a:latin typeface="Abadi Extra Light" panose="020B0204020104020204" pitchFamily="34" charset="0"/>
              </a:rPr>
              <a:t>: Bayesian Optimization in </a:t>
            </a:r>
            <a:r>
              <a:rPr lang="en-GB" sz="2200" dirty="0" err="1">
                <a:latin typeface="Abadi Extra Light" panose="020B0204020104020204" pitchFamily="34" charset="0"/>
              </a:rPr>
              <a:t>PyTorch</a:t>
            </a: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badi Extra Light" panose="020B0204020104020204" pitchFamily="34" charset="0"/>
              </a:rPr>
              <a:t>GPflowOpt</a:t>
            </a:r>
            <a:r>
              <a:rPr lang="en-GB" sz="2200" dirty="0">
                <a:latin typeface="Abadi Extra Light" panose="020B0204020104020204" pitchFamily="34" charset="0"/>
              </a:rPr>
              <a:t>: Bayesian Optimization in </a:t>
            </a:r>
            <a:r>
              <a:rPr lang="en-GB" sz="2200" dirty="0" err="1">
                <a:latin typeface="Abadi Extra Light" panose="020B0204020104020204" pitchFamily="34" charset="0"/>
              </a:rPr>
              <a:t>Tensorflow</a:t>
            </a:r>
            <a:r>
              <a:rPr lang="en-GB" sz="2200" dirty="0">
                <a:latin typeface="Abadi Extra Light" panose="020B0204020104020204" pitchFamily="34" charset="0"/>
              </a:rPr>
              <a:t> (and using GP for modeling the function)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Also available in scikit-optimize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9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797" y="2902591"/>
            <a:ext cx="9518405" cy="1259837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r>
              <a:rPr lang="en-IN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Frequentist Statistics</a:t>
            </a:r>
            <a:b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(vs Bayesian Statistics)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48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52"/>
    </mc:Choice>
    <mc:Fallback>
      <p:transition spd="slow" advTm="4315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Frequentist Statistics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Bayesian approach treats parameters/model unknowns as random variables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the Bayesian approach, the posterior over these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help capture the uncertainty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Frequentist approach is a different way to capture uncertainty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Don’t treat parameters as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but as fixed unknowns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Treat parameters as a function of the dataset, e.g.,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IN" b="0" dirty="0"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Variations in param estimates over different datasets represents their uncertainty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0B96ECC-3A96-4704-D5BC-D1A77CB9C76A}"/>
              </a:ext>
            </a:extLst>
          </p:cNvPr>
          <p:cNvSpPr/>
          <p:nvPr/>
        </p:nvSpPr>
        <p:spPr>
          <a:xfrm>
            <a:off x="9228480" y="2883641"/>
            <a:ext cx="2004379" cy="733961"/>
          </a:xfrm>
          <a:prstGeom prst="wedgeRectCallout">
            <a:avLst>
              <a:gd name="adj1" fmla="val -66704"/>
              <a:gd name="adj2" fmla="val 447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can be some point estimate, e.g., MLE, MAP, method of moments, etc.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713B5-F27C-E33C-6306-329CC53DD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800" y="4651086"/>
            <a:ext cx="5352585" cy="535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00F97-6AD4-60CF-E277-4069E35D3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978" y="5194657"/>
            <a:ext cx="6013577" cy="9703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A541C5-502F-E5F1-C13C-1CFB89067EBC}"/>
                  </a:ext>
                </a:extLst>
              </p:cNvPr>
              <p:cNvSpPr txBox="1"/>
              <p:nvPr/>
            </p:nvSpPr>
            <p:spPr>
              <a:xfrm>
                <a:off x="9461999" y="4780215"/>
                <a:ext cx="1512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A541C5-502F-E5F1-C13C-1CFB89067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999" y="4780215"/>
                <a:ext cx="1512850" cy="276999"/>
              </a:xfrm>
              <a:prstGeom prst="rect">
                <a:avLst/>
              </a:prstGeom>
              <a:blipFill>
                <a:blip r:embed="rId6"/>
                <a:stretch>
                  <a:fillRect l="-5242" t="-2174" r="-5242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EB0DB00-991A-F5BB-ED4C-3B82291F86B5}"/>
              </a:ext>
            </a:extLst>
          </p:cNvPr>
          <p:cNvSpPr/>
          <p:nvPr/>
        </p:nvSpPr>
        <p:spPr>
          <a:xfrm>
            <a:off x="6925451" y="4175168"/>
            <a:ext cx="1587522" cy="475918"/>
          </a:xfrm>
          <a:prstGeom prst="wedgeRectCallout">
            <a:avLst>
              <a:gd name="adj1" fmla="val -58778"/>
              <a:gd name="adj2" fmla="val 542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True unknown value of the parameter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5300B07-0529-F1D5-94AC-84EAF38BD469}"/>
              </a:ext>
            </a:extLst>
          </p:cNvPr>
          <p:cNvSpPr/>
          <p:nvPr/>
        </p:nvSpPr>
        <p:spPr>
          <a:xfrm>
            <a:off x="1709898" y="4292942"/>
            <a:ext cx="1587522" cy="625772"/>
          </a:xfrm>
          <a:prstGeom prst="wedgeRectCallout">
            <a:avLst>
              <a:gd name="adj1" fmla="val 67518"/>
              <a:gd name="adj2" fmla="val 373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 random dataset drawn from the true data distribution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68727F3C-F3D5-74F2-3B85-728B53E88D66}"/>
              </a:ext>
            </a:extLst>
          </p:cNvPr>
          <p:cNvSpPr/>
          <p:nvPr/>
        </p:nvSpPr>
        <p:spPr>
          <a:xfrm>
            <a:off x="286992" y="5125492"/>
            <a:ext cx="2845812" cy="678024"/>
          </a:xfrm>
          <a:prstGeom prst="wedgeRectCallout">
            <a:avLst>
              <a:gd name="adj1" fmla="val 63862"/>
              <a:gd name="adj2" fmla="val 3269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The estimated distribution of the parameters given any randomly drawn dataset from the true data distribution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3FE69F3-EA07-9ECA-37C3-BFC9E179CE16}"/>
                  </a:ext>
                </a:extLst>
              </p:cNvPr>
              <p:cNvSpPr/>
              <p:nvPr/>
            </p:nvSpPr>
            <p:spPr>
              <a:xfrm>
                <a:off x="265245" y="5975124"/>
                <a:ext cx="2946666" cy="502792"/>
              </a:xfrm>
              <a:prstGeom prst="wedgeRectCallout">
                <a:avLst>
                  <a:gd name="adj1" fmla="val 44996"/>
                  <a:gd name="adj2" fmla="val -8856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this is known as the </a:t>
                </a:r>
                <a:r>
                  <a:rPr lang="en-IN" sz="1400" b="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“sampling distribution”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the estimator 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3FE69F3-EA07-9ECA-37C3-BFC9E179C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5975124"/>
                <a:ext cx="2946666" cy="502792"/>
              </a:xfrm>
              <a:prstGeom prst="wedgeRectCallout">
                <a:avLst>
                  <a:gd name="adj1" fmla="val 44996"/>
                  <a:gd name="adj2" fmla="val -88562"/>
                </a:avLst>
              </a:prstGeom>
              <a:blipFill>
                <a:blip r:embed="rId7"/>
                <a:stretch>
                  <a:fillRect l="-412" b="-7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C6932016-83B9-3C70-7D40-F7CFE13237D7}"/>
              </a:ext>
            </a:extLst>
          </p:cNvPr>
          <p:cNvSpPr/>
          <p:nvPr/>
        </p:nvSpPr>
        <p:spPr>
          <a:xfrm>
            <a:off x="3297420" y="6165030"/>
            <a:ext cx="3709514" cy="625772"/>
          </a:xfrm>
          <a:prstGeom prst="wedgeRectCallout">
            <a:avLst>
              <a:gd name="adj1" fmla="val -53730"/>
              <a:gd name="adj2" fmla="val -295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Note that sampling distribution is different from a posterior distribution we infer in Bayesian learning (there, we condition on a fixed training set)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5C46E-7FA5-3465-BE84-C467202E8AC1}"/>
              </a:ext>
            </a:extLst>
          </p:cNvPr>
          <p:cNvSpPr/>
          <p:nvPr/>
        </p:nvSpPr>
        <p:spPr>
          <a:xfrm>
            <a:off x="8732939" y="5414433"/>
            <a:ext cx="142719" cy="67112"/>
          </a:xfrm>
          <a:custGeom>
            <a:avLst/>
            <a:gdLst>
              <a:gd name="connsiteX0" fmla="*/ 0 w 142719"/>
              <a:gd name="connsiteY0" fmla="*/ 50334 h 67112"/>
              <a:gd name="connsiteX1" fmla="*/ 16778 w 142719"/>
              <a:gd name="connsiteY1" fmla="*/ 8389 h 67112"/>
              <a:gd name="connsiteX2" fmla="*/ 41945 w 142719"/>
              <a:gd name="connsiteY2" fmla="*/ 16778 h 67112"/>
              <a:gd name="connsiteX3" fmla="*/ 92279 w 142719"/>
              <a:gd name="connsiteY3" fmla="*/ 67112 h 67112"/>
              <a:gd name="connsiteX4" fmla="*/ 125835 w 142719"/>
              <a:gd name="connsiteY4" fmla="*/ 50334 h 67112"/>
              <a:gd name="connsiteX5" fmla="*/ 142613 w 142719"/>
              <a:gd name="connsiteY5" fmla="*/ 0 h 6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19" h="67112">
                <a:moveTo>
                  <a:pt x="0" y="50334"/>
                </a:moveTo>
                <a:cubicBezTo>
                  <a:pt x="5593" y="36352"/>
                  <a:pt x="5019" y="17796"/>
                  <a:pt x="16778" y="8389"/>
                </a:cubicBezTo>
                <a:cubicBezTo>
                  <a:pt x="23683" y="2865"/>
                  <a:pt x="34965" y="11349"/>
                  <a:pt x="41945" y="16778"/>
                </a:cubicBezTo>
                <a:cubicBezTo>
                  <a:pt x="60674" y="31345"/>
                  <a:pt x="92279" y="67112"/>
                  <a:pt x="92279" y="67112"/>
                </a:cubicBezTo>
                <a:cubicBezTo>
                  <a:pt x="103464" y="61519"/>
                  <a:pt x="116992" y="59177"/>
                  <a:pt x="125835" y="50334"/>
                </a:cubicBezTo>
                <a:cubicBezTo>
                  <a:pt x="145114" y="31055"/>
                  <a:pt x="142613" y="20662"/>
                  <a:pt x="142613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E69FB48A-7E60-08D4-20EE-6ABA8388558F}"/>
              </a:ext>
            </a:extLst>
          </p:cNvPr>
          <p:cNvSpPr/>
          <p:nvPr/>
        </p:nvSpPr>
        <p:spPr>
          <a:xfrm>
            <a:off x="7277001" y="6153683"/>
            <a:ext cx="4250674" cy="625772"/>
          </a:xfrm>
          <a:prstGeom prst="wedgeRectCallout">
            <a:avLst>
              <a:gd name="adj1" fmla="val -56659"/>
              <a:gd name="adj2" fmla="val -122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But if the estimator is MLE and Bayesian method’s prior is uniform, then both distributions are very similar (sampling distribution is often called “poor man’s posterior”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52DA8771-B35E-1BDD-07A8-BDB20D37A9CF}"/>
                  </a:ext>
                </a:extLst>
              </p:cNvPr>
              <p:cNvSpPr/>
              <p:nvPr/>
            </p:nvSpPr>
            <p:spPr>
              <a:xfrm>
                <a:off x="9495555" y="5213915"/>
                <a:ext cx="2004379" cy="535260"/>
              </a:xfrm>
              <a:prstGeom prst="wedgeRectCallout">
                <a:avLst>
                  <a:gd name="adj1" fmla="val -66704"/>
                  <a:gd name="adj2" fmla="val 4471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Param estimate using the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</a:t>
                </a:r>
                <a:r>
                  <a:rPr lang="en-IN" sz="14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sampled dataset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52DA8771-B35E-1BDD-07A8-BDB20D37A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555" y="5213915"/>
                <a:ext cx="2004379" cy="535260"/>
              </a:xfrm>
              <a:prstGeom prst="wedgeRectCallout">
                <a:avLst>
                  <a:gd name="adj1" fmla="val -66704"/>
                  <a:gd name="adj2" fmla="val 44714"/>
                </a:avLst>
              </a:prstGeom>
              <a:blipFill>
                <a:blip r:embed="rId8"/>
                <a:stretch>
                  <a:fillRect b="-76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8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59"/>
    </mc:Choice>
    <mc:Fallback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 animBg="1"/>
      <p:bldP spid="13" grpId="0" animBg="1"/>
      <p:bldP spid="14" grpId="0" animBg="1"/>
      <p:bldP spid="16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Approximating the sampling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Since the true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not known, we can’t compute the sampling distribution exactly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Bootstrap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is a popular method to approximate the sampling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Two types of bootstrap methods: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parametric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nonparametric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bootstrap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FB853-969E-BBC4-4611-B387E4AFB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134" y="1616903"/>
            <a:ext cx="4207739" cy="420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5B63D2-74D2-30C6-A55F-12A664DF7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744" y="2037677"/>
            <a:ext cx="4274806" cy="6897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D2E97B-7A15-FA6B-3667-4C434701CF63}"/>
                  </a:ext>
                </a:extLst>
              </p:cNvPr>
              <p:cNvSpPr txBox="1"/>
              <p:nvPr/>
            </p:nvSpPr>
            <p:spPr>
              <a:xfrm>
                <a:off x="8424517" y="1688790"/>
                <a:ext cx="1512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D2E97B-7A15-FA6B-3667-4C434701C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517" y="1688790"/>
                <a:ext cx="1512850" cy="276999"/>
              </a:xfrm>
              <a:prstGeom prst="rect">
                <a:avLst/>
              </a:prstGeom>
              <a:blipFill>
                <a:blip r:embed="rId6"/>
                <a:stretch>
                  <a:fillRect l="-5242" t="-2222" r="-524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744A51-7A21-D773-A627-CF333229F6BA}"/>
                  </a:ext>
                </a:extLst>
              </p:cNvPr>
              <p:cNvSpPr txBox="1"/>
              <p:nvPr/>
            </p:nvSpPr>
            <p:spPr>
              <a:xfrm>
                <a:off x="393369" y="4058547"/>
                <a:ext cx="5213800" cy="2400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Get a point est.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400" dirty="0">
                    <a:latin typeface="+mj-lt"/>
                  </a:rPr>
                  <a:t>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using training data</a:t>
                </a:r>
              </a:p>
              <a:p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Generate multiple datasets using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Now compute the approximation as</a:t>
                </a:r>
              </a:p>
              <a:p>
                <a:r>
                  <a:rPr lang="en-IN" sz="2400" dirty="0">
                    <a:latin typeface="+mj-lt"/>
                  </a:rPr>
                  <a:t>    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744A51-7A21-D773-A627-CF333229F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9" y="4058547"/>
                <a:ext cx="5213800" cy="2400722"/>
              </a:xfrm>
              <a:prstGeom prst="rect">
                <a:avLst/>
              </a:prstGeom>
              <a:blipFill>
                <a:blip r:embed="rId7"/>
                <a:stretch>
                  <a:fillRect l="-1637" t="-2284" r="-9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7CFCEF-62E6-80F6-4486-EE413208F077}"/>
                  </a:ext>
                </a:extLst>
              </p:cNvPr>
              <p:cNvSpPr txBox="1"/>
              <p:nvPr/>
            </p:nvSpPr>
            <p:spPr>
              <a:xfrm>
                <a:off x="2330341" y="4401942"/>
                <a:ext cx="1552413" cy="449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7CFCEF-62E6-80F6-4486-EE413208F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341" y="4401942"/>
                <a:ext cx="1552413" cy="4491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61C8D791-127B-B3AA-9DA6-55C9C7F2DC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812" y="5293308"/>
            <a:ext cx="3258210" cy="3078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51EC60-B895-6063-3426-15CDAC9F18EB}"/>
                  </a:ext>
                </a:extLst>
              </p:cNvPr>
              <p:cNvSpPr txBox="1"/>
              <p:nvPr/>
            </p:nvSpPr>
            <p:spPr>
              <a:xfrm>
                <a:off x="4045730" y="5293308"/>
                <a:ext cx="1512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51EC60-B895-6063-3426-15CDAC9F1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30" y="5293308"/>
                <a:ext cx="1512850" cy="276999"/>
              </a:xfrm>
              <a:prstGeom prst="rect">
                <a:avLst/>
              </a:prstGeom>
              <a:blipFill>
                <a:blip r:embed="rId10"/>
                <a:stretch>
                  <a:fillRect l="-5242" t="-2174" r="-5242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77A6594-4D06-25AF-C6FA-F8A9D02C4A91}"/>
              </a:ext>
            </a:extLst>
          </p:cNvPr>
          <p:cNvSpPr/>
          <p:nvPr/>
        </p:nvSpPr>
        <p:spPr>
          <a:xfrm>
            <a:off x="7214532" y="2143725"/>
            <a:ext cx="142719" cy="67112"/>
          </a:xfrm>
          <a:custGeom>
            <a:avLst/>
            <a:gdLst>
              <a:gd name="connsiteX0" fmla="*/ 0 w 142719"/>
              <a:gd name="connsiteY0" fmla="*/ 50334 h 67112"/>
              <a:gd name="connsiteX1" fmla="*/ 16778 w 142719"/>
              <a:gd name="connsiteY1" fmla="*/ 8389 h 67112"/>
              <a:gd name="connsiteX2" fmla="*/ 41945 w 142719"/>
              <a:gd name="connsiteY2" fmla="*/ 16778 h 67112"/>
              <a:gd name="connsiteX3" fmla="*/ 92279 w 142719"/>
              <a:gd name="connsiteY3" fmla="*/ 67112 h 67112"/>
              <a:gd name="connsiteX4" fmla="*/ 125835 w 142719"/>
              <a:gd name="connsiteY4" fmla="*/ 50334 h 67112"/>
              <a:gd name="connsiteX5" fmla="*/ 142613 w 142719"/>
              <a:gd name="connsiteY5" fmla="*/ 0 h 6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19" h="67112">
                <a:moveTo>
                  <a:pt x="0" y="50334"/>
                </a:moveTo>
                <a:cubicBezTo>
                  <a:pt x="5593" y="36352"/>
                  <a:pt x="5019" y="17796"/>
                  <a:pt x="16778" y="8389"/>
                </a:cubicBezTo>
                <a:cubicBezTo>
                  <a:pt x="23683" y="2865"/>
                  <a:pt x="34965" y="11349"/>
                  <a:pt x="41945" y="16778"/>
                </a:cubicBezTo>
                <a:cubicBezTo>
                  <a:pt x="60674" y="31345"/>
                  <a:pt x="92279" y="67112"/>
                  <a:pt x="92279" y="67112"/>
                </a:cubicBezTo>
                <a:cubicBezTo>
                  <a:pt x="103464" y="61519"/>
                  <a:pt x="116992" y="59177"/>
                  <a:pt x="125835" y="50334"/>
                </a:cubicBezTo>
                <a:cubicBezTo>
                  <a:pt x="145114" y="31055"/>
                  <a:pt x="142613" y="20662"/>
                  <a:pt x="142613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8EA4A5-F54B-E94B-4C5B-08F636E8D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96" y="6043336"/>
            <a:ext cx="4274806" cy="689798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4720A8-F078-E5AA-4F78-8935FBBEAAD8}"/>
              </a:ext>
            </a:extLst>
          </p:cNvPr>
          <p:cNvSpPr/>
          <p:nvPr/>
        </p:nvSpPr>
        <p:spPr>
          <a:xfrm>
            <a:off x="4572484" y="6149384"/>
            <a:ext cx="142719" cy="67112"/>
          </a:xfrm>
          <a:custGeom>
            <a:avLst/>
            <a:gdLst>
              <a:gd name="connsiteX0" fmla="*/ 0 w 142719"/>
              <a:gd name="connsiteY0" fmla="*/ 50334 h 67112"/>
              <a:gd name="connsiteX1" fmla="*/ 16778 w 142719"/>
              <a:gd name="connsiteY1" fmla="*/ 8389 h 67112"/>
              <a:gd name="connsiteX2" fmla="*/ 41945 w 142719"/>
              <a:gd name="connsiteY2" fmla="*/ 16778 h 67112"/>
              <a:gd name="connsiteX3" fmla="*/ 92279 w 142719"/>
              <a:gd name="connsiteY3" fmla="*/ 67112 h 67112"/>
              <a:gd name="connsiteX4" fmla="*/ 125835 w 142719"/>
              <a:gd name="connsiteY4" fmla="*/ 50334 h 67112"/>
              <a:gd name="connsiteX5" fmla="*/ 142613 w 142719"/>
              <a:gd name="connsiteY5" fmla="*/ 0 h 6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19" h="67112">
                <a:moveTo>
                  <a:pt x="0" y="50334"/>
                </a:moveTo>
                <a:cubicBezTo>
                  <a:pt x="5593" y="36352"/>
                  <a:pt x="5019" y="17796"/>
                  <a:pt x="16778" y="8389"/>
                </a:cubicBezTo>
                <a:cubicBezTo>
                  <a:pt x="23683" y="2865"/>
                  <a:pt x="34965" y="11349"/>
                  <a:pt x="41945" y="16778"/>
                </a:cubicBezTo>
                <a:cubicBezTo>
                  <a:pt x="60674" y="31345"/>
                  <a:pt x="92279" y="67112"/>
                  <a:pt x="92279" y="67112"/>
                </a:cubicBezTo>
                <a:cubicBezTo>
                  <a:pt x="103464" y="61519"/>
                  <a:pt x="116992" y="59177"/>
                  <a:pt x="125835" y="50334"/>
                </a:cubicBezTo>
                <a:cubicBezTo>
                  <a:pt x="145114" y="31055"/>
                  <a:pt x="142613" y="20662"/>
                  <a:pt x="142613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E41C2C-1D4C-F662-CED1-EA8191A0A1CD}"/>
                  </a:ext>
                </a:extLst>
              </p:cNvPr>
              <p:cNvSpPr txBox="1"/>
              <p:nvPr/>
            </p:nvSpPr>
            <p:spPr>
              <a:xfrm>
                <a:off x="5894692" y="4077638"/>
                <a:ext cx="584379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Use sampling with replacement on original training set to generate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datasets with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datapoints in each</a:t>
                </a:r>
              </a:p>
              <a:p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Now compute the approximation as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E41C2C-1D4C-F662-CED1-EA8191A0A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692" y="4077638"/>
                <a:ext cx="5843794" cy="2677656"/>
              </a:xfrm>
              <a:prstGeom prst="rect">
                <a:avLst/>
              </a:prstGeom>
              <a:blipFill>
                <a:blip r:embed="rId11"/>
                <a:stretch>
                  <a:fillRect l="-1460" t="-20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E31D1765-9D3C-7236-E905-7D939B564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704" y="5931423"/>
            <a:ext cx="4274806" cy="689798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EC3B34C-F92A-6310-47CF-97AE8989E07D}"/>
              </a:ext>
            </a:extLst>
          </p:cNvPr>
          <p:cNvSpPr/>
          <p:nvPr/>
        </p:nvSpPr>
        <p:spPr>
          <a:xfrm>
            <a:off x="10242492" y="6037471"/>
            <a:ext cx="142719" cy="67112"/>
          </a:xfrm>
          <a:custGeom>
            <a:avLst/>
            <a:gdLst>
              <a:gd name="connsiteX0" fmla="*/ 0 w 142719"/>
              <a:gd name="connsiteY0" fmla="*/ 50334 h 67112"/>
              <a:gd name="connsiteX1" fmla="*/ 16778 w 142719"/>
              <a:gd name="connsiteY1" fmla="*/ 8389 h 67112"/>
              <a:gd name="connsiteX2" fmla="*/ 41945 w 142719"/>
              <a:gd name="connsiteY2" fmla="*/ 16778 h 67112"/>
              <a:gd name="connsiteX3" fmla="*/ 92279 w 142719"/>
              <a:gd name="connsiteY3" fmla="*/ 67112 h 67112"/>
              <a:gd name="connsiteX4" fmla="*/ 125835 w 142719"/>
              <a:gd name="connsiteY4" fmla="*/ 50334 h 67112"/>
              <a:gd name="connsiteX5" fmla="*/ 142613 w 142719"/>
              <a:gd name="connsiteY5" fmla="*/ 0 h 6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19" h="67112">
                <a:moveTo>
                  <a:pt x="0" y="50334"/>
                </a:moveTo>
                <a:cubicBezTo>
                  <a:pt x="5593" y="36352"/>
                  <a:pt x="5019" y="17796"/>
                  <a:pt x="16778" y="8389"/>
                </a:cubicBezTo>
                <a:cubicBezTo>
                  <a:pt x="23683" y="2865"/>
                  <a:pt x="34965" y="11349"/>
                  <a:pt x="41945" y="16778"/>
                </a:cubicBezTo>
                <a:cubicBezTo>
                  <a:pt x="60674" y="31345"/>
                  <a:pt x="92279" y="67112"/>
                  <a:pt x="92279" y="67112"/>
                </a:cubicBezTo>
                <a:cubicBezTo>
                  <a:pt x="103464" y="61519"/>
                  <a:pt x="116992" y="59177"/>
                  <a:pt x="125835" y="50334"/>
                </a:cubicBezTo>
                <a:cubicBezTo>
                  <a:pt x="145114" y="31055"/>
                  <a:pt x="142613" y="20662"/>
                  <a:pt x="142613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027839AD-590C-BF84-00DC-2DA2200E6264}"/>
              </a:ext>
            </a:extLst>
          </p:cNvPr>
          <p:cNvSpPr/>
          <p:nvPr/>
        </p:nvSpPr>
        <p:spPr>
          <a:xfrm>
            <a:off x="8692721" y="4852210"/>
            <a:ext cx="2388633" cy="657666"/>
          </a:xfrm>
          <a:prstGeom prst="wedgeRectCallout">
            <a:avLst>
              <a:gd name="adj1" fmla="val -58699"/>
              <a:gd name="adj2" fmla="val -113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dataset will contain roughly 63% unique datapoints from original training set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A547BC6-9892-17FD-7F86-72D85DACC08B}"/>
              </a:ext>
            </a:extLst>
          </p:cNvPr>
          <p:cNvSpPr/>
          <p:nvPr/>
        </p:nvSpPr>
        <p:spPr>
          <a:xfrm>
            <a:off x="344780" y="4077638"/>
            <a:ext cx="5409284" cy="2677656"/>
          </a:xfrm>
          <a:prstGeom prst="round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A46CEA2-6CBA-18D6-5159-EEA199DD48B3}"/>
              </a:ext>
            </a:extLst>
          </p:cNvPr>
          <p:cNvSpPr/>
          <p:nvPr/>
        </p:nvSpPr>
        <p:spPr>
          <a:xfrm>
            <a:off x="5857875" y="4049735"/>
            <a:ext cx="5687260" cy="2677656"/>
          </a:xfrm>
          <a:prstGeom prst="round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D48623-63EC-77EC-368D-FD01BFA26F12}"/>
              </a:ext>
            </a:extLst>
          </p:cNvPr>
          <p:cNvSpPr txBox="1"/>
          <p:nvPr/>
        </p:nvSpPr>
        <p:spPr>
          <a:xfrm>
            <a:off x="1911192" y="3724886"/>
            <a:ext cx="217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Parametric Bootstrap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033E53-CE30-C1AE-C0EA-2E4D10D814C0}"/>
              </a:ext>
            </a:extLst>
          </p:cNvPr>
          <p:cNvSpPr txBox="1"/>
          <p:nvPr/>
        </p:nvSpPr>
        <p:spPr>
          <a:xfrm>
            <a:off x="7475341" y="3724886"/>
            <a:ext cx="25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Nonparametric Bootstrap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08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59"/>
    </mc:Choice>
    <mc:Fallback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  <p:bldP spid="20" grpId="0"/>
      <p:bldP spid="21" grpId="0" animBg="1"/>
      <p:bldP spid="23" grpId="0" animBg="1"/>
      <p:bldP spid="24" grpId="0"/>
      <p:bldP spid="31" grpId="0" animBg="1"/>
      <p:bldP spid="32" grpId="0" animBg="1"/>
      <p:bldP spid="33" grpId="0" animBg="1"/>
      <p:bldP spid="34" grpId="0" animBg="1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754" y="2799081"/>
            <a:ext cx="8200009" cy="1259837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r>
              <a:rPr lang="en-IN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 Calibration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7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52"/>
    </mc:Choice>
    <mc:Fallback>
      <p:transition spd="slow" advTm="4315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 of Predictive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a predictive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Define score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on an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IN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IN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solidFill>
                    <a:srgbClr val="0000FF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expected score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scoring rule is said to be 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“proper scoring rule”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log-likelihood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a proper scoring rule because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Another proper scoring rule is the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Brier score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(lower is better)</a:t>
                </a: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EDCBE4-9169-E5AE-66DB-86EE49A7D8A6}"/>
                  </a:ext>
                </a:extLst>
              </p:cNvPr>
              <p:cNvSpPr txBox="1"/>
              <p:nvPr/>
            </p:nvSpPr>
            <p:spPr>
              <a:xfrm>
                <a:off x="2917064" y="2656164"/>
                <a:ext cx="6848477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=∫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𝑑𝑦𝑑𝑥</m:t>
                      </m:r>
                    </m:oMath>
                  </m:oMathPara>
                </a14:m>
                <a:endParaRPr lang="en-IN" sz="28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EDCBE4-9169-E5AE-66DB-86EE49A7D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64" y="2656164"/>
                <a:ext cx="6848477" cy="486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63F4387-82CF-9E11-ED18-C8B7D6930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759" y="4294519"/>
            <a:ext cx="8344594" cy="469383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903E1DE-5B11-FFF2-F688-D28C049A3BF1}"/>
              </a:ext>
            </a:extLst>
          </p:cNvPr>
          <p:cNvSpPr/>
          <p:nvPr/>
        </p:nvSpPr>
        <p:spPr>
          <a:xfrm>
            <a:off x="9930433" y="4179845"/>
            <a:ext cx="1836348" cy="499023"/>
          </a:xfrm>
          <a:prstGeom prst="wedgeRectCallout">
            <a:avLst>
              <a:gd name="adj1" fmla="val -61035"/>
              <a:gd name="adj2" fmla="val 1368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Holds because of Gibbs inequality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6756E3-409E-EBA8-A392-B80741394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9423" y="5446292"/>
            <a:ext cx="6498268" cy="1034641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7464D93-9B6B-CCE5-19C4-0141A079C551}"/>
              </a:ext>
            </a:extLst>
          </p:cNvPr>
          <p:cNvSpPr/>
          <p:nvPr/>
        </p:nvSpPr>
        <p:spPr>
          <a:xfrm>
            <a:off x="9258584" y="5067837"/>
            <a:ext cx="2403235" cy="745489"/>
          </a:xfrm>
          <a:prstGeom prst="wedgeRectCallout">
            <a:avLst>
              <a:gd name="adj1" fmla="val -59096"/>
              <a:gd name="adj2" fmla="val 360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Squared error of predictive distribution as compared to one-hot vector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023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59"/>
    </mc:Choice>
    <mc:Fallback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Calibration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model called calibrated if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predicted class probabilities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match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empirical frequencies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Example: For binary classification, if for all test examples for which the model predicts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about 80% have true label = 1, then this model is well-calibrated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Expected </a:t>
                </a:r>
                <a:r>
                  <a:rPr lang="en-IN" sz="260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Calib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. Error (ECE)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often used a measure of model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calib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. (so is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Brier Score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 b="0" i="0" dirty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={1,2,…,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 dirty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={1,2,…,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Suppose predicted probabilities are divided into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bins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as set of samples whose predicted probabilities fall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E222E-07D6-04E3-17F8-1B8D52769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35" y="5490457"/>
            <a:ext cx="3571743" cy="744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45F7C-B080-7C5D-779F-DF5689DF2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387" y="5437632"/>
            <a:ext cx="2789282" cy="7969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1A971D-1F6C-F155-FDB3-65F0E7C14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302" y="5413070"/>
            <a:ext cx="4426040" cy="821500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7CCDC2DB-D171-74CB-8CB2-243B238DF3B9}"/>
              </a:ext>
            </a:extLst>
          </p:cNvPr>
          <p:cNvSpPr/>
          <p:nvPr/>
        </p:nvSpPr>
        <p:spPr>
          <a:xfrm>
            <a:off x="7502766" y="6328899"/>
            <a:ext cx="2285178" cy="499023"/>
          </a:xfrm>
          <a:prstGeom prst="wedgeRectCallout">
            <a:avLst>
              <a:gd name="adj1" fmla="val -54084"/>
              <a:gd name="adj2" fmla="val -1127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Difference between confidence and accuracy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67002D-2BDB-90B2-FD25-A611764A1EDC}"/>
              </a:ext>
            </a:extLst>
          </p:cNvPr>
          <p:cNvSpPr/>
          <p:nvPr/>
        </p:nvSpPr>
        <p:spPr>
          <a:xfrm>
            <a:off x="7199302" y="5351172"/>
            <a:ext cx="4533352" cy="883398"/>
          </a:xfrm>
          <a:prstGeom prst="roundRect">
            <a:avLst/>
          </a:prstGeom>
          <a:solidFill>
            <a:schemeClr val="accent2">
              <a:lumMod val="75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88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59"/>
    </mc:Choice>
    <mc:Fallback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Calibration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A reliability diagram is often used as a visual indicator of calibration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Several approaches to improve a model’s calibration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In general, we want to reduce the model’s overconfidence</a:t>
            </a: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DAC2A-AAEE-978C-8AC6-720BE42A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33" y="1634864"/>
            <a:ext cx="3752464" cy="21048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16EC49-BBA5-C2ED-860C-EB2B7A38CD5C}"/>
              </a:ext>
            </a:extLst>
          </p:cNvPr>
          <p:cNvSpPr txBox="1"/>
          <p:nvPr/>
        </p:nvSpPr>
        <p:spPr>
          <a:xfrm>
            <a:off x="5093594" y="3682603"/>
            <a:ext cx="8034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dirty="0"/>
              <a:t>Confidence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A0AD1F-2F65-E057-E1E2-82D4FE578213}"/>
              </a:ext>
            </a:extLst>
          </p:cNvPr>
          <p:cNvSpPr txBox="1"/>
          <p:nvPr/>
        </p:nvSpPr>
        <p:spPr>
          <a:xfrm>
            <a:off x="6765701" y="3739762"/>
            <a:ext cx="8034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dirty="0"/>
              <a:t>Confidence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E5080DD-ABA2-9C3C-CF1D-ABC35249C809}"/>
              </a:ext>
            </a:extLst>
          </p:cNvPr>
          <p:cNvSpPr/>
          <p:nvPr/>
        </p:nvSpPr>
        <p:spPr>
          <a:xfrm>
            <a:off x="1642057" y="1891374"/>
            <a:ext cx="2524258" cy="499023"/>
          </a:xfrm>
          <a:prstGeom prst="wedgeRectCallout">
            <a:avLst>
              <a:gd name="adj1" fmla="val 63141"/>
              <a:gd name="adj2" fmla="val 4207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ECE is the average “gap” area in the reliability diagram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678568-79B7-F09B-1D4A-2EE7D1798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785" y="4928126"/>
            <a:ext cx="4504312" cy="1718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53DCD2B7-3D3A-8D26-536C-B2467B893F00}"/>
                  </a:ext>
                </a:extLst>
              </p:cNvPr>
              <p:cNvSpPr/>
              <p:nvPr/>
            </p:nvSpPr>
            <p:spPr>
              <a:xfrm>
                <a:off x="323200" y="5090560"/>
                <a:ext cx="2855735" cy="1273308"/>
              </a:xfrm>
              <a:prstGeom prst="wedgeRectCallout">
                <a:avLst>
                  <a:gd name="adj1" fmla="val 63141"/>
                  <a:gd name="adj2" fmla="val 420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“Temperature scaling”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of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softmax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outputs as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𝑠𝑜𝑓𝑡𝑚𝑎𝑥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a popular and simple approach to reduce overconfidence (for figure on right,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=[3,0,1]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53DCD2B7-3D3A-8D26-536C-B2467B893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00" y="5090560"/>
                <a:ext cx="2855735" cy="1273308"/>
              </a:xfrm>
              <a:prstGeom prst="wedgeRectCallout">
                <a:avLst>
                  <a:gd name="adj1" fmla="val 63141"/>
                  <a:gd name="adj2" fmla="val 42077"/>
                </a:avLst>
              </a:prstGeom>
              <a:blipFill>
                <a:blip r:embed="rId5"/>
                <a:stretch>
                  <a:fillRect l="-746" t="-2358" b="-660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6A9166DC-297A-2EB7-D84F-8073B5B71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9998" y="5379573"/>
            <a:ext cx="1010687" cy="965223"/>
          </a:xfrm>
          <a:prstGeom prst="rect">
            <a:avLst/>
          </a:prstGeom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0B92B76F-103D-2BD8-3693-F85D22307713}"/>
              </a:ext>
            </a:extLst>
          </p:cNvPr>
          <p:cNvSpPr/>
          <p:nvPr/>
        </p:nvSpPr>
        <p:spPr>
          <a:xfrm>
            <a:off x="8549439" y="4502506"/>
            <a:ext cx="3053080" cy="891498"/>
          </a:xfrm>
          <a:prstGeom prst="wedgeRectCallout">
            <a:avLst>
              <a:gd name="adj1" fmla="val 43665"/>
              <a:gd name="adj2" fmla="val 832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Bayesian methods are usually better calibrated but can still have poor calibration if test data is from a different distribution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FF82133-FA85-97EF-81F7-F0EC867A8EF7}"/>
              </a:ext>
            </a:extLst>
          </p:cNvPr>
          <p:cNvSpPr/>
          <p:nvPr/>
        </p:nvSpPr>
        <p:spPr>
          <a:xfrm>
            <a:off x="8873675" y="2953823"/>
            <a:ext cx="3053080" cy="1409079"/>
          </a:xfrm>
          <a:prstGeom prst="wedgeRectCallout">
            <a:avLst>
              <a:gd name="adj1" fmla="val -41756"/>
              <a:gd name="adj2" fmla="val 618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Many other approaches: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Platt Scaling, Histogram Binning, Label Smoothing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, etc are also popular, and can be applied as post-processing step to the outputs of Bayesian/non-Bayesian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methoods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to improve calibration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119A9320-6D6E-5D18-C34F-3A2B655DC4A5}"/>
              </a:ext>
            </a:extLst>
          </p:cNvPr>
          <p:cNvSpPr/>
          <p:nvPr/>
        </p:nvSpPr>
        <p:spPr>
          <a:xfrm>
            <a:off x="2156139" y="2910727"/>
            <a:ext cx="2112671" cy="499023"/>
          </a:xfrm>
          <a:prstGeom prst="wedgeRectCallout">
            <a:avLst>
              <a:gd name="adj1" fmla="val 63141"/>
              <a:gd name="adj2" fmla="val 4207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Reliability diagram of an uncalibrated model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2A2D9532-0C0F-63AC-B409-AF3D32E8A69F}"/>
              </a:ext>
            </a:extLst>
          </p:cNvPr>
          <p:cNvSpPr/>
          <p:nvPr/>
        </p:nvSpPr>
        <p:spPr>
          <a:xfrm>
            <a:off x="8373415" y="1659509"/>
            <a:ext cx="2886658" cy="983319"/>
          </a:xfrm>
          <a:prstGeom prst="wedgeRectCallout">
            <a:avLst>
              <a:gd name="adj1" fmla="val -62437"/>
              <a:gd name="adj2" fmla="val 2788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Reliability diagram of the same model after applying calibration post-processing via temperature scaling method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26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59"/>
    </mc:Choice>
    <mc:Fallback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797" y="2799081"/>
            <a:ext cx="9518405" cy="1259837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r>
              <a:rPr lang="en-IN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Conformal Prediction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42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52"/>
    </mc:Choice>
    <mc:Fallback>
      <p:transition spd="slow" advTm="4315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for today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 Wrapping up BO (acquisition functions)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 Assorted Topics (1)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>
                <a:latin typeface="Abadi Extra Light" panose="020B0204020104020204" pitchFamily="34" charset="0"/>
              </a:rPr>
              <a:t>Frequentist vs Bayesian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>
                <a:latin typeface="Abadi Extra Light" panose="020B0204020104020204" pitchFamily="34" charset="0"/>
              </a:rPr>
              <a:t>Model Calibration to reduce overconfidence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>
                <a:latin typeface="Abadi Extra Light" panose="020B0204020104020204" pitchFamily="34" charset="0"/>
              </a:rPr>
              <a:t>Conformal Prediction (simple and fast way to get prediction uncertainty/set)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6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9"/>
    </mc:Choice>
    <mc:Fallback xmlns="">
      <p:transition spd="slow" advTm="13377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Conformal Prediction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A simple technique to easily obtain confidence intervals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In classification, such an interval may refer to the </a:t>
            </a:r>
            <a:r>
              <a:rPr lang="en-IN" u="sng" dirty="0">
                <a:solidFill>
                  <a:srgbClr val="0000FF"/>
                </a:solidFill>
                <a:latin typeface="Abadi Extra Light" panose="020B0204020104020204" pitchFamily="34" charset="0"/>
              </a:rPr>
              <a:t>set</a:t>
            </a:r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 of highly likely classes for a test input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For more difficult test inputs, the set would typically be larger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In a way, conformal prediction also gives predictive uncertainty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However, unlike Bayesian ML, we don’t get model uncertainty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Only one model is learned in the standard way and we construct the set (next slide)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It’s like a black-box method; no change to training procedure for the model</a:t>
            </a: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04C185-4C14-3491-80F4-583E9D2F2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37" y="2134214"/>
            <a:ext cx="8672945" cy="2433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30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59"/>
    </mc:Choice>
    <mc:Fallback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Conformal Prediction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we already have a trained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using some labelled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Idea: Use a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calibration set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examples to generate a prediction set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s.t.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approach* to construct the prediction set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as follows: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Assuming classification task, for each example in the calibration set, compute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Compute the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 quantile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. Call it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GB" sz="2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Now the calibration set for a new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can be defined as 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2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F266B1-F0BE-A113-7A4C-27F3364C8385}"/>
                  </a:ext>
                </a:extLst>
              </p:cNvPr>
              <p:cNvSpPr txBox="1"/>
              <p:nvPr/>
            </p:nvSpPr>
            <p:spPr>
              <a:xfrm>
                <a:off x="2670774" y="2317222"/>
                <a:ext cx="7118552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1 −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≤1 −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F266B1-F0BE-A113-7A4C-27F3364C8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774" y="2317222"/>
                <a:ext cx="7118552" cy="816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5498EF8F-FEF3-5A16-6D54-C78A145D9C8E}"/>
                  </a:ext>
                </a:extLst>
              </p:cNvPr>
              <p:cNvSpPr/>
              <p:nvPr/>
            </p:nvSpPr>
            <p:spPr>
              <a:xfrm>
                <a:off x="841972" y="2156893"/>
                <a:ext cx="1620570" cy="499023"/>
              </a:xfrm>
              <a:prstGeom prst="wedgeRectCallout">
                <a:avLst>
                  <a:gd name="adj1" fmla="val 64271"/>
                  <a:gd name="adj2" fmla="val 295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user chosen error rate</a:t>
                </a: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5498EF8F-FEF3-5A16-6D54-C78A145D9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72" y="2156893"/>
                <a:ext cx="1620570" cy="499023"/>
              </a:xfrm>
              <a:prstGeom prst="wedgeRectCallout">
                <a:avLst>
                  <a:gd name="adj1" fmla="val 64271"/>
                  <a:gd name="adj2" fmla="val 29505"/>
                </a:avLst>
              </a:prstGeom>
              <a:blipFill>
                <a:blip r:embed="rId5"/>
                <a:stretch>
                  <a:fillRect l="-1282" t="-10588" b="-2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D852F49-E36E-6732-2B5D-C6CB06E6B47A}"/>
              </a:ext>
            </a:extLst>
          </p:cNvPr>
          <p:cNvSpPr/>
          <p:nvPr/>
        </p:nvSpPr>
        <p:spPr>
          <a:xfrm>
            <a:off x="6296660" y="2067710"/>
            <a:ext cx="1305208" cy="499023"/>
          </a:xfrm>
          <a:prstGeom prst="wedgeRectCallout">
            <a:avLst>
              <a:gd name="adj1" fmla="val -51567"/>
              <a:gd name="adj2" fmla="val 730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Another fresh test input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CDC46F7-9BCE-4D40-171B-A3B1FB93EE55}"/>
              </a:ext>
            </a:extLst>
          </p:cNvPr>
          <p:cNvSpPr/>
          <p:nvPr/>
        </p:nvSpPr>
        <p:spPr>
          <a:xfrm>
            <a:off x="4716609" y="2242161"/>
            <a:ext cx="1305207" cy="248727"/>
          </a:xfrm>
          <a:prstGeom prst="wedgeRectCallout">
            <a:avLst>
              <a:gd name="adj1" fmla="val -47964"/>
              <a:gd name="adj2" fmla="val 8117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Its true label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CCE9A5-39ED-6AE4-A34D-BCF67BCA2E59}"/>
                  </a:ext>
                </a:extLst>
              </p:cNvPr>
              <p:cNvSpPr txBox="1"/>
              <p:nvPr/>
            </p:nvSpPr>
            <p:spPr>
              <a:xfrm>
                <a:off x="5157162" y="4142675"/>
                <a:ext cx="2893036" cy="579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3200" i="1">
                          <a:latin typeface="Cambria Math" panose="02040503050406030204" pitchFamily="18" charset="0"/>
                        </a:rPr>
                        <m:t>=1−</m:t>
                      </m:r>
                      <m:acc>
                        <m:accPr>
                          <m:chr m:val="̂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CCE9A5-39ED-6AE4-A34D-BCF67BCA2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162" y="4142675"/>
                <a:ext cx="2893036" cy="579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B6753008-AC39-E42C-9765-CE3E527E4021}"/>
              </a:ext>
            </a:extLst>
          </p:cNvPr>
          <p:cNvSpPr/>
          <p:nvPr/>
        </p:nvSpPr>
        <p:spPr>
          <a:xfrm>
            <a:off x="2805981" y="4162975"/>
            <a:ext cx="2150521" cy="684818"/>
          </a:xfrm>
          <a:prstGeom prst="wedgeRectCallout">
            <a:avLst>
              <a:gd name="adj1" fmla="val 61209"/>
              <a:gd name="adj2" fmla="val 77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Conformal score: one minus the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softmax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score of the correct class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E79C806A-7ED1-E0C6-91EE-8CEF6947F16E}"/>
              </a:ext>
            </a:extLst>
          </p:cNvPr>
          <p:cNvSpPr/>
          <p:nvPr/>
        </p:nvSpPr>
        <p:spPr>
          <a:xfrm>
            <a:off x="841972" y="4103565"/>
            <a:ext cx="1699357" cy="684818"/>
          </a:xfrm>
          <a:prstGeom prst="wedgeRectCallout">
            <a:avLst>
              <a:gd name="adj1" fmla="val 61209"/>
              <a:gd name="adj2" fmla="val 77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high means bad prediction by the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486A83-477A-8C0C-2D39-023E04C73654}"/>
                  </a:ext>
                </a:extLst>
              </p:cNvPr>
              <p:cNvSpPr txBox="1"/>
              <p:nvPr/>
            </p:nvSpPr>
            <p:spPr>
              <a:xfrm>
                <a:off x="3857365" y="6048448"/>
                <a:ext cx="5182381" cy="499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̂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1−</m:t>
                      </m:r>
                      <m:acc>
                        <m:accPr>
                          <m:chr m:val="̂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486A83-477A-8C0C-2D39-023E04C7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65" y="6048448"/>
                <a:ext cx="5182381" cy="4990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FB37494A-DCEF-4FA2-B5DD-D435BAAF7F1C}"/>
              </a:ext>
            </a:extLst>
          </p:cNvPr>
          <p:cNvSpPr/>
          <p:nvPr/>
        </p:nvSpPr>
        <p:spPr>
          <a:xfrm>
            <a:off x="635756" y="6048447"/>
            <a:ext cx="3047728" cy="499048"/>
          </a:xfrm>
          <a:prstGeom prst="wedgeRectCallout">
            <a:avLst>
              <a:gd name="adj1" fmla="val 54834"/>
              <a:gd name="adj2" fmla="val -22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Set of all classes whose predicted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softmax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values are “high enough”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E12F8-1F80-8277-6C1E-FE9B61B9D9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6122" y="4115019"/>
            <a:ext cx="3459740" cy="1465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CB5943-2431-F0B8-20F9-B4A3109EF93F}"/>
              </a:ext>
            </a:extLst>
          </p:cNvPr>
          <p:cNvSpPr txBox="1"/>
          <p:nvPr/>
        </p:nvSpPr>
        <p:spPr>
          <a:xfrm>
            <a:off x="97591" y="6547495"/>
            <a:ext cx="8217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*A Gentle Introduction to Conformal Prediction and Distribution-Free Uncertainty Quantification (</a:t>
            </a:r>
            <a:r>
              <a:rPr lang="en-IN" sz="1200" dirty="0"/>
              <a:t>Angelopoulos and Bates, 2022)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4B4BC25-4CDE-CF84-A70E-E2EA6CB29E1A}"/>
              </a:ext>
            </a:extLst>
          </p:cNvPr>
          <p:cNvSpPr/>
          <p:nvPr/>
        </p:nvSpPr>
        <p:spPr>
          <a:xfrm>
            <a:off x="6224600" y="534811"/>
            <a:ext cx="3040524" cy="499023"/>
          </a:xfrm>
          <a:prstGeom prst="wedgeRectCallout">
            <a:avLst>
              <a:gd name="adj1" fmla="val -51567"/>
              <a:gd name="adj2" fmla="val 730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Assume it’s a classification model which produces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softmax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scores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05744E8-147B-1EA0-6981-D68D441BE51A}"/>
              </a:ext>
            </a:extLst>
          </p:cNvPr>
          <p:cNvSpPr/>
          <p:nvPr/>
        </p:nvSpPr>
        <p:spPr>
          <a:xfrm>
            <a:off x="9421829" y="449750"/>
            <a:ext cx="2203513" cy="750711"/>
          </a:xfrm>
          <a:prstGeom prst="wedgeRectCallout">
            <a:avLst>
              <a:gd name="adj1" fmla="val -59165"/>
              <a:gd name="adj2" fmla="val 87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Conformal prediction can be used for regression problems too*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9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59"/>
    </mc:Choice>
    <mc:Fallback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 animBg="1"/>
      <p:bldP spid="19" grpId="0"/>
      <p:bldP spid="20" grpId="0" animBg="1"/>
      <p:bldP spid="22" grpId="0" animBg="1"/>
      <p:bldP spid="23" grpId="0"/>
      <p:bldP spid="24" grpId="0" animBg="1"/>
      <p:bldP spid="7" grpId="0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BO requires two ingredients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regression model to learn a surrogate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given previous queries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An acquisition function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to tell us where to query next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The regression model must also have estimate of function’s uncertainty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Bayesian nonlinear regression, such as GP, Bayesian Neural network, etc would be ideal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40A473-C230-456D-8FD0-A2FD0393F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89" y="2587212"/>
            <a:ext cx="4380713" cy="264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CCEC090-8E1E-4195-8905-395C31832D3B}"/>
                  </a:ext>
                </a:extLst>
              </p:cNvPr>
              <p:cNvSpPr/>
              <p:nvPr/>
            </p:nvSpPr>
            <p:spPr>
              <a:xfrm>
                <a:off x="9819932" y="696715"/>
                <a:ext cx="1893317" cy="728538"/>
              </a:xfrm>
              <a:prstGeom prst="wedgeRectCallout">
                <a:avLst>
                  <a:gd name="adj1" fmla="val -42298"/>
                  <a:gd name="adj2" fmla="val 710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Function values can be noisy too, e.g.,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CCEC090-8E1E-4195-8905-395C31832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932" y="696715"/>
                <a:ext cx="1893317" cy="728538"/>
              </a:xfrm>
              <a:prstGeom prst="wedgeRectCallout">
                <a:avLst>
                  <a:gd name="adj1" fmla="val -42298"/>
                  <a:gd name="adj2" fmla="val 71080"/>
                </a:avLst>
              </a:prstGeom>
              <a:blipFill>
                <a:blip r:embed="rId7"/>
                <a:stretch>
                  <a:fillRect l="-639" t="-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8D9CB22-183F-4EA2-99E6-E28AD3CDE623}"/>
                  </a:ext>
                </a:extLst>
              </p:cNvPr>
              <p:cNvSpPr/>
              <p:nvPr/>
            </p:nvSpPr>
            <p:spPr>
              <a:xfrm>
                <a:off x="265245" y="4065973"/>
                <a:ext cx="2724903" cy="761926"/>
              </a:xfrm>
              <a:prstGeom prst="wedgeRectCallout">
                <a:avLst>
                  <a:gd name="adj1" fmla="val 56701"/>
                  <a:gd name="adj2" fmla="val 3574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typical example of what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might look like, assuming that the goal is to find the 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maxima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8D9CB22-183F-4EA2-99E6-E28AD3CDE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4065973"/>
                <a:ext cx="2724903" cy="761926"/>
              </a:xfrm>
              <a:prstGeom prst="wedgeRectCallout">
                <a:avLst>
                  <a:gd name="adj1" fmla="val 56701"/>
                  <a:gd name="adj2" fmla="val 35742"/>
                </a:avLst>
              </a:prstGeom>
              <a:blipFill>
                <a:blip r:embed="rId8"/>
                <a:stretch>
                  <a:fillRect l="-414" b="-468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1473C5A-CC3F-42A8-A9A7-7FCC4C927577}"/>
              </a:ext>
            </a:extLst>
          </p:cNvPr>
          <p:cNvSpPr/>
          <p:nvPr/>
        </p:nvSpPr>
        <p:spPr>
          <a:xfrm>
            <a:off x="7854946" y="2894176"/>
            <a:ext cx="3855972" cy="728538"/>
          </a:xfrm>
          <a:prstGeom prst="wedgeRectCallout">
            <a:avLst>
              <a:gd name="adj1" fmla="val -56348"/>
              <a:gd name="adj2" fmla="val 354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Dotted curve: True function</a:t>
            </a:r>
          </a:p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Green curve: Current surrogate of the function</a:t>
            </a:r>
          </a:p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Shaded region: Uncertainty in the function’s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476B5ED-1DE9-43C1-AA9D-BCA728338D61}"/>
                  </a:ext>
                </a:extLst>
              </p:cNvPr>
              <p:cNvSpPr/>
              <p:nvPr/>
            </p:nvSpPr>
            <p:spPr>
              <a:xfrm>
                <a:off x="398411" y="2587212"/>
                <a:ext cx="2238258" cy="594083"/>
              </a:xfrm>
              <a:prstGeom prst="wedgeRectCallout">
                <a:avLst>
                  <a:gd name="adj1" fmla="val 44632"/>
                  <a:gd name="adj2" fmla="val -820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Assumption: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should be easier to optimize than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476B5ED-1DE9-43C1-AA9D-BCA728338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11" y="2587212"/>
                <a:ext cx="2238258" cy="594083"/>
              </a:xfrm>
              <a:prstGeom prst="wedgeRectCallout">
                <a:avLst>
                  <a:gd name="adj1" fmla="val 44632"/>
                  <a:gd name="adj2" fmla="val -82065"/>
                </a:avLst>
              </a:prstGeom>
              <a:blipFill>
                <a:blip r:embed="rId9"/>
                <a:stretch>
                  <a:fillRect l="-539" b="-148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279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262"/>
    </mc:Choice>
    <mc:Fallback xmlns="">
      <p:transition spd="slow" advTm="307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Optimization: An 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our goal is to find the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maxima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using BO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1FF6C7C-EDF3-4A14-817D-988694810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70" y="1607711"/>
            <a:ext cx="4237278" cy="49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FE51C4F-BBF8-443E-8B60-A456345EE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74" y="1607711"/>
            <a:ext cx="4237278" cy="49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A5883E-E6D2-4530-B0C3-9FBC1D621CFA}"/>
              </a:ext>
            </a:extLst>
          </p:cNvPr>
          <p:cNvSpPr txBox="1"/>
          <p:nvPr/>
        </p:nvSpPr>
        <p:spPr>
          <a:xfrm>
            <a:off x="34426" y="6611779"/>
            <a:ext cx="40238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/>
              <a:t>Pic source: http://krasserm.github.io/2018/03/21/bayesian-optimization/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44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998"/>
    </mc:Choice>
    <mc:Fallback xmlns="">
      <p:transition spd="slow" advTm="252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648" y="2720143"/>
            <a:ext cx="9518405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Basic Acquisition Functions for BO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A06EAD-1C67-4F9E-BA7C-FB58687F38F8}"/>
              </a:ext>
            </a:extLst>
          </p:cNvPr>
          <p:cNvSpPr txBox="1">
            <a:spLocks/>
          </p:cNvSpPr>
          <p:nvPr/>
        </p:nvSpPr>
        <p:spPr>
          <a:xfrm>
            <a:off x="2853899" y="3429000"/>
            <a:ext cx="6592755" cy="82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(assuming we are finding the minima)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0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2"/>
    </mc:Choice>
    <mc:Fallback xmlns="">
      <p:transition spd="slow" advTm="431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Acquisition Functions: Probability of Improvement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past queries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IN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IN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I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IN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</m:d>
                        <m:r>
                          <a:rPr lang="en-I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ctrlP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I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denotes the function’s value at the next query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have an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improvement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IN" sz="2600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(recall we are doing minimization)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the function is real-valued, suppose the posterior predictive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 define a probability of improvement based acquisition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optimal query point will be one that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𝑃𝐼</m:t>
                        </m:r>
                      </m:sub>
                    </m:sSub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B09ECB-802D-4CA0-975C-E9DF44BE31D3}"/>
                  </a:ext>
                </a:extLst>
              </p:cNvPr>
              <p:cNvSpPr txBox="1"/>
              <p:nvPr/>
            </p:nvSpPr>
            <p:spPr>
              <a:xfrm>
                <a:off x="2219806" y="3694108"/>
                <a:ext cx="75674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B09ECB-802D-4CA0-975C-E9DF44BE3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806" y="3694108"/>
                <a:ext cx="756745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E87701-2F40-41E3-8DD9-A8C01EFD151F}"/>
                  </a:ext>
                </a:extLst>
              </p:cNvPr>
              <p:cNvSpPr txBox="1"/>
              <p:nvPr/>
            </p:nvSpPr>
            <p:spPr>
              <a:xfrm>
                <a:off x="920344" y="4917627"/>
                <a:ext cx="7825347" cy="699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𝑃𝐼</m:t>
                          </m:r>
                        </m:sub>
                      </m:sSub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sup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E87701-2F40-41E3-8DD9-A8C01EFD1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44" y="4917627"/>
                <a:ext cx="7825347" cy="699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2DA69B-5D0C-45F0-8A05-0BB143864009}"/>
                  </a:ext>
                </a:extLst>
              </p:cNvPr>
              <p:cNvSpPr txBox="1"/>
              <p:nvPr/>
            </p:nvSpPr>
            <p:spPr>
              <a:xfrm>
                <a:off x="8686333" y="4917627"/>
                <a:ext cx="2585323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000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2DA69B-5D0C-45F0-8A05-0BB14386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333" y="4917627"/>
                <a:ext cx="2585323" cy="6915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470AF0E-E231-48EB-B152-A26FAFCC18D4}"/>
              </a:ext>
            </a:extLst>
          </p:cNvPr>
          <p:cNvSpPr/>
          <p:nvPr/>
        </p:nvSpPr>
        <p:spPr>
          <a:xfrm>
            <a:off x="10817250" y="4402951"/>
            <a:ext cx="1246684" cy="360918"/>
          </a:xfrm>
          <a:prstGeom prst="wedgeRectCallout">
            <a:avLst>
              <a:gd name="adj1" fmla="val -46123"/>
              <a:gd name="adj2" fmla="val 772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Exercise: Verify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D409F8-C9A6-4D4A-9BE0-0DA03E712997}"/>
                  </a:ext>
                </a:extLst>
              </p:cNvPr>
              <p:cNvSpPr txBox="1"/>
              <p:nvPr/>
            </p:nvSpPr>
            <p:spPr>
              <a:xfrm>
                <a:off x="3475359" y="6218252"/>
                <a:ext cx="4314707" cy="470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800" b="0" i="0" smtClean="0">
                                  <a:latin typeface="Cambria Math" panose="02040503050406030204" pitchFamily="18" charset="0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D409F8-C9A6-4D4A-9BE0-0DA03E712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359" y="6218252"/>
                <a:ext cx="4314707" cy="4700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CDB4D3F-8F0A-4FEA-938B-DCEF24329C1F}"/>
                  </a:ext>
                </a:extLst>
              </p:cNvPr>
              <p:cNvSpPr/>
              <p:nvPr/>
            </p:nvSpPr>
            <p:spPr>
              <a:xfrm>
                <a:off x="10193759" y="5762921"/>
                <a:ext cx="1431583" cy="513424"/>
              </a:xfrm>
              <a:prstGeom prst="wedgeRectCallout">
                <a:avLst>
                  <a:gd name="adj1" fmla="val -70277"/>
                  <a:gd name="adj2" fmla="val -6638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CDF of </a:t>
                </a:r>
                <a14:m>
                  <m:oMath xmlns:m="http://schemas.openxmlformats.org/officeDocument/2006/math"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CDB4D3F-8F0A-4FEA-938B-DCEF24329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59" y="5762921"/>
                <a:ext cx="1431583" cy="513424"/>
              </a:xfrm>
              <a:prstGeom prst="wedgeRectCallout">
                <a:avLst>
                  <a:gd name="adj1" fmla="val -70277"/>
                  <a:gd name="adj2" fmla="val -66383"/>
                </a:avLst>
              </a:prstGeom>
              <a:blipFill>
                <a:blip r:embed="rId10"/>
                <a:stretch>
                  <a:fillRect r="-2730" b="-740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455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141"/>
    </mc:Choice>
    <mc:Fallback xmlns="">
      <p:transition spd="slow" advTm="33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 animBg="1"/>
      <p:bldP spid="15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Acquisition Functions: Expected Improvement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PI doesn’t take into account the amount of improvement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Expected Improvement (EI) takes this into account and is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optimal query point will be one that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𝐸𝐼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Note that the above acquisition function trades off exploitation vs exploration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Will prefer points with small predictive mean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IN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Exploitation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Will prefer points with large predictive variance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Exploration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645" b="-5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44D78C-CABF-4FA4-AC92-880316884068}"/>
                  </a:ext>
                </a:extLst>
              </p:cNvPr>
              <p:cNvSpPr txBox="1"/>
              <p:nvPr/>
            </p:nvSpPr>
            <p:spPr>
              <a:xfrm>
                <a:off x="831566" y="2357831"/>
                <a:ext cx="9426107" cy="699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𝐸𝐼</m:t>
                          </m:r>
                        </m:sub>
                      </m:sSub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sup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44D78C-CABF-4FA4-AC92-880316884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66" y="2357831"/>
                <a:ext cx="9426107" cy="699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622FEC-BCC5-41CD-8894-68ADEBEDAFFC}"/>
                  </a:ext>
                </a:extLst>
              </p:cNvPr>
              <p:cNvSpPr txBox="1"/>
              <p:nvPr/>
            </p:nvSpPr>
            <p:spPr>
              <a:xfrm>
                <a:off x="4025462" y="3179294"/>
                <a:ext cx="769992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IN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n-IN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𝑛𝑒𝑤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;0,1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622FEC-BCC5-41CD-8894-68ADEBEDA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462" y="3179294"/>
                <a:ext cx="7699928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AC7B0D-0E01-49F5-AD1D-C2C15A6D82FE}"/>
                  </a:ext>
                </a:extLst>
              </p:cNvPr>
              <p:cNvSpPr txBox="1"/>
              <p:nvPr/>
            </p:nvSpPr>
            <p:spPr>
              <a:xfrm>
                <a:off x="3679545" y="4637817"/>
                <a:ext cx="4313104" cy="470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800" b="0" i="0" smtClean="0">
                                  <a:latin typeface="Cambria Math" panose="02040503050406030204" pitchFamily="18" charset="0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AC7B0D-0E01-49F5-AD1D-C2C15A6D8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545" y="4637817"/>
                <a:ext cx="4313104" cy="4700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F9161425-B634-4CA4-B4A8-E6BB0F010431}"/>
              </a:ext>
            </a:extLst>
          </p:cNvPr>
          <p:cNvSpPr/>
          <p:nvPr/>
        </p:nvSpPr>
        <p:spPr>
          <a:xfrm>
            <a:off x="8161725" y="4508473"/>
            <a:ext cx="1946945" cy="830012"/>
          </a:xfrm>
          <a:prstGeom prst="wedgeRectCallout">
            <a:avLst>
              <a:gd name="adj1" fmla="val -40930"/>
              <a:gd name="adj2" fmla="val 6252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Focus on points where the function has small values (since we are looking for its minima)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716AA891-A3D2-40E9-927A-99F7366E3B38}"/>
              </a:ext>
            </a:extLst>
          </p:cNvPr>
          <p:cNvSpPr/>
          <p:nvPr/>
        </p:nvSpPr>
        <p:spPr>
          <a:xfrm>
            <a:off x="10257673" y="4003828"/>
            <a:ext cx="1860346" cy="1249207"/>
          </a:xfrm>
          <a:prstGeom prst="wedgeRectCallout">
            <a:avLst>
              <a:gd name="adj1" fmla="val -40389"/>
              <a:gd name="adj2" fmla="val 6255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Focus on points where the function has high uncertainty (so that including them improves our estimate of the function)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3BB5197B-DB82-4E94-B28A-12A6FB0411A5}"/>
              </a:ext>
            </a:extLst>
          </p:cNvPr>
          <p:cNvSpPr/>
          <p:nvPr/>
        </p:nvSpPr>
        <p:spPr>
          <a:xfrm>
            <a:off x="1862670" y="3250193"/>
            <a:ext cx="1710405" cy="480552"/>
          </a:xfrm>
          <a:prstGeom prst="wedgeRectCallout">
            <a:avLst>
              <a:gd name="adj1" fmla="val 71697"/>
              <a:gd name="adj2" fmla="val 369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Exercise: Prove this result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7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972"/>
    </mc:Choice>
    <mc:Fallback xmlns="">
      <p:transition spd="slow" advTm="29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3" grpId="0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Acquisition Functions: Lower Confidence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Lower Confidence Bound (LCB) also takes into account exploitation vs exploration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Used when the regression model is a Gaussian Process (GP)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the posterior predictive for a new point to be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LCB based acquisition function is defined as</a:t>
                </a:r>
              </a:p>
              <a:p>
                <a:pPr marL="0" indent="0">
                  <a:buNone/>
                </a:pP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0" dirty="0">
                    <a:latin typeface="Abadi Extra Light" panose="020B0204020104020204" pitchFamily="34" charset="0"/>
                  </a:rPr>
                  <a:t>Point with the smallest LCB is selected as the next query point</a:t>
                </a:r>
              </a:p>
              <a:p>
                <a:pPr marL="0" indent="0">
                  <a:buNone/>
                </a:pPr>
                <a:endParaRPr lang="en-IN" sz="2600" b="0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parameter to trade-off exploitation (low mean) and exploration (high variance)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Under certain conditions, the iterative application of this acquisition function will converge to the true global optima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(Srinivas et al. 2010)</a:t>
                </a: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b="-32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6FE12D-8D85-492A-931F-E8C930A9B954}"/>
                  </a:ext>
                </a:extLst>
              </p:cNvPr>
              <p:cNvSpPr txBox="1"/>
              <p:nvPr/>
            </p:nvSpPr>
            <p:spPr>
              <a:xfrm>
                <a:off x="2901025" y="2854865"/>
                <a:ext cx="6606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6FE12D-8D85-492A-931F-E8C930A9B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25" y="2854865"/>
                <a:ext cx="6606937" cy="369332"/>
              </a:xfrm>
              <a:prstGeom prst="rect">
                <a:avLst/>
              </a:prstGeom>
              <a:blipFill>
                <a:blip r:embed="rId6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7C4ABF-E6B0-405E-99CA-1CA380177321}"/>
                  </a:ext>
                </a:extLst>
              </p:cNvPr>
              <p:cNvSpPr txBox="1"/>
              <p:nvPr/>
            </p:nvSpPr>
            <p:spPr>
              <a:xfrm>
                <a:off x="3338322" y="3783428"/>
                <a:ext cx="55153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𝐿𝐶𝐵</m:t>
                          </m:r>
                        </m:sub>
                      </m:sSub>
                      <m:d>
                        <m:d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7C4ABF-E6B0-405E-99CA-1CA380177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322" y="3783428"/>
                <a:ext cx="551535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43C723-96AA-4FBF-B141-B4FD1CD75D64}"/>
                  </a:ext>
                </a:extLst>
              </p:cNvPr>
              <p:cNvSpPr txBox="1"/>
              <p:nvPr/>
            </p:nvSpPr>
            <p:spPr>
              <a:xfrm>
                <a:off x="3581890" y="4773546"/>
                <a:ext cx="4641527" cy="470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8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𝐿𝐶𝐵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43C723-96AA-4FBF-B141-B4FD1CD75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90" y="4773546"/>
                <a:ext cx="4641527" cy="4700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FCB098E-043C-4734-B1A1-A80B0AE0C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2931" y="2615134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D9327ED3-E36D-4F5D-99F2-798E7F036EF5}"/>
                  </a:ext>
                </a:extLst>
              </p:cNvPr>
              <p:cNvSpPr/>
              <p:nvPr/>
            </p:nvSpPr>
            <p:spPr>
              <a:xfrm>
                <a:off x="8504131" y="1637641"/>
                <a:ext cx="3422624" cy="965222"/>
              </a:xfrm>
              <a:prstGeom prst="wedgeRectCallout">
                <a:avLst>
                  <a:gd name="adj1" fmla="val 35384"/>
                  <a:gd name="adj2" fmla="val 6604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When using BO for </a:t>
                </a:r>
                <a:r>
                  <a:rPr lang="en-IN" sz="1400" b="0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maximization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we use Upper Confidence Bound (UCB)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</m:t>
                        </m:r>
                      </m:sub>
                    </m:sSub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</m:sSub>
                          </m:sub>
                        </m:s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𝑈𝐶𝐵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D9327ED3-E36D-4F5D-99F2-798E7F036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131" y="1637641"/>
                <a:ext cx="3422624" cy="965222"/>
              </a:xfrm>
              <a:prstGeom prst="wedgeRectCallout">
                <a:avLst>
                  <a:gd name="adj1" fmla="val 35384"/>
                  <a:gd name="adj2" fmla="val 66041"/>
                </a:avLst>
              </a:prstGeom>
              <a:blipFill>
                <a:blip r:embed="rId10"/>
                <a:stretch>
                  <a:fillRect l="-355" t="-5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1D0BD5F-F2A6-DA02-1D84-DB33286D6028}"/>
              </a:ext>
            </a:extLst>
          </p:cNvPr>
          <p:cNvSpPr/>
          <p:nvPr/>
        </p:nvSpPr>
        <p:spPr>
          <a:xfrm>
            <a:off x="9123569" y="3720230"/>
            <a:ext cx="2183748" cy="733961"/>
          </a:xfrm>
          <a:prstGeom prst="wedgeRectCallout">
            <a:avLst>
              <a:gd name="adj1" fmla="val -61409"/>
              <a:gd name="adj2" fmla="val -43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Thus prefer points at which the function has low mean but high variance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3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194"/>
    </mc:Choice>
    <mc:Fallback xmlns="">
      <p:transition spd="slow" advTm="302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Optimization: The Overall Algo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={}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(or until the budget doesn’t exhaust)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Select the next query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by optimizing the acquisition function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Get function’s value from the black-box oracle: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IN" b="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b="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Update the regression model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using data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960A70-0DCD-4160-9239-3ACA080A6ADD}"/>
                  </a:ext>
                </a:extLst>
              </p:cNvPr>
              <p:cNvSpPr txBox="1"/>
              <p:nvPr/>
            </p:nvSpPr>
            <p:spPr>
              <a:xfrm>
                <a:off x="4213367" y="3568989"/>
                <a:ext cx="30197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argopt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960A70-0DCD-4160-9239-3ACA080A6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367" y="3568989"/>
                <a:ext cx="301973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826D3E1-D929-E3EC-BBE3-6BB1F6F60B6C}"/>
              </a:ext>
            </a:extLst>
          </p:cNvPr>
          <p:cNvSpPr/>
          <p:nvPr/>
        </p:nvSpPr>
        <p:spPr>
          <a:xfrm>
            <a:off x="3951805" y="4846665"/>
            <a:ext cx="1819517" cy="733961"/>
          </a:xfrm>
          <a:prstGeom prst="wedgeRectCallout">
            <a:avLst>
              <a:gd name="adj1" fmla="val -72698"/>
              <a:gd name="adj2" fmla="val 1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Can get the function’s minima from this set of function’s values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62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240"/>
    </mc:Choice>
    <mc:Fallback xmlns="">
      <p:transition spd="slow" advTm="160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|2.2|50.8|21.1|1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5|16.9|21|26|63.8|17.4|2.3|66.9|4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7.3|188.5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42.9|26.9|26.6|17|41.8|22.1|69.9|6.5|4.7|27.7|1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4.4|0|81|31.7|17.3|8.5|10.7|18.2|34.4|6.2|3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3|24.4|9.6|14.9|11.9|16.4|18.6|67.8|35.9|4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0.6|6.2|7.2|15.1|6.7|1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7.5|17.7|47.9|43.6|35.1|42|2.4|13.7|20.9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77905</TotalTime>
  <Words>2075</Words>
  <Application>Microsoft Office PowerPoint</Application>
  <PresentationFormat>Widescreen</PresentationFormat>
  <Paragraphs>281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     Assorted Topics in Probabilistic ML (1)</vt:lpstr>
      <vt:lpstr>Plan for today</vt:lpstr>
      <vt:lpstr>Bayesian Optimization</vt:lpstr>
      <vt:lpstr>Bayesian Optimization: An Illustration</vt:lpstr>
      <vt:lpstr>Some Basic Acquisition Functions for BO</vt:lpstr>
      <vt:lpstr>Acquisition Functions: Probability of Improvement</vt:lpstr>
      <vt:lpstr>Acquisition Functions: Expected Improvement</vt:lpstr>
      <vt:lpstr>Acquisition Functions: Lower Confidence Bound</vt:lpstr>
      <vt:lpstr>Bayesian Optimization: The Overall Algo</vt:lpstr>
      <vt:lpstr>BO: Some Challenges/Open Problems</vt:lpstr>
      <vt:lpstr>BO: Some Further Resources</vt:lpstr>
      <vt:lpstr>              Frequentist Statistics                 (vs Bayesian Statistics)</vt:lpstr>
      <vt:lpstr>Frequentist Statistics</vt:lpstr>
      <vt:lpstr>Approximating the sampling distribution</vt:lpstr>
      <vt:lpstr>              Model Calibration</vt:lpstr>
      <vt:lpstr>Evaluation of Predictive Models</vt:lpstr>
      <vt:lpstr>Calibration</vt:lpstr>
      <vt:lpstr>Calibration</vt:lpstr>
      <vt:lpstr>              Conformal Prediction</vt:lpstr>
      <vt:lpstr>Conformal Prediction</vt:lpstr>
      <vt:lpstr>Conformal Prediction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2780</cp:revision>
  <dcterms:created xsi:type="dcterms:W3CDTF">2020-07-07T20:42:16Z</dcterms:created>
  <dcterms:modified xsi:type="dcterms:W3CDTF">2022-11-07T05:13:22Z</dcterms:modified>
</cp:coreProperties>
</file>