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51" r:id="rId2"/>
    <p:sldId id="631" r:id="rId3"/>
    <p:sldId id="662" r:id="rId4"/>
    <p:sldId id="658" r:id="rId5"/>
    <p:sldId id="637" r:id="rId6"/>
    <p:sldId id="643" r:id="rId7"/>
    <p:sldId id="660" r:id="rId8"/>
    <p:sldId id="640" r:id="rId9"/>
    <p:sldId id="653" r:id="rId10"/>
    <p:sldId id="644" r:id="rId11"/>
    <p:sldId id="642" r:id="rId12"/>
    <p:sldId id="645" r:id="rId13"/>
    <p:sldId id="646" r:id="rId14"/>
    <p:sldId id="647" r:id="rId15"/>
    <p:sldId id="648" r:id="rId16"/>
    <p:sldId id="661" r:id="rId17"/>
    <p:sldId id="654" r:id="rId18"/>
    <p:sldId id="655" r:id="rId19"/>
    <p:sldId id="650" r:id="rId20"/>
    <p:sldId id="656" r:id="rId21"/>
    <p:sldId id="649" r:id="rId22"/>
    <p:sldId id="6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03-11-2022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03-11-2022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03-11-2022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80.png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1.png"/><Relationship Id="rId5" Type="http://schemas.openxmlformats.org/officeDocument/2006/relationships/image" Target="../media/image170.png"/><Relationship Id="rId10" Type="http://schemas.openxmlformats.org/officeDocument/2006/relationships/image" Target="../media/image200.png"/><Relationship Id="rId9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30.png"/><Relationship Id="rId5" Type="http://schemas.openxmlformats.org/officeDocument/2006/relationships/image" Target="../media/image2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14" y="2788276"/>
            <a:ext cx="11276296" cy="1454876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(1) Active Learning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(2) Bayesian Optimization 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The Basic Formulation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finding the optima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(say minima) of a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Caveat: We don’t know the form of the function; can’t get its gradient, Hessian, etc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only query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function’s 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at certain points (i.e., only “black-box” access)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values may or may not be noisy (i.e., we may be given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64FEF-524B-4B00-BA31-7703ECD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76" y="1903011"/>
            <a:ext cx="4276535" cy="25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9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80"/>
    </mc:Choice>
    <mc:Fallback xmlns="">
      <p:transition spd="slow" advTm="16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Some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Drug Design: Want to find the optimal chemical composition for a drug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Optimal composition will be the one that has the best efficacy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But we don’t know the efficacy function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only know the efficacy via doing clinical trials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trial is expensive; can’t do too many trials</a:t>
            </a:r>
            <a:endParaRPr lang="en-GB" sz="28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Hyperparameter Optimization: Want to find the optimal hyperparameters for a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Optimal </a:t>
            </a:r>
            <a:r>
              <a:rPr lang="en-GB" dirty="0" err="1">
                <a:latin typeface="Abadi Extra Light" panose="020B0204020104020204" pitchFamily="34" charset="0"/>
              </a:rPr>
              <a:t>hyperparam</a:t>
            </a:r>
            <a:r>
              <a:rPr lang="en-GB" dirty="0">
                <a:latin typeface="Abadi Extra Light" panose="020B0204020104020204" pitchFamily="34" charset="0"/>
              </a:rPr>
              <a:t> values will be those that give the lowest test error</a:t>
            </a:r>
            <a:r>
              <a:rPr lang="en-GB" sz="2200" dirty="0">
                <a:latin typeface="Abadi Extra Light" panose="020B0204020104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Don’t know the true “test error” function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Need to train the model each time with different </a:t>
            </a:r>
            <a:r>
              <a:rPr lang="en-GB" dirty="0" err="1">
                <a:latin typeface="Abadi Extra Light" panose="020B0204020104020204" pitchFamily="34" charset="0"/>
              </a:rPr>
              <a:t>h.p.</a:t>
            </a:r>
            <a:r>
              <a:rPr lang="en-GB" dirty="0">
                <a:latin typeface="Abadi Extra Light" panose="020B0204020104020204" pitchFamily="34" charset="0"/>
              </a:rPr>
              <a:t> values and compute test error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Training every time will be expensive (e.g., for deep nets)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</a:t>
            </a:r>
            <a:r>
              <a:rPr lang="en-GB" dirty="0" err="1">
                <a:latin typeface="Abadi Extra Light" panose="020B0204020104020204" pitchFamily="34" charset="0"/>
              </a:rPr>
              <a:t>Hyperparams</a:t>
            </a:r>
            <a:r>
              <a:rPr lang="en-GB" dirty="0">
                <a:latin typeface="Abadi Extra Light" panose="020B0204020104020204" pitchFamily="34" charset="0"/>
              </a:rPr>
              <a:t> here can even refer to the structure of a deep net (depth, width, etc)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Many other applications: Website design via A/B testing, material design, optimizing physics based models (e.g., aircraft design), etc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93"/>
    </mc:Choice>
    <mc:Fallback xmlns="">
      <p:transition spd="slow" advTm="399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use BO to find maxima or minima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Would like to locate the optima by querying the function’s values (say, from an oracle)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would like to do so using as few queries as possible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Reason: The function’s evaluation may be time-consuming or costly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781D36-FBB0-46E7-8B21-7A495C21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52" y="2492406"/>
            <a:ext cx="4143930" cy="2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5B4A95-C42B-4FDF-BAAD-7BFB62418387}"/>
              </a:ext>
            </a:extLst>
          </p:cNvPr>
          <p:cNvSpPr/>
          <p:nvPr/>
        </p:nvSpPr>
        <p:spPr>
          <a:xfrm>
            <a:off x="8143532" y="2816440"/>
            <a:ext cx="1621905" cy="459091"/>
          </a:xfrm>
          <a:prstGeom prst="wedgeRectCallout">
            <a:avLst>
              <a:gd name="adj1" fmla="val -64336"/>
              <a:gd name="adj2" fmla="val 412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the goal is to find the minima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32"/>
    </mc:Choice>
    <mc:Fallback xmlns="">
      <p:transition spd="slow" advTm="9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are allowed to make the queries sequentially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information will be available to us in form of query-function value pairs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Queries so far can help us estimate the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 uses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past queries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+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function’s </a:t>
                </a: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estimate+uncertainty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decide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where to query next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Similar to Active Learning but the goal is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as well as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finds its optima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4D3348-ED10-4BB8-AEC6-63664781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79" y="2934117"/>
            <a:ext cx="3958315" cy="23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4091A0E-B08E-445A-BF9E-0E0F92B8403A}"/>
              </a:ext>
            </a:extLst>
          </p:cNvPr>
          <p:cNvSpPr/>
          <p:nvPr/>
        </p:nvSpPr>
        <p:spPr>
          <a:xfrm>
            <a:off x="7714694" y="3181014"/>
            <a:ext cx="4407669" cy="728538"/>
          </a:xfrm>
          <a:prstGeom prst="wedgeRectCallout">
            <a:avLst>
              <a:gd name="adj1" fmla="val -52320"/>
              <a:gd name="adj2" fmla="val 403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Dotted curve: True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Green curve: Current estimate (“surrogate”) of the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Shaded region: Uncertainty in the function’s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B0029DD-9937-4FB8-955A-A8AD72E386E4}"/>
                  </a:ext>
                </a:extLst>
              </p:cNvPr>
              <p:cNvSpPr/>
              <p:nvPr/>
            </p:nvSpPr>
            <p:spPr>
              <a:xfrm>
                <a:off x="9386157" y="1404420"/>
                <a:ext cx="1364701" cy="459091"/>
              </a:xfrm>
              <a:prstGeom prst="wedgeRectCallout">
                <a:avLst>
                  <a:gd name="adj1" fmla="val -63504"/>
                  <a:gd name="adj2" fmla="val 412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B0029DD-9937-4FB8-955A-A8AD72E38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57" y="1404420"/>
                <a:ext cx="1364701" cy="459091"/>
              </a:xfrm>
              <a:prstGeom prst="wedgeRectCallout">
                <a:avLst>
                  <a:gd name="adj1" fmla="val -63504"/>
                  <a:gd name="adj2" fmla="val 41227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47A712B-5EFC-4C52-9870-304E80255B2F}"/>
                  </a:ext>
                </a:extLst>
              </p:cNvPr>
              <p:cNvSpPr/>
              <p:nvPr/>
            </p:nvSpPr>
            <p:spPr>
              <a:xfrm>
                <a:off x="10068507" y="561993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Function values can be noisy too, e.g.,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47A712B-5EFC-4C52-9870-304E80255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07" y="561993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blipFill>
                <a:blip r:embed="rId8"/>
                <a:stretch>
                  <a:fillRect l="-639" t="-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3805EAF-C800-4178-B68D-00B339BC9412}"/>
              </a:ext>
            </a:extLst>
          </p:cNvPr>
          <p:cNvSpPr/>
          <p:nvPr/>
        </p:nvSpPr>
        <p:spPr>
          <a:xfrm>
            <a:off x="7079400" y="2180202"/>
            <a:ext cx="1621905" cy="459091"/>
          </a:xfrm>
          <a:prstGeom prst="wedgeRectCallout">
            <a:avLst>
              <a:gd name="adj1" fmla="val -64336"/>
              <a:gd name="adj2" fmla="val 412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By solving a regression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1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84"/>
    </mc:Choice>
    <mc:Fallback xmlns="">
      <p:transition spd="slow" advTm="270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 requires two ingredients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regression model to learn a surrogate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given previous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acquisition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tell us where to query next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regression model must also have estimate of function’s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nonlinear regression, such as GP, Bayesian Neural network, etc would be ideal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40A473-C230-456D-8FD0-A2FD0393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89" y="2587212"/>
            <a:ext cx="4380713" cy="26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/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Function values can be noisy too, e.g.,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blipFill>
                <a:blip r:embed="rId7"/>
                <a:stretch>
                  <a:fillRect l="-639" t="-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/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typical example of what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might look like, assuming that the goal is to find the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maxima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blipFill>
                <a:blip r:embed="rId8"/>
                <a:stretch>
                  <a:fillRect l="-414" b="-46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473C5A-CC3F-42A8-A9A7-7FCC4C927577}"/>
              </a:ext>
            </a:extLst>
          </p:cNvPr>
          <p:cNvSpPr/>
          <p:nvPr/>
        </p:nvSpPr>
        <p:spPr>
          <a:xfrm>
            <a:off x="7854946" y="2894176"/>
            <a:ext cx="3855972" cy="728538"/>
          </a:xfrm>
          <a:prstGeom prst="wedgeRectCallout">
            <a:avLst>
              <a:gd name="adj1" fmla="val -56348"/>
              <a:gd name="adj2" fmla="val 354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Dotted curve: True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Green curve: Current surrogate of the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Shaded region: Uncertainty in the function’s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/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easier to optimize than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blipFill>
                <a:blip r:embed="rId9"/>
                <a:stretch>
                  <a:fillRect l="-539" b="-14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7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62"/>
    </mc:Choice>
    <mc:Fallback xmlns="">
      <p:transition spd="slow" advTm="30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find the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maxima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BO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FF6C7C-EDF3-4A14-817D-98869481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0" y="1607711"/>
            <a:ext cx="4237278" cy="49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FE51C4F-BBF8-443E-8B60-A456345E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4" y="1607711"/>
            <a:ext cx="4237278" cy="4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5883E-E6D2-4530-B0C3-9FBC1D621CFA}"/>
              </a:ext>
            </a:extLst>
          </p:cNvPr>
          <p:cNvSpPr txBox="1"/>
          <p:nvPr/>
        </p:nvSpPr>
        <p:spPr>
          <a:xfrm>
            <a:off x="34426" y="6611779"/>
            <a:ext cx="4023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Pic source: http://krasserm.github.io/2018/03/21/bayesian-optimization/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98"/>
    </mc:Choice>
    <mc:Fallback xmlns="">
      <p:transition spd="slow" advTm="252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48" y="2720143"/>
            <a:ext cx="951840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Basic Acquisition Functions for BO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A06EAD-1C67-4F9E-BA7C-FB58687F38F8}"/>
              </a:ext>
            </a:extLst>
          </p:cNvPr>
          <p:cNvSpPr txBox="1">
            <a:spLocks/>
          </p:cNvSpPr>
          <p:nvPr/>
        </p:nvSpPr>
        <p:spPr>
          <a:xfrm>
            <a:off x="2853899" y="3429000"/>
            <a:ext cx="6592755" cy="8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(assuming we are finding the minima)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Probability of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past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function’s value at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have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improvement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(recall we are doing minimization)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the function is real-valued, suppose the posterior predictive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define a probability of improvement based acquisition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/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/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𝑃𝐼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/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470AF0E-E231-48EB-B152-A26FAFCC18D4}"/>
              </a:ext>
            </a:extLst>
          </p:cNvPr>
          <p:cNvSpPr/>
          <p:nvPr/>
        </p:nvSpPr>
        <p:spPr>
          <a:xfrm>
            <a:off x="10817250" y="4402951"/>
            <a:ext cx="1246684" cy="360918"/>
          </a:xfrm>
          <a:prstGeom prst="wedgeRectCallout">
            <a:avLst>
              <a:gd name="adj1" fmla="val -46123"/>
              <a:gd name="adj2" fmla="val 772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Verify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/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/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CDF of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blipFill>
                <a:blip r:embed="rId10"/>
                <a:stretch>
                  <a:fillRect r="-2730" b="-74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55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41"/>
    </mc:Choice>
    <mc:Fallback xmlns="">
      <p:transition spd="slow" advTm="33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Expected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PI doesn’t take into account the amount of improvement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Expected Improvement (EI) takes this into account and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𝐸𝐼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Note that the above acquisition function trades off exploitation vs exploration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small predictive mean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Exploitation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large predictive variance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/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/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IN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;0,1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/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9161425-B634-4CA4-B4A8-E6BB0F010431}"/>
              </a:ext>
            </a:extLst>
          </p:cNvPr>
          <p:cNvSpPr/>
          <p:nvPr/>
        </p:nvSpPr>
        <p:spPr>
          <a:xfrm>
            <a:off x="8161725" y="4508473"/>
            <a:ext cx="1946945" cy="830012"/>
          </a:xfrm>
          <a:prstGeom prst="wedgeRectCallout">
            <a:avLst>
              <a:gd name="adj1" fmla="val -40930"/>
              <a:gd name="adj2" fmla="val 625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Focus on points where the function has small values (since we are looking for its minima)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16AA891-A3D2-40E9-927A-99F7366E3B38}"/>
              </a:ext>
            </a:extLst>
          </p:cNvPr>
          <p:cNvSpPr/>
          <p:nvPr/>
        </p:nvSpPr>
        <p:spPr>
          <a:xfrm>
            <a:off x="10257673" y="4003828"/>
            <a:ext cx="1860346" cy="1249207"/>
          </a:xfrm>
          <a:prstGeom prst="wedgeRectCallout">
            <a:avLst>
              <a:gd name="adj1" fmla="val -40389"/>
              <a:gd name="adj2" fmla="val 625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Focus on points where the function has high uncertainty (so that including them improves our estimate of the function)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BB5197B-DB82-4E94-B28A-12A6FB0411A5}"/>
              </a:ext>
            </a:extLst>
          </p:cNvPr>
          <p:cNvSpPr/>
          <p:nvPr/>
        </p:nvSpPr>
        <p:spPr>
          <a:xfrm>
            <a:off x="1862670" y="3250193"/>
            <a:ext cx="1710405" cy="480552"/>
          </a:xfrm>
          <a:prstGeom prst="wedgeRectCallout">
            <a:avLst>
              <a:gd name="adj1" fmla="val 71697"/>
              <a:gd name="adj2" fmla="val 3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Prove this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72"/>
    </mc:Choice>
    <mc:Fallback xmlns="">
      <p:transition spd="slow" advTm="29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Lower Confidence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Lower Confidence Bound (LCB) also takes into account exploitation vs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when the regression model is a Gaussian Process (GP)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posterior predictive for a new point to be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LCB based acquisition function is defined as</a:t>
                </a:r>
              </a:p>
              <a:p>
                <a:pPr marL="0" indent="0">
                  <a:buNone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Point with the smallest LCB is selected as the next query point</a:t>
                </a:r>
              </a:p>
              <a:p>
                <a:pPr marL="0" indent="0">
                  <a:buNone/>
                </a:pPr>
                <a:endParaRPr lang="en-IN" sz="2600" b="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parameter to trade-off exploitation (low mean) and exploration (high variance)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Under certain conditions, the iterative application of this acquisition function will converge to the true global optima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(Srinivas et al. 2010)</a:t>
                </a: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/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blipFill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/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𝐿𝐶𝐵</m:t>
                          </m:r>
                        </m:sub>
                      </m:sSub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/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𝐿𝐶𝐵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FCB098E-043C-4734-B1A1-A80B0AE0C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931" y="261513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/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using BO for </a:t>
                </a:r>
                <a:r>
                  <a:rPr lang="en-IN" sz="1400" b="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maximization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use Upper Confidence Bound (UCB)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𝑈𝐶𝐵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blipFill>
                <a:blip r:embed="rId10"/>
                <a:stretch>
                  <a:fillRect l="-355" t="-5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1D0BD5F-F2A6-DA02-1D84-DB33286D6028}"/>
              </a:ext>
            </a:extLst>
          </p:cNvPr>
          <p:cNvSpPr/>
          <p:nvPr/>
        </p:nvSpPr>
        <p:spPr>
          <a:xfrm>
            <a:off x="9123569" y="3720230"/>
            <a:ext cx="2183748" cy="733961"/>
          </a:xfrm>
          <a:prstGeom prst="wedgeRectCallout">
            <a:avLst>
              <a:gd name="adj1" fmla="val -61409"/>
              <a:gd name="adj2" fmla="val -43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prefer points at which the function has low mean but high variance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94"/>
    </mc:Choice>
    <mc:Fallback xmlns="">
      <p:transition spd="slow" advTm="30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latin typeface="Abadi Extra Light" panose="020B0204020104020204" pitchFamily="34" charset="0"/>
              </a:rPr>
              <a:t>Two important problems where model/predictive uncertainty is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latin typeface="Abadi Extra Light" panose="020B0204020104020204" pitchFamily="34" charset="0"/>
              </a:rPr>
              <a:t>Active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latin typeface="Abadi Extra Light" panose="020B0204020104020204" pitchFamily="34" charset="0"/>
              </a:rPr>
              <a:t>Bayesian Optimization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The Overall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={}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(or until the budget doesn’t exhaust)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Select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by optimizing the acquisition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Get function’s value from the black-box oracle: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Update the regression model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data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/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argopt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826D3E1-D929-E3EC-BBE3-6BB1F6F60B6C}"/>
              </a:ext>
            </a:extLst>
          </p:cNvPr>
          <p:cNvSpPr/>
          <p:nvPr/>
        </p:nvSpPr>
        <p:spPr>
          <a:xfrm>
            <a:off x="3951805" y="4846665"/>
            <a:ext cx="1819517" cy="733961"/>
          </a:xfrm>
          <a:prstGeom prst="wedgeRectCallout">
            <a:avLst>
              <a:gd name="adj1" fmla="val -72698"/>
              <a:gd name="adj2" fmla="val 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Can get the function’s minima from this set of function’s values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6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40"/>
    </mc:Choice>
    <mc:Fallback xmlns="">
      <p:transition spd="slow" advTm="16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BO: Some Challenges/Open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regression model for the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GPs are flexible but can be expensive as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grows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neural networks can be an more efficient alternative to GPs (Snoek et al, 2015)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the regression model itself (e.g., GP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 function, Bayesian NN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High-dimensional Bayesian Optimization (optimizing functions of many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 existing methods work well only for a moderate-dimensional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Number of function evaluations required would be quite large in high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Lot of recent work on this (e.g., based on dimensionality reduction)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Multitask Bayesian Optimization (joint BO for several related functions)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Basic idea: If two functions are similar their optima would also be nearby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90"/>
    </mc:Choice>
    <mc:Fallback xmlns="">
      <p:transition spd="slow" advTm="302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BO: Some Further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survey papers: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 Tutorial on Bayesian Optimization of Expensive Cost Functions, with Application to Active User Modeling and Hierarchical Reinforcement Learning (</a:t>
            </a:r>
            <a:r>
              <a:rPr lang="en-GB" sz="2200" dirty="0" err="1">
                <a:latin typeface="Abadi Extra Light" panose="020B0204020104020204" pitchFamily="34" charset="0"/>
              </a:rPr>
              <a:t>Brochu</a:t>
            </a:r>
            <a:r>
              <a:rPr lang="en-GB" sz="2200" dirty="0">
                <a:latin typeface="Abadi Extra Light" panose="020B0204020104020204" pitchFamily="34" charset="0"/>
              </a:rPr>
              <a:t> et al., 2010)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Taking the Human Out of the Loop: A Review of Bayesian Optimization (</a:t>
            </a:r>
            <a:r>
              <a:rPr lang="en-GB" sz="2200" dirty="0" err="1">
                <a:latin typeface="Abadi Extra Light" panose="020B0204020104020204" pitchFamily="34" charset="0"/>
              </a:rPr>
              <a:t>Shahriari</a:t>
            </a:r>
            <a:r>
              <a:rPr lang="en-GB" sz="2200" dirty="0">
                <a:latin typeface="Abadi Extra Light" panose="020B0204020104020204" pitchFamily="34" charset="0"/>
              </a:rPr>
              <a:t> et al., 2015)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open source software libraries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BoTorch</a:t>
            </a:r>
            <a:r>
              <a:rPr lang="en-GB" sz="2200" dirty="0">
                <a:latin typeface="Abadi Extra Light" panose="020B0204020104020204" pitchFamily="34" charset="0"/>
              </a:rPr>
              <a:t>: Bayesian Optimization in </a:t>
            </a:r>
            <a:r>
              <a:rPr lang="en-GB" sz="2200" dirty="0" err="1">
                <a:latin typeface="Abadi Extra Light" panose="020B0204020104020204" pitchFamily="34" charset="0"/>
              </a:rPr>
              <a:t>PyTorch</a:t>
            </a: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GPflowOpt</a:t>
            </a:r>
            <a:r>
              <a:rPr lang="en-GB" sz="2200" dirty="0">
                <a:latin typeface="Abadi Extra Light" panose="020B0204020104020204" pitchFamily="34" charset="0"/>
              </a:rPr>
              <a:t>: Bayesian Optimization in </a:t>
            </a:r>
            <a:r>
              <a:rPr lang="en-GB" sz="2200" dirty="0" err="1">
                <a:latin typeface="Abadi Extra Light" panose="020B0204020104020204" pitchFamily="34" charset="0"/>
              </a:rPr>
              <a:t>Tensorflow</a:t>
            </a:r>
            <a:r>
              <a:rPr lang="en-GB" sz="2200" dirty="0">
                <a:latin typeface="Abadi Extra Light" panose="020B0204020104020204" pitchFamily="34" charset="0"/>
              </a:rPr>
              <a:t> (and using GP for modeling the function)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Also available in scikit-optimize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9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439" y="2922560"/>
            <a:ext cx="3733643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Standard supervised learning is passive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Learner has no control over what labelled training examples it gets to learn from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CE909-15F7-4A03-864B-85F91C3E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2" y="2028825"/>
            <a:ext cx="2667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5834E3-B8A6-4566-835E-9BD95D7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2" y="3909552"/>
            <a:ext cx="1419011" cy="2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5B319-7F94-4380-BD1A-BB2C3BFDF9FE}"/>
              </a:ext>
            </a:extLst>
          </p:cNvPr>
          <p:cNvCxnSpPr/>
          <p:nvPr/>
        </p:nvCxnSpPr>
        <p:spPr>
          <a:xfrm>
            <a:off x="7253056" y="3195961"/>
            <a:ext cx="1109709" cy="713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864153-BD1D-4CC5-BE79-729A69BBD9F9}"/>
              </a:ext>
            </a:extLst>
          </p:cNvPr>
          <p:cNvCxnSpPr>
            <a:cxnSpLocks/>
          </p:cNvCxnSpPr>
          <p:nvPr/>
        </p:nvCxnSpPr>
        <p:spPr>
          <a:xfrm flipH="1">
            <a:off x="3897297" y="4781183"/>
            <a:ext cx="3843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08FB07-87F8-4474-8730-9D17D5B85717}"/>
              </a:ext>
            </a:extLst>
          </p:cNvPr>
          <p:cNvSpPr txBox="1"/>
          <p:nvPr/>
        </p:nvSpPr>
        <p:spPr>
          <a:xfrm>
            <a:off x="4517882" y="4327039"/>
            <a:ext cx="26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>
                <a:latin typeface="Abadi Extra Light" panose="020B0204020104020204" pitchFamily="34" charset="0"/>
              </a:rPr>
              <a:t>Labeled</a:t>
            </a:r>
            <a:r>
              <a:rPr lang="en-IN" dirty="0">
                <a:latin typeface="Abadi Extra Light" panose="020B0204020104020204" pitchFamily="34" charset="0"/>
              </a:rPr>
              <a:t> Training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05F04F-C5C2-43B8-A7CC-4BBEF4F6BC4A}"/>
                  </a:ext>
                </a:extLst>
              </p:cNvPr>
              <p:cNvSpPr txBox="1"/>
              <p:nvPr/>
            </p:nvSpPr>
            <p:spPr>
              <a:xfrm>
                <a:off x="4517882" y="4870773"/>
                <a:ext cx="2685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05F04F-C5C2-43B8-A7CC-4BBEF4F6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82" y="4870773"/>
                <a:ext cx="2685671" cy="276999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F703FBA-6F02-40A8-B8F0-E9C1CF672B11}"/>
              </a:ext>
            </a:extLst>
          </p:cNvPr>
          <p:cNvSpPr txBox="1"/>
          <p:nvPr/>
        </p:nvSpPr>
        <p:spPr>
          <a:xfrm>
            <a:off x="7484531" y="2899837"/>
            <a:ext cx="195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Random </a:t>
            </a:r>
            <a:r>
              <a:rPr lang="en-IN" dirty="0" err="1">
                <a:latin typeface="Abadi Extra Light" panose="020B0204020104020204" pitchFamily="34" charset="0"/>
              </a:rPr>
              <a:t>Unlabeled</a:t>
            </a:r>
            <a:r>
              <a:rPr lang="en-IN" dirty="0">
                <a:latin typeface="Abadi Extra Light" panose="020B0204020104020204" pitchFamily="34" charset="0"/>
              </a:rPr>
              <a:t> 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 Examples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0419400-643A-40D3-B5A8-F49F351F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19" y="3964859"/>
            <a:ext cx="979930" cy="17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E10EF-F826-4B37-94CA-619B1A0C5B9A}"/>
              </a:ext>
            </a:extLst>
          </p:cNvPr>
          <p:cNvSpPr txBox="1"/>
          <p:nvPr/>
        </p:nvSpPr>
        <p:spPr>
          <a:xfrm>
            <a:off x="1764336" y="5727214"/>
            <a:ext cx="271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Supervised Passive Learner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3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 Active Learning, the learner can request specific labelled examples as it trains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particular, examples </a:t>
            </a: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that the learner thinks will be most useful </a:t>
            </a:r>
            <a:r>
              <a:rPr lang="en-GB" sz="2200" dirty="0">
                <a:latin typeface="Abadi Extra Light" panose="020B0204020104020204" pitchFamily="34" charset="0"/>
              </a:rPr>
              <a:t>to learn the underlying function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CE909-15F7-4A03-864B-85F91C3E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2" y="2028825"/>
            <a:ext cx="2667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5834E3-B8A6-4566-835E-9BD95D7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2" y="3909552"/>
            <a:ext cx="1419011" cy="2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2760E1-C465-4B89-A97D-09F4784F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42" y="3964859"/>
            <a:ext cx="979930" cy="17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697178-D492-4E7A-8708-55B1C734648B}"/>
              </a:ext>
            </a:extLst>
          </p:cNvPr>
          <p:cNvSpPr txBox="1"/>
          <p:nvPr/>
        </p:nvSpPr>
        <p:spPr>
          <a:xfrm>
            <a:off x="2512527" y="5803356"/>
            <a:ext cx="26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Supervised Active Learner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8FA7C29-AC8D-4084-84B8-FDCD7BE585CD}"/>
                  </a:ext>
                </a:extLst>
              </p:cNvPr>
              <p:cNvSpPr/>
              <p:nvPr/>
            </p:nvSpPr>
            <p:spPr>
              <a:xfrm>
                <a:off x="93770" y="3180445"/>
                <a:ext cx="2847485" cy="954106"/>
              </a:xfrm>
              <a:prstGeom prst="wedgeRectCallout">
                <a:avLst>
                  <a:gd name="adj1" fmla="val 45260"/>
                  <a:gd name="adj2" fmla="val 740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Assumes some small amount of initial labelled training examples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available to learn an initial model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8FA7C29-AC8D-4084-84B8-FDCD7BE58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" y="3180445"/>
                <a:ext cx="2847485" cy="954106"/>
              </a:xfrm>
              <a:prstGeom prst="wedgeRectCallout">
                <a:avLst>
                  <a:gd name="adj1" fmla="val 45260"/>
                  <a:gd name="adj2" fmla="val 74026"/>
                </a:avLst>
              </a:prstGeom>
              <a:blipFill>
                <a:blip r:embed="rId8"/>
                <a:stretch>
                  <a:fillRect l="-426" t="-503" r="-4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2C22FD0-760D-452F-8F3C-CD6C4FE4DB03}"/>
                  </a:ext>
                </a:extLst>
              </p:cNvPr>
              <p:cNvSpPr/>
              <p:nvPr/>
            </p:nvSpPr>
            <p:spPr>
              <a:xfrm>
                <a:off x="65469" y="4312537"/>
                <a:ext cx="2334594" cy="1957633"/>
              </a:xfrm>
              <a:prstGeom prst="wedgeRectCallout">
                <a:avLst>
                  <a:gd name="adj1" fmla="val 1890"/>
                  <a:gd name="adj2" fmla="val -642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More labelled training examples will be acquired “actively” to improve the initial model by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retraining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it using the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updated training data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repeating the process until we get the desired accuracy or our budget exhausts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2C22FD0-760D-452F-8F3C-CD6C4FE4D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" y="4312537"/>
                <a:ext cx="2334594" cy="1957633"/>
              </a:xfrm>
              <a:prstGeom prst="wedgeRectCallout">
                <a:avLst>
                  <a:gd name="adj1" fmla="val 1890"/>
                  <a:gd name="adj2" fmla="val -64261"/>
                </a:avLst>
              </a:prstGeom>
              <a:blipFill>
                <a:blip r:embed="rId9"/>
                <a:stretch>
                  <a:fillRect l="-518" b="-34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AC3103-E0EC-4DDD-B999-FEB970C67C89}"/>
              </a:ext>
            </a:extLst>
          </p:cNvPr>
          <p:cNvCxnSpPr>
            <a:cxnSpLocks/>
          </p:cNvCxnSpPr>
          <p:nvPr/>
        </p:nvCxnSpPr>
        <p:spPr>
          <a:xfrm flipH="1">
            <a:off x="3260718" y="2988315"/>
            <a:ext cx="1124720" cy="976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995E5F-AB34-4C1F-B9A5-9F0ACF431BBA}"/>
              </a:ext>
            </a:extLst>
          </p:cNvPr>
          <p:cNvSpPr txBox="1"/>
          <p:nvPr/>
        </p:nvSpPr>
        <p:spPr>
          <a:xfrm>
            <a:off x="2650814" y="2218441"/>
            <a:ext cx="225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Using the current model, identify </a:t>
            </a:r>
            <a:r>
              <a:rPr lang="en-IN" sz="1400" dirty="0">
                <a:solidFill>
                  <a:srgbClr val="009900"/>
                </a:solidFill>
                <a:latin typeface="Abadi Extra Light" panose="020B0204020104020204" pitchFamily="34" charset="0"/>
              </a:rPr>
              <a:t>the most useful example(s)</a:t>
            </a:r>
            <a:r>
              <a:rPr lang="en-IN" sz="1400" dirty="0">
                <a:latin typeface="Abadi Extra Light" panose="020B0204020104020204" pitchFamily="34" charset="0"/>
              </a:rPr>
              <a:t> from the </a:t>
            </a:r>
            <a:r>
              <a:rPr lang="en-IN" sz="1400" dirty="0" err="1">
                <a:latin typeface="Abadi Extra Light" panose="020B0204020104020204" pitchFamily="34" charset="0"/>
              </a:rPr>
              <a:t>unlabeled</a:t>
            </a:r>
            <a:r>
              <a:rPr lang="en-IN" sz="1400" dirty="0">
                <a:latin typeface="Abadi Extra Light" panose="020B0204020104020204" pitchFamily="34" charset="0"/>
              </a:rPr>
              <a:t> data pool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4C27A1-7569-4FEE-9A54-DD276F1A3D43}"/>
              </a:ext>
            </a:extLst>
          </p:cNvPr>
          <p:cNvCxnSpPr>
            <a:cxnSpLocks/>
          </p:cNvCxnSpPr>
          <p:nvPr/>
        </p:nvCxnSpPr>
        <p:spPr>
          <a:xfrm>
            <a:off x="3577351" y="4410333"/>
            <a:ext cx="443918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2A282-B478-4144-895C-10EE1F6F940F}"/>
                  </a:ext>
                </a:extLst>
              </p:cNvPr>
              <p:cNvSpPr txBox="1"/>
              <p:nvPr/>
            </p:nvSpPr>
            <p:spPr>
              <a:xfrm>
                <a:off x="4385438" y="3594992"/>
                <a:ext cx="32138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>
                    <a:latin typeface="Abadi Extra Light" panose="020B0204020104020204" pitchFamily="34" charset="0"/>
                  </a:rPr>
                  <a:t>Query the expert for the true label of the selected </a:t>
                </a:r>
                <a:r>
                  <a:rPr lang="en-IN" sz="14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IN" sz="1400" dirty="0">
                    <a:latin typeface="Abadi Extra Light" panose="020B0204020104020204" pitchFamily="34" charset="0"/>
                  </a:rPr>
                  <a:t> example,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1400" dirty="0">
                  <a:latin typeface="Abadi Extra Light" panose="020B02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,?⟩ 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2A282-B478-4144-895C-10EE1F6F9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38" y="3594992"/>
                <a:ext cx="3213847" cy="800219"/>
              </a:xfrm>
              <a:prstGeom prst="rect">
                <a:avLst/>
              </a:prstGeom>
              <a:blipFill>
                <a:blip r:embed="rId10"/>
                <a:stretch>
                  <a:fillRect l="-568" t="-1527" b="-6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49375A-66FD-4C03-935F-E50D71FC129F}"/>
              </a:ext>
            </a:extLst>
          </p:cNvPr>
          <p:cNvCxnSpPr>
            <a:cxnSpLocks/>
          </p:cNvCxnSpPr>
          <p:nvPr/>
        </p:nvCxnSpPr>
        <p:spPr>
          <a:xfrm flipH="1">
            <a:off x="3528011" y="4769328"/>
            <a:ext cx="453786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E78715-E3A6-46CD-97A2-5239A3FD1C16}"/>
                  </a:ext>
                </a:extLst>
              </p:cNvPr>
              <p:cNvSpPr txBox="1"/>
              <p:nvPr/>
            </p:nvSpPr>
            <p:spPr>
              <a:xfrm>
                <a:off x="5628287" y="4465696"/>
                <a:ext cx="8167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⟩ 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E78715-E3A6-46CD-97A2-5239A3FD1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4465696"/>
                <a:ext cx="816762" cy="276999"/>
              </a:xfrm>
              <a:prstGeom prst="rect">
                <a:avLst/>
              </a:prstGeom>
              <a:blipFill>
                <a:blip r:embed="rId11"/>
                <a:stretch>
                  <a:fillRect l="-8955" t="-2222" r="-3731" b="-3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8155E1-CA54-4B28-B5C5-898B13A4C7C7}"/>
              </a:ext>
            </a:extLst>
          </p:cNvPr>
          <p:cNvCxnSpPr>
            <a:cxnSpLocks/>
          </p:cNvCxnSpPr>
          <p:nvPr/>
        </p:nvCxnSpPr>
        <p:spPr>
          <a:xfrm>
            <a:off x="3577351" y="5110693"/>
            <a:ext cx="443918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C4FFD8-FE6B-4BD9-9702-533B002969E7}"/>
              </a:ext>
            </a:extLst>
          </p:cNvPr>
          <p:cNvCxnSpPr>
            <a:cxnSpLocks/>
          </p:cNvCxnSpPr>
          <p:nvPr/>
        </p:nvCxnSpPr>
        <p:spPr>
          <a:xfrm flipH="1">
            <a:off x="3528011" y="5418953"/>
            <a:ext cx="453786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EE2F56-B06C-4175-9F42-592360A1F84E}"/>
                  </a:ext>
                </a:extLst>
              </p:cNvPr>
              <p:cNvSpPr txBox="1"/>
              <p:nvPr/>
            </p:nvSpPr>
            <p:spPr>
              <a:xfrm>
                <a:off x="5628287" y="5115321"/>
                <a:ext cx="827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⟩ 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EE2F56-B06C-4175-9F42-592360A1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5115321"/>
                <a:ext cx="827406" cy="276999"/>
              </a:xfrm>
              <a:prstGeom prst="rect">
                <a:avLst/>
              </a:prstGeom>
              <a:blipFill>
                <a:blip r:embed="rId12"/>
                <a:stretch>
                  <a:fillRect l="-8824" r="-3676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129F0-C7BE-40A6-9A73-F64E7E5345DC}"/>
                  </a:ext>
                </a:extLst>
              </p:cNvPr>
              <p:cNvSpPr txBox="1"/>
              <p:nvPr/>
            </p:nvSpPr>
            <p:spPr>
              <a:xfrm>
                <a:off x="5628287" y="4812781"/>
                <a:ext cx="733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⟩ 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129F0-C7BE-40A6-9A73-F64E7E53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4812781"/>
                <a:ext cx="733470" cy="276999"/>
              </a:xfrm>
              <a:prstGeom prst="rect">
                <a:avLst/>
              </a:prstGeom>
              <a:blipFill>
                <a:blip r:embed="rId13"/>
                <a:stretch>
                  <a:fillRect l="-9917" r="-3306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9A3ED9F9-065C-43D8-95C0-B731BC0A3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7178" y="2298793"/>
            <a:ext cx="1004822" cy="965223"/>
          </a:xfrm>
          <a:prstGeom prst="rect">
            <a:avLst/>
          </a:prstGeom>
        </p:spPr>
      </p:pic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24AD655E-6F00-4AB8-B68E-6AB8B8E2C98E}"/>
              </a:ext>
            </a:extLst>
          </p:cNvPr>
          <p:cNvSpPr/>
          <p:nvPr/>
        </p:nvSpPr>
        <p:spPr>
          <a:xfrm>
            <a:off x="8341403" y="2309238"/>
            <a:ext cx="2845775" cy="943234"/>
          </a:xfrm>
          <a:prstGeom prst="wedgeRectCallout">
            <a:avLst>
              <a:gd name="adj1" fmla="val 56394"/>
              <a:gd name="adj2" fmla="val 19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Although one example in each iteration is more common, labels of one or more than one examples can be queried (“batch” active learning”) 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176A495A-85AB-4D37-81E9-C7D4F53BDC0A}"/>
              </a:ext>
            </a:extLst>
          </p:cNvPr>
          <p:cNvSpPr/>
          <p:nvPr/>
        </p:nvSpPr>
        <p:spPr>
          <a:xfrm>
            <a:off x="8341402" y="198302"/>
            <a:ext cx="2982527" cy="821500"/>
          </a:xfrm>
          <a:prstGeom prst="wedgeRectCallout">
            <a:avLst>
              <a:gd name="adj1" fmla="val -3990"/>
              <a:gd name="adj2" fmla="val 719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It is therefore also a sequential learning strategy (training data is not given all at once)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34811A26-4258-4BD2-87EC-8C38A5757DE0}"/>
              </a:ext>
            </a:extLst>
          </p:cNvPr>
          <p:cNvSpPr/>
          <p:nvPr/>
        </p:nvSpPr>
        <p:spPr>
          <a:xfrm>
            <a:off x="159694" y="2076805"/>
            <a:ext cx="2379120" cy="386601"/>
          </a:xfrm>
          <a:prstGeom prst="wedgeRectCallout">
            <a:avLst>
              <a:gd name="adj1" fmla="val 54175"/>
              <a:gd name="adj2" fmla="val 1149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soon see what are some common notions of usefulness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7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526"/>
    </mc:Choice>
    <mc:Fallback xmlns="">
      <p:transition spd="slow" advTm="474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0" grpId="0"/>
      <p:bldP spid="26" grpId="0"/>
      <p:bldP spid="24" grpId="0"/>
      <p:bldP spid="34" grpId="0"/>
      <p:bldP spid="35" grpId="0"/>
      <p:bldP spid="37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figure below is another illustration of AL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7491037-B40C-4709-9264-960E1F69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01" y="2195052"/>
            <a:ext cx="8505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9961C-FE68-A4E5-E8B7-92C900592EC2}"/>
              </a:ext>
            </a:extLst>
          </p:cNvPr>
          <p:cNvSpPr txBox="1"/>
          <p:nvPr/>
        </p:nvSpPr>
        <p:spPr>
          <a:xfrm>
            <a:off x="8133008" y="5439386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</a:t>
            </a:r>
            <a:r>
              <a:rPr lang="en-IN" dirty="0" err="1"/>
              <a:t>unlabeled</a:t>
            </a:r>
            <a:r>
              <a:rPr lang="en-IN" dirty="0"/>
              <a:t> examples)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006D3-FC93-B68D-1072-E429E175CE59}"/>
              </a:ext>
            </a:extLst>
          </p:cNvPr>
          <p:cNvSpPr txBox="1"/>
          <p:nvPr/>
        </p:nvSpPr>
        <p:spPr>
          <a:xfrm>
            <a:off x="4550534" y="5509853"/>
            <a:ext cx="25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(provides true labels for</a:t>
            </a:r>
          </a:p>
          <a:p>
            <a:r>
              <a:rPr lang="en-IN" dirty="0"/>
              <a:t> the </a:t>
            </a:r>
            <a:r>
              <a:rPr lang="en-IN" dirty="0" err="1"/>
              <a:t>unlabeled</a:t>
            </a:r>
            <a:r>
              <a:rPr lang="en-IN" dirty="0"/>
              <a:t> examples)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6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9"/>
    </mc:Choice>
    <mc:Fallback xmlns="">
      <p:transition spd="slow" advTm="695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Measuring Usefulness in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Various ways to measure the usefulness of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Defined by an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“acquisition function”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(high value for most useful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examples)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look at uncertainty in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predicted by the current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use variance in the posterior predictive distribution: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200" b="1" i="1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More generally, can use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entropy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the PPD: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ℍ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Look at how much our model will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improve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if we add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example with its true label, to our training set, and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retrain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the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324EDB-F638-47A5-BCE8-A57BEA86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79" y="3602366"/>
            <a:ext cx="57245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1F7F96F-9273-4E55-9FC9-EFF49A20A071}"/>
              </a:ext>
            </a:extLst>
          </p:cNvPr>
          <p:cNvSpPr/>
          <p:nvPr/>
        </p:nvSpPr>
        <p:spPr>
          <a:xfrm>
            <a:off x="8924970" y="3802941"/>
            <a:ext cx="3080892" cy="904287"/>
          </a:xfrm>
          <a:prstGeom prst="wedgeRectCallout">
            <a:avLst>
              <a:gd name="adj1" fmla="val -68458"/>
              <a:gd name="adj2" fmla="val -1027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this is the “marginal entropy” of the output distribution since the posterior predictive of the output is obtained by marginalizing over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D3E9E-7E5A-4409-8205-FA3C3DBB80D3}"/>
              </a:ext>
            </a:extLst>
          </p:cNvPr>
          <p:cNvSpPr txBox="1"/>
          <p:nvPr/>
        </p:nvSpPr>
        <p:spPr>
          <a:xfrm>
            <a:off x="3749379" y="3322563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High entropy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5309E-2387-4B0C-B9BE-ECE01F766B1B}"/>
              </a:ext>
            </a:extLst>
          </p:cNvPr>
          <p:cNvSpPr txBox="1"/>
          <p:nvPr/>
        </p:nvSpPr>
        <p:spPr>
          <a:xfrm>
            <a:off x="6823787" y="3278096"/>
            <a:ext cx="135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Low entropy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A8F6E33-2F7F-42A4-92BC-BF9FF98D3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040" y="193156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879B8D08-0CDB-4B9C-9204-5AFE45A5C86D}"/>
                  </a:ext>
                </a:extLst>
              </p:cNvPr>
              <p:cNvSpPr/>
              <p:nvPr/>
            </p:nvSpPr>
            <p:spPr>
              <a:xfrm>
                <a:off x="7987778" y="185610"/>
                <a:ext cx="3012306" cy="943234"/>
              </a:xfrm>
              <a:prstGeom prst="wedgeRectCallout">
                <a:avLst>
                  <a:gd name="adj1" fmla="val 56394"/>
                  <a:gd name="adj2" fmla="val 19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the acquisition function, the most useful example can be selected from the pool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sSub>
                            <m:sSub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𝑝𝑜𝑜𝑙</m:t>
                              </m:r>
                            </m:sub>
                          </m:s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879B8D08-0CDB-4B9C-9204-5AFE45A5C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78" y="185610"/>
                <a:ext cx="3012306" cy="943234"/>
              </a:xfrm>
              <a:prstGeom prst="wedgeRectCallout">
                <a:avLst>
                  <a:gd name="adj1" fmla="val 56394"/>
                  <a:gd name="adj2" fmla="val 1908"/>
                </a:avLst>
              </a:prstGeom>
              <a:blipFill>
                <a:blip r:embed="rId6"/>
                <a:stretch>
                  <a:fillRect l="-377" t="-3165" b="-25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991D8C8-3A97-4AD4-BD1B-E9C784F45FB4}"/>
                  </a:ext>
                </a:extLst>
              </p:cNvPr>
              <p:cNvSpPr/>
              <p:nvPr/>
            </p:nvSpPr>
            <p:spPr>
              <a:xfrm>
                <a:off x="9530093" y="1193259"/>
                <a:ext cx="1545360" cy="441291"/>
              </a:xfrm>
              <a:prstGeom prst="wedgeRectCallout">
                <a:avLst>
                  <a:gd name="adj1" fmla="val -3926"/>
                  <a:gd name="adj2" fmla="val -705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We will use shorthand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991D8C8-3A97-4AD4-BD1B-E9C784F4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093" y="1193259"/>
                <a:ext cx="1545360" cy="441291"/>
              </a:xfrm>
              <a:prstGeom prst="wedgeRectCallout">
                <a:avLst>
                  <a:gd name="adj1" fmla="val -3926"/>
                  <a:gd name="adj2" fmla="val -70515"/>
                </a:avLst>
              </a:prstGeom>
              <a:blipFill>
                <a:blip r:embed="rId7"/>
                <a:stretch>
                  <a:fillRect l="-778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F43C46F-1A2D-5860-BA98-608888094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316" y="2552728"/>
            <a:ext cx="1400768" cy="1110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56CEB-F1E9-B266-C778-0AF032BFCCC0}"/>
                  </a:ext>
                </a:extLst>
              </p:cNvPr>
              <p:cNvSpPr txBox="1"/>
              <p:nvPr/>
            </p:nvSpPr>
            <p:spPr>
              <a:xfrm>
                <a:off x="318861" y="5732225"/>
                <a:ext cx="11740617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ℍ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ℍ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56CEB-F1E9-B266-C778-0AF032BF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" y="5732225"/>
                <a:ext cx="11740617" cy="5312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5AD0461-6FDA-BE25-0235-FC13C830E3DD}"/>
              </a:ext>
            </a:extLst>
          </p:cNvPr>
          <p:cNvSpPr/>
          <p:nvPr/>
        </p:nvSpPr>
        <p:spPr>
          <a:xfrm>
            <a:off x="1646419" y="6307899"/>
            <a:ext cx="2500178" cy="294973"/>
          </a:xfrm>
          <a:prstGeom prst="wedgeRectCallout">
            <a:avLst>
              <a:gd name="adj1" fmla="val 33137"/>
              <a:gd name="adj2" fmla="val -943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Entropy of the current posterior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DDE48A2-3D06-9991-9399-7BC6CCD69BDA}"/>
              </a:ext>
            </a:extLst>
          </p:cNvPr>
          <p:cNvSpPr/>
          <p:nvPr/>
        </p:nvSpPr>
        <p:spPr>
          <a:xfrm>
            <a:off x="6887016" y="6404278"/>
            <a:ext cx="3527027" cy="397189"/>
          </a:xfrm>
          <a:prstGeom prst="wedgeRectCallout">
            <a:avLst>
              <a:gd name="adj1" fmla="val -39506"/>
              <a:gd name="adj2" fmla="val -979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Entropy of the new posterior after including the new example in our 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7347AE4-A9F8-9A1F-2FD1-94E88FB2EF69}"/>
                  </a:ext>
                </a:extLst>
              </p:cNvPr>
              <p:cNvSpPr/>
              <p:nvPr/>
            </p:nvSpPr>
            <p:spPr>
              <a:xfrm>
                <a:off x="4679317" y="6395400"/>
                <a:ext cx="2084739" cy="397189"/>
              </a:xfrm>
              <a:prstGeom prst="wedgeRectCallout">
                <a:avLst>
                  <a:gd name="adj1" fmla="val -502"/>
                  <a:gd name="adj2" fmla="val -934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Need to use expectation here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not known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7347AE4-A9F8-9A1F-2FD1-94E88FB2E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17" y="6395400"/>
                <a:ext cx="2084739" cy="397189"/>
              </a:xfrm>
              <a:prstGeom prst="wedgeRectCallout">
                <a:avLst>
                  <a:gd name="adj1" fmla="val -502"/>
                  <a:gd name="adj2" fmla="val -93495"/>
                </a:avLst>
              </a:prstGeom>
              <a:blipFill>
                <a:blip r:embed="rId10"/>
                <a:stretch>
                  <a:fillRect l="-580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EA9E534-9811-A2D3-EE4F-65818506A0A9}"/>
              </a:ext>
            </a:extLst>
          </p:cNvPr>
          <p:cNvSpPr/>
          <p:nvPr/>
        </p:nvSpPr>
        <p:spPr>
          <a:xfrm>
            <a:off x="10414043" y="5376250"/>
            <a:ext cx="1545360" cy="257660"/>
          </a:xfrm>
          <a:prstGeom prst="wedgeRectCallout">
            <a:avLst>
              <a:gd name="adj1" fmla="val -59666"/>
              <a:gd name="adj2" fmla="val 1036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Mutual Information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5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546"/>
    </mc:Choice>
    <mc:Fallback xmlns="">
      <p:transition spd="slow" advTm="62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29" grpId="0"/>
      <p:bldP spid="42" grpId="0" animBg="1"/>
      <p:bldP spid="43" grpId="0" animBg="1"/>
      <p:bldP spid="6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Batch Active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Approaches we saw work by querying and adding one example at a time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Expensive in practice since we have to retrain every time after including a new example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Especially true for deep learning models which are computationally expensive to train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practice, we want to use AL to jointly query the labels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Difficult to construct such joint acquisition function and maximize them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greedy scheme is to simply select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highest scoring points</a:t>
                </a:r>
              </a:p>
              <a:p>
                <a:pPr marL="0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however is myopic and ignores correlations among the selected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Some recent works have addresses this issue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2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1BE2A-3503-49D4-B82F-FAF4D2E3D599}"/>
                  </a:ext>
                </a:extLst>
              </p:cNvPr>
              <p:cNvSpPr txBox="1"/>
              <p:nvPr/>
            </p:nvSpPr>
            <p:spPr>
              <a:xfrm>
                <a:off x="1821231" y="3195603"/>
                <a:ext cx="8628644" cy="4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𝑝𝑜𝑜𝑙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1BE2A-3503-49D4-B82F-FAF4D2E3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3195603"/>
                <a:ext cx="8628644" cy="4667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F2D03-6D96-4F6A-A7F1-296BEA1147FF}"/>
                  </a:ext>
                </a:extLst>
              </p:cNvPr>
              <p:cNvSpPr txBox="1"/>
              <p:nvPr/>
            </p:nvSpPr>
            <p:spPr>
              <a:xfrm>
                <a:off x="2066396" y="4751234"/>
                <a:ext cx="7410635" cy="84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F2D03-6D96-4F6A-A7F1-296BEA11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96" y="4751234"/>
                <a:ext cx="7410635" cy="84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8E061F-4736-4B95-8C45-A2D02E78BE0C}"/>
              </a:ext>
            </a:extLst>
          </p:cNvPr>
          <p:cNvSpPr txBox="1"/>
          <p:nvPr/>
        </p:nvSpPr>
        <p:spPr>
          <a:xfrm>
            <a:off x="62144" y="6523072"/>
            <a:ext cx="6110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>
                <a:latin typeface="Abadi Extra Light" panose="020B0204020104020204" pitchFamily="34" charset="0"/>
              </a:rPr>
              <a:t>1</a:t>
            </a:r>
            <a:r>
              <a:rPr lang="en-GB" sz="1000" dirty="0"/>
              <a:t>BatchBALD: Efficient and Diverse Batch Acquisition for Deep Bayesian Active Learning (</a:t>
            </a:r>
            <a:r>
              <a:rPr lang="en-IN" sz="1000" dirty="0"/>
              <a:t>Kirsch et al, </a:t>
            </a:r>
            <a:r>
              <a:rPr lang="en-IN" sz="1000" dirty="0" err="1"/>
              <a:t>NeurIPS</a:t>
            </a:r>
            <a:r>
              <a:rPr lang="en-IN" sz="1000" dirty="0"/>
              <a:t> 2019</a:t>
            </a:r>
            <a:r>
              <a:rPr lang="en-GB" sz="1000" dirty="0"/>
              <a:t>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6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86"/>
    </mc:Choice>
    <mc:Fallback xmlns="">
      <p:transition spd="slow" advTm="48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43" y="2948318"/>
            <a:ext cx="5182518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9|8.2|8.2|25.8|33|19.6|10.9|42.6|30.1|37.4|6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1|15.3|44.6|2.3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6|10.9|25.2|17.9|17.7|23.9|24.7|70.7|2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5|16.9|21|26|63.8|17.4|2.3|66.9|4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88.5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2.9|26.9|26.6|17|41.8|22.1|69.9|6.5|4.7|27.7|1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4|0|81|31.7|17.3|8.5|10.7|18.2|34.4|6.2|3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3|24.4|9.6|14.9|11.9|16.4|18.6|67.8|35.9|4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6|6.2|7.2|15.1|6.7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5|17.7|47.9|43.6|35.1|42|2.4|13.7|2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7|27.7|47.1|12.8|7.3|44|63.9|43.4|15.1|5.2|30.9|24.3|11|4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1|18.6|22.5|45.4|66.4|19.4|17.6|31.3|73.3|48.3|11.9|18.5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5.1|23.8|23.7|78.5|47.9|67.6|27.7|83.2|38.4|18.5|86|3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8.4|10.1|23.5|28|38.3|33.6|60.9|35.2|18.6|77.4|28.8|42.4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1.6|14.7|45.2|54.3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76442</TotalTime>
  <Words>2056</Words>
  <Application>Microsoft Office PowerPoint</Application>
  <PresentationFormat>Widescreen</PresentationFormat>
  <Paragraphs>321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     (1) Active Learning (2) Bayesian Optimization </vt:lpstr>
      <vt:lpstr>Plan for today</vt:lpstr>
      <vt:lpstr>Active Learning</vt:lpstr>
      <vt:lpstr>Passive Learning</vt:lpstr>
      <vt:lpstr>Active Learning</vt:lpstr>
      <vt:lpstr>Active Learning</vt:lpstr>
      <vt:lpstr>Measuring Usefulness in AL</vt:lpstr>
      <vt:lpstr>Batch Active Learning</vt:lpstr>
      <vt:lpstr>Bayesian Optimization</vt:lpstr>
      <vt:lpstr>Bayesian Optimization: The Basic Formulation</vt:lpstr>
      <vt:lpstr>Bayesian Optimization: Some Applications</vt:lpstr>
      <vt:lpstr>Bayesian Optimization</vt:lpstr>
      <vt:lpstr>Bayesian Optimization</vt:lpstr>
      <vt:lpstr>Bayesian Optimization</vt:lpstr>
      <vt:lpstr>Bayesian Optimization: An Illustration</vt:lpstr>
      <vt:lpstr>Some Basic Acquisition Functions for BO</vt:lpstr>
      <vt:lpstr>Acquisition Functions: Probability of Improvement</vt:lpstr>
      <vt:lpstr>Acquisition Functions: Expected Improvement</vt:lpstr>
      <vt:lpstr>Acquisition Functions: Lower Confidence Bound</vt:lpstr>
      <vt:lpstr>Bayesian Optimization: The Overall Algo</vt:lpstr>
      <vt:lpstr>BO: Some Challenges/Open Problems</vt:lpstr>
      <vt:lpstr>BO: Some Further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2757</cp:revision>
  <dcterms:created xsi:type="dcterms:W3CDTF">2020-07-07T20:42:16Z</dcterms:created>
  <dcterms:modified xsi:type="dcterms:W3CDTF">2022-11-03T14:28:00Z</dcterms:modified>
</cp:coreProperties>
</file>