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551" r:id="rId2"/>
    <p:sldId id="809" r:id="rId3"/>
    <p:sldId id="826" r:id="rId4"/>
    <p:sldId id="810" r:id="rId5"/>
    <p:sldId id="811" r:id="rId6"/>
    <p:sldId id="812" r:id="rId7"/>
    <p:sldId id="813" r:id="rId8"/>
    <p:sldId id="814" r:id="rId9"/>
    <p:sldId id="815" r:id="rId10"/>
    <p:sldId id="816" r:id="rId11"/>
    <p:sldId id="817" r:id="rId12"/>
    <p:sldId id="818" r:id="rId13"/>
    <p:sldId id="823" r:id="rId14"/>
    <p:sldId id="824" r:id="rId15"/>
    <p:sldId id="825" r:id="rId16"/>
    <p:sldId id="827" r:id="rId17"/>
    <p:sldId id="828" r:id="rId18"/>
    <p:sldId id="8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30-10-2022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30-10-2022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30-10-2022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30-10-2022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30-10-2022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30-10-2022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30-10-2022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30-10-2022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30-10-2022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30-10-2022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30-10-2022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6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80.png"/><Relationship Id="rId5" Type="http://schemas.openxmlformats.org/officeDocument/2006/relationships/image" Target="../media/image122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32.emf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0.png"/><Relationship Id="rId7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60.png"/><Relationship Id="rId4" Type="http://schemas.openxmlformats.org/officeDocument/2006/relationships/image" Target="../media/image34.png"/><Relationship Id="rId9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emf"/><Relationship Id="rId11" Type="http://schemas.openxmlformats.org/officeDocument/2006/relationships/image" Target="NULL"/><Relationship Id="rId5" Type="http://schemas.openxmlformats.org/officeDocument/2006/relationships/image" Target="../media/image16.emf"/><Relationship Id="rId10" Type="http://schemas.openxmlformats.org/officeDocument/2006/relationships/image" Target="../media/image18.png"/><Relationship Id="rId4" Type="http://schemas.openxmlformats.org/officeDocument/2006/relationships/image" Target="../media/image15.emf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../media/image17.emf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emf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24.png"/><Relationship Id="rId9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52" y="3077770"/>
            <a:ext cx="11276296" cy="702459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Deep Generative Models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Generative Adversarial Network (GAN)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GAN is an implicit generative latent variable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generate from it but can’t compute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- the model doesn’t define it explicitly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GAN is training using an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adversarial way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(Goodfellow et al, 2013)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9EA186F-CAB7-442A-BC8A-E0DCB81DEACC}"/>
                  </a:ext>
                </a:extLst>
              </p:cNvPr>
              <p:cNvSpPr/>
              <p:nvPr/>
            </p:nvSpPr>
            <p:spPr>
              <a:xfrm>
                <a:off x="7950631" y="906651"/>
                <a:ext cx="3626603" cy="615511"/>
              </a:xfrm>
              <a:prstGeom prst="wedgeRectCallout">
                <a:avLst>
                  <a:gd name="adj1" fmla="val 39330"/>
                  <a:gd name="adj2" fmla="val 763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Unlike VAE, no explicit parametric likelihood model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9EA186F-CAB7-442A-BC8A-E0DCB81DE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631" y="906651"/>
                <a:ext cx="3626603" cy="615511"/>
              </a:xfrm>
              <a:prstGeom prst="wedgeRectCallout">
                <a:avLst>
                  <a:gd name="adj1" fmla="val 39330"/>
                  <a:gd name="adj2" fmla="val 76300"/>
                </a:avLst>
              </a:prstGeom>
              <a:blipFill>
                <a:blip r:embed="rId4"/>
                <a:stretch>
                  <a:fillRect l="-1505" t="-90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EF110AC-C52C-4F12-934B-8AF0CDEC3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42" y="2668664"/>
            <a:ext cx="6377554" cy="2934295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E2C23AF-EA6C-4720-B620-50E16444EC00}"/>
              </a:ext>
            </a:extLst>
          </p:cNvPr>
          <p:cNvSpPr/>
          <p:nvPr/>
        </p:nvSpPr>
        <p:spPr>
          <a:xfrm>
            <a:off x="10278836" y="2135680"/>
            <a:ext cx="1822592" cy="1040839"/>
          </a:xfrm>
          <a:prstGeom prst="wedgeRectCallout">
            <a:avLst>
              <a:gd name="adj1" fmla="val -43647"/>
              <a:gd name="adj2" fmla="val -6039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rgbClr val="FF0000"/>
                </a:solidFill>
                <a:latin typeface="Abadi Extra Light" panose="020B0204020104020204" pitchFamily="34" charset="0"/>
              </a:rPr>
              <a:t>Thus can’t train using methods that require likelihood (MLE, VI, etc)</a:t>
            </a:r>
            <a:endParaRPr lang="en-IN" sz="1600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3695B07D-E23B-4A0D-A93F-B17D3B9E8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42" y="5818660"/>
            <a:ext cx="10376115" cy="6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8DAEB11-CDDD-4F0A-B94F-DFD6277C9A77}"/>
                  </a:ext>
                </a:extLst>
              </p:cNvPr>
              <p:cNvSpPr/>
              <p:nvPr/>
            </p:nvSpPr>
            <p:spPr>
              <a:xfrm>
                <a:off x="7581418" y="3592144"/>
                <a:ext cx="3050252" cy="545480"/>
              </a:xfrm>
              <a:prstGeom prst="wedgeRectCallout">
                <a:avLst>
                  <a:gd name="adj1" fmla="val -74547"/>
                  <a:gd name="adj2" fmla="val -703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Discriminator network is trained to make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close to 1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8DAEB11-CDDD-4F0A-B94F-DFD6277C9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3592144"/>
                <a:ext cx="3050252" cy="545480"/>
              </a:xfrm>
              <a:prstGeom prst="wedgeRectCallout">
                <a:avLst>
                  <a:gd name="adj1" fmla="val -74547"/>
                  <a:gd name="adj2" fmla="val -70340"/>
                </a:avLst>
              </a:prstGeom>
              <a:blipFill>
                <a:blip r:embed="rId7"/>
                <a:stretch>
                  <a:fillRect b="-121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03BC4B9-8881-41E3-8180-4E3D3B825AA0}"/>
                  </a:ext>
                </a:extLst>
              </p:cNvPr>
              <p:cNvSpPr/>
              <p:nvPr/>
            </p:nvSpPr>
            <p:spPr>
              <a:xfrm>
                <a:off x="7096094" y="4337692"/>
                <a:ext cx="4481140" cy="1189453"/>
              </a:xfrm>
              <a:prstGeom prst="wedgeRectCallout">
                <a:avLst>
                  <a:gd name="adj1" fmla="val -52986"/>
                  <a:gd name="adj2" fmla="val -386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Discriminator network is trained to make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close to 0 and generator network is trained to make it to be close to 1 to </a:t>
                </a:r>
                <a:r>
                  <a:rPr lang="en-IN" sz="1600" b="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fool the discriminator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into believing that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real sample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03BC4B9-8881-41E3-8180-4E3D3B825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094" y="4337692"/>
                <a:ext cx="4481140" cy="1189453"/>
              </a:xfrm>
              <a:prstGeom prst="wedgeRectCallout">
                <a:avLst>
                  <a:gd name="adj1" fmla="val -52986"/>
                  <a:gd name="adj2" fmla="val -38606"/>
                </a:avLst>
              </a:prstGeom>
              <a:blipFill>
                <a:blip r:embed="rId8"/>
                <a:stretch>
                  <a:fillRect r="-1575" b="-151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A4DE95-4041-4916-97EB-E3136F4621F8}"/>
              </a:ext>
            </a:extLst>
          </p:cNvPr>
          <p:cNvSpPr/>
          <p:nvPr/>
        </p:nvSpPr>
        <p:spPr>
          <a:xfrm>
            <a:off x="767166" y="5727214"/>
            <a:ext cx="10693831" cy="772379"/>
          </a:xfrm>
          <a:prstGeom prst="rect">
            <a:avLst/>
          </a:prstGeom>
          <a:solidFill>
            <a:srgbClr val="7030A0">
              <a:alpha val="22000"/>
            </a:srgb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0BE08A2-6B1D-485C-B5DF-0847C9D7057A}"/>
              </a:ext>
            </a:extLst>
          </p:cNvPr>
          <p:cNvSpPr/>
          <p:nvPr/>
        </p:nvSpPr>
        <p:spPr>
          <a:xfrm>
            <a:off x="265246" y="5478704"/>
            <a:ext cx="2485704" cy="357415"/>
          </a:xfrm>
          <a:prstGeom prst="wedgeRectCallout">
            <a:avLst>
              <a:gd name="adj1" fmla="val -1003"/>
              <a:gd name="adj2" fmla="val 781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Min-max optimization</a:t>
            </a:r>
            <a:endParaRPr lang="en-IN" sz="20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893652BF-3A17-4091-BF97-0F02594F14AA}"/>
              </a:ext>
            </a:extLst>
          </p:cNvPr>
          <p:cNvSpPr/>
          <p:nvPr/>
        </p:nvSpPr>
        <p:spPr>
          <a:xfrm>
            <a:off x="1114896" y="2668664"/>
            <a:ext cx="1080952" cy="357415"/>
          </a:xfrm>
          <a:prstGeom prst="wedgeRectCallout">
            <a:avLst>
              <a:gd name="adj1" fmla="val 41406"/>
              <a:gd name="adj2" fmla="val 711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Assuming data is images</a:t>
            </a:r>
            <a:endParaRPr lang="en-IN" sz="12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4342" name="Picture 6" descr="Image of four photorealistic faces created by a generative adversarial&#10;network.">
            <a:extLst>
              <a:ext uri="{FF2B5EF4-FFF2-40B4-BE49-F238E27FC236}">
                <a16:creationId xmlns:a16="http://schemas.microsoft.com/office/drawing/2014/main" id="{16962F0A-89C8-4796-BDD8-055596B6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49" y="4576118"/>
            <a:ext cx="2088476" cy="5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4D035075-85C0-4215-99D4-0658A7C71A59}"/>
              </a:ext>
            </a:extLst>
          </p:cNvPr>
          <p:cNvSpPr/>
          <p:nvPr/>
        </p:nvSpPr>
        <p:spPr>
          <a:xfrm>
            <a:off x="7304672" y="2544409"/>
            <a:ext cx="2799491" cy="925862"/>
          </a:xfrm>
          <a:prstGeom prst="wedgeRectCallout">
            <a:avLst>
              <a:gd name="adj1" fmla="val -58624"/>
              <a:gd name="adj2" fmla="val 131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discriminator can be a binary </a:t>
            </a:r>
            <a:r>
              <a:rPr lang="en-IN" sz="16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classifier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or </a:t>
            </a:r>
            <a:r>
              <a:rPr lang="en-IN" sz="16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any metho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d that can compare b/w two distributions (real and fake here)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9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166"/>
    </mc:Choice>
    <mc:Fallback xmlns="">
      <p:transition spd="slow" advTm="516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6" grpId="0" animBg="1"/>
      <p:bldP spid="17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Generative Adversarial Network (GAN)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GAN training criterion was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With 𝐺 fixed, the optimal 𝐷 (exercise)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the optimal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 optimal generator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found by minimizing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657472"/>
              </a:xfrm>
              <a:blipFill>
                <a:blip r:embed="rId3"/>
                <a:stretch>
                  <a:fillRect l="-831" t="-1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4EF7F2F4-A775-46D5-906B-7A661D1BE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5" y="1800645"/>
            <a:ext cx="10376115" cy="6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8B5D554-7538-4FBF-BD5A-3F5FC58DE54E}"/>
              </a:ext>
            </a:extLst>
          </p:cNvPr>
          <p:cNvSpPr/>
          <p:nvPr/>
        </p:nvSpPr>
        <p:spPr>
          <a:xfrm>
            <a:off x="630099" y="1709199"/>
            <a:ext cx="10693831" cy="772379"/>
          </a:xfrm>
          <a:prstGeom prst="rect">
            <a:avLst/>
          </a:prstGeom>
          <a:solidFill>
            <a:srgbClr val="7030A0">
              <a:alpha val="22000"/>
            </a:srgb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25617542-3D1A-444F-8AB2-9110E8C084E1}"/>
              </a:ext>
            </a:extLst>
          </p:cNvPr>
          <p:cNvSpPr/>
          <p:nvPr/>
        </p:nvSpPr>
        <p:spPr>
          <a:xfrm>
            <a:off x="7168554" y="3293390"/>
            <a:ext cx="3292802" cy="287111"/>
          </a:xfrm>
          <a:prstGeom prst="wedgeRectCallout">
            <a:avLst>
              <a:gd name="adj1" fmla="val -50142"/>
              <a:gd name="adj2" fmla="val 983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Distribution of synthetic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BC1A51-9159-4E85-9EF9-BEFE927A04E8}"/>
                  </a:ext>
                </a:extLst>
              </p:cNvPr>
              <p:cNvSpPr txBox="1"/>
              <p:nvPr/>
            </p:nvSpPr>
            <p:spPr>
              <a:xfrm>
                <a:off x="3583983" y="2982087"/>
                <a:ext cx="3584571" cy="8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BC1A51-9159-4E85-9EF9-BEFE927A0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83" y="2982087"/>
                <a:ext cx="3584571" cy="808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70706C4-D86C-47AC-BBC6-AB23C1373B6A}"/>
              </a:ext>
            </a:extLst>
          </p:cNvPr>
          <p:cNvSpPr/>
          <p:nvPr/>
        </p:nvSpPr>
        <p:spPr>
          <a:xfrm>
            <a:off x="6569286" y="2792881"/>
            <a:ext cx="2613460" cy="218143"/>
          </a:xfrm>
          <a:prstGeom prst="wedgeRectCallout">
            <a:avLst>
              <a:gd name="adj1" fmla="val -50142"/>
              <a:gd name="adj2" fmla="val 983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Distribution of real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4D3BDC2-50AC-4234-A4D6-44098A89B669}"/>
                  </a:ext>
                </a:extLst>
              </p:cNvPr>
              <p:cNvSpPr txBox="1"/>
              <p:nvPr/>
            </p:nvSpPr>
            <p:spPr>
              <a:xfrm>
                <a:off x="2092271" y="4341050"/>
                <a:ext cx="8537722" cy="69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4D3BDC2-50AC-4234-A4D6-44098A89B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271" y="4341050"/>
                <a:ext cx="8537722" cy="695190"/>
              </a:xfrm>
              <a:prstGeom prst="rect">
                <a:avLst/>
              </a:prstGeom>
              <a:blipFill>
                <a:blip r:embed="rId6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A87F6C-DD62-4492-A132-04CCC5DFCA60}"/>
                  </a:ext>
                </a:extLst>
              </p:cNvPr>
              <p:cNvSpPr txBox="1"/>
              <p:nvPr/>
            </p:nvSpPr>
            <p:spPr>
              <a:xfrm>
                <a:off x="3078206" y="5111858"/>
                <a:ext cx="8340232" cy="684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000" i="1"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A87F6C-DD62-4492-A132-04CCC5DFC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206" y="5111858"/>
                <a:ext cx="8340232" cy="684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CB3DE1-3AEA-43EA-85FC-7F86FCD50FE6}"/>
              </a:ext>
            </a:extLst>
          </p:cNvPr>
          <p:cNvCxnSpPr>
            <a:cxnSpLocks/>
          </p:cNvCxnSpPr>
          <p:nvPr/>
        </p:nvCxnSpPr>
        <p:spPr>
          <a:xfrm>
            <a:off x="4858718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1AC4E0-74EF-4FAA-B46C-CA4230F859EC}"/>
              </a:ext>
            </a:extLst>
          </p:cNvPr>
          <p:cNvCxnSpPr>
            <a:cxnSpLocks/>
          </p:cNvCxnSpPr>
          <p:nvPr/>
        </p:nvCxnSpPr>
        <p:spPr>
          <a:xfrm>
            <a:off x="4949125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1ABF0D-2844-47A1-A707-DC1D6A79D041}"/>
              </a:ext>
            </a:extLst>
          </p:cNvPr>
          <p:cNvCxnSpPr>
            <a:cxnSpLocks/>
          </p:cNvCxnSpPr>
          <p:nvPr/>
        </p:nvCxnSpPr>
        <p:spPr>
          <a:xfrm>
            <a:off x="8411001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21FDE5-90F2-4809-B274-5E03C2E6CEDB}"/>
              </a:ext>
            </a:extLst>
          </p:cNvPr>
          <p:cNvCxnSpPr>
            <a:cxnSpLocks/>
          </p:cNvCxnSpPr>
          <p:nvPr/>
        </p:nvCxnSpPr>
        <p:spPr>
          <a:xfrm>
            <a:off x="8501408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88EAF604-657E-4396-89D9-AC502BD7B10B}"/>
                  </a:ext>
                </a:extLst>
              </p:cNvPr>
              <p:cNvSpPr/>
              <p:nvPr/>
            </p:nvSpPr>
            <p:spPr>
              <a:xfrm>
                <a:off x="357459" y="4914471"/>
                <a:ext cx="2259582" cy="1625486"/>
              </a:xfrm>
              <a:prstGeom prst="wedgeRectCallout">
                <a:avLst>
                  <a:gd name="adj1" fmla="val 68798"/>
                  <a:gd name="adj2" fmla="val -135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Jensen-Shannon divergence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Minimized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88EAF604-657E-4396-89D9-AC502BD7B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9" y="4914471"/>
                <a:ext cx="2259582" cy="1625486"/>
              </a:xfrm>
              <a:prstGeom prst="wedgeRectCallout">
                <a:avLst>
                  <a:gd name="adj1" fmla="val 68798"/>
                  <a:gd name="adj2" fmla="val -13568"/>
                </a:avLst>
              </a:prstGeom>
              <a:blipFill>
                <a:blip r:embed="rId8"/>
                <a:stretch>
                  <a:fillRect l="-2247" t="-2963" b="-18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CC666F49-DE61-4164-AB72-3F0418CAD515}"/>
              </a:ext>
            </a:extLst>
          </p:cNvPr>
          <p:cNvSpPr/>
          <p:nvPr/>
        </p:nvSpPr>
        <p:spPr>
          <a:xfrm>
            <a:off x="2701550" y="5835323"/>
            <a:ext cx="4461927" cy="914401"/>
          </a:xfrm>
          <a:prstGeom prst="wedgeRectCallout">
            <a:avLst>
              <a:gd name="adj1" fmla="val -54746"/>
              <a:gd name="adj2" fmla="val -134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GAN can learn the true data distribution if the generator and discriminator have enough modeling power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0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756"/>
    </mc:Choice>
    <mc:Fallback xmlns="">
      <p:transition spd="slow" advTm="254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8" grpId="0"/>
      <p:bldP spid="26" grpId="0" animBg="1"/>
      <p:bldP spid="27" grpId="0"/>
      <p:bldP spid="32" grpId="0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 Optimization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74061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The GAN training procedure can be summarized as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942148-C9E9-4C8B-909F-C11C4665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16" y="2097176"/>
            <a:ext cx="11167273" cy="3792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01657-1DC4-4723-AAA4-7E5AFD4DD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241" y="496775"/>
            <a:ext cx="6549291" cy="487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B5898225-70BC-4FD7-932C-27E229E72A82}"/>
                  </a:ext>
                </a:extLst>
              </p:cNvPr>
              <p:cNvSpPr/>
              <p:nvPr/>
            </p:nvSpPr>
            <p:spPr>
              <a:xfrm>
                <a:off x="3084593" y="1679851"/>
                <a:ext cx="4566245" cy="542133"/>
              </a:xfrm>
              <a:prstGeom prst="wedgeRectCallout">
                <a:avLst>
                  <a:gd name="adj1" fmla="val -56830"/>
                  <a:gd name="adj2" fmla="val 147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 the params of the deep neural nets defining the generator and discriminator, respectively</a:t>
                </a: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B5898225-70BC-4FD7-932C-27E229E72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593" y="1679851"/>
                <a:ext cx="4566245" cy="542133"/>
              </a:xfrm>
              <a:prstGeom prst="wedgeRectCallout">
                <a:avLst>
                  <a:gd name="adj1" fmla="val -56830"/>
                  <a:gd name="adj2" fmla="val 14748"/>
                </a:avLst>
              </a:prstGeom>
              <a:blipFill>
                <a:blip r:embed="rId5"/>
                <a:stretch>
                  <a:fillRect t="-7692" b="-175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3AACA9E4-1206-40AD-AFA7-F180187262F8}"/>
                  </a:ext>
                </a:extLst>
              </p:cNvPr>
              <p:cNvSpPr/>
              <p:nvPr/>
            </p:nvSpPr>
            <p:spPr>
              <a:xfrm>
                <a:off x="4016770" y="5782018"/>
                <a:ext cx="4079352" cy="579207"/>
              </a:xfrm>
              <a:prstGeom prst="wedgeRectCallout">
                <a:avLst>
                  <a:gd name="adj1" fmla="val -42649"/>
                  <a:gd name="adj2" fmla="val -10036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practice, in this step, instead of minimizing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we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maximize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3AACA9E4-1206-40AD-AFA7-F18018726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770" y="5782018"/>
                <a:ext cx="4079352" cy="579207"/>
              </a:xfrm>
              <a:prstGeom prst="wedgeRectCallout">
                <a:avLst>
                  <a:gd name="adj1" fmla="val -42649"/>
                  <a:gd name="adj2" fmla="val -100364"/>
                </a:avLst>
              </a:prstGeom>
              <a:blipFill>
                <a:blip r:embed="rId6"/>
                <a:stretch>
                  <a:fillRect l="-744" b="-738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38B6F86A-7CF0-475F-9E98-EA20C30790F3}"/>
                  </a:ext>
                </a:extLst>
              </p:cNvPr>
              <p:cNvSpPr/>
              <p:nvPr/>
            </p:nvSpPr>
            <p:spPr>
              <a:xfrm>
                <a:off x="4377072" y="2398529"/>
                <a:ext cx="4481177" cy="579207"/>
              </a:xfrm>
              <a:prstGeom prst="wedgeRectCallout">
                <a:avLst>
                  <a:gd name="adj1" fmla="val -74287"/>
                  <a:gd name="adj2" fmla="val 356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practice, for stable training, we run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steps of optimizing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1 step of optimizing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38B6F86A-7CF0-475F-9E98-EA20C3079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072" y="2398529"/>
                <a:ext cx="4481177" cy="579207"/>
              </a:xfrm>
              <a:prstGeom prst="wedgeRectCallout">
                <a:avLst>
                  <a:gd name="adj1" fmla="val -74287"/>
                  <a:gd name="adj2" fmla="val 35672"/>
                </a:avLst>
              </a:prstGeom>
              <a:blipFill>
                <a:blip r:embed="rId7"/>
                <a:stretch>
                  <a:fillRect t="-2041" r="-108" b="-112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35558BB3-3909-4155-ABCE-D40CB64375E3}"/>
                  </a:ext>
                </a:extLst>
              </p:cNvPr>
              <p:cNvSpPr/>
              <p:nvPr/>
            </p:nvSpPr>
            <p:spPr>
              <a:xfrm>
                <a:off x="8226139" y="5629622"/>
                <a:ext cx="3700615" cy="798753"/>
              </a:xfrm>
              <a:prstGeom prst="wedgeRectCallout">
                <a:avLst>
                  <a:gd name="adj1" fmla="val -55422"/>
                  <a:gd name="adj2" fmla="val 11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Reason: Generator is bad initially so discriminator will always predict correctly initially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saturate </a:t>
                </a:r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35558BB3-3909-4155-ABCE-D40CB6437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39" y="5629622"/>
                <a:ext cx="3700615" cy="798753"/>
              </a:xfrm>
              <a:prstGeom prst="wedgeRectCallout">
                <a:avLst>
                  <a:gd name="adj1" fmla="val -55422"/>
                  <a:gd name="adj2" fmla="val 1157"/>
                </a:avLst>
              </a:prstGeom>
              <a:blipFill>
                <a:blip r:embed="rId8"/>
                <a:stretch>
                  <a:fillRect t="-2222" b="-96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62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110"/>
    </mc:Choice>
    <mc:Fallback xmlns="">
      <p:transition spd="slow" advTm="311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GANs that also learn latent representations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standard GAN can only generate data. Can’t learn the latent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Bidirectional GAN* (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BiGAN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) is a GAN variant that allows this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 err="1">
                    <a:latin typeface="Abadi Extra Light" panose="020B0204020104020204" pitchFamily="34" charset="0"/>
                  </a:rPr>
                  <a:t>Adversarially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Learned Inference</a:t>
                </a:r>
                <a:r>
                  <a:rPr lang="en-IN" sz="2600" baseline="30000" dirty="0">
                    <a:latin typeface="Abadi Extra Light" panose="020B0204020104020204" pitchFamily="34" charset="0"/>
                  </a:rPr>
                  <a:t>#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(ALI) is another variant that can learn representations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6C79B-B7C2-4BDE-9DCA-B2DB8A7EF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960" y="2076071"/>
            <a:ext cx="3791226" cy="1483994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E1EE6F2-C67C-4536-ADE5-FA38A5D7ED10}"/>
              </a:ext>
            </a:extLst>
          </p:cNvPr>
          <p:cNvSpPr/>
          <p:nvPr/>
        </p:nvSpPr>
        <p:spPr>
          <a:xfrm>
            <a:off x="406294" y="2178308"/>
            <a:ext cx="1467906" cy="630333"/>
          </a:xfrm>
          <a:prstGeom prst="wedgeRectCallout">
            <a:avLst>
              <a:gd name="adj1" fmla="val 66976"/>
              <a:gd name="adj2" fmla="val 10028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Consists of an encoder as well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F64AA2-2B4A-446C-9D76-33E358EE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666" y="2538524"/>
            <a:ext cx="1916374" cy="4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17AEEC-E3E6-4F11-99B7-DE608E9A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86" y="3000004"/>
            <a:ext cx="6429407" cy="5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30E64E-CBBA-4795-8331-30C8FF1DAD5B}"/>
              </a:ext>
            </a:extLst>
          </p:cNvPr>
          <p:cNvSpPr txBox="1"/>
          <p:nvPr/>
        </p:nvSpPr>
        <p:spPr>
          <a:xfrm>
            <a:off x="5559795" y="2399862"/>
            <a:ext cx="200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Real pair/fake pair?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A38B7DB-E4BA-466F-8F67-BC4440E976EE}"/>
                  </a:ext>
                </a:extLst>
              </p:cNvPr>
              <p:cNvSpPr/>
              <p:nvPr/>
            </p:nvSpPr>
            <p:spPr>
              <a:xfrm>
                <a:off x="244397" y="2964867"/>
                <a:ext cx="1434325" cy="630333"/>
              </a:xfrm>
              <a:prstGeom prst="wedgeRectCallout">
                <a:avLst>
                  <a:gd name="adj1" fmla="val -1301"/>
                  <a:gd name="adj2" fmla="val -856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be shown* to “invert”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A38B7DB-E4BA-466F-8F67-BC4440E97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97" y="2964867"/>
                <a:ext cx="1434325" cy="630333"/>
              </a:xfrm>
              <a:prstGeom prst="wedgeRectCallout">
                <a:avLst>
                  <a:gd name="adj1" fmla="val -1301"/>
                  <a:gd name="adj2" fmla="val -85645"/>
                </a:avLst>
              </a:prstGeom>
              <a:blipFill>
                <a:blip r:embed="rId7"/>
                <a:stretch>
                  <a:fillRect l="-1681" r="-3782" b="-47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85532B6-CC36-4001-9AEF-86E89DB38332}"/>
              </a:ext>
            </a:extLst>
          </p:cNvPr>
          <p:cNvSpPr txBox="1"/>
          <p:nvPr/>
        </p:nvSpPr>
        <p:spPr>
          <a:xfrm>
            <a:off x="0" y="6608044"/>
            <a:ext cx="3793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*Adversarial Feature Learning (Donahue et a Dumoulin l, 2017)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C08C3-42ED-405C-938E-55E5C56A39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3732" y="4160207"/>
            <a:ext cx="6954907" cy="2297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6709840E-A3A3-4879-B4D6-91DF51A2C20E}"/>
                  </a:ext>
                </a:extLst>
              </p:cNvPr>
              <p:cNvSpPr/>
              <p:nvPr/>
            </p:nvSpPr>
            <p:spPr>
              <a:xfrm>
                <a:off x="186138" y="4798948"/>
                <a:ext cx="2083200" cy="630333"/>
              </a:xfrm>
              <a:prstGeom prst="wedgeRectCallout">
                <a:avLst>
                  <a:gd name="adj1" fmla="val 61847"/>
                  <a:gd name="adj2" fmla="val 425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Encoder with joint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6709840E-A3A3-4879-B4D6-91DF51A2C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" y="4798948"/>
                <a:ext cx="2083200" cy="630333"/>
              </a:xfrm>
              <a:prstGeom prst="wedgeRectCallout">
                <a:avLst>
                  <a:gd name="adj1" fmla="val 61847"/>
                  <a:gd name="adj2" fmla="val 4255"/>
                </a:avLst>
              </a:prstGeom>
              <a:blipFill>
                <a:blip r:embed="rId9"/>
                <a:stretch>
                  <a:fillRect l="-128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233F7042-822C-4338-A032-882A043743C0}"/>
                  </a:ext>
                </a:extLst>
              </p:cNvPr>
              <p:cNvSpPr/>
              <p:nvPr/>
            </p:nvSpPr>
            <p:spPr>
              <a:xfrm>
                <a:off x="9387886" y="4798947"/>
                <a:ext cx="2479996" cy="630333"/>
              </a:xfrm>
              <a:prstGeom prst="wedgeRectCallout">
                <a:avLst>
                  <a:gd name="adj1" fmla="val -63344"/>
                  <a:gd name="adj2" fmla="val 37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Decoder/generator with joint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233F7042-822C-4338-A032-882A04374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886" y="4798947"/>
                <a:ext cx="2479996" cy="630333"/>
              </a:xfrm>
              <a:prstGeom prst="wedgeRectCallout">
                <a:avLst>
                  <a:gd name="adj1" fmla="val -63344"/>
                  <a:gd name="adj2" fmla="val 37968"/>
                </a:avLst>
              </a:prstGeom>
              <a:blipFill>
                <a:blip r:embed="rId10"/>
                <a:stretch>
                  <a:fillRect r="-212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58B3837E-8FE2-485C-9FF2-8418E86ADB5F}"/>
              </a:ext>
            </a:extLst>
          </p:cNvPr>
          <p:cNvSpPr/>
          <p:nvPr/>
        </p:nvSpPr>
        <p:spPr>
          <a:xfrm>
            <a:off x="4852583" y="5817641"/>
            <a:ext cx="2083200" cy="630333"/>
          </a:xfrm>
          <a:prstGeom prst="wedgeRectCallout">
            <a:avLst>
              <a:gd name="adj1" fmla="val -6158"/>
              <a:gd name="adj2" fmla="val -7849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Discriminator: Real pair or fake pair?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8A5DCC-BDA5-434D-9326-3E878DC1B031}"/>
              </a:ext>
            </a:extLst>
          </p:cNvPr>
          <p:cNvSpPr txBox="1"/>
          <p:nvPr/>
        </p:nvSpPr>
        <p:spPr>
          <a:xfrm>
            <a:off x="3915573" y="6608044"/>
            <a:ext cx="34531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#Adversarially Learned Inference (Dumoulin et al, 2017)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5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071"/>
    </mc:Choice>
    <mc:Fallback xmlns="">
      <p:transition spd="slow" advTm="397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5" grpId="0" animBg="1"/>
      <p:bldP spid="17" grpId="0"/>
      <p:bldP spid="18" grpId="0" animBg="1"/>
      <p:bldP spid="19" grpId="0" animBg="1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Evaluating GANs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fr-FR" sz="2600" dirty="0">
                    <a:latin typeface="Abadi Extra Light" panose="020B0204020104020204" pitchFamily="34" charset="0"/>
                  </a:rPr>
                  <a:t>Two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measures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that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are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commonly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used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to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evaluate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GANs</a:t>
                </a:r>
                <a:endParaRPr lang="fr-FR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fr-FR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Inception score (IS)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: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Evaluates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the distribution of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generated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fr-FR" sz="22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Frechet</a:t>
                </a:r>
                <a:r>
                  <a:rPr lang="fr-FR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inception</a:t>
                </a:r>
                <a:r>
                  <a:rPr lang="fr-FR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distance (FID):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Compared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the distribution of real data and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generated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data</a:t>
                </a: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Inception Score </a:t>
                </a:r>
                <a:r>
                  <a:rPr lang="en-IN" dirty="0">
                    <a:latin typeface="Abadi Extra Light" panose="020B0204020104020204" pitchFamily="34" charset="0"/>
                  </a:rPr>
                  <a:t>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)|</m:t>
                    </m:r>
                    <m:d>
                      <m:dPr>
                        <m:begChr m:val="|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will be high if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Very few high-probability classes in each sample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Low entropy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have diverse classes across samples: Marginal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close to uniform (high entropy)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FID uses extracted features (using a deep neural net) of real and generated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Usually from the layers closer to the output layer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These features are used to estimate two Gaussian distributions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FID is then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 panose="02040503050406030204" pitchFamily="18" charset="0"/>
                      </a:rPr>
                      <m:t>FID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IN" sz="2800" b="0" i="1" smtClean="0">
                        <a:latin typeface="Cambria Math" panose="02040503050406030204" pitchFamily="18" charset="0"/>
                      </a:rPr>
                      <m:t>trace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  <a:blipFill>
                <a:blip r:embed="rId3"/>
                <a:stretch>
                  <a:fillRect l="-935" t="-1645" r="-5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0EAA9-7A4B-4D73-865C-5C715A8B394F}"/>
                  </a:ext>
                </a:extLst>
              </p:cNvPr>
              <p:cNvSpPr txBox="1"/>
              <p:nvPr/>
            </p:nvSpPr>
            <p:spPr>
              <a:xfrm>
                <a:off x="6548830" y="5460682"/>
                <a:ext cx="16619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0EAA9-7A4B-4D73-865C-5C715A8B3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830" y="5460682"/>
                <a:ext cx="166199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E48CB-5FB8-4649-B156-AC7EC98F210D}"/>
                  </a:ext>
                </a:extLst>
              </p:cNvPr>
              <p:cNvSpPr txBox="1"/>
              <p:nvPr/>
            </p:nvSpPr>
            <p:spPr>
              <a:xfrm>
                <a:off x="3336387" y="5460683"/>
                <a:ext cx="16600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E48CB-5FB8-4649-B156-AC7EC98F2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87" y="5460683"/>
                <a:ext cx="166007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717D091-C2BA-4B2E-8F9C-593D11837BB5}"/>
              </a:ext>
            </a:extLst>
          </p:cNvPr>
          <p:cNvSpPr/>
          <p:nvPr/>
        </p:nvSpPr>
        <p:spPr>
          <a:xfrm>
            <a:off x="1795672" y="5511770"/>
            <a:ext cx="1410842" cy="430887"/>
          </a:xfrm>
          <a:prstGeom prst="wedgeRectCallout">
            <a:avLst>
              <a:gd name="adj1" fmla="val 61847"/>
              <a:gd name="adj2" fmla="val 42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real data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B3D81C5-FCEF-43E1-B406-941332773CD8}"/>
              </a:ext>
            </a:extLst>
          </p:cNvPr>
          <p:cNvSpPr/>
          <p:nvPr/>
        </p:nvSpPr>
        <p:spPr>
          <a:xfrm>
            <a:off x="8432585" y="5511770"/>
            <a:ext cx="1981972" cy="430887"/>
          </a:xfrm>
          <a:prstGeom prst="wedgeRectCallout">
            <a:avLst>
              <a:gd name="adj1" fmla="val -61868"/>
              <a:gd name="adj2" fmla="val 42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generated data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0E1D3E0-1F76-4C6B-A77B-A76DC3D34B7D}"/>
              </a:ext>
            </a:extLst>
          </p:cNvPr>
          <p:cNvSpPr/>
          <p:nvPr/>
        </p:nvSpPr>
        <p:spPr>
          <a:xfrm>
            <a:off x="8872770" y="1249252"/>
            <a:ext cx="2686019" cy="554290"/>
          </a:xfrm>
          <a:prstGeom prst="wedgeRectCallout">
            <a:avLst>
              <a:gd name="adj1" fmla="val -44688"/>
              <a:gd name="adj2" fmla="val 759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Both IS and FID measure how realistic the generated data is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9CEA347-BFBB-9785-C916-80B3C89F0EEE}"/>
              </a:ext>
            </a:extLst>
          </p:cNvPr>
          <p:cNvSpPr/>
          <p:nvPr/>
        </p:nvSpPr>
        <p:spPr>
          <a:xfrm>
            <a:off x="8872770" y="469635"/>
            <a:ext cx="1541787" cy="554290"/>
          </a:xfrm>
          <a:prstGeom prst="wedgeRectCallout">
            <a:avLst>
              <a:gd name="adj1" fmla="val 1535"/>
              <a:gd name="adj2" fmla="val 10171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High IS and low FID is desirable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5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773"/>
    </mc:Choice>
    <mc:Fallback xmlns="">
      <p:transition spd="slow" advTm="408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10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GAN: Some Issues/Comments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GAN training can be hard and the basic GAN suffers from several issues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Instability of training procedure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Mode Collapse problem: Lack of diversity in generated samples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Generator may find some data that can easily fool the discriminator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It will stuck at that mode of the data distribution and keep generating data like that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Some work on addressing these issues (e.g., </a:t>
            </a:r>
            <a:r>
              <a:rPr lang="en-IN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Wasserstein GAN</a:t>
            </a:r>
            <a:r>
              <a:rPr lang="en-IN" sz="2600" dirty="0">
                <a:latin typeface="Abadi Extra Light" panose="020B0204020104020204" pitchFamily="34" charset="0"/>
              </a:rPr>
              <a:t>, Least Squares GAN, etc)</a:t>
            </a: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D8D1710-2232-4F74-85DB-68E71F81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48" y="3595609"/>
            <a:ext cx="4393769" cy="233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CDD6A-D1AA-4BC7-818C-196FE61298CB}"/>
              </a:ext>
            </a:extLst>
          </p:cNvPr>
          <p:cNvSpPr txBox="1"/>
          <p:nvPr/>
        </p:nvSpPr>
        <p:spPr>
          <a:xfrm>
            <a:off x="8051370" y="4095962"/>
            <a:ext cx="32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GAN 1: No mode collapse (all 10 modes captured in generation)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C3350-BCB0-44E7-A09C-585CC41CED63}"/>
              </a:ext>
            </a:extLst>
          </p:cNvPr>
          <p:cNvSpPr txBox="1"/>
          <p:nvPr/>
        </p:nvSpPr>
        <p:spPr>
          <a:xfrm>
            <a:off x="8051370" y="5135260"/>
            <a:ext cx="317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GAN 2: Mode collapse (stuck on one of the modes)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5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Based on a forward (adding noise) process and a reverse (denoising) process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Steps of the forward process are defined by a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fixed</a:t>
                </a:r>
                <a:r>
                  <a:rPr lang="en-IN" dirty="0">
                    <a:latin typeface="Abadi Extra Light" panose="020B0204020104020204" pitchFamily="34" charset="0"/>
                  </a:rPr>
                  <a:t> Gaussian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f.p.</a:t>
                </a:r>
                <a:r>
                  <a:rPr lang="en-IN" dirty="0">
                    <a:latin typeface="Abadi Extra Light" panose="020B0204020104020204" pitchFamily="34" charset="0"/>
                  </a:rPr>
                  <a:t> starts with the clean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adds zero-mean Gaussian noise at each step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f.p.</a:t>
                </a:r>
                <a:r>
                  <a:rPr lang="en-IN" dirty="0">
                    <a:latin typeface="Abadi Extra Light" panose="020B0204020104020204" pitchFamily="34" charset="0"/>
                  </a:rPr>
                  <a:t> distribution is defined as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ad>
                      <m:radPr>
                        <m:degHide m:val="on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rad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Eventually as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which is isotropic Gaussian noise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show: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ad>
                      <m:radPr>
                        <m:degHide m:val="on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Steps of the reverse process are defined by a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learnable</a:t>
                </a:r>
                <a:r>
                  <a:rPr lang="en-IN" dirty="0">
                    <a:latin typeface="Abadi Extra Light" panose="020B0204020104020204" pitchFamily="34" charset="0"/>
                  </a:rPr>
                  <a:t> Gaussian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an approximation of the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reverse diffusion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modeled as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are neural nets 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D04D8-FEB3-9A81-A32C-E0CC64778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931" y="1639896"/>
            <a:ext cx="8242137" cy="1330762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ED85DE4-DBB1-A2E9-C4ED-3B1C3AA49C1A}"/>
              </a:ext>
            </a:extLst>
          </p:cNvPr>
          <p:cNvSpPr/>
          <p:nvPr/>
        </p:nvSpPr>
        <p:spPr>
          <a:xfrm>
            <a:off x="8414003" y="281500"/>
            <a:ext cx="2909927" cy="779484"/>
          </a:xfrm>
          <a:prstGeom prst="wedgeRectCallout">
            <a:avLst>
              <a:gd name="adj1" fmla="val -47269"/>
              <a:gd name="adj2" fmla="val 666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After learning the model, can use the reverse process to generate data from random noise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1C0C5180-4F33-38B9-61F6-79D3703F7DF6}"/>
                  </a:ext>
                </a:extLst>
              </p:cNvPr>
              <p:cNvSpPr/>
              <p:nvPr/>
            </p:nvSpPr>
            <p:spPr>
              <a:xfrm>
                <a:off x="10263398" y="3959522"/>
                <a:ext cx="1249848" cy="267317"/>
              </a:xfrm>
              <a:prstGeom prst="wedgeRectCallout">
                <a:avLst>
                  <a:gd name="adj1" fmla="val -68869"/>
                  <a:gd name="adj2" fmla="val 3405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∈(0,1)</m:t>
                      </m:r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1C0C5180-4F33-38B9-61F6-79D3703F7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398" y="3959522"/>
                <a:ext cx="1249848" cy="267317"/>
              </a:xfrm>
              <a:prstGeom prst="wedgeRectCallout">
                <a:avLst>
                  <a:gd name="adj1" fmla="val -68869"/>
                  <a:gd name="adj2" fmla="val 34053"/>
                </a:avLst>
              </a:prstGeom>
              <a:blipFill>
                <a:blip r:embed="rId5"/>
                <a:stretch>
                  <a:fillRect b="-2391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5769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867"/>
    </mc:Choice>
    <mc:Fallback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Models: Training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The model is trained by minimizing the following objective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In some ways, denoising diffusion models are similar to VAEs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F763AA-0C83-5F08-2E09-4C533776231A}"/>
                  </a:ext>
                </a:extLst>
              </p:cNvPr>
              <p:cNvSpPr txBox="1"/>
              <p:nvPr/>
            </p:nvSpPr>
            <p:spPr>
              <a:xfrm>
                <a:off x="2515616" y="1736585"/>
                <a:ext cx="6859314" cy="958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0:</m:t>
                                      </m:r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≔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F763AA-0C83-5F08-2E09-4C5337762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16" y="1736585"/>
                <a:ext cx="6859314" cy="958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4AB1CC7-D594-1BD4-8878-12DC32253EA1}"/>
              </a:ext>
            </a:extLst>
          </p:cNvPr>
          <p:cNvSpPr/>
          <p:nvPr/>
        </p:nvSpPr>
        <p:spPr>
          <a:xfrm>
            <a:off x="9081819" y="1031038"/>
            <a:ext cx="2242111" cy="788395"/>
          </a:xfrm>
          <a:prstGeom prst="wedgeRectCallout">
            <a:avLst>
              <a:gd name="adj1" fmla="val -46650"/>
              <a:gd name="adj2" fmla="val 667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Upper bound on the negative log-likelihood (negative of the ELBO)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16DB56-BFE3-CB21-2BFF-9D70C5E94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33" y="2726426"/>
            <a:ext cx="10101943" cy="6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2D57326-65CD-0A05-856F-2FD0A8D02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06" y="3413506"/>
            <a:ext cx="8708571" cy="45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52616F-46E2-7FFF-3F5D-D932D5E1E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786" y="4445154"/>
            <a:ext cx="6871144" cy="14566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81E8CE-13E3-C9F5-8FFC-06E592919302}"/>
                  </a:ext>
                </a:extLst>
              </p:cNvPr>
              <p:cNvSpPr txBox="1"/>
              <p:nvPr/>
            </p:nvSpPr>
            <p:spPr>
              <a:xfrm>
                <a:off x="4106091" y="4028551"/>
                <a:ext cx="3573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81E8CE-13E3-C9F5-8FFC-06E592919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091" y="4028551"/>
                <a:ext cx="3573863" cy="276999"/>
              </a:xfrm>
              <a:prstGeom prst="rect">
                <a:avLst/>
              </a:prstGeom>
              <a:blipFill>
                <a:blip r:embed="rId7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FA59AF0E-3504-48F6-6221-5F344D48CD45}"/>
              </a:ext>
            </a:extLst>
          </p:cNvPr>
          <p:cNvSpPr/>
          <p:nvPr/>
        </p:nvSpPr>
        <p:spPr>
          <a:xfrm>
            <a:off x="7277362" y="4539638"/>
            <a:ext cx="2242111" cy="362893"/>
          </a:xfrm>
          <a:prstGeom prst="wedgeRectCallout">
            <a:avLst>
              <a:gd name="adj1" fmla="val -92871"/>
              <a:gd name="adj2" fmla="val 6989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is also a Gaussian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6BC85FF-5ED4-9E18-1EBC-B1EBAC1A6C2A}"/>
              </a:ext>
            </a:extLst>
          </p:cNvPr>
          <p:cNvSpPr/>
          <p:nvPr/>
        </p:nvSpPr>
        <p:spPr>
          <a:xfrm>
            <a:off x="334045" y="4257109"/>
            <a:ext cx="2770517" cy="1072259"/>
          </a:xfrm>
          <a:prstGeom prst="wedgeRectCallout">
            <a:avLst>
              <a:gd name="adj1" fmla="val 59331"/>
              <a:gd name="adj2" fmla="val 392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Overall loss is just a sum of several KL divergences between Gaussians, and thus available in closed 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2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867"/>
    </mc:Choice>
    <mc:Fallback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 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Looked at various methods for generative modeling for unsupervised learning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Classical methods (FA, PPCA, other latent factor models, topic models, etc)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Deep generative models (VAE, GAN, Denoising Diffusion Models)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Many of these methods can also be extended to model data other than images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There are also generative models that do not use latent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Can still be used to generate data and learn the underlying data distribution</a:t>
            </a:r>
            <a:r>
              <a:rPr lang="en-IN" dirty="0">
                <a:latin typeface="Abadi Extra Light" panose="020B0204020104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ECC22-A4DB-4516-9CED-44830EE4D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92" y="4252236"/>
            <a:ext cx="3950695" cy="1073479"/>
          </a:xfrm>
          <a:prstGeom prst="rect">
            <a:avLst/>
          </a:prstGeom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AA485E4E-66B6-44C7-9A5B-2A2ABE76F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26" y="3959522"/>
            <a:ext cx="2038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80210B4-1219-4288-8489-A173D3410C28}"/>
              </a:ext>
            </a:extLst>
          </p:cNvPr>
          <p:cNvSpPr/>
          <p:nvPr/>
        </p:nvSpPr>
        <p:spPr>
          <a:xfrm>
            <a:off x="625703" y="3959522"/>
            <a:ext cx="1768258" cy="930194"/>
          </a:xfrm>
          <a:prstGeom prst="wedgeRectCallout">
            <a:avLst>
              <a:gd name="adj1" fmla="val 74231"/>
              <a:gd name="adj2" fmla="val -90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Assuming each observation is n-dimensional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BD0944E-E410-450B-A6A1-6190099102BF}"/>
              </a:ext>
            </a:extLst>
          </p:cNvPr>
          <p:cNvSpPr/>
          <p:nvPr/>
        </p:nvSpPr>
        <p:spPr>
          <a:xfrm>
            <a:off x="9554806" y="4172328"/>
            <a:ext cx="2038349" cy="930194"/>
          </a:xfrm>
          <a:prstGeom prst="wedgeRectCallout">
            <a:avLst>
              <a:gd name="adj1" fmla="val -74769"/>
              <a:gd name="adj2" fmla="val 124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An auto-regressive model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0D04B4C-F1ED-4DD1-AAF2-E3E0907D6328}"/>
              </a:ext>
            </a:extLst>
          </p:cNvPr>
          <p:cNvSpPr/>
          <p:nvPr/>
        </p:nvSpPr>
        <p:spPr>
          <a:xfrm>
            <a:off x="3150028" y="5368696"/>
            <a:ext cx="3002878" cy="930194"/>
          </a:xfrm>
          <a:prstGeom prst="wedgeRectCallout">
            <a:avLst>
              <a:gd name="adj1" fmla="val -42075"/>
              <a:gd name="adj2" fmla="val -8504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use a neural network to learn (parameters of) each of these distributions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7A6A082-382A-483E-ADCE-182671D58619}"/>
              </a:ext>
            </a:extLst>
          </p:cNvPr>
          <p:cNvSpPr/>
          <p:nvPr/>
        </p:nvSpPr>
        <p:spPr>
          <a:xfrm>
            <a:off x="6409839" y="5652831"/>
            <a:ext cx="2486188" cy="930194"/>
          </a:xfrm>
          <a:prstGeom prst="wedgeRectCallout">
            <a:avLst>
              <a:gd name="adj1" fmla="val -61171"/>
              <a:gd name="adj2" fmla="val -3339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An example: 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Abadi Extra Light" panose="020B0204020104020204" pitchFamily="34" charset="0"/>
              </a:rPr>
              <a:t>Neural Autoregressive Density Estimator (NADE)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9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522"/>
    </mc:Choice>
    <mc:Fallback xmlns="">
      <p:transition spd="slow" advTm="225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869769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Variational Autoencoders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Generative Adversarial Networks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Denoising Diffusion Models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8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65"/>
    </mc:Choice>
    <mc:Fallback xmlns="">
      <p:transition spd="slow" advTm="170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Constructing Generative Models using Neural Nets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86976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use a neural net to define the mapping from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has a Gaussian prior, such models are called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deep latent Gaussian models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(DLGM)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NN mapping can be very powerful, DLGM can generate very high-quality data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Take the trained network, generate a random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prior, pass it through the model to generate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869769" cy="5557532"/>
              </a:xfrm>
              <a:blipFill>
                <a:blip r:embed="rId3"/>
                <a:stretch>
                  <a:fillRect l="-770" t="-1645" r="-5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32F210-66DD-48CF-AECD-43C5C959ACEB}"/>
              </a:ext>
            </a:extLst>
          </p:cNvPr>
          <p:cNvSpPr/>
          <p:nvPr/>
        </p:nvSpPr>
        <p:spPr>
          <a:xfrm>
            <a:off x="1468407" y="2058517"/>
            <a:ext cx="798490" cy="76629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38D644-3975-47F4-83E2-F64435BADDEA}"/>
              </a:ext>
            </a:extLst>
          </p:cNvPr>
          <p:cNvSpPr/>
          <p:nvPr/>
        </p:nvSpPr>
        <p:spPr>
          <a:xfrm>
            <a:off x="3571957" y="2058517"/>
            <a:ext cx="798490" cy="76629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80E006-AAA0-4E43-BB18-51042CDCE1E6}"/>
              </a:ext>
            </a:extLst>
          </p:cNvPr>
          <p:cNvCxnSpPr>
            <a:stCxn id="13" idx="6"/>
          </p:cNvCxnSpPr>
          <p:nvPr/>
        </p:nvCxnSpPr>
        <p:spPr>
          <a:xfrm flipV="1">
            <a:off x="2266897" y="2441663"/>
            <a:ext cx="130506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4AD3AB-5C32-4FD6-87AB-5387F536F5CE}"/>
                  </a:ext>
                </a:extLst>
              </p:cNvPr>
              <p:cNvSpPr txBox="1"/>
              <p:nvPr/>
            </p:nvSpPr>
            <p:spPr>
              <a:xfrm>
                <a:off x="1661257" y="2131519"/>
                <a:ext cx="5207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4AD3AB-5C32-4FD6-87AB-5387F536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257" y="2131519"/>
                <a:ext cx="52072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B245A5-C184-4B24-A64C-92E018D3B95F}"/>
                  </a:ext>
                </a:extLst>
              </p:cNvPr>
              <p:cNvSpPr txBox="1"/>
              <p:nvPr/>
            </p:nvSpPr>
            <p:spPr>
              <a:xfrm>
                <a:off x="3744289" y="2133215"/>
                <a:ext cx="5412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B245A5-C184-4B24-A64C-92E018D3B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289" y="2133215"/>
                <a:ext cx="54123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FD21E-AD88-4108-8FE0-2604D4EBCBDA}"/>
                  </a:ext>
                </a:extLst>
              </p:cNvPr>
              <p:cNvSpPr txBox="1"/>
              <p:nvPr/>
            </p:nvSpPr>
            <p:spPr>
              <a:xfrm>
                <a:off x="4370447" y="1850216"/>
                <a:ext cx="1534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NN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FD21E-AD88-4108-8FE0-2604D4EBC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447" y="1850216"/>
                <a:ext cx="1534523" cy="276999"/>
              </a:xfrm>
              <a:prstGeom prst="rect">
                <a:avLst/>
              </a:prstGeom>
              <a:blipFill>
                <a:blip r:embed="rId6"/>
                <a:stretch>
                  <a:fillRect l="-3175" t="-4444" r="-5159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F4A265-6190-4BF1-AE6C-A7A8D119F26E}"/>
                  </a:ext>
                </a:extLst>
              </p:cNvPr>
              <p:cNvSpPr txBox="1"/>
              <p:nvPr/>
            </p:nvSpPr>
            <p:spPr>
              <a:xfrm>
                <a:off x="916501" y="1918442"/>
                <a:ext cx="492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F4A265-6190-4BF1-AE6C-A7A8D119F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01" y="1918442"/>
                <a:ext cx="492507" cy="276999"/>
              </a:xfrm>
              <a:prstGeom prst="rect">
                <a:avLst/>
              </a:prstGeom>
              <a:blipFill>
                <a:blip r:embed="rId7"/>
                <a:stretch>
                  <a:fillRect l="-12346" t="-4444" r="-17284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62374478-99CD-422E-88C8-0FC082CD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34" y="1802018"/>
            <a:ext cx="4167510" cy="88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E23719C-5ABD-4046-8A46-52471A62D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58" y="4576476"/>
            <a:ext cx="2673267" cy="13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BD361F95-06B0-4DBE-AB93-B66CF7A6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47" y="4576476"/>
            <a:ext cx="1364823" cy="13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4F72D2C-2DB1-42F9-B6E4-774D8E46E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92" y="4572565"/>
            <a:ext cx="1364823" cy="13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FE3115A9-2A2D-497F-89CC-7A3DA3DC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37" y="4597231"/>
            <a:ext cx="2749071" cy="13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CCE0D-9168-42ED-B411-D73A419E8647}"/>
              </a:ext>
            </a:extLst>
          </p:cNvPr>
          <p:cNvSpPr txBox="1"/>
          <p:nvPr/>
        </p:nvSpPr>
        <p:spPr>
          <a:xfrm>
            <a:off x="1045412" y="6033725"/>
            <a:ext cx="107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Some sample images generated by Vector Quantized Variational Auto-Encoder (VQ-VAE), a state-of-the-art DLGM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3815A97-E0E1-12D3-1A4B-002130112A09}"/>
              </a:ext>
            </a:extLst>
          </p:cNvPr>
          <p:cNvSpPr/>
          <p:nvPr/>
        </p:nvSpPr>
        <p:spPr>
          <a:xfrm>
            <a:off x="4889471" y="2281096"/>
            <a:ext cx="1775032" cy="685731"/>
          </a:xfrm>
          <a:prstGeom prst="wedgeRectCallout">
            <a:avLst>
              <a:gd name="adj1" fmla="val -40624"/>
              <a:gd name="adj2" fmla="val -721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Another alternative is to use a GP instead of a neural net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31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165"/>
    </mc:Choice>
    <mc:Fallback>
      <p:transition spd="slow" advTm="170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  <p:bldP spid="18" grpId="0"/>
      <p:bldP spid="19" grpId="0"/>
      <p:bldP spid="20" grpId="0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Variational Autoencoder (VAE)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VAE* is a probabilistic extension of autoencoders (AE)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basic difference is that VAE assumes a prior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on the latent code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enables it to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not just compress the data but also generate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synthetic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How: Sample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a prior and pass it through the decoder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VAE can learn good latent representation + generate novel synthetic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name has “Variational” in it since it is learned  using VI principles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6" name="Picture 4" descr="Autoencoder architecture">
            <a:extLst>
              <a:ext uri="{FF2B5EF4-FFF2-40B4-BE49-F238E27FC236}">
                <a16:creationId xmlns:a16="http://schemas.microsoft.com/office/drawing/2014/main" id="{7A45B9BF-5C6A-495B-8912-4542A53E3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99" y="1604102"/>
            <a:ext cx="5578099" cy="259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F89AF9-267A-44ED-BC94-2CA33DD25D01}"/>
              </a:ext>
            </a:extLst>
          </p:cNvPr>
          <p:cNvSpPr txBox="1"/>
          <p:nvPr/>
        </p:nvSpPr>
        <p:spPr>
          <a:xfrm>
            <a:off x="5191933" y="6557513"/>
            <a:ext cx="5622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Pic source: https://lilianweng.github.io/lil-log/2018/08/12/from-autoencoder-to-beta-vae.html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7EA3E-AB8C-4405-A5B2-E38C3B827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4598" y="2541543"/>
            <a:ext cx="3423510" cy="6153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612D81-D2F1-4C7F-B6AC-B34EA8EA7690}"/>
              </a:ext>
            </a:extLst>
          </p:cNvPr>
          <p:cNvSpPr txBox="1"/>
          <p:nvPr/>
        </p:nvSpPr>
        <p:spPr>
          <a:xfrm>
            <a:off x="92990" y="6557513"/>
            <a:ext cx="3682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*Autoencoding Variational Bayes (</a:t>
            </a:r>
            <a:r>
              <a:rPr lang="en-IN" sz="1100" dirty="0" err="1"/>
              <a:t>Kingma</a:t>
            </a:r>
            <a:r>
              <a:rPr lang="en-IN" sz="1100" dirty="0"/>
              <a:t> and Welling, 2013)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6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72"/>
    </mc:Choice>
    <mc:Fallback xmlns="">
      <p:transition spd="slow" advTm="263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Variational Autoencoder (VAE)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VAE has three main components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over latent codes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probabilistic decoder/generator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modeled by a deep neural net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posterior or probabilistic encoder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approx. by an “inference network”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VAE is learned by maximizing the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</a:t>
                </a:r>
                <a:r>
                  <a:rPr lang="en-GB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Reparametrization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Trick</a:t>
                </a:r>
                <a:r>
                  <a:rPr lang="en-GB" dirty="0">
                    <a:latin typeface="Abadi Extra Light" panose="020B0204020104020204" pitchFamily="34" charset="0"/>
                  </a:rPr>
                  <a:t> is commonly used to optimize the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Posterior is inferred only over z, and usually only point estimate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645" b="-32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3A2E081-9A39-4864-9B80-BFC0D7338FB5}"/>
              </a:ext>
            </a:extLst>
          </p:cNvPr>
          <p:cNvSpPr/>
          <p:nvPr/>
        </p:nvSpPr>
        <p:spPr>
          <a:xfrm>
            <a:off x="9817127" y="1186759"/>
            <a:ext cx="2287411" cy="974292"/>
          </a:xfrm>
          <a:prstGeom prst="wedgeRectCallout">
            <a:avLst>
              <a:gd name="adj1" fmla="val -42957"/>
              <a:gd name="adj2" fmla="val 787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rgbClr val="0000FF"/>
                </a:solidFill>
                <a:latin typeface="Abadi Extra Light" panose="020B0204020104020204" pitchFamily="34" charset="0"/>
              </a:rPr>
              <a:t>Using the idea of “Amortized Inference” (next slide)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283DF-C75D-4A51-973E-DB4B6328B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657" y="3759144"/>
            <a:ext cx="9085620" cy="569450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1CAFB95-2DDD-451B-B363-A9E66DF1F240}"/>
              </a:ext>
            </a:extLst>
          </p:cNvPr>
          <p:cNvSpPr/>
          <p:nvPr/>
        </p:nvSpPr>
        <p:spPr>
          <a:xfrm>
            <a:off x="440275" y="3562482"/>
            <a:ext cx="1313219" cy="962773"/>
          </a:xfrm>
          <a:prstGeom prst="wedgeRectCallout">
            <a:avLst>
              <a:gd name="adj1" fmla="val 69160"/>
              <a:gd name="adj2" fmla="val -57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ELBO for a single data point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C0F40-1A71-4307-929C-2342A0B03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426" y="4468198"/>
            <a:ext cx="4065747" cy="569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0F27EB-794B-48EF-8593-309413302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246" y="4489466"/>
            <a:ext cx="3457509" cy="526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9046D-099C-4694-896B-B11E69FEEEE7}"/>
                  </a:ext>
                </a:extLst>
              </p:cNvPr>
              <p:cNvSpPr txBox="1"/>
              <p:nvPr/>
            </p:nvSpPr>
            <p:spPr>
              <a:xfrm>
                <a:off x="7981173" y="4461719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9046D-099C-4694-896B-B11E69FEE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173" y="4461719"/>
                <a:ext cx="44884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B5D3F11-209E-40D5-A636-32369E1BCDF4}"/>
                  </a:ext>
                </a:extLst>
              </p:cNvPr>
              <p:cNvSpPr/>
              <p:nvPr/>
            </p:nvSpPr>
            <p:spPr>
              <a:xfrm>
                <a:off x="3121136" y="5078621"/>
                <a:ext cx="3845408" cy="648593"/>
              </a:xfrm>
              <a:prstGeom prst="wedgeRectCallout">
                <a:avLst>
                  <a:gd name="adj1" fmla="val 37966"/>
                  <a:gd name="adj2" fmla="val -672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be such that data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reconstruct well from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(high log-</a:t>
                </a:r>
                <a:r>
                  <a:rPr lang="en-IN" sz="20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lik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B5D3F11-209E-40D5-A636-32369E1BC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36" y="5078621"/>
                <a:ext cx="3845408" cy="648593"/>
              </a:xfrm>
              <a:prstGeom prst="wedgeRectCallout">
                <a:avLst>
                  <a:gd name="adj1" fmla="val 37966"/>
                  <a:gd name="adj2" fmla="val -67200"/>
                </a:avLst>
              </a:prstGeom>
              <a:blipFill>
                <a:blip r:embed="rId10"/>
                <a:stretch>
                  <a:fillRect l="-1577" b="-169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81E9DD9-2FDD-43E2-A1EA-F60153AD18C6}"/>
                  </a:ext>
                </a:extLst>
              </p:cNvPr>
              <p:cNvSpPr/>
              <p:nvPr/>
            </p:nvSpPr>
            <p:spPr>
              <a:xfrm>
                <a:off x="7234189" y="5087649"/>
                <a:ext cx="3428118" cy="648593"/>
              </a:xfrm>
              <a:prstGeom prst="wedgeRectCallout">
                <a:avLst>
                  <a:gd name="adj1" fmla="val 37231"/>
                  <a:gd name="adj2" fmla="val -67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also be simple (close to the prior)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81E9DD9-2FDD-43E2-A1EA-F60153AD1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189" y="5087649"/>
                <a:ext cx="3428118" cy="648593"/>
              </a:xfrm>
              <a:prstGeom prst="wedgeRectCallout">
                <a:avLst>
                  <a:gd name="adj1" fmla="val 37231"/>
                  <a:gd name="adj2" fmla="val -67968"/>
                </a:avLst>
              </a:prstGeom>
              <a:blipFill>
                <a:blip r:embed="rId11"/>
                <a:stretch>
                  <a:fillRect l="-1770" r="-1947" b="-170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42FDF24-6683-4117-AD0B-370130FF6087}"/>
                  </a:ext>
                </a:extLst>
              </p:cNvPr>
              <p:cNvSpPr/>
              <p:nvPr/>
            </p:nvSpPr>
            <p:spPr>
              <a:xfrm>
                <a:off x="702061" y="4647566"/>
                <a:ext cx="1734140" cy="884427"/>
              </a:xfrm>
              <a:prstGeom prst="wedgeRectCallout">
                <a:avLst>
                  <a:gd name="adj1" fmla="val -4839"/>
                  <a:gd name="adj2" fmla="val -68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Maximized to find the optimal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42FDF24-6683-4117-AD0B-370130FF6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61" y="4647566"/>
                <a:ext cx="1734140" cy="884427"/>
              </a:xfrm>
              <a:prstGeom prst="wedgeRectCallout">
                <a:avLst>
                  <a:gd name="adj1" fmla="val -4839"/>
                  <a:gd name="adj2" fmla="val -68968"/>
                </a:avLst>
              </a:prstGeom>
              <a:blipFill>
                <a:blip r:embed="rId12"/>
                <a:stretch>
                  <a:fillRect l="-3125" r="-6250" b="-146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D35B1DF-68E4-41AE-906C-294C7BB61706}"/>
                  </a:ext>
                </a:extLst>
              </p:cNvPr>
              <p:cNvSpPr/>
              <p:nvPr/>
            </p:nvSpPr>
            <p:spPr>
              <a:xfrm>
                <a:off x="4835195" y="1236717"/>
                <a:ext cx="4035108" cy="579800"/>
              </a:xfrm>
              <a:prstGeom prst="wedgeRectCallout">
                <a:avLst>
                  <a:gd name="adj1" fmla="val -51001"/>
                  <a:gd name="adj2" fmla="val 870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</a:t>
                </a:r>
                <a:r>
                  <a:rPr lang="en-IN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collectively denotes all the parameters of the prior and likelihood</a:t>
                </a: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D35B1DF-68E4-41AE-906C-294C7BB61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195" y="1236717"/>
                <a:ext cx="4035108" cy="579800"/>
              </a:xfrm>
              <a:prstGeom prst="wedgeRectCallout">
                <a:avLst>
                  <a:gd name="adj1" fmla="val -51001"/>
                  <a:gd name="adj2" fmla="val 87077"/>
                </a:avLst>
              </a:prstGeom>
              <a:blipFill>
                <a:blip r:embed="rId13"/>
                <a:stretch>
                  <a:fillRect t="-118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040EB62-7C8A-4F1C-823E-D6E44652F4E9}"/>
                  </a:ext>
                </a:extLst>
              </p:cNvPr>
              <p:cNvSpPr/>
              <p:nvPr/>
            </p:nvSpPr>
            <p:spPr>
              <a:xfrm>
                <a:off x="7726864" y="2858697"/>
                <a:ext cx="3360394" cy="845399"/>
              </a:xfrm>
              <a:prstGeom prst="wedgeRectCallout">
                <a:avLst>
                  <a:gd name="adj1" fmla="val 40717"/>
                  <a:gd name="adj2" fmla="val -643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</a:t>
                </a:r>
                <a:r>
                  <a:rPr lang="en-IN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collectively denotes all the parameters that define the inference network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040EB62-7C8A-4F1C-823E-D6E44652F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64" y="2858697"/>
                <a:ext cx="3360394" cy="845399"/>
              </a:xfrm>
              <a:prstGeom prst="wedgeRectCallout">
                <a:avLst>
                  <a:gd name="adj1" fmla="val 40717"/>
                  <a:gd name="adj2" fmla="val -64301"/>
                </a:avLst>
              </a:prstGeom>
              <a:blipFill>
                <a:blip r:embed="rId14"/>
                <a:stretch>
                  <a:fillRect l="-1805" b="-177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68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73"/>
    </mc:Choice>
    <mc:Fallback xmlns="">
      <p:transition spd="slow" advTm="291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Amortized Inference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Latent variable models need to infer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for each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can be slow if we have lots of observations because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We need to iterate over each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Learning the global parameters needs wait for step 1 to finish for all observations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way to address this is via Stochastic VI</a:t>
                </a: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Amortized inference is another appealing alternative (used in VAE and other LVMs too)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no need to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(one per data point) but just a single NN with params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will be our “encoder network” for learning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Also very efficient to get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a new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9D669F-365C-4ADE-924F-80F1FBAD480D}"/>
                  </a:ext>
                </a:extLst>
              </p:cNvPr>
              <p:cNvSpPr txBox="1"/>
              <p:nvPr/>
            </p:nvSpPr>
            <p:spPr>
              <a:xfrm>
                <a:off x="1140520" y="4630926"/>
                <a:ext cx="74063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1" i="1" dirty="0" err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1" i="1" dirty="0" err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endChr m:val="|"/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IN" sz="3200" b="0" i="0" dirty="0" smtClean="0">
                          <a:latin typeface="Cambria Math" panose="02040503050406030204" pitchFamily="18" charset="0"/>
                        </a:rPr>
                        <m:t>NN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IN" sz="3200" b="1" i="1" dirty="0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9D669F-365C-4ADE-924F-80F1FBAD4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20" y="4630926"/>
                <a:ext cx="740638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31756AEE-F032-4A2E-9594-28AFF026DEAE}"/>
                  </a:ext>
                </a:extLst>
              </p:cNvPr>
              <p:cNvSpPr/>
              <p:nvPr/>
            </p:nvSpPr>
            <p:spPr>
              <a:xfrm>
                <a:off x="8645594" y="4380107"/>
                <a:ext cx="3428118" cy="648593"/>
              </a:xfrm>
              <a:prstGeom prst="wedgeRectCallout">
                <a:avLst>
                  <a:gd name="adj1" fmla="val -55582"/>
                  <a:gd name="adj2" fmla="val 297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</a:t>
                </a:r>
                <a:r>
                  <a:rPr lang="en-IN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Gaussian then the NN will output a mean and a variance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31756AEE-F032-4A2E-9594-28AFF026D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594" y="4380107"/>
                <a:ext cx="3428118" cy="648593"/>
              </a:xfrm>
              <a:prstGeom prst="wedgeRectCallout">
                <a:avLst>
                  <a:gd name="adj1" fmla="val -55582"/>
                  <a:gd name="adj2" fmla="val 29704"/>
                </a:avLst>
              </a:prstGeom>
              <a:blipFill>
                <a:blip r:embed="rId7"/>
                <a:stretch>
                  <a:fillRect t="-9174" r="-1667" b="-183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105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864"/>
    </mc:Choice>
    <mc:Fallback xmlns="">
      <p:transition spd="slow" advTm="21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Variational Autoencoder: The Complete Pipeline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Both probabilistic encoder and decoder learned jointly by maximizing the ELBO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220" name="Picture 4" descr="Gaussian VAE">
            <a:extLst>
              <a:ext uri="{FF2B5EF4-FFF2-40B4-BE49-F238E27FC236}">
                <a16:creationId xmlns:a16="http://schemas.microsoft.com/office/drawing/2014/main" id="{4BAB2ADE-0A9C-43F3-A867-D47A59F6B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41" y="2396759"/>
            <a:ext cx="9098436" cy="42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7C6111-18FA-4691-A258-9355D7E10213}"/>
              </a:ext>
            </a:extLst>
          </p:cNvPr>
          <p:cNvSpPr txBox="1"/>
          <p:nvPr/>
        </p:nvSpPr>
        <p:spPr>
          <a:xfrm>
            <a:off x="76182" y="6557513"/>
            <a:ext cx="5622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Pic source: https://lilianweng.github.io/lil-log/2018/08/12/from-autoencoder-to-beta-vae.html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7FE59-7D63-4731-8B50-40E1ECAD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073" y="1722530"/>
            <a:ext cx="6129818" cy="77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3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64"/>
    </mc:Choice>
    <mc:Fallback xmlns="">
      <p:transition spd="slow" advTm="136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VAE and Posterior Collapse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VAEs may suffer from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posterior collapse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Thus, due to posterior collapse, reconstruction will still be good but the code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may be garbage (not useful as a representation for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Several ways to prevent posterior collapse,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Use KL annealing</a:t>
                </a: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Avoid KL from becoming 0 using some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doesn’t collapse to the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More tightly couple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skip-connections (Skip-VAE)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6F4F1A-08DA-47AE-8E66-EAC15E4E2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093" y="1663004"/>
            <a:ext cx="4065747" cy="569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33C2F1-7090-434D-B908-47242975B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3913" y="1684272"/>
            <a:ext cx="3457509" cy="526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4EB6ED-FDD3-4C6A-AAC1-7CD6D38CF344}"/>
                  </a:ext>
                </a:extLst>
              </p:cNvPr>
              <p:cNvSpPr txBox="1"/>
              <p:nvPr/>
            </p:nvSpPr>
            <p:spPr>
              <a:xfrm>
                <a:off x="7455840" y="1656525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4EB6ED-FDD3-4C6A-AAC1-7CD6D38CF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40" y="1656525"/>
                <a:ext cx="44884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EECE725-4E22-410A-88B1-6AB8E8C72A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1565" y="1684272"/>
            <a:ext cx="1644663" cy="463880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92ABAE80-52DD-45E3-BD98-5611F8F2DCF9}"/>
              </a:ext>
            </a:extLst>
          </p:cNvPr>
          <p:cNvSpPr/>
          <p:nvPr/>
        </p:nvSpPr>
        <p:spPr>
          <a:xfrm>
            <a:off x="6500098" y="267971"/>
            <a:ext cx="2542132" cy="1276697"/>
          </a:xfrm>
          <a:prstGeom prst="wedgeRectCallout">
            <a:avLst>
              <a:gd name="adj1" fmla="val -37973"/>
              <a:gd name="adj2" fmla="val 592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Decoder is a neural net and can be arbitrarily powerful making this ter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m very large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951A99CD-9A12-43E3-8604-0AA4D5E1B52D}"/>
              </a:ext>
            </a:extLst>
          </p:cNvPr>
          <p:cNvSpPr/>
          <p:nvPr/>
        </p:nvSpPr>
        <p:spPr>
          <a:xfrm>
            <a:off x="9130768" y="352833"/>
            <a:ext cx="2270654" cy="1276697"/>
          </a:xfrm>
          <a:prstGeom prst="wedgeRectCallout">
            <a:avLst>
              <a:gd name="adj1" fmla="val -37973"/>
              <a:gd name="adj2" fmla="val 592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Conse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quently, KL will become close to zero collapsing posterior to the prior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31C296-9DBB-4273-AC59-AF35030BB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626" y="4232589"/>
            <a:ext cx="6529201" cy="371292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6A71F92A-F395-49F9-B0EB-45D08C191FA2}"/>
              </a:ext>
            </a:extLst>
          </p:cNvPr>
          <p:cNvSpPr/>
          <p:nvPr/>
        </p:nvSpPr>
        <p:spPr>
          <a:xfrm>
            <a:off x="5973169" y="3778191"/>
            <a:ext cx="1963119" cy="432467"/>
          </a:xfrm>
          <a:prstGeom prst="wedgeRectCallout">
            <a:avLst>
              <a:gd name="adj1" fmla="val -40846"/>
              <a:gd name="adj2" fmla="val 6604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 carefully tuned value between 0 and 1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9B99E73D-3031-4974-BF7A-5DDDA336381A}"/>
                  </a:ext>
                </a:extLst>
              </p:cNvPr>
              <p:cNvSpPr/>
              <p:nvPr/>
            </p:nvSpPr>
            <p:spPr>
              <a:xfrm>
                <a:off x="8806776" y="4076055"/>
                <a:ext cx="1963119" cy="589002"/>
              </a:xfrm>
              <a:prstGeom prst="wedgeRectCallout">
                <a:avLst>
                  <a:gd name="adj1" fmla="val -40846"/>
                  <a:gd name="adj2" fmla="val 660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example, keep the variance of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fixed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9B99E73D-3031-4974-BF7A-5DDDA3363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776" y="4076055"/>
                <a:ext cx="1963119" cy="589002"/>
              </a:xfrm>
              <a:prstGeom prst="wedgeRectCallout">
                <a:avLst>
                  <a:gd name="adj1" fmla="val -40846"/>
                  <a:gd name="adj2" fmla="val 66042"/>
                </a:avLst>
              </a:prstGeom>
              <a:blipFill>
                <a:blip r:embed="rId11"/>
                <a:stretch>
                  <a:fillRect l="-1538" t="-1724" r="-30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5440118E-9D6D-455C-857E-81B668FBAC35}"/>
              </a:ext>
            </a:extLst>
          </p:cNvPr>
          <p:cNvSpPr/>
          <p:nvPr/>
        </p:nvSpPr>
        <p:spPr>
          <a:xfrm>
            <a:off x="2437329" y="5737291"/>
            <a:ext cx="798490" cy="76629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B57FE4-C31E-433D-BEAF-C9BCCB67FBB4}"/>
              </a:ext>
            </a:extLst>
          </p:cNvPr>
          <p:cNvSpPr/>
          <p:nvPr/>
        </p:nvSpPr>
        <p:spPr>
          <a:xfrm>
            <a:off x="4778537" y="5727214"/>
            <a:ext cx="798490" cy="76629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4A6DF5B-DC25-41F0-8FD7-AC788B8BECDC}"/>
              </a:ext>
            </a:extLst>
          </p:cNvPr>
          <p:cNvCxnSpPr>
            <a:cxnSpLocks/>
            <a:stCxn id="26" idx="6"/>
          </p:cNvCxnSpPr>
          <p:nvPr/>
        </p:nvCxnSpPr>
        <p:spPr>
          <a:xfrm>
            <a:off x="3235819" y="6120438"/>
            <a:ext cx="3883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DFD58E-379C-4E3E-B834-C8AA67F3FF5D}"/>
                  </a:ext>
                </a:extLst>
              </p:cNvPr>
              <p:cNvSpPr txBox="1"/>
              <p:nvPr/>
            </p:nvSpPr>
            <p:spPr>
              <a:xfrm>
                <a:off x="2630179" y="5810293"/>
                <a:ext cx="5207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DFD58E-379C-4E3E-B834-C8AA67F3F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79" y="5810293"/>
                <a:ext cx="520720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377ADD-87AF-41C3-8956-CB250487AC4F}"/>
                  </a:ext>
                </a:extLst>
              </p:cNvPr>
              <p:cNvSpPr txBox="1"/>
              <p:nvPr/>
            </p:nvSpPr>
            <p:spPr>
              <a:xfrm>
                <a:off x="4950869" y="5801912"/>
                <a:ext cx="5412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377ADD-87AF-41C3-8956-CB250487A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69" y="5801912"/>
                <a:ext cx="541238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0D412578-DFB8-4DC9-AF21-7BFC900C367D}"/>
              </a:ext>
            </a:extLst>
          </p:cNvPr>
          <p:cNvSpPr/>
          <p:nvPr/>
        </p:nvSpPr>
        <p:spPr>
          <a:xfrm>
            <a:off x="3657118" y="5748482"/>
            <a:ext cx="185979" cy="76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2A2130-25A7-4A78-A0D6-C051D25D3FF3}"/>
              </a:ext>
            </a:extLst>
          </p:cNvPr>
          <p:cNvSpPr/>
          <p:nvPr/>
        </p:nvSpPr>
        <p:spPr>
          <a:xfrm>
            <a:off x="4217840" y="5758559"/>
            <a:ext cx="185979" cy="76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C9B218A-9D1C-47A8-A44F-0A325F620E43}"/>
              </a:ext>
            </a:extLst>
          </p:cNvPr>
          <p:cNvCxnSpPr>
            <a:cxnSpLocks/>
          </p:cNvCxnSpPr>
          <p:nvPr/>
        </p:nvCxnSpPr>
        <p:spPr>
          <a:xfrm>
            <a:off x="3843097" y="6120438"/>
            <a:ext cx="3883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131B73D-86EC-48D8-8836-8C8AAD410E25}"/>
              </a:ext>
            </a:extLst>
          </p:cNvPr>
          <p:cNvCxnSpPr>
            <a:cxnSpLocks/>
          </p:cNvCxnSpPr>
          <p:nvPr/>
        </p:nvCxnSpPr>
        <p:spPr>
          <a:xfrm>
            <a:off x="4390147" y="6141705"/>
            <a:ext cx="3883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08E5BDC-BC3B-444F-93C3-AEC7ECC577C9}"/>
              </a:ext>
            </a:extLst>
          </p:cNvPr>
          <p:cNvSpPr txBox="1"/>
          <p:nvPr/>
        </p:nvSpPr>
        <p:spPr>
          <a:xfrm>
            <a:off x="3117408" y="6471568"/>
            <a:ext cx="205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Hidden layers of NN</a:t>
            </a: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6F44A81C-E7D7-4277-B736-A5701E145B99}"/>
              </a:ext>
            </a:extLst>
          </p:cNvPr>
          <p:cNvCxnSpPr>
            <a:cxnSpLocks/>
            <a:endCxn id="35" idx="0"/>
          </p:cNvCxnSpPr>
          <p:nvPr/>
        </p:nvCxnSpPr>
        <p:spPr>
          <a:xfrm flipV="1">
            <a:off x="3091912" y="5758559"/>
            <a:ext cx="1218918" cy="51736"/>
          </a:xfrm>
          <a:prstGeom prst="curvedConnector4">
            <a:avLst>
              <a:gd name="adj1" fmla="val -18024"/>
              <a:gd name="adj2" fmla="val 646706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3059EEE1-EFD2-4091-90FB-E879BB2159BE}"/>
              </a:ext>
            </a:extLst>
          </p:cNvPr>
          <p:cNvCxnSpPr>
            <a:cxnSpLocks/>
            <a:stCxn id="26" idx="0"/>
            <a:endCxn id="27" idx="0"/>
          </p:cNvCxnSpPr>
          <p:nvPr/>
        </p:nvCxnSpPr>
        <p:spPr>
          <a:xfrm rot="5400000" flipH="1" flipV="1">
            <a:off x="4002140" y="4561649"/>
            <a:ext cx="10077" cy="2341208"/>
          </a:xfrm>
          <a:prstGeom prst="curvedConnector3">
            <a:avLst>
              <a:gd name="adj1" fmla="val 2368532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8687828-ADBD-490C-A8A7-5635DB4A97D3}"/>
              </a:ext>
            </a:extLst>
          </p:cNvPr>
          <p:cNvSpPr/>
          <p:nvPr/>
        </p:nvSpPr>
        <p:spPr>
          <a:xfrm>
            <a:off x="6720501" y="5567449"/>
            <a:ext cx="4904842" cy="871127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rgbClr val="FF0000"/>
                </a:solidFill>
              </a:rPr>
              <a:t>Besides these, MCMC (sometimes used for inference in VAE), or improved VI techniques can also help in preventing posterior collapse in VAEs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5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043"/>
    </mc:Choice>
    <mc:Fallback xmlns="">
      <p:transition spd="slow" advTm="47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22" grpId="0" animBg="1"/>
      <p:bldP spid="23" grpId="0" animBg="1"/>
      <p:bldP spid="26" grpId="0" animBg="1"/>
      <p:bldP spid="27" grpId="0" animBg="1"/>
      <p:bldP spid="29" grpId="0"/>
      <p:bldP spid="30" grpId="0"/>
      <p:bldP spid="25" grpId="0" animBg="1"/>
      <p:bldP spid="35" grpId="0" animBg="1"/>
      <p:bldP spid="33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VAE: Some Comments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One of the state-of-the-art latent variable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Useful for both generation as well as representation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Many improvements and extensions, e.g.,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For text data and sequences (VAE for topic models or “neural topic models”)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VAE-style models with more than one layer of latent variables (Sigmoid Belief Networks, hierarchical VAE, Ladder VAE, Deep Exponential Families, etc)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94C05DED-64C8-4ED0-A8C0-7D61FC9A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53" y="3493188"/>
            <a:ext cx="4348862" cy="184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BF160FD4-6B9D-408E-9EE1-8FD1D61B14B5}"/>
              </a:ext>
            </a:extLst>
          </p:cNvPr>
          <p:cNvSpPr/>
          <p:nvPr/>
        </p:nvSpPr>
        <p:spPr>
          <a:xfrm>
            <a:off x="1400962" y="3259048"/>
            <a:ext cx="2511166" cy="658685"/>
          </a:xfrm>
          <a:prstGeom prst="wedgeRectCallout">
            <a:avLst>
              <a:gd name="adj1" fmla="val 60818"/>
              <a:gd name="adj2" fmla="val 10273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Document (e.g., as a vector of word counts)</a:t>
            </a:r>
            <a:endParaRPr lang="en-IN" sz="20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E3807-B946-417B-937C-49EC80ACB10B}"/>
              </a:ext>
            </a:extLst>
          </p:cNvPr>
          <p:cNvSpPr txBox="1"/>
          <p:nvPr/>
        </p:nvSpPr>
        <p:spPr>
          <a:xfrm>
            <a:off x="69743" y="6557513"/>
            <a:ext cx="70888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Decoupling Sparsity and Smoothness in the Dirichlet Variational Autoencoder Topic Model (</a:t>
            </a:r>
            <a:r>
              <a:rPr lang="en-IN" sz="1100" dirty="0"/>
              <a:t>Burkhardt and Kramer, 2020)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7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097"/>
    </mc:Choice>
    <mc:Fallback xmlns="">
      <p:transition spd="slow" advTm="296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1.9|22.5|26.5|28.4|10.3|2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11.9|25.7|36.4|12|67.8|44.2|27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9.8|1.5|12.2|23.2|124.4|3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7.8|62.3|53.4|17.7|11.9|30.9|80.4|13.3|61|20|2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53.1|2.1|10.2|62.8|70.6|70.9|53|1.4|1.7|22.7|4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0.9|19|17.3|5.3|10.9|89.2|2|1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1.9|22.5|26.5|28.4|10.3|2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9.1|1.1|24.7|72.2|26|46.5|35.3|1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|6.3|23.6|8.1|43|6|8.3|10.1|16.2|3.1|12.4|29.8|16.5|36.8|2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7.4|4|16.6|14.2|14.2|16.2|53.1|16|18|1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2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3|30.5|63|1.5|67.4|4.8|10.7|12.9|44|14.2|65.3|40|3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8.4|1.4|0|39.4|96.4|1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0.6|17.2|35.1|15|12.6|107.2|14.1|60.1|33.8|41|153.5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74351</TotalTime>
  <Words>2060</Words>
  <Application>Microsoft Office PowerPoint</Application>
  <PresentationFormat>Widescreen</PresentationFormat>
  <Paragraphs>495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Deep Generative Models</vt:lpstr>
      <vt:lpstr>Plan</vt:lpstr>
      <vt:lpstr>Constructing Generative Models using Neural Nets</vt:lpstr>
      <vt:lpstr>Variational Autoencoder (VAE)</vt:lpstr>
      <vt:lpstr>Variational Autoencoder (VAE)</vt:lpstr>
      <vt:lpstr>Amortized Inference</vt:lpstr>
      <vt:lpstr>Variational Autoencoder: The Complete Pipeline</vt:lpstr>
      <vt:lpstr>VAE and Posterior Collapse</vt:lpstr>
      <vt:lpstr>VAE: Some Comments</vt:lpstr>
      <vt:lpstr>Generative Adversarial Network (GAN)</vt:lpstr>
      <vt:lpstr>Generative Adversarial Network (GAN)</vt:lpstr>
      <vt:lpstr>GAN Optimization</vt:lpstr>
      <vt:lpstr>GANs that also learn latent representations</vt:lpstr>
      <vt:lpstr>Evaluating GANs</vt:lpstr>
      <vt:lpstr>GAN: Some Issues/Comments</vt:lpstr>
      <vt:lpstr>Denoising Diffusion Models</vt:lpstr>
      <vt:lpstr>Denoising Diffusion Models: Training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2741</cp:revision>
  <dcterms:created xsi:type="dcterms:W3CDTF">2020-07-07T20:42:16Z</dcterms:created>
  <dcterms:modified xsi:type="dcterms:W3CDTF">2022-10-31T11:51:54Z</dcterms:modified>
</cp:coreProperties>
</file>