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551" r:id="rId2"/>
    <p:sldId id="800" r:id="rId3"/>
    <p:sldId id="815" r:id="rId4"/>
    <p:sldId id="798" r:id="rId5"/>
    <p:sldId id="802" r:id="rId6"/>
    <p:sldId id="789" r:id="rId7"/>
    <p:sldId id="804" r:id="rId8"/>
    <p:sldId id="805" r:id="rId9"/>
    <p:sldId id="803" r:id="rId10"/>
    <p:sldId id="807" r:id="rId11"/>
    <p:sldId id="808" r:id="rId12"/>
    <p:sldId id="806" r:id="rId13"/>
    <p:sldId id="809" r:id="rId14"/>
    <p:sldId id="810" r:id="rId15"/>
    <p:sldId id="811" r:id="rId16"/>
    <p:sldId id="812" r:id="rId17"/>
    <p:sldId id="813" r:id="rId18"/>
    <p:sldId id="8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29-10-2022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29-10-2022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29-10-2022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29-10-2022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29-10-2022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29-10-2022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29-10-2022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10.png"/><Relationship Id="rId5" Type="http://schemas.openxmlformats.org/officeDocument/2006/relationships/image" Target="../media/image69.png"/><Relationship Id="rId10" Type="http://schemas.openxmlformats.org/officeDocument/2006/relationships/image" Target="../media/image14.emf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5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9.png"/><Relationship Id="rId7" Type="http://schemas.openxmlformats.org/officeDocument/2006/relationships/image" Target="NUL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NULL"/><Relationship Id="rId11" Type="http://schemas.openxmlformats.org/officeDocument/2006/relationships/image" Target="../media/image17.png"/><Relationship Id="rId5" Type="http://schemas.openxmlformats.org/officeDocument/2006/relationships/image" Target="NULL"/><Relationship Id="rId10" Type="http://schemas.openxmlformats.org/officeDocument/2006/relationships/image" Target="../media/image16.png"/><Relationship Id="rId9" Type="http://schemas.openxmlformats.org/officeDocument/2006/relationships/image" Target="NUL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NULL"/><Relationship Id="rId7" Type="http://schemas.openxmlformats.org/officeDocument/2006/relationships/image" Target="../media/image24.emf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3.emf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../media/image25.emf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emf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4.png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tags" Target="../tags/tag5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9.e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52" y="3048409"/>
            <a:ext cx="11276296" cy="76118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(Shallow and Deep) Generative Models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LDA is locally conjugate. Many inference methods (VI, variational EM, Gibbs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samp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etc)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even collapse some variables and do collapsed Gibbs or collapsed VB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collapse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(if needed, these can be approximated using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ways to evaluate how well LDA performs on some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Extrinsic measures: Perform LDA and use its output for another task (e.g., classification)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Perplexity is another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intrinsic</a:t>
                </a:r>
                <a:r>
                  <a:rPr lang="en-GB" dirty="0">
                    <a:latin typeface="Abadi Extra Light" panose="020B0204020104020204" pitchFamily="34" charset="0"/>
                  </a:rPr>
                  <a:t> measure to evaluate LDA-style models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Inference and Evaluation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B7F0DE-796C-41BD-883F-6775737E7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260" y="84000"/>
            <a:ext cx="2741346" cy="10467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94AE6A6-06D2-491F-ABDE-D70FBF63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73" y="1674410"/>
            <a:ext cx="9941357" cy="6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F29C930-DF22-4345-82DF-D15CBE0A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8" y="5313818"/>
            <a:ext cx="6534035" cy="1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/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Test set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docs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blipFill>
                <a:blip r:embed="rId9"/>
                <a:stretch>
                  <a:fillRect l="-1587" t="-36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/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of all words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test doc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blipFill>
                <a:blip r:embed="rId10"/>
                <a:stretch>
                  <a:fillRect l="-1174" t="-80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D24FC4EE-8821-4011-8A97-179BFF34A2A7}"/>
              </a:ext>
            </a:extLst>
          </p:cNvPr>
          <p:cNvSpPr/>
          <p:nvPr/>
        </p:nvSpPr>
        <p:spPr>
          <a:xfrm>
            <a:off x="1146049" y="5375946"/>
            <a:ext cx="1436218" cy="314454"/>
          </a:xfrm>
          <a:prstGeom prst="wedgeRectCallout">
            <a:avLst>
              <a:gd name="adj1" fmla="val 50040"/>
              <a:gd name="adj2" fmla="val 1067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73"/>
    </mc:Choice>
    <mc:Fallback xmlns="">
      <p:transition spd="slow" advTm="413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Limitations and Extensions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assumes topics remain static over time (improvement: Dynamic Topic Model)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assumes topics are uncorrelated (improvement: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Corr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-LDA)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logistic normal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distribution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matrix of log-normal makes component correlated)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ignores the sequential structure in the text (improvement: HMM-LDA)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/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blipFill>
                <a:blip r:embed="rId6"/>
                <a:stretch>
                  <a:fillRect l="-228" r="-2961" b="-31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/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blipFill>
                <a:blip r:embed="rId7"/>
                <a:stretch>
                  <a:fillRect l="-5674" r="-602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/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Simplex transformation (convert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into a probability vector)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blipFill>
                <a:blip r:embed="rId8"/>
                <a:stretch>
                  <a:fillRect t="-4167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498729F-839F-4DFF-9378-A87A814763F7}"/>
              </a:ext>
            </a:extLst>
          </p:cNvPr>
          <p:cNvSpPr/>
          <p:nvPr/>
        </p:nvSpPr>
        <p:spPr>
          <a:xfrm>
            <a:off x="526675" y="1754892"/>
            <a:ext cx="2184327" cy="766090"/>
          </a:xfrm>
          <a:prstGeom prst="wedgeRectCallout">
            <a:avLst>
              <a:gd name="adj1" fmla="val 57422"/>
              <a:gd name="adj2" fmla="val -110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a first-order Markov evolution for each topic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B7A3A-B7C4-431D-968E-646CF00AC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06" y="2824263"/>
            <a:ext cx="7930799" cy="1338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A28F9-F756-48B6-B3BA-535C18C1F4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1708" y="2410099"/>
            <a:ext cx="2886963" cy="2467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DE7C5-55B4-4BBC-9C1B-482071D71663}"/>
              </a:ext>
            </a:extLst>
          </p:cNvPr>
          <p:cNvSpPr txBox="1"/>
          <p:nvPr/>
        </p:nvSpPr>
        <p:spPr>
          <a:xfrm>
            <a:off x="2894193" y="4180735"/>
            <a:ext cx="341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Evolution of topic “Neuroscience”</a:t>
            </a:r>
          </a:p>
          <a:p>
            <a:r>
              <a:rPr lang="en-IN" dirty="0"/>
              <a:t>(learned from the journal Science)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6E36F-4C56-4E3C-B20A-0B45FEF44D1E}"/>
              </a:ext>
            </a:extLst>
          </p:cNvPr>
          <p:cNvSpPr txBox="1"/>
          <p:nvPr/>
        </p:nvSpPr>
        <p:spPr>
          <a:xfrm>
            <a:off x="90152" y="6626180"/>
            <a:ext cx="3613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Fig courtesy: Dynamic Topic Models (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 and Lafferty, 2006)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50"/>
    </mc:Choice>
    <mc:Fallback xmlns="">
      <p:transition spd="slow" advTm="36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 Extensions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non-text data, e.g.,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Each image can be represented as a bag of “visual words” and LDA can be applied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Supervised/</a:t>
            </a:r>
            <a:r>
              <a:rPr lang="en-GB" sz="2600" dirty="0" err="1">
                <a:latin typeface="Abadi Extra Light" panose="020B0204020104020204" pitchFamily="34" charset="0"/>
              </a:rPr>
              <a:t>Labeled</a:t>
            </a:r>
            <a:r>
              <a:rPr lang="en-GB" sz="2600" dirty="0">
                <a:latin typeface="Abadi Extra Light" panose="020B0204020104020204" pitchFamily="34" charset="0"/>
              </a:rPr>
              <a:t> LDA (when we have </a:t>
            </a:r>
            <a:r>
              <a:rPr lang="en-GB" sz="2600" dirty="0" err="1">
                <a:latin typeface="Abadi Extra Light" panose="020B0204020104020204" pitchFamily="34" charset="0"/>
              </a:rPr>
              <a:t>have</a:t>
            </a:r>
            <a:r>
              <a:rPr lang="en-GB" sz="2600" dirty="0">
                <a:latin typeface="Abadi Extra Light" panose="020B0204020104020204" pitchFamily="34" charset="0"/>
              </a:rPr>
              <a:t> a label for each document)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paired/multimodality data (e.g., images and text caption)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graph-structured data instead of documents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B09636-4D35-46F3-83AB-0C8369E6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" y="3940515"/>
            <a:ext cx="6912258" cy="2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E52B2-0BF0-460A-9370-D4C6263D72F9}"/>
              </a:ext>
            </a:extLst>
          </p:cNvPr>
          <p:cNvSpPr txBox="1"/>
          <p:nvPr/>
        </p:nvSpPr>
        <p:spPr>
          <a:xfrm>
            <a:off x="1951150" y="3501381"/>
            <a:ext cx="392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Plate diagrams for some LDA extensions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2E289-4194-4252-BB8A-1653FDE5843D}"/>
              </a:ext>
            </a:extLst>
          </p:cNvPr>
          <p:cNvCxnSpPr>
            <a:cxnSpLocks/>
          </p:cNvCxnSpPr>
          <p:nvPr/>
        </p:nvCxnSpPr>
        <p:spPr>
          <a:xfrm>
            <a:off x="7676743" y="2926080"/>
            <a:ext cx="0" cy="390184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124169-4809-4AB2-9229-F111D297955F}"/>
              </a:ext>
            </a:extLst>
          </p:cNvPr>
          <p:cNvCxnSpPr>
            <a:cxnSpLocks/>
          </p:cNvCxnSpPr>
          <p:nvPr/>
        </p:nvCxnSpPr>
        <p:spPr>
          <a:xfrm flipH="1">
            <a:off x="7676744" y="2926080"/>
            <a:ext cx="4515256" cy="162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/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LDA is also equivalent to doing a non-negative matrix fact. of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word-document matrix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a Poisson likelihood model*</a:t>
                </a: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be given any non-negative priors (Dirichlet/gamma)</a:t>
                </a: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This can be extended to “deep” matrix factorization** (modeling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many layers)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blipFill>
                <a:blip r:embed="rId6"/>
                <a:stretch>
                  <a:fillRect l="-1087" t="-971" b="-21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/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Poisson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𝚽𝚯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DB0BD1-2C1A-4241-986B-D271EB57FDE8}"/>
              </a:ext>
            </a:extLst>
          </p:cNvPr>
          <p:cNvSpPr txBox="1"/>
          <p:nvPr/>
        </p:nvSpPr>
        <p:spPr>
          <a:xfrm>
            <a:off x="7676743" y="6151810"/>
            <a:ext cx="3152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*Sec 4 and 5 of “Beta-Negative Binomial Process and Poisson Factor Analysis” (Zhou et al, 2012)</a:t>
            </a:r>
            <a:endParaRPr lang="en-IN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D193A8-D23E-4745-911B-C8774F73064F}"/>
              </a:ext>
            </a:extLst>
          </p:cNvPr>
          <p:cNvSpPr txBox="1"/>
          <p:nvPr/>
        </p:nvSpPr>
        <p:spPr>
          <a:xfrm>
            <a:off x="7607515" y="6614049"/>
            <a:ext cx="3352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** Poisson-gamma belief networks” (Zhou et al, 2015)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C9DAB7-5285-AA47-AD87-F26DD3FF8CB7}"/>
                  </a:ext>
                </a:extLst>
              </p:cNvPr>
              <p:cNvSpPr txBox="1"/>
              <p:nvPr/>
            </p:nvSpPr>
            <p:spPr>
              <a:xfrm>
                <a:off x="6689236" y="423086"/>
                <a:ext cx="484684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FF0000"/>
                    </a:solidFill>
                  </a:rPr>
                  <a:t>Also: “Neural” Topic Models are </a:t>
                </a:r>
              </a:p>
              <a:p>
                <a:r>
                  <a:rPr lang="en-IN" dirty="0">
                    <a:solidFill>
                      <a:srgbClr val="FF0000"/>
                    </a:solidFill>
                  </a:rPr>
                  <a:t>popular nowadays 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mapping and vice-versa</a:t>
                </a:r>
              </a:p>
              <a:p>
                <a:r>
                  <a:rPr lang="en-IN" dirty="0">
                    <a:solidFill>
                      <a:srgbClr val="FF0000"/>
                    </a:solidFill>
                  </a:rPr>
                  <a:t>modeled via deep nets)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C9DAB7-5285-AA47-AD87-F26DD3FF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36" y="423086"/>
                <a:ext cx="4846840" cy="923330"/>
              </a:xfrm>
              <a:prstGeom prst="rect">
                <a:avLst/>
              </a:prstGeom>
              <a:blipFill>
                <a:blip r:embed="rId8"/>
                <a:stretch>
                  <a:fillRect l="-1006" t="-3289" r="-377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4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44"/>
    </mc:Choice>
    <mc:Fallback xmlns="">
      <p:transition spd="slow" advTm="43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/>
      <p:bldP spid="3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Constructing Generative Models using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use a neural net to define the mapping from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a Gaussian prior, such models are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linear Gaussian models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(DLGM)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NN mapping can be very powerful, DLGM can generate very high-quality data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Take the trained network, generate a random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prior, pass it through the model to generate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  <a:blipFill>
                <a:blip r:embed="rId5"/>
                <a:stretch>
                  <a:fillRect l="-770" t="-1645" r="-2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32F210-66DD-48CF-AECD-43C5C959ACEB}"/>
              </a:ext>
            </a:extLst>
          </p:cNvPr>
          <p:cNvSpPr/>
          <p:nvPr/>
        </p:nvSpPr>
        <p:spPr>
          <a:xfrm>
            <a:off x="2173664" y="2010319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8D644-3975-47F4-83E2-F64435BADDEA}"/>
              </a:ext>
            </a:extLst>
          </p:cNvPr>
          <p:cNvSpPr/>
          <p:nvPr/>
        </p:nvSpPr>
        <p:spPr>
          <a:xfrm>
            <a:off x="4277214" y="2010319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0E006-AAA0-4E43-BB18-51042CDCE1E6}"/>
              </a:ext>
            </a:extLst>
          </p:cNvPr>
          <p:cNvCxnSpPr>
            <a:stCxn id="13" idx="6"/>
          </p:cNvCxnSpPr>
          <p:nvPr/>
        </p:nvCxnSpPr>
        <p:spPr>
          <a:xfrm flipV="1">
            <a:off x="2972154" y="2393465"/>
            <a:ext cx="130506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/>
              <p:nvPr/>
            </p:nvSpPr>
            <p:spPr>
              <a:xfrm>
                <a:off x="2366514" y="2083321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14" y="2083321"/>
                <a:ext cx="52072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/>
              <p:nvPr/>
            </p:nvSpPr>
            <p:spPr>
              <a:xfrm>
                <a:off x="4449546" y="2085017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46" y="2085017"/>
                <a:ext cx="54123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/>
              <p:nvPr/>
            </p:nvSpPr>
            <p:spPr>
              <a:xfrm>
                <a:off x="5075704" y="1802018"/>
                <a:ext cx="1534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NN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04" y="1802018"/>
                <a:ext cx="1534523" cy="276999"/>
              </a:xfrm>
              <a:prstGeom prst="rect">
                <a:avLst/>
              </a:prstGeom>
              <a:blipFill>
                <a:blip r:embed="rId8"/>
                <a:stretch>
                  <a:fillRect l="-3187" t="-4444" r="-557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/>
              <p:nvPr/>
            </p:nvSpPr>
            <p:spPr>
              <a:xfrm>
                <a:off x="1621758" y="1870244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758" y="1870244"/>
                <a:ext cx="492507" cy="276999"/>
              </a:xfrm>
              <a:prstGeom prst="rect">
                <a:avLst/>
              </a:prstGeom>
              <a:blipFill>
                <a:blip r:embed="rId9"/>
                <a:stretch>
                  <a:fillRect l="-12346" t="-2222" r="-1728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62374478-99CD-422E-88C8-0FC082CD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34" y="1802018"/>
            <a:ext cx="4167510" cy="8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E23719C-5ABD-4046-8A46-52471A62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8" y="4576476"/>
            <a:ext cx="2673267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D361F95-06B0-4DBE-AB93-B66CF7A6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7" y="4576476"/>
            <a:ext cx="1364823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4F72D2C-2DB1-42F9-B6E4-774D8E46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92" y="4572565"/>
            <a:ext cx="1364823" cy="1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FE3115A9-2A2D-497F-89CC-7A3DA3DC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37" y="4597231"/>
            <a:ext cx="2749071" cy="13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CCE0D-9168-42ED-B411-D73A419E8647}"/>
              </a:ext>
            </a:extLst>
          </p:cNvPr>
          <p:cNvSpPr txBox="1"/>
          <p:nvPr/>
        </p:nvSpPr>
        <p:spPr>
          <a:xfrm>
            <a:off x="1045412" y="6033725"/>
            <a:ext cx="1064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Some sample images generated by Vector Quantized Variational </a:t>
            </a:r>
            <a:r>
              <a:rPr lang="en-IN" dirty="0" err="1"/>
              <a:t>AutoEncoder</a:t>
            </a:r>
            <a:r>
              <a:rPr lang="en-IN" dirty="0"/>
              <a:t> (VQ-VAE), a state-of-the-art DLGM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8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/>
      <p:bldP spid="2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VAE* is a probabilistic extension of autoencoders (AE)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difference is that VAE assumes a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 the latent code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enables it to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not just compress the data but also generate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synthetic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How: Sample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prior and pass it through the decoder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VAE can learn good latent representation + generate novel synthetic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name has “Variational” in it since it is learned  using VI principles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Autoencoder architecture">
            <a:extLst>
              <a:ext uri="{FF2B5EF4-FFF2-40B4-BE49-F238E27FC236}">
                <a16:creationId xmlns:a16="http://schemas.microsoft.com/office/drawing/2014/main" id="{7A45B9BF-5C6A-495B-8912-4542A53E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9" y="1604102"/>
            <a:ext cx="5578099" cy="2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9AF9-267A-44ED-BC94-2CA33DD25D01}"/>
              </a:ext>
            </a:extLst>
          </p:cNvPr>
          <p:cNvSpPr txBox="1"/>
          <p:nvPr/>
        </p:nvSpPr>
        <p:spPr>
          <a:xfrm>
            <a:off x="5191933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7EA3E-AB8C-4405-A5B2-E38C3B827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598" y="2541543"/>
            <a:ext cx="3423510" cy="61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12D81-D2F1-4C7F-B6AC-B34EA8EA7690}"/>
              </a:ext>
            </a:extLst>
          </p:cNvPr>
          <p:cNvSpPr txBox="1"/>
          <p:nvPr/>
        </p:nvSpPr>
        <p:spPr>
          <a:xfrm>
            <a:off x="92990" y="655751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*Autoencoding Variational Bayes (</a:t>
            </a:r>
            <a:r>
              <a:rPr lang="en-IN" sz="1100" dirty="0" err="1"/>
              <a:t>Kingma</a:t>
            </a:r>
            <a:r>
              <a:rPr lang="en-IN" sz="1100" dirty="0"/>
              <a:t> and Welling,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72"/>
    </mc:Choice>
    <mc:Fallback xmlns="">
      <p:transition spd="slow" advTm="26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 has three main components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over latent codes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probabilistic decoder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posterior or probabilistic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approx. by an “inference network”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VAE is learned by maximizing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Trick</a:t>
                </a:r>
                <a:r>
                  <a:rPr lang="en-GB" dirty="0">
                    <a:latin typeface="Abadi Extra Light" panose="020B0204020104020204" pitchFamily="34" charset="0"/>
                  </a:rPr>
                  <a:t> is commonly used to optimize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Posterior is inferred only over z, and usually only point estimate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3A2E081-9A39-4864-9B80-BFC0D7338FB5}"/>
              </a:ext>
            </a:extLst>
          </p:cNvPr>
          <p:cNvSpPr/>
          <p:nvPr/>
        </p:nvSpPr>
        <p:spPr>
          <a:xfrm>
            <a:off x="9407061" y="1130786"/>
            <a:ext cx="2371651" cy="974292"/>
          </a:xfrm>
          <a:prstGeom prst="wedgeRectCallout">
            <a:avLst>
              <a:gd name="adj1" fmla="val -42957"/>
              <a:gd name="adj2" fmla="val 7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Using the idea of “Amortized Inference” (next slide)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283DF-C75D-4A51-973E-DB4B6328B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657" y="3759144"/>
            <a:ext cx="9085620" cy="56945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CAFB95-2DDD-451B-B363-A9E66DF1F240}"/>
              </a:ext>
            </a:extLst>
          </p:cNvPr>
          <p:cNvSpPr/>
          <p:nvPr/>
        </p:nvSpPr>
        <p:spPr>
          <a:xfrm>
            <a:off x="440275" y="3562482"/>
            <a:ext cx="1313219" cy="962773"/>
          </a:xfrm>
          <a:prstGeom prst="wedgeRectCallout">
            <a:avLst>
              <a:gd name="adj1" fmla="val 69160"/>
              <a:gd name="adj2" fmla="val -5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ELBO for a single data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0F40-1A71-4307-929C-2342A0B03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426" y="4468198"/>
            <a:ext cx="4065747" cy="56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F27EB-794B-48EF-8593-309413302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9246" y="4489466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/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/>
              <p:nvPr/>
            </p:nvSpPr>
            <p:spPr>
              <a:xfrm>
                <a:off x="3121136" y="5078621"/>
                <a:ext cx="3428118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reconstruct the data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well from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(high log-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36" y="5078621"/>
                <a:ext cx="3428118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blipFill>
                <a:blip r:embed="rId10"/>
                <a:stretch>
                  <a:fillRect b="-1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/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also be simple (close to the prior)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blipFill>
                <a:blip r:embed="rId11"/>
                <a:stretch>
                  <a:fillRect l="-1770" r="-1947" b="-17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/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Maximized to find the optimal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blipFill>
                <a:blip r:embed="rId12"/>
                <a:stretch>
                  <a:fillRect l="-3125" r="-6250" b="-146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/>
              <p:nvPr/>
            </p:nvSpPr>
            <p:spPr>
              <a:xfrm>
                <a:off x="5175641" y="1196752"/>
                <a:ext cx="2882509" cy="974292"/>
              </a:xfrm>
              <a:prstGeom prst="wedgeRectCallout">
                <a:avLst>
                  <a:gd name="adj1" fmla="val -63267"/>
                  <a:gd name="adj2" fmla="val 3354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of the prior and likelihood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41" y="1196752"/>
                <a:ext cx="2882509" cy="974292"/>
              </a:xfrm>
              <a:prstGeom prst="wedgeRectCallout">
                <a:avLst>
                  <a:gd name="adj1" fmla="val -63267"/>
                  <a:gd name="adj2" fmla="val 33543"/>
                </a:avLst>
              </a:prstGeom>
              <a:blipFill>
                <a:blip r:embed="rId13"/>
                <a:stretch>
                  <a:fillRect t="-4908" r="-2947" b="-116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/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that define the inference network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blipFill>
                <a:blip r:embed="rId14"/>
                <a:stretch>
                  <a:fillRect l="-1805" b="-17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3"/>
    </mc:Choice>
    <mc:Fallback xmlns="">
      <p:transition spd="slow" advTm="29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Latent variable models need to infer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for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be slow if we have lots of observations because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need to iterate over each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Learning the global parameters needs wait for step 1 to finish for all observations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address this is via Stochastic VI (already saw)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Amortized inference is another appealing alternative (used in VAE and other LVMs too)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no need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(one per data point) but just a single NN with 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will be our “encoder network” for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Also very efficient to get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 new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21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/>
              <p:nvPr/>
            </p:nvSpPr>
            <p:spPr>
              <a:xfrm>
                <a:off x="1140520" y="4630926"/>
                <a:ext cx="7406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endChr m:val="|"/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4630926"/>
                <a:ext cx="740638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/>
              <p:nvPr/>
            </p:nvSpPr>
            <p:spPr>
              <a:xfrm>
                <a:off x="8645594" y="4380107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 then the NN will output a mean and a variance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594" y="4380107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blipFill>
                <a:blip r:embed="rId7"/>
                <a:stretch>
                  <a:fillRect t="-9174" r="-1667" b="-183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5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4"/>
    </mc:Choice>
    <mc:Fallback xmlns="">
      <p:transition spd="slow" advTm="2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Autoencoder: The Complete Pipeline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Both probabilistic encoder and decoder learned jointly by maximizing the ELBO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20" name="Picture 4" descr="Gaussian VAE">
            <a:extLst>
              <a:ext uri="{FF2B5EF4-FFF2-40B4-BE49-F238E27FC236}">
                <a16:creationId xmlns:a16="http://schemas.microsoft.com/office/drawing/2014/main" id="{4BAB2ADE-0A9C-43F3-A867-D47A59F6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1" y="2396759"/>
            <a:ext cx="9098436" cy="4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C6111-18FA-4691-A258-9355D7E10213}"/>
              </a:ext>
            </a:extLst>
          </p:cNvPr>
          <p:cNvSpPr txBox="1"/>
          <p:nvPr/>
        </p:nvSpPr>
        <p:spPr>
          <a:xfrm>
            <a:off x="76182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FE59-7D63-4731-8B50-40E1ECAD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73" y="1722530"/>
            <a:ext cx="6129818" cy="77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4"/>
    </mc:Choice>
    <mc:Fallback xmlns="">
      <p:transition spd="slow" advTm="1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VAE and Posterior Collapse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VAEs may suffer from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collapse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Thus, due to posterior collapse, reconstruction will still be good but the code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may be garbage (not useful as a representation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Several ways to prevent posterior collapse,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KL annealing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Avoid KL from becoming 0 using some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doesn’t collapse to the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tightly couple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skip-connections (Skip-VAE)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F4F1A-08DA-47AE-8E66-EAC15E4E2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093" y="1663004"/>
            <a:ext cx="4065747" cy="56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3C2F1-7090-434D-B908-47242975B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913" y="1684272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EB6ED-FDD3-4C6A-AAC1-7CD6D38CF344}"/>
                  </a:ext>
                </a:extLst>
              </p:cNvPr>
              <p:cNvSpPr txBox="1"/>
              <p:nvPr/>
            </p:nvSpPr>
            <p:spPr>
              <a:xfrm>
                <a:off x="7455840" y="1656525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EB6ED-FDD3-4C6A-AAC1-7CD6D38C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40" y="1656525"/>
                <a:ext cx="44884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EECE725-4E22-410A-88B1-6AB8E8C72A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565" y="1684272"/>
            <a:ext cx="1644663" cy="46388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2ABAE80-52DD-45E3-BD98-5611F8F2DCF9}"/>
              </a:ext>
            </a:extLst>
          </p:cNvPr>
          <p:cNvSpPr/>
          <p:nvPr/>
        </p:nvSpPr>
        <p:spPr>
          <a:xfrm>
            <a:off x="6500098" y="267971"/>
            <a:ext cx="2542132" cy="1276697"/>
          </a:xfrm>
          <a:prstGeom prst="wedgeRectCallout">
            <a:avLst>
              <a:gd name="adj1" fmla="val -37973"/>
              <a:gd name="adj2" fmla="val 592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Decoder is a neural net and can be arbitrarily powerful making this ter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m very large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51A99CD-9A12-43E3-8604-0AA4D5E1B52D}"/>
              </a:ext>
            </a:extLst>
          </p:cNvPr>
          <p:cNvSpPr/>
          <p:nvPr/>
        </p:nvSpPr>
        <p:spPr>
          <a:xfrm>
            <a:off x="9130768" y="352833"/>
            <a:ext cx="2270654" cy="1276697"/>
          </a:xfrm>
          <a:prstGeom prst="wedgeRectCallout">
            <a:avLst>
              <a:gd name="adj1" fmla="val -37973"/>
              <a:gd name="adj2" fmla="val 592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Conse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quently, KL will become close to zero collapsing posterior to the prior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1C296-9DBB-4273-AC59-AF35030BB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626" y="4232589"/>
            <a:ext cx="6529201" cy="371292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A71F92A-F395-49F9-B0EB-45D08C191FA2}"/>
              </a:ext>
            </a:extLst>
          </p:cNvPr>
          <p:cNvSpPr/>
          <p:nvPr/>
        </p:nvSpPr>
        <p:spPr>
          <a:xfrm>
            <a:off x="5973169" y="3778191"/>
            <a:ext cx="1963119" cy="432467"/>
          </a:xfrm>
          <a:prstGeom prst="wedgeRectCallout">
            <a:avLst>
              <a:gd name="adj1" fmla="val -40846"/>
              <a:gd name="adj2" fmla="val 660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 carefully tuned value between 0 and 1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B99E73D-3031-4974-BF7A-5DDDA336381A}"/>
                  </a:ext>
                </a:extLst>
              </p:cNvPr>
              <p:cNvSpPr/>
              <p:nvPr/>
            </p:nvSpPr>
            <p:spPr>
              <a:xfrm>
                <a:off x="8806776" y="4076055"/>
                <a:ext cx="1963119" cy="589002"/>
              </a:xfrm>
              <a:prstGeom prst="wedgeRectCallout">
                <a:avLst>
                  <a:gd name="adj1" fmla="val -40846"/>
                  <a:gd name="adj2" fmla="val 660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example, keep the variance of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fixed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9B99E73D-3031-4974-BF7A-5DDDA3363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776" y="4076055"/>
                <a:ext cx="1963119" cy="589002"/>
              </a:xfrm>
              <a:prstGeom prst="wedgeRectCallout">
                <a:avLst>
                  <a:gd name="adj1" fmla="val -40846"/>
                  <a:gd name="adj2" fmla="val 66042"/>
                </a:avLst>
              </a:prstGeom>
              <a:blipFill>
                <a:blip r:embed="rId11"/>
                <a:stretch>
                  <a:fillRect l="-1538" t="-1724" r="-30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5440118E-9D6D-455C-857E-81B668FBAC35}"/>
              </a:ext>
            </a:extLst>
          </p:cNvPr>
          <p:cNvSpPr/>
          <p:nvPr/>
        </p:nvSpPr>
        <p:spPr>
          <a:xfrm>
            <a:off x="2437329" y="5737291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B57FE4-C31E-433D-BEAF-C9BCCB67FBB4}"/>
              </a:ext>
            </a:extLst>
          </p:cNvPr>
          <p:cNvSpPr/>
          <p:nvPr/>
        </p:nvSpPr>
        <p:spPr>
          <a:xfrm>
            <a:off x="4778537" y="5727214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4A6DF5B-DC25-41F0-8FD7-AC788B8BECDC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3235819" y="6120438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FD58E-379C-4E3E-B834-C8AA67F3FF5D}"/>
                  </a:ext>
                </a:extLst>
              </p:cNvPr>
              <p:cNvSpPr txBox="1"/>
              <p:nvPr/>
            </p:nvSpPr>
            <p:spPr>
              <a:xfrm>
                <a:off x="2630179" y="5810293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FD58E-379C-4E3E-B834-C8AA67F3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79" y="5810293"/>
                <a:ext cx="520720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377ADD-87AF-41C3-8956-CB250487AC4F}"/>
                  </a:ext>
                </a:extLst>
              </p:cNvPr>
              <p:cNvSpPr txBox="1"/>
              <p:nvPr/>
            </p:nvSpPr>
            <p:spPr>
              <a:xfrm>
                <a:off x="4950869" y="5801912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377ADD-87AF-41C3-8956-CB250487A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69" y="5801912"/>
                <a:ext cx="54123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D412578-DFB8-4DC9-AF21-7BFC900C367D}"/>
              </a:ext>
            </a:extLst>
          </p:cNvPr>
          <p:cNvSpPr/>
          <p:nvPr/>
        </p:nvSpPr>
        <p:spPr>
          <a:xfrm>
            <a:off x="3657118" y="5748482"/>
            <a:ext cx="185979" cy="76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2A2130-25A7-4A78-A0D6-C051D25D3FF3}"/>
              </a:ext>
            </a:extLst>
          </p:cNvPr>
          <p:cNvSpPr/>
          <p:nvPr/>
        </p:nvSpPr>
        <p:spPr>
          <a:xfrm>
            <a:off x="4217840" y="5758559"/>
            <a:ext cx="185979" cy="766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9B218A-9D1C-47A8-A44F-0A325F620E43}"/>
              </a:ext>
            </a:extLst>
          </p:cNvPr>
          <p:cNvCxnSpPr>
            <a:cxnSpLocks/>
          </p:cNvCxnSpPr>
          <p:nvPr/>
        </p:nvCxnSpPr>
        <p:spPr>
          <a:xfrm>
            <a:off x="3843097" y="6120438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31B73D-86EC-48D8-8836-8C8AAD410E25}"/>
              </a:ext>
            </a:extLst>
          </p:cNvPr>
          <p:cNvCxnSpPr>
            <a:cxnSpLocks/>
          </p:cNvCxnSpPr>
          <p:nvPr/>
        </p:nvCxnSpPr>
        <p:spPr>
          <a:xfrm>
            <a:off x="4390147" y="6141705"/>
            <a:ext cx="3883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8E5BDC-BC3B-444F-93C3-AEC7ECC577C9}"/>
              </a:ext>
            </a:extLst>
          </p:cNvPr>
          <p:cNvSpPr txBox="1"/>
          <p:nvPr/>
        </p:nvSpPr>
        <p:spPr>
          <a:xfrm>
            <a:off x="3117408" y="6471568"/>
            <a:ext cx="205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Hidden layers of NN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F44A81C-E7D7-4277-B736-A5701E145B99}"/>
              </a:ext>
            </a:extLst>
          </p:cNvPr>
          <p:cNvCxnSpPr>
            <a:cxnSpLocks/>
            <a:endCxn id="35" idx="0"/>
          </p:cNvCxnSpPr>
          <p:nvPr/>
        </p:nvCxnSpPr>
        <p:spPr>
          <a:xfrm flipV="1">
            <a:off x="3091912" y="5758559"/>
            <a:ext cx="1218918" cy="51736"/>
          </a:xfrm>
          <a:prstGeom prst="curvedConnector4">
            <a:avLst>
              <a:gd name="adj1" fmla="val -18024"/>
              <a:gd name="adj2" fmla="val 64670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059EEE1-EFD2-4091-90FB-E879BB2159BE}"/>
              </a:ext>
            </a:extLst>
          </p:cNvPr>
          <p:cNvCxnSpPr>
            <a:cxnSpLocks/>
            <a:stCxn id="26" idx="0"/>
            <a:endCxn id="27" idx="0"/>
          </p:cNvCxnSpPr>
          <p:nvPr/>
        </p:nvCxnSpPr>
        <p:spPr>
          <a:xfrm rot="5400000" flipH="1" flipV="1">
            <a:off x="4002140" y="4561649"/>
            <a:ext cx="10077" cy="2341208"/>
          </a:xfrm>
          <a:prstGeom prst="curvedConnector3">
            <a:avLst>
              <a:gd name="adj1" fmla="val 236853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8687828-ADBD-490C-A8A7-5635DB4A97D3}"/>
              </a:ext>
            </a:extLst>
          </p:cNvPr>
          <p:cNvSpPr/>
          <p:nvPr/>
        </p:nvSpPr>
        <p:spPr>
          <a:xfrm>
            <a:off x="6720501" y="5567449"/>
            <a:ext cx="4904842" cy="87112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FF0000"/>
                </a:solidFill>
              </a:rPr>
              <a:t>Besides these, MCMC (sometimes used for inference in VAE), or improved VI techniques can also help in preventing posterior collapse in VAEs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5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43"/>
    </mc:Choice>
    <mc:Fallback xmlns="">
      <p:transition spd="slow" advTm="47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9" grpId="0"/>
      <p:bldP spid="30" grpId="0"/>
      <p:bldP spid="25" grpId="0" animBg="1"/>
      <p:bldP spid="35" grpId="0" animBg="1"/>
      <p:bldP spid="33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Latent Factor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Latent Dirichlet Allocation (LDA)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Deep generative models: Variational Autoencoders</a:t>
            </a:r>
            <a:endParaRPr lang="en-IN" sz="22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sz="5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2"/>
    </mc:Choice>
    <mc:Fallback xmlns="">
      <p:transition spd="slow" advTm="29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 Analysis and Probabilistic 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we want sparse latent variable, can use Laplace or spike-and-slab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complex extensions of FA/PPCA use a mixture of Gaussians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likelihood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Ot</a:t>
                </a:r>
                <a:r>
                  <a:rPr lang="en-GB" dirty="0">
                    <a:latin typeface="Abadi Extra Light" panose="020B0204020104020204" pitchFamily="34" charset="0"/>
                  </a:rPr>
                  <a:t>her likelihood models (e.g., exp-family) can also be used if data not real-valued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modeled by a noisy linear mapping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Unknowns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EM, VI, MCMC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/>
              <p:nvPr/>
            </p:nvSpPr>
            <p:spPr>
              <a:xfrm>
                <a:off x="2002599" y="4071717"/>
                <a:ext cx="5672643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599" y="4071717"/>
                <a:ext cx="5672643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13BFD8E-D175-4A87-8977-D68F68515B17}"/>
              </a:ext>
            </a:extLst>
          </p:cNvPr>
          <p:cNvSpPr/>
          <p:nvPr/>
        </p:nvSpPr>
        <p:spPr>
          <a:xfrm>
            <a:off x="2002599" y="4841990"/>
            <a:ext cx="2529059" cy="502349"/>
          </a:xfrm>
          <a:prstGeom prst="wedgeRectCallout">
            <a:avLst>
              <a:gd name="adj1" fmla="val 36332"/>
              <a:gd name="adj2" fmla="val -673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Zero-mean and diagonal or spherical Gaussian noise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69FEF53-958F-4BB5-BBC4-8716E50FB541}"/>
              </a:ext>
            </a:extLst>
          </p:cNvPr>
          <p:cNvSpPr/>
          <p:nvPr/>
        </p:nvSpPr>
        <p:spPr>
          <a:xfrm>
            <a:off x="9593734" y="5041881"/>
            <a:ext cx="1651410" cy="502349"/>
          </a:xfrm>
          <a:prstGeom prst="wedgeRectCallout">
            <a:avLst>
              <a:gd name="adj1" fmla="val 42802"/>
              <a:gd name="adj2" fmla="val -781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 for FA, spherical for PPCA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/>
              <p:nvPr/>
            </p:nvSpPr>
            <p:spPr>
              <a:xfrm>
                <a:off x="8916370" y="4247570"/>
                <a:ext cx="1985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70" y="4247570"/>
                <a:ext cx="1985672" cy="276999"/>
              </a:xfrm>
              <a:prstGeom prst="rect">
                <a:avLst/>
              </a:prstGeom>
              <a:blipFill>
                <a:blip r:embed="rId5"/>
                <a:stretch>
                  <a:fillRect l="-276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/>
              <p:nvPr/>
            </p:nvSpPr>
            <p:spPr>
              <a:xfrm>
                <a:off x="8557788" y="4625278"/>
                <a:ext cx="2766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788" y="4625278"/>
                <a:ext cx="2766142" cy="276999"/>
              </a:xfrm>
              <a:prstGeom prst="rect">
                <a:avLst/>
              </a:prstGeom>
              <a:blipFill>
                <a:blip r:embed="rId6"/>
                <a:stretch>
                  <a:fillRect l="-1762" t="-444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/>
              <p:nvPr/>
            </p:nvSpPr>
            <p:spPr>
              <a:xfrm>
                <a:off x="6121731" y="4897776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combination of the columns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1" y="4897776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blipFill>
                <a:blip r:embed="rId7"/>
                <a:stretch>
                  <a:fillRect l="-1282" b="-165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696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82"/>
    </mc:Choice>
    <mc:Fallback>
      <p:transition spd="slow" advTm="29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2" grpId="0" animBg="1"/>
      <p:bldP spid="11" grpId="0"/>
      <p:bldP spid="1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Other Classical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Gamma-Poisson latent factor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count-valued</a:t>
                </a:r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word-count vector representing a document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can be thought of as a probabilistic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non-negative matrix factorization</a:t>
                </a:r>
                <a:r>
                  <a:rPr lang="en-IN" dirty="0">
                    <a:latin typeface="Abadi Extra Light" panose="020B0204020104020204" pitchFamily="34" charset="0"/>
                  </a:rPr>
                  <a:t>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Dirichlet-Multinomial/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categorical 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obs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document with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words in it (each word is a categorical value)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/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Gamma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/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Poisson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/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the rate of the Poisson. It should be non-negative,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or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non-negative (e.g., using a gamma/Dirichlet prior on it) 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blipFill>
                <a:blip r:embed="rId8"/>
                <a:stretch>
                  <a:fillRect t="-3468" b="-86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82D229-1CE3-48B7-AB28-09FA1FB55E90}"/>
              </a:ext>
            </a:extLst>
          </p:cNvPr>
          <p:cNvSpPr/>
          <p:nvPr/>
        </p:nvSpPr>
        <p:spPr>
          <a:xfrm>
            <a:off x="5472779" y="815253"/>
            <a:ext cx="2434850" cy="780203"/>
          </a:xfrm>
          <a:prstGeom prst="wedgeRectCallout">
            <a:avLst>
              <a:gd name="adj1" fmla="val -60110"/>
              <a:gd name="adj2" fmla="val 282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 for modeling count-valued data (in text analysis, recommender systems, etc)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/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Dirichlet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/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Multinoulli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/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should give the probability vector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should be non-negative and should sums to 1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blipFill>
                <a:blip r:embed="rId11"/>
                <a:stretch>
                  <a:fillRect t="-4615" b="-1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7C16F13-3138-4A43-B0B6-EB5EBD212C96}"/>
              </a:ext>
            </a:extLst>
          </p:cNvPr>
          <p:cNvSpPr/>
          <p:nvPr/>
        </p:nvSpPr>
        <p:spPr>
          <a:xfrm>
            <a:off x="463449" y="5270171"/>
            <a:ext cx="1393127" cy="317802"/>
          </a:xfrm>
          <a:prstGeom prst="wedgeRectCallout">
            <a:avLst>
              <a:gd name="adj1" fmla="val 69581"/>
              <a:gd name="adj2" fmla="val 430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sums to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D1E99-DADF-4747-B6A0-2FBEB37EA3EE}"/>
              </a:ext>
            </a:extLst>
          </p:cNvPr>
          <p:cNvSpPr/>
          <p:nvPr/>
        </p:nvSpPr>
        <p:spPr>
          <a:xfrm>
            <a:off x="8023350" y="469298"/>
            <a:ext cx="3601992" cy="1099478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Non-negative priors often give a nice interpretability to such latent variable models (will see some more examples of such models shortly)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92"/>
    </mc:Choice>
    <mc:Fallback xmlns="">
      <p:transition spd="slow" advTm="4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2408350"/>
            <a:ext cx="10283780" cy="226964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b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a.k.a. “Topic Model”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documents, and document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words in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represent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 word count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a vocab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unique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vector of counts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no of times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appears in doc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model the docs by a mixture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multinomial distributions,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multinomial modeled by 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 prob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(sums to 1)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be thought of as a “topic vector” (or just “topic”),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prob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Generative model and plate diagram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Motivation: Multinomial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E742F-6056-4678-A61C-C251516CEE42}"/>
              </a:ext>
            </a:extLst>
          </p:cNvPr>
          <p:cNvSpPr/>
          <p:nvPr/>
        </p:nvSpPr>
        <p:spPr>
          <a:xfrm>
            <a:off x="5893061" y="5385005"/>
            <a:ext cx="3068733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B1E8E-CF39-40B0-866F-2AA8FB2B26F6}"/>
              </a:ext>
            </a:extLst>
          </p:cNvPr>
          <p:cNvSpPr/>
          <p:nvPr/>
        </p:nvSpPr>
        <p:spPr>
          <a:xfrm>
            <a:off x="7681570" y="5542037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310961-1066-4CF9-8CAD-9218719CFE26}"/>
              </a:ext>
            </a:extLst>
          </p:cNvPr>
          <p:cNvSpPr/>
          <p:nvPr/>
        </p:nvSpPr>
        <p:spPr>
          <a:xfrm>
            <a:off x="6251807" y="5559277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958F3-FC93-4B57-962D-4D502B3F8CE9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7099095" y="5964492"/>
            <a:ext cx="582475" cy="1724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4ACA4C7-3E3B-4F09-9EC5-BA17652A2218}"/>
              </a:ext>
            </a:extLst>
          </p:cNvPr>
          <p:cNvSpPr/>
          <p:nvPr/>
        </p:nvSpPr>
        <p:spPr>
          <a:xfrm>
            <a:off x="4767394" y="5559898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59EB1A-4BCB-42EA-905D-2AD5478FFCB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614682" y="5982353"/>
            <a:ext cx="63712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/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/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/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/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A792F20-FFE0-48AC-9B46-9A03AF8F10E1}"/>
              </a:ext>
            </a:extLst>
          </p:cNvPr>
          <p:cNvSpPr/>
          <p:nvPr/>
        </p:nvSpPr>
        <p:spPr>
          <a:xfrm>
            <a:off x="9406579" y="5385005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BB57F2-DB8E-490D-8B9B-7CA13CCDE6E7}"/>
              </a:ext>
            </a:extLst>
          </p:cNvPr>
          <p:cNvSpPr/>
          <p:nvPr/>
        </p:nvSpPr>
        <p:spPr>
          <a:xfrm>
            <a:off x="9595413" y="5531216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/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/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4D95CF-554D-4091-8BB4-011F392DEB2B}"/>
              </a:ext>
            </a:extLst>
          </p:cNvPr>
          <p:cNvCxnSpPr>
            <a:cxnSpLocks/>
            <a:stCxn id="26" idx="2"/>
            <a:endCxn id="6" idx="6"/>
          </p:cNvCxnSpPr>
          <p:nvPr/>
        </p:nvCxnSpPr>
        <p:spPr>
          <a:xfrm flipH="1">
            <a:off x="8528858" y="5953671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/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/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tinomial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/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representing a “topic” (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topics)</a:t>
                </a: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blipFill>
                <a:blip r:embed="rId14"/>
                <a:stretch>
                  <a:fillRect t="-6294" r="-7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0CD9A2D7-97D9-4CA9-907E-042FF5E3A41A}"/>
              </a:ext>
            </a:extLst>
          </p:cNvPr>
          <p:cNvSpPr/>
          <p:nvPr/>
        </p:nvSpPr>
        <p:spPr>
          <a:xfrm>
            <a:off x="3638670" y="4954257"/>
            <a:ext cx="1559946" cy="529965"/>
          </a:xfrm>
          <a:prstGeom prst="wedgeRectCallout">
            <a:avLst>
              <a:gd name="adj1" fmla="val 44208"/>
              <a:gd name="adj2" fmla="val 71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Mixing proportion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/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Cluster/topic of document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blipFill>
                <a:blip r:embed="rId15"/>
                <a:stretch>
                  <a:fillRect l="-1544" t="-54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/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topic distributions</a:t>
                </a:r>
              </a:p>
            </p:txBody>
          </p:sp>
        </mc:Choice>
        <mc:Fallback xmlns="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blipFill>
                <a:blip r:embed="rId16"/>
                <a:stretch>
                  <a:fillRect t="-66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/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rgbClr val="FF0000"/>
                    </a:solidFill>
                  </a:rPr>
                  <a:t>Limitation: Each doc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belongs to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and all words in a document assumed to be from the same topic. This is unrealistic/restrictive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blipFill>
                <a:blip r:embed="rId17"/>
                <a:stretch>
                  <a:fillRect l="-749" t="-4027" b="-11409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/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Counts will sum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blipFill>
                <a:blip r:embed="rId18"/>
                <a:stretch>
                  <a:fillRect l="-1484" b="-144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5FA665EA-0D17-4FA7-8903-F41D4EF220E9}"/>
              </a:ext>
            </a:extLst>
          </p:cNvPr>
          <p:cNvSpPr/>
          <p:nvPr/>
        </p:nvSpPr>
        <p:spPr>
          <a:xfrm>
            <a:off x="8364759" y="1413637"/>
            <a:ext cx="3291146" cy="599957"/>
          </a:xfrm>
          <a:prstGeom prst="wedgeRectCallout">
            <a:avLst>
              <a:gd name="adj1" fmla="val 1257"/>
              <a:gd name="adj2" fmla="val 87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topic is a prob. distribution over word tokens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4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7"/>
    </mc:Choice>
    <mc:Fallback xmlns="">
      <p:transition spd="slow" advTm="36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  <p:bldP spid="14" grpId="0"/>
      <p:bldP spid="16" grpId="0"/>
      <p:bldP spid="17" grpId="0"/>
      <p:bldP spid="25" grpId="0" animBg="1"/>
      <p:bldP spid="26" grpId="0" animBg="1"/>
      <p:bldP spid="23" grpId="0"/>
      <p:bldP spid="28" grpId="0"/>
      <p:bldP spid="31" grpId="0"/>
      <p:bldP spid="33" grpId="0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can be about multiple topics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72A9DD-84D0-468C-9554-760D7C8A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8" y="1147874"/>
            <a:ext cx="6664180" cy="52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E9DBB09-B7A5-4C08-8169-43FEF92B9833}"/>
              </a:ext>
            </a:extLst>
          </p:cNvPr>
          <p:cNvSpPr/>
          <p:nvPr/>
        </p:nvSpPr>
        <p:spPr>
          <a:xfrm>
            <a:off x="8579712" y="1845130"/>
            <a:ext cx="2039804" cy="730010"/>
          </a:xfrm>
          <a:prstGeom prst="wedgeRectCallout">
            <a:avLst>
              <a:gd name="adj1" fmla="val -65067"/>
              <a:gd name="adj2" fmla="val 37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find the word-topic associations in each document?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D7C7DCA8-AF7D-4800-959F-6B422526FB36}"/>
              </a:ext>
            </a:extLst>
          </p:cNvPr>
          <p:cNvSpPr/>
          <p:nvPr/>
        </p:nvSpPr>
        <p:spPr>
          <a:xfrm>
            <a:off x="9037471" y="2764974"/>
            <a:ext cx="2039804" cy="730010"/>
          </a:xfrm>
          <a:prstGeom prst="wedgeRectCallout">
            <a:avLst>
              <a:gd name="adj1" fmla="val 6177"/>
              <a:gd name="adj2" fmla="val -807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use them to learn topics in the given text collection?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9A300BB5-067E-4A52-83FB-036A57BA867E}"/>
              </a:ext>
            </a:extLst>
          </p:cNvPr>
          <p:cNvSpPr/>
          <p:nvPr/>
        </p:nvSpPr>
        <p:spPr>
          <a:xfrm>
            <a:off x="8724506" y="3695707"/>
            <a:ext cx="3023901" cy="730010"/>
          </a:xfrm>
          <a:prstGeom prst="wedgeRectCallout">
            <a:avLst>
              <a:gd name="adj1" fmla="val 5097"/>
              <a:gd name="adj2" fmla="val -774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learn low-dim document representations in terms of the topics they represent?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5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90"/>
    </mc:Choice>
    <mc:Fallback xmlns="">
      <p:transition spd="slow" advTm="10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corpus-level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topic mixing proportions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prob vector)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Also assume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doc-level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topic mixing props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prob vector)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Instead of assuming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doc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cluster each word in it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denotes the cluster/topic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obtain the “average” clustering for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generative model is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More Fine-Grained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13246A-58AB-4209-80C6-505838681F6B}"/>
              </a:ext>
            </a:extLst>
          </p:cNvPr>
          <p:cNvSpPr/>
          <p:nvPr/>
        </p:nvSpPr>
        <p:spPr>
          <a:xfrm>
            <a:off x="10042323" y="5243162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FBA27C-436E-4005-8544-E00FA494DF85}"/>
              </a:ext>
            </a:extLst>
          </p:cNvPr>
          <p:cNvSpPr/>
          <p:nvPr/>
        </p:nvSpPr>
        <p:spPr>
          <a:xfrm>
            <a:off x="10231157" y="5389373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/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/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DCB60D4D-B230-4D0D-B7DE-A8CF79E8ED09}"/>
              </a:ext>
            </a:extLst>
          </p:cNvPr>
          <p:cNvSpPr/>
          <p:nvPr/>
        </p:nvSpPr>
        <p:spPr>
          <a:xfrm>
            <a:off x="4630921" y="54560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/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/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assumed a one-hot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blipFill>
                <a:blip r:embed="rId9"/>
                <a:stretch>
                  <a:fillRect l="-1337" t="-53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/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/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/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E1AE675C-062C-4B83-99D6-8E87BA67F892}"/>
              </a:ext>
            </a:extLst>
          </p:cNvPr>
          <p:cNvSpPr/>
          <p:nvPr/>
        </p:nvSpPr>
        <p:spPr>
          <a:xfrm>
            <a:off x="358238" y="5220262"/>
            <a:ext cx="4200766" cy="113169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803150-C41B-4009-BFB5-FDD219F5BD73}"/>
              </a:ext>
            </a:extLst>
          </p:cNvPr>
          <p:cNvSpPr/>
          <p:nvPr/>
        </p:nvSpPr>
        <p:spPr>
          <a:xfrm>
            <a:off x="5707612" y="5061937"/>
            <a:ext cx="4136074" cy="1683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481D-B8A1-44C4-8D2D-6243B5AF5744}"/>
              </a:ext>
            </a:extLst>
          </p:cNvPr>
          <p:cNvSpPr/>
          <p:nvPr/>
        </p:nvSpPr>
        <p:spPr>
          <a:xfrm>
            <a:off x="6933518" y="5245106"/>
            <a:ext cx="2583489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F0969-BD9C-4908-B1E0-A4930F8600A5}"/>
              </a:ext>
            </a:extLst>
          </p:cNvPr>
          <p:cNvSpPr/>
          <p:nvPr/>
        </p:nvSpPr>
        <p:spPr>
          <a:xfrm>
            <a:off x="8342817" y="5400194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46EC51-EA33-4C8C-B1B3-211EAB0B0DFB}"/>
              </a:ext>
            </a:extLst>
          </p:cNvPr>
          <p:cNvSpPr/>
          <p:nvPr/>
        </p:nvSpPr>
        <p:spPr>
          <a:xfrm>
            <a:off x="7199378" y="5400194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CEAE29-0237-4441-8CD3-801EC6AED8F8}"/>
              </a:ext>
            </a:extLst>
          </p:cNvPr>
          <p:cNvCxnSpPr>
            <a:stCxn id="34" idx="6"/>
            <a:endCxn id="32" idx="2"/>
          </p:cNvCxnSpPr>
          <p:nvPr/>
        </p:nvCxnSpPr>
        <p:spPr>
          <a:xfrm>
            <a:off x="8046666" y="5822649"/>
            <a:ext cx="29615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4CD7082-D78A-4067-AE87-1B3495F06C52}"/>
              </a:ext>
            </a:extLst>
          </p:cNvPr>
          <p:cNvSpPr/>
          <p:nvPr/>
        </p:nvSpPr>
        <p:spPr>
          <a:xfrm>
            <a:off x="5935492" y="545361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FF72FD-0D94-4A1B-BB26-93441125257B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6782780" y="5876066"/>
            <a:ext cx="41659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/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blipFill>
                <a:blip r:embed="rId13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/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blipFill>
                <a:blip r:embed="rId14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/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blipFill>
                <a:blip r:embed="rId15"/>
                <a:stretch>
                  <a:fillRect r="-2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/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blipFill>
                <a:blip r:embed="rId16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3F10DA-00D3-49F3-AB60-47186D579874}"/>
              </a:ext>
            </a:extLst>
          </p:cNvPr>
          <p:cNvCxnSpPr>
            <a:cxnSpLocks/>
            <a:endCxn id="32" idx="6"/>
          </p:cNvCxnSpPr>
          <p:nvPr/>
        </p:nvCxnSpPr>
        <p:spPr>
          <a:xfrm flipH="1">
            <a:off x="9190105" y="5811828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/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B8FE7B-F360-41D1-8121-E35815C69A70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5478209" y="5876067"/>
            <a:ext cx="443797" cy="239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/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B6FB4883-E4CA-4A24-BECC-7C29F4B92B1E}"/>
              </a:ext>
            </a:extLst>
          </p:cNvPr>
          <p:cNvSpPr/>
          <p:nvPr/>
        </p:nvSpPr>
        <p:spPr>
          <a:xfrm>
            <a:off x="10231157" y="418175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/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6F521B-9635-4544-BEF7-396BE87E3CE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0654801" y="5021726"/>
            <a:ext cx="13552" cy="36764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/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blipFill>
                <a:blip r:embed="rId20"/>
                <a:stretch>
                  <a:fillRect l="-3136" t="-8197" r="-31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/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blipFill>
                <a:blip r:embed="rId21"/>
                <a:stretch>
                  <a:fillRect l="-2759" t="-10000" r="-310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2EAF729-4FEB-4C42-9E68-A856FA3FC10C}"/>
              </a:ext>
            </a:extLst>
          </p:cNvPr>
          <p:cNvSpPr/>
          <p:nvPr/>
        </p:nvSpPr>
        <p:spPr>
          <a:xfrm>
            <a:off x="8097839" y="3873229"/>
            <a:ext cx="1932760" cy="86102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Latent Dirichlet Allocation* (LDA) Topic Model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8FDB7821-1B11-4D3D-92E8-5632EC5571DE}"/>
              </a:ext>
            </a:extLst>
          </p:cNvPr>
          <p:cNvSpPr/>
          <p:nvPr/>
        </p:nvSpPr>
        <p:spPr>
          <a:xfrm>
            <a:off x="5700107" y="3543469"/>
            <a:ext cx="2265949" cy="529965"/>
          </a:xfrm>
          <a:prstGeom prst="wedgeRectCallout">
            <a:avLst>
              <a:gd name="adj1" fmla="val 56913"/>
              <a:gd name="adj2" fmla="val 703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Locally-conjugate. Easy Gibbs sampling, VI, etc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192E64-D326-4CA8-96C7-9957AF2BE87F}"/>
              </a:ext>
            </a:extLst>
          </p:cNvPr>
          <p:cNvSpPr/>
          <p:nvPr/>
        </p:nvSpPr>
        <p:spPr>
          <a:xfrm>
            <a:off x="10121345" y="3546614"/>
            <a:ext cx="1950884" cy="529965"/>
          </a:xfrm>
          <a:prstGeom prst="wedgeRectCallout">
            <a:avLst>
              <a:gd name="adj1" fmla="val -56964"/>
              <a:gd name="adj2" fmla="val 50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Somewhat similar to Dir-Mult PCA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62"/>
    </mc:Choice>
    <mc:Fallback xmlns="">
      <p:transition spd="slow" advTm="43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/>
      <p:bldP spid="52" grpId="0"/>
      <p:bldP spid="57" grpId="0" animBg="1"/>
      <p:bldP spid="59" grpId="0"/>
      <p:bldP spid="62" grpId="0" animBg="1"/>
      <p:bldP spid="3" grpId="0"/>
      <p:bldP spid="63" grpId="0"/>
      <p:bldP spid="64" grpId="0"/>
      <p:bldP spid="65" grpId="0" animBg="1"/>
      <p:bldP spid="55" grpId="0" animBg="1"/>
      <p:bldP spid="30" grpId="0" animBg="1"/>
      <p:bldP spid="32" grpId="0" animBg="1"/>
      <p:bldP spid="34" grpId="0" animBg="1"/>
      <p:bldP spid="36" grpId="0" animBg="1"/>
      <p:bldP spid="38" grpId="0"/>
      <p:bldP spid="40" grpId="0"/>
      <p:bldP spid="41" grpId="0"/>
      <p:bldP spid="42" grpId="0"/>
      <p:bldP spid="56" grpId="0"/>
      <p:bldP spid="66" grpId="0"/>
      <p:bldP spid="68" grpId="0" animBg="1"/>
      <p:bldP spid="69" grpId="0"/>
      <p:bldP spid="21" grpId="0"/>
      <p:bldP spid="72" grpId="0" animBg="1"/>
      <p:bldP spid="74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very widely used probabilistic model for text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Nice and easy insights into the text collection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b="0" dirty="0">
                    <a:latin typeface="Abadi Extra Light" panose="020B0204020104020204" pitchFamily="34" charset="0"/>
                  </a:rPr>
                  <a:t>Each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𝑘𝑉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be interpreted as topic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prob.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𝑑𝐾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how much each topic is present in document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(topic distribution)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also has a similar interpretation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32FAD-2758-496A-BF47-F344A666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86" y="580432"/>
            <a:ext cx="3465551" cy="132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24C02-9EF2-4F91-847D-7FF5AED9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19" y="3429000"/>
            <a:ext cx="5837144" cy="32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/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blipFill>
                <a:blip r:embed="rId8"/>
                <a:stretch>
                  <a:fillRect l="-27451" r="-588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/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blipFill>
                <a:blip r:embed="rId9"/>
                <a:stretch>
                  <a:fillRect l="-26923" r="-576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/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blipFill>
                <a:blip r:embed="rId10"/>
                <a:stretch>
                  <a:fillRect l="-26923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/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blipFill>
                <a:blip r:embed="rId11"/>
                <a:stretch>
                  <a:fillRect l="-25000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0C3835-AC2E-4587-B25D-4A9A92E5A013}"/>
              </a:ext>
            </a:extLst>
          </p:cNvPr>
          <p:cNvSpPr txBox="1"/>
          <p:nvPr/>
        </p:nvSpPr>
        <p:spPr>
          <a:xfrm>
            <a:off x="5513851" y="5132266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Distribution over topics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F8172D-6BAF-4604-8619-48D1CA35E028}"/>
              </a:ext>
            </a:extLst>
          </p:cNvPr>
          <p:cNvSpPr txBox="1"/>
          <p:nvPr/>
        </p:nvSpPr>
        <p:spPr>
          <a:xfrm>
            <a:off x="4715274" y="5694848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Word-topic assignments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85762E-1F4B-4BC8-95B5-60B74476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96" y="3801859"/>
            <a:ext cx="5158054" cy="22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78BF7429-A99D-45D6-B98C-0330D17977AE}"/>
              </a:ext>
            </a:extLst>
          </p:cNvPr>
          <p:cNvSpPr/>
          <p:nvPr/>
        </p:nvSpPr>
        <p:spPr>
          <a:xfrm>
            <a:off x="9355742" y="2889285"/>
            <a:ext cx="2753103" cy="784384"/>
          </a:xfrm>
          <a:prstGeom prst="wedgeRectCallout">
            <a:avLst>
              <a:gd name="adj1" fmla="val -37538"/>
              <a:gd name="adj2" fmla="val 661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15 most frequent (most probable) words from four most prominent topics in this doc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BB14E352-C96B-42BA-806F-DEE5ADDC3481}"/>
              </a:ext>
            </a:extLst>
          </p:cNvPr>
          <p:cNvSpPr/>
          <p:nvPr/>
        </p:nvSpPr>
        <p:spPr>
          <a:xfrm>
            <a:off x="6762194" y="5995724"/>
            <a:ext cx="1903598" cy="563687"/>
          </a:xfrm>
          <a:prstGeom prst="wedgeRectCallout">
            <a:avLst>
              <a:gd name="adj1" fmla="val -1839"/>
              <a:gd name="adj2" fmla="val -784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distribution for the document on left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10078A61-BE4E-4126-8CF2-775EB4658663}"/>
              </a:ext>
            </a:extLst>
          </p:cNvPr>
          <p:cNvSpPr/>
          <p:nvPr/>
        </p:nvSpPr>
        <p:spPr>
          <a:xfrm>
            <a:off x="6684354" y="3251505"/>
            <a:ext cx="2586783" cy="480552"/>
          </a:xfrm>
          <a:prstGeom prst="wedgeRectCallout">
            <a:avLst>
              <a:gd name="adj1" fmla="val 54817"/>
              <a:gd name="adj2" fmla="val -155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topic is a set of words that tend to co-occur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24"/>
    </mc:Choice>
    <mc:Fallback xmlns="">
      <p:transition spd="slow" advTm="29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9" grpId="0"/>
      <p:bldP spid="49" grpId="0"/>
      <p:bldP spid="51" grpId="0" animBg="1"/>
      <p:bldP spid="54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20.2|19.8|9.5|12.8|8.1|27.1|19.5|26.9|35.4|19.4|3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0.4|29|7|55.1|9.6|67|65.1|5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0.2|16|43.4|30.8|29.3|4.3|55.9|12.8|42.8|23.6|1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9|22.5|26.5|28.4|10.3|2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6.3|23.6|8.1|43|6|8.3|10.1|16.2|3.1|12.4|29.8|16.5|36.8|2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4|4|16.6|14.2|14.2|16.2|53.1|16|18|1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3|30.5|63|1.5|67.4|4.8|10.7|12.9|44|14.2|65.3|40|3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20.2|19.8|9.5|12.8|8.1|27.1|19.5|26.9|35.4|19.4|3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.2|14|24|2.4|39.6|51.8|45.8|31.9|13.8|39.4|10.2|15.2|12.4|36.2|3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7.2|7.3|0.4|38.1|21.9|10.5|22.7|21.5|23.8|10.7|29.5|26.8|2.7|7.1|8.1|33.7|1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7.4|2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9.7|21.3|38.6|16.5|27.5|65.8|39|7.9|15.5|10.1|22.4|6.5|68.4|6.7|2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4.4|12.6|8.2|97.6|95|10.7|18.7|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5.3|12.1|74.1|18.4|3.9|91.7|65.5|11.8|12.6|31.9|50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73609</TotalTime>
  <Words>2153</Words>
  <Application>Microsoft Office PowerPoint</Application>
  <PresentationFormat>Widescreen</PresentationFormat>
  <Paragraphs>369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(Shallow and Deep) Generative Models</vt:lpstr>
      <vt:lpstr>Plan for today</vt:lpstr>
      <vt:lpstr>Factor Analysis and Probabilistic PCA</vt:lpstr>
      <vt:lpstr>Some Other Classical Models</vt:lpstr>
      <vt:lpstr>Latent Dirichlet Allocation (LDA)           a.k.a. “Topic Model”</vt:lpstr>
      <vt:lpstr>Motivation: Multinomial Mixture Model for Text</vt:lpstr>
      <vt:lpstr>Documents can be about multiple topics</vt:lpstr>
      <vt:lpstr>A More Fine-Grained Mixture Model for Text</vt:lpstr>
      <vt:lpstr>Latent Dirichlet Allocation (LDA)</vt:lpstr>
      <vt:lpstr>LDA: Inference and Evaluation</vt:lpstr>
      <vt:lpstr>LDA: Limitations and Extensions</vt:lpstr>
      <vt:lpstr>LDA Extensions (Contd)</vt:lpstr>
      <vt:lpstr>Constructing Generative Models using Neural Nets</vt:lpstr>
      <vt:lpstr>Variational Autoencoder (VAE)</vt:lpstr>
      <vt:lpstr>Variational Autoencoder (VAE)</vt:lpstr>
      <vt:lpstr>Amortized Inference</vt:lpstr>
      <vt:lpstr>Variational Autoencoder: The Complete Pipeline</vt:lpstr>
      <vt:lpstr>VAE and Posterior Collapse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2737</cp:revision>
  <dcterms:created xsi:type="dcterms:W3CDTF">2020-07-07T20:42:16Z</dcterms:created>
  <dcterms:modified xsi:type="dcterms:W3CDTF">2022-10-29T12:19:25Z</dcterms:modified>
</cp:coreProperties>
</file>