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5"/>
  </p:notesMasterIdLst>
  <p:sldIdLst>
    <p:sldId id="551" r:id="rId2"/>
    <p:sldId id="784" r:id="rId3"/>
    <p:sldId id="786" r:id="rId4"/>
    <p:sldId id="790" r:id="rId5"/>
    <p:sldId id="788" r:id="rId6"/>
    <p:sldId id="791" r:id="rId7"/>
    <p:sldId id="792" r:id="rId8"/>
    <p:sldId id="785" r:id="rId9"/>
    <p:sldId id="794" r:id="rId10"/>
    <p:sldId id="795" r:id="rId11"/>
    <p:sldId id="796" r:id="rId12"/>
    <p:sldId id="799" r:id="rId13"/>
    <p:sldId id="800" r:id="rId14"/>
    <p:sldId id="798" r:id="rId15"/>
    <p:sldId id="802" r:id="rId16"/>
    <p:sldId id="789" r:id="rId17"/>
    <p:sldId id="804" r:id="rId18"/>
    <p:sldId id="805" r:id="rId19"/>
    <p:sldId id="803" r:id="rId20"/>
    <p:sldId id="807" r:id="rId21"/>
    <p:sldId id="808" r:id="rId22"/>
    <p:sldId id="806" r:id="rId23"/>
    <p:sldId id="820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iyush Rai" initials="PR" lastIdx="1" clrIdx="0">
    <p:extLst>
      <p:ext uri="{19B8F6BF-5375-455C-9EA6-DF929625EA0E}">
        <p15:presenceInfo xmlns:p15="http://schemas.microsoft.com/office/powerpoint/2012/main" userId="S-1-5-21-1815594393-203851566-323931515-100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A33BC3"/>
    <a:srgbClr val="B466E0"/>
    <a:srgbClr val="935DFF"/>
    <a:srgbClr val="8477E5"/>
    <a:srgbClr val="B18AD1"/>
    <a:srgbClr val="C366E0"/>
    <a:srgbClr val="E165D8"/>
    <a:srgbClr val="C275D1"/>
    <a:srgbClr val="CEB0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935" autoAdjust="0"/>
    <p:restoredTop sz="94660"/>
  </p:normalViewPr>
  <p:slideViewPr>
    <p:cSldViewPr snapToGrid="0">
      <p:cViewPr varScale="1">
        <p:scale>
          <a:sx n="99" d="100"/>
          <a:sy n="99" d="100"/>
        </p:scale>
        <p:origin x="56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D079FB-1158-44A5-81BA-70742E8B8B87}" type="datetimeFigureOut">
              <a:rPr lang="en-IN" smtClean="0"/>
              <a:t>27-10-2022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AC2274-7721-4180-95CA-BE03DFC6FB3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383262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502E8B-E765-4F58-A257-0E1E2EC1E1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FB0D9F0-86A6-48DF-B30E-B84487765E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7E9CD7-9DDA-4CF9-AA93-4DE94EF05F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9955A-2DC5-4511-A53D-598F496EDEEE}" type="datetime1">
              <a:rPr lang="en-IN" smtClean="0"/>
              <a:t>27-10-2022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5422E9-1D05-4AD0-BFC0-2527F71217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BFB85C-0DA1-4C64-8F01-7A91FEF105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214592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99F842-6D8B-4C86-8F39-4F97C9A089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B19E737-F70E-42FA-A4AC-876FA6F163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11A242-E710-4C98-92C7-184F6C1863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CAA5C-2D5F-4D58-9A50-D19B643441D4}" type="datetime1">
              <a:rPr lang="en-IN" smtClean="0"/>
              <a:t>27-10-2022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C3ABB8-F14F-4280-A105-4070853E67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F30805-AFD9-468A-8350-47B0059B70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18914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53CE3C8-84F1-4290-9648-5C9E9A23246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9CFA146-680D-4C44-80AE-61ACEA18EF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2229F1-7D33-4055-BCFB-C0B4E177D5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F1576-788D-4E35-9930-DF0255718A2B}" type="datetime1">
              <a:rPr lang="en-IN" smtClean="0"/>
              <a:t>27-10-2022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58B88A-8C21-46C7-8EDF-2F9AEE5A2A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61208B-689D-4C89-B6D0-6D893F5C0C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847021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5BDEA5-031B-494A-B467-EFFEB2766D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AD22B5-97C1-4FAC-9285-AA741BFE1F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778516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4027FE-0F44-497F-BF33-83303D147F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6ABBA3-F0E8-4C36-916A-E54529F140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A16D18-BB11-4BFD-9E7A-8DFB408A75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D7B4F-85E2-411C-AFB6-1A374A5D39B8}" type="datetime1">
              <a:rPr lang="en-IN" smtClean="0"/>
              <a:t>27-10-2022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33F1CC-7685-4FAD-B5F7-982834C412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65F9D9-79E8-4C23-9200-19A6857E3D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6131955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5A6550-E91F-4D00-83FE-9437519949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4E5A4F-9318-4630-A9C7-16E2FD6AF7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95E241-2474-417E-B544-69CF286112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344997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BF0B88-78D9-4019-8BFF-8F7C0DCD4F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60B707-0551-48AD-BAF3-CE20FCE94C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6066B9-A417-4624-91D6-6D6295C210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B5A6971-440D-4631-80F7-B3123104A60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D684CD4-B32C-429C-8FDB-C3993DE51CF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2C11BC8-FB4C-4B9C-8A71-BB4D1F6A2D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471E0-72C8-4CC8-AE53-DCEAAFB58B8B}" type="datetime1">
              <a:rPr lang="en-IN" smtClean="0"/>
              <a:t>27-10-2022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783E117-C4A9-4FF3-9C91-FFD40695E5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29C272-E75C-4778-96BF-8B2BC996BA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616067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DBDEF5-DE48-45E6-AB10-8EDCE19D9B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E021AE6-4821-4359-BA0A-71E21BF0BC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99225-93B0-4D75-98A5-1AA74F5D545B}" type="datetime1">
              <a:rPr lang="en-IN" smtClean="0"/>
              <a:t>27-10-2022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C427195-022D-4F59-91AC-F6EF60F074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ABCDE4F-8C95-4584-8FBF-AF73E2F5BF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78329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F937068-89ED-42F9-9A72-92111C5A53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F8A65-8968-44A1-8A19-3117F08B5A38}" type="datetime1">
              <a:rPr lang="en-IN" smtClean="0"/>
              <a:t>27-10-2022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D62B2C-1FE1-496D-9296-45C99FB44B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BFDE75-9B7A-49B3-9B56-4758899992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720411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1639A8-6449-4746-8F81-EF24B31227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88EEFD-9C86-41A8-9E20-FB51AE3652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7D5B7E-7597-4AD6-A029-CB20B9FBF1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0E2B30-B4F2-4EC2-B501-40677FFA11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3029C-FE30-49AA-946C-8160924AD21C}" type="datetime1">
              <a:rPr lang="en-IN" smtClean="0"/>
              <a:t>27-10-2022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D346B0-D5A7-4730-8667-0678E78485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353FD6-F916-41FC-BA8C-069D6DA07B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585358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09521F-28F4-406E-9485-88EB85F4DD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B4819DE-9E94-437E-8A68-6E165BAA96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872149-A870-4DC0-8F9C-DDB1FD5826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F4BED7-7934-4480-A6EE-DA8954235B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CF262-89E0-4714-A1CF-8A83C222FB9B}" type="datetime1">
              <a:rPr lang="en-IN" smtClean="0"/>
              <a:t>27-10-2022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7CB16A-A6D8-4778-B7F0-21B6BFD28B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254C42-23E8-4F2C-AC3E-A5BBDF4E66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231783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BB49AE5-850C-4D68-B1A0-D1411569DCF5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1313" y="5372525"/>
            <a:ext cx="1224973" cy="116638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7F7CEE4-2B80-48B3-9B66-3F5A2C62C75F}"/>
              </a:ext>
            </a:extLst>
          </p:cNvPr>
          <p:cNvSpPr txBox="1"/>
          <p:nvPr userDrawn="1"/>
        </p:nvSpPr>
        <p:spPr>
          <a:xfrm>
            <a:off x="10741313" y="6461552"/>
            <a:ext cx="12875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1600" dirty="0">
                <a:solidFill>
                  <a:srgbClr val="A33BC3"/>
                </a:solidFill>
              </a:rPr>
              <a:t>CS772A: PML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83DB4A9-B55E-4623-A2D9-A87B7B5582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CCFFDC-2115-4CD1-967C-545001D0D0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9EF888-538C-4F90-BE4E-FDD77BCBC8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176463-DA8A-478C-9FC8-00C83590963D}" type="datetime1">
              <a:rPr lang="en-IN" smtClean="0"/>
              <a:t>27-10-2022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5CDA8E-891B-4E76-B24D-670B7EB402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F6AB6D-2CD0-4185-A303-317BFF965D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FED9D3-AF84-488D-8A6A-726D5349CDAB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595129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../media/image23.png"/><Relationship Id="rId7" Type="http://schemas.openxmlformats.org/officeDocument/2006/relationships/image" Target="NUL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6" Type="http://schemas.openxmlformats.org/officeDocument/2006/relationships/image" Target="NULL"/><Relationship Id="rId10" Type="http://schemas.openxmlformats.org/officeDocument/2006/relationships/image" Target="NULL"/><Relationship Id="rId9" Type="http://schemas.openxmlformats.org/officeDocument/2006/relationships/image" Target="NUL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../media/image24.png"/><Relationship Id="rId7" Type="http://schemas.openxmlformats.org/officeDocument/2006/relationships/image" Target="NUL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4" Type="http://schemas.openxmlformats.org/officeDocument/2006/relationships/image" Target="../media/image25.png"/><Relationship Id="rId9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7" Type="http://schemas.openxmlformats.org/officeDocument/2006/relationships/image" Target="NUL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6" Type="http://schemas.openxmlformats.org/officeDocument/2006/relationships/image" Target="NULL"/><Relationship Id="rId11" Type="http://schemas.openxmlformats.org/officeDocument/2006/relationships/image" Target="NULL"/><Relationship Id="rId5" Type="http://schemas.openxmlformats.org/officeDocument/2006/relationships/image" Target="NULL"/><Relationship Id="rId10" Type="http://schemas.openxmlformats.org/officeDocument/2006/relationships/image" Target="NULL"/><Relationship Id="rId9" Type="http://schemas.openxmlformats.org/officeDocument/2006/relationships/image" Target="NUL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20.png"/><Relationship Id="rId18" Type="http://schemas.openxmlformats.org/officeDocument/2006/relationships/image" Target="../media/image370.png"/><Relationship Id="rId7" Type="http://schemas.openxmlformats.org/officeDocument/2006/relationships/image" Target="../media/image260.png"/><Relationship Id="rId12" Type="http://schemas.openxmlformats.org/officeDocument/2006/relationships/image" Target="../media/image31.png"/><Relationship Id="rId17" Type="http://schemas.openxmlformats.org/officeDocument/2006/relationships/image" Target="../media/image36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5.png"/><Relationship Id="rId1" Type="http://schemas.openxmlformats.org/officeDocument/2006/relationships/tags" Target="../tags/tag15.xml"/><Relationship Id="rId6" Type="http://schemas.openxmlformats.org/officeDocument/2006/relationships/image" Target="../media/image250.png"/><Relationship Id="rId11" Type="http://schemas.openxmlformats.org/officeDocument/2006/relationships/image" Target="../media/image30.png"/><Relationship Id="rId5" Type="http://schemas.openxmlformats.org/officeDocument/2006/relationships/image" Target="../media/image240.png"/><Relationship Id="rId15" Type="http://schemas.openxmlformats.org/officeDocument/2006/relationships/image" Target="../media/image340.png"/><Relationship Id="rId10" Type="http://schemas.openxmlformats.org/officeDocument/2006/relationships/image" Target="../media/image29.png"/><Relationship Id="rId9" Type="http://schemas.openxmlformats.org/officeDocument/2006/relationships/image" Target="../media/image28.png"/><Relationship Id="rId14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0.png"/><Relationship Id="rId13" Type="http://schemas.openxmlformats.org/officeDocument/2006/relationships/image" Target="../media/image47.png"/><Relationship Id="rId18" Type="http://schemas.openxmlformats.org/officeDocument/2006/relationships/image" Target="../media/image52.png"/><Relationship Id="rId21" Type="http://schemas.openxmlformats.org/officeDocument/2006/relationships/image" Target="../media/image55.png"/><Relationship Id="rId7" Type="http://schemas.openxmlformats.org/officeDocument/2006/relationships/image" Target="../media/image41.png"/><Relationship Id="rId12" Type="http://schemas.openxmlformats.org/officeDocument/2006/relationships/image" Target="../media/image46.png"/><Relationship Id="rId17" Type="http://schemas.openxmlformats.org/officeDocument/2006/relationships/image" Target="../media/image51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50.png"/><Relationship Id="rId20" Type="http://schemas.openxmlformats.org/officeDocument/2006/relationships/image" Target="../media/image54.png"/><Relationship Id="rId1" Type="http://schemas.openxmlformats.org/officeDocument/2006/relationships/tags" Target="../tags/tag17.xml"/><Relationship Id="rId6" Type="http://schemas.openxmlformats.org/officeDocument/2006/relationships/image" Target="../media/image40.png"/><Relationship Id="rId11" Type="http://schemas.openxmlformats.org/officeDocument/2006/relationships/image" Target="../media/image45.png"/><Relationship Id="rId5" Type="http://schemas.openxmlformats.org/officeDocument/2006/relationships/image" Target="../media/image39.png"/><Relationship Id="rId15" Type="http://schemas.openxmlformats.org/officeDocument/2006/relationships/image" Target="../media/image49.png"/><Relationship Id="rId10" Type="http://schemas.openxmlformats.org/officeDocument/2006/relationships/image" Target="../media/image44.png"/><Relationship Id="rId19" Type="http://schemas.openxmlformats.org/officeDocument/2006/relationships/image" Target="../media/image53.png"/><Relationship Id="rId9" Type="http://schemas.openxmlformats.org/officeDocument/2006/relationships/image" Target="../media/image43.png"/><Relationship Id="rId14" Type="http://schemas.openxmlformats.org/officeDocument/2006/relationships/image" Target="../media/image48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7" Type="http://schemas.openxmlformats.org/officeDocument/2006/relationships/image" Target="../media/image35.emf"/><Relationship Id="rId12" Type="http://schemas.openxmlformats.org/officeDocument/2006/relationships/image" Target="../media/image3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Relationship Id="rId6" Type="http://schemas.openxmlformats.org/officeDocument/2006/relationships/image" Target="../media/image34.png"/><Relationship Id="rId11" Type="http://schemas.openxmlformats.org/officeDocument/2006/relationships/image" Target="../media/image62.png"/><Relationship Id="rId5" Type="http://schemas.openxmlformats.org/officeDocument/2006/relationships/image" Target="../media/image56.png"/><Relationship Id="rId10" Type="http://schemas.openxmlformats.org/officeDocument/2006/relationships/image" Target="../media/image61.png"/><Relationship Id="rId9" Type="http://schemas.openxmlformats.org/officeDocument/2006/relationships/image" Target="../media/image6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7" Type="http://schemas.openxmlformats.org/officeDocument/2006/relationships/image" Target="../media/image3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Relationship Id="rId6" Type="http://schemas.openxmlformats.org/officeDocument/2006/relationships/image" Target="../media/image34.png"/><Relationship Id="rId5" Type="http://schemas.openxmlformats.org/officeDocument/2006/relationships/image" Target="../media/image64.png"/><Relationship Id="rId10" Type="http://schemas.openxmlformats.org/officeDocument/2006/relationships/image" Target="../media/image68.png"/><Relationship Id="rId9" Type="http://schemas.openxmlformats.org/officeDocument/2006/relationships/image" Target="../media/image67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7" Type="http://schemas.openxmlformats.org/officeDocument/2006/relationships/image" Target="../media/image7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Relationship Id="rId6" Type="http://schemas.openxmlformats.org/officeDocument/2006/relationships/image" Target="../media/image1210.png"/><Relationship Id="rId5" Type="http://schemas.openxmlformats.org/officeDocument/2006/relationships/image" Target="../media/image69.png"/><Relationship Id="rId10" Type="http://schemas.openxmlformats.org/officeDocument/2006/relationships/image" Target="../media/image44.emf"/><Relationship Id="rId9" Type="http://schemas.openxmlformats.org/officeDocument/2006/relationships/image" Target="../media/image43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7" Type="http://schemas.openxmlformats.org/officeDocument/2006/relationships/image" Target="../media/image7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Relationship Id="rId6" Type="http://schemas.openxmlformats.org/officeDocument/2006/relationships/image" Target="../media/image76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13" Type="http://schemas.openxmlformats.org/officeDocument/2006/relationships/image" Target="NULL"/><Relationship Id="rId7" Type="http://schemas.openxmlformats.org/officeDocument/2006/relationships/image" Target="../media/image8.png"/><Relationship Id="rId12" Type="http://schemas.openxmlformats.org/officeDocument/2006/relationships/image" Target="NUL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7.png"/><Relationship Id="rId11" Type="http://schemas.openxmlformats.org/officeDocument/2006/relationships/image" Target="NULL"/><Relationship Id="rId5" Type="http://schemas.openxmlformats.org/officeDocument/2006/relationships/image" Target="NULL"/><Relationship Id="rId10" Type="http://schemas.openxmlformats.org/officeDocument/2006/relationships/image" Target="NULL"/><Relationship Id="rId9" Type="http://schemas.openxmlformats.org/officeDocument/2006/relationships/image" Target="NUL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7" Type="http://schemas.openxmlformats.org/officeDocument/2006/relationships/image" Target="../media/image10.emf"/><Relationship Id="rId12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9.emf"/><Relationship Id="rId11" Type="http://schemas.openxmlformats.org/officeDocument/2006/relationships/image" Target="NULL"/><Relationship Id="rId5" Type="http://schemas.openxmlformats.org/officeDocument/2006/relationships/image" Target="NULL"/><Relationship Id="rId10" Type="http://schemas.openxmlformats.org/officeDocument/2006/relationships/image" Target="NULL"/><Relationship Id="rId9" Type="http://schemas.openxmlformats.org/officeDocument/2006/relationships/image" Target="NUL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13.png"/><Relationship Id="rId5" Type="http://schemas.openxmlformats.org/officeDocument/2006/relationships/image" Target="NULL"/><Relationship Id="rId10" Type="http://schemas.openxmlformats.org/officeDocument/2006/relationships/image" Target="NULL"/><Relationship Id="rId9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7" Type="http://schemas.openxmlformats.org/officeDocument/2006/relationships/image" Target="NUL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image" Target="NULL"/><Relationship Id="rId5" Type="http://schemas.openxmlformats.org/officeDocument/2006/relationships/image" Target="NULL"/><Relationship Id="rId9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11" Type="http://schemas.openxmlformats.org/officeDocument/2006/relationships/image" Target="NULL"/><Relationship Id="rId5" Type="http://schemas.openxmlformats.org/officeDocument/2006/relationships/image" Target="../media/image19.png"/><Relationship Id="rId10" Type="http://schemas.openxmlformats.org/officeDocument/2006/relationships/image" Target="../media/image21.png"/><Relationship Id="rId4" Type="http://schemas.openxmlformats.org/officeDocument/2006/relationships/image" Target="../media/image18.png"/><Relationship Id="rId9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7" Type="http://schemas.openxmlformats.org/officeDocument/2006/relationships/image" Target="NUL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image" Target="../media/image22.png"/><Relationship Id="rId5" Type="http://schemas.openxmlformats.org/officeDocument/2006/relationships/image" Target="NUL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18A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E7AC89-BE04-43C0-8DE4-613238CF26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850" y="2541863"/>
            <a:ext cx="11276296" cy="1449080"/>
          </a:xfrm>
        </p:spPr>
        <p:txBody>
          <a:bodyPr>
            <a:noAutofit/>
          </a:bodyPr>
          <a:lstStyle/>
          <a:p>
            <a:r>
              <a:rPr lang="en-GB" sz="4800" b="1" dirty="0">
                <a:solidFill>
                  <a:schemeClr val="bg1"/>
                </a:solidFill>
                <a:latin typeface="Garamond" panose="02020404030301010803" pitchFamily="18" charset="0"/>
                <a:cs typeface="Aldhabi" panose="020B0604020202020204" pitchFamily="2" charset="-78"/>
              </a:rPr>
              <a:t>Bayesian Deep Learning (</a:t>
            </a:r>
            <a:r>
              <a:rPr lang="en-GB" sz="4800" b="1" dirty="0" err="1">
                <a:solidFill>
                  <a:schemeClr val="bg1"/>
                </a:solidFill>
                <a:latin typeface="Garamond" panose="02020404030301010803" pitchFamily="18" charset="0"/>
                <a:cs typeface="Aldhabi" panose="020B0604020202020204" pitchFamily="2" charset="-78"/>
              </a:rPr>
              <a:t>contd</a:t>
            </a:r>
            <a:r>
              <a:rPr lang="en-GB" sz="4800" b="1" dirty="0">
                <a:solidFill>
                  <a:schemeClr val="bg1"/>
                </a:solidFill>
                <a:latin typeface="Garamond" panose="02020404030301010803" pitchFamily="18" charset="0"/>
                <a:cs typeface="Aldhabi" panose="020B0604020202020204" pitchFamily="2" charset="-78"/>
              </a:rPr>
              <a:t>), </a:t>
            </a:r>
            <a:br>
              <a:rPr lang="en-GB" sz="4800" b="1" dirty="0">
                <a:solidFill>
                  <a:schemeClr val="bg1"/>
                </a:solidFill>
                <a:latin typeface="Garamond" panose="02020404030301010803" pitchFamily="18" charset="0"/>
                <a:cs typeface="Aldhabi" panose="020B0604020202020204" pitchFamily="2" charset="-78"/>
              </a:rPr>
            </a:br>
            <a:r>
              <a:rPr lang="en-GB" sz="4800" b="1" dirty="0">
                <a:solidFill>
                  <a:schemeClr val="bg1"/>
                </a:solidFill>
                <a:latin typeface="Garamond" panose="02020404030301010803" pitchFamily="18" charset="0"/>
                <a:cs typeface="Aldhabi" panose="020B0604020202020204" pitchFamily="2" charset="-78"/>
              </a:rPr>
              <a:t>(Shallow and Deep) Generative Models</a:t>
            </a:r>
            <a:endParaRPr lang="en-IN" sz="4400" b="1" dirty="0">
              <a:solidFill>
                <a:schemeClr val="bg1"/>
              </a:solidFill>
              <a:latin typeface="Garamond" panose="02020404030301010803" pitchFamily="18" charset="0"/>
              <a:cs typeface="Aldhabi" panose="020B0604020202020204" pitchFamily="2" charset="-78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8A059B3-A292-45C9-BE13-9562DE36CC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08982" y="4766362"/>
            <a:ext cx="7774033" cy="821886"/>
          </a:xfrm>
        </p:spPr>
        <p:txBody>
          <a:bodyPr>
            <a:noAutofit/>
          </a:bodyPr>
          <a:lstStyle/>
          <a:p>
            <a:r>
              <a:rPr lang="en-IN" sz="2700" dirty="0">
                <a:solidFill>
                  <a:schemeClr val="bg1"/>
                </a:solidFill>
                <a:latin typeface="Garamond" panose="02020404030301010803" pitchFamily="18" charset="0"/>
              </a:rPr>
              <a:t>CS772A: Probabilistic Machine Learning</a:t>
            </a:r>
          </a:p>
          <a:p>
            <a:r>
              <a:rPr lang="en-IN" sz="2700" dirty="0">
                <a:solidFill>
                  <a:schemeClr val="bg1"/>
                </a:solidFill>
                <a:latin typeface="Garamond" panose="02020404030301010803" pitchFamily="18" charset="0"/>
              </a:rPr>
              <a:t>Piyush Rai</a:t>
            </a:r>
          </a:p>
        </p:txBody>
      </p:sp>
    </p:spTree>
    <p:extLst>
      <p:ext uri="{BB962C8B-B14F-4D97-AF65-F5344CB8AC3E}">
        <p14:creationId xmlns:p14="http://schemas.microsoft.com/office/powerpoint/2010/main" val="23593042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14819C9-D576-44D5-A1AF-875A21D5EF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4407" y="1130786"/>
            <a:ext cx="11740617" cy="5557532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GB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IN" sz="2600" dirty="0">
              <a:latin typeface="Abadi Extra Light" panose="020B0204020104020204" pitchFamily="34" charset="0"/>
            </a:endParaRPr>
          </a:p>
          <a:p>
            <a:pPr marL="0" indent="0">
              <a:buNone/>
            </a:pPr>
            <a:endParaRPr lang="en-GB" sz="2600" dirty="0">
              <a:latin typeface="Abadi Extra Light" panose="020B0204020104020204" pitchFamily="34" charset="0"/>
            </a:endParaRPr>
          </a:p>
        </p:txBody>
      </p:sp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bg1">
                    <a:lumMod val="65000"/>
                  </a:schemeClr>
                </a:solidFill>
              </a:rPr>
              <a:pPr/>
              <a:t>10</a:t>
            </a:fld>
            <a:endParaRPr lang="en-IN" sz="28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F17F198-63B1-4E77-AF9C-D388C224A025}"/>
              </a:ext>
            </a:extLst>
          </p:cNvPr>
          <p:cNvSpPr txBox="1"/>
          <p:nvPr/>
        </p:nvSpPr>
        <p:spPr>
          <a:xfrm>
            <a:off x="2540891" y="2598003"/>
            <a:ext cx="7779822" cy="166199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5400" dirty="0">
                <a:latin typeface="+mj-lt"/>
              </a:rPr>
              <a:t>  Deep Generative Models</a:t>
            </a:r>
          </a:p>
          <a:p>
            <a:r>
              <a:rPr lang="en-IN" sz="5400" dirty="0">
                <a:latin typeface="+mj-lt"/>
              </a:rPr>
              <a:t>(for unsupervised learning)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3469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9524"/>
    </mc:Choice>
    <mc:Fallback xmlns="">
      <p:transition spd="slow" advTm="329524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Generative Models for Unsupervised Learning</a:t>
            </a:r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34407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Many generative models for unsupervised learning have this form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5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Depending on the prior, likelihood, and </a:t>
                </a:r>
                <a14:m>
                  <m:oMath xmlns:m="http://schemas.openxmlformats.org/officeDocument/2006/math"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, various latent factor models arise, e.g., 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Factor Analysis and Probabilistic PCA: </a:t>
                </a:r>
                <a14:m>
                  <m:oMath xmlns:m="http://schemas.openxmlformats.org/officeDocument/2006/math">
                    <m:r>
                      <a:rPr lang="en-IN" i="1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e>
                        <m:r>
                          <a:rPr lang="en-IN" i="1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IN" b="1" i="1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</m:d>
                      </m:e>
                    </m:d>
                    <m:r>
                      <a:rPr lang="en-IN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IN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IN" b="1" i="1" smtClean="0">
                        <a:latin typeface="Cambria Math" panose="02040503050406030204" pitchFamily="18" charset="0"/>
                      </a:rPr>
                      <m:t>𝑾𝒛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IN" b="0" i="0" smtClean="0">
                        <a:latin typeface="Cambria Math" panose="02040503050406030204" pitchFamily="18" charset="0"/>
                      </a:rPr>
                      <m:t>Σ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)  </m:t>
                    </m:r>
                  </m:oMath>
                </a14:m>
                <a:endParaRPr lang="en-GB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Gaussian Process Latent Variable Models (GPLVM) –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GB" dirty="0">
                    <a:latin typeface="Abadi Extra Light" panose="020B0204020104020204" pitchFamily="34" charset="0"/>
                  </a:rPr>
                  <a:t> is nonlinear modeled by a GP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dirty="0">
                    <a:solidFill>
                      <a:srgbClr val="FF0000"/>
                    </a:solidFill>
                    <a:latin typeface="Abadi Extra Light" panose="020B0204020104020204" pitchFamily="34" charset="0"/>
                  </a:rPr>
                  <a:t>Deep generative models </a:t>
                </a:r>
                <a:r>
                  <a:rPr lang="en-GB" dirty="0">
                    <a:latin typeface="Abadi Extra Light" panose="020B0204020104020204" pitchFamily="34" charset="0"/>
                  </a:rPr>
                  <a:t>(constructed using deep neural nets)</a:t>
                </a:r>
                <a:endParaRPr lang="en-GB" dirty="0">
                  <a:solidFill>
                    <a:srgbClr val="FF0000"/>
                  </a:solidFill>
                  <a:latin typeface="Abadi Extra Light" panose="020B0204020104020204" pitchFamily="34" charset="0"/>
                </a:endParaRPr>
              </a:p>
              <a:p>
                <a:pPr lvl="2">
                  <a:buFont typeface="Wingdings" panose="05000000000000000000" pitchFamily="2" charset="2"/>
                  <a:buChar char="§"/>
                </a:pPr>
                <a:r>
                  <a:rPr lang="en-GB" sz="2400" dirty="0">
                    <a:latin typeface="Abadi Extra Light" panose="020B0204020104020204" pitchFamily="34" charset="0"/>
                  </a:rPr>
                  <a:t>Variational Autoencoders (VAE) -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GB" sz="2400" dirty="0">
                    <a:latin typeface="Abadi Extra Light" panose="020B0204020104020204" pitchFamily="34" charset="0"/>
                  </a:rPr>
                  <a:t> is nonlinear modeled by a neural net</a:t>
                </a:r>
              </a:p>
              <a:p>
                <a:pPr lvl="2">
                  <a:buFont typeface="Wingdings" panose="05000000000000000000" pitchFamily="2" charset="2"/>
                  <a:buChar char="§"/>
                </a:pPr>
                <a:r>
                  <a:rPr lang="en-GB" sz="2400" dirty="0">
                    <a:latin typeface="Abadi Extra Light" panose="020B0204020104020204" pitchFamily="34" charset="0"/>
                  </a:rPr>
                  <a:t>Generative Adversarial Network (GAN) –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GB" sz="2400" dirty="0">
                    <a:latin typeface="Abadi Extra Light" panose="020B0204020104020204" pitchFamily="34" charset="0"/>
                  </a:rPr>
                  <a:t> is nonlinear modeled by a neural net and the likelihood is only implicitly defined</a:t>
                </a:r>
              </a:p>
              <a:p>
                <a:pPr lvl="2">
                  <a:buFont typeface="Wingdings" panose="05000000000000000000" pitchFamily="2" charset="2"/>
                  <a:buChar char="§"/>
                </a:pPr>
                <a:r>
                  <a:rPr lang="en-GB" sz="2400" dirty="0">
                    <a:latin typeface="Abadi Extra Light" panose="020B0204020104020204" pitchFamily="34" charset="0"/>
                  </a:rPr>
                  <a:t>Denoising Diffusion Models</a:t>
                </a:r>
              </a:p>
              <a:p>
                <a:pPr lvl="2">
                  <a:buFont typeface="Wingdings" panose="05000000000000000000" pitchFamily="2" charset="2"/>
                  <a:buChar char="§"/>
                </a:pPr>
                <a:r>
                  <a:rPr lang="en-GB" sz="2400" dirty="0">
                    <a:latin typeface="Abadi Extra Light" panose="020B0204020104020204" pitchFamily="34" charset="0"/>
                  </a:rPr>
                  <a:t>.. and several others..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2600" dirty="0"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34407" y="1130786"/>
                <a:ext cx="11740617" cy="5557532"/>
              </a:xfrm>
              <a:blipFill>
                <a:blip r:embed="rId3"/>
                <a:stretch>
                  <a:fillRect l="-779" t="-164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bg1">
                    <a:lumMod val="65000"/>
                  </a:schemeClr>
                </a:solidFill>
              </a:rPr>
              <a:pPr/>
              <a:t>11</a:t>
            </a:fld>
            <a:endParaRPr lang="en-IN" sz="28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9AC56B0F-D6F5-47DA-AE43-EFB325969D27}"/>
              </a:ext>
            </a:extLst>
          </p:cNvPr>
          <p:cNvSpPr/>
          <p:nvPr/>
        </p:nvSpPr>
        <p:spPr>
          <a:xfrm>
            <a:off x="3928056" y="1848118"/>
            <a:ext cx="798490" cy="766293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FC90166A-B69E-425A-908A-DA58709CFFE9}"/>
              </a:ext>
            </a:extLst>
          </p:cNvPr>
          <p:cNvSpPr/>
          <p:nvPr/>
        </p:nvSpPr>
        <p:spPr>
          <a:xfrm>
            <a:off x="6031606" y="1848118"/>
            <a:ext cx="798490" cy="766293"/>
          </a:xfrm>
          <a:prstGeom prst="ellipse">
            <a:avLst/>
          </a:prstGeom>
          <a:solidFill>
            <a:schemeClr val="bg1">
              <a:lumMod val="6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B6ECC9EA-02B2-427D-857C-EF51D88B2410}"/>
              </a:ext>
            </a:extLst>
          </p:cNvPr>
          <p:cNvCxnSpPr>
            <a:stCxn id="3" idx="6"/>
          </p:cNvCxnSpPr>
          <p:nvPr/>
        </p:nvCxnSpPr>
        <p:spPr>
          <a:xfrm flipV="1">
            <a:off x="4726546" y="2231264"/>
            <a:ext cx="1305060" cy="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EE047D1-9982-482F-80D5-020817429D6C}"/>
                  </a:ext>
                </a:extLst>
              </p:cNvPr>
              <p:cNvSpPr txBox="1"/>
              <p:nvPr/>
            </p:nvSpPr>
            <p:spPr>
              <a:xfrm>
                <a:off x="4120906" y="1921120"/>
                <a:ext cx="520720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32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3200" b="1" i="1" smtClean="0"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b>
                          <m:r>
                            <a:rPr lang="en-IN" sz="32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IN" sz="3200" b="1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EE047D1-9982-482F-80D5-020817429D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0906" y="1921120"/>
                <a:ext cx="520720" cy="49244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0F1F42F4-9809-4AFC-94F8-76ECCAA2C283}"/>
                  </a:ext>
                </a:extLst>
              </p:cNvPr>
              <p:cNvSpPr txBox="1"/>
              <p:nvPr/>
            </p:nvSpPr>
            <p:spPr>
              <a:xfrm>
                <a:off x="6203938" y="1922816"/>
                <a:ext cx="541238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32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32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IN" sz="32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IN" sz="3200" b="1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0F1F42F4-9809-4AFC-94F8-76ECCAA2C2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3938" y="1922816"/>
                <a:ext cx="541238" cy="49244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5E3B8AB-A593-427C-9C3A-4B64E53E8436}"/>
                  </a:ext>
                </a:extLst>
              </p:cNvPr>
              <p:cNvSpPr txBox="1"/>
              <p:nvPr/>
            </p:nvSpPr>
            <p:spPr>
              <a:xfrm>
                <a:off x="6830096" y="1639817"/>
                <a:ext cx="102162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IN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b="1" i="1" smtClean="0"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</m:d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5E3B8AB-A593-427C-9C3A-4B64E53E84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0096" y="1639817"/>
                <a:ext cx="1021626" cy="276999"/>
              </a:xfrm>
              <a:prstGeom prst="rect">
                <a:avLst/>
              </a:prstGeom>
              <a:blipFill>
                <a:blip r:embed="rId8"/>
                <a:stretch>
                  <a:fillRect l="-5357" t="-2222" r="-8333" b="-35556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EE52927-C288-4E75-9BAD-ADE0047E9049}"/>
                  </a:ext>
                </a:extLst>
              </p:cNvPr>
              <p:cNvSpPr txBox="1"/>
              <p:nvPr/>
            </p:nvSpPr>
            <p:spPr>
              <a:xfrm>
                <a:off x="3376150" y="1708043"/>
                <a:ext cx="49250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IN" b="1" i="1" smtClean="0">
                          <a:latin typeface="Cambria Math" panose="02040503050406030204" pitchFamily="18" charset="0"/>
                        </a:rPr>
                        <m:t>𝒛</m:t>
                      </m:r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EE52927-C288-4E75-9BAD-ADE0047E90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6150" y="1708043"/>
                <a:ext cx="492507" cy="276999"/>
              </a:xfrm>
              <a:prstGeom prst="rect">
                <a:avLst/>
              </a:prstGeom>
              <a:blipFill>
                <a:blip r:embed="rId9"/>
                <a:stretch>
                  <a:fillRect l="-12346" t="-2174" r="-17284" b="-32609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Speech Bubble: Rectangle 19">
            <a:extLst>
              <a:ext uri="{FF2B5EF4-FFF2-40B4-BE49-F238E27FC236}">
                <a16:creationId xmlns:a16="http://schemas.microsoft.com/office/drawing/2014/main" id="{30833603-253A-4888-A9EE-7F59402E915B}"/>
              </a:ext>
            </a:extLst>
          </p:cNvPr>
          <p:cNvSpPr/>
          <p:nvPr/>
        </p:nvSpPr>
        <p:spPr>
          <a:xfrm>
            <a:off x="9151380" y="1418707"/>
            <a:ext cx="2695796" cy="819468"/>
          </a:xfrm>
          <a:prstGeom prst="wedgeRectCallout">
            <a:avLst>
              <a:gd name="adj1" fmla="val -74904"/>
              <a:gd name="adj2" fmla="val -3116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dirty="0">
                <a:solidFill>
                  <a:schemeClr val="tx1"/>
                </a:solidFill>
                <a:latin typeface="Abadi Extra Light" panose="020B0204020104020204" pitchFamily="34" charset="0"/>
              </a:rPr>
              <a:t>There also exist generative models that do not have latent variables (example: NADE)</a:t>
            </a:r>
          </a:p>
        </p:txBody>
      </p:sp>
      <p:sp>
        <p:nvSpPr>
          <p:cNvPr id="21" name="Speech Bubble: Rectangle 20">
            <a:extLst>
              <a:ext uri="{FF2B5EF4-FFF2-40B4-BE49-F238E27FC236}">
                <a16:creationId xmlns:a16="http://schemas.microsoft.com/office/drawing/2014/main" id="{21757E02-5CF0-4E34-9B30-981CD2514C51}"/>
              </a:ext>
            </a:extLst>
          </p:cNvPr>
          <p:cNvSpPr/>
          <p:nvPr/>
        </p:nvSpPr>
        <p:spPr>
          <a:xfrm>
            <a:off x="2421402" y="2337412"/>
            <a:ext cx="1345494" cy="276999"/>
          </a:xfrm>
          <a:prstGeom prst="wedgeRectCallout">
            <a:avLst>
              <a:gd name="adj1" fmla="val 63595"/>
              <a:gd name="adj2" fmla="val -42482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dirty="0">
                <a:solidFill>
                  <a:schemeClr val="tx1"/>
                </a:solidFill>
                <a:latin typeface="Abadi Extra Light" panose="020B0204020104020204" pitchFamily="34" charset="0"/>
              </a:rPr>
              <a:t>Latent variable</a:t>
            </a:r>
          </a:p>
        </p:txBody>
      </p:sp>
      <p:sp>
        <p:nvSpPr>
          <p:cNvPr id="22" name="Speech Bubble: Rectangle 21">
            <a:extLst>
              <a:ext uri="{FF2B5EF4-FFF2-40B4-BE49-F238E27FC236}">
                <a16:creationId xmlns:a16="http://schemas.microsoft.com/office/drawing/2014/main" id="{0DD34683-32FC-4AD5-8D4A-ABAE02D17D73}"/>
              </a:ext>
            </a:extLst>
          </p:cNvPr>
          <p:cNvSpPr/>
          <p:nvPr/>
        </p:nvSpPr>
        <p:spPr>
          <a:xfrm>
            <a:off x="7084566" y="2246334"/>
            <a:ext cx="1286702" cy="376236"/>
          </a:xfrm>
          <a:prstGeom prst="wedgeRectCallout">
            <a:avLst>
              <a:gd name="adj1" fmla="val -60635"/>
              <a:gd name="adj2" fmla="val -33924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dirty="0">
                <a:solidFill>
                  <a:schemeClr val="tx1"/>
                </a:solidFill>
                <a:latin typeface="Abadi Extra Light" panose="020B0204020104020204" pitchFamily="34" charset="0"/>
              </a:rPr>
              <a:t>Observation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Speech Bubble: Rectangle 22">
                <a:extLst>
                  <a:ext uri="{FF2B5EF4-FFF2-40B4-BE49-F238E27FC236}">
                    <a16:creationId xmlns:a16="http://schemas.microsoft.com/office/drawing/2014/main" id="{EC69C373-D05E-42B7-B1F1-AEEC66334C1E}"/>
                  </a:ext>
                </a:extLst>
              </p:cNvPr>
              <p:cNvSpPr/>
              <p:nvPr/>
            </p:nvSpPr>
            <p:spPr>
              <a:xfrm>
                <a:off x="100118" y="1674763"/>
                <a:ext cx="2093568" cy="985155"/>
              </a:xfrm>
              <a:prstGeom prst="wedgeRectCallout">
                <a:avLst>
                  <a:gd name="adj1" fmla="val 60796"/>
                  <a:gd name="adj2" fmla="val 30307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Can be used as a “representation” or “code” or “embedding” (often low-dim)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I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endParaRPr lang="en-IN" sz="1600" dirty="0">
                  <a:solidFill>
                    <a:schemeClr val="tx1"/>
                  </a:solidFill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23" name="Speech Bubble: Rectangle 22">
                <a:extLst>
                  <a:ext uri="{FF2B5EF4-FFF2-40B4-BE49-F238E27FC236}">
                    <a16:creationId xmlns:a16="http://schemas.microsoft.com/office/drawing/2014/main" id="{EC69C373-D05E-42B7-B1F1-AEEC66334C1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118" y="1674763"/>
                <a:ext cx="2093568" cy="985155"/>
              </a:xfrm>
              <a:prstGeom prst="wedgeRectCallout">
                <a:avLst>
                  <a:gd name="adj1" fmla="val 60796"/>
                  <a:gd name="adj2" fmla="val 30307"/>
                </a:avLst>
              </a:prstGeom>
              <a:blipFill>
                <a:blip r:embed="rId10"/>
                <a:stretch>
                  <a:fillRect l="-1036" t="-5488" b="-10976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2795182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0382"/>
    </mc:Choice>
    <mc:Fallback xmlns="">
      <p:transition spd="slow" advTm="18038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  <p:bldP spid="7" grpId="0"/>
      <p:bldP spid="14" grpId="0"/>
      <p:bldP spid="8" grpId="0"/>
      <p:bldP spid="16" grpId="0"/>
      <p:bldP spid="20" grpId="0" animBg="1"/>
      <p:bldP spid="21" grpId="0" animBg="1"/>
      <p:bldP spid="22" grpId="0" animBg="1"/>
      <p:bldP spid="2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2304" y="3067429"/>
            <a:ext cx="7359048" cy="821500"/>
          </a:xfrm>
        </p:spPr>
        <p:txBody>
          <a:bodyPr>
            <a:noAutofit/>
          </a:bodyPr>
          <a:lstStyle/>
          <a:p>
            <a:r>
              <a:rPr lang="en-GB" sz="6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Some Classical Models</a:t>
            </a:r>
            <a:endParaRPr lang="en-IN" sz="6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bg1">
                    <a:lumMod val="65000"/>
                  </a:schemeClr>
                </a:solidFill>
              </a:rPr>
              <a:pPr/>
              <a:t>12</a:t>
            </a:fld>
            <a:endParaRPr lang="en-IN" sz="28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2406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513"/>
    </mc:Choice>
    <mc:Fallback xmlns="">
      <p:transition spd="slow" advTm="5513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Factor Analysis and Probabilistic PCA</a:t>
            </a:r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34407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Assumption: Latent variables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600" b="1" i="1" smtClean="0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b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IN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IN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𝐾</m:t>
                        </m:r>
                      </m:sup>
                    </m:sSup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typically assumed to have a Gaussian prior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If we want sparse latent variable, can use Laplace or spike-and-slab prior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1" i="1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b>
                        <m:r>
                          <a:rPr lang="en-IN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endParaRPr lang="en-GB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More complex extensions of FA/PPCA use a mixture of Gaussians prior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1" i="1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b>
                        <m:r>
                          <a:rPr lang="en-IN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endParaRPr lang="en-GB" sz="10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5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Assumption: Observations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6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IN" sz="26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IN" sz="2600" i="1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IN" sz="2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2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IN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</m:t>
                        </m:r>
                      </m:sup>
                    </m:sSup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typically assumed to have a Gaussian likelihood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sz="2200" dirty="0">
                    <a:latin typeface="Abadi Extra Light" panose="020B0204020104020204" pitchFamily="34" charset="0"/>
                  </a:rPr>
                  <a:t>Ot</a:t>
                </a:r>
                <a:r>
                  <a:rPr lang="en-GB" dirty="0">
                    <a:latin typeface="Abadi Extra Light" panose="020B0204020104020204" pitchFamily="34" charset="0"/>
                  </a:rPr>
                  <a:t>her likelihood models (e.g., exp-family) can also be used if data not real-valued</a:t>
                </a:r>
              </a:p>
              <a:p>
                <a:pPr marL="0" indent="0">
                  <a:buNone/>
                </a:pPr>
                <a:endParaRPr lang="en-GB" sz="5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Relationship between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600" b="1" i="1" smtClean="0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b>
                        <m:r>
                          <a:rPr lang="en-IN" sz="26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6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IN" sz="26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modeled by a noisy linear mapping</a:t>
                </a:r>
              </a:p>
              <a:p>
                <a:pPr marL="0" indent="0">
                  <a:buNone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IN" sz="5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10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sz="2600" dirty="0">
                    <a:latin typeface="Abadi Extra Light" panose="020B0204020104020204" pitchFamily="34" charset="0"/>
                  </a:rPr>
                  <a:t>Unknowns </a:t>
                </a:r>
                <a14:m>
                  <m:oMath xmlns:m="http://schemas.openxmlformats.org/officeDocument/2006/math">
                    <m:r>
                      <a:rPr lang="en-IN" sz="2600" b="1" i="1" smtClean="0">
                        <a:latin typeface="Cambria Math" panose="02040503050406030204" pitchFamily="18" charset="0"/>
                      </a:rPr>
                      <m:t>𝑾</m:t>
                    </m:r>
                  </m:oMath>
                </a14:m>
                <a:r>
                  <a:rPr lang="en-IN" sz="2600" dirty="0">
                    <a:latin typeface="Abadi Extra Light" panose="020B0204020104020204" pitchFamily="34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600" b="1" i="1" smtClean="0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b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IN" sz="2600" dirty="0">
                    <a:latin typeface="Abadi Extra Light" panose="020B0204020104020204" pitchFamily="34" charset="0"/>
                  </a:rPr>
                  <a:t>’s,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IN" sz="2600" b="0" i="0" smtClean="0">
                        <a:latin typeface="Cambria Math" panose="02040503050406030204" pitchFamily="18" charset="0"/>
                      </a:rPr>
                      <m:t>Ψ</m:t>
                    </m:r>
                  </m:oMath>
                </a14:m>
                <a:r>
                  <a:rPr lang="en-IN" sz="2600" dirty="0">
                    <a:latin typeface="Abadi Extra Light" panose="020B0204020104020204" pitchFamily="34" charset="0"/>
                  </a:rPr>
                  <a:t> can be learned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IN" sz="2200" dirty="0">
                    <a:latin typeface="Abadi Extra Light" panose="020B0204020104020204" pitchFamily="34" charset="0"/>
                  </a:rPr>
                  <a:t>EM, VI, MCMC</a:t>
                </a:r>
              </a:p>
              <a:p>
                <a:pPr marL="457200" lvl="1" indent="0">
                  <a:buNone/>
                </a:pPr>
                <a:endParaRPr lang="en-IN" sz="500" dirty="0"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34407" y="1130786"/>
                <a:ext cx="11740617" cy="5557532"/>
              </a:xfrm>
              <a:blipFill>
                <a:blip r:embed="rId3"/>
                <a:stretch>
                  <a:fillRect l="-779" t="-164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bg1">
                    <a:lumMod val="65000"/>
                  </a:schemeClr>
                </a:solidFill>
              </a:rPr>
              <a:pPr/>
              <a:t>13</a:t>
            </a:fld>
            <a:endParaRPr lang="en-IN" sz="2800" dirty="0">
              <a:solidFill>
                <a:schemeClr val="bg1">
                  <a:lumMod val="6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B6734C4-BE05-4EF5-A587-A2960F87BB03}"/>
                  </a:ext>
                </a:extLst>
              </p:cNvPr>
              <p:cNvSpPr txBox="1"/>
              <p:nvPr/>
            </p:nvSpPr>
            <p:spPr>
              <a:xfrm>
                <a:off x="2002599" y="4071717"/>
                <a:ext cx="5672643" cy="8818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8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IN" sz="2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IN" sz="28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IN" sz="2800" b="1" i="1">
                          <a:latin typeface="Cambria Math" panose="02040503050406030204" pitchFamily="18" charset="0"/>
                        </a:rPr>
                        <m:t>𝑾</m:t>
                      </m:r>
                      <m:sSub>
                        <m:sSubPr>
                          <m:ctrlPr>
                            <a:rPr lang="en-IN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800" b="1" i="1"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b>
                          <m:r>
                            <a:rPr lang="en-IN" sz="2800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IN" sz="28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IN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800" i="1">
                              <a:latin typeface="Cambria Math" panose="02040503050406030204" pitchFamily="18" charset="0"/>
                            </a:rPr>
                            <m:t>𝜖</m:t>
                          </m:r>
                        </m:e>
                        <m:sub>
                          <m:r>
                            <a:rPr lang="en-IN" sz="2800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IN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limLoc m:val="subSup"/>
                          <m:ctrlPr>
                            <a:rPr lang="en-IN" sz="28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IN" sz="2800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IN" sz="2800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IN" sz="2800" i="1">
                              <a:latin typeface="Cambria Math" panose="02040503050406030204" pitchFamily="18" charset="0"/>
                            </a:rPr>
                            <m:t>𝐾</m:t>
                          </m:r>
                        </m:sup>
                        <m:e>
                          <m:sSub>
                            <m:sSubPr>
                              <m:ctrlPr>
                                <a:rPr lang="en-IN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800" b="1" i="1">
                                  <a:latin typeface="Cambria Math" panose="02040503050406030204" pitchFamily="18" charset="0"/>
                                </a:rPr>
                                <m:t>𝒘</m:t>
                              </m:r>
                            </m:e>
                            <m:sub>
                              <m:r>
                                <a:rPr lang="en-IN" sz="28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IN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8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IN" sz="2800" i="1">
                                  <a:latin typeface="Cambria Math" panose="02040503050406030204" pitchFamily="18" charset="0"/>
                                </a:rPr>
                                <m:t>𝑛𝑘</m:t>
                              </m:r>
                            </m:sub>
                          </m:sSub>
                        </m:e>
                      </m:nary>
                      <m:r>
                        <a:rPr lang="en-IN" sz="28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IN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800" i="1">
                              <a:latin typeface="Cambria Math" panose="02040503050406030204" pitchFamily="18" charset="0"/>
                            </a:rPr>
                            <m:t>𝜖</m:t>
                          </m:r>
                        </m:e>
                        <m:sub>
                          <m:r>
                            <a:rPr lang="en-IN" sz="2800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IN" sz="28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B6734C4-BE05-4EF5-A587-A2960F87BB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2599" y="4071717"/>
                <a:ext cx="5672643" cy="88184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Speech Bubble: Rectangle 8">
            <a:extLst>
              <a:ext uri="{FF2B5EF4-FFF2-40B4-BE49-F238E27FC236}">
                <a16:creationId xmlns:a16="http://schemas.microsoft.com/office/drawing/2014/main" id="{913BFD8E-D175-4A87-8977-D68F68515B17}"/>
              </a:ext>
            </a:extLst>
          </p:cNvPr>
          <p:cNvSpPr/>
          <p:nvPr/>
        </p:nvSpPr>
        <p:spPr>
          <a:xfrm>
            <a:off x="2002599" y="4841990"/>
            <a:ext cx="2529059" cy="502349"/>
          </a:xfrm>
          <a:prstGeom prst="wedgeRectCallout">
            <a:avLst>
              <a:gd name="adj1" fmla="val 36332"/>
              <a:gd name="adj2" fmla="val -67348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dirty="0">
                <a:solidFill>
                  <a:schemeClr val="tx1"/>
                </a:solidFill>
                <a:latin typeface="Abadi Extra Light" panose="020B0204020104020204" pitchFamily="34" charset="0"/>
              </a:rPr>
              <a:t>Zero-mean and diagonal or spherical Gaussian noise</a:t>
            </a:r>
          </a:p>
        </p:txBody>
      </p:sp>
      <p:sp>
        <p:nvSpPr>
          <p:cNvPr id="12" name="Speech Bubble: Rectangle 11">
            <a:extLst>
              <a:ext uri="{FF2B5EF4-FFF2-40B4-BE49-F238E27FC236}">
                <a16:creationId xmlns:a16="http://schemas.microsoft.com/office/drawing/2014/main" id="{469FEF53-958F-4BB5-BBC4-8716E50FB541}"/>
              </a:ext>
            </a:extLst>
          </p:cNvPr>
          <p:cNvSpPr/>
          <p:nvPr/>
        </p:nvSpPr>
        <p:spPr>
          <a:xfrm>
            <a:off x="9593734" y="5041881"/>
            <a:ext cx="1651410" cy="502349"/>
          </a:xfrm>
          <a:prstGeom prst="wedgeRectCallout">
            <a:avLst>
              <a:gd name="adj1" fmla="val 42802"/>
              <a:gd name="adj2" fmla="val -78108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dirty="0">
                <a:solidFill>
                  <a:schemeClr val="tx1"/>
                </a:solidFill>
                <a:latin typeface="Abadi Extra Light" panose="020B0204020104020204" pitchFamily="34" charset="0"/>
              </a:rPr>
              <a:t>Diagonal for FA, spherical for PPCA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5A2DEAC-DF2B-4BF6-9844-8CD0BBE6E447}"/>
                  </a:ext>
                </a:extLst>
              </p:cNvPr>
              <p:cNvSpPr txBox="1"/>
              <p:nvPr/>
            </p:nvSpPr>
            <p:spPr>
              <a:xfrm>
                <a:off x="8916370" y="4247570"/>
                <a:ext cx="198567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b="1" i="0" smtClean="0">
                                  <a:latin typeface="Cambria Math" panose="02040503050406030204" pitchFamily="18" charset="0"/>
                                </a:rPr>
                                <m:t>𝐳</m:t>
                              </m:r>
                            </m:e>
                            <m:sub>
                              <m: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en-I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𝒩</m:t>
                      </m:r>
                      <m:d>
                        <m:dPr>
                          <m:ctrlPr>
                            <a:rPr lang="en-I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IN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b="1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𝐳</m:t>
                              </m:r>
                            </m:e>
                            <m:sub>
                              <m:r>
                                <a:rPr lang="en-I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0,</m:t>
                          </m:r>
                          <m:r>
                            <a:rPr lang="en-IN" b="1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𝐈</m:t>
                          </m:r>
                        </m:e>
                      </m:d>
                    </m:oMath>
                  </m:oMathPara>
                </a14:m>
                <a:endParaRPr lang="en-IN" b="0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5A2DEAC-DF2B-4BF6-9844-8CD0BBE6E4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16370" y="4247570"/>
                <a:ext cx="1985672" cy="276999"/>
              </a:xfrm>
              <a:prstGeom prst="rect">
                <a:avLst/>
              </a:prstGeom>
              <a:blipFill>
                <a:blip r:embed="rId7"/>
                <a:stretch>
                  <a:fillRect l="-2769" b="-2666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688AF76F-9FC2-4417-AD30-C570FEB2EF63}"/>
                  </a:ext>
                </a:extLst>
              </p:cNvPr>
              <p:cNvSpPr txBox="1"/>
              <p:nvPr/>
            </p:nvSpPr>
            <p:spPr>
              <a:xfrm>
                <a:off x="8557788" y="4625278"/>
                <a:ext cx="276614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en-IN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b="1" i="0" smtClean="0">
                                      <a:latin typeface="Cambria Math" panose="02040503050406030204" pitchFamily="18" charset="0"/>
                                    </a:rPr>
                                    <m:t>𝐱</m:t>
                                  </m:r>
                                </m:e>
                                <m:sub>
                                  <m: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en-IN" b="1" i="0" smtClean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IN" b="1" i="0" smtClean="0">
                                  <a:latin typeface="Cambria Math" panose="02040503050406030204" pitchFamily="18" charset="0"/>
                                </a:rPr>
                                <m:t>𝐳</m:t>
                              </m:r>
                            </m:e>
                            <m:sub>
                              <m: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en-I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𝒩</m:t>
                      </m:r>
                      <m:d>
                        <m:dPr>
                          <m:ctrlPr>
                            <a:rPr lang="en-I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IN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I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  <m:e>
                          <m:r>
                            <a:rPr lang="en-IN" b="1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𝐖</m:t>
                          </m:r>
                          <m:sSub>
                            <m:sSubPr>
                              <m:ctrlPr>
                                <a:rPr lang="en-I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b="1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𝐳</m:t>
                              </m:r>
                            </m:e>
                            <m:sub>
                              <m:r>
                                <a:rPr lang="en-I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I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n-IN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Ψ</m:t>
                          </m:r>
                        </m:e>
                      </m:d>
                    </m:oMath>
                  </m:oMathPara>
                </a14:m>
                <a:endParaRPr lang="en-IN" b="0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688AF76F-9FC2-4417-AD30-C570FEB2EF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57788" y="4625278"/>
                <a:ext cx="2766142" cy="276999"/>
              </a:xfrm>
              <a:prstGeom prst="rect">
                <a:avLst/>
              </a:prstGeom>
              <a:blipFill>
                <a:blip r:embed="rId8"/>
                <a:stretch>
                  <a:fillRect l="-1762" t="-4444" b="-35556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Speech Bubble: Rectangle 2">
                <a:extLst>
                  <a:ext uri="{FF2B5EF4-FFF2-40B4-BE49-F238E27FC236}">
                    <a16:creationId xmlns:a16="http://schemas.microsoft.com/office/drawing/2014/main" id="{E2FC02D9-14F6-DE4B-0A7F-C1B9F88B9319}"/>
                  </a:ext>
                </a:extLst>
              </p:cNvPr>
              <p:cNvSpPr/>
              <p:nvPr/>
            </p:nvSpPr>
            <p:spPr>
              <a:xfrm>
                <a:off x="6121731" y="4897776"/>
                <a:ext cx="1881930" cy="502349"/>
              </a:xfrm>
              <a:prstGeom prst="wedgeRectCallout">
                <a:avLst>
                  <a:gd name="adj1" fmla="val -38633"/>
                  <a:gd name="adj2" fmla="val -69018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Linear combination of the columns of </a:t>
                </a:r>
                <a14:m>
                  <m:oMath xmlns:m="http://schemas.openxmlformats.org/officeDocument/2006/math">
                    <m:r>
                      <a:rPr lang="en-IN" sz="1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𝑾</m:t>
                    </m:r>
                  </m:oMath>
                </a14:m>
                <a:endParaRPr lang="en-IN" sz="1600" b="1" dirty="0">
                  <a:solidFill>
                    <a:schemeClr val="tx1"/>
                  </a:solidFill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3" name="Speech Bubble: Rectangle 2">
                <a:extLst>
                  <a:ext uri="{FF2B5EF4-FFF2-40B4-BE49-F238E27FC236}">
                    <a16:creationId xmlns:a16="http://schemas.microsoft.com/office/drawing/2014/main" id="{E2FC02D9-14F6-DE4B-0A7F-C1B9F88B931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1731" y="4897776"/>
                <a:ext cx="1881930" cy="502349"/>
              </a:xfrm>
              <a:prstGeom prst="wedgeRectCallout">
                <a:avLst>
                  <a:gd name="adj1" fmla="val -38633"/>
                  <a:gd name="adj2" fmla="val -69018"/>
                </a:avLst>
              </a:prstGeom>
              <a:blipFill>
                <a:blip r:embed="rId9"/>
                <a:stretch>
                  <a:fillRect l="-1282" b="-16505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760741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0282"/>
    </mc:Choice>
    <mc:Fallback xmlns="">
      <p:transition spd="slow" advTm="29028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7" grpId="0"/>
      <p:bldP spid="9" grpId="0" animBg="1"/>
      <p:bldP spid="12" grpId="0" animBg="1"/>
      <p:bldP spid="11" grpId="0"/>
      <p:bldP spid="14" grpId="0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Some Other Classical Models</a:t>
            </a:r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34407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sz="2600" dirty="0">
                    <a:solidFill>
                      <a:srgbClr val="0000FF"/>
                    </a:solidFill>
                    <a:latin typeface="Abadi Extra Light" panose="020B0204020104020204" pitchFamily="34" charset="0"/>
                  </a:rPr>
                  <a:t>Gamma-Poisson latent factor model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IN" dirty="0">
                    <a:latin typeface="Abadi Extra Light" panose="020B0204020104020204" pitchFamily="34" charset="0"/>
                  </a:rPr>
                  <a:t>Assumes </a:t>
                </a:r>
                <a14:m>
                  <m:oMath xmlns:m="http://schemas.openxmlformats.org/officeDocument/2006/math">
                    <m:r>
                      <a:rPr lang="en-IN" i="1" dirty="0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IN" dirty="0">
                    <a:latin typeface="Abadi Extra Light" panose="020B0204020104020204" pitchFamily="34" charset="0"/>
                  </a:rPr>
                  <a:t>-dim non-negative latent variable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1">
                            <a:latin typeface="Cambria Math" panose="02040503050406030204" pitchFamily="18" charset="0"/>
                          </a:rPr>
                          <m:t>𝐳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IN">
                            <a:latin typeface="Cambria Math" panose="02040503050406030204" pitchFamily="18" charset="0"/>
                          </a:rPr>
                          <m:t>n</m:t>
                        </m:r>
                      </m:sub>
                    </m:sSub>
                  </m:oMath>
                </a14:m>
                <a:r>
                  <a:rPr lang="en-IN" dirty="0">
                    <a:latin typeface="Abadi Extra Light" panose="020B020402010402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IN" i="1" dirty="0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IN" dirty="0">
                    <a:latin typeface="Abadi Extra Light" panose="020B0204020104020204" pitchFamily="34" charset="0"/>
                  </a:rPr>
                  <a:t>-dim </a:t>
                </a:r>
                <a:r>
                  <a:rPr lang="en-IN" dirty="0">
                    <a:solidFill>
                      <a:srgbClr val="0000FF"/>
                    </a:solidFill>
                    <a:latin typeface="Abadi Extra Light" panose="020B0204020104020204" pitchFamily="34" charset="0"/>
                  </a:rPr>
                  <a:t>count-valued</a:t>
                </a:r>
                <a:r>
                  <a:rPr lang="en-IN" dirty="0">
                    <a:latin typeface="Abadi Extra Light" panose="020B0204020104020204" pitchFamily="34" charset="0"/>
                  </a:rPr>
                  <a:t> observations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1" i="0" smtClean="0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IN">
                            <a:latin typeface="Cambria Math" panose="02040503050406030204" pitchFamily="18" charset="0"/>
                          </a:rPr>
                          <m:t>n</m:t>
                        </m:r>
                      </m:sub>
                    </m:sSub>
                  </m:oMath>
                </a14:m>
                <a:endParaRPr lang="en-IN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IN" dirty="0">
                    <a:latin typeface="Abadi Extra Light" panose="020B0204020104020204" pitchFamily="34" charset="0"/>
                  </a:rPr>
                  <a:t>An example: Each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1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IN">
                            <a:latin typeface="Cambria Math" panose="02040503050406030204" pitchFamily="18" charset="0"/>
                          </a:rPr>
                          <m:t>n</m:t>
                        </m:r>
                      </m:sub>
                    </m:sSub>
                  </m:oMath>
                </a14:m>
                <a:r>
                  <a:rPr lang="en-IN" dirty="0">
                    <a:latin typeface="Abadi Extra Light" panose="020B0204020104020204" pitchFamily="34" charset="0"/>
                  </a:rPr>
                  <a:t> is the word-count vector representing a document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IN" sz="2200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IN" sz="2200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IN" sz="2200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IN" sz="500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IN" dirty="0">
                    <a:latin typeface="Abadi Extra Light" panose="020B0204020104020204" pitchFamily="34" charset="0"/>
                  </a:rPr>
                  <a:t>This can be thought of as a probabilistic </a:t>
                </a:r>
                <a:r>
                  <a:rPr lang="en-IN" dirty="0">
                    <a:solidFill>
                      <a:srgbClr val="0000FF"/>
                    </a:solidFill>
                    <a:latin typeface="Abadi Extra Light" panose="020B0204020104020204" pitchFamily="34" charset="0"/>
                  </a:rPr>
                  <a:t>non-negative matrix factorization</a:t>
                </a:r>
                <a:r>
                  <a:rPr lang="en-IN" dirty="0">
                    <a:latin typeface="Abadi Extra Light" panose="020B0204020104020204" pitchFamily="34" charset="0"/>
                  </a:rPr>
                  <a:t> model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dirty="0">
                    <a:solidFill>
                      <a:srgbClr val="0000FF"/>
                    </a:solidFill>
                    <a:latin typeface="Abadi Extra Light" panose="020B0204020104020204" pitchFamily="34" charset="0"/>
                  </a:rPr>
                  <a:t>Dirichlet-Multinomial/</a:t>
                </a:r>
                <a:r>
                  <a:rPr lang="en-IN" dirty="0" err="1">
                    <a:solidFill>
                      <a:srgbClr val="0000FF"/>
                    </a:solidFill>
                    <a:latin typeface="Abadi Extra Light" panose="020B0204020104020204" pitchFamily="34" charset="0"/>
                  </a:rPr>
                  <a:t>Multinoulli</a:t>
                </a:r>
                <a:r>
                  <a:rPr lang="en-IN" dirty="0">
                    <a:solidFill>
                      <a:srgbClr val="0000FF"/>
                    </a:solidFill>
                    <a:latin typeface="Abadi Extra Light" panose="020B0204020104020204" pitchFamily="34" charset="0"/>
                  </a:rPr>
                  <a:t> PCA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IN" dirty="0">
                    <a:latin typeface="Abadi Extra Light" panose="020B0204020104020204" pitchFamily="34" charset="0"/>
                  </a:rPr>
                  <a:t>Assumes </a:t>
                </a:r>
                <a14:m>
                  <m:oMath xmlns:m="http://schemas.openxmlformats.org/officeDocument/2006/math">
                    <m:r>
                      <a:rPr lang="en-IN" i="1" dirty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IN" dirty="0">
                    <a:latin typeface="Abadi Extra Light" panose="020B0204020104020204" pitchFamily="34" charset="0"/>
                  </a:rPr>
                  <a:t>-dim non-negative latent variable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1">
                            <a:latin typeface="Cambria Math" panose="02040503050406030204" pitchFamily="18" charset="0"/>
                          </a:rPr>
                          <m:t>𝐳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IN">
                            <a:latin typeface="Cambria Math" panose="02040503050406030204" pitchFamily="18" charset="0"/>
                          </a:rPr>
                          <m:t>n</m:t>
                        </m:r>
                      </m:sub>
                    </m:sSub>
                  </m:oMath>
                </a14:m>
                <a:r>
                  <a:rPr lang="en-IN" dirty="0">
                    <a:latin typeface="Abadi Extra Light" panose="020B020402010402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IN" i="1" dirty="0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IN" dirty="0">
                    <a:latin typeface="Abadi Extra Light" panose="020B0204020104020204" pitchFamily="34" charset="0"/>
                  </a:rPr>
                  <a:t> </a:t>
                </a:r>
                <a:r>
                  <a:rPr lang="en-IN" dirty="0">
                    <a:solidFill>
                      <a:srgbClr val="0000FF"/>
                    </a:solidFill>
                    <a:latin typeface="Abadi Extra Light" panose="020B0204020104020204" pitchFamily="34" charset="0"/>
                  </a:rPr>
                  <a:t>categorical </a:t>
                </a:r>
                <a:r>
                  <a:rPr lang="en-IN" dirty="0" err="1">
                    <a:solidFill>
                      <a:srgbClr val="0000FF"/>
                    </a:solidFill>
                    <a:latin typeface="Abadi Extra Light" panose="020B0204020104020204" pitchFamily="34" charset="0"/>
                  </a:rPr>
                  <a:t>obs</a:t>
                </a:r>
                <a:r>
                  <a:rPr lang="en-IN" dirty="0">
                    <a:latin typeface="Abadi Extra Light" panose="020B0204020104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1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IN">
                            <a:latin typeface="Cambria Math" panose="02040503050406030204" pitchFamily="18" charset="0"/>
                          </a:rPr>
                          <m:t>n</m:t>
                        </m:r>
                      </m:sub>
                    </m:sSub>
                    <m:r>
                      <a:rPr lang="en-IN" b="1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IN" b="1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IN" b="1" i="1" smtClean="0">
                            <a:latin typeface="Cambria Math" panose="02040503050406030204" pitchFamily="18" charset="0"/>
                          </a:rPr>
                          <m:t>{</m:t>
                        </m:r>
                        <m:sSub>
                          <m:sSubPr>
                            <m:ctrlPr>
                              <a:rPr lang="en-IN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𝑛𝑑</m:t>
                            </m:r>
                          </m:sub>
                        </m:sSub>
                        <m:r>
                          <a:rPr lang="en-IN" b="1" i="1" smtClean="0">
                            <a:latin typeface="Cambria Math" panose="02040503050406030204" pitchFamily="18" charset="0"/>
                          </a:rPr>
                          <m:t>}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sup>
                    </m:sSubSup>
                  </m:oMath>
                </a14:m>
                <a:endParaRPr lang="en-IN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IN" dirty="0">
                    <a:latin typeface="Abadi Extra Light" panose="020B0204020104020204" pitchFamily="34" charset="0"/>
                  </a:rPr>
                  <a:t>An example: Each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1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IN">
                            <a:latin typeface="Cambria Math" panose="02040503050406030204" pitchFamily="18" charset="0"/>
                          </a:rPr>
                          <m:t>n</m:t>
                        </m:r>
                      </m:sub>
                    </m:sSub>
                  </m:oMath>
                </a14:m>
                <a:r>
                  <a:rPr lang="en-IN" dirty="0">
                    <a:latin typeface="Abadi Extra Light" panose="020B0204020104020204" pitchFamily="34" charset="0"/>
                  </a:rPr>
                  <a:t> is a document with </a:t>
                </a:r>
                <a14:m>
                  <m:oMath xmlns:m="http://schemas.openxmlformats.org/officeDocument/2006/math">
                    <m:r>
                      <a:rPr lang="en-IN" i="1" dirty="0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IN" dirty="0">
                    <a:latin typeface="Abadi Extra Light" panose="020B0204020104020204" pitchFamily="34" charset="0"/>
                  </a:rPr>
                  <a:t> words in it (each word is a categorical value)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2600" dirty="0"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34407" y="1130786"/>
                <a:ext cx="11740617" cy="5557532"/>
              </a:xfrm>
              <a:blipFill>
                <a:blip r:embed="rId5"/>
                <a:stretch>
                  <a:fillRect l="-883" t="-164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bg1">
                    <a:lumMod val="65000"/>
                  </a:schemeClr>
                </a:solidFill>
              </a:rPr>
              <a:pPr/>
              <a:t>14</a:t>
            </a:fld>
            <a:endParaRPr lang="en-IN" sz="2800" dirty="0">
              <a:solidFill>
                <a:schemeClr val="bg1">
                  <a:lumMod val="6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F14C855-E627-450E-B4D8-DF80C0CA0954}"/>
                  </a:ext>
                </a:extLst>
              </p:cNvPr>
              <p:cNvSpPr txBox="1"/>
              <p:nvPr/>
            </p:nvSpPr>
            <p:spPr>
              <a:xfrm>
                <a:off x="1867197" y="2462798"/>
                <a:ext cx="5398786" cy="4482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IN" sz="2800" b="0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IN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IN" sz="28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2800" b="1" i="0" smtClean="0">
                                <a:latin typeface="Cambria Math" panose="02040503050406030204" pitchFamily="18" charset="0"/>
                              </a:rPr>
                              <m:t>𝐳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IN" sz="2800" b="0" i="0" smtClean="0">
                                <a:latin typeface="Cambria Math" panose="02040503050406030204" pitchFamily="18" charset="0"/>
                              </a:rPr>
                              <m:t>n</m:t>
                            </m:r>
                          </m:sub>
                        </m:sSub>
                      </m:e>
                    </m:d>
                    <m:r>
                      <a:rPr lang="en-IN" sz="2800" b="0" i="1" smtClean="0">
                        <a:latin typeface="Cambria Math" panose="02040503050406030204" pitchFamily="18" charset="0"/>
                      </a:rPr>
                      <m:t>= </m:t>
                    </m:r>
                    <m:nary>
                      <m:naryPr>
                        <m:chr m:val="∏"/>
                        <m:limLoc m:val="subSup"/>
                        <m:ctrlPr>
                          <a:rPr lang="en-IN" sz="28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IN" sz="28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IN" sz="2800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IN" sz="2800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sup>
                      <m:e>
                        <m:r>
                          <m:rPr>
                            <m:sty m:val="p"/>
                          </m:rPr>
                          <a:rPr lang="en-IN" sz="2800">
                            <a:latin typeface="Cambria Math" panose="02040503050406030204" pitchFamily="18" charset="0"/>
                          </a:rPr>
                          <m:t>Gamma</m:t>
                        </m:r>
                        <m:r>
                          <a:rPr lang="en-IN" sz="280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IN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IN" sz="2800" b="0" i="0" smtClean="0">
                                <a:latin typeface="Cambria Math" panose="02040503050406030204" pitchFamily="18" charset="0"/>
                              </a:rPr>
                              <m:t>z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IN" sz="2800" b="0" i="0" smtClean="0">
                                <a:latin typeface="Cambria Math" panose="02040503050406030204" pitchFamily="18" charset="0"/>
                              </a:rPr>
                              <m:t>nk</m:t>
                            </m:r>
                          </m:sub>
                        </m:sSub>
                        <m:r>
                          <a:rPr lang="en-IN" sz="2800" b="0" i="0" smtClean="0">
                            <a:latin typeface="Cambria Math" panose="02040503050406030204" pitchFamily="18" charset="0"/>
                          </a:rPr>
                          <m:t>|</m:t>
                        </m:r>
                        <m:sSub>
                          <m:sSubPr>
                            <m:ctrlPr>
                              <a:rPr lang="en-IN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IN" sz="2800" b="0" i="0" smtClean="0">
                                <a:latin typeface="Cambria Math" panose="02040503050406030204" pitchFamily="18" charset="0"/>
                              </a:rPr>
                              <m:t>a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IN" sz="2800" b="0" i="0" smtClean="0">
                                <a:latin typeface="Cambria Math" panose="02040503050406030204" pitchFamily="18" charset="0"/>
                              </a:rPr>
                              <m:t>k</m:t>
                            </m:r>
                          </m:sub>
                        </m:sSub>
                        <m:r>
                          <a:rPr lang="en-IN" sz="2800" b="0" i="0" smtClean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IN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IN" sz="2800" b="0" i="0" smtClean="0">
                                <a:latin typeface="Cambria Math" panose="02040503050406030204" pitchFamily="18" charset="0"/>
                              </a:rPr>
                              <m:t>b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IN" sz="2800" b="0" i="0" smtClean="0">
                                <a:latin typeface="Cambria Math" panose="02040503050406030204" pitchFamily="18" charset="0"/>
                              </a:rPr>
                              <m:t>k</m:t>
                            </m:r>
                          </m:sub>
                        </m:sSub>
                        <m:r>
                          <a:rPr lang="en-IN" sz="2800" b="0" i="0" smtClean="0"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a:rPr lang="en-IN" sz="280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r>
                  <a:rPr lang="en-IN" sz="2000" dirty="0"/>
                  <a:t> 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F14C855-E627-450E-B4D8-DF80C0CA09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7197" y="2462798"/>
                <a:ext cx="5398786" cy="44820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0265B7D-4D98-4039-B0D9-78F59F746018}"/>
                  </a:ext>
                </a:extLst>
              </p:cNvPr>
              <p:cNvSpPr txBox="1"/>
              <p:nvPr/>
            </p:nvSpPr>
            <p:spPr>
              <a:xfrm>
                <a:off x="1392099" y="2980800"/>
                <a:ext cx="6447663" cy="4482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IN" sz="2800" b="0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IN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IN" sz="28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2800" b="1" i="0" smtClean="0">
                                <a:latin typeface="Cambria Math" panose="02040503050406030204" pitchFamily="18" charset="0"/>
                              </a:rPr>
                              <m:t>𝐱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IN" sz="2800" b="0" i="0" smtClean="0">
                                <a:latin typeface="Cambria Math" panose="02040503050406030204" pitchFamily="18" charset="0"/>
                              </a:rPr>
                              <m:t>n</m:t>
                            </m:r>
                          </m:sub>
                        </m:sSub>
                        <m:r>
                          <a:rPr lang="en-IN" sz="2800" b="1" i="0" smtClean="0">
                            <a:latin typeface="Cambria Math" panose="02040503050406030204" pitchFamily="18" charset="0"/>
                          </a:rPr>
                          <m:t>|</m:t>
                        </m:r>
                        <m:sSub>
                          <m:sSubPr>
                            <m:ctrlPr>
                              <a:rPr lang="en-IN" sz="28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2800" b="1" i="0" smtClean="0">
                                <a:latin typeface="Cambria Math" panose="02040503050406030204" pitchFamily="18" charset="0"/>
                              </a:rPr>
                              <m:t>𝐳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IN" sz="2800" b="0" i="0" smtClean="0">
                                <a:latin typeface="Cambria Math" panose="02040503050406030204" pitchFamily="18" charset="0"/>
                              </a:rPr>
                              <m:t>n</m:t>
                            </m:r>
                          </m:sub>
                        </m:sSub>
                      </m:e>
                    </m:d>
                    <m:r>
                      <a:rPr lang="en-IN" sz="2800" b="0" i="1" smtClean="0">
                        <a:latin typeface="Cambria Math" panose="02040503050406030204" pitchFamily="18" charset="0"/>
                      </a:rPr>
                      <m:t>= </m:t>
                    </m:r>
                    <m:nary>
                      <m:naryPr>
                        <m:chr m:val="∏"/>
                        <m:limLoc m:val="subSup"/>
                        <m:ctrlPr>
                          <a:rPr lang="en-IN" sz="28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IN" sz="28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IN" sz="2800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IN" sz="28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sup>
                      <m:e>
                        <m:r>
                          <m:rPr>
                            <m:sty m:val="p"/>
                          </m:rPr>
                          <a:rPr lang="en-IN" sz="2800" b="0" i="0" smtClean="0">
                            <a:latin typeface="Cambria Math" panose="02040503050406030204" pitchFamily="18" charset="0"/>
                          </a:rPr>
                          <m:t>Poisson</m:t>
                        </m:r>
                        <m:r>
                          <a:rPr lang="en-IN" sz="280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IN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IN" sz="2800" b="0" i="0" smtClean="0">
                                <a:latin typeface="Cambria Math" panose="02040503050406030204" pitchFamily="18" charset="0"/>
                              </a:rPr>
                              <m:t>x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IN" sz="2800" b="0" i="0" smtClean="0">
                                <a:latin typeface="Cambria Math" panose="02040503050406030204" pitchFamily="18" charset="0"/>
                              </a:rPr>
                              <m:t>nd</m:t>
                            </m:r>
                          </m:sub>
                        </m:sSub>
                        <m:r>
                          <a:rPr lang="en-IN" sz="2800" b="0" i="0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IN" sz="28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IN" sz="2800" b="0" i="0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IN" sz="28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en-IN" sz="28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 sz="2800" b="1" i="0" smtClean="0">
                                    <a:latin typeface="Cambria Math" panose="02040503050406030204" pitchFamily="18" charset="0"/>
                                  </a:rPr>
                                  <m:t>𝐰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IN" sz="2800" b="0" i="0" smtClean="0">
                                    <a:latin typeface="Cambria Math" panose="02040503050406030204" pitchFamily="18" charset="0"/>
                                  </a:rPr>
                                  <m:t>d</m:t>
                                </m:r>
                              </m:sub>
                            </m:sSub>
                            <m:r>
                              <a:rPr lang="en-IN" sz="2800" b="1" i="0" smtClean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IN" sz="2800" b="1">
                                <a:latin typeface="Cambria Math" panose="02040503050406030204" pitchFamily="18" charset="0"/>
                              </a:rPr>
                              <m:t>𝐳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IN" sz="2800">
                                <a:latin typeface="Cambria Math" panose="02040503050406030204" pitchFamily="18" charset="0"/>
                              </a:rPr>
                              <m:t>n</m:t>
                            </m:r>
                          </m:sub>
                        </m:sSub>
                        <m:r>
                          <a:rPr lang="en-IN" sz="2800" b="0" i="0" smtClean="0"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a:rPr lang="en-IN" sz="280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r>
                  <a:rPr lang="en-IN" sz="2800" dirty="0"/>
                  <a:t> 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0265B7D-4D98-4039-B0D9-78F59F7460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2099" y="2980800"/>
                <a:ext cx="6447663" cy="44820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Speech Bubble: Rectangle 6">
                <a:extLst>
                  <a:ext uri="{FF2B5EF4-FFF2-40B4-BE49-F238E27FC236}">
                    <a16:creationId xmlns:a16="http://schemas.microsoft.com/office/drawing/2014/main" id="{5721565B-0BE2-4ACA-8817-FF8446492912}"/>
                  </a:ext>
                </a:extLst>
              </p:cNvPr>
              <p:cNvSpPr/>
              <p:nvPr/>
            </p:nvSpPr>
            <p:spPr>
              <a:xfrm>
                <a:off x="7960547" y="2385238"/>
                <a:ext cx="3475893" cy="1033816"/>
              </a:xfrm>
              <a:prstGeom prst="wedgeRectCallout">
                <a:avLst>
                  <a:gd name="adj1" fmla="val -57994"/>
                  <a:gd name="adj2" fmla="val 16660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This is the rate of the Poisson. It should be non-negative,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IN" sz="16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exp</m:t>
                    </m:r>
                    <m:r>
                      <a:rPr lang="en-IN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⁡(</m:t>
                    </m:r>
                    <m:sSubSup>
                      <m:sSubSupPr>
                        <m:ctrlPr>
                          <a:rPr lang="en-I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IN" sz="16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𝐰</m:t>
                        </m:r>
                      </m:e>
                      <m:sub>
                        <m:r>
                          <a:rPr lang="en-I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  <m:sup>
                        <m:r>
                          <a:rPr lang="en-I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⊤</m:t>
                        </m:r>
                      </m:sup>
                    </m:sSubSup>
                    <m:sSub>
                      <m:sSubPr>
                        <m:ctrlPr>
                          <a:rPr lang="en-I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b>
                        <m:r>
                          <a:rPr lang="en-I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IN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, or simply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IN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IN" sz="16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𝐰</m:t>
                        </m:r>
                      </m:e>
                      <m:sub>
                        <m:r>
                          <a:rPr lang="en-IN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  <m:sup>
                        <m:r>
                          <a:rPr lang="en-IN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⊤</m:t>
                        </m:r>
                      </m:sup>
                    </m:sSubSup>
                    <m:sSub>
                      <m:sSubPr>
                        <m:ctrlPr>
                          <a:rPr lang="en-IN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1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b>
                        <m:r>
                          <a:rPr lang="en-IN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b>
                        <m:r>
                          <a:rPr lang="en-I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</m:oMath>
                </a14:m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is also non-negative (e.g., using a gamma/Dirichlet prior on it)  </a:t>
                </a:r>
              </a:p>
            </p:txBody>
          </p:sp>
        </mc:Choice>
        <mc:Fallback xmlns="">
          <p:sp>
            <p:nvSpPr>
              <p:cNvPr id="7" name="Speech Bubble: Rectangle 6">
                <a:extLst>
                  <a:ext uri="{FF2B5EF4-FFF2-40B4-BE49-F238E27FC236}">
                    <a16:creationId xmlns:a16="http://schemas.microsoft.com/office/drawing/2014/main" id="{5721565B-0BE2-4ACA-8817-FF844649291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60547" y="2385238"/>
                <a:ext cx="3475893" cy="1033816"/>
              </a:xfrm>
              <a:prstGeom prst="wedgeRectCallout">
                <a:avLst>
                  <a:gd name="adj1" fmla="val -57994"/>
                  <a:gd name="adj2" fmla="val 16660"/>
                </a:avLst>
              </a:prstGeom>
              <a:blipFill>
                <a:blip r:embed="rId8"/>
                <a:stretch>
                  <a:fillRect t="-3468" b="-8671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Speech Bubble: Rectangle 7">
            <a:extLst>
              <a:ext uri="{FF2B5EF4-FFF2-40B4-BE49-F238E27FC236}">
                <a16:creationId xmlns:a16="http://schemas.microsoft.com/office/drawing/2014/main" id="{FF82D229-1CE3-48B7-AB28-09FA1FB55E90}"/>
              </a:ext>
            </a:extLst>
          </p:cNvPr>
          <p:cNvSpPr/>
          <p:nvPr/>
        </p:nvSpPr>
        <p:spPr>
          <a:xfrm>
            <a:off x="5472779" y="815253"/>
            <a:ext cx="2434850" cy="780203"/>
          </a:xfrm>
          <a:prstGeom prst="wedgeRectCallout">
            <a:avLst>
              <a:gd name="adj1" fmla="val -60110"/>
              <a:gd name="adj2" fmla="val 28215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dirty="0">
                <a:solidFill>
                  <a:schemeClr val="tx1"/>
                </a:solidFill>
                <a:latin typeface="Abadi Extra Light" panose="020B0204020104020204" pitchFamily="34" charset="0"/>
              </a:rPr>
              <a:t>Popular for modeling count-valued data (in text analysis, recommender systems, etc)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7A753C4-0A90-4BE0-B470-70BC1D16EA59}"/>
                  </a:ext>
                </a:extLst>
              </p:cNvPr>
              <p:cNvSpPr txBox="1"/>
              <p:nvPr/>
            </p:nvSpPr>
            <p:spPr>
              <a:xfrm>
                <a:off x="1822912" y="5456927"/>
                <a:ext cx="3796680" cy="42094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IN" sz="2800" b="0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IN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IN" sz="28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2800" b="1" i="0" smtClean="0">
                                <a:latin typeface="Cambria Math" panose="02040503050406030204" pitchFamily="18" charset="0"/>
                              </a:rPr>
                              <m:t>𝐳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IN" sz="2800" b="0" i="0" smtClean="0">
                                <a:latin typeface="Cambria Math" panose="02040503050406030204" pitchFamily="18" charset="0"/>
                              </a:rPr>
                              <m:t>n</m:t>
                            </m:r>
                          </m:sub>
                        </m:sSub>
                      </m:e>
                    </m:d>
                    <m:r>
                      <a:rPr lang="en-IN" sz="2800" b="0" i="1" smtClean="0">
                        <a:latin typeface="Cambria Math" panose="02040503050406030204" pitchFamily="18" charset="0"/>
                      </a:rPr>
                      <m:t>= </m:t>
                    </m:r>
                    <m:r>
                      <m:rPr>
                        <m:sty m:val="p"/>
                      </m:rPr>
                      <a:rPr lang="en-IN" sz="2800" b="0" i="1" smtClean="0">
                        <a:latin typeface="Cambria Math" panose="02040503050406030204" pitchFamily="18" charset="0"/>
                      </a:rPr>
                      <m:t>Dirichlet</m:t>
                    </m:r>
                    <m:r>
                      <a:rPr lang="en-IN" sz="2800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IN" sz="28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800" b="1">
                            <a:latin typeface="Cambria Math" panose="02040503050406030204" pitchFamily="18" charset="0"/>
                          </a:rPr>
                          <m:t>𝐳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IN" sz="2800">
                            <a:latin typeface="Cambria Math" panose="02040503050406030204" pitchFamily="18" charset="0"/>
                          </a:rPr>
                          <m:t>n</m:t>
                        </m:r>
                      </m:sub>
                    </m:sSub>
                    <m:r>
                      <a:rPr lang="en-IN" sz="2800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IN" sz="2800" b="1" i="1" smtClean="0">
                        <a:latin typeface="Cambria Math" panose="02040503050406030204" pitchFamily="18" charset="0"/>
                      </a:rPr>
                      <m:t>𝜶</m:t>
                    </m:r>
                    <m:r>
                      <a:rPr lang="en-IN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IN" sz="2000" dirty="0"/>
                  <a:t> 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7A753C4-0A90-4BE0-B470-70BC1D16EA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2912" y="5456927"/>
                <a:ext cx="3796680" cy="42094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2F7376A-581D-4719-A12A-8CF28849A616}"/>
                  </a:ext>
                </a:extLst>
              </p:cNvPr>
              <p:cNvSpPr txBox="1"/>
              <p:nvPr/>
            </p:nvSpPr>
            <p:spPr>
              <a:xfrm>
                <a:off x="1340986" y="5905731"/>
                <a:ext cx="7050392" cy="4482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IN" sz="2800" b="0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IN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IN" sz="28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2800" b="1" i="0" smtClean="0">
                                <a:latin typeface="Cambria Math" panose="02040503050406030204" pitchFamily="18" charset="0"/>
                              </a:rPr>
                              <m:t>𝐱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IN" sz="2800" b="0" i="0" smtClean="0">
                                <a:latin typeface="Cambria Math" panose="02040503050406030204" pitchFamily="18" charset="0"/>
                              </a:rPr>
                              <m:t>n</m:t>
                            </m:r>
                          </m:sub>
                        </m:sSub>
                        <m:r>
                          <a:rPr lang="en-IN" sz="2800" b="1" i="0" smtClean="0">
                            <a:latin typeface="Cambria Math" panose="02040503050406030204" pitchFamily="18" charset="0"/>
                          </a:rPr>
                          <m:t>|</m:t>
                        </m:r>
                        <m:sSub>
                          <m:sSubPr>
                            <m:ctrlPr>
                              <a:rPr lang="en-IN" sz="28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2800" b="1" i="0" smtClean="0">
                                <a:latin typeface="Cambria Math" panose="02040503050406030204" pitchFamily="18" charset="0"/>
                              </a:rPr>
                              <m:t>𝐳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IN" sz="2800" b="0" i="0" smtClean="0">
                                <a:latin typeface="Cambria Math" panose="02040503050406030204" pitchFamily="18" charset="0"/>
                              </a:rPr>
                              <m:t>n</m:t>
                            </m:r>
                          </m:sub>
                        </m:sSub>
                      </m:e>
                    </m:d>
                    <m:r>
                      <a:rPr lang="en-IN" sz="2800" b="0" i="1" smtClean="0">
                        <a:latin typeface="Cambria Math" panose="02040503050406030204" pitchFamily="18" charset="0"/>
                      </a:rPr>
                      <m:t>= </m:t>
                    </m:r>
                    <m:nary>
                      <m:naryPr>
                        <m:chr m:val="∏"/>
                        <m:limLoc m:val="subSup"/>
                        <m:ctrlPr>
                          <a:rPr lang="en-IN" sz="28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IN" sz="28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IN" sz="2800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IN" sz="28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sup>
                      <m:e>
                        <m:r>
                          <m:rPr>
                            <m:sty m:val="p"/>
                          </m:rPr>
                          <a:rPr lang="en-IN" sz="2800" b="0" i="0" smtClean="0">
                            <a:latin typeface="Cambria Math" panose="02040503050406030204" pitchFamily="18" charset="0"/>
                          </a:rPr>
                          <m:t>Multinoulli</m:t>
                        </m:r>
                        <m:r>
                          <a:rPr lang="en-IN" sz="280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IN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IN" sz="2800" b="0" i="0" smtClean="0">
                                <a:latin typeface="Cambria Math" panose="02040503050406030204" pitchFamily="18" charset="0"/>
                              </a:rPr>
                              <m:t>x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IN" sz="2800" b="0" i="0" smtClean="0">
                                <a:latin typeface="Cambria Math" panose="02040503050406030204" pitchFamily="18" charset="0"/>
                              </a:rPr>
                              <m:t>nd</m:t>
                            </m:r>
                          </m:sub>
                        </m:sSub>
                        <m:r>
                          <a:rPr lang="en-IN" sz="2800" b="0" i="0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IN" sz="28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IN" sz="2800" b="0" i="0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IN" sz="28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en-IN" sz="28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 sz="2800" b="1" i="0" smtClean="0">
                                    <a:latin typeface="Cambria Math" panose="02040503050406030204" pitchFamily="18" charset="0"/>
                                  </a:rPr>
                                  <m:t>𝐰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IN" sz="2800" b="0" i="0" smtClean="0">
                                    <a:latin typeface="Cambria Math" panose="02040503050406030204" pitchFamily="18" charset="0"/>
                                  </a:rPr>
                                  <m:t>d</m:t>
                                </m:r>
                              </m:sub>
                            </m:sSub>
                            <m:r>
                              <a:rPr lang="en-IN" sz="2800" b="1" i="0" smtClean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IN" sz="2800" b="1">
                                <a:latin typeface="Cambria Math" panose="02040503050406030204" pitchFamily="18" charset="0"/>
                              </a:rPr>
                              <m:t>𝐳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IN" sz="2800">
                                <a:latin typeface="Cambria Math" panose="02040503050406030204" pitchFamily="18" charset="0"/>
                              </a:rPr>
                              <m:t>n</m:t>
                            </m:r>
                          </m:sub>
                        </m:sSub>
                        <m:r>
                          <a:rPr lang="en-IN" sz="2800" b="0" i="0" smtClean="0"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a:rPr lang="en-IN" sz="280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r>
                  <a:rPr lang="en-IN" sz="2800" dirty="0"/>
                  <a:t> 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2F7376A-581D-4719-A12A-8CF28849A6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0986" y="5905731"/>
                <a:ext cx="7050392" cy="44820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Speech Bubble: Rectangle 12">
                <a:extLst>
                  <a:ext uri="{FF2B5EF4-FFF2-40B4-BE49-F238E27FC236}">
                    <a16:creationId xmlns:a16="http://schemas.microsoft.com/office/drawing/2014/main" id="{99D01EB7-5C0B-4B95-BA3F-094816F68121}"/>
                  </a:ext>
                </a:extLst>
              </p:cNvPr>
              <p:cNvSpPr/>
              <p:nvPr/>
            </p:nvSpPr>
            <p:spPr>
              <a:xfrm>
                <a:off x="8149449" y="5277009"/>
                <a:ext cx="3475893" cy="773574"/>
              </a:xfrm>
              <a:prstGeom prst="wedgeRectCallout">
                <a:avLst>
                  <a:gd name="adj1" fmla="val -70235"/>
                  <a:gd name="adj2" fmla="val 39173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This should give the probability vector of the </a:t>
                </a:r>
                <a:r>
                  <a:rPr lang="en-IN" sz="1600" dirty="0" err="1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multinoulli</a:t>
                </a:r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over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I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𝑛𝑑</m:t>
                        </m:r>
                      </m:sub>
                    </m:sSub>
                  </m:oMath>
                </a14:m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. It should be non-negative and should sums to 1</a:t>
                </a:r>
              </a:p>
            </p:txBody>
          </p:sp>
        </mc:Choice>
        <mc:Fallback xmlns="">
          <p:sp>
            <p:nvSpPr>
              <p:cNvPr id="13" name="Speech Bubble: Rectangle 12">
                <a:extLst>
                  <a:ext uri="{FF2B5EF4-FFF2-40B4-BE49-F238E27FC236}">
                    <a16:creationId xmlns:a16="http://schemas.microsoft.com/office/drawing/2014/main" id="{99D01EB7-5C0B-4B95-BA3F-094816F6812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49449" y="5277009"/>
                <a:ext cx="3475893" cy="773574"/>
              </a:xfrm>
              <a:prstGeom prst="wedgeRectCallout">
                <a:avLst>
                  <a:gd name="adj1" fmla="val -70235"/>
                  <a:gd name="adj2" fmla="val 39173"/>
                </a:avLst>
              </a:prstGeom>
              <a:blipFill>
                <a:blip r:embed="rId11"/>
                <a:stretch>
                  <a:fillRect t="-4615" b="-11538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Speech Bubble: Rectangle 13">
            <a:extLst>
              <a:ext uri="{FF2B5EF4-FFF2-40B4-BE49-F238E27FC236}">
                <a16:creationId xmlns:a16="http://schemas.microsoft.com/office/drawing/2014/main" id="{E7C16F13-3138-4A43-B0B6-EB5EBD212C96}"/>
              </a:ext>
            </a:extLst>
          </p:cNvPr>
          <p:cNvSpPr/>
          <p:nvPr/>
        </p:nvSpPr>
        <p:spPr>
          <a:xfrm>
            <a:off x="463449" y="5270171"/>
            <a:ext cx="1393127" cy="317802"/>
          </a:xfrm>
          <a:prstGeom prst="wedgeRectCallout">
            <a:avLst>
              <a:gd name="adj1" fmla="val 69581"/>
              <a:gd name="adj2" fmla="val 43001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dirty="0">
                <a:solidFill>
                  <a:schemeClr val="tx1"/>
                </a:solidFill>
                <a:latin typeface="Abadi Extra Light" panose="020B0204020104020204" pitchFamily="34" charset="0"/>
              </a:rPr>
              <a:t>Also sums to 1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BBD1E99-DADF-4747-B6A0-2FBEB37EA3EE}"/>
              </a:ext>
            </a:extLst>
          </p:cNvPr>
          <p:cNvSpPr/>
          <p:nvPr/>
        </p:nvSpPr>
        <p:spPr>
          <a:xfrm>
            <a:off x="8023350" y="469298"/>
            <a:ext cx="3601992" cy="1099478"/>
          </a:xfrm>
          <a:prstGeom prst="rect">
            <a:avLst/>
          </a:prstGeom>
          <a:solidFill>
            <a:schemeClr val="accent1">
              <a:alpha val="0"/>
            </a:schemeClr>
          </a:solidFill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dirty="0">
                <a:solidFill>
                  <a:srgbClr val="009900"/>
                </a:solidFill>
              </a:rPr>
              <a:t>Non-negative priors often give a nice interpretability to such latent variable models (will see some more examples of such models shortly)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54732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28092"/>
    </mc:Choice>
    <mc:Fallback xmlns="">
      <p:transition spd="slow" advTm="42809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 animBg="1"/>
      <p:bldP spid="8" grpId="0" animBg="1"/>
      <p:bldP spid="10" grpId="0"/>
      <p:bldP spid="12" grpId="0"/>
      <p:bldP spid="13" grpId="0" animBg="1"/>
      <p:bldP spid="14" grpId="0" animBg="1"/>
      <p:bldP spid="1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4110" y="2408350"/>
            <a:ext cx="10283780" cy="2269640"/>
          </a:xfrm>
        </p:spPr>
        <p:txBody>
          <a:bodyPr>
            <a:noAutofit/>
          </a:bodyPr>
          <a:lstStyle/>
          <a:p>
            <a:r>
              <a:rPr lang="en-GB" sz="6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Latent Dirichlet Allocation (LDA)</a:t>
            </a:r>
            <a:br>
              <a:rPr lang="en-GB" sz="60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GB" sz="6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        a.k.a. “Topic Model”</a:t>
            </a:r>
            <a:endParaRPr lang="en-IN" sz="6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bg1">
                    <a:lumMod val="65000"/>
                  </a:schemeClr>
                </a:solidFill>
              </a:rPr>
              <a:pPr/>
              <a:t>15</a:t>
            </a:fld>
            <a:endParaRPr lang="en-IN" sz="28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38046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231"/>
    </mc:Choice>
    <mc:Fallback xmlns="">
      <p:transition spd="slow" advTm="7231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83623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Assume </a:t>
                </a:r>
                <a14:m>
                  <m:oMath xmlns:m="http://schemas.openxmlformats.org/officeDocument/2006/math"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documents, and document </a:t>
                </a:r>
                <a14:m>
                  <m:oMath xmlns:m="http://schemas.openxmlformats.org/officeDocument/2006/math"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has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6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600" i="1" dirty="0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GB" sz="2600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words in it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We can represent doc </a:t>
                </a:r>
                <a14:m>
                  <m:oMath xmlns:m="http://schemas.openxmlformats.org/officeDocument/2006/math"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by a word count vector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600" b="1" i="1" smtClean="0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b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</m:oMath>
                </a14:m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Assuming a vocab of </a:t>
                </a:r>
                <a14:m>
                  <m:oMath xmlns:m="http://schemas.openxmlformats.org/officeDocument/2006/math"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unique words,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is a </a:t>
                </a:r>
                <a14:m>
                  <m:oMath xmlns:m="http://schemas.openxmlformats.org/officeDocument/2006/math"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×1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vector of counts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𝑑𝑣</m:t>
                        </m:r>
                      </m:sub>
                    </m:sSub>
                  </m:oMath>
                </a14:m>
                <a:r>
                  <a:rPr lang="en-GB" dirty="0">
                    <a:latin typeface="Abadi Extra Light" panose="020B0204020104020204" pitchFamily="34" charset="0"/>
                  </a:rPr>
                  <a:t> = no of times word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GB" dirty="0">
                    <a:latin typeface="Abadi Extra Light" panose="020B0204020104020204" pitchFamily="34" charset="0"/>
                  </a:rPr>
                  <a:t> appears in doc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GB" dirty="0">
                    <a:latin typeface="Abadi Extra Light" panose="020B0204020104020204" pitchFamily="34" charset="0"/>
                  </a:rPr>
                  <a:t> 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Let’s model the docs by a mixture of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GB" dirty="0">
                    <a:latin typeface="Abadi Extra Light" panose="020B0204020104020204" pitchFamily="34" charset="0"/>
                  </a:rPr>
                  <a:t> multinomial distributions, each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GB" dirty="0">
                    <a:latin typeface="Abadi Extra Light" panose="020B0204020104020204" pitchFamily="34" charset="0"/>
                  </a:rPr>
                  <a:t>-dim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𝑡h</m:t>
                        </m:r>
                      </m:sup>
                    </m:sSup>
                  </m:oMath>
                </a14:m>
                <a:r>
                  <a:rPr lang="en-GB" dirty="0">
                    <a:latin typeface="Abadi Extra Light" panose="020B0204020104020204" pitchFamily="34" charset="0"/>
                  </a:rPr>
                  <a:t> multinomial modeled by a </a:t>
                </a:r>
                <a14:m>
                  <m:oMath xmlns:m="http://schemas.openxmlformats.org/officeDocument/2006/math">
                    <m:r>
                      <a:rPr lang="en-GB" i="1" dirty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GB" dirty="0">
                    <a:latin typeface="Abadi Extra Light" panose="020B0204020104020204" pitchFamily="34" charset="0"/>
                  </a:rPr>
                  <a:t>-dim prob vector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GB" dirty="0">
                    <a:latin typeface="Abadi Extra Light" panose="020B0204020104020204" pitchFamily="34" charset="0"/>
                  </a:rPr>
                  <a:t> (sums to 1)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IN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GB" dirty="0">
                    <a:latin typeface="Abadi Extra Light" panose="020B0204020104020204" pitchFamily="34" charset="0"/>
                  </a:rPr>
                  <a:t> can be thought of as a “topic vector” (or just “topic”),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𝑘𝑣</m:t>
                        </m:r>
                      </m:sub>
                    </m:sSub>
                  </m:oMath>
                </a14:m>
                <a:r>
                  <a:rPr lang="en-GB" dirty="0">
                    <a:latin typeface="Abadi Extra Light" panose="020B0204020104020204" pitchFamily="34" charset="0"/>
                  </a:rPr>
                  <a:t>: prob of word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GB" dirty="0">
                    <a:latin typeface="Abadi Extra Light" panose="020B0204020104020204" pitchFamily="34" charset="0"/>
                  </a:rPr>
                  <a:t> in topic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GB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Generative model and plate diagram below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2600" dirty="0"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83623" y="1130786"/>
                <a:ext cx="11740617" cy="5557532"/>
              </a:xfrm>
              <a:blipFill>
                <a:blip r:embed="rId5"/>
                <a:stretch>
                  <a:fillRect l="-935" t="-164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Motivation: Multinomial Mixture Model for Text</a:t>
            </a:r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bg1">
                    <a:lumMod val="65000"/>
                  </a:schemeClr>
                </a:solidFill>
              </a:rPr>
              <a:pPr/>
              <a:t>16</a:t>
            </a:fld>
            <a:endParaRPr lang="en-IN" sz="28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76E742F-6056-4678-A61C-C251516CEE42}"/>
              </a:ext>
            </a:extLst>
          </p:cNvPr>
          <p:cNvSpPr/>
          <p:nvPr/>
        </p:nvSpPr>
        <p:spPr>
          <a:xfrm>
            <a:off x="5893061" y="5385005"/>
            <a:ext cx="3068733" cy="1277908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F1BB1E8E-CF39-40B0-866F-2AA8FB2B26F6}"/>
              </a:ext>
            </a:extLst>
          </p:cNvPr>
          <p:cNvSpPr/>
          <p:nvPr/>
        </p:nvSpPr>
        <p:spPr>
          <a:xfrm>
            <a:off x="7681570" y="5542037"/>
            <a:ext cx="847288" cy="844909"/>
          </a:xfrm>
          <a:prstGeom prst="ellipse">
            <a:avLst/>
          </a:prstGeom>
          <a:solidFill>
            <a:srgbClr val="E7E6E6">
              <a:lumMod val="75000"/>
            </a:srgbClr>
          </a:solidFill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7310961-1066-4CF9-8CAD-9218719CFE26}"/>
              </a:ext>
            </a:extLst>
          </p:cNvPr>
          <p:cNvSpPr/>
          <p:nvPr/>
        </p:nvSpPr>
        <p:spPr>
          <a:xfrm>
            <a:off x="6251807" y="5559277"/>
            <a:ext cx="847288" cy="844909"/>
          </a:xfrm>
          <a:prstGeom prst="ellipse">
            <a:avLst/>
          </a:prstGeom>
          <a:solidFill>
            <a:sysClr val="window" lastClr="FFFFFF"/>
          </a:solidFill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824958F3-FC93-4B57-962D-4D502B3F8CE9}"/>
              </a:ext>
            </a:extLst>
          </p:cNvPr>
          <p:cNvCxnSpPr>
            <a:stCxn id="7" idx="6"/>
            <a:endCxn id="6" idx="2"/>
          </p:cNvCxnSpPr>
          <p:nvPr/>
        </p:nvCxnSpPr>
        <p:spPr>
          <a:xfrm flipV="1">
            <a:off x="7099095" y="5964492"/>
            <a:ext cx="582475" cy="17240"/>
          </a:xfrm>
          <a:prstGeom prst="straightConnector1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9" name="Oval 8">
            <a:extLst>
              <a:ext uri="{FF2B5EF4-FFF2-40B4-BE49-F238E27FC236}">
                <a16:creationId xmlns:a16="http://schemas.microsoft.com/office/drawing/2014/main" id="{24ACA4C7-3E3B-4F09-9EC5-BA17652A2218}"/>
              </a:ext>
            </a:extLst>
          </p:cNvPr>
          <p:cNvSpPr/>
          <p:nvPr/>
        </p:nvSpPr>
        <p:spPr>
          <a:xfrm>
            <a:off x="4767394" y="5559898"/>
            <a:ext cx="847288" cy="844909"/>
          </a:xfrm>
          <a:prstGeom prst="ellipse">
            <a:avLst/>
          </a:prstGeom>
          <a:solidFill>
            <a:sysClr val="window" lastClr="FFFFFF"/>
          </a:solidFill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6B59EB1A-4BCB-42EA-905D-2AD5478FFCB9}"/>
              </a:ext>
            </a:extLst>
          </p:cNvPr>
          <p:cNvCxnSpPr>
            <a:cxnSpLocks/>
            <a:stCxn id="9" idx="6"/>
          </p:cNvCxnSpPr>
          <p:nvPr/>
        </p:nvCxnSpPr>
        <p:spPr>
          <a:xfrm>
            <a:off x="5614682" y="5982353"/>
            <a:ext cx="637125" cy="0"/>
          </a:xfrm>
          <a:prstGeom prst="straightConnector1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E49DBDC-05F8-4F9A-9F0C-0324938292B7}"/>
                  </a:ext>
                </a:extLst>
              </p:cNvPr>
              <p:cNvSpPr txBox="1"/>
              <p:nvPr/>
            </p:nvSpPr>
            <p:spPr>
              <a:xfrm>
                <a:off x="7832070" y="5679080"/>
                <a:ext cx="561949" cy="46166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IN" sz="30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0" lang="en-IN" sz="30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kumimoji="0" lang="en-IN" sz="30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</m:oMath>
                  </m:oMathPara>
                </a14:m>
                <a:endParaRPr kumimoji="0" lang="en-IN" sz="3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E49DBDC-05F8-4F9A-9F0C-0324938292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32070" y="5679080"/>
                <a:ext cx="561949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8A39B8FA-7428-4A74-8552-CB6592A472F5}"/>
                  </a:ext>
                </a:extLst>
              </p:cNvPr>
              <p:cNvSpPr txBox="1"/>
              <p:nvPr/>
            </p:nvSpPr>
            <p:spPr>
              <a:xfrm>
                <a:off x="6452365" y="5703645"/>
                <a:ext cx="489749" cy="46166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IN" sz="30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0" lang="en-IN" sz="30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b>
                          <m:r>
                            <a:rPr kumimoji="0" lang="en-IN" sz="30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</m:oMath>
                  </m:oMathPara>
                </a14:m>
                <a:endParaRPr kumimoji="0" lang="en-IN" sz="3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8A39B8FA-7428-4A74-8552-CB6592A472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2365" y="5703645"/>
                <a:ext cx="489749" cy="4616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49C7D319-46FE-4EB2-BC14-9BB51F8D4E63}"/>
                  </a:ext>
                </a:extLst>
              </p:cNvPr>
              <p:cNvSpPr txBox="1"/>
              <p:nvPr/>
            </p:nvSpPr>
            <p:spPr>
              <a:xfrm>
                <a:off x="4983109" y="5627321"/>
                <a:ext cx="431015" cy="61555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IN" sz="40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𝜋</m:t>
                      </m:r>
                    </m:oMath>
                  </m:oMathPara>
                </a14:m>
                <a:endParaRPr kumimoji="0" lang="en-IN" sz="4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49C7D319-46FE-4EB2-BC14-9BB51F8D4E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3109" y="5627321"/>
                <a:ext cx="431015" cy="61555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6FE0FA70-161F-4F2B-BF48-14D3AB35B59C}"/>
                  </a:ext>
                </a:extLst>
              </p:cNvPr>
              <p:cNvSpPr txBox="1"/>
              <p:nvPr/>
            </p:nvSpPr>
            <p:spPr>
              <a:xfrm>
                <a:off x="8547424" y="6184702"/>
                <a:ext cx="353430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IN" sz="28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𝐷</m:t>
                      </m:r>
                    </m:oMath>
                  </m:oMathPara>
                </a14:m>
                <a:endParaRPr kumimoji="0" lang="en-IN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6FE0FA70-161F-4F2B-BF48-14D3AB35B5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47424" y="6184702"/>
                <a:ext cx="353430" cy="43088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Rectangle 24">
            <a:extLst>
              <a:ext uri="{FF2B5EF4-FFF2-40B4-BE49-F238E27FC236}">
                <a16:creationId xmlns:a16="http://schemas.microsoft.com/office/drawing/2014/main" id="{4A792F20-FFE0-48AC-9B46-9A03AF8F10E1}"/>
              </a:ext>
            </a:extLst>
          </p:cNvPr>
          <p:cNvSpPr/>
          <p:nvPr/>
        </p:nvSpPr>
        <p:spPr>
          <a:xfrm>
            <a:off x="9406579" y="5385005"/>
            <a:ext cx="1345573" cy="1218444"/>
          </a:xfrm>
          <a:prstGeom prst="rect">
            <a:avLst/>
          </a:prstGeom>
          <a:solidFill>
            <a:sysClr val="window" lastClr="FFFFFF">
              <a:alpha val="0"/>
            </a:sysClr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2DBB57F2-DB8E-490D-8B9B-7CA13CCDE6E7}"/>
              </a:ext>
            </a:extLst>
          </p:cNvPr>
          <p:cNvSpPr/>
          <p:nvPr/>
        </p:nvSpPr>
        <p:spPr>
          <a:xfrm>
            <a:off x="9595413" y="5531216"/>
            <a:ext cx="847288" cy="844909"/>
          </a:xfrm>
          <a:prstGeom prst="ellipse">
            <a:avLst/>
          </a:prstGeom>
          <a:solidFill>
            <a:sysClr val="window" lastClr="FFFFFF"/>
          </a:solidFill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4596F49B-F2A5-4217-A4CC-61D6BD53207B}"/>
                  </a:ext>
                </a:extLst>
              </p:cNvPr>
              <p:cNvSpPr txBox="1"/>
              <p:nvPr/>
            </p:nvSpPr>
            <p:spPr>
              <a:xfrm>
                <a:off x="9819553" y="5738226"/>
                <a:ext cx="458267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800" b="0" i="1" smtClean="0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IN" sz="28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en-IN" sz="2800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4596F49B-F2A5-4217-A4CC-61D6BD5320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19553" y="5738226"/>
                <a:ext cx="458267" cy="43088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D3165C29-1CC4-4F91-AC84-97097811082E}"/>
                  </a:ext>
                </a:extLst>
              </p:cNvPr>
              <p:cNvSpPr txBox="1"/>
              <p:nvPr/>
            </p:nvSpPr>
            <p:spPr>
              <a:xfrm>
                <a:off x="10376734" y="6156708"/>
                <a:ext cx="353430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IN" sz="28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𝐾</m:t>
                      </m:r>
                    </m:oMath>
                  </m:oMathPara>
                </a14:m>
                <a:endParaRPr kumimoji="0" lang="en-IN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D3165C29-1CC4-4F91-AC84-9709781108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76734" y="6156708"/>
                <a:ext cx="353430" cy="43088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0D4D95CF-554D-4091-8BB4-011F392DEB2B}"/>
              </a:ext>
            </a:extLst>
          </p:cNvPr>
          <p:cNvCxnSpPr>
            <a:cxnSpLocks/>
            <a:stCxn id="26" idx="2"/>
            <a:endCxn id="6" idx="6"/>
          </p:cNvCxnSpPr>
          <p:nvPr/>
        </p:nvCxnSpPr>
        <p:spPr>
          <a:xfrm flipH="1">
            <a:off x="8528858" y="5953671"/>
            <a:ext cx="1066555" cy="10821"/>
          </a:xfrm>
          <a:prstGeom prst="straightConnector1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4742D55C-AAAC-4A95-B260-D41C4338F3DA}"/>
                  </a:ext>
                </a:extLst>
              </p:cNvPr>
              <p:cNvSpPr txBox="1"/>
              <p:nvPr/>
            </p:nvSpPr>
            <p:spPr>
              <a:xfrm>
                <a:off x="409934" y="5169562"/>
                <a:ext cx="3113416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800" b="1" i="1" smtClean="0"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b>
                          <m:r>
                            <a:rPr lang="en-IN" sz="28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r>
                        <a:rPr lang="en-IN" sz="2800" b="0" i="1" smtClean="0">
                          <a:latin typeface="Cambria Math" panose="02040503050406030204" pitchFamily="18" charset="0"/>
                        </a:rPr>
                        <m:t>∼</m:t>
                      </m:r>
                      <m:r>
                        <m:rPr>
                          <m:sty m:val="p"/>
                        </m:rPr>
                        <a:rPr lang="en-IN" sz="2800" b="0" i="1" smtClean="0">
                          <a:latin typeface="Cambria Math" panose="02040503050406030204" pitchFamily="18" charset="0"/>
                        </a:rPr>
                        <m:t>mul</m:t>
                      </m:r>
                      <m:r>
                        <m:rPr>
                          <m:sty m:val="p"/>
                        </m:rPr>
                        <a:rPr lang="en-IN" sz="2800" b="0" i="0" smtClean="0">
                          <a:latin typeface="Cambria Math" panose="02040503050406030204" pitchFamily="18" charset="0"/>
                        </a:rPr>
                        <m:t>t</m:t>
                      </m:r>
                      <m:r>
                        <m:rPr>
                          <m:sty m:val="p"/>
                        </m:rPr>
                        <a:rPr lang="en-IN" sz="2800" b="0" i="1" smtClean="0">
                          <a:latin typeface="Cambria Math" panose="02040503050406030204" pitchFamily="18" charset="0"/>
                        </a:rPr>
                        <m:t>inoulli</m:t>
                      </m:r>
                      <m:r>
                        <a:rPr lang="en-IN" sz="28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IN" sz="2800" b="0" i="1" smtClean="0"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lang="en-IN" sz="2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sz="2800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4742D55C-AAAC-4A95-B260-D41C4338F3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934" y="5169562"/>
                <a:ext cx="3113416" cy="43088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EA1B1773-558C-4170-9093-C7A71812F4E8}"/>
                  </a:ext>
                </a:extLst>
              </p:cNvPr>
              <p:cNvSpPr txBox="1"/>
              <p:nvPr/>
            </p:nvSpPr>
            <p:spPr>
              <a:xfrm>
                <a:off x="88856" y="5751800"/>
                <a:ext cx="4290212" cy="47128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800" b="1" i="1" smtClean="0"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b>
                          <m:r>
                            <a:rPr lang="en-IN" sz="28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r>
                        <a:rPr lang="en-IN" sz="2800" b="0" i="1" smtClean="0">
                          <a:latin typeface="Cambria Math" panose="02040503050406030204" pitchFamily="18" charset="0"/>
                        </a:rPr>
                        <m:t>∼</m:t>
                      </m:r>
                      <m:r>
                        <m:rPr>
                          <m:sty m:val="p"/>
                        </m:rPr>
                        <a:rPr lang="en-IN" sz="2800" b="0" i="1" smtClean="0">
                          <a:latin typeface="Cambria Math" panose="02040503050406030204" pitchFamily="18" charset="0"/>
                        </a:rPr>
                        <m:t>mul</m:t>
                      </m:r>
                      <m:r>
                        <m:rPr>
                          <m:sty m:val="p"/>
                        </m:rPr>
                        <a:rPr lang="en-IN" sz="2800" b="0" i="0" smtClean="0">
                          <a:latin typeface="Cambria Math" panose="02040503050406030204" pitchFamily="18" charset="0"/>
                        </a:rPr>
                        <m:t>tinomial</m:t>
                      </m:r>
                      <m:r>
                        <a:rPr lang="en-IN" sz="28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IN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800" b="0" i="1" smtClean="0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sSub>
                            <m:sSubPr>
                              <m:ctrlPr>
                                <a:rPr lang="en-IN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8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IN" sz="28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</m:sub>
                      </m:sSub>
                      <m:r>
                        <a:rPr lang="en-IN" sz="28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IN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8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IN" sz="28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r>
                        <a:rPr lang="en-IN" sz="2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sz="2800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EA1B1773-558C-4170-9093-C7A71812F4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856" y="5751800"/>
                <a:ext cx="4290212" cy="471283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Speech Bubble: Rectangle 44">
                <a:extLst>
                  <a:ext uri="{FF2B5EF4-FFF2-40B4-BE49-F238E27FC236}">
                    <a16:creationId xmlns:a16="http://schemas.microsoft.com/office/drawing/2014/main" id="{BF2BC59D-693B-4DAC-AD46-91BDC28557C1}"/>
                  </a:ext>
                </a:extLst>
              </p:cNvPr>
              <p:cNvSpPr/>
              <p:nvPr/>
            </p:nvSpPr>
            <p:spPr>
              <a:xfrm>
                <a:off x="9645585" y="2229605"/>
                <a:ext cx="2263589" cy="652768"/>
              </a:xfrm>
              <a:prstGeom prst="wedgeRectCallout">
                <a:avLst>
                  <a:gd name="adj1" fmla="val -61244"/>
                  <a:gd name="adj2" fmla="val 78248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20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Each representing a “topic” (</a:t>
                </a:r>
                <a14:m>
                  <m:oMath xmlns:m="http://schemas.openxmlformats.org/officeDocument/2006/math">
                    <m:r>
                      <a:rPr lang="en-IN" sz="2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IN" sz="20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topics)</a:t>
                </a:r>
              </a:p>
            </p:txBody>
          </p:sp>
        </mc:Choice>
        <mc:Fallback xmlns="">
          <p:sp>
            <p:nvSpPr>
              <p:cNvPr id="45" name="Speech Bubble: Rectangle 44">
                <a:extLst>
                  <a:ext uri="{FF2B5EF4-FFF2-40B4-BE49-F238E27FC236}">
                    <a16:creationId xmlns:a16="http://schemas.microsoft.com/office/drawing/2014/main" id="{BF2BC59D-693B-4DAC-AD46-91BDC28557C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45585" y="2229605"/>
                <a:ext cx="2263589" cy="652768"/>
              </a:xfrm>
              <a:prstGeom prst="wedgeRectCallout">
                <a:avLst>
                  <a:gd name="adj1" fmla="val -61244"/>
                  <a:gd name="adj2" fmla="val 78248"/>
                </a:avLst>
              </a:prstGeom>
              <a:blipFill>
                <a:blip r:embed="rId14"/>
                <a:stretch>
                  <a:fillRect t="-6294" r="-701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Speech Bubble: Rectangle 45">
            <a:extLst>
              <a:ext uri="{FF2B5EF4-FFF2-40B4-BE49-F238E27FC236}">
                <a16:creationId xmlns:a16="http://schemas.microsoft.com/office/drawing/2014/main" id="{0CD9A2D7-97D9-4CA9-907E-042FF5E3A41A}"/>
              </a:ext>
            </a:extLst>
          </p:cNvPr>
          <p:cNvSpPr/>
          <p:nvPr/>
        </p:nvSpPr>
        <p:spPr>
          <a:xfrm>
            <a:off x="3638670" y="4954257"/>
            <a:ext cx="1559946" cy="529965"/>
          </a:xfrm>
          <a:prstGeom prst="wedgeRectCallout">
            <a:avLst>
              <a:gd name="adj1" fmla="val 44208"/>
              <a:gd name="adj2" fmla="val 71386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dirty="0">
                <a:solidFill>
                  <a:schemeClr val="tx1"/>
                </a:solidFill>
                <a:latin typeface="Abadi Extra Light" panose="020B0204020104020204" pitchFamily="34" charset="0"/>
              </a:rPr>
              <a:t>Topic Mixing proportion vector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Speech Bubble: Rectangle 46">
                <a:extLst>
                  <a:ext uri="{FF2B5EF4-FFF2-40B4-BE49-F238E27FC236}">
                    <a16:creationId xmlns:a16="http://schemas.microsoft.com/office/drawing/2014/main" id="{E0625C88-C5E0-4D61-8BB7-4F0C51917FFF}"/>
                  </a:ext>
                </a:extLst>
              </p:cNvPr>
              <p:cNvSpPr/>
              <p:nvPr/>
            </p:nvSpPr>
            <p:spPr>
              <a:xfrm>
                <a:off x="5292074" y="4939885"/>
                <a:ext cx="1559946" cy="529965"/>
              </a:xfrm>
              <a:prstGeom prst="wedgeRectCallout">
                <a:avLst>
                  <a:gd name="adj1" fmla="val 37536"/>
                  <a:gd name="adj2" fmla="val 72789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Cluster/topic of document </a:t>
                </a:r>
                <a14:m>
                  <m:oMath xmlns:m="http://schemas.openxmlformats.org/officeDocument/2006/math">
                    <m:r>
                      <a:rPr lang="en-IN" sz="16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endParaRPr lang="en-IN" sz="1600" dirty="0">
                  <a:solidFill>
                    <a:schemeClr val="tx1"/>
                  </a:solidFill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47" name="Speech Bubble: Rectangle 46">
                <a:extLst>
                  <a:ext uri="{FF2B5EF4-FFF2-40B4-BE49-F238E27FC236}">
                    <a16:creationId xmlns:a16="http://schemas.microsoft.com/office/drawing/2014/main" id="{E0625C88-C5E0-4D61-8BB7-4F0C51917FF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2074" y="4939885"/>
                <a:ext cx="1559946" cy="529965"/>
              </a:xfrm>
              <a:prstGeom prst="wedgeRectCallout">
                <a:avLst>
                  <a:gd name="adj1" fmla="val 37536"/>
                  <a:gd name="adj2" fmla="val 72789"/>
                </a:avLst>
              </a:prstGeom>
              <a:blipFill>
                <a:blip r:embed="rId15"/>
                <a:stretch>
                  <a:fillRect l="-1544" t="-5405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Speech Bubble: Rectangle 47">
                <a:extLst>
                  <a:ext uri="{FF2B5EF4-FFF2-40B4-BE49-F238E27FC236}">
                    <a16:creationId xmlns:a16="http://schemas.microsoft.com/office/drawing/2014/main" id="{F0AA9FA5-5E9F-45F0-83FA-D140012BAD2A}"/>
                  </a:ext>
                </a:extLst>
              </p:cNvPr>
              <p:cNvSpPr/>
              <p:nvPr/>
            </p:nvSpPr>
            <p:spPr>
              <a:xfrm>
                <a:off x="10905540" y="5610780"/>
                <a:ext cx="1197604" cy="529965"/>
              </a:xfrm>
              <a:prstGeom prst="wedgeRectCallout">
                <a:avLst>
                  <a:gd name="adj1" fmla="val -86312"/>
                  <a:gd name="adj2" fmla="val 9665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14:m>
                  <m:oMath xmlns:m="http://schemas.openxmlformats.org/officeDocument/2006/math">
                    <m:r>
                      <a:rPr lang="en-IN" sz="16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topic distributions</a:t>
                </a:r>
              </a:p>
            </p:txBody>
          </p:sp>
        </mc:Choice>
        <mc:Fallback xmlns="">
          <p:sp>
            <p:nvSpPr>
              <p:cNvPr id="48" name="Speech Bubble: Rectangle 47">
                <a:extLst>
                  <a:ext uri="{FF2B5EF4-FFF2-40B4-BE49-F238E27FC236}">
                    <a16:creationId xmlns:a16="http://schemas.microsoft.com/office/drawing/2014/main" id="{F0AA9FA5-5E9F-45F0-83FA-D140012BAD2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05540" y="5610780"/>
                <a:ext cx="1197604" cy="529965"/>
              </a:xfrm>
              <a:prstGeom prst="wedgeRectCallout">
                <a:avLst>
                  <a:gd name="adj1" fmla="val -86312"/>
                  <a:gd name="adj2" fmla="val 9665"/>
                </a:avLst>
              </a:prstGeom>
              <a:blipFill>
                <a:blip r:embed="rId16"/>
                <a:stretch>
                  <a:fillRect t="-6667" b="-16667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D38AA909-2A1D-4440-A831-A2E48397D10A}"/>
                  </a:ext>
                </a:extLst>
              </p:cNvPr>
              <p:cNvSpPr/>
              <p:nvPr/>
            </p:nvSpPr>
            <p:spPr>
              <a:xfrm>
                <a:off x="7174865" y="4310484"/>
                <a:ext cx="4849375" cy="871127"/>
              </a:xfrm>
              <a:prstGeom prst="rect">
                <a:avLst/>
              </a:prstGeom>
              <a:solidFill>
                <a:schemeClr val="accent1">
                  <a:alpha val="0"/>
                </a:schemeClr>
              </a:solidFill>
              <a:ln w="3492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dirty="0">
                    <a:solidFill>
                      <a:srgbClr val="FF0000"/>
                    </a:solidFill>
                  </a:rPr>
                  <a:t>Limitation: Each doc </a:t>
                </a:r>
                <a14:m>
                  <m:oMath xmlns:m="http://schemas.openxmlformats.org/officeDocument/2006/math">
                    <m:r>
                      <a:rPr lang="en-IN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IN" dirty="0">
                    <a:solidFill>
                      <a:srgbClr val="FF0000"/>
                    </a:solidFill>
                  </a:rPr>
                  <a:t> belongs to a single cluster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b>
                        <m:r>
                          <a:rPr lang="en-I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</m:oMath>
                </a14:m>
                <a:r>
                  <a:rPr lang="en-IN" dirty="0">
                    <a:solidFill>
                      <a:srgbClr val="FF0000"/>
                    </a:solidFill>
                  </a:rPr>
                  <a:t> and all words in a document assumed to be from the same topic. This is unrealistic/restrictive</a:t>
                </a:r>
              </a:p>
            </p:txBody>
          </p:sp>
        </mc:Choice>
        <mc:Fallback xmlns=""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D38AA909-2A1D-4440-A831-A2E48397D10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74865" y="4310484"/>
                <a:ext cx="4849375" cy="871127"/>
              </a:xfrm>
              <a:prstGeom prst="rect">
                <a:avLst/>
              </a:prstGeom>
              <a:blipFill>
                <a:blip r:embed="rId17"/>
                <a:stretch>
                  <a:fillRect l="-749" t="-4027" b="-11409"/>
                </a:stretch>
              </a:blipFill>
              <a:ln w="34925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Speech Bubble: Rectangle 50">
                <a:extLst>
                  <a:ext uri="{FF2B5EF4-FFF2-40B4-BE49-F238E27FC236}">
                    <a16:creationId xmlns:a16="http://schemas.microsoft.com/office/drawing/2014/main" id="{069BBD1B-B4C5-43AC-99B8-8706F4DC592F}"/>
                  </a:ext>
                </a:extLst>
              </p:cNvPr>
              <p:cNvSpPr/>
              <p:nvPr/>
            </p:nvSpPr>
            <p:spPr>
              <a:xfrm>
                <a:off x="88856" y="6379607"/>
                <a:ext cx="2039804" cy="326661"/>
              </a:xfrm>
              <a:prstGeom prst="wedgeRectCallout">
                <a:avLst>
                  <a:gd name="adj1" fmla="val -37450"/>
                  <a:gd name="adj2" fmla="val -98289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Counts will sum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16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16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IN" sz="16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</m:oMath>
                </a14:m>
                <a:endParaRPr lang="en-IN" sz="1600" dirty="0">
                  <a:solidFill>
                    <a:schemeClr val="tx1"/>
                  </a:solidFill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51" name="Speech Bubble: Rectangle 50">
                <a:extLst>
                  <a:ext uri="{FF2B5EF4-FFF2-40B4-BE49-F238E27FC236}">
                    <a16:creationId xmlns:a16="http://schemas.microsoft.com/office/drawing/2014/main" id="{069BBD1B-B4C5-43AC-99B8-8706F4DC592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856" y="6379607"/>
                <a:ext cx="2039804" cy="326661"/>
              </a:xfrm>
              <a:prstGeom prst="wedgeRectCallout">
                <a:avLst>
                  <a:gd name="adj1" fmla="val -37450"/>
                  <a:gd name="adj2" fmla="val -98289"/>
                </a:avLst>
              </a:prstGeom>
              <a:blipFill>
                <a:blip r:embed="rId18"/>
                <a:stretch>
                  <a:fillRect l="-1484" b="-14458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Speech Bubble: Rectangle 51">
            <a:extLst>
              <a:ext uri="{FF2B5EF4-FFF2-40B4-BE49-F238E27FC236}">
                <a16:creationId xmlns:a16="http://schemas.microsoft.com/office/drawing/2014/main" id="{5FA665EA-0D17-4FA7-8903-F41D4EF220E9}"/>
              </a:ext>
            </a:extLst>
          </p:cNvPr>
          <p:cNvSpPr/>
          <p:nvPr/>
        </p:nvSpPr>
        <p:spPr>
          <a:xfrm>
            <a:off x="8364759" y="1413637"/>
            <a:ext cx="3291146" cy="599957"/>
          </a:xfrm>
          <a:prstGeom prst="wedgeRectCallout">
            <a:avLst>
              <a:gd name="adj1" fmla="val 1257"/>
              <a:gd name="adj2" fmla="val 87379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2000" dirty="0">
                <a:solidFill>
                  <a:schemeClr val="tx1"/>
                </a:solidFill>
                <a:latin typeface="Abadi Extra Light" panose="020B0204020104020204" pitchFamily="34" charset="0"/>
              </a:rPr>
              <a:t>Each topic is a prob. distribution over word tokens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04495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65027"/>
    </mc:Choice>
    <mc:Fallback xmlns="">
      <p:transition spd="slow" advTm="36502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9" grpId="0" animBg="1"/>
      <p:bldP spid="13" grpId="0"/>
      <p:bldP spid="14" grpId="0"/>
      <p:bldP spid="16" grpId="0"/>
      <p:bldP spid="17" grpId="0"/>
      <p:bldP spid="25" grpId="0" animBg="1"/>
      <p:bldP spid="26" grpId="0" animBg="1"/>
      <p:bldP spid="23" grpId="0"/>
      <p:bldP spid="28" grpId="0"/>
      <p:bldP spid="31" grpId="0"/>
      <p:bldP spid="33" grpId="0"/>
      <p:bldP spid="45" grpId="0" animBg="1"/>
      <p:bldP spid="46" grpId="0" animBg="1"/>
      <p:bldP spid="47" grpId="0" animBg="1"/>
      <p:bldP spid="48" grpId="0" animBg="1"/>
      <p:bldP spid="49" grpId="0" animBg="1"/>
      <p:bldP spid="51" grpId="0" animBg="1"/>
      <p:bldP spid="5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Documents can be about multiple topics</a:t>
            </a:r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bg1">
                    <a:lumMod val="65000"/>
                  </a:schemeClr>
                </a:solidFill>
              </a:rPr>
              <a:pPr/>
              <a:t>17</a:t>
            </a:fld>
            <a:endParaRPr lang="en-IN" sz="28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9B72A9DD-84D0-468C-9554-760D7C8AC8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3568" y="1147874"/>
            <a:ext cx="6664180" cy="5260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Speech Bubble: Rectangle 31">
            <a:extLst>
              <a:ext uri="{FF2B5EF4-FFF2-40B4-BE49-F238E27FC236}">
                <a16:creationId xmlns:a16="http://schemas.microsoft.com/office/drawing/2014/main" id="{2E9DBB09-B7A5-4C08-8169-43FEF92B9833}"/>
              </a:ext>
            </a:extLst>
          </p:cNvPr>
          <p:cNvSpPr/>
          <p:nvPr/>
        </p:nvSpPr>
        <p:spPr>
          <a:xfrm>
            <a:off x="8579712" y="1845130"/>
            <a:ext cx="2039804" cy="730010"/>
          </a:xfrm>
          <a:prstGeom prst="wedgeRectCallout">
            <a:avLst>
              <a:gd name="adj1" fmla="val -65067"/>
              <a:gd name="adj2" fmla="val 37772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dirty="0">
                <a:solidFill>
                  <a:schemeClr val="tx1"/>
                </a:solidFill>
                <a:latin typeface="Abadi Extra Light" panose="020B0204020104020204" pitchFamily="34" charset="0"/>
              </a:rPr>
              <a:t>How do we find the word-topic associations in each document?</a:t>
            </a:r>
          </a:p>
        </p:txBody>
      </p:sp>
      <p:sp>
        <p:nvSpPr>
          <p:cNvPr id="34" name="Speech Bubble: Rectangle 33">
            <a:extLst>
              <a:ext uri="{FF2B5EF4-FFF2-40B4-BE49-F238E27FC236}">
                <a16:creationId xmlns:a16="http://schemas.microsoft.com/office/drawing/2014/main" id="{D7C7DCA8-AF7D-4800-959F-6B422526FB36}"/>
              </a:ext>
            </a:extLst>
          </p:cNvPr>
          <p:cNvSpPr/>
          <p:nvPr/>
        </p:nvSpPr>
        <p:spPr>
          <a:xfrm>
            <a:off x="9037471" y="2764974"/>
            <a:ext cx="2039804" cy="730010"/>
          </a:xfrm>
          <a:prstGeom prst="wedgeRectCallout">
            <a:avLst>
              <a:gd name="adj1" fmla="val 6177"/>
              <a:gd name="adj2" fmla="val -80776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dirty="0">
                <a:solidFill>
                  <a:schemeClr val="tx1"/>
                </a:solidFill>
                <a:latin typeface="Abadi Extra Light" panose="020B0204020104020204" pitchFamily="34" charset="0"/>
              </a:rPr>
              <a:t>How do we use them to learn topics in the given text collection?</a:t>
            </a:r>
          </a:p>
        </p:txBody>
      </p:sp>
      <p:sp>
        <p:nvSpPr>
          <p:cNvPr id="35" name="Speech Bubble: Rectangle 34">
            <a:extLst>
              <a:ext uri="{FF2B5EF4-FFF2-40B4-BE49-F238E27FC236}">
                <a16:creationId xmlns:a16="http://schemas.microsoft.com/office/drawing/2014/main" id="{9A300BB5-067E-4A52-83FB-036A57BA867E}"/>
              </a:ext>
            </a:extLst>
          </p:cNvPr>
          <p:cNvSpPr/>
          <p:nvPr/>
        </p:nvSpPr>
        <p:spPr>
          <a:xfrm>
            <a:off x="8724506" y="3695707"/>
            <a:ext cx="3023901" cy="730010"/>
          </a:xfrm>
          <a:prstGeom prst="wedgeRectCallout">
            <a:avLst>
              <a:gd name="adj1" fmla="val 5097"/>
              <a:gd name="adj2" fmla="val -77421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dirty="0">
                <a:solidFill>
                  <a:schemeClr val="tx1"/>
                </a:solidFill>
                <a:latin typeface="Abadi Extra Light" panose="020B0204020104020204" pitchFamily="34" charset="0"/>
              </a:rPr>
              <a:t>How do we learn low-dim document representations in terms of the topics they represent?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08518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1690"/>
    </mc:Choice>
    <mc:Fallback xmlns="">
      <p:transition spd="slow" advTm="10169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4" grpId="0" animBg="1"/>
      <p:bldP spid="3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83623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sz="2600" dirty="0">
                    <a:latin typeface="Abadi Extra Light" panose="020B0204020104020204" pitchFamily="34" charset="0"/>
                  </a:rPr>
                  <a:t>Assume a </a:t>
                </a:r>
                <a:r>
                  <a:rPr lang="en-IN" sz="2600" u="sng" dirty="0">
                    <a:latin typeface="Abadi Extra Light" panose="020B0204020104020204" pitchFamily="34" charset="0"/>
                  </a:rPr>
                  <a:t>corpus-level</a:t>
                </a:r>
                <a:r>
                  <a:rPr lang="en-IN" sz="2600" dirty="0">
                    <a:latin typeface="Abadi Extra Light" panose="020B0204020104020204" pitchFamily="34" charset="0"/>
                  </a:rPr>
                  <a:t> topic mixing proportions </a:t>
                </a:r>
                <a14:m>
                  <m:oMath xmlns:m="http://schemas.openxmlformats.org/officeDocument/2006/math">
                    <m:r>
                      <a:rPr lang="en-IN" sz="2600" b="1" i="1" smtClean="0">
                        <a:latin typeface="Cambria Math" panose="02040503050406030204" pitchFamily="18" charset="0"/>
                      </a:rPr>
                      <m:t>𝜶</m:t>
                    </m:r>
                  </m:oMath>
                </a14:m>
                <a:r>
                  <a:rPr lang="en-IN" sz="2600" b="0" dirty="0">
                    <a:latin typeface="Abadi Extra Light" panose="020B0204020104020204" pitchFamily="34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en-IN" i="1" dirty="0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IN" i="1" dirty="0">
                        <a:latin typeface="Cambria Math" panose="02040503050406030204" pitchFamily="18" charset="0"/>
                      </a:rPr>
                      <m:t>× 1 </m:t>
                    </m:r>
                  </m:oMath>
                </a14:m>
                <a:r>
                  <a:rPr lang="en-IN" dirty="0">
                    <a:latin typeface="Abadi Extra Light" panose="020B0204020104020204" pitchFamily="34" charset="0"/>
                  </a:rPr>
                  <a:t>prob vector)</a:t>
                </a:r>
                <a:endParaRPr lang="en-IN" sz="2600" b="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sz="2600" dirty="0">
                    <a:latin typeface="Abadi Extra Light" panose="020B0204020104020204" pitchFamily="34" charset="0"/>
                  </a:rPr>
                  <a:t>Also assume </a:t>
                </a:r>
                <a:r>
                  <a:rPr lang="en-IN" sz="2600" u="sng" dirty="0">
                    <a:latin typeface="Abadi Extra Light" panose="020B0204020104020204" pitchFamily="34" charset="0"/>
                  </a:rPr>
                  <a:t>doc-level</a:t>
                </a:r>
                <a:r>
                  <a:rPr lang="en-IN" sz="2600" dirty="0">
                    <a:latin typeface="Abadi Extra Light" panose="020B0204020104020204" pitchFamily="34" charset="0"/>
                  </a:rPr>
                  <a:t> topic mixing props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</m:oMath>
                </a14:m>
                <a:r>
                  <a:rPr lang="en-IN" sz="2600" dirty="0">
                    <a:latin typeface="Abadi Extra Light" panose="020B0204020104020204" pitchFamily="34" charset="0"/>
                  </a:rPr>
                  <a:t> </a:t>
                </a:r>
                <a:r>
                  <a:rPr lang="en-IN" sz="2400" dirty="0">
                    <a:latin typeface="Abadi Extra Light" panose="020B0204020104020204" pitchFamily="34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IN" sz="2400" i="1" dirty="0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IN" sz="2400" i="1" dirty="0">
                        <a:latin typeface="Cambria Math" panose="02040503050406030204" pitchFamily="18" charset="0"/>
                      </a:rPr>
                      <m:t>× 1 </m:t>
                    </m:r>
                  </m:oMath>
                </a14:m>
                <a:r>
                  <a:rPr lang="en-IN" sz="2400" dirty="0">
                    <a:latin typeface="Abadi Extra Light" panose="020B0204020104020204" pitchFamily="34" charset="0"/>
                  </a:rPr>
                  <a:t>prob vector)</a:t>
                </a:r>
                <a:endParaRPr lang="en-IN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sz="2600" dirty="0">
                    <a:latin typeface="Abadi Extra Light" panose="020B0204020104020204" pitchFamily="34" charset="0"/>
                  </a:rPr>
                  <a:t>Instead of assuming a single cluster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6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600" b="1" i="1" dirty="0" smtClean="0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b>
                        <m:r>
                          <a:rPr lang="en-IN" sz="2600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</m:oMath>
                </a14:m>
                <a:r>
                  <a:rPr lang="en-IN" sz="2600" dirty="0">
                    <a:latin typeface="Abadi Extra Light" panose="020B0204020104020204" pitchFamily="34" charset="0"/>
                  </a:rPr>
                  <a:t> for doc </a:t>
                </a:r>
                <a14:m>
                  <m:oMath xmlns:m="http://schemas.openxmlformats.org/officeDocument/2006/math">
                    <m:r>
                      <a:rPr lang="en-IN" sz="2600" i="1" dirty="0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IN" sz="2600" dirty="0">
                    <a:latin typeface="Abadi Extra Light" panose="020B0204020104020204" pitchFamily="34" charset="0"/>
                  </a:rPr>
                  <a:t>, cluster each word in it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en-IN" sz="24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en-IN" sz="24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b>
                        <m:r>
                          <a:rPr kumimoji="0" lang="en-IN" sz="24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kumimoji="0" lang="en-IN" sz="24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kumimoji="0" lang="en-IN" sz="24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kumimoji="0" lang="en-IN" sz="24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∈{1,2,…, </m:t>
                    </m:r>
                    <m:r>
                      <a:rPr kumimoji="0" lang="en-IN" sz="24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𝐾</m:t>
                    </m:r>
                    <m:r>
                      <a:rPr kumimoji="0" lang="en-IN" sz="24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IN" sz="2200" dirty="0">
                    <a:latin typeface="Abadi Extra Light" panose="020B0204020104020204" pitchFamily="34" charset="0"/>
                  </a:rPr>
                  <a:t> denotes the cluster/topic of word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2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IN" sz="22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IN" sz="22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IN" sz="2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IN" sz="2200" b="0" i="1" smtClean="0">
                        <a:latin typeface="Cambria Math" panose="02040503050406030204" pitchFamily="18" charset="0"/>
                      </a:rPr>
                      <m:t>∈{1,2,…, </m:t>
                    </m:r>
                    <m:r>
                      <a:rPr lang="en-IN" sz="2200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IN" sz="2200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GB" sz="22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Can obtain the “average” clustering for doc </a:t>
                </a:r>
                <a14:m>
                  <m:oMath xmlns:m="http://schemas.openxmlformats.org/officeDocument/2006/math"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using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600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IN" sz="2600" i="1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GB" sz="260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IN" sz="2600" b="1" i="1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</m:acc>
                      </m:e>
                      <m:sub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IN" sz="2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en-IN" sz="2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2600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IN" sz="2600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b>
                        </m:sSub>
                      </m:den>
                    </m:f>
                    <m:nary>
                      <m:naryPr>
                        <m:chr m:val="∑"/>
                        <m:limLoc m:val="subSup"/>
                        <m:ctrlPr>
                          <a:rPr lang="en-IN" sz="26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IN" sz="2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sSub>
                          <m:sSubPr>
                            <m:ctrlPr>
                              <a:rPr lang="en-IN" sz="2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2600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IN" sz="2600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b>
                        </m:sSub>
                      </m:sup>
                      <m:e>
                        <m:sSub>
                          <m:sSubPr>
                            <m:ctrlPr>
                              <a:rPr lang="en-IN" i="1" ker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b="1" i="1" ker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IN" i="1" ker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  <m:r>
                              <a:rPr lang="en-IN" i="1" ker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IN" i="1" ker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nary>
                  </m:oMath>
                </a14:m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The generative model is as follows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2600" dirty="0"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83623" y="1130786"/>
                <a:ext cx="11740617" cy="5557532"/>
              </a:xfrm>
              <a:blipFill>
                <a:blip r:embed="rId5"/>
                <a:stretch>
                  <a:fillRect l="-831" t="-1864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 More Fine-Grained Mixture Model for Text</a:t>
            </a:r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bg1">
                    <a:lumMod val="65000"/>
                  </a:schemeClr>
                </a:solidFill>
              </a:rPr>
              <a:pPr/>
              <a:t>18</a:t>
            </a:fld>
            <a:endParaRPr lang="en-IN" sz="28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DF13246A-58AB-4209-80C6-505838681F6B}"/>
              </a:ext>
            </a:extLst>
          </p:cNvPr>
          <p:cNvSpPr/>
          <p:nvPr/>
        </p:nvSpPr>
        <p:spPr>
          <a:xfrm>
            <a:off x="10042323" y="5243162"/>
            <a:ext cx="1345573" cy="1218444"/>
          </a:xfrm>
          <a:prstGeom prst="rect">
            <a:avLst/>
          </a:prstGeom>
          <a:solidFill>
            <a:sysClr val="window" lastClr="FFFFFF">
              <a:alpha val="0"/>
            </a:sysClr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9AFBA27C-436E-4005-8544-E00FA494DF85}"/>
              </a:ext>
            </a:extLst>
          </p:cNvPr>
          <p:cNvSpPr/>
          <p:nvPr/>
        </p:nvSpPr>
        <p:spPr>
          <a:xfrm>
            <a:off x="10231157" y="5389373"/>
            <a:ext cx="847288" cy="844909"/>
          </a:xfrm>
          <a:prstGeom prst="ellipse">
            <a:avLst/>
          </a:prstGeom>
          <a:solidFill>
            <a:sysClr val="window" lastClr="FFFFFF"/>
          </a:solidFill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CED28396-7D8C-4600-9EDF-FA020AE283A3}"/>
                  </a:ext>
                </a:extLst>
              </p:cNvPr>
              <p:cNvSpPr txBox="1"/>
              <p:nvPr/>
            </p:nvSpPr>
            <p:spPr>
              <a:xfrm>
                <a:off x="10455297" y="5596383"/>
                <a:ext cx="458267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800" b="1" i="1" smtClean="0">
                              <a:latin typeface="Cambria Math" panose="02040503050406030204" pitchFamily="18" charset="0"/>
                            </a:rPr>
                            <m:t>𝝓</m:t>
                          </m:r>
                        </m:e>
                        <m:sub>
                          <m:r>
                            <a:rPr lang="en-IN" sz="28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en-IN" sz="2800" dirty="0"/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CED28396-7D8C-4600-9EDF-FA020AE283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55297" y="5596383"/>
                <a:ext cx="458267" cy="43088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D026B183-E635-4612-9462-93E53A2DCEF1}"/>
                  </a:ext>
                </a:extLst>
              </p:cNvPr>
              <p:cNvSpPr txBox="1"/>
              <p:nvPr/>
            </p:nvSpPr>
            <p:spPr>
              <a:xfrm>
                <a:off x="11012478" y="6014865"/>
                <a:ext cx="353430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IN" sz="28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𝐾</m:t>
                      </m:r>
                    </m:oMath>
                  </m:oMathPara>
                </a14:m>
                <a:endParaRPr kumimoji="0" lang="en-IN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D026B183-E635-4612-9462-93E53A2DCE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12478" y="6014865"/>
                <a:ext cx="353430" cy="43088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Oval 56">
            <a:extLst>
              <a:ext uri="{FF2B5EF4-FFF2-40B4-BE49-F238E27FC236}">
                <a16:creationId xmlns:a16="http://schemas.microsoft.com/office/drawing/2014/main" id="{DCB60D4D-B230-4D0D-B7DE-A8CF79E8ED09}"/>
              </a:ext>
            </a:extLst>
          </p:cNvPr>
          <p:cNvSpPr/>
          <p:nvPr/>
        </p:nvSpPr>
        <p:spPr>
          <a:xfrm>
            <a:off x="4630921" y="5456010"/>
            <a:ext cx="847288" cy="844909"/>
          </a:xfrm>
          <a:prstGeom prst="ellipse">
            <a:avLst/>
          </a:prstGeom>
          <a:solidFill>
            <a:sysClr val="window" lastClr="FFFFFF"/>
          </a:solidFill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35D3FDE2-B979-49E5-9E68-D921FBB0DBF4}"/>
                  </a:ext>
                </a:extLst>
              </p:cNvPr>
              <p:cNvSpPr txBox="1"/>
              <p:nvPr/>
            </p:nvSpPr>
            <p:spPr>
              <a:xfrm>
                <a:off x="4846636" y="5523433"/>
                <a:ext cx="431015" cy="61555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IN" sz="4000" b="1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𝜶</m:t>
                      </m:r>
                    </m:oMath>
                  </m:oMathPara>
                </a14:m>
                <a:endParaRPr kumimoji="0" lang="en-IN" sz="4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</mc:Choice>
        <mc:Fallback xmlns="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35D3FDE2-B979-49E5-9E68-D921FBB0DB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6636" y="5523433"/>
                <a:ext cx="431015" cy="61555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Speech Bubble: Rectangle 61">
                <a:extLst>
                  <a:ext uri="{FF2B5EF4-FFF2-40B4-BE49-F238E27FC236}">
                    <a16:creationId xmlns:a16="http://schemas.microsoft.com/office/drawing/2014/main" id="{D18023A5-E28A-4724-8BB9-A40A83C3273B}"/>
                  </a:ext>
                </a:extLst>
              </p:cNvPr>
              <p:cNvSpPr/>
              <p:nvPr/>
            </p:nvSpPr>
            <p:spPr>
              <a:xfrm>
                <a:off x="9843686" y="2492785"/>
                <a:ext cx="2265949" cy="529965"/>
              </a:xfrm>
              <a:prstGeom prst="wedgeRectCallout">
                <a:avLst>
                  <a:gd name="adj1" fmla="val -36708"/>
                  <a:gd name="adj2" fmla="val 74540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Each assumed a one-hot </a:t>
                </a:r>
                <a14:m>
                  <m:oMath xmlns:m="http://schemas.openxmlformats.org/officeDocument/2006/math">
                    <m:r>
                      <a:rPr lang="en-IN" sz="16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IN" sz="16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× 1 </m:t>
                    </m:r>
                  </m:oMath>
                </a14:m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vector</a:t>
                </a:r>
              </a:p>
            </p:txBody>
          </p:sp>
        </mc:Choice>
        <mc:Fallback xmlns="">
          <p:sp>
            <p:nvSpPr>
              <p:cNvPr id="62" name="Speech Bubble: Rectangle 61">
                <a:extLst>
                  <a:ext uri="{FF2B5EF4-FFF2-40B4-BE49-F238E27FC236}">
                    <a16:creationId xmlns:a16="http://schemas.microsoft.com/office/drawing/2014/main" id="{D18023A5-E28A-4724-8BB9-A40A83C3273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43686" y="2492785"/>
                <a:ext cx="2265949" cy="529965"/>
              </a:xfrm>
              <a:prstGeom prst="wedgeRectCallout">
                <a:avLst>
                  <a:gd name="adj1" fmla="val -36708"/>
                  <a:gd name="adj2" fmla="val 74540"/>
                </a:avLst>
              </a:prstGeom>
              <a:blipFill>
                <a:blip r:embed="rId9"/>
                <a:stretch>
                  <a:fillRect l="-1337" t="-5357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9BDB7A6-B8FB-420E-8AEB-017ACD5BA37C}"/>
                  </a:ext>
                </a:extLst>
              </p:cNvPr>
              <p:cNvSpPr txBox="1"/>
              <p:nvPr/>
            </p:nvSpPr>
            <p:spPr>
              <a:xfrm>
                <a:off x="867865" y="4588066"/>
                <a:ext cx="5121723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800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IN" sz="28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r>
                        <a:rPr lang="en-IN" sz="2800" b="0" i="1" smtClean="0">
                          <a:latin typeface="Cambria Math" panose="02040503050406030204" pitchFamily="18" charset="0"/>
                        </a:rPr>
                        <m:t>∼</m:t>
                      </m:r>
                      <m:r>
                        <m:rPr>
                          <m:sty m:val="p"/>
                        </m:rPr>
                        <a:rPr lang="en-IN" sz="2800" b="0" i="1" smtClean="0">
                          <a:latin typeface="Cambria Math" panose="02040503050406030204" pitchFamily="18" charset="0"/>
                        </a:rPr>
                        <m:t>Dirichlet</m:t>
                      </m:r>
                      <m:d>
                        <m:dPr>
                          <m:ctrlPr>
                            <a:rPr lang="en-IN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sz="2800" b="1" i="1" smtClean="0">
                              <a:latin typeface="Cambria Math" panose="02040503050406030204" pitchFamily="18" charset="0"/>
                            </a:rPr>
                            <m:t>𝜶</m:t>
                          </m:r>
                        </m:e>
                      </m:d>
                      <m:r>
                        <a:rPr lang="en-IN" sz="2800" b="0" i="1" smtClean="0">
                          <a:latin typeface="Cambria Math" panose="02040503050406030204" pitchFamily="18" charset="0"/>
                        </a:rPr>
                        <m:t>    </m:t>
                      </m:r>
                      <m:r>
                        <a:rPr lang="en-IN" sz="2800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IN" sz="2800" b="0" i="1" smtClean="0">
                          <a:latin typeface="Cambria Math" panose="02040503050406030204" pitchFamily="18" charset="0"/>
                        </a:rPr>
                        <m:t>=1,2,…, </m:t>
                      </m:r>
                      <m:r>
                        <a:rPr lang="en-IN" sz="2800" b="0" i="1" smtClean="0">
                          <a:latin typeface="Cambria Math" panose="02040503050406030204" pitchFamily="18" charset="0"/>
                        </a:rPr>
                        <m:t>𝐷</m:t>
                      </m:r>
                    </m:oMath>
                  </m:oMathPara>
                </a14:m>
                <a:endParaRPr lang="en-IN" sz="28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9BDB7A6-B8FB-420E-8AEB-017ACD5BA3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7865" y="4588066"/>
                <a:ext cx="5121723" cy="43088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52D4FA05-B485-47C9-A468-5F6908EE53B3}"/>
                  </a:ext>
                </a:extLst>
              </p:cNvPr>
              <p:cNvSpPr txBox="1"/>
              <p:nvPr/>
            </p:nvSpPr>
            <p:spPr>
              <a:xfrm>
                <a:off x="614379" y="5228982"/>
                <a:ext cx="3523850" cy="44980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800" b="1" i="1" smtClean="0"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b>
                          <m:r>
                            <a:rPr lang="en-IN" sz="28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IN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IN" sz="2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IN" sz="2800" b="0" i="1" smtClean="0">
                          <a:latin typeface="Cambria Math" panose="02040503050406030204" pitchFamily="18" charset="0"/>
                        </a:rPr>
                        <m:t>∼</m:t>
                      </m:r>
                      <m:r>
                        <m:rPr>
                          <m:sty m:val="p"/>
                        </m:rPr>
                        <a:rPr lang="en-IN" sz="2800" b="0" i="1" smtClean="0">
                          <a:latin typeface="Cambria Math" panose="02040503050406030204" pitchFamily="18" charset="0"/>
                        </a:rPr>
                        <m:t>multinoulli</m:t>
                      </m:r>
                      <m:r>
                        <a:rPr lang="en-IN" sz="28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IN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800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IN" sz="28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r>
                        <a:rPr lang="en-IN" sz="2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sz="2800" dirty="0"/>
              </a:p>
            </p:txBody>
          </p:sp>
        </mc:Choice>
        <mc:Fallback xmlns="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52D4FA05-B485-47C9-A468-5F6908EE53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379" y="5228982"/>
                <a:ext cx="3523850" cy="449803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76818949-EF4A-49C2-9C6C-4B5520C8FEAE}"/>
                  </a:ext>
                </a:extLst>
              </p:cNvPr>
              <p:cNvSpPr txBox="1"/>
              <p:nvPr/>
            </p:nvSpPr>
            <p:spPr>
              <a:xfrm>
                <a:off x="472106" y="5760190"/>
                <a:ext cx="3981859" cy="49808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800" b="1" i="1" smtClean="0"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b>
                          <m:r>
                            <a:rPr lang="en-IN" sz="28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IN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IN" sz="2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IN" sz="2800" b="0" i="1" smtClean="0">
                          <a:latin typeface="Cambria Math" panose="02040503050406030204" pitchFamily="18" charset="0"/>
                        </a:rPr>
                        <m:t>∼</m:t>
                      </m:r>
                      <m:r>
                        <m:rPr>
                          <m:sty m:val="p"/>
                        </m:rPr>
                        <a:rPr lang="en-IN" sz="2800" b="0" i="1" smtClean="0">
                          <a:latin typeface="Cambria Math" panose="02040503050406030204" pitchFamily="18" charset="0"/>
                        </a:rPr>
                        <m:t>multinoulli</m:t>
                      </m:r>
                      <m:r>
                        <a:rPr lang="en-IN" sz="28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IN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800" b="0" i="1" smtClean="0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sSub>
                            <m:sSubPr>
                              <m:ctrlPr>
                                <a:rPr lang="en-IN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8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IN" sz="28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IN" sz="28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IN" sz="28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sub>
                      </m:sSub>
                      <m:r>
                        <a:rPr lang="en-IN" sz="2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sz="2800" dirty="0"/>
              </a:p>
            </p:txBody>
          </p:sp>
        </mc:Choice>
        <mc:Fallback xmlns="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76818949-EF4A-49C2-9C6C-4B5520C8FE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106" y="5760190"/>
                <a:ext cx="3981859" cy="49808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5" name="Rectangle 64">
            <a:extLst>
              <a:ext uri="{FF2B5EF4-FFF2-40B4-BE49-F238E27FC236}">
                <a16:creationId xmlns:a16="http://schemas.microsoft.com/office/drawing/2014/main" id="{E1AE675C-062C-4B83-99D6-8E87BA67F892}"/>
              </a:ext>
            </a:extLst>
          </p:cNvPr>
          <p:cNvSpPr/>
          <p:nvPr/>
        </p:nvSpPr>
        <p:spPr>
          <a:xfrm>
            <a:off x="358238" y="5220262"/>
            <a:ext cx="4200766" cy="1131697"/>
          </a:xfrm>
          <a:prstGeom prst="rect">
            <a:avLst/>
          </a:prstGeom>
          <a:solidFill>
            <a:schemeClr val="accent1">
              <a:alpha val="0"/>
            </a:schemeClr>
          </a:solidFill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IN" dirty="0">
              <a:solidFill>
                <a:srgbClr val="FF0000"/>
              </a:solidFill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90803150-C41B-4009-BFB5-FDD219F5BD73}"/>
              </a:ext>
            </a:extLst>
          </p:cNvPr>
          <p:cNvSpPr/>
          <p:nvPr/>
        </p:nvSpPr>
        <p:spPr>
          <a:xfrm>
            <a:off x="5707612" y="5061937"/>
            <a:ext cx="4136074" cy="1683295"/>
          </a:xfrm>
          <a:prstGeom prst="rect">
            <a:avLst/>
          </a:prstGeom>
          <a:solidFill>
            <a:sysClr val="window" lastClr="FFFFFF">
              <a:alpha val="0"/>
            </a:sysClr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4122481D-B8A1-44C4-8D2D-6243B5AF5744}"/>
              </a:ext>
            </a:extLst>
          </p:cNvPr>
          <p:cNvSpPr/>
          <p:nvPr/>
        </p:nvSpPr>
        <p:spPr>
          <a:xfrm>
            <a:off x="6933518" y="5245106"/>
            <a:ext cx="2583489" cy="1277908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18CF0969-BD9C-4908-B1E0-A4930F8600A5}"/>
              </a:ext>
            </a:extLst>
          </p:cNvPr>
          <p:cNvSpPr/>
          <p:nvPr/>
        </p:nvSpPr>
        <p:spPr>
          <a:xfrm>
            <a:off x="8342817" y="5400194"/>
            <a:ext cx="847288" cy="844909"/>
          </a:xfrm>
          <a:prstGeom prst="ellipse">
            <a:avLst/>
          </a:prstGeom>
          <a:solidFill>
            <a:srgbClr val="E7E6E6">
              <a:lumMod val="75000"/>
            </a:srgbClr>
          </a:solidFill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5946EC51-EA33-4C8C-B1B3-211EAB0B0DFB}"/>
              </a:ext>
            </a:extLst>
          </p:cNvPr>
          <p:cNvSpPr/>
          <p:nvPr/>
        </p:nvSpPr>
        <p:spPr>
          <a:xfrm>
            <a:off x="7199378" y="5400194"/>
            <a:ext cx="847288" cy="844909"/>
          </a:xfrm>
          <a:prstGeom prst="ellipse">
            <a:avLst/>
          </a:prstGeom>
          <a:solidFill>
            <a:sysClr val="window" lastClr="FFFFFF"/>
          </a:solidFill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46CEAE29-0237-4441-8CD3-801EC6AED8F8}"/>
              </a:ext>
            </a:extLst>
          </p:cNvPr>
          <p:cNvCxnSpPr>
            <a:stCxn id="34" idx="6"/>
            <a:endCxn id="32" idx="2"/>
          </p:cNvCxnSpPr>
          <p:nvPr/>
        </p:nvCxnSpPr>
        <p:spPr>
          <a:xfrm>
            <a:off x="8046666" y="5822649"/>
            <a:ext cx="296151" cy="0"/>
          </a:xfrm>
          <a:prstGeom prst="straightConnector1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36" name="Oval 35">
            <a:extLst>
              <a:ext uri="{FF2B5EF4-FFF2-40B4-BE49-F238E27FC236}">
                <a16:creationId xmlns:a16="http://schemas.microsoft.com/office/drawing/2014/main" id="{74CD7082-D78A-4067-AE87-1B3495F06C52}"/>
              </a:ext>
            </a:extLst>
          </p:cNvPr>
          <p:cNvSpPr/>
          <p:nvPr/>
        </p:nvSpPr>
        <p:spPr>
          <a:xfrm>
            <a:off x="5935492" y="5453611"/>
            <a:ext cx="847288" cy="844909"/>
          </a:xfrm>
          <a:prstGeom prst="ellipse">
            <a:avLst/>
          </a:prstGeom>
          <a:solidFill>
            <a:sysClr val="window" lastClr="FFFFFF"/>
          </a:solidFill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CCFF72FD-0D94-4A1B-BB26-93441125257B}"/>
              </a:ext>
            </a:extLst>
          </p:cNvPr>
          <p:cNvCxnSpPr>
            <a:cxnSpLocks/>
            <a:stCxn id="36" idx="6"/>
          </p:cNvCxnSpPr>
          <p:nvPr/>
        </p:nvCxnSpPr>
        <p:spPr>
          <a:xfrm>
            <a:off x="6782780" y="5876066"/>
            <a:ext cx="416598" cy="0"/>
          </a:xfrm>
          <a:prstGeom prst="straightConnector1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FD7E1BA9-9CAE-47CB-A6C2-5B64AADFC674}"/>
                  </a:ext>
                </a:extLst>
              </p:cNvPr>
              <p:cNvSpPr txBox="1"/>
              <p:nvPr/>
            </p:nvSpPr>
            <p:spPr>
              <a:xfrm>
                <a:off x="8420588" y="5570862"/>
                <a:ext cx="561949" cy="48192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IN" sz="30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0" lang="en-IN" sz="30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kumimoji="0" lang="en-IN" sz="30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kumimoji="0" lang="en-IN" sz="30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kumimoji="0" lang="en-IN" sz="30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kumimoji="0" lang="en-IN" sz="3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FD7E1BA9-9CAE-47CB-A6C2-5B64AADFC6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20588" y="5570862"/>
                <a:ext cx="561949" cy="481927"/>
              </a:xfrm>
              <a:prstGeom prst="rect">
                <a:avLst/>
              </a:prstGeom>
              <a:blipFill>
                <a:blip r:embed="rId13"/>
                <a:stretch>
                  <a:fillRect r="-22581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705D9AAD-748C-433A-BCF4-A79B4F586B69}"/>
                  </a:ext>
                </a:extLst>
              </p:cNvPr>
              <p:cNvSpPr txBox="1"/>
              <p:nvPr/>
            </p:nvSpPr>
            <p:spPr>
              <a:xfrm>
                <a:off x="7326601" y="5543692"/>
                <a:ext cx="489749" cy="48192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IN" sz="30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0" lang="en-IN" sz="30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b>
                          <m:r>
                            <a:rPr kumimoji="0" lang="en-IN" sz="30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kumimoji="0" lang="en-IN" sz="30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kumimoji="0" lang="en-IN" sz="30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kumimoji="0" lang="en-IN" sz="3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705D9AAD-748C-433A-BCF4-A79B4F586B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26601" y="5543692"/>
                <a:ext cx="489749" cy="481927"/>
              </a:xfrm>
              <a:prstGeom prst="rect">
                <a:avLst/>
              </a:prstGeom>
              <a:blipFill>
                <a:blip r:embed="rId14"/>
                <a:stretch>
                  <a:fillRect r="-26250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15A25B47-F02B-4146-AE01-31D6D021FC7F}"/>
                  </a:ext>
                </a:extLst>
              </p:cNvPr>
              <p:cNvSpPr txBox="1"/>
              <p:nvPr/>
            </p:nvSpPr>
            <p:spPr>
              <a:xfrm>
                <a:off x="6112056" y="5523433"/>
                <a:ext cx="431015" cy="61555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IN" sz="40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0" lang="en-IN" sz="40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𝜽</m:t>
                          </m:r>
                        </m:e>
                        <m:sub>
                          <m:r>
                            <a:rPr kumimoji="0" lang="en-IN" sz="40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</m:oMath>
                  </m:oMathPara>
                </a14:m>
                <a:endParaRPr kumimoji="0" lang="en-IN" sz="4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15A25B47-F02B-4146-AE01-31D6D021FC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2056" y="5523433"/>
                <a:ext cx="431015" cy="615553"/>
              </a:xfrm>
              <a:prstGeom prst="rect">
                <a:avLst/>
              </a:prstGeom>
              <a:blipFill>
                <a:blip r:embed="rId15"/>
                <a:stretch>
                  <a:fillRect r="-27143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33273260-5E09-4AA7-B814-DBBA0B857154}"/>
                  </a:ext>
                </a:extLst>
              </p:cNvPr>
              <p:cNvSpPr txBox="1"/>
              <p:nvPr/>
            </p:nvSpPr>
            <p:spPr>
              <a:xfrm>
                <a:off x="9067932" y="6055559"/>
                <a:ext cx="353430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IN" sz="2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0" lang="en-IN" sz="2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kumimoji="0" lang="en-IN" sz="2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</m:oMath>
                  </m:oMathPara>
                </a14:m>
                <a:endParaRPr kumimoji="0" lang="en-IN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33273260-5E09-4AA7-B814-DBBA0B8571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67932" y="6055559"/>
                <a:ext cx="353430" cy="430887"/>
              </a:xfrm>
              <a:prstGeom prst="rect">
                <a:avLst/>
              </a:prstGeom>
              <a:blipFill>
                <a:blip r:embed="rId16"/>
                <a:stretch>
                  <a:fillRect r="-8772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D03F10DA-00D3-49F3-AB60-47186D579874}"/>
              </a:ext>
            </a:extLst>
          </p:cNvPr>
          <p:cNvCxnSpPr>
            <a:cxnSpLocks/>
            <a:endCxn id="32" idx="6"/>
          </p:cNvCxnSpPr>
          <p:nvPr/>
        </p:nvCxnSpPr>
        <p:spPr>
          <a:xfrm flipH="1">
            <a:off x="9190105" y="5811828"/>
            <a:ext cx="1066555" cy="10821"/>
          </a:xfrm>
          <a:prstGeom prst="straightConnector1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7839CC0E-3ECC-4B04-81AD-D9BF8814D78D}"/>
                  </a:ext>
                </a:extLst>
              </p:cNvPr>
              <p:cNvSpPr txBox="1"/>
              <p:nvPr/>
            </p:nvSpPr>
            <p:spPr>
              <a:xfrm>
                <a:off x="9514942" y="6307570"/>
                <a:ext cx="353430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IN" sz="28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𝐷</m:t>
                      </m:r>
                    </m:oMath>
                  </m:oMathPara>
                </a14:m>
                <a:endParaRPr kumimoji="0" lang="en-IN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7839CC0E-3ECC-4B04-81AD-D9BF8814D7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14942" y="6307570"/>
                <a:ext cx="353430" cy="430887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08B8FE7B-F360-41D1-8121-E35815C69A70}"/>
              </a:ext>
            </a:extLst>
          </p:cNvPr>
          <p:cNvCxnSpPr>
            <a:cxnSpLocks/>
            <a:stCxn id="57" idx="6"/>
          </p:cNvCxnSpPr>
          <p:nvPr/>
        </p:nvCxnSpPr>
        <p:spPr>
          <a:xfrm flipV="1">
            <a:off x="5478209" y="5876067"/>
            <a:ext cx="443797" cy="2398"/>
          </a:xfrm>
          <a:prstGeom prst="straightConnector1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362E6B00-7F6B-44C6-ADA4-EC6C63DCBEA5}"/>
                  </a:ext>
                </a:extLst>
              </p:cNvPr>
              <p:cNvSpPr txBox="1"/>
              <p:nvPr/>
            </p:nvSpPr>
            <p:spPr>
              <a:xfrm>
                <a:off x="867865" y="4135232"/>
                <a:ext cx="5116529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800" b="0" i="1" smtClean="0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IN" sz="28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IN" sz="2800" b="0" i="1" smtClean="0">
                          <a:latin typeface="Cambria Math" panose="02040503050406030204" pitchFamily="18" charset="0"/>
                        </a:rPr>
                        <m:t>∼</m:t>
                      </m:r>
                      <m:r>
                        <m:rPr>
                          <m:sty m:val="p"/>
                        </m:rPr>
                        <a:rPr lang="en-IN" sz="2800" b="0" i="1" smtClean="0">
                          <a:latin typeface="Cambria Math" panose="02040503050406030204" pitchFamily="18" charset="0"/>
                        </a:rPr>
                        <m:t>Dirichlet</m:t>
                      </m:r>
                      <m:d>
                        <m:dPr>
                          <m:ctrlPr>
                            <a:rPr lang="en-IN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sz="2800" b="1" i="1" smtClean="0">
                              <a:latin typeface="Cambria Math" panose="02040503050406030204" pitchFamily="18" charset="0"/>
                            </a:rPr>
                            <m:t>𝜼</m:t>
                          </m:r>
                        </m:e>
                      </m:d>
                      <m:r>
                        <a:rPr lang="en-IN" sz="2800" b="0" i="1" smtClean="0">
                          <a:latin typeface="Cambria Math" panose="02040503050406030204" pitchFamily="18" charset="0"/>
                        </a:rPr>
                        <m:t>    </m:t>
                      </m:r>
                      <m:r>
                        <a:rPr lang="en-IN" sz="2800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IN" sz="2800" b="0" i="1" smtClean="0">
                          <a:latin typeface="Cambria Math" panose="02040503050406030204" pitchFamily="18" charset="0"/>
                        </a:rPr>
                        <m:t>=1,2,…, </m:t>
                      </m:r>
                      <m:r>
                        <a:rPr lang="en-IN" sz="2800" b="0" i="1" smtClean="0">
                          <a:latin typeface="Cambria Math" panose="02040503050406030204" pitchFamily="18" charset="0"/>
                        </a:rPr>
                        <m:t>𝐾</m:t>
                      </m:r>
                    </m:oMath>
                  </m:oMathPara>
                </a14:m>
                <a:endParaRPr lang="en-IN" sz="2800" dirty="0"/>
              </a:p>
            </p:txBody>
          </p:sp>
        </mc:Choice>
        <mc:Fallback xmlns="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362E6B00-7F6B-44C6-ADA4-EC6C63DCBE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7865" y="4135232"/>
                <a:ext cx="5116529" cy="430887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8" name="Oval 67">
            <a:extLst>
              <a:ext uri="{FF2B5EF4-FFF2-40B4-BE49-F238E27FC236}">
                <a16:creationId xmlns:a16="http://schemas.microsoft.com/office/drawing/2014/main" id="{B6FB4883-E4CA-4A24-BECC-7C29F4B92B1E}"/>
              </a:ext>
            </a:extLst>
          </p:cNvPr>
          <p:cNvSpPr/>
          <p:nvPr/>
        </p:nvSpPr>
        <p:spPr>
          <a:xfrm>
            <a:off x="10231157" y="4181750"/>
            <a:ext cx="847288" cy="844909"/>
          </a:xfrm>
          <a:prstGeom prst="ellipse">
            <a:avLst/>
          </a:prstGeom>
          <a:solidFill>
            <a:sysClr val="window" lastClr="FFFFFF"/>
          </a:solidFill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B86E0912-D06A-4C2F-B648-AFB77116C7E6}"/>
                  </a:ext>
                </a:extLst>
              </p:cNvPr>
              <p:cNvSpPr txBox="1"/>
              <p:nvPr/>
            </p:nvSpPr>
            <p:spPr>
              <a:xfrm>
                <a:off x="10446872" y="4249173"/>
                <a:ext cx="431015" cy="61555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IN" sz="4000" b="1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𝜼</m:t>
                      </m:r>
                    </m:oMath>
                  </m:oMathPara>
                </a14:m>
                <a:endParaRPr kumimoji="0" lang="en-IN" sz="4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</mc:Choice>
        <mc:Fallback xmlns="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B86E0912-D06A-4C2F-B648-AFB77116C7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46872" y="4249173"/>
                <a:ext cx="431015" cy="615553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AD6F521B-9635-4544-BEF7-396BE87E3CE7}"/>
              </a:ext>
            </a:extLst>
          </p:cNvPr>
          <p:cNvCxnSpPr>
            <a:cxnSpLocks/>
            <a:endCxn id="44" idx="0"/>
          </p:cNvCxnSpPr>
          <p:nvPr/>
        </p:nvCxnSpPr>
        <p:spPr>
          <a:xfrm flipH="1">
            <a:off x="10654801" y="5021726"/>
            <a:ext cx="13552" cy="367647"/>
          </a:xfrm>
          <a:prstGeom prst="straightConnector1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E9E45A2A-A7FE-4FCE-A060-25A986B83040}"/>
                  </a:ext>
                </a:extLst>
              </p:cNvPr>
              <p:cNvSpPr txBox="1"/>
              <p:nvPr/>
            </p:nvSpPr>
            <p:spPr>
              <a:xfrm>
                <a:off x="6246471" y="4196787"/>
                <a:ext cx="175208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IN" dirty="0"/>
                  <a:t>(</a:t>
                </a:r>
                <a14:m>
                  <m:oMath xmlns:m="http://schemas.openxmlformats.org/officeDocument/2006/math">
                    <m:r>
                      <a:rPr lang="en-IN" i="1" dirty="0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IN" dirty="0"/>
                  <a:t>-dim Dirichlet)</a:t>
                </a: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E9E45A2A-A7FE-4FCE-A060-25A986B830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6471" y="4196787"/>
                <a:ext cx="1752083" cy="369332"/>
              </a:xfrm>
              <a:prstGeom prst="rect">
                <a:avLst/>
              </a:prstGeom>
              <a:blipFill>
                <a:blip r:embed="rId20"/>
                <a:stretch>
                  <a:fillRect l="-3136" t="-8197" r="-3136" b="-24590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9FAF237E-FD56-470C-8555-FE20543E40F4}"/>
                  </a:ext>
                </a:extLst>
              </p:cNvPr>
              <p:cNvSpPr txBox="1"/>
              <p:nvPr/>
            </p:nvSpPr>
            <p:spPr>
              <a:xfrm>
                <a:off x="6237698" y="4576352"/>
                <a:ext cx="176939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IN" dirty="0"/>
                  <a:t>(</a:t>
                </a:r>
                <a14:m>
                  <m:oMath xmlns:m="http://schemas.openxmlformats.org/officeDocument/2006/math">
                    <m:r>
                      <a:rPr lang="en-IN" i="1" dirty="0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IN" dirty="0"/>
                  <a:t>-dim Dirichlet)</a:t>
                </a:r>
              </a:p>
            </p:txBody>
          </p:sp>
        </mc:Choice>
        <mc:Fallback xmlns="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9FAF237E-FD56-470C-8555-FE20543E40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7698" y="4576352"/>
                <a:ext cx="1769395" cy="369332"/>
              </a:xfrm>
              <a:prstGeom prst="rect">
                <a:avLst/>
              </a:prstGeom>
              <a:blipFill>
                <a:blip r:embed="rId21"/>
                <a:stretch>
                  <a:fillRect l="-2759" t="-10000" r="-3103" b="-2666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2" name="Rectangle 71">
            <a:extLst>
              <a:ext uri="{FF2B5EF4-FFF2-40B4-BE49-F238E27FC236}">
                <a16:creationId xmlns:a16="http://schemas.microsoft.com/office/drawing/2014/main" id="{12EAF729-4FEB-4C42-9E68-A856FA3FC10C}"/>
              </a:ext>
            </a:extLst>
          </p:cNvPr>
          <p:cNvSpPr/>
          <p:nvPr/>
        </p:nvSpPr>
        <p:spPr>
          <a:xfrm>
            <a:off x="8097839" y="3873229"/>
            <a:ext cx="1932760" cy="861026"/>
          </a:xfrm>
          <a:prstGeom prst="rect">
            <a:avLst/>
          </a:prstGeom>
          <a:solidFill>
            <a:schemeClr val="accent1">
              <a:alpha val="0"/>
            </a:schemeClr>
          </a:solidFill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dirty="0">
                <a:solidFill>
                  <a:srgbClr val="009900"/>
                </a:solidFill>
              </a:rPr>
              <a:t>Latent Dirichlet Allocation* (LDA) Topic Model</a:t>
            </a:r>
          </a:p>
        </p:txBody>
      </p:sp>
      <p:sp>
        <p:nvSpPr>
          <p:cNvPr id="74" name="Speech Bubble: Rectangle 73">
            <a:extLst>
              <a:ext uri="{FF2B5EF4-FFF2-40B4-BE49-F238E27FC236}">
                <a16:creationId xmlns:a16="http://schemas.microsoft.com/office/drawing/2014/main" id="{8FDB7821-1B11-4D3D-92E8-5632EC5571DE}"/>
              </a:ext>
            </a:extLst>
          </p:cNvPr>
          <p:cNvSpPr/>
          <p:nvPr/>
        </p:nvSpPr>
        <p:spPr>
          <a:xfrm>
            <a:off x="5700107" y="3543469"/>
            <a:ext cx="2265949" cy="529965"/>
          </a:xfrm>
          <a:prstGeom prst="wedgeRectCallout">
            <a:avLst>
              <a:gd name="adj1" fmla="val 56913"/>
              <a:gd name="adj2" fmla="val 70399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dirty="0">
                <a:solidFill>
                  <a:srgbClr val="0000FF"/>
                </a:solidFill>
                <a:latin typeface="Abadi Extra Light" panose="020B0204020104020204" pitchFamily="34" charset="0"/>
              </a:rPr>
              <a:t>Locally-conjugate. Easy Gibbs sampling, VI, etc</a:t>
            </a:r>
          </a:p>
        </p:txBody>
      </p:sp>
      <p:sp>
        <p:nvSpPr>
          <p:cNvPr id="76" name="Speech Bubble: Rectangle 75">
            <a:extLst>
              <a:ext uri="{FF2B5EF4-FFF2-40B4-BE49-F238E27FC236}">
                <a16:creationId xmlns:a16="http://schemas.microsoft.com/office/drawing/2014/main" id="{43192E64-D326-4CA8-96C7-9957AF2BE87F}"/>
              </a:ext>
            </a:extLst>
          </p:cNvPr>
          <p:cNvSpPr/>
          <p:nvPr/>
        </p:nvSpPr>
        <p:spPr>
          <a:xfrm>
            <a:off x="10121345" y="3546614"/>
            <a:ext cx="1950884" cy="529965"/>
          </a:xfrm>
          <a:prstGeom prst="wedgeRectCallout">
            <a:avLst>
              <a:gd name="adj1" fmla="val -56964"/>
              <a:gd name="adj2" fmla="val 50958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dirty="0">
                <a:solidFill>
                  <a:srgbClr val="0000FF"/>
                </a:solidFill>
                <a:latin typeface="Abadi Extra Light" panose="020B0204020104020204" pitchFamily="34" charset="0"/>
              </a:rPr>
              <a:t>Somewhat similar to Dir-Mult PCA model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94472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3062"/>
    </mc:Choice>
    <mc:Fallback xmlns="">
      <p:transition spd="slow" advTm="43306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8" dur="500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4" grpId="0" animBg="1"/>
      <p:bldP spid="50" grpId="0"/>
      <p:bldP spid="52" grpId="0"/>
      <p:bldP spid="57" grpId="0" animBg="1"/>
      <p:bldP spid="59" grpId="0"/>
      <p:bldP spid="62" grpId="0" animBg="1"/>
      <p:bldP spid="3" grpId="0"/>
      <p:bldP spid="63" grpId="0"/>
      <p:bldP spid="64" grpId="0"/>
      <p:bldP spid="65" grpId="0" animBg="1"/>
      <p:bldP spid="55" grpId="0" animBg="1"/>
      <p:bldP spid="30" grpId="0" animBg="1"/>
      <p:bldP spid="32" grpId="0" animBg="1"/>
      <p:bldP spid="34" grpId="0" animBg="1"/>
      <p:bldP spid="36" grpId="0" animBg="1"/>
      <p:bldP spid="38" grpId="0"/>
      <p:bldP spid="40" grpId="0"/>
      <p:bldP spid="41" grpId="0"/>
      <p:bldP spid="42" grpId="0"/>
      <p:bldP spid="56" grpId="0"/>
      <p:bldP spid="66" grpId="0"/>
      <p:bldP spid="68" grpId="0" animBg="1"/>
      <p:bldP spid="69" grpId="0"/>
      <p:bldP spid="21" grpId="0"/>
      <p:bldP spid="72" grpId="0" animBg="1"/>
      <p:bldP spid="74" grpId="0" animBg="1"/>
      <p:bldP spid="7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83623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sz="2600" dirty="0">
                    <a:latin typeface="Abadi Extra Light" panose="020B0204020104020204" pitchFamily="34" charset="0"/>
                  </a:rPr>
                  <a:t>A very widely used probabilistic model for text data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sz="2600" dirty="0">
                    <a:latin typeface="Abadi Extra Light" panose="020B0204020104020204" pitchFamily="34" charset="0"/>
                  </a:rPr>
                  <a:t>Nice and easy insights into the text collection 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IN" b="0" dirty="0">
                    <a:latin typeface="Abadi Extra Light" panose="020B0204020104020204" pitchFamily="34" charset="0"/>
                  </a:rPr>
                  <a:t>Each</a:t>
                </a:r>
                <a:r>
                  <a:rPr lang="en-IN" b="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IN" b="0" i="1" smtClean="0">
                        <a:latin typeface="Cambria Math" panose="02040503050406030204" pitchFamily="18" charset="0"/>
                      </a:rPr>
                      <m:t>=[</m:t>
                    </m:r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IN" b="0" i="1" smtClean="0">
                        <a:latin typeface="Cambria Math" panose="02040503050406030204" pitchFamily="18" charset="0"/>
                      </a:rPr>
                      <m:t>,…, </m:t>
                    </m:r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𝑘𝑉</m:t>
                        </m:r>
                      </m:sub>
                    </m:sSub>
                    <m:r>
                      <a:rPr lang="en-IN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GB" dirty="0">
                    <a:latin typeface="Abadi Extra Light" panose="020B0204020104020204" pitchFamily="34" charset="0"/>
                  </a:rPr>
                  <a:t> can be interpreted as topic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𝑘𝑣</m:t>
                        </m:r>
                      </m:sub>
                    </m:sSub>
                    <m:r>
                      <a:rPr lang="en-IN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dirty="0">
                    <a:latin typeface="Abadi Extra Light" panose="020B0204020104020204" pitchFamily="34" charset="0"/>
                  </a:rPr>
                  <a:t> prob. of word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GB" dirty="0">
                    <a:latin typeface="Abadi Extra Light" panose="020B0204020104020204" pitchFamily="34" charset="0"/>
                  </a:rPr>
                  <a:t> in topic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GB" dirty="0">
                    <a:latin typeface="Abadi Extra Light" panose="020B0204020104020204" pitchFamily="34" charset="0"/>
                  </a:rPr>
                  <a:t>)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IN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dirty="0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IN" b="0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  <m:r>
                      <a:rPr lang="en-IN" b="0" i="1" dirty="0" smtClean="0">
                        <a:latin typeface="Cambria Math" panose="02040503050406030204" pitchFamily="18" charset="0"/>
                      </a:rPr>
                      <m:t>=[</m:t>
                    </m:r>
                    <m:sSub>
                      <m:sSubPr>
                        <m:ctrlPr>
                          <a:rPr lang="en-IN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dirty="0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IN" b="0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IN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IN" b="0" i="1" dirty="0" smtClean="0">
                        <a:latin typeface="Cambria Math" panose="02040503050406030204" pitchFamily="18" charset="0"/>
                      </a:rPr>
                      <m:t>,…, </m:t>
                    </m:r>
                    <m:sSub>
                      <m:sSubPr>
                        <m:ctrlPr>
                          <a:rPr lang="en-IN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dirty="0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IN" b="0" i="1" dirty="0" smtClean="0">
                            <a:latin typeface="Cambria Math" panose="02040503050406030204" pitchFamily="18" charset="0"/>
                          </a:rPr>
                          <m:t>𝑑𝐾</m:t>
                        </m:r>
                      </m:sub>
                    </m:sSub>
                    <m:r>
                      <a:rPr lang="en-IN" b="0" i="1" dirty="0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GB" dirty="0">
                    <a:latin typeface="Abadi Extra Light" panose="020B0204020104020204" pitchFamily="34" charset="0"/>
                  </a:rPr>
                  <a:t>: how much each topic is present in document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GB" dirty="0">
                    <a:latin typeface="Abadi Extra Light" panose="020B0204020104020204" pitchFamily="34" charset="0"/>
                  </a:rPr>
                  <a:t> (topic distribution)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I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GB" sz="240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IN" sz="2400" b="1" i="1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</m:acc>
                      </m:e>
                      <m:sub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IN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en-IN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2400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IN" sz="2400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b>
                        </m:sSub>
                      </m:den>
                    </m:f>
                    <m:nary>
                      <m:naryPr>
                        <m:chr m:val="∑"/>
                        <m:limLoc m:val="subSup"/>
                        <m:ctrlPr>
                          <a:rPr lang="en-IN" sz="24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IN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sSub>
                          <m:sSubPr>
                            <m:ctrlPr>
                              <a:rPr lang="en-IN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2400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IN" sz="2400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b>
                        </m:sSub>
                      </m:sup>
                      <m:e>
                        <m:sSub>
                          <m:sSubPr>
                            <m:ctrlPr>
                              <a:rPr lang="en-IN" i="1" ker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b="1" i="1" ker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IN" i="1" ker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  <m:r>
                              <a:rPr lang="en-IN" i="1" ker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IN" i="1" ker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GB" dirty="0">
                    <a:latin typeface="Abadi Extra Light" panose="020B0204020104020204" pitchFamily="34" charset="0"/>
                  </a:rPr>
                  <a:t> also has a similar interpretation 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</m:oMath>
                </a14:m>
                <a:endParaRPr lang="en-GB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sz="22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2600" dirty="0"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83623" y="1130786"/>
                <a:ext cx="11740617" cy="5557532"/>
              </a:xfrm>
              <a:blipFill>
                <a:blip r:embed="rId5"/>
                <a:stretch>
                  <a:fillRect l="-831" t="-164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Latent Dirichlet Allocation (LDA)</a:t>
            </a:r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bg1">
                    <a:lumMod val="65000"/>
                  </a:schemeClr>
                </a:solidFill>
              </a:rPr>
              <a:pPr/>
              <a:t>19</a:t>
            </a:fld>
            <a:endParaRPr lang="en-IN" sz="28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DA32FAD-2758-496A-BF47-F344A666BE3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73086" y="580432"/>
            <a:ext cx="3465551" cy="132332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CF24C02-9EF2-4F91-847D-7FF5AED91CE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7719" y="3429000"/>
            <a:ext cx="5837144" cy="325931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F195A63-8954-4E4E-A83C-116E7E3F8C53}"/>
                  </a:ext>
                </a:extLst>
              </p:cNvPr>
              <p:cNvSpPr txBox="1"/>
              <p:nvPr/>
            </p:nvSpPr>
            <p:spPr>
              <a:xfrm>
                <a:off x="320297" y="3909552"/>
                <a:ext cx="31200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F195A63-8954-4E4E-A83C-116E7E3F8C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297" y="3909552"/>
                <a:ext cx="312008" cy="276999"/>
              </a:xfrm>
              <a:prstGeom prst="rect">
                <a:avLst/>
              </a:prstGeom>
              <a:blipFill>
                <a:blip r:embed="rId8"/>
                <a:stretch>
                  <a:fillRect l="-27451" r="-5882" b="-32609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C323C6D4-DBEF-499D-A1A5-AC4ADBA41F02}"/>
                  </a:ext>
                </a:extLst>
              </p:cNvPr>
              <p:cNvSpPr txBox="1"/>
              <p:nvPr/>
            </p:nvSpPr>
            <p:spPr>
              <a:xfrm>
                <a:off x="314974" y="4667103"/>
                <a:ext cx="31733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C323C6D4-DBEF-499D-A1A5-AC4ADBA41F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974" y="4667103"/>
                <a:ext cx="317331" cy="276999"/>
              </a:xfrm>
              <a:prstGeom prst="rect">
                <a:avLst/>
              </a:prstGeom>
              <a:blipFill>
                <a:blip r:embed="rId9"/>
                <a:stretch>
                  <a:fillRect l="-26923" r="-5769" b="-33333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4F9B029D-9501-472F-808B-CFB3C9A17F23}"/>
                  </a:ext>
                </a:extLst>
              </p:cNvPr>
              <p:cNvSpPr txBox="1"/>
              <p:nvPr/>
            </p:nvSpPr>
            <p:spPr>
              <a:xfrm>
                <a:off x="290388" y="5286154"/>
                <a:ext cx="31733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4F9B029D-9501-472F-808B-CFB3C9A17F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388" y="5286154"/>
                <a:ext cx="317331" cy="276999"/>
              </a:xfrm>
              <a:prstGeom prst="rect">
                <a:avLst/>
              </a:prstGeom>
              <a:blipFill>
                <a:blip r:embed="rId10"/>
                <a:stretch>
                  <a:fillRect l="-26923" r="-5769" b="-32609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0FB07FDC-16A2-4D26-8B24-168290642CAE}"/>
                  </a:ext>
                </a:extLst>
              </p:cNvPr>
              <p:cNvSpPr txBox="1"/>
              <p:nvPr/>
            </p:nvSpPr>
            <p:spPr>
              <a:xfrm>
                <a:off x="314973" y="5987236"/>
                <a:ext cx="31733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0FB07FDC-16A2-4D26-8B24-168290642C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973" y="5987236"/>
                <a:ext cx="317331" cy="276999"/>
              </a:xfrm>
              <a:prstGeom prst="rect">
                <a:avLst/>
              </a:prstGeom>
              <a:blipFill>
                <a:blip r:embed="rId11"/>
                <a:stretch>
                  <a:fillRect l="-25000" r="-5769" b="-32609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B10C3835-AC2E-4587-B25D-4A9A92E5A013}"/>
              </a:ext>
            </a:extLst>
          </p:cNvPr>
          <p:cNvSpPr txBox="1"/>
          <p:nvPr/>
        </p:nvSpPr>
        <p:spPr>
          <a:xfrm>
            <a:off x="5513851" y="5132266"/>
            <a:ext cx="931012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IN" sz="1400" dirty="0">
                <a:latin typeface="Abadi Extra Light" panose="020B0204020104020204" pitchFamily="34" charset="0"/>
              </a:rPr>
              <a:t>Distribution over topics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4BF8172D-6BAF-4604-8619-48D1CA35E028}"/>
              </a:ext>
            </a:extLst>
          </p:cNvPr>
          <p:cNvSpPr txBox="1"/>
          <p:nvPr/>
        </p:nvSpPr>
        <p:spPr>
          <a:xfrm>
            <a:off x="4715274" y="5694848"/>
            <a:ext cx="931012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IN" sz="1400" dirty="0">
                <a:latin typeface="Abadi Extra Light" panose="020B0204020104020204" pitchFamily="34" charset="0"/>
              </a:rPr>
              <a:t>Word-topic assignments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E85762E-1F4B-4BC8-95B5-60B74476C4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0896" y="3801859"/>
            <a:ext cx="5158054" cy="2284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" name="Speech Bubble: Rectangle 50">
            <a:extLst>
              <a:ext uri="{FF2B5EF4-FFF2-40B4-BE49-F238E27FC236}">
                <a16:creationId xmlns:a16="http://schemas.microsoft.com/office/drawing/2014/main" id="{78BF7429-A99D-45D6-B98C-0330D17977AE}"/>
              </a:ext>
            </a:extLst>
          </p:cNvPr>
          <p:cNvSpPr/>
          <p:nvPr/>
        </p:nvSpPr>
        <p:spPr>
          <a:xfrm>
            <a:off x="9355742" y="2889285"/>
            <a:ext cx="2753103" cy="784384"/>
          </a:xfrm>
          <a:prstGeom prst="wedgeRectCallout">
            <a:avLst>
              <a:gd name="adj1" fmla="val -37538"/>
              <a:gd name="adj2" fmla="val 66147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dirty="0">
                <a:solidFill>
                  <a:schemeClr val="tx1"/>
                </a:solidFill>
                <a:latin typeface="Abadi Extra Light" panose="020B0204020104020204" pitchFamily="34" charset="0"/>
              </a:rPr>
              <a:t>15 most frequent (most probable) words from four most prominent topics in this doc</a:t>
            </a:r>
          </a:p>
        </p:txBody>
      </p:sp>
      <p:sp>
        <p:nvSpPr>
          <p:cNvPr id="54" name="Speech Bubble: Rectangle 53">
            <a:extLst>
              <a:ext uri="{FF2B5EF4-FFF2-40B4-BE49-F238E27FC236}">
                <a16:creationId xmlns:a16="http://schemas.microsoft.com/office/drawing/2014/main" id="{BB14E352-C96B-42BA-806F-DEE5ADDC3481}"/>
              </a:ext>
            </a:extLst>
          </p:cNvPr>
          <p:cNvSpPr/>
          <p:nvPr/>
        </p:nvSpPr>
        <p:spPr>
          <a:xfrm>
            <a:off x="6762194" y="5995724"/>
            <a:ext cx="1903598" cy="563687"/>
          </a:xfrm>
          <a:prstGeom prst="wedgeRectCallout">
            <a:avLst>
              <a:gd name="adj1" fmla="val -1839"/>
              <a:gd name="adj2" fmla="val -78407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dirty="0">
                <a:solidFill>
                  <a:schemeClr val="tx1"/>
                </a:solidFill>
                <a:latin typeface="Abadi Extra Light" panose="020B0204020104020204" pitchFamily="34" charset="0"/>
              </a:rPr>
              <a:t>Topic distribution for the document on left</a:t>
            </a:r>
          </a:p>
        </p:txBody>
      </p:sp>
      <p:sp>
        <p:nvSpPr>
          <p:cNvPr id="60" name="Speech Bubble: Rectangle 59">
            <a:extLst>
              <a:ext uri="{FF2B5EF4-FFF2-40B4-BE49-F238E27FC236}">
                <a16:creationId xmlns:a16="http://schemas.microsoft.com/office/drawing/2014/main" id="{10078A61-BE4E-4126-8CF2-775EB4658663}"/>
              </a:ext>
            </a:extLst>
          </p:cNvPr>
          <p:cNvSpPr/>
          <p:nvPr/>
        </p:nvSpPr>
        <p:spPr>
          <a:xfrm>
            <a:off x="6684354" y="3251505"/>
            <a:ext cx="2586783" cy="480552"/>
          </a:xfrm>
          <a:prstGeom prst="wedgeRectCallout">
            <a:avLst>
              <a:gd name="adj1" fmla="val 54817"/>
              <a:gd name="adj2" fmla="val -15593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dirty="0">
                <a:solidFill>
                  <a:schemeClr val="tx1"/>
                </a:solidFill>
                <a:latin typeface="Abadi Extra Light" panose="020B0204020104020204" pitchFamily="34" charset="0"/>
              </a:rPr>
              <a:t>A topic is a set of words that tend to co-occur together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13932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4024"/>
    </mc:Choice>
    <mc:Fallback xmlns="">
      <p:transition spd="slow" advTm="29402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45" grpId="0"/>
      <p:bldP spid="46" grpId="0"/>
      <p:bldP spid="47" grpId="0"/>
      <p:bldP spid="9" grpId="0"/>
      <p:bldP spid="49" grpId="0"/>
      <p:bldP spid="51" grpId="0" animBg="1"/>
      <p:bldP spid="54" grpId="0" animBg="1"/>
      <p:bldP spid="6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(Deep) Neural Networks</a:t>
            </a:r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14819C9-D576-44D5-A1AF-875A21D5EF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4407" y="1130786"/>
            <a:ext cx="11740617" cy="5557532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GB" sz="2600" dirty="0">
                <a:latin typeface="Abadi Extra Light" panose="020B0204020104020204" pitchFamily="34" charset="0"/>
              </a:rPr>
              <a:t>These are nonlinear function approximators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600" dirty="0">
                <a:latin typeface="Abadi Extra Light" panose="020B0204020104020204" pitchFamily="34" charset="0"/>
              </a:rPr>
              <a:t>Consists of an </a:t>
            </a:r>
            <a:r>
              <a:rPr lang="en-GB" sz="2600" dirty="0">
                <a:solidFill>
                  <a:srgbClr val="0000FF"/>
                </a:solidFill>
                <a:latin typeface="Abadi Extra Light" panose="020B0204020104020204" pitchFamily="34" charset="0"/>
              </a:rPr>
              <a:t>input layer</a:t>
            </a:r>
            <a:r>
              <a:rPr lang="en-GB" sz="2600" dirty="0">
                <a:latin typeface="Abadi Extra Light" panose="020B0204020104020204" pitchFamily="34" charset="0"/>
              </a:rPr>
              <a:t>, one or more </a:t>
            </a:r>
            <a:r>
              <a:rPr lang="en-GB" sz="2600" dirty="0">
                <a:solidFill>
                  <a:srgbClr val="0000FF"/>
                </a:solidFill>
                <a:latin typeface="Abadi Extra Light" panose="020B0204020104020204" pitchFamily="34" charset="0"/>
              </a:rPr>
              <a:t>hidden layers</a:t>
            </a:r>
            <a:r>
              <a:rPr lang="en-GB" sz="2600" dirty="0">
                <a:latin typeface="Abadi Extra Light" panose="020B0204020104020204" pitchFamily="34" charset="0"/>
              </a:rPr>
              <a:t>, and an </a:t>
            </a:r>
            <a:r>
              <a:rPr lang="en-GB" sz="2600" dirty="0">
                <a:solidFill>
                  <a:srgbClr val="0000FF"/>
                </a:solidFill>
                <a:latin typeface="Abadi Extra Light" panose="020B0204020104020204" pitchFamily="34" charset="0"/>
              </a:rPr>
              <a:t>output layer</a:t>
            </a:r>
          </a:p>
          <a:p>
            <a:pPr marL="0" indent="0">
              <a:buNone/>
            </a:pPr>
            <a:endParaRPr lang="en-GB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IN" sz="2600" dirty="0">
              <a:latin typeface="Abadi Extra Light" panose="020B0204020104020204" pitchFamily="34" charset="0"/>
            </a:endParaRPr>
          </a:p>
          <a:p>
            <a:pPr marL="0" indent="0">
              <a:buNone/>
            </a:pPr>
            <a:endParaRPr lang="en-GB" sz="2600" dirty="0">
              <a:latin typeface="Abadi Extra Light" panose="020B0204020104020204" pitchFamily="34" charset="0"/>
            </a:endParaRPr>
          </a:p>
        </p:txBody>
      </p:sp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bg1">
                    <a:lumMod val="65000"/>
                  </a:schemeClr>
                </a:solidFill>
              </a:rPr>
              <a:pPr/>
              <a:t>2</a:t>
            </a:fld>
            <a:endParaRPr lang="en-IN" sz="28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215" name="Picture 214">
            <a:extLst>
              <a:ext uri="{FF2B5EF4-FFF2-40B4-BE49-F238E27FC236}">
                <a16:creationId xmlns:a16="http://schemas.microsoft.com/office/drawing/2014/main" id="{5D88E10A-0D1E-42CA-A9A4-A9A547B6BE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6600" y="2391787"/>
            <a:ext cx="6072293" cy="4073407"/>
          </a:xfrm>
          <a:prstGeom prst="rect">
            <a:avLst/>
          </a:prstGeom>
        </p:spPr>
      </p:pic>
      <p:sp>
        <p:nvSpPr>
          <p:cNvPr id="216" name="Speech Bubble: Rectangle 215">
            <a:extLst>
              <a:ext uri="{FF2B5EF4-FFF2-40B4-BE49-F238E27FC236}">
                <a16:creationId xmlns:a16="http://schemas.microsoft.com/office/drawing/2014/main" id="{8ED29762-39CE-4A82-B526-B660DA1B827F}"/>
              </a:ext>
            </a:extLst>
          </p:cNvPr>
          <p:cNvSpPr/>
          <p:nvPr/>
        </p:nvSpPr>
        <p:spPr>
          <a:xfrm>
            <a:off x="658533" y="4317486"/>
            <a:ext cx="1904363" cy="535648"/>
          </a:xfrm>
          <a:prstGeom prst="wedgeRectCallout">
            <a:avLst>
              <a:gd name="adj1" fmla="val 54002"/>
              <a:gd name="adj2" fmla="val 74943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dirty="0">
                <a:solidFill>
                  <a:schemeClr val="tx1"/>
                </a:solidFill>
                <a:latin typeface="Abadi Extra Light" panose="020B0204020104020204" pitchFamily="34" charset="0"/>
              </a:rPr>
              <a:t>Hidden layers act as feature extractors</a:t>
            </a:r>
          </a:p>
        </p:txBody>
      </p:sp>
      <p:sp>
        <p:nvSpPr>
          <p:cNvPr id="217" name="Speech Bubble: Rectangle 216">
            <a:extLst>
              <a:ext uri="{FF2B5EF4-FFF2-40B4-BE49-F238E27FC236}">
                <a16:creationId xmlns:a16="http://schemas.microsoft.com/office/drawing/2014/main" id="{C9B55422-EA33-4D47-857D-C9D67DE7CC06}"/>
              </a:ext>
            </a:extLst>
          </p:cNvPr>
          <p:cNvSpPr/>
          <p:nvPr/>
        </p:nvSpPr>
        <p:spPr>
          <a:xfrm>
            <a:off x="51516" y="2391787"/>
            <a:ext cx="2511380" cy="1161811"/>
          </a:xfrm>
          <a:prstGeom prst="wedgeRectCallout">
            <a:avLst>
              <a:gd name="adj1" fmla="val 54864"/>
              <a:gd name="adj2" fmla="val 42937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dirty="0">
                <a:solidFill>
                  <a:schemeClr val="tx1"/>
                </a:solidFill>
                <a:latin typeface="Abadi Extra Light" panose="020B0204020104020204" pitchFamily="34" charset="0"/>
              </a:rPr>
              <a:t>Can think of the last hidden layer’s node values being used as features in a GLM (linear/logistic/</a:t>
            </a:r>
            <a:r>
              <a:rPr lang="en-IN" sz="1600" dirty="0" err="1">
                <a:solidFill>
                  <a:schemeClr val="tx1"/>
                </a:solidFill>
                <a:latin typeface="Abadi Extra Light" panose="020B0204020104020204" pitchFamily="34" charset="0"/>
              </a:rPr>
              <a:t>softmax</a:t>
            </a:r>
            <a:r>
              <a:rPr lang="en-IN" sz="1600" dirty="0">
                <a:solidFill>
                  <a:schemeClr val="tx1"/>
                </a:solidFill>
                <a:latin typeface="Abadi Extra Light" panose="020B0204020104020204" pitchFamily="34" charset="0"/>
              </a:rPr>
              <a:t>, etc) modeled by the output layer</a:t>
            </a:r>
          </a:p>
        </p:txBody>
      </p:sp>
      <p:sp>
        <p:nvSpPr>
          <p:cNvPr id="219" name="Speech Bubble: Rectangle 218">
            <a:extLst>
              <a:ext uri="{FF2B5EF4-FFF2-40B4-BE49-F238E27FC236}">
                <a16:creationId xmlns:a16="http://schemas.microsoft.com/office/drawing/2014/main" id="{67F7E687-CD39-4033-A45B-6FC19BD0AE28}"/>
              </a:ext>
            </a:extLst>
          </p:cNvPr>
          <p:cNvSpPr/>
          <p:nvPr/>
        </p:nvSpPr>
        <p:spPr>
          <a:xfrm>
            <a:off x="8998401" y="3553598"/>
            <a:ext cx="3007461" cy="874892"/>
          </a:xfrm>
          <a:prstGeom prst="wedgeRectCallout">
            <a:avLst>
              <a:gd name="adj1" fmla="val -50892"/>
              <a:gd name="adj2" fmla="val 76747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dirty="0">
                <a:solidFill>
                  <a:schemeClr val="tx1"/>
                </a:solidFill>
                <a:latin typeface="Abadi Extra Light" panose="020B0204020104020204" pitchFamily="34" charset="0"/>
              </a:rPr>
              <a:t>Network weights typically learned by backpropagation (basically, gradient descent + chain rule)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97818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2992"/>
    </mc:Choice>
    <mc:Fallback xmlns="">
      <p:transition spd="slow" advTm="15299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6" grpId="0" animBg="1"/>
      <p:bldP spid="217" grpId="0" animBg="1"/>
      <p:bldP spid="21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83623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sz="2600" dirty="0">
                    <a:latin typeface="Abadi Extra Light" panose="020B0204020104020204" pitchFamily="34" charset="0"/>
                  </a:rPr>
                  <a:t>LDA is locally conjugate. Many inference methods (VI, variational EM, Gibbs </a:t>
                </a:r>
                <a:r>
                  <a:rPr lang="en-IN" sz="2600" dirty="0" err="1">
                    <a:latin typeface="Abadi Extra Light" panose="020B0204020104020204" pitchFamily="34" charset="0"/>
                  </a:rPr>
                  <a:t>samp</a:t>
                </a:r>
                <a:r>
                  <a:rPr lang="en-IN" sz="2600" dirty="0">
                    <a:latin typeface="Abadi Extra Light" panose="020B0204020104020204" pitchFamily="34" charset="0"/>
                  </a:rPr>
                  <a:t>, etc)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sz="500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Can even collapse some variables and do collapsed Gibbs or collapsed VB</a:t>
                </a:r>
              </a:p>
              <a:p>
                <a:pPr lvl="2"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E.g., collapse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</m:oMath>
                </a14:m>
                <a:r>
                  <a:rPr lang="en-GB" dirty="0">
                    <a:latin typeface="Abadi Extra Light" panose="020B0204020104020204" pitchFamily="34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GB" dirty="0">
                    <a:latin typeface="Abadi Extra Light" panose="020B0204020104020204" pitchFamily="34" charset="0"/>
                  </a:rPr>
                  <a:t> (if needed, these can be approximated using </a:t>
                </a:r>
                <a14:m>
                  <m:oMath xmlns:m="http://schemas.openxmlformats.org/officeDocument/2006/math">
                    <m:r>
                      <a:rPr lang="en-GB" b="1" i="0" dirty="0" smtClean="0">
                        <a:latin typeface="Cambria Math" panose="02040503050406030204" pitchFamily="18" charset="0"/>
                      </a:rPr>
                      <m:t>𝐙</m:t>
                    </m:r>
                  </m:oMath>
                </a14:m>
                <a:r>
                  <a:rPr lang="en-GB" dirty="0">
                    <a:latin typeface="Abadi Extra Light" panose="020B0204020104020204" pitchFamily="34" charset="0"/>
                  </a:rPr>
                  <a:t>)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Many ways to evaluate how well LDA performs on some data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500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IN" dirty="0">
                    <a:latin typeface="Abadi Extra Light" panose="020B0204020104020204" pitchFamily="34" charset="0"/>
                  </a:rPr>
                  <a:t>Extrinsic measures: Perform LDA and use its output for another task (e.g., classification)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Perplexity is another </a:t>
                </a:r>
                <a:r>
                  <a:rPr lang="en-GB" dirty="0">
                    <a:solidFill>
                      <a:srgbClr val="0000FF"/>
                    </a:solidFill>
                    <a:latin typeface="Abadi Extra Light" panose="020B0204020104020204" pitchFamily="34" charset="0"/>
                  </a:rPr>
                  <a:t>intrinsic</a:t>
                </a:r>
                <a:r>
                  <a:rPr lang="en-GB" dirty="0">
                    <a:latin typeface="Abadi Extra Light" panose="020B0204020104020204" pitchFamily="34" charset="0"/>
                  </a:rPr>
                  <a:t> measure to evaluate LDA-style models</a:t>
                </a:r>
                <a:endParaRPr lang="en-IN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sz="22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2600" dirty="0"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83623" y="1130786"/>
                <a:ext cx="11740617" cy="5557532"/>
              </a:xfrm>
              <a:blipFill>
                <a:blip r:embed="rId5"/>
                <a:stretch>
                  <a:fillRect l="-935" t="-164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LDA: Inference and Evaluation</a:t>
            </a:r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bg1">
                    <a:lumMod val="65000"/>
                  </a:schemeClr>
                </a:solidFill>
              </a:rPr>
              <a:pPr/>
              <a:t>20</a:t>
            </a:fld>
            <a:endParaRPr lang="en-IN" sz="28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38B7F0DE-796C-41BD-883F-6775737E763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41260" y="84000"/>
            <a:ext cx="2741346" cy="1046786"/>
          </a:xfrm>
          <a:prstGeom prst="rect">
            <a:avLst/>
          </a:prstGeom>
        </p:spPr>
      </p:pic>
      <p:pic>
        <p:nvPicPr>
          <p:cNvPr id="6146" name="Picture 2">
            <a:extLst>
              <a:ext uri="{FF2B5EF4-FFF2-40B4-BE49-F238E27FC236}">
                <a16:creationId xmlns:a16="http://schemas.microsoft.com/office/drawing/2014/main" id="{894AE6A6-06D2-491F-ABDE-D70FBF63CE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2573" y="1674410"/>
            <a:ext cx="9941357" cy="652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>
            <a:extLst>
              <a:ext uri="{FF2B5EF4-FFF2-40B4-BE49-F238E27FC236}">
                <a16:creationId xmlns:a16="http://schemas.microsoft.com/office/drawing/2014/main" id="{3F29C930-DF22-4345-82DF-D15CBE0A97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8488" y="5313818"/>
            <a:ext cx="6534035" cy="109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0" name="Speech Bubble: Rectangle 19">
                <a:extLst>
                  <a:ext uri="{FF2B5EF4-FFF2-40B4-BE49-F238E27FC236}">
                    <a16:creationId xmlns:a16="http://schemas.microsoft.com/office/drawing/2014/main" id="{A85B4ED9-8C4B-4CAD-9C39-1E27164C1CB1}"/>
                  </a:ext>
                </a:extLst>
              </p:cNvPr>
              <p:cNvSpPr/>
              <p:nvPr/>
            </p:nvSpPr>
            <p:spPr>
              <a:xfrm>
                <a:off x="2785531" y="5061492"/>
                <a:ext cx="1903598" cy="314454"/>
              </a:xfrm>
              <a:prstGeom prst="wedgeRectCallout">
                <a:avLst>
                  <a:gd name="adj1" fmla="val 43891"/>
                  <a:gd name="adj2" fmla="val 99730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Test set with </a:t>
                </a:r>
                <a14:m>
                  <m:oMath xmlns:m="http://schemas.openxmlformats.org/officeDocument/2006/math">
                    <m:r>
                      <a:rPr lang="en-IN" sz="16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docs</a:t>
                </a:r>
              </a:p>
            </p:txBody>
          </p:sp>
        </mc:Choice>
        <mc:Fallback xmlns="">
          <p:sp>
            <p:nvSpPr>
              <p:cNvPr id="20" name="Speech Bubble: Rectangle 19">
                <a:extLst>
                  <a:ext uri="{FF2B5EF4-FFF2-40B4-BE49-F238E27FC236}">
                    <a16:creationId xmlns:a16="http://schemas.microsoft.com/office/drawing/2014/main" id="{A85B4ED9-8C4B-4CAD-9C39-1E27164C1CB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5531" y="5061492"/>
                <a:ext cx="1903598" cy="314454"/>
              </a:xfrm>
              <a:prstGeom prst="wedgeRectCallout">
                <a:avLst>
                  <a:gd name="adj1" fmla="val 43891"/>
                  <a:gd name="adj2" fmla="val 99730"/>
                </a:avLst>
              </a:prstGeom>
              <a:blipFill>
                <a:blip r:embed="rId9"/>
                <a:stretch>
                  <a:fillRect l="-1587" t="-3614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Speech Bubble: Rectangle 20">
                <a:extLst>
                  <a:ext uri="{FF2B5EF4-FFF2-40B4-BE49-F238E27FC236}">
                    <a16:creationId xmlns:a16="http://schemas.microsoft.com/office/drawing/2014/main" id="{C2485C21-B599-4BFB-8746-063669750DBB}"/>
                  </a:ext>
                </a:extLst>
              </p:cNvPr>
              <p:cNvSpPr/>
              <p:nvPr/>
            </p:nvSpPr>
            <p:spPr>
              <a:xfrm>
                <a:off x="8205134" y="4809167"/>
                <a:ext cx="2577472" cy="504651"/>
              </a:xfrm>
              <a:prstGeom prst="wedgeRectCallout">
                <a:avLst>
                  <a:gd name="adj1" fmla="val -42957"/>
                  <a:gd name="adj2" fmla="val 78793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Marginal likelihood of all words in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p>
                        <m:r>
                          <a:rPr lang="en-I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𝑡h</m:t>
                        </m:r>
                      </m:sup>
                    </m:sSup>
                  </m:oMath>
                </a14:m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test doc</a:t>
                </a:r>
              </a:p>
            </p:txBody>
          </p:sp>
        </mc:Choice>
        <mc:Fallback xmlns="">
          <p:sp>
            <p:nvSpPr>
              <p:cNvPr id="21" name="Speech Bubble: Rectangle 20">
                <a:extLst>
                  <a:ext uri="{FF2B5EF4-FFF2-40B4-BE49-F238E27FC236}">
                    <a16:creationId xmlns:a16="http://schemas.microsoft.com/office/drawing/2014/main" id="{C2485C21-B599-4BFB-8746-063669750DB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05134" y="4809167"/>
                <a:ext cx="2577472" cy="504651"/>
              </a:xfrm>
              <a:prstGeom prst="wedgeRectCallout">
                <a:avLst>
                  <a:gd name="adj1" fmla="val -42957"/>
                  <a:gd name="adj2" fmla="val 78793"/>
                </a:avLst>
              </a:prstGeom>
              <a:blipFill>
                <a:blip r:embed="rId10"/>
                <a:stretch>
                  <a:fillRect l="-1174" t="-8036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Speech Bubble: Rectangle 21">
            <a:extLst>
              <a:ext uri="{FF2B5EF4-FFF2-40B4-BE49-F238E27FC236}">
                <a16:creationId xmlns:a16="http://schemas.microsoft.com/office/drawing/2014/main" id="{D24FC4EE-8821-4011-8A97-179BFF34A2A7}"/>
              </a:ext>
            </a:extLst>
          </p:cNvPr>
          <p:cNvSpPr/>
          <p:nvPr/>
        </p:nvSpPr>
        <p:spPr>
          <a:xfrm>
            <a:off x="1146049" y="5375946"/>
            <a:ext cx="1436218" cy="314454"/>
          </a:xfrm>
          <a:prstGeom prst="wedgeRectCallout">
            <a:avLst>
              <a:gd name="adj1" fmla="val 50040"/>
              <a:gd name="adj2" fmla="val 106709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dirty="0">
                <a:solidFill>
                  <a:schemeClr val="tx1"/>
                </a:solidFill>
                <a:latin typeface="Abadi Extra Light" panose="020B0204020104020204" pitchFamily="34" charset="0"/>
              </a:rPr>
              <a:t>Lower is better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35131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13673"/>
    </mc:Choice>
    <mc:Fallback xmlns="">
      <p:transition spd="slow" advTm="41367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LDA: Limitations and Extensions</a:t>
            </a:r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34407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LDA assumes topics remain static over time (improvement: Dynamic Topic Model)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LDA assumes topics are uncorrelated (improvement: </a:t>
                </a:r>
                <a:r>
                  <a:rPr lang="en-GB" sz="2600" dirty="0" err="1">
                    <a:latin typeface="Abadi Extra Light" panose="020B0204020104020204" pitchFamily="34" charset="0"/>
                  </a:rPr>
                  <a:t>Corr</a:t>
                </a:r>
                <a:r>
                  <a:rPr lang="en-GB" sz="2600" dirty="0">
                    <a:latin typeface="Abadi Extra Light" panose="020B0204020104020204" pitchFamily="34" charset="0"/>
                  </a:rPr>
                  <a:t>-LDA)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sz="2200" dirty="0">
                    <a:latin typeface="Abadi Extra Light" panose="020B0204020104020204" pitchFamily="34" charset="0"/>
                  </a:rPr>
                  <a:t>Use a </a:t>
                </a:r>
                <a:r>
                  <a:rPr lang="en-GB" sz="2200" dirty="0">
                    <a:solidFill>
                      <a:srgbClr val="0000FF"/>
                    </a:solidFill>
                    <a:latin typeface="Abadi Extra Light" panose="020B0204020104020204" pitchFamily="34" charset="0"/>
                  </a:rPr>
                  <a:t>logistic normal </a:t>
                </a:r>
                <a:r>
                  <a:rPr lang="en-GB" sz="2200" dirty="0">
                    <a:latin typeface="Abadi Extra Light" panose="020B0204020104020204" pitchFamily="34" charset="0"/>
                  </a:rPr>
                  <a:t>distribution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200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IN" sz="22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</m:oMath>
                </a14:m>
                <a:r>
                  <a:rPr lang="en-GB" sz="2200" dirty="0">
                    <a:latin typeface="Abadi Extra Light" panose="020B0204020104020204" pitchFamily="34" charset="0"/>
                  </a:rPr>
                  <a:t> (</a:t>
                </a:r>
                <a:r>
                  <a:rPr lang="en-GB" sz="2200" dirty="0" err="1">
                    <a:latin typeface="Abadi Extra Light" panose="020B0204020104020204" pitchFamily="34" charset="0"/>
                  </a:rPr>
                  <a:t>cov</a:t>
                </a:r>
                <a:r>
                  <a:rPr lang="en-GB" sz="2200" dirty="0">
                    <a:latin typeface="Abadi Extra Light" panose="020B0204020104020204" pitchFamily="34" charset="0"/>
                  </a:rPr>
                  <a:t> matrix of log-normal makes component correlated)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5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LDA ignores the sequential structure in the text (improvement: HMM-LDA)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2600" dirty="0"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34407" y="1130786"/>
                <a:ext cx="11740617" cy="5557532"/>
              </a:xfrm>
              <a:blipFill>
                <a:blip r:embed="rId5"/>
                <a:stretch>
                  <a:fillRect l="-779" t="-164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bg1">
                    <a:lumMod val="65000"/>
                  </a:schemeClr>
                </a:solidFill>
              </a:rPr>
              <a:pPr/>
              <a:t>21</a:t>
            </a:fld>
            <a:endParaRPr lang="en-IN" sz="2800" dirty="0">
              <a:solidFill>
                <a:schemeClr val="bg1">
                  <a:lumMod val="6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205C35C-786C-4D1C-BAF6-6D02E5DA3716}"/>
                  </a:ext>
                </a:extLst>
              </p:cNvPr>
              <p:cNvSpPr txBox="1"/>
              <p:nvPr/>
            </p:nvSpPr>
            <p:spPr>
              <a:xfrm>
                <a:off x="2855257" y="1850732"/>
                <a:ext cx="2675348" cy="39356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IN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  <m:sup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bSup>
                      <m:r>
                        <a:rPr lang="en-IN" sz="2400" b="0" i="1" smtClean="0">
                          <a:latin typeface="Cambria Math" panose="02040503050406030204" pitchFamily="18" charset="0"/>
                        </a:rPr>
                        <m:t>∼</m:t>
                      </m:r>
                      <m:r>
                        <a:rPr lang="en-I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𝒩</m:t>
                      </m:r>
                      <m:r>
                        <a:rPr lang="en-I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bSup>
                        <m:sSubSupPr>
                          <m:ctrlPr>
                            <a:rPr lang="en-I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I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I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sub>
                        <m:sup>
                          <m:r>
                            <a:rPr lang="en-I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en-I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p>
                      </m:sSubSup>
                      <m:r>
                        <a:rPr lang="en-I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sSup>
                        <m:sSupPr>
                          <m:ctrlPr>
                            <a:rPr lang="en-I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p>
                          <m:r>
                            <a:rPr lang="en-I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I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𝐼</m:t>
                      </m:r>
                      <m:r>
                        <a:rPr lang="en-I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sz="24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205C35C-786C-4D1C-BAF6-6D02E5DA37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5257" y="1850732"/>
                <a:ext cx="2675348" cy="393569"/>
              </a:xfrm>
              <a:prstGeom prst="rect">
                <a:avLst/>
              </a:prstGeom>
              <a:blipFill>
                <a:blip r:embed="rId6"/>
                <a:stretch>
                  <a:fillRect l="-228" r="-2961" b="-31250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291E291-C592-4B36-9016-83F78E0A5AD9}"/>
                  </a:ext>
                </a:extLst>
              </p:cNvPr>
              <p:cNvSpPr txBox="1"/>
              <p:nvPr/>
            </p:nvSpPr>
            <p:spPr>
              <a:xfrm>
                <a:off x="5921133" y="1831317"/>
                <a:ext cx="1719958" cy="38138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IN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  <m:sup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bSup>
                      <m:r>
                        <a:rPr lang="en-IN" sz="2400" b="0" i="1" smtClean="0"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en-I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𝒮</m:t>
                      </m:r>
                      <m:r>
                        <a:rPr lang="en-I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bSup>
                        <m:sSubSupPr>
                          <m:ctrlPr>
                            <a:rPr lang="en-IN" sz="2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IN" sz="2400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IN" sz="2400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  <m:sup>
                          <m:r>
                            <a:rPr lang="en-IN" sz="2400" i="1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bSup>
                      <m:r>
                        <a:rPr lang="en-I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sz="24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291E291-C592-4B36-9016-83F78E0A5A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1133" y="1831317"/>
                <a:ext cx="1719958" cy="381386"/>
              </a:xfrm>
              <a:prstGeom prst="rect">
                <a:avLst/>
              </a:prstGeom>
              <a:blipFill>
                <a:blip r:embed="rId7"/>
                <a:stretch>
                  <a:fillRect l="-5674" r="-6028" b="-33333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Speech Bubble: Rectangle 6">
                <a:extLst>
                  <a:ext uri="{FF2B5EF4-FFF2-40B4-BE49-F238E27FC236}">
                    <a16:creationId xmlns:a16="http://schemas.microsoft.com/office/drawing/2014/main" id="{AA272BA2-3398-4F7F-8364-A7EF0507B55D}"/>
                  </a:ext>
                </a:extLst>
              </p:cNvPr>
              <p:cNvSpPr/>
              <p:nvPr/>
            </p:nvSpPr>
            <p:spPr>
              <a:xfrm>
                <a:off x="7834697" y="1732151"/>
                <a:ext cx="2886964" cy="563687"/>
              </a:xfrm>
              <a:prstGeom prst="wedgeRectCallout">
                <a:avLst>
                  <a:gd name="adj1" fmla="val -59457"/>
                  <a:gd name="adj2" fmla="val -726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Simplex transformation (convert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I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I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I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  <m:sup>
                        <m:r>
                          <a:rPr lang="en-I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bSup>
                  </m:oMath>
                </a14:m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into a probability vector)</a:t>
                </a:r>
              </a:p>
            </p:txBody>
          </p:sp>
        </mc:Choice>
        <mc:Fallback xmlns="">
          <p:sp>
            <p:nvSpPr>
              <p:cNvPr id="7" name="Speech Bubble: Rectangle 6">
                <a:extLst>
                  <a:ext uri="{FF2B5EF4-FFF2-40B4-BE49-F238E27FC236}">
                    <a16:creationId xmlns:a16="http://schemas.microsoft.com/office/drawing/2014/main" id="{AA272BA2-3398-4F7F-8364-A7EF0507B55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34697" y="1732151"/>
                <a:ext cx="2886964" cy="563687"/>
              </a:xfrm>
              <a:prstGeom prst="wedgeRectCallout">
                <a:avLst>
                  <a:gd name="adj1" fmla="val -59457"/>
                  <a:gd name="adj2" fmla="val -726"/>
                </a:avLst>
              </a:prstGeom>
              <a:blipFill>
                <a:blip r:embed="rId8"/>
                <a:stretch>
                  <a:fillRect t="-4167" b="-12500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Speech Bubble: Rectangle 7">
            <a:extLst>
              <a:ext uri="{FF2B5EF4-FFF2-40B4-BE49-F238E27FC236}">
                <a16:creationId xmlns:a16="http://schemas.microsoft.com/office/drawing/2014/main" id="{D498729F-839F-4DFF-9378-A87A814763F7}"/>
              </a:ext>
            </a:extLst>
          </p:cNvPr>
          <p:cNvSpPr/>
          <p:nvPr/>
        </p:nvSpPr>
        <p:spPr>
          <a:xfrm>
            <a:off x="526675" y="1754892"/>
            <a:ext cx="2184327" cy="766090"/>
          </a:xfrm>
          <a:prstGeom prst="wedgeRectCallout">
            <a:avLst>
              <a:gd name="adj1" fmla="val 57422"/>
              <a:gd name="adj2" fmla="val -11007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dirty="0">
                <a:solidFill>
                  <a:schemeClr val="tx1"/>
                </a:solidFill>
                <a:latin typeface="Abadi Extra Light" panose="020B0204020104020204" pitchFamily="34" charset="0"/>
              </a:rPr>
              <a:t>Assume a first-order Markov evolution for each topic </a:t>
            </a:r>
            <a:r>
              <a:rPr lang="en-IN" sz="1600" dirty="0" err="1">
                <a:solidFill>
                  <a:schemeClr val="tx1"/>
                </a:solidFill>
                <a:latin typeface="Abadi Extra Light" panose="020B0204020104020204" pitchFamily="34" charset="0"/>
              </a:rPr>
              <a:t>w.r.t.</a:t>
            </a:r>
            <a:r>
              <a:rPr lang="en-IN" sz="1600" dirty="0">
                <a:solidFill>
                  <a:schemeClr val="tx1"/>
                </a:solidFill>
                <a:latin typeface="Abadi Extra Light" panose="020B0204020104020204" pitchFamily="34" charset="0"/>
              </a:rPr>
              <a:t> time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27B7A3A-B7C4-431D-968E-646CF00ACB7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0006" y="2824263"/>
            <a:ext cx="7930799" cy="133871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A9A28F9-F756-48B6-B3BA-535C18C1F40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671708" y="2410099"/>
            <a:ext cx="2886963" cy="246710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67DE7C5-55B4-4BBC-9C1B-482071D71663}"/>
              </a:ext>
            </a:extLst>
          </p:cNvPr>
          <p:cNvSpPr txBox="1"/>
          <p:nvPr/>
        </p:nvSpPr>
        <p:spPr>
          <a:xfrm>
            <a:off x="2894193" y="4180735"/>
            <a:ext cx="34158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/>
              <a:t>Evolution of topic “Neuroscience”</a:t>
            </a:r>
          </a:p>
          <a:p>
            <a:r>
              <a:rPr lang="en-IN" dirty="0"/>
              <a:t>(learned from the journal Science)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746E36F-4C56-4E3C-B20A-0B45FEF44D1E}"/>
              </a:ext>
            </a:extLst>
          </p:cNvPr>
          <p:cNvSpPr txBox="1"/>
          <p:nvPr/>
        </p:nvSpPr>
        <p:spPr>
          <a:xfrm>
            <a:off x="90152" y="6626180"/>
            <a:ext cx="361349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1100" dirty="0">
                <a:latin typeface="Abadi Extra Light" panose="020B0204020104020204" pitchFamily="34" charset="0"/>
              </a:rPr>
              <a:t>Fig courtesy: Dynamic Topic Models (</a:t>
            </a:r>
            <a:r>
              <a:rPr lang="en-IN" sz="1100" dirty="0" err="1">
                <a:latin typeface="Abadi Extra Light" panose="020B0204020104020204" pitchFamily="34" charset="0"/>
              </a:rPr>
              <a:t>Blei</a:t>
            </a:r>
            <a:r>
              <a:rPr lang="en-IN" sz="1100" dirty="0">
                <a:latin typeface="Abadi Extra Light" panose="020B0204020104020204" pitchFamily="34" charset="0"/>
              </a:rPr>
              <a:t> and Lafferty, 2006)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1479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65050"/>
    </mc:Choice>
    <mc:Fallback xmlns="">
      <p:transition spd="slow" advTm="36505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 animBg="1"/>
      <p:bldP spid="8" grpId="0" animBg="1"/>
      <p:bldP spid="12" grpId="0"/>
      <p:bldP spid="1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LDA Extensions (</a:t>
            </a:r>
            <a:r>
              <a:rPr lang="en-GB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Contd</a:t>
            </a: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)</a:t>
            </a:r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14819C9-D576-44D5-A1AF-875A21D5EF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4407" y="1130786"/>
            <a:ext cx="11740617" cy="5557532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GB" sz="2600" dirty="0">
                <a:latin typeface="Abadi Extra Light" panose="020B0204020104020204" pitchFamily="34" charset="0"/>
              </a:rPr>
              <a:t>LDA for non-text data, e.g., images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sz="2200" dirty="0">
                <a:latin typeface="Abadi Extra Light" panose="020B0204020104020204" pitchFamily="34" charset="0"/>
              </a:rPr>
              <a:t>Each image can be represented as a bag of “visual words” and LDA can be applied</a:t>
            </a:r>
            <a:endParaRPr lang="en-GB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GB" sz="2600" dirty="0">
                <a:latin typeface="Abadi Extra Light" panose="020B0204020104020204" pitchFamily="34" charset="0"/>
              </a:rPr>
              <a:t>Supervised/</a:t>
            </a:r>
            <a:r>
              <a:rPr lang="en-GB" sz="2600" dirty="0" err="1">
                <a:latin typeface="Abadi Extra Light" panose="020B0204020104020204" pitchFamily="34" charset="0"/>
              </a:rPr>
              <a:t>Labeled</a:t>
            </a:r>
            <a:r>
              <a:rPr lang="en-GB" sz="2600" dirty="0">
                <a:latin typeface="Abadi Extra Light" panose="020B0204020104020204" pitchFamily="34" charset="0"/>
              </a:rPr>
              <a:t> LDA (when we have </a:t>
            </a:r>
            <a:r>
              <a:rPr lang="en-GB" sz="2600" dirty="0" err="1">
                <a:latin typeface="Abadi Extra Light" panose="020B0204020104020204" pitchFamily="34" charset="0"/>
              </a:rPr>
              <a:t>have</a:t>
            </a:r>
            <a:r>
              <a:rPr lang="en-GB" sz="2600" dirty="0">
                <a:latin typeface="Abadi Extra Light" panose="020B0204020104020204" pitchFamily="34" charset="0"/>
              </a:rPr>
              <a:t> a label for each document)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600" dirty="0">
                <a:latin typeface="Abadi Extra Light" panose="020B0204020104020204" pitchFamily="34" charset="0"/>
              </a:rPr>
              <a:t>LDA for paired/multimodality data (e.g., images and text caption)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600" dirty="0">
                <a:latin typeface="Abadi Extra Light" panose="020B0204020104020204" pitchFamily="34" charset="0"/>
              </a:rPr>
              <a:t>LDA for graph-structured data instead of documents</a:t>
            </a: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IN" sz="2600" dirty="0">
              <a:latin typeface="Abadi Extra Light" panose="020B0204020104020204" pitchFamily="34" charset="0"/>
            </a:endParaRPr>
          </a:p>
          <a:p>
            <a:pPr marL="0" indent="0">
              <a:buNone/>
            </a:pPr>
            <a:endParaRPr lang="en-GB" sz="2600" dirty="0">
              <a:latin typeface="Abadi Extra Light" panose="020B0204020104020204" pitchFamily="34" charset="0"/>
            </a:endParaRPr>
          </a:p>
        </p:txBody>
      </p:sp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bg1">
                    <a:lumMod val="65000"/>
                  </a:schemeClr>
                </a:solidFill>
              </a:rPr>
              <a:pPr/>
              <a:t>22</a:t>
            </a:fld>
            <a:endParaRPr lang="en-IN" sz="28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C4B09636-4D35-46F3-83AB-0C8369E6CA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066" y="3940515"/>
            <a:ext cx="6912258" cy="2747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48E52B2-0BF0-460A-9370-D4C6263D72F9}"/>
              </a:ext>
            </a:extLst>
          </p:cNvPr>
          <p:cNvSpPr txBox="1"/>
          <p:nvPr/>
        </p:nvSpPr>
        <p:spPr>
          <a:xfrm>
            <a:off x="1951150" y="3501381"/>
            <a:ext cx="39224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/>
              <a:t>Plate diagrams for some LDA extensions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FB2E289-4194-4252-BB8A-1653FDE5843D}"/>
              </a:ext>
            </a:extLst>
          </p:cNvPr>
          <p:cNvCxnSpPr>
            <a:cxnSpLocks/>
          </p:cNvCxnSpPr>
          <p:nvPr/>
        </p:nvCxnSpPr>
        <p:spPr>
          <a:xfrm>
            <a:off x="7676743" y="2926080"/>
            <a:ext cx="0" cy="3901842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A3124169-4809-4AB2-9229-F111D297955F}"/>
              </a:ext>
            </a:extLst>
          </p:cNvPr>
          <p:cNvCxnSpPr>
            <a:cxnSpLocks/>
          </p:cNvCxnSpPr>
          <p:nvPr/>
        </p:nvCxnSpPr>
        <p:spPr>
          <a:xfrm flipH="1">
            <a:off x="7676744" y="2926080"/>
            <a:ext cx="4515256" cy="16252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89F7A71B-50F1-4A16-BCB9-763FB1163307}"/>
                  </a:ext>
                </a:extLst>
              </p:cNvPr>
              <p:cNvSpPr txBox="1"/>
              <p:nvPr/>
            </p:nvSpPr>
            <p:spPr>
              <a:xfrm>
                <a:off x="7707585" y="2987844"/>
                <a:ext cx="4484413" cy="31393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IN" dirty="0">
                    <a:latin typeface="Abadi Extra Light" panose="020B0204020104020204" pitchFamily="34" charset="0"/>
                  </a:rPr>
                  <a:t>LDA is also equivalent to doing a non-negative matrix fact. of the </a:t>
                </a:r>
                <a14:m>
                  <m:oMath xmlns:m="http://schemas.openxmlformats.org/officeDocument/2006/math">
                    <m:r>
                      <a:rPr lang="en-IN" i="1" dirty="0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IN" b="0" i="1" dirty="0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IN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IN" i="1" dirty="0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IN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IN" dirty="0">
                    <a:latin typeface="Abadi Extra Light" panose="020B0204020104020204" pitchFamily="34" charset="0"/>
                  </a:rPr>
                  <a:t>word-document matrix </a:t>
                </a:r>
                <a14:m>
                  <m:oMath xmlns:m="http://schemas.openxmlformats.org/officeDocument/2006/math">
                    <m:r>
                      <a:rPr lang="en-IN" b="1" i="0" smtClean="0">
                        <a:latin typeface="Cambria Math" panose="02040503050406030204" pitchFamily="18" charset="0"/>
                      </a:rPr>
                      <m:t>𝐗</m:t>
                    </m:r>
                  </m:oMath>
                </a14:m>
                <a:r>
                  <a:rPr lang="en-IN" dirty="0">
                    <a:latin typeface="Abadi Extra Light" panose="020B0204020104020204" pitchFamily="34" charset="0"/>
                  </a:rPr>
                  <a:t> using a Poisson likelihood model*</a:t>
                </a:r>
              </a:p>
              <a:p>
                <a:endParaRPr lang="en-IN" dirty="0">
                  <a:latin typeface="Abadi Extra Light" panose="020B0204020104020204" pitchFamily="34" charset="0"/>
                </a:endParaRPr>
              </a:p>
              <a:p>
                <a:endParaRPr lang="en-IN" dirty="0">
                  <a:latin typeface="Abadi Extra Light" panose="020B0204020104020204" pitchFamily="34" charset="0"/>
                </a:endParaRPr>
              </a:p>
              <a:p>
                <a:endParaRPr lang="en-IN" dirty="0">
                  <a:latin typeface="Abadi Extra Light" panose="020B0204020104020204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IN" b="1" i="0" smtClean="0">
                        <a:latin typeface="Cambria Math" panose="02040503050406030204" pitchFamily="18" charset="0"/>
                      </a:rPr>
                      <m:t>𝚽</m:t>
                    </m:r>
                  </m:oMath>
                </a14:m>
                <a:r>
                  <a:rPr lang="en-IN" b="1" dirty="0">
                    <a:latin typeface="Abadi Extra Light" panose="020B0204020104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IN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IN" b="0" i="1" dirty="0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IN" b="0" i="1" dirty="0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IN" b="0" i="1" dirty="0" smtClean="0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IN" b="0" i="1" dirty="0" smtClean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IN" dirty="0">
                    <a:latin typeface="Abadi Extra Light" panose="020B0204020104020204" pitchFamily="34" charset="0"/>
                  </a:rPr>
                  <a:t>and </a:t>
                </a:r>
                <a14:m>
                  <m:oMath xmlns:m="http://schemas.openxmlformats.org/officeDocument/2006/math">
                    <m:r>
                      <a:rPr lang="en-IN" b="1" i="0" smtClean="0">
                        <a:latin typeface="Cambria Math" panose="02040503050406030204" pitchFamily="18" charset="0"/>
                      </a:rPr>
                      <m:t>𝚯</m:t>
                    </m:r>
                  </m:oMath>
                </a14:m>
                <a:r>
                  <a:rPr lang="en-IN" b="1" dirty="0">
                    <a:latin typeface="Abadi Extra Light" panose="020B0204020104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IN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IN" b="0" i="1" dirty="0" smtClean="0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IN" i="1" dirty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IN" b="0" i="1" dirty="0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IN" i="1" dirty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IN" dirty="0">
                    <a:latin typeface="Abadi Extra Light" panose="020B0204020104020204" pitchFamily="34" charset="0"/>
                  </a:rPr>
                  <a:t>can be given any non-negative priors (Dirichlet/gamma)</a:t>
                </a:r>
              </a:p>
              <a:p>
                <a:endParaRPr lang="en-IN" dirty="0">
                  <a:latin typeface="Abadi Extra Light" panose="020B0204020104020204" pitchFamily="34" charset="0"/>
                </a:endParaRPr>
              </a:p>
              <a:p>
                <a:r>
                  <a:rPr lang="en-IN" dirty="0">
                    <a:latin typeface="Abadi Extra Light" panose="020B0204020104020204" pitchFamily="34" charset="0"/>
                  </a:rPr>
                  <a:t>This can be extended to “deep” matrix factorization** (modeling </a:t>
                </a:r>
                <a14:m>
                  <m:oMath xmlns:m="http://schemas.openxmlformats.org/officeDocument/2006/math">
                    <m:r>
                      <a:rPr lang="en-IN" b="1" i="0" smtClean="0">
                        <a:latin typeface="Cambria Math" panose="02040503050406030204" pitchFamily="18" charset="0"/>
                      </a:rPr>
                      <m:t>𝚯</m:t>
                    </m:r>
                  </m:oMath>
                </a14:m>
                <a:r>
                  <a:rPr lang="en-IN" dirty="0">
                    <a:latin typeface="Abadi Extra Light" panose="020B0204020104020204" pitchFamily="34" charset="0"/>
                  </a:rPr>
                  <a:t> using many layers)</a:t>
                </a: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89F7A71B-50F1-4A16-BCB9-763FB11633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07585" y="2987844"/>
                <a:ext cx="4484413" cy="3139321"/>
              </a:xfrm>
              <a:prstGeom prst="rect">
                <a:avLst/>
              </a:prstGeom>
              <a:blipFill>
                <a:blip r:embed="rId6"/>
                <a:stretch>
                  <a:fillRect l="-1087" t="-971" b="-2136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D7ADC49-3ED0-4DAC-8603-77E65A5DB3B4}"/>
                  </a:ext>
                </a:extLst>
              </p:cNvPr>
              <p:cNvSpPr txBox="1"/>
              <p:nvPr/>
            </p:nvSpPr>
            <p:spPr>
              <a:xfrm>
                <a:off x="8383057" y="4054850"/>
                <a:ext cx="2814039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800" b="1" i="0" smtClean="0">
                          <a:latin typeface="Cambria Math" panose="02040503050406030204" pitchFamily="18" charset="0"/>
                        </a:rPr>
                        <m:t>𝐗</m:t>
                      </m:r>
                      <m:r>
                        <a:rPr lang="en-IN" sz="2800" b="0" i="1" smtClean="0">
                          <a:latin typeface="Cambria Math" panose="02040503050406030204" pitchFamily="18" charset="0"/>
                        </a:rPr>
                        <m:t>∼</m:t>
                      </m:r>
                      <m:r>
                        <m:rPr>
                          <m:sty m:val="p"/>
                        </m:rPr>
                        <a:rPr lang="en-IN" sz="2800" b="0" i="1" smtClean="0">
                          <a:latin typeface="Cambria Math" panose="02040503050406030204" pitchFamily="18" charset="0"/>
                        </a:rPr>
                        <m:t>Poisson</m:t>
                      </m:r>
                      <m:r>
                        <a:rPr lang="en-IN" sz="28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IN" sz="2800" b="1" i="0" smtClean="0">
                          <a:latin typeface="Cambria Math" panose="02040503050406030204" pitchFamily="18" charset="0"/>
                        </a:rPr>
                        <m:t>𝚽𝚯</m:t>
                      </m:r>
                      <m:r>
                        <a:rPr lang="en-IN" sz="2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sz="28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D7ADC49-3ED0-4DAC-8603-77E65A5DB3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3057" y="4054850"/>
                <a:ext cx="2814039" cy="43088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Box 25">
            <a:extLst>
              <a:ext uri="{FF2B5EF4-FFF2-40B4-BE49-F238E27FC236}">
                <a16:creationId xmlns:a16="http://schemas.microsoft.com/office/drawing/2014/main" id="{D4DB0BD1-2C1A-4241-986B-D271EB57FDE8}"/>
              </a:ext>
            </a:extLst>
          </p:cNvPr>
          <p:cNvSpPr txBox="1"/>
          <p:nvPr/>
        </p:nvSpPr>
        <p:spPr>
          <a:xfrm>
            <a:off x="7676743" y="6151810"/>
            <a:ext cx="315285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/>
              <a:t>*Sec 4 and 5 of “Beta-Negative Binomial Process and Poisson Factor Analysis” (Zhou et al, 2012)</a:t>
            </a:r>
            <a:endParaRPr lang="en-IN" sz="1100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7D193A8-D23E-4745-911B-C8774F73064F}"/>
              </a:ext>
            </a:extLst>
          </p:cNvPr>
          <p:cNvSpPr txBox="1"/>
          <p:nvPr/>
        </p:nvSpPr>
        <p:spPr>
          <a:xfrm>
            <a:off x="7607515" y="6614049"/>
            <a:ext cx="335299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/>
              <a:t>** Poisson-gamma belief networks” (Zhou et al, 2015)</a:t>
            </a:r>
            <a:endParaRPr lang="en-IN" sz="11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84212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2744"/>
    </mc:Choice>
    <mc:Fallback xmlns="">
      <p:transition spd="slow" advTm="43274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  <p:bldP spid="26" grpId="0"/>
      <p:bldP spid="3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Next Class </a:t>
            </a:r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14819C9-D576-44D5-A1AF-875A21D5EF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6138" y="1130786"/>
            <a:ext cx="11933537" cy="5657472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IN" dirty="0">
                <a:latin typeface="Abadi Extra Light" panose="020B0204020104020204" pitchFamily="34" charset="0"/>
              </a:rPr>
              <a:t>Generative models using deep neural networks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IN" dirty="0">
                <a:latin typeface="Abadi Extra Light" panose="020B0204020104020204" pitchFamily="34" charset="0"/>
              </a:rPr>
              <a:t>Variational Autoencoders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IN" dirty="0">
                <a:latin typeface="Abadi Extra Light" panose="020B0204020104020204" pitchFamily="34" charset="0"/>
              </a:rPr>
              <a:t>Generative Adversarial Networks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IN" dirty="0">
                <a:latin typeface="Abadi Extra Light" panose="020B0204020104020204" pitchFamily="34" charset="0"/>
              </a:rPr>
              <a:t>Denoising Diffusion Models	</a:t>
            </a:r>
          </a:p>
          <a:p>
            <a:pPr>
              <a:buFont typeface="Wingdings" panose="05000000000000000000" pitchFamily="2" charset="2"/>
              <a:buChar char="§"/>
            </a:pPr>
            <a:endParaRPr lang="en-IN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IN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IN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IN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IN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IN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IN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IN" sz="2600" dirty="0">
              <a:latin typeface="Abadi Extra Light" panose="020B0204020104020204" pitchFamily="3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endParaRPr lang="en-GB" dirty="0">
              <a:latin typeface="Abadi Extra Light" panose="020B0204020104020204" pitchFamily="3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endParaRPr lang="en-GB" dirty="0">
              <a:latin typeface="Abadi Extra Light" panose="020B0204020104020204" pitchFamily="34" charset="0"/>
            </a:endParaRPr>
          </a:p>
          <a:p>
            <a:pPr marL="457200" lvl="1" indent="0">
              <a:buNone/>
            </a:pPr>
            <a:r>
              <a:rPr lang="en-GB" dirty="0">
                <a:latin typeface="Abadi Extra Light" panose="020B0204020104020204" pitchFamily="34" charset="0"/>
              </a:rPr>
              <a:t> </a:t>
            </a:r>
          </a:p>
          <a:p>
            <a:pPr marL="0" indent="0">
              <a:buNone/>
            </a:pPr>
            <a:endParaRPr lang="en-GB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IN" sz="2600" dirty="0">
              <a:latin typeface="Abadi Extra Light" panose="020B0204020104020204" pitchFamily="34" charset="0"/>
            </a:endParaRPr>
          </a:p>
          <a:p>
            <a:pPr marL="0" indent="0">
              <a:buNone/>
            </a:pPr>
            <a:endParaRPr lang="en-GB" sz="2600" dirty="0">
              <a:latin typeface="Abadi Extra Light" panose="020B0204020104020204" pitchFamily="34" charset="0"/>
            </a:endParaRPr>
          </a:p>
        </p:txBody>
      </p:sp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bg1">
                    <a:lumMod val="65000"/>
                  </a:schemeClr>
                </a:solidFill>
              </a:rPr>
              <a:pPr/>
              <a:t>23</a:t>
            </a:fld>
            <a:endParaRPr lang="en-IN" sz="28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71998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5522"/>
    </mc:Choice>
    <mc:Fallback xmlns="">
      <p:transition spd="slow" advTm="22552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Bayesian Neural Networks</a:t>
            </a:r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14819C9-D576-44D5-A1AF-875A21D5EF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4407" y="1130786"/>
            <a:ext cx="11740617" cy="5557532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GB" sz="2600" dirty="0">
                <a:latin typeface="Abadi Extra Light" panose="020B0204020104020204" pitchFamily="34" charset="0"/>
              </a:rPr>
              <a:t>Backprop for neural nets only gives us point estimates for the weights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600" dirty="0">
                <a:latin typeface="Abadi Extra Light" panose="020B0204020104020204" pitchFamily="34" charset="0"/>
              </a:rPr>
              <a:t>Another alternative is to be Bayesian and learn the posterior distribution over weights</a:t>
            </a:r>
          </a:p>
          <a:p>
            <a:pPr marL="0" indent="0">
              <a:buNone/>
            </a:pPr>
            <a:endParaRPr lang="en-GB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IN" sz="2600" dirty="0">
              <a:latin typeface="Abadi Extra Light" panose="020B0204020104020204" pitchFamily="34" charset="0"/>
            </a:endParaRPr>
          </a:p>
          <a:p>
            <a:pPr marL="0" indent="0">
              <a:buNone/>
            </a:pPr>
            <a:endParaRPr lang="en-GB" sz="2600" dirty="0">
              <a:latin typeface="Abadi Extra Light" panose="020B0204020104020204" pitchFamily="34" charset="0"/>
            </a:endParaRPr>
          </a:p>
        </p:txBody>
      </p:sp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bg1">
                    <a:lumMod val="65000"/>
                  </a:schemeClr>
                </a:solidFill>
              </a:rPr>
              <a:pPr/>
              <a:t>3</a:t>
            </a:fld>
            <a:endParaRPr lang="en-IN" sz="28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FC8DABA0-0D4A-4E7B-A15D-7B8D57324E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0903" y="2281431"/>
            <a:ext cx="5507261" cy="2252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Speech Bubble: Rectangle 9">
            <a:extLst>
              <a:ext uri="{FF2B5EF4-FFF2-40B4-BE49-F238E27FC236}">
                <a16:creationId xmlns:a16="http://schemas.microsoft.com/office/drawing/2014/main" id="{631C489A-ED5F-4D35-810E-86C76FE97C9B}"/>
              </a:ext>
            </a:extLst>
          </p:cNvPr>
          <p:cNvSpPr/>
          <p:nvPr/>
        </p:nvSpPr>
        <p:spPr>
          <a:xfrm>
            <a:off x="579718" y="2281431"/>
            <a:ext cx="1904363" cy="985233"/>
          </a:xfrm>
          <a:prstGeom prst="wedgeRectCallout">
            <a:avLst>
              <a:gd name="adj1" fmla="val 73614"/>
              <a:gd name="adj2" fmla="val 29192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dirty="0">
                <a:solidFill>
                  <a:srgbClr val="FF0000"/>
                </a:solidFill>
                <a:latin typeface="Abadi Extra Light" panose="020B0204020104020204" pitchFamily="34" charset="0"/>
              </a:rPr>
              <a:t>Standard neural net</a:t>
            </a:r>
            <a:r>
              <a:rPr lang="en-IN" sz="1600" dirty="0">
                <a:solidFill>
                  <a:schemeClr val="tx1"/>
                </a:solidFill>
                <a:latin typeface="Abadi Extra Light" panose="020B0204020104020204" pitchFamily="34" charset="0"/>
              </a:rPr>
              <a:t>: Each weight has a fixed value, learned by backprop</a:t>
            </a:r>
          </a:p>
        </p:txBody>
      </p:sp>
      <p:sp>
        <p:nvSpPr>
          <p:cNvPr id="11" name="Speech Bubble: Rectangle 10">
            <a:extLst>
              <a:ext uri="{FF2B5EF4-FFF2-40B4-BE49-F238E27FC236}">
                <a16:creationId xmlns:a16="http://schemas.microsoft.com/office/drawing/2014/main" id="{23020DB0-08FA-4215-9E6E-05EA437D1867}"/>
              </a:ext>
            </a:extLst>
          </p:cNvPr>
          <p:cNvSpPr/>
          <p:nvPr/>
        </p:nvSpPr>
        <p:spPr>
          <a:xfrm>
            <a:off x="9101365" y="2135278"/>
            <a:ext cx="2799740" cy="1216449"/>
          </a:xfrm>
          <a:prstGeom prst="wedgeRectCallout">
            <a:avLst>
              <a:gd name="adj1" fmla="val -64289"/>
              <a:gd name="adj2" fmla="val 25578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dirty="0">
                <a:solidFill>
                  <a:srgbClr val="0000FF"/>
                </a:solidFill>
                <a:latin typeface="Abadi Extra Light" panose="020B0204020104020204" pitchFamily="34" charset="0"/>
              </a:rPr>
              <a:t>Bayesian neural net</a:t>
            </a:r>
            <a:r>
              <a:rPr lang="en-IN" sz="1600" dirty="0">
                <a:solidFill>
                  <a:schemeClr val="tx1"/>
                </a:solidFill>
                <a:latin typeface="Abadi Extra Light" panose="020B0204020104020204" pitchFamily="34" charset="0"/>
              </a:rPr>
              <a:t>: Each weight has a posterior distribution inferred by some Bayesian inference algo (VI/MCMC/Laplace approx., etc)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3EEAA5E1-38C5-4832-A18B-F5AD6A248F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2642" y="4607015"/>
            <a:ext cx="3238500" cy="1057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B9FF455B-2BB8-49C7-87AA-4849245079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3558" y="5684386"/>
            <a:ext cx="3667125" cy="80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Speech Bubble: Rectangle 13">
            <a:extLst>
              <a:ext uri="{FF2B5EF4-FFF2-40B4-BE49-F238E27FC236}">
                <a16:creationId xmlns:a16="http://schemas.microsoft.com/office/drawing/2014/main" id="{E20BD081-8790-4F2F-BF02-D7F601908AA3}"/>
              </a:ext>
            </a:extLst>
          </p:cNvPr>
          <p:cNvSpPr/>
          <p:nvPr/>
        </p:nvSpPr>
        <p:spPr>
          <a:xfrm>
            <a:off x="265245" y="3363328"/>
            <a:ext cx="2191386" cy="1243687"/>
          </a:xfrm>
          <a:prstGeom prst="wedgeRectCallout">
            <a:avLst>
              <a:gd name="adj1" fmla="val 38291"/>
              <a:gd name="adj2" fmla="val -66198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dirty="0">
                <a:solidFill>
                  <a:schemeClr val="tx1"/>
                </a:solidFill>
                <a:latin typeface="Abadi Extra Light" panose="020B0204020104020204" pitchFamily="34" charset="0"/>
              </a:rPr>
              <a:t>Note: Just having a likelihood and prior will still give us a standard neural net if we choose to do MLE/MAP only</a:t>
            </a:r>
          </a:p>
        </p:txBody>
      </p:sp>
      <p:pic>
        <p:nvPicPr>
          <p:cNvPr id="1032" name="Picture 8">
            <a:extLst>
              <a:ext uri="{FF2B5EF4-FFF2-40B4-BE49-F238E27FC236}">
                <a16:creationId xmlns:a16="http://schemas.microsoft.com/office/drawing/2014/main" id="{FC7AB652-35F2-4B75-80CF-27C885BF72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4116" y="4806151"/>
            <a:ext cx="5522967" cy="1536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Speech Bubble: Rectangle 15">
            <a:extLst>
              <a:ext uri="{FF2B5EF4-FFF2-40B4-BE49-F238E27FC236}">
                <a16:creationId xmlns:a16="http://schemas.microsoft.com/office/drawing/2014/main" id="{5BD82405-05E7-488A-BBCC-666F6E0FE4C6}"/>
              </a:ext>
            </a:extLst>
          </p:cNvPr>
          <p:cNvSpPr/>
          <p:nvPr/>
        </p:nvSpPr>
        <p:spPr>
          <a:xfrm>
            <a:off x="9709719" y="3432220"/>
            <a:ext cx="2191386" cy="781644"/>
          </a:xfrm>
          <a:prstGeom prst="wedgeRectCallout">
            <a:avLst>
              <a:gd name="adj1" fmla="val 47032"/>
              <a:gd name="adj2" fmla="val -66531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dirty="0">
                <a:solidFill>
                  <a:schemeClr val="tx1"/>
                </a:solidFill>
                <a:latin typeface="Abadi Extra Light" panose="020B0204020104020204" pitchFamily="34" charset="0"/>
              </a:rPr>
              <a:t>Also, test time will require computing PPD, not just a plug-in prediction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6BCE0CB-1F8D-48BA-8FD0-1C000A7D03FE}"/>
              </a:ext>
            </a:extLst>
          </p:cNvPr>
          <p:cNvSpPr/>
          <p:nvPr/>
        </p:nvSpPr>
        <p:spPr>
          <a:xfrm>
            <a:off x="1809482" y="4700789"/>
            <a:ext cx="3940935" cy="1873876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DC159E6-A36A-4C8C-B2F2-383AD2882607}"/>
              </a:ext>
            </a:extLst>
          </p:cNvPr>
          <p:cNvSpPr/>
          <p:nvPr/>
        </p:nvSpPr>
        <p:spPr>
          <a:xfrm>
            <a:off x="5994833" y="4699480"/>
            <a:ext cx="5691645" cy="1723622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1EFAFD9-0A9B-462C-A650-41F44581FAEF}"/>
              </a:ext>
            </a:extLst>
          </p:cNvPr>
          <p:cNvSpPr txBox="1"/>
          <p:nvPr/>
        </p:nvSpPr>
        <p:spPr>
          <a:xfrm>
            <a:off x="0" y="6596390"/>
            <a:ext cx="427713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/>
              <a:t>Pic from: *Weight Uncertainty in Neural Networks (Blundell et al, 2015)</a:t>
            </a:r>
            <a:endParaRPr lang="en-IN" sz="1100" dirty="0"/>
          </a:p>
        </p:txBody>
      </p:sp>
      <p:sp>
        <p:nvSpPr>
          <p:cNvPr id="20" name="Speech Bubble: Rectangle 19">
            <a:extLst>
              <a:ext uri="{FF2B5EF4-FFF2-40B4-BE49-F238E27FC236}">
                <a16:creationId xmlns:a16="http://schemas.microsoft.com/office/drawing/2014/main" id="{DE5854B7-3693-4599-A90D-7B4DD50D28DB}"/>
              </a:ext>
            </a:extLst>
          </p:cNvPr>
          <p:cNvSpPr/>
          <p:nvPr/>
        </p:nvSpPr>
        <p:spPr>
          <a:xfrm>
            <a:off x="8192088" y="4323186"/>
            <a:ext cx="1574636" cy="502349"/>
          </a:xfrm>
          <a:prstGeom prst="wedgeRectCallout">
            <a:avLst>
              <a:gd name="adj1" fmla="val -59844"/>
              <a:gd name="adj2" fmla="val 46233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dirty="0">
                <a:solidFill>
                  <a:schemeClr val="tx1"/>
                </a:solidFill>
                <a:latin typeface="Abadi Extra Light" panose="020B0204020104020204" pitchFamily="34" charset="0"/>
              </a:rPr>
              <a:t>VI for Bayesian neural net</a:t>
            </a:r>
          </a:p>
        </p:txBody>
      </p:sp>
      <p:sp>
        <p:nvSpPr>
          <p:cNvPr id="22" name="Speech Bubble: Rectangle 21">
            <a:extLst>
              <a:ext uri="{FF2B5EF4-FFF2-40B4-BE49-F238E27FC236}">
                <a16:creationId xmlns:a16="http://schemas.microsoft.com/office/drawing/2014/main" id="{5A8A55D6-2528-47E2-940F-ADED68658977}"/>
              </a:ext>
            </a:extLst>
          </p:cNvPr>
          <p:cNvSpPr/>
          <p:nvPr/>
        </p:nvSpPr>
        <p:spPr>
          <a:xfrm>
            <a:off x="9966925" y="4356758"/>
            <a:ext cx="2099347" cy="911736"/>
          </a:xfrm>
          <a:prstGeom prst="wedgeRectCallout">
            <a:avLst>
              <a:gd name="adj1" fmla="val -62919"/>
              <a:gd name="adj2" fmla="val -25272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dirty="0">
                <a:solidFill>
                  <a:schemeClr val="tx1"/>
                </a:solidFill>
                <a:latin typeface="Abadi Extra Light" panose="020B0204020104020204" pitchFamily="34" charset="0"/>
              </a:rPr>
              <a:t>Using </a:t>
            </a:r>
            <a:r>
              <a:rPr lang="en-IN" sz="1600" dirty="0" err="1">
                <a:solidFill>
                  <a:srgbClr val="FF0000"/>
                </a:solidFill>
                <a:latin typeface="Abadi Extra Light" panose="020B0204020104020204" pitchFamily="34" charset="0"/>
              </a:rPr>
              <a:t>reparametrization</a:t>
            </a:r>
            <a:r>
              <a:rPr lang="en-IN" sz="1600" dirty="0">
                <a:solidFill>
                  <a:srgbClr val="FF0000"/>
                </a:solidFill>
                <a:latin typeface="Abadi Extra Light" panose="020B0204020104020204" pitchFamily="34" charset="0"/>
              </a:rPr>
              <a:t> trick</a:t>
            </a:r>
            <a:r>
              <a:rPr lang="en-IN" sz="1600" dirty="0">
                <a:solidFill>
                  <a:schemeClr val="tx1"/>
                </a:solidFill>
                <a:latin typeface="Abadi Extra Light" panose="020B0204020104020204" pitchFamily="34" charset="0"/>
              </a:rPr>
              <a:t> (known as “</a:t>
            </a:r>
            <a:r>
              <a:rPr lang="en-IN" sz="1600" dirty="0">
                <a:solidFill>
                  <a:srgbClr val="0000FF"/>
                </a:solidFill>
                <a:latin typeface="Abadi Extra Light" panose="020B0204020104020204" pitchFamily="34" charset="0"/>
              </a:rPr>
              <a:t>Bayes by Backprop</a:t>
            </a:r>
            <a:r>
              <a:rPr lang="en-IN" sz="1600" dirty="0">
                <a:solidFill>
                  <a:schemeClr val="tx1"/>
                </a:solidFill>
                <a:latin typeface="Abadi Extra Light" panose="020B0204020104020204" pitchFamily="34" charset="0"/>
              </a:rPr>
              <a:t>”* in this context), </a:t>
            </a:r>
            <a:r>
              <a:rPr lang="en-IN" sz="1600" dirty="0">
                <a:solidFill>
                  <a:srgbClr val="FF0000"/>
                </a:solidFill>
                <a:latin typeface="Abadi Extra Light" panose="020B0204020104020204" pitchFamily="34" charset="0"/>
              </a:rPr>
              <a:t>BBVI</a:t>
            </a:r>
            <a:r>
              <a:rPr lang="en-IN" sz="1600" dirty="0">
                <a:solidFill>
                  <a:schemeClr val="tx1"/>
                </a:solidFill>
                <a:latin typeface="Abadi Extra Light" panose="020B0204020104020204" pitchFamily="34" charset="0"/>
              </a:rPr>
              <a:t> etc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39340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0290"/>
    </mc:Choice>
    <mc:Fallback xmlns="">
      <p:transition spd="slow" advTm="27029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4" grpId="0" animBg="1"/>
      <p:bldP spid="16" grpId="0" animBg="1"/>
      <p:bldP spid="3" grpId="0" animBg="1"/>
      <p:bldP spid="18" grpId="0" animBg="1"/>
      <p:bldP spid="5" grpId="0"/>
      <p:bldP spid="20" grpId="0" animBg="1"/>
      <p:bldP spid="2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 Hybrid Bayesian Neural Net</a:t>
            </a:r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34407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Learning the posterior for all weights can be expensive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5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PPD computation is also slow if using Monte Carlo approximation for PPD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5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A cheaper practical alternative is</a:t>
                </a:r>
              </a:p>
              <a:p>
                <a:pPr marL="0" indent="0">
                  <a:buNone/>
                </a:pPr>
                <a:endParaRPr lang="en-GB" sz="500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sz="2200" dirty="0">
                    <a:latin typeface="Abadi Extra Light" panose="020B0204020104020204" pitchFamily="34" charset="0"/>
                  </a:rPr>
                  <a:t>Do point estimation for hidden layer weights (</a:t>
                </a:r>
                <a14:m>
                  <m:oMath xmlns:m="http://schemas.openxmlformats.org/officeDocument/2006/math">
                    <m:r>
                      <a:rPr lang="en-GB" sz="2200" b="1" i="0" dirty="0" smtClean="0">
                        <a:latin typeface="Cambria Math" panose="02040503050406030204" pitchFamily="18" charset="0"/>
                      </a:rPr>
                      <m:t>𝐖</m:t>
                    </m:r>
                  </m:oMath>
                </a14:m>
                <a:r>
                  <a:rPr lang="en-GB" sz="2200" dirty="0">
                    <a:latin typeface="Abadi Extra Light" panose="020B0204020104020204" pitchFamily="34" charset="0"/>
                  </a:rPr>
                  <a:t>)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sz="500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sz="2200" dirty="0">
                    <a:latin typeface="Abadi Extra Light" panose="020B0204020104020204" pitchFamily="34" charset="0"/>
                  </a:rPr>
                  <a:t>Infer the full posterior for output layer weights (</a:t>
                </a:r>
                <a14:m>
                  <m:oMath xmlns:m="http://schemas.openxmlformats.org/officeDocument/2006/math">
                    <m:r>
                      <a:rPr lang="en-GB" sz="2200" b="1" i="0" dirty="0" smtClean="0">
                        <a:latin typeface="Cambria Math" panose="02040503050406030204" pitchFamily="18" charset="0"/>
                      </a:rPr>
                      <m:t>𝐕</m:t>
                    </m:r>
                  </m:oMath>
                </a14:m>
                <a:r>
                  <a:rPr lang="en-GB" sz="2200" dirty="0">
                    <a:latin typeface="Abadi Extra Light" panose="020B0204020104020204" pitchFamily="34" charset="0"/>
                  </a:rPr>
                  <a:t>)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sz="500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sz="2200" dirty="0">
                    <a:latin typeface="Abadi Extra Light" panose="020B0204020104020204" pitchFamily="34" charset="0"/>
                  </a:rPr>
                  <a:t>The PPD will then be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sz="2200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sz="2200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sz="5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A rough approximation of the above is the following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sz="2200" dirty="0">
                    <a:latin typeface="Abadi Extra Light" panose="020B0204020104020204" pitchFamily="34" charset="0"/>
                  </a:rPr>
                  <a:t>Use a pretrained neural net to extract feature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sz="2200" dirty="0">
                    <a:latin typeface="Abadi Extra Light" panose="020B0204020104020204" pitchFamily="34" charset="0"/>
                  </a:rPr>
                  <a:t>Train Bayesian linear model (e.g., Bayesian linear/logistic/</a:t>
                </a:r>
                <a:r>
                  <a:rPr lang="en-GB" sz="2200" dirty="0" err="1">
                    <a:latin typeface="Abadi Extra Light" panose="020B0204020104020204" pitchFamily="34" charset="0"/>
                  </a:rPr>
                  <a:t>softmax</a:t>
                </a:r>
                <a:r>
                  <a:rPr lang="en-GB" sz="2200" dirty="0">
                    <a:latin typeface="Abadi Extra Light" panose="020B0204020104020204" pitchFamily="34" charset="0"/>
                  </a:rPr>
                  <a:t>/GLM reg.) on these features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sz="2200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sz="2200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sz="2200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sz="22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2600" dirty="0"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34407" y="1130786"/>
                <a:ext cx="11740617" cy="5557532"/>
              </a:xfrm>
              <a:blipFill>
                <a:blip r:embed="rId5"/>
                <a:stretch>
                  <a:fillRect l="-779" t="-1645" b="-110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bg1">
                    <a:lumMod val="65000"/>
                  </a:schemeClr>
                </a:solidFill>
              </a:rPr>
              <a:pPr/>
              <a:t>4</a:t>
            </a:fld>
            <a:endParaRPr lang="en-IN" sz="28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1C7BA82D-1866-4BE3-BB9D-F411FE14E4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20" y="3323036"/>
            <a:ext cx="3469770" cy="1763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>
            <a:extLst>
              <a:ext uri="{FF2B5EF4-FFF2-40B4-BE49-F238E27FC236}">
                <a16:creationId xmlns:a16="http://schemas.microsoft.com/office/drawing/2014/main" id="{F95ED091-FF64-4B4A-BC92-23D8F26FEC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8047" y="2283309"/>
            <a:ext cx="3237512" cy="1072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12B544B3-092E-43F7-AA56-4D3F15AFB69B}"/>
              </a:ext>
            </a:extLst>
          </p:cNvPr>
          <p:cNvCxnSpPr>
            <a:cxnSpLocks/>
          </p:cNvCxnSpPr>
          <p:nvPr/>
        </p:nvCxnSpPr>
        <p:spPr>
          <a:xfrm flipV="1">
            <a:off x="8006576" y="1177549"/>
            <a:ext cx="773151" cy="66944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29B03C7E-5628-4BEB-883A-853F3A29F18C}"/>
                  </a:ext>
                </a:extLst>
              </p:cNvPr>
              <p:cNvSpPr txBox="1"/>
              <p:nvPr/>
            </p:nvSpPr>
            <p:spPr>
              <a:xfrm>
                <a:off x="8498765" y="609060"/>
                <a:ext cx="3523016" cy="56848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b>
                          </m:sSub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I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𝒟</m:t>
                          </m:r>
                        </m:e>
                      </m:d>
                      <m:r>
                        <a:rPr lang="en-I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 </m:t>
                      </m:r>
                      <m:f>
                        <m:fPr>
                          <m:ctrlPr>
                            <a:rPr lang="en-I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I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I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</m:t>
                          </m:r>
                        </m:den>
                      </m:f>
                      <m:nary>
                        <m:naryPr>
                          <m:chr m:val="∑"/>
                          <m:limLoc m:val="subSup"/>
                          <m:ctrlPr>
                            <a:rPr lang="en-I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I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  <m:r>
                            <a:rPr lang="en-I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I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</m:t>
                          </m:r>
                        </m:sup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  <m:r>
                            <a:rPr lang="en-I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I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I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∗</m:t>
                              </m:r>
                            </m:sub>
                          </m:sSub>
                          <m:r>
                            <a:rPr lang="en-I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|</m:t>
                          </m:r>
                          <m:sSub>
                            <m:sSubPr>
                              <m:ctrlPr>
                                <a:rPr lang="en-I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I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∗</m:t>
                              </m:r>
                            </m:sub>
                          </m:sSub>
                          <m:r>
                            <a:rPr lang="en-I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I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I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en-IN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IN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</m:d>
                            </m:sup>
                          </m:sSup>
                        </m:e>
                      </m:nary>
                      <m:r>
                        <a:rPr lang="en-I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29B03C7E-5628-4BEB-883A-853F3A29F1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98765" y="609060"/>
                <a:ext cx="3523016" cy="56848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F36F2A37-59C7-4865-8335-827F7A8F18FF}"/>
                  </a:ext>
                </a:extLst>
              </p:cNvPr>
              <p:cNvSpPr txBox="1"/>
              <p:nvPr/>
            </p:nvSpPr>
            <p:spPr>
              <a:xfrm>
                <a:off x="9709854" y="1264127"/>
                <a:ext cx="2066528" cy="2884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IN" b="0" dirty="0"/>
                  <a:t>where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p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IN" b="0" i="1" smtClean="0">
                        <a:latin typeface="Cambria Math" panose="02040503050406030204" pitchFamily="18" charset="0"/>
                      </a:rPr>
                      <m:t>∼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I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𝒟</m:t>
                    </m:r>
                    <m:r>
                      <a:rPr lang="en-I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IN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F36F2A37-59C7-4865-8335-827F7A8F18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09854" y="1264127"/>
                <a:ext cx="2066528" cy="288477"/>
              </a:xfrm>
              <a:prstGeom prst="rect">
                <a:avLst/>
              </a:prstGeom>
              <a:blipFill>
                <a:blip r:embed="rId9"/>
                <a:stretch>
                  <a:fillRect l="-7080" t="-22917" r="-2655" b="-4791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6C4E280C-CAFA-4D04-B5A3-EE5EAD03D6AF}"/>
                  </a:ext>
                </a:extLst>
              </p:cNvPr>
              <p:cNvSpPr txBox="1"/>
              <p:nvPr/>
            </p:nvSpPr>
            <p:spPr>
              <a:xfrm>
                <a:off x="1070517" y="4518216"/>
                <a:ext cx="3889526" cy="56848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b>
                          </m:sSub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I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𝒟</m:t>
                          </m:r>
                        </m:e>
                      </m:d>
                      <m:r>
                        <a:rPr lang="en-I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 </m:t>
                      </m:r>
                      <m:f>
                        <m:fPr>
                          <m:ctrlPr>
                            <a:rPr lang="en-I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I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I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</m:t>
                          </m:r>
                        </m:den>
                      </m:f>
                      <m:nary>
                        <m:naryPr>
                          <m:chr m:val="∑"/>
                          <m:limLoc m:val="subSup"/>
                          <m:ctrlPr>
                            <a:rPr lang="en-I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I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  <m:r>
                            <a:rPr lang="en-I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I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</m:t>
                          </m:r>
                        </m:sup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  <m:r>
                            <a:rPr lang="en-I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I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I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∗</m:t>
                              </m:r>
                            </m:sub>
                          </m:sSub>
                          <m:r>
                            <a:rPr lang="en-I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|</m:t>
                          </m:r>
                          <m:sSub>
                            <m:sSubPr>
                              <m:ctrlPr>
                                <a:rPr lang="en-I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I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∗</m:t>
                              </m:r>
                            </m:sub>
                          </m:sSub>
                          <m:r>
                            <a:rPr lang="en-I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I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IN" b="1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𝐕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en-IN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IN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</m:d>
                            </m:sup>
                          </m:sSup>
                          <m:r>
                            <a:rPr lang="en-I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acc>
                            <m:accPr>
                              <m:chr m:val="̂"/>
                              <m:ctrlPr>
                                <a:rPr lang="en-I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IN" b="1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𝐖</m:t>
                              </m:r>
                            </m:e>
                          </m:acc>
                          <m:r>
                            <a:rPr lang="en-I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</m:e>
                      </m:nary>
                      <m:r>
                        <a:rPr lang="en-I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6C4E280C-CAFA-4D04-B5A3-EE5EAD03D6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0517" y="4518216"/>
                <a:ext cx="3889526" cy="568489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E0AA9AA4-AE7D-4EFA-BC30-1C4AD19682C2}"/>
                  </a:ext>
                </a:extLst>
              </p:cNvPr>
              <p:cNvSpPr txBox="1"/>
              <p:nvPr/>
            </p:nvSpPr>
            <p:spPr>
              <a:xfrm>
                <a:off x="5165431" y="4658221"/>
                <a:ext cx="2066528" cy="2884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IN" b="0" dirty="0"/>
                  <a:t>where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b="1" i="0" smtClean="0">
                            <a:latin typeface="Cambria Math" panose="02040503050406030204" pitchFamily="18" charset="0"/>
                          </a:rPr>
                          <m:t>𝐕</m:t>
                        </m:r>
                      </m:e>
                      <m:sup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IN" b="0" i="1" smtClean="0">
                        <a:latin typeface="Cambria Math" panose="02040503050406030204" pitchFamily="18" charset="0"/>
                      </a:rPr>
                      <m:t>∼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IN" b="1" i="0" smtClean="0">
                        <a:latin typeface="Cambria Math" panose="02040503050406030204" pitchFamily="18" charset="0"/>
                      </a:rPr>
                      <m:t>𝐕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I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𝒟</m:t>
                    </m:r>
                    <m:r>
                      <a:rPr lang="en-I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IN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E0AA9AA4-AE7D-4EFA-BC30-1C4AD19682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5431" y="4658221"/>
                <a:ext cx="2066528" cy="288477"/>
              </a:xfrm>
              <a:prstGeom prst="rect">
                <a:avLst/>
              </a:prstGeom>
              <a:blipFill>
                <a:blip r:embed="rId11"/>
                <a:stretch>
                  <a:fillRect l="-6785" t="-23404" r="-4130" b="-51064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Speech Bubble: Rectangle 31">
                <a:extLst>
                  <a:ext uri="{FF2B5EF4-FFF2-40B4-BE49-F238E27FC236}">
                    <a16:creationId xmlns:a16="http://schemas.microsoft.com/office/drawing/2014/main" id="{C3730A47-8515-4228-BF90-8CC5D5498E06}"/>
                  </a:ext>
                </a:extLst>
              </p:cNvPr>
              <p:cNvSpPr/>
              <p:nvPr/>
            </p:nvSpPr>
            <p:spPr>
              <a:xfrm>
                <a:off x="4066302" y="4014920"/>
                <a:ext cx="2691161" cy="500691"/>
              </a:xfrm>
              <a:prstGeom prst="wedgeRectCallout">
                <a:avLst>
                  <a:gd name="adj1" fmla="val -52342"/>
                  <a:gd name="adj2" fmla="val 72871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Faster because the posterior of </a:t>
                </a:r>
                <a14:m>
                  <m:oMath xmlns:m="http://schemas.openxmlformats.org/officeDocument/2006/math">
                    <m:r>
                      <a:rPr lang="en-IN" sz="1600" b="1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𝐕</m:t>
                    </m:r>
                  </m:oMath>
                </a14:m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is much lower dimensional</a:t>
                </a:r>
              </a:p>
            </p:txBody>
          </p:sp>
        </mc:Choice>
        <mc:Fallback xmlns="">
          <p:sp>
            <p:nvSpPr>
              <p:cNvPr id="32" name="Speech Bubble: Rectangle 31">
                <a:extLst>
                  <a:ext uri="{FF2B5EF4-FFF2-40B4-BE49-F238E27FC236}">
                    <a16:creationId xmlns:a16="http://schemas.microsoft.com/office/drawing/2014/main" id="{C3730A47-8515-4228-BF90-8CC5D5498E0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6302" y="4014920"/>
                <a:ext cx="2691161" cy="500691"/>
              </a:xfrm>
              <a:prstGeom prst="wedgeRectCallout">
                <a:avLst>
                  <a:gd name="adj1" fmla="val -52342"/>
                  <a:gd name="adj2" fmla="val 72871"/>
                </a:avLst>
              </a:prstGeom>
              <a:blipFill>
                <a:blip r:embed="rId12"/>
                <a:stretch>
                  <a:fillRect t="-8571" r="-2146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Speech Bubble: Rectangle 32">
                <a:extLst>
                  <a:ext uri="{FF2B5EF4-FFF2-40B4-BE49-F238E27FC236}">
                    <a16:creationId xmlns:a16="http://schemas.microsoft.com/office/drawing/2014/main" id="{DBF95299-8058-4AD3-A431-4FE7725160B5}"/>
                  </a:ext>
                </a:extLst>
              </p:cNvPr>
              <p:cNvSpPr/>
              <p:nvPr/>
            </p:nvSpPr>
            <p:spPr>
              <a:xfrm>
                <a:off x="7493277" y="5296547"/>
                <a:ext cx="3739717" cy="725112"/>
              </a:xfrm>
              <a:prstGeom prst="wedgeRectCallout">
                <a:avLst>
                  <a:gd name="adj1" fmla="val -56912"/>
                  <a:gd name="adj2" fmla="val 10011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Approximation since in the hybrid approach, we still learn </a:t>
                </a:r>
                <a14:m>
                  <m:oMath xmlns:m="http://schemas.openxmlformats.org/officeDocument/2006/math">
                    <m:r>
                      <a:rPr lang="en-IN" sz="1600" b="1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𝐖</m:t>
                    </m:r>
                  </m:oMath>
                </a14:m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IN" sz="1600" b="1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𝐕</m:t>
                    </m:r>
                    <m:r>
                      <a:rPr lang="en-IN" sz="1600" b="1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together, unlike this approach where it is a two-step process</a:t>
                </a:r>
              </a:p>
            </p:txBody>
          </p:sp>
        </mc:Choice>
        <mc:Fallback xmlns="">
          <p:sp>
            <p:nvSpPr>
              <p:cNvPr id="33" name="Speech Bubble: Rectangle 32">
                <a:extLst>
                  <a:ext uri="{FF2B5EF4-FFF2-40B4-BE49-F238E27FC236}">
                    <a16:creationId xmlns:a16="http://schemas.microsoft.com/office/drawing/2014/main" id="{DBF95299-8058-4AD3-A431-4FE7725160B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3277" y="5296547"/>
                <a:ext cx="3739717" cy="725112"/>
              </a:xfrm>
              <a:prstGeom prst="wedgeRectCallout">
                <a:avLst>
                  <a:gd name="adj1" fmla="val -56912"/>
                  <a:gd name="adj2" fmla="val 10011"/>
                </a:avLst>
              </a:prstGeom>
              <a:blipFill>
                <a:blip r:embed="rId13"/>
                <a:stretch>
                  <a:fillRect t="-8197" b="-15574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2808749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4229"/>
    </mc:Choice>
    <mc:Fallback xmlns="">
      <p:transition spd="slow" advTm="29422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1" grpId="0"/>
      <p:bldP spid="30" grpId="0"/>
      <p:bldP spid="31" grpId="0"/>
      <p:bldP spid="32" grpId="0" animBg="1"/>
      <p:bldP spid="3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Bayesian Neural Networks: The Priors</a:t>
            </a:r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34407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Zero-mean isotropic Gaussian priors are common and convenient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Corresponds to weight-decay 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GB" dirty="0">
                    <a:latin typeface="Abadi Extra Light" panose="020B0204020104020204" pitchFamily="34" charset="0"/>
                  </a:rPr>
                  <a:t> regularizer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5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Another alternative is to use sparsity-inducing priors, e.g.,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Gaussian priors have been found somewhat problematic in recent work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sz="2200" dirty="0">
                    <a:solidFill>
                      <a:srgbClr val="FF0000"/>
                    </a:solidFill>
                    <a:latin typeface="Abadi Extra Light" panose="020B0204020104020204" pitchFamily="34" charset="0"/>
                  </a:rPr>
                  <a:t>Cold-posterior effect</a:t>
                </a:r>
              </a:p>
              <a:p>
                <a:pPr marL="0" indent="0">
                  <a:buNone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2600" dirty="0"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34407" y="1130786"/>
                <a:ext cx="11740617" cy="5557532"/>
              </a:xfrm>
              <a:blipFill>
                <a:blip r:embed="rId5"/>
                <a:stretch>
                  <a:fillRect l="-779" t="-164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bg1">
                    <a:lumMod val="65000"/>
                  </a:schemeClr>
                </a:solidFill>
              </a:rPr>
              <a:pPr/>
              <a:t>5</a:t>
            </a:fld>
            <a:endParaRPr lang="en-IN" sz="28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D4664FA-4212-405C-B9AF-0DFF79D6EAC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70431" y="2769966"/>
            <a:ext cx="5729902" cy="74072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B537C71-E133-4C42-B17D-0C6B1E717EC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07321" y="2829440"/>
            <a:ext cx="2874825" cy="334931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E9D758A6-1793-4D64-B7CB-02C130577183}"/>
              </a:ext>
            </a:extLst>
          </p:cNvPr>
          <p:cNvSpPr txBox="1"/>
          <p:nvPr/>
        </p:nvSpPr>
        <p:spPr>
          <a:xfrm>
            <a:off x="0" y="6560677"/>
            <a:ext cx="573105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/>
              <a:t>Pic from: *How Good is the Bayes Posterior in Deep Neural Networks Really? (Wenzel et al, 2020)</a:t>
            </a:r>
            <a:endParaRPr lang="en-IN" sz="1100" dirty="0"/>
          </a:p>
        </p:txBody>
      </p:sp>
      <p:pic>
        <p:nvPicPr>
          <p:cNvPr id="3076" name="Picture 4">
            <a:extLst>
              <a:ext uri="{FF2B5EF4-FFF2-40B4-BE49-F238E27FC236}">
                <a16:creationId xmlns:a16="http://schemas.microsoft.com/office/drawing/2014/main" id="{549F29DD-3A76-406A-B331-FA7AE8E1D2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7156" y="4443548"/>
            <a:ext cx="6584828" cy="793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0" name="Speech Bubble: Rectangle 29">
                <a:extLst>
                  <a:ext uri="{FF2B5EF4-FFF2-40B4-BE49-F238E27FC236}">
                    <a16:creationId xmlns:a16="http://schemas.microsoft.com/office/drawing/2014/main" id="{B87B08FA-2AA1-4228-9822-B768BC4651A3}"/>
                  </a:ext>
                </a:extLst>
              </p:cNvPr>
              <p:cNvSpPr/>
              <p:nvPr/>
            </p:nvSpPr>
            <p:spPr>
              <a:xfrm>
                <a:off x="7732221" y="4182862"/>
                <a:ext cx="1954472" cy="502349"/>
              </a:xfrm>
              <a:prstGeom prst="wedgeRectCallout">
                <a:avLst>
                  <a:gd name="adj1" fmla="val -59844"/>
                  <a:gd name="adj2" fmla="val 46233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14:m>
                  <m:oMath xmlns:m="http://schemas.openxmlformats.org/officeDocument/2006/math">
                    <m:r>
                      <a:rPr lang="en-IN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IN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is the standard Bayesian inference</a:t>
                </a:r>
              </a:p>
            </p:txBody>
          </p:sp>
        </mc:Choice>
        <mc:Fallback xmlns="">
          <p:sp>
            <p:nvSpPr>
              <p:cNvPr id="30" name="Speech Bubble: Rectangle 29">
                <a:extLst>
                  <a:ext uri="{FF2B5EF4-FFF2-40B4-BE49-F238E27FC236}">
                    <a16:creationId xmlns:a16="http://schemas.microsoft.com/office/drawing/2014/main" id="{B87B08FA-2AA1-4228-9822-B768BC4651A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32221" y="4182862"/>
                <a:ext cx="1954472" cy="502349"/>
              </a:xfrm>
              <a:prstGeom prst="wedgeRectCallout">
                <a:avLst>
                  <a:gd name="adj1" fmla="val -59844"/>
                  <a:gd name="adj2" fmla="val 46233"/>
                </a:avLst>
              </a:prstGeom>
              <a:blipFill>
                <a:blip r:embed="rId9"/>
                <a:stretch>
                  <a:fillRect t="-9302" r="-1944" b="-19767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Speech Bubble: Rectangle 30">
                <a:extLst>
                  <a:ext uri="{FF2B5EF4-FFF2-40B4-BE49-F238E27FC236}">
                    <a16:creationId xmlns:a16="http://schemas.microsoft.com/office/drawing/2014/main" id="{DF945EA1-5FA9-4F2C-B633-ABFDB6A0C737}"/>
                  </a:ext>
                </a:extLst>
              </p:cNvPr>
              <p:cNvSpPr/>
              <p:nvPr/>
            </p:nvSpPr>
            <p:spPr>
              <a:xfrm>
                <a:off x="9044732" y="4814774"/>
                <a:ext cx="3030883" cy="1065636"/>
              </a:xfrm>
              <a:prstGeom prst="wedgeRectCallout">
                <a:avLst>
                  <a:gd name="adj1" fmla="val -42276"/>
                  <a:gd name="adj2" fmla="val -64208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Recent work has shown that BNNs with standard Gaussian priors work poorly for </a:t>
                </a:r>
                <a14:m>
                  <m:oMath xmlns:m="http://schemas.openxmlformats.org/officeDocument/2006/math">
                    <m:r>
                      <a:rPr lang="en-IN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IN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but </a:t>
                </a:r>
                <a14:m>
                  <m:oMath xmlns:m="http://schemas.openxmlformats.org/officeDocument/2006/math">
                    <m:r>
                      <a:rPr lang="en-IN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IN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≪</m:t>
                    </m:r>
                    <m:r>
                      <a:rPr lang="en-IN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improves performance </a:t>
                </a:r>
              </a:p>
            </p:txBody>
          </p:sp>
        </mc:Choice>
        <mc:Fallback xmlns="">
          <p:sp>
            <p:nvSpPr>
              <p:cNvPr id="31" name="Speech Bubble: Rectangle 30">
                <a:extLst>
                  <a:ext uri="{FF2B5EF4-FFF2-40B4-BE49-F238E27FC236}">
                    <a16:creationId xmlns:a16="http://schemas.microsoft.com/office/drawing/2014/main" id="{DF945EA1-5FA9-4F2C-B633-ABFDB6A0C73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44732" y="4814774"/>
                <a:ext cx="3030883" cy="1065636"/>
              </a:xfrm>
              <a:prstGeom prst="wedgeRectCallout">
                <a:avLst>
                  <a:gd name="adj1" fmla="val -42276"/>
                  <a:gd name="adj2" fmla="val -64208"/>
                </a:avLst>
              </a:prstGeom>
              <a:blipFill>
                <a:blip r:embed="rId10"/>
                <a:stretch>
                  <a:fillRect l="-1000" r="-400" b="-5366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Speech Bubble: Rectangle 31">
            <a:extLst>
              <a:ext uri="{FF2B5EF4-FFF2-40B4-BE49-F238E27FC236}">
                <a16:creationId xmlns:a16="http://schemas.microsoft.com/office/drawing/2014/main" id="{9BA4D9A2-8465-4F7B-9E5F-5C102895290A}"/>
              </a:ext>
            </a:extLst>
          </p:cNvPr>
          <p:cNvSpPr/>
          <p:nvPr/>
        </p:nvSpPr>
        <p:spPr>
          <a:xfrm>
            <a:off x="7067667" y="5449864"/>
            <a:ext cx="1641790" cy="861091"/>
          </a:xfrm>
          <a:prstGeom prst="wedgeRectCallout">
            <a:avLst>
              <a:gd name="adj1" fmla="val 73193"/>
              <a:gd name="adj2" fmla="val -34515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dirty="0">
                <a:solidFill>
                  <a:schemeClr val="tx1"/>
                </a:solidFill>
                <a:latin typeface="Abadi Extra Light" panose="020B0204020104020204" pitchFamily="34" charset="0"/>
              </a:rPr>
              <a:t>Maybe Gaussian priors aren’t really ideal??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Speech Bubble: Rectangle 32">
                <a:extLst>
                  <a:ext uri="{FF2B5EF4-FFF2-40B4-BE49-F238E27FC236}">
                    <a16:creationId xmlns:a16="http://schemas.microsoft.com/office/drawing/2014/main" id="{BD659318-667A-40FB-9D73-128DA8DB8FEA}"/>
                  </a:ext>
                </a:extLst>
              </p:cNvPr>
              <p:cNvSpPr/>
              <p:nvPr/>
            </p:nvSpPr>
            <p:spPr>
              <a:xfrm>
                <a:off x="4023040" y="4194477"/>
                <a:ext cx="1954472" cy="358538"/>
              </a:xfrm>
              <a:prstGeom prst="wedgeRectCallout">
                <a:avLst>
                  <a:gd name="adj1" fmla="val -59844"/>
                  <a:gd name="adj2" fmla="val 46233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14:m>
                  <m:oMath xmlns:m="http://schemas.openxmlformats.org/officeDocument/2006/math">
                    <m:r>
                      <a:rPr lang="en-IN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is like temperature</a:t>
                </a:r>
              </a:p>
            </p:txBody>
          </p:sp>
        </mc:Choice>
        <mc:Fallback xmlns="">
          <p:sp>
            <p:nvSpPr>
              <p:cNvPr id="33" name="Speech Bubble: Rectangle 32">
                <a:extLst>
                  <a:ext uri="{FF2B5EF4-FFF2-40B4-BE49-F238E27FC236}">
                    <a16:creationId xmlns:a16="http://schemas.microsoft.com/office/drawing/2014/main" id="{BD659318-667A-40FB-9D73-128DA8DB8FE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3040" y="4194477"/>
                <a:ext cx="1954472" cy="358538"/>
              </a:xfrm>
              <a:prstGeom prst="wedgeRectCallout">
                <a:avLst>
                  <a:gd name="adj1" fmla="val -59844"/>
                  <a:gd name="adj2" fmla="val 46233"/>
                </a:avLst>
              </a:prstGeom>
              <a:blipFill>
                <a:blip r:embed="rId11"/>
                <a:stretch>
                  <a:fillRect b="-14516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78" name="Picture 6">
            <a:extLst>
              <a:ext uri="{FF2B5EF4-FFF2-40B4-BE49-F238E27FC236}">
                <a16:creationId xmlns:a16="http://schemas.microsoft.com/office/drawing/2014/main" id="{DA0BF21C-5331-454D-A2F3-9DEB319DC4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5192" y="5239724"/>
            <a:ext cx="3538713" cy="1371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11185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91010"/>
    </mc:Choice>
    <mc:Fallback xmlns="">
      <p:transition spd="slow" advTm="39101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0" grpId="0" animBg="1"/>
      <p:bldP spid="31" grpId="0" animBg="1"/>
      <p:bldP spid="32" grpId="0" animBg="1"/>
      <p:bldP spid="3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Other Inference Methods for Bayesian Neural Nets</a:t>
            </a:r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34407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Laplace approximation is very common: </a:t>
                </a:r>
                <a14:m>
                  <m:oMath xmlns:m="http://schemas.openxmlformats.org/officeDocument/2006/math">
                    <m:r>
                      <a:rPr lang="en-IN" sz="2400" i="1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IN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e>
                        <m:r>
                          <a:rPr lang="en-I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𝒟</m:t>
                        </m:r>
                      </m:e>
                    </m:d>
                    <m:r>
                      <a:rPr lang="en-I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 </m:t>
                    </m:r>
                    <m:r>
                      <a:rPr lang="en-I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𝒩</m:t>
                    </m:r>
                    <m:r>
                      <a:rPr lang="en-I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I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I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𝑀𝐴𝑃</m:t>
                        </m:r>
                      </m:sub>
                    </m:sSub>
                    <m:r>
                      <a:rPr lang="en-I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sSup>
                      <m:sSupPr>
                        <m:ctrlPr>
                          <a:rPr lang="en-I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2400" b="1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𝐇</m:t>
                        </m:r>
                      </m:e>
                      <m:sup>
                        <m:r>
                          <a:rPr lang="en-I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I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</a:t>
                </a:r>
              </a:p>
              <a:p>
                <a:pPr marL="0" indent="0">
                  <a:buNone/>
                </a:pPr>
                <a:endParaRPr lang="en-GB" sz="500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However, can be slow since the number of parameters is very large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One option is to use a simpler covariance matrix (</a:t>
                </a:r>
                <a:r>
                  <a:rPr lang="en-GB" dirty="0" err="1">
                    <a:latin typeface="Abadi Extra Light" panose="020B0204020104020204" pitchFamily="34" charset="0"/>
                  </a:rPr>
                  <a:t>e.g</a:t>
                </a:r>
                <a:r>
                  <a:rPr lang="en-GB" dirty="0">
                    <a:latin typeface="Abadi Extra Light" panose="020B0204020104020204" pitchFamily="34" charset="0"/>
                  </a:rPr>
                  <a:t>,, diagonal or block-</a:t>
                </a:r>
                <a:r>
                  <a:rPr lang="en-GB" dirty="0" err="1">
                    <a:latin typeface="Abadi Extra Light" panose="020B0204020104020204" pitchFamily="34" charset="0"/>
                  </a:rPr>
                  <a:t>diag</a:t>
                </a:r>
                <a:r>
                  <a:rPr lang="en-GB" dirty="0">
                    <a:latin typeface="Abadi Extra Light" panose="020B0204020104020204" pitchFamily="34" charset="0"/>
                  </a:rPr>
                  <a:t>)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Another option is to use the hybrid Bayesian neural net</a:t>
                </a:r>
              </a:p>
              <a:p>
                <a:pPr lvl="2">
                  <a:buFont typeface="Wingdings" panose="05000000000000000000" pitchFamily="2" charset="2"/>
                  <a:buChar char="§"/>
                </a:pPr>
                <a:r>
                  <a:rPr lang="en-GB" sz="2200" dirty="0">
                    <a:latin typeface="Abadi Extra Light" panose="020B0204020104020204" pitchFamily="34" charset="0"/>
                  </a:rPr>
                  <a:t>Use MAP estimates for the hidden layer weights</a:t>
                </a:r>
              </a:p>
              <a:p>
                <a:pPr lvl="2">
                  <a:buFont typeface="Wingdings" panose="05000000000000000000" pitchFamily="2" charset="2"/>
                  <a:buChar char="§"/>
                </a:pPr>
                <a:r>
                  <a:rPr lang="en-GB" sz="2200" dirty="0">
                    <a:latin typeface="Abadi Extra Light" panose="020B0204020104020204" pitchFamily="34" charset="0"/>
                  </a:rPr>
                  <a:t>Use Laplace approximation only for the output layer weights</a:t>
                </a:r>
              </a:p>
              <a:p>
                <a:pPr marL="0" indent="0">
                  <a:buNone/>
                </a:pPr>
                <a:endParaRPr lang="en-GB" sz="5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Using SGD iterates obtained from backprop</a:t>
                </a:r>
                <a:endParaRPr lang="en-GB" sz="22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2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2600" dirty="0"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34407" y="1130786"/>
                <a:ext cx="11740617" cy="5557532"/>
              </a:xfrm>
              <a:blipFill>
                <a:blip r:embed="rId5"/>
                <a:stretch>
                  <a:fillRect l="-779" t="-164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bg1">
                    <a:lumMod val="65000"/>
                  </a:schemeClr>
                </a:solidFill>
              </a:rPr>
              <a:pPr/>
              <a:t>6</a:t>
            </a:fld>
            <a:endParaRPr lang="en-IN" sz="28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E012D3FD-31E3-45B6-AF8D-08E8FF86BD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250" y="4495273"/>
            <a:ext cx="3288796" cy="2041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>
            <a:extLst>
              <a:ext uri="{FF2B5EF4-FFF2-40B4-BE49-F238E27FC236}">
                <a16:creationId xmlns:a16="http://schemas.microsoft.com/office/drawing/2014/main" id="{EBD200FD-D1D6-4B28-B66F-5273AFA115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0597" y="4495273"/>
            <a:ext cx="2971800" cy="51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FEF7804-4C3C-485A-80CC-B1A46E57839D}"/>
                  </a:ext>
                </a:extLst>
              </p:cNvPr>
              <p:cNvSpPr txBox="1"/>
              <p:nvPr/>
            </p:nvSpPr>
            <p:spPr>
              <a:xfrm>
                <a:off x="5595331" y="4537005"/>
                <a:ext cx="1609287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800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IN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sz="28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e>
                          <m:r>
                            <a:rPr lang="en-IN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𝒟</m:t>
                          </m:r>
                        </m:e>
                      </m:d>
                      <m:r>
                        <a:rPr lang="en-IN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</m:oMath>
                  </m:oMathPara>
                </a14:m>
                <a:endParaRPr lang="en-IN" sz="28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FEF7804-4C3C-485A-80CC-B1A46E5783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5331" y="4537005"/>
                <a:ext cx="1609287" cy="43088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126" name="Picture 6">
            <a:extLst>
              <a:ext uri="{FF2B5EF4-FFF2-40B4-BE49-F238E27FC236}">
                <a16:creationId xmlns:a16="http://schemas.microsoft.com/office/drawing/2014/main" id="{CD09631D-E930-467B-B60B-6D319DE0AC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0889" y="5150259"/>
            <a:ext cx="8251902" cy="731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C8C7408B-0266-489B-B155-40C729DE0695}"/>
              </a:ext>
            </a:extLst>
          </p:cNvPr>
          <p:cNvSpPr txBox="1"/>
          <p:nvPr/>
        </p:nvSpPr>
        <p:spPr>
          <a:xfrm>
            <a:off x="4088781" y="6366221"/>
            <a:ext cx="542808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/>
              <a:t>Pic from: *A Simple Baseline for Bayesian Uncertainty in Deep Learning (Maddox et al, 2019)</a:t>
            </a:r>
            <a:endParaRPr lang="en-IN" sz="1100" dirty="0"/>
          </a:p>
        </p:txBody>
      </p:sp>
      <p:sp>
        <p:nvSpPr>
          <p:cNvPr id="21" name="Speech Bubble: Rectangle 20">
            <a:extLst>
              <a:ext uri="{FF2B5EF4-FFF2-40B4-BE49-F238E27FC236}">
                <a16:creationId xmlns:a16="http://schemas.microsoft.com/office/drawing/2014/main" id="{DD865EC8-768E-46A4-BACF-20A7AE514195}"/>
              </a:ext>
            </a:extLst>
          </p:cNvPr>
          <p:cNvSpPr/>
          <p:nvPr/>
        </p:nvSpPr>
        <p:spPr>
          <a:xfrm>
            <a:off x="3334579" y="4575422"/>
            <a:ext cx="1683469" cy="514350"/>
          </a:xfrm>
          <a:prstGeom prst="wedgeRectCallout">
            <a:avLst>
              <a:gd name="adj1" fmla="val 36456"/>
              <a:gd name="adj2" fmla="val 77071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dirty="0">
                <a:solidFill>
                  <a:schemeClr val="tx1"/>
                </a:solidFill>
                <a:latin typeface="Abadi Extra Light" panose="020B0204020104020204" pitchFamily="34" charset="0"/>
              </a:rPr>
              <a:t>Stochastic weight averaging (SWA)</a:t>
            </a:r>
          </a:p>
        </p:txBody>
      </p:sp>
      <p:sp>
        <p:nvSpPr>
          <p:cNvPr id="22" name="Speech Bubble: Rectangle 21">
            <a:extLst>
              <a:ext uri="{FF2B5EF4-FFF2-40B4-BE49-F238E27FC236}">
                <a16:creationId xmlns:a16="http://schemas.microsoft.com/office/drawing/2014/main" id="{03335871-4B9B-46A8-B647-58C769F5CCE6}"/>
              </a:ext>
            </a:extLst>
          </p:cNvPr>
          <p:cNvSpPr/>
          <p:nvPr/>
        </p:nvSpPr>
        <p:spPr>
          <a:xfrm>
            <a:off x="9516870" y="3738798"/>
            <a:ext cx="2191910" cy="514350"/>
          </a:xfrm>
          <a:prstGeom prst="wedgeRectCallout">
            <a:avLst>
              <a:gd name="adj1" fmla="val -42148"/>
              <a:gd name="adj2" fmla="val 84298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dirty="0">
                <a:solidFill>
                  <a:schemeClr val="tx1"/>
                </a:solidFill>
                <a:latin typeface="Abadi Extra Light" panose="020B0204020104020204" pitchFamily="34" charset="0"/>
              </a:rPr>
              <a:t>SWA based Gaussian approximation: </a:t>
            </a:r>
            <a:r>
              <a:rPr lang="en-IN" sz="1600" dirty="0">
                <a:solidFill>
                  <a:srgbClr val="0000FF"/>
                </a:solidFill>
                <a:latin typeface="Abadi Extra Light" panose="020B0204020104020204" pitchFamily="34" charset="0"/>
              </a:rPr>
              <a:t>SWAG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Speech Bubble: Rectangle 22">
                <a:extLst>
                  <a:ext uri="{FF2B5EF4-FFF2-40B4-BE49-F238E27FC236}">
                    <a16:creationId xmlns:a16="http://schemas.microsoft.com/office/drawing/2014/main" id="{E94AC7A8-AEC3-4FAF-9232-C71D1206EC16}"/>
                  </a:ext>
                </a:extLst>
              </p:cNvPr>
              <p:cNvSpPr/>
              <p:nvPr/>
            </p:nvSpPr>
            <p:spPr>
              <a:xfrm>
                <a:off x="8610663" y="2693966"/>
                <a:ext cx="2971799" cy="923770"/>
              </a:xfrm>
              <a:prstGeom prst="wedgeRectCallout">
                <a:avLst>
                  <a:gd name="adj1" fmla="val 48076"/>
                  <a:gd name="adj2" fmla="val 68138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Extension: A mixture of Gaussian approximation: </a:t>
                </a:r>
                <a:r>
                  <a:rPr lang="en-IN" sz="1600" dirty="0">
                    <a:solidFill>
                      <a:srgbClr val="0000FF"/>
                    </a:solidFill>
                    <a:latin typeface="Abadi Extra Light" panose="020B0204020104020204" pitchFamily="34" charset="0"/>
                  </a:rPr>
                  <a:t>Multi-SWAG</a:t>
                </a:r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– Run SGD </a:t>
                </a:r>
                <a14:m>
                  <m:oMath xmlns:m="http://schemas.openxmlformats.org/officeDocument/2006/math">
                    <m:r>
                      <a:rPr lang="en-IN" sz="16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times and use a mixture of M such Gaussians</a:t>
                </a:r>
              </a:p>
            </p:txBody>
          </p:sp>
        </mc:Choice>
        <mc:Fallback xmlns="">
          <p:sp>
            <p:nvSpPr>
              <p:cNvPr id="23" name="Speech Bubble: Rectangle 22">
                <a:extLst>
                  <a:ext uri="{FF2B5EF4-FFF2-40B4-BE49-F238E27FC236}">
                    <a16:creationId xmlns:a16="http://schemas.microsoft.com/office/drawing/2014/main" id="{E94AC7A8-AEC3-4FAF-9232-C71D1206EC1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10663" y="2693966"/>
                <a:ext cx="2971799" cy="923770"/>
              </a:xfrm>
              <a:prstGeom prst="wedgeRectCallout">
                <a:avLst>
                  <a:gd name="adj1" fmla="val 48076"/>
                  <a:gd name="adj2" fmla="val 68138"/>
                </a:avLst>
              </a:prstGeom>
              <a:blipFill>
                <a:blip r:embed="rId10"/>
                <a:stretch>
                  <a:fillRect l="-1018" t="-7609" r="-2037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342662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9842"/>
    </mc:Choice>
    <mc:Fallback xmlns="">
      <p:transition spd="slow" advTm="43984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0" grpId="0"/>
      <p:bldP spid="21" grpId="0" animBg="1"/>
      <p:bldP spid="22" grpId="0" animBg="1"/>
      <p:bldP spid="2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Other Inference Methods for Bayesian Neural Nets</a:t>
            </a:r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14819C9-D576-44D5-A1AF-875A21D5EF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4407" y="1130786"/>
            <a:ext cx="11740617" cy="5557532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IN" sz="2600" dirty="0">
                <a:solidFill>
                  <a:srgbClr val="0000FF"/>
                </a:solidFill>
                <a:latin typeface="Abadi Extra Light" panose="020B0204020104020204" pitchFamily="34" charset="0"/>
              </a:rPr>
              <a:t>Monte Carlo Dropout</a:t>
            </a:r>
            <a:r>
              <a:rPr lang="en-IN" sz="2600" dirty="0">
                <a:latin typeface="Abadi Extra Light" panose="020B0204020104020204" pitchFamily="34" charset="0"/>
              </a:rPr>
              <a:t> is another popular and efficient way</a:t>
            </a:r>
          </a:p>
          <a:p>
            <a:pPr>
              <a:buFont typeface="Wingdings" panose="05000000000000000000" pitchFamily="2" charset="2"/>
              <a:buChar char="§"/>
            </a:pPr>
            <a:endParaRPr lang="en-IN" sz="5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IN" sz="2600" dirty="0">
                <a:latin typeface="Abadi Extra Light" panose="020B0204020104020204" pitchFamily="34" charset="0"/>
              </a:rPr>
              <a:t>Standard Dropout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IN" dirty="0">
                <a:latin typeface="Abadi Extra Light" panose="020B0204020104020204" pitchFamily="34" charset="0"/>
              </a:rPr>
              <a:t>Drop some weights randomly (with some “drop” probability) during training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IN" dirty="0">
                <a:latin typeface="Abadi Extra Light" panose="020B0204020104020204" pitchFamily="34" charset="0"/>
              </a:rPr>
              <a:t>At test time, multiply each weight by the “keep” probability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IN" dirty="0">
                <a:latin typeface="Abadi Extra Light" panose="020B0204020104020204" pitchFamily="34" charset="0"/>
              </a:rPr>
              <a:t>Note: Dropout applied only at training time </a:t>
            </a:r>
          </a:p>
          <a:p>
            <a:pPr>
              <a:buFont typeface="Wingdings" panose="05000000000000000000" pitchFamily="2" charset="2"/>
              <a:buChar char="§"/>
            </a:pPr>
            <a:endParaRPr lang="en-IN" sz="5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IN" dirty="0">
                <a:latin typeface="Abadi Extra Light" panose="020B0204020104020204" pitchFamily="34" charset="0"/>
              </a:rPr>
              <a:t>Monte Carlo Dropout*</a:t>
            </a:r>
            <a:endParaRPr lang="en-GB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200" dirty="0">
              <a:latin typeface="Abadi Extra Light" panose="020B0204020104020204" pitchFamily="34" charset="0"/>
            </a:endParaRPr>
          </a:p>
          <a:p>
            <a:pPr marL="0" indent="0">
              <a:buNone/>
            </a:pPr>
            <a:endParaRPr lang="en-GB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IN" sz="2600" dirty="0">
              <a:latin typeface="Abadi Extra Light" panose="020B0204020104020204" pitchFamily="34" charset="0"/>
            </a:endParaRPr>
          </a:p>
          <a:p>
            <a:pPr marL="0" indent="0">
              <a:buNone/>
            </a:pPr>
            <a:endParaRPr lang="en-GB" sz="2600" dirty="0">
              <a:latin typeface="Abadi Extra Light" panose="020B0204020104020204" pitchFamily="34" charset="0"/>
            </a:endParaRPr>
          </a:p>
        </p:txBody>
      </p:sp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bg1">
                    <a:lumMod val="65000"/>
                  </a:schemeClr>
                </a:solidFill>
              </a:rPr>
              <a:pPr/>
              <a:t>7</a:t>
            </a:fld>
            <a:endParaRPr lang="en-IN" sz="2800" dirty="0">
              <a:solidFill>
                <a:schemeClr val="bg1">
                  <a:lumMod val="6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DFBCD45-153E-446C-A771-C8505A844B4E}"/>
                  </a:ext>
                </a:extLst>
              </p:cNvPr>
              <p:cNvSpPr txBox="1"/>
              <p:nvPr/>
            </p:nvSpPr>
            <p:spPr>
              <a:xfrm>
                <a:off x="394832" y="4358536"/>
                <a:ext cx="4685065" cy="75802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400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IN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I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IN" sz="2400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lang="en-I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IN" sz="2400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b>
                          </m:sSub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I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𝒟</m:t>
                          </m:r>
                        </m:e>
                      </m:d>
                      <m:r>
                        <a:rPr lang="en-I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 </m:t>
                      </m:r>
                      <m:f>
                        <m:fPr>
                          <m:ctrlPr>
                            <a:rPr lang="en-I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I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I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</m:t>
                          </m:r>
                        </m:den>
                      </m:f>
                      <m:nary>
                        <m:naryPr>
                          <m:chr m:val="∑"/>
                          <m:limLoc m:val="subSup"/>
                          <m:ctrlPr>
                            <a:rPr lang="en-I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I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  <m:r>
                            <a:rPr lang="en-I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I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</m:t>
                          </m:r>
                        </m:sup>
                        <m:e>
                          <m:r>
                            <a:rPr lang="en-I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  <m:r>
                            <a:rPr lang="en-I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IN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IN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∗</m:t>
                              </m:r>
                            </m:sub>
                          </m:sSub>
                          <m:r>
                            <a:rPr lang="en-I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|</m:t>
                          </m:r>
                          <m:sSub>
                            <m:sSubPr>
                              <m:ctrlPr>
                                <a:rPr lang="en-IN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IN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∗</m:t>
                              </m:r>
                            </m:sub>
                          </m:sSub>
                          <m:r>
                            <a:rPr lang="en-I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IN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IN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en-IN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IN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</m:d>
                            </m:sup>
                          </m:sSup>
                        </m:e>
                      </m:nary>
                      <m:r>
                        <a:rPr lang="en-I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sz="24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DFBCD45-153E-446C-A771-C8505A844B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832" y="4358536"/>
                <a:ext cx="4685065" cy="75802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8CC4098-45B2-451C-A6D3-2C187A828863}"/>
                  </a:ext>
                </a:extLst>
              </p:cNvPr>
              <p:cNvSpPr txBox="1"/>
              <p:nvPr/>
            </p:nvSpPr>
            <p:spPr>
              <a:xfrm>
                <a:off x="615766" y="5372622"/>
                <a:ext cx="2696700" cy="38465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IN" sz="2400" b="0" dirty="0"/>
                  <a:t>where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p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∼</m:t>
                    </m:r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I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𝒟</m:t>
                    </m:r>
                    <m:r>
                      <a:rPr lang="en-I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IN" sz="24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8CC4098-45B2-451C-A6D3-2C187A8288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766" y="5372622"/>
                <a:ext cx="2696700" cy="384657"/>
              </a:xfrm>
              <a:prstGeom prst="rect">
                <a:avLst/>
              </a:prstGeom>
              <a:blipFill>
                <a:blip r:embed="rId6"/>
                <a:stretch>
                  <a:fillRect l="-6787" t="-19048" r="-4525" b="-49206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547FBCE-1F8E-42D3-9208-31AD5E172BBF}"/>
                  </a:ext>
                </a:extLst>
              </p:cNvPr>
              <p:cNvSpPr txBox="1"/>
              <p:nvPr/>
            </p:nvSpPr>
            <p:spPr>
              <a:xfrm>
                <a:off x="6742943" y="4124746"/>
                <a:ext cx="4685065" cy="75802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400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IN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I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IN" sz="2400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lang="en-I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IN" sz="2400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b>
                          </m:sSub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I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𝒟</m:t>
                          </m:r>
                        </m:e>
                      </m:d>
                      <m:r>
                        <a:rPr lang="en-I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 </m:t>
                      </m:r>
                      <m:f>
                        <m:fPr>
                          <m:ctrlPr>
                            <a:rPr lang="en-I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I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I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</m:t>
                          </m:r>
                        </m:den>
                      </m:f>
                      <m:nary>
                        <m:naryPr>
                          <m:chr m:val="∑"/>
                          <m:limLoc m:val="subSup"/>
                          <m:ctrlPr>
                            <a:rPr lang="en-I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I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  <m:r>
                            <a:rPr lang="en-I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I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</m:t>
                          </m:r>
                        </m:sup>
                        <m:e>
                          <m:r>
                            <a:rPr lang="en-I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  <m:r>
                            <a:rPr lang="en-I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IN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IN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∗</m:t>
                              </m:r>
                            </m:sub>
                          </m:sSub>
                          <m:r>
                            <a:rPr lang="en-I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|</m:t>
                          </m:r>
                          <m:sSub>
                            <m:sSubPr>
                              <m:ctrlPr>
                                <a:rPr lang="en-IN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IN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∗</m:t>
                              </m:r>
                            </m:sub>
                          </m:sSub>
                          <m:r>
                            <a:rPr lang="en-I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IN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IN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en-IN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IN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</m:d>
                            </m:sup>
                          </m:sSup>
                        </m:e>
                      </m:nary>
                      <m:r>
                        <a:rPr lang="en-I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sz="24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547FBCE-1F8E-42D3-9208-31AD5E172B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2943" y="4124746"/>
                <a:ext cx="4685065" cy="75802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8CB0388-17EB-407E-9475-83A8CAF58552}"/>
                  </a:ext>
                </a:extLst>
              </p:cNvPr>
              <p:cNvSpPr txBox="1"/>
              <p:nvPr/>
            </p:nvSpPr>
            <p:spPr>
              <a:xfrm>
                <a:off x="6839120" y="5150542"/>
                <a:ext cx="3063211" cy="41440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IN" sz="2400" b="0" dirty="0"/>
                  <a:t>where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p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IN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  <m:sup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⊙ </m:t>
                    </m:r>
                    <m:acc>
                      <m:accPr>
                        <m:chr m:val="̂"/>
                        <m:ctrlPr>
                          <a:rPr lang="en-IN" sz="24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acc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endParaRPr lang="en-IN" sz="24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8CB0388-17EB-407E-9475-83A8CAF585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9120" y="5150542"/>
                <a:ext cx="3063211" cy="414409"/>
              </a:xfrm>
              <a:prstGeom prst="rect">
                <a:avLst/>
              </a:prstGeom>
              <a:blipFill>
                <a:blip r:embed="rId8"/>
                <a:stretch>
                  <a:fillRect l="-6175" t="-13235" b="-4264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Speech Bubble: Rectangle 9">
            <a:extLst>
              <a:ext uri="{FF2B5EF4-FFF2-40B4-BE49-F238E27FC236}">
                <a16:creationId xmlns:a16="http://schemas.microsoft.com/office/drawing/2014/main" id="{695957AA-27D7-49B7-8608-B934F9598F39}"/>
              </a:ext>
            </a:extLst>
          </p:cNvPr>
          <p:cNvSpPr/>
          <p:nvPr/>
        </p:nvSpPr>
        <p:spPr>
          <a:xfrm>
            <a:off x="6578924" y="5614074"/>
            <a:ext cx="1828575" cy="504881"/>
          </a:xfrm>
          <a:prstGeom prst="wedgeRectCallout">
            <a:avLst>
              <a:gd name="adj1" fmla="val 64539"/>
              <a:gd name="adj2" fmla="val -56487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dirty="0">
                <a:solidFill>
                  <a:schemeClr val="tx1"/>
                </a:solidFill>
                <a:latin typeface="Abadi Extra Light" panose="020B0204020104020204" pitchFamily="34" charset="0"/>
              </a:rPr>
              <a:t>Vector of Bernoulli or Gaussian noise</a:t>
            </a:r>
          </a:p>
        </p:txBody>
      </p:sp>
      <p:sp>
        <p:nvSpPr>
          <p:cNvPr id="11" name="Speech Bubble: Rectangle 10">
            <a:extLst>
              <a:ext uri="{FF2B5EF4-FFF2-40B4-BE49-F238E27FC236}">
                <a16:creationId xmlns:a16="http://schemas.microsoft.com/office/drawing/2014/main" id="{434BEFB6-3585-4D95-9638-DD8D3C2AC478}"/>
              </a:ext>
            </a:extLst>
          </p:cNvPr>
          <p:cNvSpPr/>
          <p:nvPr/>
        </p:nvSpPr>
        <p:spPr>
          <a:xfrm>
            <a:off x="9786673" y="5614074"/>
            <a:ext cx="1391605" cy="342921"/>
          </a:xfrm>
          <a:prstGeom prst="wedgeRectCallout">
            <a:avLst>
              <a:gd name="adj1" fmla="val -46171"/>
              <a:gd name="adj2" fmla="val -81192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dirty="0">
                <a:solidFill>
                  <a:schemeClr val="tx1"/>
                </a:solidFill>
                <a:latin typeface="Abadi Extra Light" panose="020B0204020104020204" pitchFamily="34" charset="0"/>
              </a:rPr>
              <a:t>Point estimate</a:t>
            </a: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2622CCF6-CB26-485F-A1D1-3A457D0A2959}"/>
              </a:ext>
            </a:extLst>
          </p:cNvPr>
          <p:cNvSpPr/>
          <p:nvPr/>
        </p:nvSpPr>
        <p:spPr>
          <a:xfrm>
            <a:off x="5230962" y="4882774"/>
            <a:ext cx="1347962" cy="32112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4F34524-F509-4DD0-9F38-F7E3D5FEEC2A}"/>
              </a:ext>
            </a:extLst>
          </p:cNvPr>
          <p:cNvSpPr txBox="1"/>
          <p:nvPr/>
        </p:nvSpPr>
        <p:spPr>
          <a:xfrm>
            <a:off x="146298" y="6451270"/>
            <a:ext cx="776363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/>
              <a:t>*Dropout as a Bayesian Approximation: Representing Model Uncertainty in Deep Learning (Gal and </a:t>
            </a:r>
            <a:r>
              <a:rPr lang="en-GB" sz="1100" dirty="0" err="1"/>
              <a:t>Ghahramani</a:t>
            </a:r>
            <a:r>
              <a:rPr lang="en-GB" sz="1100" dirty="0"/>
              <a:t>, 2016)</a:t>
            </a:r>
            <a:endParaRPr lang="en-IN" sz="1100" dirty="0"/>
          </a:p>
        </p:txBody>
      </p:sp>
      <p:sp>
        <p:nvSpPr>
          <p:cNvPr id="14" name="Speech Bubble: Rectangle 13">
            <a:extLst>
              <a:ext uri="{FF2B5EF4-FFF2-40B4-BE49-F238E27FC236}">
                <a16:creationId xmlns:a16="http://schemas.microsoft.com/office/drawing/2014/main" id="{1A61EAC8-3D26-4CFE-AE1B-CDF7815B7067}"/>
              </a:ext>
            </a:extLst>
          </p:cNvPr>
          <p:cNvSpPr/>
          <p:nvPr/>
        </p:nvSpPr>
        <p:spPr>
          <a:xfrm>
            <a:off x="8572686" y="5809808"/>
            <a:ext cx="1025577" cy="504881"/>
          </a:xfrm>
          <a:prstGeom prst="wedgeRectCallout">
            <a:avLst>
              <a:gd name="adj1" fmla="val 9267"/>
              <a:gd name="adj2" fmla="val -94858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200" dirty="0">
                <a:solidFill>
                  <a:schemeClr val="tx1"/>
                </a:solidFill>
                <a:latin typeface="Abadi Extra Light" panose="020B0204020104020204" pitchFamily="34" charset="0"/>
              </a:rPr>
              <a:t>Elementwise product</a:t>
            </a: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B4C0C328-4D51-4F0E-9CE0-42663F18A5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7008" y="872313"/>
            <a:ext cx="2569087" cy="1361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Speech Bubble: Rectangle 18">
            <a:extLst>
              <a:ext uri="{FF2B5EF4-FFF2-40B4-BE49-F238E27FC236}">
                <a16:creationId xmlns:a16="http://schemas.microsoft.com/office/drawing/2014/main" id="{8C046EDF-65B1-41A9-97D8-918B4021D508}"/>
              </a:ext>
            </a:extLst>
          </p:cNvPr>
          <p:cNvSpPr/>
          <p:nvPr/>
        </p:nvSpPr>
        <p:spPr>
          <a:xfrm>
            <a:off x="8109321" y="2964719"/>
            <a:ext cx="2652635" cy="946180"/>
          </a:xfrm>
          <a:prstGeom prst="wedgeRectCallout">
            <a:avLst>
              <a:gd name="adj1" fmla="val 44079"/>
              <a:gd name="adj2" fmla="val 69429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dirty="0">
                <a:solidFill>
                  <a:schemeClr val="tx1"/>
                </a:solidFill>
                <a:latin typeface="Abadi Extra Light" panose="020B0204020104020204" pitchFamily="34" charset="0"/>
              </a:rPr>
              <a:t>Can be seen as learning a variational approximation of the weights (see paper for details, if interested)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17700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3300"/>
    </mc:Choice>
    <mc:Fallback xmlns="">
      <p:transition spd="slow" advTm="2633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5" grpId="0"/>
      <p:bldP spid="6" grpId="0"/>
      <p:bldP spid="8" grpId="0"/>
      <p:bldP spid="9" grpId="0"/>
      <p:bldP spid="10" grpId="0" animBg="1"/>
      <p:bldP spid="11" grpId="0" animBg="1"/>
      <p:bldP spid="7" grpId="0" animBg="1"/>
      <p:bldP spid="13" grpId="0"/>
      <p:bldP spid="14" grpId="0" animBg="1"/>
      <p:bldP spid="1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Other Inference Methods for Bayesian Neural Nets</a:t>
            </a:r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14819C9-D576-44D5-A1AF-875A21D5EF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4407" y="1130786"/>
            <a:ext cx="11740617" cy="5557532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GB" sz="2600" dirty="0">
                <a:latin typeface="Abadi Extra Light" panose="020B0204020104020204" pitchFamily="34" charset="0"/>
              </a:rPr>
              <a:t>SGMCMC methods like SGLD and SGHMC are also used nowadays (very efficient)</a:t>
            </a: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GB" sz="2600" dirty="0">
                <a:latin typeface="Abadi Extra Light" panose="020B0204020104020204" pitchFamily="34" charset="0"/>
              </a:rPr>
              <a:t>Recently, SGMCMC with </a:t>
            </a:r>
            <a:r>
              <a:rPr lang="en-GB" sz="2600" dirty="0">
                <a:solidFill>
                  <a:srgbClr val="0000FF"/>
                </a:solidFill>
                <a:latin typeface="Abadi Extra Light" panose="020B0204020104020204" pitchFamily="34" charset="0"/>
              </a:rPr>
              <a:t>cyclic step sizes (</a:t>
            </a:r>
            <a:r>
              <a:rPr lang="en-GB" sz="2600" dirty="0" err="1">
                <a:solidFill>
                  <a:srgbClr val="0000FF"/>
                </a:solidFill>
                <a:latin typeface="Abadi Extra Light" panose="020B0204020104020204" pitchFamily="34" charset="0"/>
              </a:rPr>
              <a:t>cSGLD</a:t>
            </a:r>
            <a:r>
              <a:rPr lang="en-GB" sz="2600" dirty="0">
                <a:solidFill>
                  <a:srgbClr val="0000FF"/>
                </a:solidFill>
                <a:latin typeface="Abadi Extra Light" panose="020B0204020104020204" pitchFamily="34" charset="0"/>
              </a:rPr>
              <a:t>) </a:t>
            </a:r>
            <a:r>
              <a:rPr lang="en-GB" sz="2600" dirty="0">
                <a:latin typeface="Abadi Extra Light" panose="020B0204020104020204" pitchFamily="34" charset="0"/>
              </a:rPr>
              <a:t>was proposed (Zhang et al, 2020)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sz="2200" dirty="0">
                <a:latin typeface="Abadi Extra Light" panose="020B0204020104020204" pitchFamily="34" charset="0"/>
              </a:rPr>
              <a:t>Use big steps to explore different modes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sz="2200" dirty="0">
                <a:latin typeface="Abadi Extra Light" panose="020B0204020104020204" pitchFamily="34" charset="0"/>
              </a:rPr>
              <a:t>Use small steps later to sample once a mode is localized</a:t>
            </a:r>
          </a:p>
          <a:p>
            <a:pPr>
              <a:buFont typeface="Wingdings" panose="05000000000000000000" pitchFamily="2" charset="2"/>
              <a:buChar char="§"/>
            </a:pPr>
            <a:endParaRPr lang="en-GB" sz="2200" dirty="0">
              <a:latin typeface="Abadi Extra Light" panose="020B0204020104020204" pitchFamily="34" charset="0"/>
            </a:endParaRPr>
          </a:p>
          <a:p>
            <a:pPr marL="0" indent="0">
              <a:buNone/>
            </a:pPr>
            <a:endParaRPr lang="en-GB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6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IN" sz="2600" dirty="0">
              <a:latin typeface="Abadi Extra Light" panose="020B0204020104020204" pitchFamily="34" charset="0"/>
            </a:endParaRPr>
          </a:p>
          <a:p>
            <a:pPr marL="0" indent="0">
              <a:buNone/>
            </a:pPr>
            <a:endParaRPr lang="en-GB" sz="2600" dirty="0">
              <a:latin typeface="Abadi Extra Light" panose="020B0204020104020204" pitchFamily="34" charset="0"/>
            </a:endParaRPr>
          </a:p>
        </p:txBody>
      </p:sp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bg1">
                    <a:lumMod val="65000"/>
                  </a:schemeClr>
                </a:solidFill>
              </a:rPr>
              <a:pPr/>
              <a:t>8</a:t>
            </a:fld>
            <a:endParaRPr lang="en-IN" sz="28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73D67AA-3F24-4686-9EB4-783E6BB491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1385" y="1697105"/>
            <a:ext cx="6493646" cy="723526"/>
          </a:xfrm>
          <a:prstGeom prst="rect">
            <a:avLst/>
          </a:prstGeom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D1F7328E-9376-4BC0-BEFB-9084E56654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9486" y="3176917"/>
            <a:ext cx="3686792" cy="1961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id="{5E98E1EC-7CFF-4CEF-A639-4EAE73382D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2299" y="3869851"/>
            <a:ext cx="4689668" cy="684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Speech Bubble: Rectangle 7">
                <a:extLst>
                  <a:ext uri="{FF2B5EF4-FFF2-40B4-BE49-F238E27FC236}">
                    <a16:creationId xmlns:a16="http://schemas.microsoft.com/office/drawing/2014/main" id="{45A86B0E-52FE-41A7-A687-239039B9CFFD}"/>
                  </a:ext>
                </a:extLst>
              </p:cNvPr>
              <p:cNvSpPr/>
              <p:nvPr/>
            </p:nvSpPr>
            <p:spPr>
              <a:xfrm>
                <a:off x="1074285" y="3805474"/>
                <a:ext cx="1193130" cy="569047"/>
              </a:xfrm>
              <a:prstGeom prst="wedgeRectCallout">
                <a:avLst>
                  <a:gd name="adj1" fmla="val 75528"/>
                  <a:gd name="adj2" fmla="val 4505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Step size in iteration </a:t>
                </a:r>
                <a14:m>
                  <m:oMath xmlns:m="http://schemas.openxmlformats.org/officeDocument/2006/math">
                    <m:r>
                      <a:rPr lang="en-IN" sz="16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IN" sz="1600" dirty="0">
                  <a:solidFill>
                    <a:schemeClr val="tx1"/>
                  </a:solidFill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8" name="Speech Bubble: Rectangle 7">
                <a:extLst>
                  <a:ext uri="{FF2B5EF4-FFF2-40B4-BE49-F238E27FC236}">
                    <a16:creationId xmlns:a16="http://schemas.microsoft.com/office/drawing/2014/main" id="{45A86B0E-52FE-41A7-A687-239039B9CFF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4285" y="3805474"/>
                <a:ext cx="1193130" cy="569047"/>
              </a:xfrm>
              <a:prstGeom prst="wedgeRectCallout">
                <a:avLst>
                  <a:gd name="adj1" fmla="val 75528"/>
                  <a:gd name="adj2" fmla="val 4505"/>
                </a:avLst>
              </a:prstGeom>
              <a:blipFill>
                <a:blip r:embed="rId8"/>
                <a:stretch>
                  <a:fillRect l="-1569" t="-3093" b="-11340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6" name="Picture 8">
            <a:extLst>
              <a:ext uri="{FF2B5EF4-FFF2-40B4-BE49-F238E27FC236}">
                <a16:creationId xmlns:a16="http://schemas.microsoft.com/office/drawing/2014/main" id="{1D4997BA-52EE-41BF-807F-3E7715A041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074" y="4583289"/>
            <a:ext cx="2880621" cy="1171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Speech Bubble: Rectangle 11">
            <a:extLst>
              <a:ext uri="{FF2B5EF4-FFF2-40B4-BE49-F238E27FC236}">
                <a16:creationId xmlns:a16="http://schemas.microsoft.com/office/drawing/2014/main" id="{DA7CD43C-86FD-4B64-BDB1-F733B6EAC3EA}"/>
              </a:ext>
            </a:extLst>
          </p:cNvPr>
          <p:cNvSpPr/>
          <p:nvPr/>
        </p:nvSpPr>
        <p:spPr>
          <a:xfrm>
            <a:off x="138275" y="5886306"/>
            <a:ext cx="2050439" cy="472852"/>
          </a:xfrm>
          <a:prstGeom prst="wedgeRectCallout">
            <a:avLst>
              <a:gd name="adj1" fmla="val 39907"/>
              <a:gd name="adj2" fmla="val -80393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dirty="0">
                <a:solidFill>
                  <a:schemeClr val="tx1"/>
                </a:solidFill>
                <a:latin typeface="Abadi Extra Light" panose="020B0204020104020204" pitchFamily="34" charset="0"/>
              </a:rPr>
              <a:t>A complex mixture of Gaussian distributions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283C08F-83A1-4484-B8CE-F20783959FC7}"/>
              </a:ext>
            </a:extLst>
          </p:cNvPr>
          <p:cNvSpPr txBox="1"/>
          <p:nvPr/>
        </p:nvSpPr>
        <p:spPr>
          <a:xfrm>
            <a:off x="0" y="6596390"/>
            <a:ext cx="544251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/>
              <a:t>Pic from: *Cyclical Stochastic Gradient MCMC for Bayesian Deep Learning (Zhang et al, 2020)</a:t>
            </a:r>
            <a:endParaRPr lang="en-IN" sz="1100" dirty="0"/>
          </a:p>
        </p:txBody>
      </p:sp>
      <p:pic>
        <p:nvPicPr>
          <p:cNvPr id="2058" name="Picture 10">
            <a:extLst>
              <a:ext uri="{FF2B5EF4-FFF2-40B4-BE49-F238E27FC236}">
                <a16:creationId xmlns:a16="http://schemas.microsoft.com/office/drawing/2014/main" id="{F613BC2B-2572-4B8B-B17E-5A82120AD5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9486" y="5298186"/>
            <a:ext cx="2636740" cy="1390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Speech Bubble: Rectangle 14">
                <a:extLst>
                  <a:ext uri="{FF2B5EF4-FFF2-40B4-BE49-F238E27FC236}">
                    <a16:creationId xmlns:a16="http://schemas.microsoft.com/office/drawing/2014/main" id="{83D6AD60-3E95-4F27-B7EC-07CC4999CB44}"/>
                  </a:ext>
                </a:extLst>
              </p:cNvPr>
              <p:cNvSpPr/>
              <p:nvPr/>
            </p:nvSpPr>
            <p:spPr>
              <a:xfrm>
                <a:off x="5230241" y="4897870"/>
                <a:ext cx="2190485" cy="723526"/>
              </a:xfrm>
              <a:prstGeom prst="wedgeRectCallout">
                <a:avLst>
                  <a:gd name="adj1" fmla="val -55942"/>
                  <a:gd name="adj2" fmla="val -93477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14:m>
                  <m:oMath xmlns:m="http://schemas.openxmlformats.org/officeDocument/2006/math">
                    <m:r>
                      <a:rPr lang="en-IN" sz="16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is the total number of iterations and </a:t>
                </a:r>
                <a14:m>
                  <m:oMath xmlns:m="http://schemas.openxmlformats.org/officeDocument/2006/math">
                    <m:r>
                      <a:rPr lang="en-IN" sz="16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is the number of cycles</a:t>
                </a:r>
              </a:p>
            </p:txBody>
          </p:sp>
        </mc:Choice>
        <mc:Fallback xmlns="">
          <p:sp>
            <p:nvSpPr>
              <p:cNvPr id="15" name="Speech Bubble: Rectangle 14">
                <a:extLst>
                  <a:ext uri="{FF2B5EF4-FFF2-40B4-BE49-F238E27FC236}">
                    <a16:creationId xmlns:a16="http://schemas.microsoft.com/office/drawing/2014/main" id="{83D6AD60-3E95-4F27-B7EC-07CC4999CB4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0241" y="4897870"/>
                <a:ext cx="2190485" cy="723526"/>
              </a:xfrm>
              <a:prstGeom prst="wedgeRectCallout">
                <a:avLst>
                  <a:gd name="adj1" fmla="val -55942"/>
                  <a:gd name="adj2" fmla="val -93477"/>
                </a:avLst>
              </a:prstGeom>
              <a:blipFill>
                <a:blip r:embed="rId11"/>
                <a:stretch>
                  <a:fillRect b="-10734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2761559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9981"/>
    </mc:Choice>
    <mc:Fallback xmlns="">
      <p:transition spd="slow" advTm="46998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8" grpId="0" animBg="1"/>
      <p:bldP spid="12" grpId="0" animBg="1"/>
      <p:bldP spid="13" grpId="0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Deep Ensembles</a:t>
            </a:r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34407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Most inference methods tend to produce local approximations only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sz="2200" dirty="0">
                    <a:latin typeface="Abadi Extra Light" panose="020B0204020104020204" pitchFamily="34" charset="0"/>
                  </a:rPr>
                  <a:t>VI methods typically learn an approximation around one of the modes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sz="2200" dirty="0">
                    <a:latin typeface="Abadi Extra Light" panose="020B0204020104020204" pitchFamily="34" charset="0"/>
                  </a:rPr>
                  <a:t>Sampling methods may give most samples near one of the modes (though in principle they may explore other modes as well)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sz="2200" dirty="0">
                    <a:latin typeface="Abadi Extra Light" panose="020B0204020104020204" pitchFamily="34" charset="0"/>
                  </a:rPr>
                  <a:t>Thus the uncertainties may be underestimated in general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sz="22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Deep Ensembles* is a method that tries to address this issue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sz="2200" dirty="0">
                    <a:latin typeface="Abadi Extra Light" panose="020B0204020104020204" pitchFamily="34" charset="0"/>
                  </a:rPr>
                  <a:t>Train the network </a:t>
                </a:r>
                <a14:m>
                  <m:oMath xmlns:m="http://schemas.openxmlformats.org/officeDocument/2006/math">
                    <m:r>
                      <a:rPr lang="en-GB" sz="2200" i="1" dirty="0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GB" sz="2200" dirty="0">
                    <a:latin typeface="Abadi Extra Light" panose="020B0204020104020204" pitchFamily="34" charset="0"/>
                  </a:rPr>
                  <a:t> times with different seeds and permutations of training data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sz="2200" dirty="0">
                    <a:latin typeface="Abadi Extra Light" panose="020B0204020104020204" pitchFamily="34" charset="0"/>
                  </a:rPr>
                  <a:t>Denote the learned weights 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200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IN" sz="2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IN" sz="22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IN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200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IN" sz="2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IN" sz="2200" b="0" i="1" smtClean="0">
                        <a:latin typeface="Cambria Math" panose="02040503050406030204" pitchFamily="18" charset="0"/>
                      </a:rPr>
                      <m:t>,…, </m:t>
                    </m:r>
                    <m:sSub>
                      <m:sSubPr>
                        <m:ctrlPr>
                          <a:rPr lang="en-IN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200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IN" sz="22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sub>
                    </m:sSub>
                  </m:oMath>
                </a14:m>
                <a:r>
                  <a:rPr lang="en-GB" sz="2200" dirty="0">
                    <a:latin typeface="Abadi Extra Light" panose="020B0204020104020204" pitchFamily="34" charset="0"/>
                  </a:rPr>
                  <a:t> (assuming these are </a:t>
                </a:r>
                <a14:m>
                  <m:oMath xmlns:m="http://schemas.openxmlformats.org/officeDocument/2006/math">
                    <m:r>
                      <a:rPr lang="en-GB" sz="2200" i="1" dirty="0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GB" sz="2200" dirty="0">
                    <a:latin typeface="Abadi Extra Light" panose="020B0204020104020204" pitchFamily="34" charset="0"/>
                  </a:rPr>
                  <a:t> modes)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sz="2200" dirty="0">
                    <a:latin typeface="Abadi Extra Light" panose="020B0204020104020204" pitchFamily="34" charset="0"/>
                  </a:rPr>
                  <a:t>Approximate the posterior by the following 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sz="2200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sz="2200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sz="500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sz="2200" dirty="0">
                    <a:latin typeface="Abadi Extra Light" panose="020B0204020104020204" pitchFamily="34" charset="0"/>
                  </a:rPr>
                  <a:t>This approach is considered non-Bayesian but often performs better (in terms of more diversity in the set of parameters learned) than other inference methods</a:t>
                </a:r>
                <a:endParaRPr lang="en-GB" sz="18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2600" dirty="0"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34407" y="1130786"/>
                <a:ext cx="11740617" cy="5557532"/>
              </a:xfrm>
              <a:blipFill>
                <a:blip r:embed="rId5"/>
                <a:stretch>
                  <a:fillRect l="-779" t="-164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bg1">
                    <a:lumMod val="65000"/>
                  </a:schemeClr>
                </a:solidFill>
              </a:rPr>
              <a:pPr/>
              <a:t>9</a:t>
            </a:fld>
            <a:endParaRPr lang="en-IN" sz="28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3B569D2-D149-4554-81D1-B3A076F9F7C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78252" y="3092350"/>
            <a:ext cx="1745397" cy="125949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F17F198-63B1-4E77-AF9C-D388C224A025}"/>
                  </a:ext>
                </a:extLst>
              </p:cNvPr>
              <p:cNvSpPr txBox="1"/>
              <p:nvPr/>
            </p:nvSpPr>
            <p:spPr>
              <a:xfrm>
                <a:off x="4367561" y="5018048"/>
                <a:ext cx="2739532" cy="56688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𝒟</m:t>
                          </m:r>
                        </m:e>
                      </m:d>
                      <m:r>
                        <a:rPr lang="en-I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I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I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I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𝑀</m:t>
                          </m:r>
                        </m:den>
                      </m:f>
                      <m:nary>
                        <m:naryPr>
                          <m:chr m:val="∑"/>
                          <m:limLoc m:val="subSup"/>
                          <m:ctrlPr>
                            <a:rPr lang="en-I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I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  <m:r>
                            <a:rPr lang="en-I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I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𝑀</m:t>
                          </m:r>
                        </m:sup>
                        <m:e>
                          <m:sSub>
                            <m:sSubPr>
                              <m:ctrlPr>
                                <a:rPr lang="en-I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𝛿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IN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IN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</m:sSub>
                            </m:sub>
                          </m:sSub>
                          <m:r>
                            <a:rPr lang="en-I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I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  <m:r>
                            <a:rPr lang="en-I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F17F198-63B1-4E77-AF9C-D388C224A0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7561" y="5018048"/>
                <a:ext cx="2739532" cy="56688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8400FA57-4A07-42B1-BE92-302906CEE8EC}"/>
              </a:ext>
            </a:extLst>
          </p:cNvPr>
          <p:cNvSpPr txBox="1"/>
          <p:nvPr/>
        </p:nvSpPr>
        <p:spPr>
          <a:xfrm>
            <a:off x="66907" y="6557513"/>
            <a:ext cx="839315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/>
              <a:t>*Simple and Scalable Predictive Uncertainty Estimation using Deep Ensembles (</a:t>
            </a:r>
            <a:r>
              <a:rPr lang="en-IN" sz="1100" dirty="0" err="1"/>
              <a:t>Lakshminarayanan</a:t>
            </a:r>
            <a:r>
              <a:rPr lang="en-IN" sz="1100" dirty="0"/>
              <a:t>, 2017)</a:t>
            </a:r>
            <a:endParaRPr lang="en-GB" sz="11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Speech Bubble: Rectangle 9">
                <a:extLst>
                  <a:ext uri="{FF2B5EF4-FFF2-40B4-BE49-F238E27FC236}">
                    <a16:creationId xmlns:a16="http://schemas.microsoft.com/office/drawing/2014/main" id="{EFB4D42D-B2A4-4604-ACD1-0B2726BEC2A8}"/>
                  </a:ext>
                </a:extLst>
              </p:cNvPr>
              <p:cNvSpPr/>
              <p:nvPr/>
            </p:nvSpPr>
            <p:spPr>
              <a:xfrm>
                <a:off x="7341963" y="4957038"/>
                <a:ext cx="2419071" cy="472852"/>
              </a:xfrm>
              <a:prstGeom prst="wedgeRectCallout">
                <a:avLst>
                  <a:gd name="adj1" fmla="val -57260"/>
                  <a:gd name="adj2" fmla="val 31233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Akin to Bayesian Model Averaging using </a:t>
                </a:r>
                <a14:m>
                  <m:oMath xmlns:m="http://schemas.openxmlformats.org/officeDocument/2006/math">
                    <m:r>
                      <a:rPr lang="en-IN" sz="16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models</a:t>
                </a:r>
              </a:p>
            </p:txBody>
          </p:sp>
        </mc:Choice>
        <mc:Fallback xmlns="">
          <p:sp>
            <p:nvSpPr>
              <p:cNvPr id="10" name="Speech Bubble: Rectangle 9">
                <a:extLst>
                  <a:ext uri="{FF2B5EF4-FFF2-40B4-BE49-F238E27FC236}">
                    <a16:creationId xmlns:a16="http://schemas.microsoft.com/office/drawing/2014/main" id="{EFB4D42D-B2A4-4604-ACD1-0B2726BEC2A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41963" y="4957038"/>
                <a:ext cx="2419071" cy="472852"/>
              </a:xfrm>
              <a:prstGeom prst="wedgeRectCallout">
                <a:avLst>
                  <a:gd name="adj1" fmla="val -57260"/>
                  <a:gd name="adj2" fmla="val 31233"/>
                </a:avLst>
              </a:prstGeom>
              <a:blipFill>
                <a:blip r:embed="rId8"/>
                <a:stretch>
                  <a:fillRect t="-13580" b="-23457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Speech Bubble: Rectangle 11">
            <a:extLst>
              <a:ext uri="{FF2B5EF4-FFF2-40B4-BE49-F238E27FC236}">
                <a16:creationId xmlns:a16="http://schemas.microsoft.com/office/drawing/2014/main" id="{E52ADBE0-078F-40C5-88F2-8EEB204720E9}"/>
              </a:ext>
            </a:extLst>
          </p:cNvPr>
          <p:cNvSpPr/>
          <p:nvPr/>
        </p:nvSpPr>
        <p:spPr>
          <a:xfrm>
            <a:off x="9665525" y="641669"/>
            <a:ext cx="2261230" cy="955668"/>
          </a:xfrm>
          <a:prstGeom prst="wedgeRectCallout">
            <a:avLst>
              <a:gd name="adj1" fmla="val -57159"/>
              <a:gd name="adj2" fmla="val 74020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dirty="0">
                <a:solidFill>
                  <a:schemeClr val="tx1"/>
                </a:solidFill>
                <a:latin typeface="Abadi Extra Light" panose="020B0204020104020204" pitchFamily="34" charset="0"/>
              </a:rPr>
              <a:t>Both VI and Sampling may be prone to capturing only a single “Basin of attraction”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35572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9524"/>
    </mc:Choice>
    <mc:Fallback xmlns="">
      <p:transition spd="slow" advTm="32952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6" grpId="0"/>
      <p:bldP spid="9" grpId="0"/>
      <p:bldP spid="10" grpId="0" animBg="1"/>
      <p:bldP spid="1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9|11.9|2.7|18.5|33.6|25.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2|4.1|5.4|0.7|0.9|4.8|13.8|21.3|36|18.8|6.9|4.2|4.2|6.9|11.7|19.8|4.8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8|8.2|20.2|19.8|9.5|12.8|8.1|27.1|19.5|26.9|35.4|19.4|34.9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9|13.2|14|24|2.4|39.6|51.8|45.8|31.9|13.8|39.4|10.2|15.2|12.4|36.2|39.4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5|17.2|7.3|0.4|38.1|21.9|10.5|22.7|21.5|23.8|10.7|29.5|26.8|2.7|7.1|8.1|33.7|13.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8.4|17.4|23.7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3.4|9.7|21.3|38.6|16.5|27.5|65.8|39|7.9|15.5|10.1|22.4|6.5|68.4|6.7|25.9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9|4.4|4.4|12.6|8.2|97.6|95|10.7|18.7|19.9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3.3|5.3|12.1|74.1|18.4|3.9|91.7|65.5|11.8|12.6|31.9|50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14.5|12.3|23.7|9.7|17.6|25.7|15.6|58.6|1|6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3|30.4|29|7|55.1|9.6|67|65.1|58.5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4|40.2|16|43.4|30.8|29.3|4.3|55.9|12.8|42.8|23.6|10.7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1|30.9|19|17.3|5.3|10.9|89.2|2|19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6|17.9|18.5|54.4|5.2|16.2|12.1|10.7|1.3|55|1.4|20.2|7.1|3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4|42.5|18.2|85.1|16.2|10.1|4.9|67.6|35.4|16.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7.3|32.2|13.2|36.1|25.7|8.1|21.7|30.6|55.1|54.6|36.7|21.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5|7.4|15.9|3.3|15.9|15.9|5.5|11.6|64.8|19.7|0.6|18|15.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|42.3|8.4|46.5|46.2|51.9|45.2|25.1|12.2|18.4|22.2|78.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1|15|19.3|23.6|12.3|15.3|13.7|12.9|31.8|5.9|40.2|22.6|30.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1|15|19.3|23.6|12.3|15.3|13.7|12.9|31.8|5.9|40.2|22.6|30.2"/>
</p:tagLst>
</file>

<file path=ppt/theme/theme1.xml><?xml version="1.0" encoding="utf-8"?>
<a:theme xmlns:a="http://schemas.openxmlformats.org/drawingml/2006/main" name="Office Theme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73167</TotalTime>
  <Words>2645</Words>
  <Application>Microsoft Office PowerPoint</Application>
  <PresentationFormat>Widescreen</PresentationFormat>
  <Paragraphs>426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Abadi Extra Light</vt:lpstr>
      <vt:lpstr>Arial</vt:lpstr>
      <vt:lpstr>Calibri</vt:lpstr>
      <vt:lpstr>Calibri Light</vt:lpstr>
      <vt:lpstr>Cambria Math</vt:lpstr>
      <vt:lpstr>Garamond</vt:lpstr>
      <vt:lpstr>Wingdings</vt:lpstr>
      <vt:lpstr>Office Theme</vt:lpstr>
      <vt:lpstr>Bayesian Deep Learning (contd),  (Shallow and Deep) Generative Models</vt:lpstr>
      <vt:lpstr>(Deep) Neural Networks</vt:lpstr>
      <vt:lpstr>Bayesian Neural Networks</vt:lpstr>
      <vt:lpstr>A Hybrid Bayesian Neural Net</vt:lpstr>
      <vt:lpstr>Bayesian Neural Networks: The Priors</vt:lpstr>
      <vt:lpstr>Other Inference Methods for Bayesian Neural Nets</vt:lpstr>
      <vt:lpstr>Other Inference Methods for Bayesian Neural Nets</vt:lpstr>
      <vt:lpstr>Other Inference Methods for Bayesian Neural Nets</vt:lpstr>
      <vt:lpstr>Deep Ensembles</vt:lpstr>
      <vt:lpstr>PowerPoint Presentation</vt:lpstr>
      <vt:lpstr>Generative Models for Unsupervised Learning</vt:lpstr>
      <vt:lpstr>Some Classical Models</vt:lpstr>
      <vt:lpstr>Factor Analysis and Probabilistic PCA</vt:lpstr>
      <vt:lpstr>Some Other Classical Models</vt:lpstr>
      <vt:lpstr>Latent Dirichlet Allocation (LDA)           a.k.a. “Topic Model”</vt:lpstr>
      <vt:lpstr>Motivation: Multinomial Mixture Model for Text</vt:lpstr>
      <vt:lpstr>Documents can be about multiple topics</vt:lpstr>
      <vt:lpstr>A More Fine-Grained Mixture Model for Text</vt:lpstr>
      <vt:lpstr>Latent Dirichlet Allocation (LDA)</vt:lpstr>
      <vt:lpstr>LDA: Inference and Evaluation</vt:lpstr>
      <vt:lpstr>LDA: Limitations and Extensions</vt:lpstr>
      <vt:lpstr>LDA Extensions (Contd)</vt:lpstr>
      <vt:lpstr>Next Class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Piyush Rai</dc:creator>
  <cp:lastModifiedBy>Piyush Rai</cp:lastModifiedBy>
  <cp:revision>2731</cp:revision>
  <dcterms:created xsi:type="dcterms:W3CDTF">2020-07-07T20:42:16Z</dcterms:created>
  <dcterms:modified xsi:type="dcterms:W3CDTF">2022-10-27T05:49:52Z</dcterms:modified>
</cp:coreProperties>
</file>