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551" r:id="rId2"/>
    <p:sldId id="372" r:id="rId3"/>
    <p:sldId id="580" r:id="rId4"/>
    <p:sldId id="563" r:id="rId5"/>
    <p:sldId id="572" r:id="rId6"/>
    <p:sldId id="562" r:id="rId7"/>
    <p:sldId id="583" r:id="rId8"/>
    <p:sldId id="848" r:id="rId9"/>
    <p:sldId id="561" r:id="rId10"/>
    <p:sldId id="828" r:id="rId11"/>
    <p:sldId id="845" r:id="rId12"/>
    <p:sldId id="852" r:id="rId13"/>
    <p:sldId id="853" r:id="rId14"/>
    <p:sldId id="854" r:id="rId15"/>
    <p:sldId id="868" r:id="rId16"/>
    <p:sldId id="858" r:id="rId17"/>
    <p:sldId id="844" r:id="rId18"/>
    <p:sldId id="5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04-08-2022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04-08-2022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04-08-2022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04-08-2022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04-08-2022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04-08-2022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04-08-2022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04-08-2022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04-08-2022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04-08-2022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04-08-2022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81.png"/><Relationship Id="rId11" Type="http://schemas.openxmlformats.org/officeDocument/2006/relationships/image" Target="../media/image330.png"/><Relationship Id="rId10" Type="http://schemas.openxmlformats.org/officeDocument/2006/relationships/image" Target="../media/image320.png"/><Relationship Id="rId4" Type="http://schemas.openxmlformats.org/officeDocument/2006/relationships/image" Target="../media/image31.png"/><Relationship Id="rId9" Type="http://schemas.openxmlformats.org/officeDocument/2006/relationships/image" Target="../media/image3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80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79.png"/><Relationship Id="rId11" Type="http://schemas.openxmlformats.org/officeDocument/2006/relationships/image" Target="../media/image22.png"/><Relationship Id="rId5" Type="http://schemas.openxmlformats.org/officeDocument/2006/relationships/image" Target="../media/image40.png"/><Relationship Id="rId10" Type="http://schemas.openxmlformats.org/officeDocument/2006/relationships/image" Target="../media/image42.png"/><Relationship Id="rId4" Type="http://schemas.openxmlformats.org/officeDocument/2006/relationships/image" Target="../media/image77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9.png"/><Relationship Id="rId5" Type="http://schemas.openxmlformats.org/officeDocument/2006/relationships/image" Target="../media/image29.png"/><Relationship Id="rId10" Type="http://schemas.openxmlformats.org/officeDocument/2006/relationships/image" Target="../media/image53.png"/><Relationship Id="rId4" Type="http://schemas.openxmlformats.org/officeDocument/2006/relationships/image" Target="../media/image2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papers.nips.cc/paper/2020/file/543e83748234f7cbab21aa0ade66565f-Paper.pdf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hyperlink" Target="https://arxiv.org/pdf/2202.11678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1.png"/><Relationship Id="rId4" Type="http://schemas.openxmlformats.org/officeDocument/2006/relationships/image" Target="../media/image10.png"/><Relationship Id="rId9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236" y="2565646"/>
            <a:ext cx="9993524" cy="1343875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Basics of Probabilistic ML: </a:t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Intro to Parameter Estimation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Non-probabilistic ML Methods?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Some non-probabilistic ML methods can give probabilistic answers via heuristics</a:t>
            </a: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Doesn’t mean these methods are not useful/used but they don’t follow the PML paradigm, so we won’t study them in this course</a:t>
            </a:r>
          </a:p>
          <a:p>
            <a:pPr marL="0" indent="0">
              <a:buNone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Some examples which you may have seen</a:t>
            </a:r>
          </a:p>
          <a:p>
            <a:pPr marL="0" indent="0">
              <a:buNone/>
            </a:pPr>
            <a:endParaRPr lang="en-IN" sz="5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Converting distances from hyperplane (in hyperplane classifiers) to compute class probabilities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Using class-frequencies in nearest neighbors to compute class probabilities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Using class-frequencies at leaves of a Decision Tree to compute class probabilities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Soft k-means clustering to compute probabilistic cluster memberships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CBF8DE5-FC8B-ACDC-D24A-755A80A82DBA}"/>
              </a:ext>
            </a:extLst>
          </p:cNvPr>
          <p:cNvSpPr/>
          <p:nvPr/>
        </p:nvSpPr>
        <p:spPr>
          <a:xfrm>
            <a:off x="8932276" y="2506693"/>
            <a:ext cx="2440147" cy="999247"/>
          </a:xfrm>
          <a:prstGeom prst="wedgeRectCallout">
            <a:avLst>
              <a:gd name="adj1" fmla="val -45872"/>
              <a:gd name="adj2" fmla="val 685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Or methods like Platt Scaling used to get class</a:t>
            </a:r>
            <a:r>
              <a:rPr kumimoji="0" lang="en-IN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probabilities for SVMs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C1A47-FA1C-B26F-8645-CC4FCDE3C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917" y="4597044"/>
            <a:ext cx="1836047" cy="428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2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02" y="2305393"/>
            <a:ext cx="10303796" cy="1914937"/>
          </a:xfrm>
        </p:spPr>
        <p:txBody>
          <a:bodyPr>
            <a:noAutofit/>
          </a:bodyPr>
          <a:lstStyle/>
          <a:p>
            <a:r>
              <a:rPr lang="en-IN" sz="7200" dirty="0">
                <a:solidFill>
                  <a:srgbClr val="A33BC3"/>
                </a:solidFill>
              </a:rPr>
              <a:t>   Basics of Probabilistic ML 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88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data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generated from a prob distribution with params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is also known as the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likelihood</a:t>
                </a:r>
                <a:r>
                  <a:rPr lang="en-GB" dirty="0">
                    <a:latin typeface="Abadi Extra Light" panose="020B0204020104020204" pitchFamily="34" charset="0"/>
                  </a:rPr>
                  <a:t> (a function of the parameters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a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prior distribution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on the parameters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collectively denotes “all other stuff” about the model,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An “index” for the type of model being considered (e.g., the type of distribution for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Any other (hyper)parameters of the likelihood/prior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Usually we will omit the explicit use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the notation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some situations (e.g., when doing model comparison/selection), we will use it explicitly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For some models, the likelihood is not defined explicitly using a probability distribution but implicitly</a:t>
                </a:r>
                <a:r>
                  <a:rPr lang="en-GB" dirty="0"/>
                  <a:t>†</a:t>
                </a:r>
                <a:r>
                  <a:rPr lang="en-GB" dirty="0">
                    <a:latin typeface="Abadi Extra Light" panose="020B0204020104020204" pitchFamily="34" charset="0"/>
                  </a:rPr>
                  <a:t> via a probabilistic simulation process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r="-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EC9D6B-E6DD-4505-BFF3-ADFAB5140B2D}"/>
                  </a:ext>
                </a:extLst>
              </p:cNvPr>
              <p:cNvSpPr txBox="1"/>
              <p:nvPr/>
            </p:nvSpPr>
            <p:spPr>
              <a:xfrm>
                <a:off x="3524315" y="1677796"/>
                <a:ext cx="57652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EC9D6B-E6DD-4505-BFF3-ADFAB5140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315" y="1677796"/>
                <a:ext cx="57652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E33A8AE-14D4-4791-9484-E90AE7D820C6}"/>
              </a:ext>
            </a:extLst>
          </p:cNvPr>
          <p:cNvSpPr txBox="1"/>
          <p:nvPr/>
        </p:nvSpPr>
        <p:spPr>
          <a:xfrm>
            <a:off x="54200" y="6488668"/>
            <a:ext cx="5071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†Hierarchical Implicit Models and Likelihood-Free Variational Inference (Tran et al (NIPS 2017))</a:t>
            </a:r>
            <a:endParaRPr lang="en-IN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05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802"/>
    </mc:Choice>
    <mc:Fallback xmlns="">
      <p:transition spd="slow" advTm="421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prior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plays an important role in probabilistic/Bayesian modeling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Reflects our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prior beliefs </a:t>
                </a:r>
                <a:r>
                  <a:rPr lang="en-GB" dirty="0">
                    <a:latin typeface="Abadi Extra Light" panose="020B0204020104020204" pitchFamily="34" charset="0"/>
                  </a:rPr>
                  <a:t>about possible parameter values </a:t>
                </a:r>
                <a:r>
                  <a:rPr lang="en-GB" u="sng" dirty="0">
                    <a:latin typeface="Abadi Extra Light" panose="020B0204020104020204" pitchFamily="34" charset="0"/>
                  </a:rPr>
                  <a:t>before</a:t>
                </a:r>
                <a:r>
                  <a:rPr lang="en-GB" dirty="0">
                    <a:latin typeface="Abadi Extra Light" panose="020B0204020104020204" pitchFamily="34" charset="0"/>
                  </a:rPr>
                  <a:t> seeing the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be “subjective” or “objective” (also a topic of debate, which we won’t get into)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Subjective:</a:t>
                </a:r>
                <a:r>
                  <a:rPr lang="en-GB" dirty="0">
                    <a:latin typeface="Abadi Extra Light" panose="020B0204020104020204" pitchFamily="34" charset="0"/>
                  </a:rPr>
                  <a:t> Prior (our beliefs) derived from past experiments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Objective:</a:t>
                </a:r>
                <a:r>
                  <a:rPr lang="en-GB" dirty="0">
                    <a:latin typeface="Abadi Extra Light" panose="020B0204020104020204" pitchFamily="34" charset="0"/>
                  </a:rPr>
                  <a:t> Prior represents “neutral knowledge” (e.g.. uniform, vague prior)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also be seen as a </a:t>
                </a:r>
                <a:r>
                  <a:rPr lang="en-GB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regularizer</a:t>
                </a:r>
                <a:r>
                  <a:rPr lang="en-GB" dirty="0">
                    <a:latin typeface="Abadi Extra Light" panose="020B0204020104020204" pitchFamily="34" charset="0"/>
                  </a:rPr>
                  <a:t> (connection with non-probabilistic view)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goal of probabilistic modeling is usually one or more of the following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Infer the unknowns/parameters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given data </a:t>
                </a:r>
                <a14:m>
                  <m:oMath xmlns:m="http://schemas.openxmlformats.org/officeDocument/2006/math">
                    <m:r>
                      <a:rPr lang="en-GB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(to summarize/understand the data)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Use the inferred quantities to make predictions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8921C8-2828-438E-B709-5B68EB06B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85" y="2124382"/>
            <a:ext cx="2710868" cy="14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42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743"/>
    </mc:Choice>
    <mc:Fallback xmlns="">
      <p:transition spd="slow" advTm="409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Parameter Estimation/Inference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infer params by computing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posterior distribution </a:t>
                </a:r>
                <a:r>
                  <a:rPr lang="en-GB" dirty="0">
                    <a:latin typeface="Abadi Extra Light" panose="020B0204020104020204" pitchFamily="34" charset="0"/>
                  </a:rPr>
                  <a:t>(fully Bayesian inference)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1" dirty="0">
                    <a:solidFill>
                      <a:srgbClr val="A33BC3"/>
                    </a:solidFill>
                    <a:latin typeface="Abadi Extra Light" panose="020B0204020104020204" pitchFamily="34" charset="0"/>
                  </a:rPr>
                  <a:t>Marginal likelihood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an important quantity (used for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hyperparam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est. or model sel.)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It’s the probability of data after </a:t>
                </a:r>
                <a:r>
                  <a:rPr lang="en-GB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integrating out some/all of the unknowns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 from the likelihood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𝑝(𝐗|𝑚) above is the likelihood obtained after integrating out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from the likelihood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Not always available in closed form (the key reason why full posterior is often hard to compute)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4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3D6E4C-7BC6-4F22-BC05-3FA66A79E594}"/>
                  </a:ext>
                </a:extLst>
              </p:cNvPr>
              <p:cNvSpPr txBox="1"/>
              <p:nvPr/>
            </p:nvSpPr>
            <p:spPr>
              <a:xfrm>
                <a:off x="823298" y="1942750"/>
                <a:ext cx="4068357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4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0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3D6E4C-7BC6-4F22-BC05-3FA66A79E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98" y="1942750"/>
                <a:ext cx="4068357" cy="7822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F6744-6F96-4536-AFC3-57740FE143B2}"/>
                  </a:ext>
                </a:extLst>
              </p:cNvPr>
              <p:cNvSpPr txBox="1"/>
              <p:nvPr/>
            </p:nvSpPr>
            <p:spPr>
              <a:xfrm>
                <a:off x="4905637" y="1917614"/>
                <a:ext cx="3240952" cy="807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F6744-6F96-4536-AFC3-57740FE14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637" y="1917614"/>
                <a:ext cx="3240952" cy="807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23066-123C-4AA8-AA5E-83146FF92362}"/>
                  </a:ext>
                </a:extLst>
              </p:cNvPr>
              <p:cNvSpPr txBox="1"/>
              <p:nvPr/>
            </p:nvSpPr>
            <p:spPr>
              <a:xfrm>
                <a:off x="8220687" y="1917614"/>
                <a:ext cx="2945230" cy="76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likelihood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prior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marginal</m:t>
                          </m:r>
                          <m: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likelihood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23066-123C-4AA8-AA5E-83146FF92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687" y="1917614"/>
                <a:ext cx="2945230" cy="766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7015F68-DAED-4870-A8D6-104DF784A1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81" y="3126229"/>
            <a:ext cx="2932695" cy="1350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99EADF80-84BD-4D17-994A-8B7E94211E37}"/>
                  </a:ext>
                </a:extLst>
              </p:cNvPr>
              <p:cNvSpPr/>
              <p:nvPr/>
            </p:nvSpPr>
            <p:spPr>
              <a:xfrm>
                <a:off x="3732139" y="3136237"/>
                <a:ext cx="2642536" cy="821500"/>
              </a:xfrm>
              <a:prstGeom prst="wedgeRectCallout">
                <a:avLst>
                  <a:gd name="adj1" fmla="val -61065"/>
                  <a:gd name="adj2" fmla="val 271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</a:t>
                </a:r>
                <a:r>
                  <a:rPr lang="en-IN" sz="1600" dirty="0">
                    <a:solidFill>
                      <a:srgbClr val="33CC33"/>
                    </a:solidFill>
                    <a:latin typeface="Abadi Extra Light" panose="020B0204020104020204" pitchFamily="34" charset="0"/>
                  </a:rPr>
                  <a:t>Prior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posterior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distributions over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Likelihood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just a function of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99EADF80-84BD-4D17-994A-8B7E94211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139" y="3136237"/>
                <a:ext cx="2642536" cy="821500"/>
              </a:xfrm>
              <a:prstGeom prst="wedgeRectCallout">
                <a:avLst>
                  <a:gd name="adj1" fmla="val -61065"/>
                  <a:gd name="adj2" fmla="val 27150"/>
                </a:avLst>
              </a:prstGeom>
              <a:blipFill>
                <a:blip r:embed="rId8"/>
                <a:stretch>
                  <a:fillRect t="-1449" b="-79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14016B6-6CB1-4DE1-8D37-1EB72825D3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4464" y="2907887"/>
            <a:ext cx="4280924" cy="1819393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0AF12F58-DB17-F873-EE0F-C78A135251B8}"/>
              </a:ext>
            </a:extLst>
          </p:cNvPr>
          <p:cNvSpPr/>
          <p:nvPr/>
        </p:nvSpPr>
        <p:spPr>
          <a:xfrm>
            <a:off x="9896880" y="2699305"/>
            <a:ext cx="2194045" cy="588286"/>
          </a:xfrm>
          <a:prstGeom prst="wedgeRectCallout">
            <a:avLst>
              <a:gd name="adj1" fmla="val -39234"/>
              <a:gd name="adj2" fmla="val 671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Posterior’s spread/variance gets smaller as we use more and more data to infer 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4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702"/>
    </mc:Choice>
    <mc:Fallback xmlns="">
      <p:transition spd="slow" advTm="424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Point Estimation of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Recall that the posterior is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Point estimation is a cheaper alternative to computing the full posterior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b="1" dirty="0">
                  <a:solidFill>
                    <a:srgbClr val="A33BC3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b="1" dirty="0">
                    <a:solidFill>
                      <a:srgbClr val="A33BC3"/>
                    </a:solidFill>
                    <a:latin typeface="Abadi Extra Light" panose="020B0204020104020204" pitchFamily="34" charset="0"/>
                  </a:rPr>
                  <a:t>Maximum likelihood (ML) estimation: </a:t>
                </a:r>
                <a:r>
                  <a:rPr lang="en-GB" dirty="0">
                    <a:latin typeface="Abadi Extra Light" panose="020B0204020104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for which </a:t>
                </a:r>
                <a:r>
                  <a:rPr lang="en-GB" u="sng" dirty="0">
                    <a:latin typeface="Abadi Extra Light" panose="020B0204020104020204" pitchFamily="34" charset="0"/>
                  </a:rPr>
                  <a:t>observed data has largest probability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b="1" dirty="0">
                  <a:solidFill>
                    <a:srgbClr val="A33BC3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b="1" dirty="0">
                    <a:solidFill>
                      <a:srgbClr val="A33BC3"/>
                    </a:solidFill>
                    <a:latin typeface="Abadi Extra Light" panose="020B0204020104020204" pitchFamily="34" charset="0"/>
                  </a:rPr>
                  <a:t>Maximum a posteriori (MAP) estimation</a:t>
                </a:r>
                <a:r>
                  <a:rPr lang="en-GB" b="1" dirty="0">
                    <a:latin typeface="Abadi Extra Light" panose="020B0204020104020204" pitchFamily="34" charset="0"/>
                  </a:rPr>
                  <a:t>: </a:t>
                </a:r>
                <a:r>
                  <a:rPr lang="en-GB" dirty="0">
                    <a:latin typeface="Abadi Extra Light" panose="020B0204020104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 that has the </a:t>
                </a:r>
                <a:r>
                  <a:rPr lang="en-GB" u="sng" dirty="0">
                    <a:latin typeface="Abadi Extra Light" panose="020B0204020104020204" pitchFamily="34" charset="0"/>
                  </a:rPr>
                  <a:t>largest posterior probability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D560DB-716A-4A74-9E68-54EA1F039082}"/>
                  </a:ext>
                </a:extLst>
              </p:cNvPr>
              <p:cNvSpPr txBox="1"/>
              <p:nvPr/>
            </p:nvSpPr>
            <p:spPr>
              <a:xfrm>
                <a:off x="3788733" y="1752334"/>
                <a:ext cx="4068357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4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0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D560DB-716A-4A74-9E68-54EA1F039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733" y="1752334"/>
                <a:ext cx="4068357" cy="7822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8C4052-D169-463E-AA79-41586A4F7A25}"/>
                  </a:ext>
                </a:extLst>
              </p:cNvPr>
              <p:cNvSpPr/>
              <p:nvPr/>
            </p:nvSpPr>
            <p:spPr>
              <a:xfrm>
                <a:off x="678970" y="4006022"/>
                <a:ext cx="4298869" cy="684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8C4052-D169-463E-AA79-41586A4F7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70" y="4006022"/>
                <a:ext cx="4298869" cy="6842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D2C1C0E-B2A7-421C-9BC4-A49C97E2B6B0}"/>
                  </a:ext>
                </a:extLst>
              </p:cNvPr>
              <p:cNvSpPr/>
              <p:nvPr/>
            </p:nvSpPr>
            <p:spPr>
              <a:xfrm>
                <a:off x="988384" y="5052879"/>
                <a:ext cx="9823650" cy="684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i="1"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e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D2C1C0E-B2A7-421C-9BC4-A49C97E2B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84" y="5052879"/>
                <a:ext cx="9823650" cy="6842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5BD4BA3-1760-4013-B5E9-F317829C1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9690" y="2193230"/>
            <a:ext cx="1010687" cy="965223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E2F73CD-8151-44AC-9012-91F57CB3D35E}"/>
              </a:ext>
            </a:extLst>
          </p:cNvPr>
          <p:cNvSpPr/>
          <p:nvPr/>
        </p:nvSpPr>
        <p:spPr>
          <a:xfrm>
            <a:off x="8652847" y="1384510"/>
            <a:ext cx="3053080" cy="891498"/>
          </a:xfrm>
          <a:prstGeom prst="wedgeRectCallout">
            <a:avLst>
              <a:gd name="adj1" fmla="val 43665"/>
              <a:gd name="adj2" fmla="val 832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 some problems as we will see, hybrid inference is also possible/desirable – infer full posterior for some parameters and point estimate for others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2754EF2-9569-F0D3-DC5B-FEC177EBB1FE}"/>
                  </a:ext>
                </a:extLst>
              </p:cNvPr>
              <p:cNvSpPr/>
              <p:nvPr/>
            </p:nvSpPr>
            <p:spPr>
              <a:xfrm>
                <a:off x="4816476" y="4040056"/>
                <a:ext cx="3836371" cy="653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2754EF2-9569-F0D3-DC5B-FEC177EBB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476" y="4040056"/>
                <a:ext cx="3836371" cy="6532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DEC3586-48CA-C02C-65AA-AAEE41032E3A}"/>
                  </a:ext>
                </a:extLst>
              </p:cNvPr>
              <p:cNvSpPr/>
              <p:nvPr/>
            </p:nvSpPr>
            <p:spPr>
              <a:xfrm>
                <a:off x="8459589" y="4040899"/>
                <a:ext cx="3053079" cy="653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𝑁𝐿𝐿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DEC3586-48CA-C02C-65AA-AAEE41032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589" y="4040899"/>
                <a:ext cx="3053079" cy="6532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B8DC828-272D-D9A5-937E-978FF93727FC}"/>
              </a:ext>
            </a:extLst>
          </p:cNvPr>
          <p:cNvSpPr/>
          <p:nvPr/>
        </p:nvSpPr>
        <p:spPr>
          <a:xfrm>
            <a:off x="6635166" y="3846788"/>
            <a:ext cx="4494524" cy="246933"/>
          </a:xfrm>
          <a:prstGeom prst="wedgeRectCallout">
            <a:avLst>
              <a:gd name="adj1" fmla="val 43665"/>
              <a:gd name="adj2" fmla="val 832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Negative Log likelihood (equivalent to a loss function)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3E7D3D1-CABD-D03F-23E3-90A0DDC67D2B}"/>
              </a:ext>
            </a:extLst>
          </p:cNvPr>
          <p:cNvSpPr/>
          <p:nvPr/>
        </p:nvSpPr>
        <p:spPr>
          <a:xfrm>
            <a:off x="6235995" y="6275793"/>
            <a:ext cx="3202395" cy="246933"/>
          </a:xfrm>
          <a:prstGeom prst="wedgeRectCallout">
            <a:avLst>
              <a:gd name="adj1" fmla="val 41186"/>
              <a:gd name="adj2" fmla="val -1145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Akin to a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regularizer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added to the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4925AC2-7F48-70A9-9296-54400308F147}"/>
                  </a:ext>
                </a:extLst>
              </p:cNvPr>
              <p:cNvSpPr/>
              <p:nvPr/>
            </p:nvSpPr>
            <p:spPr>
              <a:xfrm>
                <a:off x="5259240" y="5629226"/>
                <a:ext cx="4990662" cy="653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[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𝑁𝐿𝐿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800" i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4925AC2-7F48-70A9-9296-54400308F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240" y="5629226"/>
                <a:ext cx="4990662" cy="6532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66585D1A-C415-45F9-DB9D-5D59A1418DD6}"/>
              </a:ext>
            </a:extLst>
          </p:cNvPr>
          <p:cNvSpPr/>
          <p:nvPr/>
        </p:nvSpPr>
        <p:spPr>
          <a:xfrm>
            <a:off x="9794795" y="6115565"/>
            <a:ext cx="2034478" cy="653255"/>
          </a:xfrm>
          <a:prstGeom prst="wedgeRectCallout">
            <a:avLst>
              <a:gd name="adj1" fmla="val -65686"/>
              <a:gd name="adj2" fmla="val -281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The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regularizer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hyperparameter is part of the prior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3CC50F76-3DD9-076D-149E-991A8C9636E1}"/>
              </a:ext>
            </a:extLst>
          </p:cNvPr>
          <p:cNvSpPr/>
          <p:nvPr/>
        </p:nvSpPr>
        <p:spPr>
          <a:xfrm>
            <a:off x="2078671" y="5802868"/>
            <a:ext cx="3202395" cy="246933"/>
          </a:xfrm>
          <a:prstGeom prst="wedgeRectCallout">
            <a:avLst>
              <a:gd name="adj1" fmla="val 65517"/>
              <a:gd name="adj2" fmla="val -16623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 MLE with info from prior added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DFC82E50-1005-A766-D7B2-A818C50778EB}"/>
              </a:ext>
            </a:extLst>
          </p:cNvPr>
          <p:cNvSpPr/>
          <p:nvPr/>
        </p:nvSpPr>
        <p:spPr>
          <a:xfrm>
            <a:off x="1214172" y="1752334"/>
            <a:ext cx="2440046" cy="1048821"/>
          </a:xfrm>
          <a:prstGeom prst="wedgeRectCallout">
            <a:avLst>
              <a:gd name="adj1" fmla="val 56216"/>
              <a:gd name="adj2" fmla="val 60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Intractable to compute except for some  very simple models or if the likelihood and prior are </a:t>
            </a:r>
            <a:r>
              <a:rPr lang="en-IN" sz="14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conjugate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(discussed later) to each other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76711F71-4EB1-7B75-98F2-09A20FD75A19}"/>
              </a:ext>
            </a:extLst>
          </p:cNvPr>
          <p:cNvSpPr/>
          <p:nvPr/>
        </p:nvSpPr>
        <p:spPr>
          <a:xfrm>
            <a:off x="4423279" y="1041444"/>
            <a:ext cx="2848377" cy="675904"/>
          </a:xfrm>
          <a:prstGeom prst="wedgeRectCallout">
            <a:avLst>
              <a:gd name="adj1" fmla="val -42843"/>
              <a:gd name="adj2" fmla="val 756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Intractable mainly because the marginal likelihood (the denominator on the RHS is intractable in general)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7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02"/>
    </mc:Choice>
    <mc:Fallback xmlns="">
      <p:transition spd="slow" advTm="228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3" grpId="0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Making Predictions: Predictive Distribution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Posterior can be used to compute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posterior predictive distribution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(PPD)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PPD is essentially our test time prediction using the learned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PPD of a new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given previous observations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assumed fixed</a:t>
                </a:r>
                <a:r>
                  <a:rPr lang="en-GB" sz="2600" b="1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Computing PPD requires doing a posterior-weighted averaging over all values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crude approximation: Instead of PPD, just use a </a:t>
                </a:r>
                <a:r>
                  <a:rPr lang="en-GB" sz="2600" u="sng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plug-in predictive distribution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Plug-in pred. is the same as PPD with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400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approximated by a point mass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If we are using plug-in predictive, we are not really being Bayesian!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27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DC648F-28EC-468A-B934-6F104935AFA7}"/>
                  </a:ext>
                </a:extLst>
              </p:cNvPr>
              <p:cNvSpPr txBox="1"/>
              <p:nvPr/>
            </p:nvSpPr>
            <p:spPr>
              <a:xfrm>
                <a:off x="963894" y="2806202"/>
                <a:ext cx="4934749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DC648F-28EC-468A-B934-6F104935A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94" y="2806202"/>
                <a:ext cx="4934749" cy="447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EC3CF3-E77D-4A1A-A2E2-DA739C010C7C}"/>
                  </a:ext>
                </a:extLst>
              </p:cNvPr>
              <p:cNvSpPr txBox="1"/>
              <p:nvPr/>
            </p:nvSpPr>
            <p:spPr>
              <a:xfrm>
                <a:off x="5957147" y="2772348"/>
                <a:ext cx="4679614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EC3CF3-E77D-4A1A-A2E2-DA739C010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147" y="2772348"/>
                <a:ext cx="4679614" cy="447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2D38CB-5974-4882-B6B3-50519C285930}"/>
                  </a:ext>
                </a:extLst>
              </p:cNvPr>
              <p:cNvSpPr txBox="1"/>
              <p:nvPr/>
            </p:nvSpPr>
            <p:spPr>
              <a:xfrm>
                <a:off x="5959384" y="3289388"/>
                <a:ext cx="4342792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2D38CB-5974-4882-B6B3-50519C285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384" y="3289388"/>
                <a:ext cx="4342792" cy="4472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BFEA153B-CE26-4662-B3F0-CED1539AC1B4}"/>
                  </a:ext>
                </a:extLst>
              </p:cNvPr>
              <p:cNvSpPr/>
              <p:nvPr/>
            </p:nvSpPr>
            <p:spPr>
              <a:xfrm>
                <a:off x="3821596" y="3289388"/>
                <a:ext cx="1818914" cy="451915"/>
              </a:xfrm>
              <a:prstGeom prst="wedgeRectCallout">
                <a:avLst>
                  <a:gd name="adj1" fmla="val 64483"/>
                  <a:gd name="adj2" fmla="val 171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observations are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i.i.d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given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BFEA153B-CE26-4662-B3F0-CED1539AC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96" y="3289388"/>
                <a:ext cx="1818914" cy="451915"/>
              </a:xfrm>
              <a:prstGeom prst="wedgeRectCallout">
                <a:avLst>
                  <a:gd name="adj1" fmla="val 64483"/>
                  <a:gd name="adj2" fmla="val 17108"/>
                </a:avLst>
              </a:prstGeom>
              <a:blipFill>
                <a:blip r:embed="rId7"/>
                <a:stretch>
                  <a:fillRect l="-571" t="-9091" b="-1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B45450-FA8E-46F6-8485-2A28D82DFFD9}"/>
                  </a:ext>
                </a:extLst>
              </p:cNvPr>
              <p:cNvSpPr txBox="1"/>
              <p:nvPr/>
            </p:nvSpPr>
            <p:spPr>
              <a:xfrm>
                <a:off x="3121772" y="5308470"/>
                <a:ext cx="3817262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acc>
                            <m:accPr>
                              <m:chr m:val="̂"/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B45450-FA8E-46F6-8485-2A28D82DF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772" y="5308470"/>
                <a:ext cx="3817262" cy="4863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4512143-9CE6-499E-8391-84B804C3946E}"/>
                  </a:ext>
                </a:extLst>
              </p:cNvPr>
              <p:cNvSpPr/>
              <p:nvPr/>
            </p:nvSpPr>
            <p:spPr>
              <a:xfrm>
                <a:off x="7422757" y="5308470"/>
                <a:ext cx="2106977" cy="451915"/>
              </a:xfrm>
              <a:prstGeom prst="wedgeRectCallout">
                <a:avLst>
                  <a:gd name="adj1" fmla="val -71112"/>
                  <a:gd name="adj2" fmla="val 41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ML or MAP estimate of the parameters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4512143-9CE6-499E-8391-84B804C39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757" y="5308470"/>
                <a:ext cx="2106977" cy="451915"/>
              </a:xfrm>
              <a:prstGeom prst="wedgeRectCallout">
                <a:avLst>
                  <a:gd name="adj1" fmla="val -71112"/>
                  <a:gd name="adj2" fmla="val 4114"/>
                </a:avLst>
              </a:prstGeom>
              <a:blipFill>
                <a:blip r:embed="rId9"/>
                <a:stretch>
                  <a:fillRect t="-9091" b="-1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E077B143-FD9C-45CA-8E50-273C8B070361}"/>
              </a:ext>
            </a:extLst>
          </p:cNvPr>
          <p:cNvSpPr/>
          <p:nvPr/>
        </p:nvSpPr>
        <p:spPr>
          <a:xfrm>
            <a:off x="7429076" y="3838967"/>
            <a:ext cx="3132725" cy="541570"/>
          </a:xfrm>
          <a:prstGeom prst="wedgeRectCallout">
            <a:avLst>
              <a:gd name="adj1" fmla="val -76388"/>
              <a:gd name="adj2" fmla="val -610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Prediction by averaging over the posterior distribution of the unknowns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3C44F85-0E89-45FC-82A1-70D4D4921F83}"/>
                  </a:ext>
                </a:extLst>
              </p:cNvPr>
              <p:cNvSpPr/>
              <p:nvPr/>
            </p:nvSpPr>
            <p:spPr>
              <a:xfrm>
                <a:off x="9667345" y="5256456"/>
                <a:ext cx="1935467" cy="451915"/>
              </a:xfrm>
              <a:prstGeom prst="wedgeRectCallout">
                <a:avLst>
                  <a:gd name="adj1" fmla="val -61003"/>
                  <a:gd name="adj2" fmla="val 225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However, this ignores all the uncertainty about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3C44F85-0E89-45FC-82A1-70D4D4921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345" y="5256456"/>
                <a:ext cx="1935467" cy="451915"/>
              </a:xfrm>
              <a:prstGeom prst="wedgeRectCallout">
                <a:avLst>
                  <a:gd name="adj1" fmla="val -61003"/>
                  <a:gd name="adj2" fmla="val 22563"/>
                </a:avLst>
              </a:prstGeom>
              <a:blipFill>
                <a:blip r:embed="rId10"/>
                <a:stretch>
                  <a:fillRect t="-7792" b="-1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D84B02A4-7E07-44F7-B481-6C2A2CE814E4}"/>
              </a:ext>
            </a:extLst>
          </p:cNvPr>
          <p:cNvSpPr/>
          <p:nvPr/>
        </p:nvSpPr>
        <p:spPr>
          <a:xfrm>
            <a:off x="10561802" y="3135307"/>
            <a:ext cx="1603497" cy="447238"/>
          </a:xfrm>
          <a:prstGeom prst="wedgeRectCallout">
            <a:avLst>
              <a:gd name="adj1" fmla="val -67581"/>
              <a:gd name="adj2" fmla="val 4809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integral is only rarely 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0AA1966C-8BDB-4861-9DFF-A44239AE8A8E}"/>
                  </a:ext>
                </a:extLst>
              </p:cNvPr>
              <p:cNvSpPr/>
              <p:nvPr/>
            </p:nvSpPr>
            <p:spPr>
              <a:xfrm>
                <a:off x="206741" y="3323242"/>
                <a:ext cx="3446105" cy="821500"/>
              </a:xfrm>
              <a:prstGeom prst="wedgeRectCallout">
                <a:avLst>
                  <a:gd name="adj1" fmla="val -1900"/>
                  <a:gd name="adj2" fmla="val -611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Just a simple example. The actual form of PPD (e.g., what we are predicting and what we condition on, etc) will depend on the problem, e.g.,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supervised learning</a:t>
                </a:r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0AA1966C-8BDB-4861-9DFF-A44239AE8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41" y="3323242"/>
                <a:ext cx="3446105" cy="821500"/>
              </a:xfrm>
              <a:prstGeom prst="wedgeRectCallout">
                <a:avLst>
                  <a:gd name="adj1" fmla="val -1900"/>
                  <a:gd name="adj2" fmla="val -61115"/>
                </a:avLst>
              </a:prstGeom>
              <a:blipFill>
                <a:blip r:embed="rId11"/>
                <a:stretch>
                  <a:fillRect l="-352" r="-176" b="-1233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22EB4388-B118-B7ED-B61F-92190E24EEB6}"/>
              </a:ext>
            </a:extLst>
          </p:cNvPr>
          <p:cNvSpPr/>
          <p:nvPr/>
        </p:nvSpPr>
        <p:spPr>
          <a:xfrm>
            <a:off x="2210069" y="2533514"/>
            <a:ext cx="1611527" cy="225957"/>
          </a:xfrm>
          <a:prstGeom prst="wedgeRectCallout">
            <a:avLst>
              <a:gd name="adj1" fmla="val -56712"/>
              <a:gd name="adj2" fmla="val 11533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Past (training) data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D7ACF9D-6964-3E61-9086-3C0D57654EBD}"/>
              </a:ext>
            </a:extLst>
          </p:cNvPr>
          <p:cNvSpPr/>
          <p:nvPr/>
        </p:nvSpPr>
        <p:spPr>
          <a:xfrm>
            <a:off x="391705" y="2580245"/>
            <a:ext cx="1383830" cy="225957"/>
          </a:xfrm>
          <a:prstGeom prst="wedgeRectCallout">
            <a:avLst>
              <a:gd name="adj1" fmla="val 35837"/>
              <a:gd name="adj2" fmla="val 839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New (test) 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3" grpId="0"/>
      <p:bldP spid="17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Model Selection and Model Averaging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use Bayes rule to find the best model from a set of models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If all models equally likely a priori then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For PPD, can use either the best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or can average over all models 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819C58-0D96-4841-2D87-C335F4F61443}"/>
                  </a:ext>
                </a:extLst>
              </p:cNvPr>
              <p:cNvSpPr txBox="1"/>
              <p:nvPr/>
            </p:nvSpPr>
            <p:spPr>
              <a:xfrm>
                <a:off x="2496013" y="2061903"/>
                <a:ext cx="7141763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IN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819C58-0D96-4841-2D87-C335F4F6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013" y="2061903"/>
                <a:ext cx="7141763" cy="941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7D164F-465C-5E3D-4DAE-5AB508E0E778}"/>
                  </a:ext>
                </a:extLst>
              </p:cNvPr>
              <p:cNvSpPr txBox="1"/>
              <p:nvPr/>
            </p:nvSpPr>
            <p:spPr>
              <a:xfrm>
                <a:off x="2420524" y="3879760"/>
                <a:ext cx="3782382" cy="644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3200" b="0" i="1" smtClean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IN" sz="32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7D164F-465C-5E3D-4DAE-5AB508E0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524" y="3879760"/>
                <a:ext cx="3782382" cy="644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1872A575-C7F0-4756-0AD0-31F62CB79482}"/>
              </a:ext>
            </a:extLst>
          </p:cNvPr>
          <p:cNvSpPr/>
          <p:nvPr/>
        </p:nvSpPr>
        <p:spPr>
          <a:xfrm>
            <a:off x="817222" y="3965239"/>
            <a:ext cx="1308129" cy="286300"/>
          </a:xfrm>
          <a:prstGeom prst="wedgeRectCallout">
            <a:avLst>
              <a:gd name="adj1" fmla="val 72662"/>
              <a:gd name="adj2" fmla="val 300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Best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27E200B8-CA06-80F4-849E-E1F5BDB494B8}"/>
                  </a:ext>
                </a:extLst>
              </p:cNvPr>
              <p:cNvSpPr/>
              <p:nvPr/>
            </p:nvSpPr>
            <p:spPr>
              <a:xfrm>
                <a:off x="856692" y="1877863"/>
                <a:ext cx="1308129" cy="868374"/>
              </a:xfrm>
              <a:prstGeom prst="wedgeRectCallout">
                <a:avLst>
                  <a:gd name="adj1" fmla="val 76055"/>
                  <a:gd name="adj2" fmla="val 2206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Posterior probability of model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27E200B8-CA06-80F4-849E-E1F5BDB49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92" y="1877863"/>
                <a:ext cx="1308129" cy="868374"/>
              </a:xfrm>
              <a:prstGeom prst="wedgeRectCallout">
                <a:avLst>
                  <a:gd name="adj1" fmla="val 76055"/>
                  <a:gd name="adj2" fmla="val 22062"/>
                </a:avLst>
              </a:prstGeom>
              <a:blipFill>
                <a:blip r:embed="rId6"/>
                <a:stretch>
                  <a:fillRect l="-2888" t="-5517" b="-124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D2D66D99-A24B-1856-F36A-7C94FAE99E8C}"/>
                  </a:ext>
                </a:extLst>
              </p:cNvPr>
              <p:cNvSpPr/>
              <p:nvPr/>
            </p:nvSpPr>
            <p:spPr>
              <a:xfrm>
                <a:off x="2351336" y="1668798"/>
                <a:ext cx="1732973" cy="506753"/>
              </a:xfrm>
              <a:prstGeom prst="wedgeRectCallout">
                <a:avLst>
                  <a:gd name="adj1" fmla="val 59900"/>
                  <a:gd name="adj2" fmla="val 395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Marginal likelihood of model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D2D66D99-A24B-1856-F36A-7C94FAE99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36" y="1668798"/>
                <a:ext cx="1732973" cy="506753"/>
              </a:xfrm>
              <a:prstGeom prst="wedgeRectCallout">
                <a:avLst>
                  <a:gd name="adj1" fmla="val 59900"/>
                  <a:gd name="adj2" fmla="val 39580"/>
                </a:avLst>
              </a:prstGeom>
              <a:blipFill>
                <a:blip r:embed="rId7"/>
                <a:stretch>
                  <a:fillRect l="-1567" t="-9302" b="-197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D3C960EF-52F9-22C1-153D-9D44FFC9A44B}"/>
                  </a:ext>
                </a:extLst>
              </p:cNvPr>
              <p:cNvSpPr/>
              <p:nvPr/>
            </p:nvSpPr>
            <p:spPr>
              <a:xfrm>
                <a:off x="5661786" y="1666140"/>
                <a:ext cx="1732973" cy="506753"/>
              </a:xfrm>
              <a:prstGeom prst="wedgeRectCallout">
                <a:avLst>
                  <a:gd name="adj1" fmla="val -54373"/>
                  <a:gd name="adj2" fmla="val 500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Prior probability of choosing model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D3C960EF-52F9-22C1-153D-9D44FFC9A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786" y="1666140"/>
                <a:ext cx="1732973" cy="506753"/>
              </a:xfrm>
              <a:prstGeom prst="wedgeRectCallout">
                <a:avLst>
                  <a:gd name="adj1" fmla="val -54373"/>
                  <a:gd name="adj2" fmla="val 50091"/>
                </a:avLst>
              </a:prstGeom>
              <a:blipFill>
                <a:blip r:embed="rId8"/>
                <a:stretch>
                  <a:fillRect t="-8696" b="-119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C8BAE80D-B670-EA5B-73D8-14B740793680}"/>
              </a:ext>
            </a:extLst>
          </p:cNvPr>
          <p:cNvSpPr/>
          <p:nvPr/>
        </p:nvSpPr>
        <p:spPr>
          <a:xfrm>
            <a:off x="2914926" y="2780951"/>
            <a:ext cx="1732973" cy="506753"/>
          </a:xfrm>
          <a:prstGeom prst="wedgeRectCallout">
            <a:avLst>
              <a:gd name="adj1" fmla="val 60412"/>
              <a:gd name="adj2" fmla="val -392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Marginal likelihood over all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B59E40-2842-2BC5-89C7-D642420FB447}"/>
                  </a:ext>
                </a:extLst>
              </p:cNvPr>
              <p:cNvSpPr txBox="1"/>
              <p:nvPr/>
            </p:nvSpPr>
            <p:spPr>
              <a:xfrm>
                <a:off x="6210367" y="3891541"/>
                <a:ext cx="4242443" cy="644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3200" i="1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32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B59E40-2842-2BC5-89C7-D642420FB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67" y="3891541"/>
                <a:ext cx="4242443" cy="644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006EFC-3569-CD26-91BA-702041C0B396}"/>
                  </a:ext>
                </a:extLst>
              </p:cNvPr>
              <p:cNvSpPr txBox="1"/>
              <p:nvPr/>
            </p:nvSpPr>
            <p:spPr>
              <a:xfrm>
                <a:off x="5294628" y="4588991"/>
                <a:ext cx="3781613" cy="644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IN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3200" i="1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32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  <m:r>
                        <a:rPr lang="en-IN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006EFC-3569-CD26-91BA-702041C0B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28" y="4588991"/>
                <a:ext cx="3781613" cy="644215"/>
              </a:xfrm>
              <a:prstGeom prst="rect">
                <a:avLst/>
              </a:prstGeom>
              <a:blipFill>
                <a:blip r:embed="rId10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85313742-2109-29D5-FF38-E133113393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19998" y="1622066"/>
            <a:ext cx="1010687" cy="965223"/>
          </a:xfrm>
          <a:prstGeom prst="rect">
            <a:avLst/>
          </a:prstGeom>
        </p:spPr>
      </p:pic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1AC945E5-A95F-D8BD-5E76-EB88BECA4C6F}"/>
              </a:ext>
            </a:extLst>
          </p:cNvPr>
          <p:cNvSpPr/>
          <p:nvPr/>
        </p:nvSpPr>
        <p:spPr>
          <a:xfrm>
            <a:off x="9165129" y="1622065"/>
            <a:ext cx="2158801" cy="766027"/>
          </a:xfrm>
          <a:prstGeom prst="wedgeRectCallout">
            <a:avLst>
              <a:gd name="adj1" fmla="val 57360"/>
              <a:gd name="adj2" fmla="val 23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Will discuss later how to compute marginal likelihood</a:t>
            </a: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B2356AEB-CEC9-CAFB-F712-DD1CEA7D47E2}"/>
              </a:ext>
            </a:extLst>
          </p:cNvPr>
          <p:cNvSpPr/>
          <p:nvPr/>
        </p:nvSpPr>
        <p:spPr>
          <a:xfrm>
            <a:off x="9738696" y="2577458"/>
            <a:ext cx="2158801" cy="501112"/>
          </a:xfrm>
          <a:prstGeom prst="wedgeRectCallout">
            <a:avLst>
              <a:gd name="adj1" fmla="val -1035"/>
              <a:gd name="adj2" fmla="val -950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In general, intractable to compute exactly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1273A8-ACEF-0B4C-4B65-4E72B5403BC8}"/>
                  </a:ext>
                </a:extLst>
              </p:cNvPr>
              <p:cNvSpPr txBox="1"/>
              <p:nvPr/>
            </p:nvSpPr>
            <p:spPr>
              <a:xfrm>
                <a:off x="5416861" y="5811257"/>
                <a:ext cx="5698931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8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1273A8-ACEF-0B4C-4B65-4E72B5403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61" y="5811257"/>
                <a:ext cx="5698931" cy="881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825953A-E7F5-A7A6-7258-40D5DE256A1E}"/>
                  </a:ext>
                </a:extLst>
              </p:cNvPr>
              <p:cNvSpPr txBox="1"/>
              <p:nvPr/>
            </p:nvSpPr>
            <p:spPr>
              <a:xfrm>
                <a:off x="741216" y="6081886"/>
                <a:ext cx="3793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32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3200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825953A-E7F5-A7A6-7258-40D5DE256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16" y="6081886"/>
                <a:ext cx="379398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ADBA3BA-575C-9A9C-D55A-C15285FB625D}"/>
              </a:ext>
            </a:extLst>
          </p:cNvPr>
          <p:cNvSpPr txBox="1"/>
          <p:nvPr/>
        </p:nvSpPr>
        <p:spPr>
          <a:xfrm>
            <a:off x="4643138" y="601363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u="sng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AA861A-7494-F47A-18FC-CD4D95517820}"/>
                  </a:ext>
                </a:extLst>
              </p:cNvPr>
              <p:cNvSpPr txBox="1"/>
              <p:nvPr/>
            </p:nvSpPr>
            <p:spPr>
              <a:xfrm>
                <a:off x="3581722" y="3353262"/>
                <a:ext cx="5028556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AA861A-7494-F47A-18FC-CD4D95517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722" y="3353262"/>
                <a:ext cx="5028556" cy="4472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99F4AA74-7437-C9BD-F1D0-4AB9580E5ADD}"/>
              </a:ext>
            </a:extLst>
          </p:cNvPr>
          <p:cNvSpPr/>
          <p:nvPr/>
        </p:nvSpPr>
        <p:spPr>
          <a:xfrm>
            <a:off x="274418" y="5838089"/>
            <a:ext cx="1027932" cy="286300"/>
          </a:xfrm>
          <a:prstGeom prst="wedgeRectCallout">
            <a:avLst>
              <a:gd name="adj1" fmla="val 61783"/>
              <a:gd name="adj2" fmla="val 805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Test data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253515B2-09FB-8B13-4A1C-92BD3F81B57F}"/>
              </a:ext>
            </a:extLst>
          </p:cNvPr>
          <p:cNvSpPr/>
          <p:nvPr/>
        </p:nvSpPr>
        <p:spPr>
          <a:xfrm>
            <a:off x="1858266" y="5868934"/>
            <a:ext cx="1417608" cy="286300"/>
          </a:xfrm>
          <a:prstGeom prst="wedgeRectCallout">
            <a:avLst>
              <a:gd name="adj1" fmla="val -43811"/>
              <a:gd name="adj2" fmla="val 805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Training data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82F7B160-0EBF-9521-8664-69FF5B21095D}"/>
              </a:ext>
            </a:extLst>
          </p:cNvPr>
          <p:cNvSpPr/>
          <p:nvPr/>
        </p:nvSpPr>
        <p:spPr>
          <a:xfrm>
            <a:off x="8928696" y="3262440"/>
            <a:ext cx="2158801" cy="672313"/>
          </a:xfrm>
          <a:prstGeom prst="wedgeRectCallout">
            <a:avLst>
              <a:gd name="adj1" fmla="val -64007"/>
              <a:gd name="adj2" fmla="val -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Integrating out all unknown parameters of the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8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 animBg="1"/>
      <p:bldP spid="24" grpId="0" animBg="1"/>
      <p:bldP spid="26" grpId="0" animBg="1"/>
      <p:bldP spid="27" grpId="0" animBg="1"/>
      <p:bldP spid="28" grpId="0" animBg="1"/>
      <p:bldP spid="8" grpId="0"/>
      <p:bldP spid="3" grpId="0"/>
      <p:bldP spid="25" grpId="0" animBg="1"/>
      <p:bldP spid="37" grpId="0" animBg="1"/>
      <p:bldP spid="9" grpId="0"/>
      <p:bldP spid="38" grpId="0"/>
      <p:bldP spid="10" grpId="0"/>
      <p:bldP spid="5" grpId="0"/>
      <p:bldP spid="21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Marginal Likelihood: An Illustration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Marginal likelihood is a hard-to-compute but an important quantity</a:t>
                </a: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a hyperparameter can be used to find the best hyperparameter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a model index can be used to find the best model</a:t>
                </a: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Recall that marg. </a:t>
                </a:r>
                <a:r>
                  <a:rPr lang="en-GB" dirty="0" err="1">
                    <a:latin typeface="Abadi Extra Light" panose="020B0204020104020204" pitchFamily="34" charset="0"/>
                  </a:rPr>
                  <a:t>lik</a:t>
                </a:r>
                <a:r>
                  <a:rPr lang="en-GB" dirty="0">
                    <a:latin typeface="Abadi Extra Light" panose="020B0204020104020204" pitchFamily="34" charset="0"/>
                  </a:rPr>
                  <a:t>. is akin to “averaged” likelihood: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67273C2-E68A-4BC9-8970-B76553962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02" y="4068843"/>
            <a:ext cx="2738007" cy="23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B343F26D-C3BE-405C-87E5-4E6C5E8A3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06" y="3943461"/>
            <a:ext cx="2502656" cy="21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A8BC8B-8749-4BA7-B0E9-B3D1A5E99838}"/>
                  </a:ext>
                </a:extLst>
              </p:cNvPr>
              <p:cNvSpPr txBox="1"/>
              <p:nvPr/>
            </p:nvSpPr>
            <p:spPr>
              <a:xfrm rot="16200000">
                <a:off x="7294448" y="4800358"/>
                <a:ext cx="987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𝐗</m:t>
                      </m:r>
                      <m:r>
                        <a:rPr kumimoji="0" lang="en-IN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IN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IN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A8BC8B-8749-4BA7-B0E9-B3D1A5E99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294448" y="4800358"/>
                <a:ext cx="987386" cy="369332"/>
              </a:xfrm>
              <a:prstGeom prst="rect">
                <a:avLst/>
              </a:prstGeom>
              <a:blipFill>
                <a:blip r:embed="rId6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C2FC61A8-F225-DC08-3BDC-DD0DFC8D5D01}"/>
                  </a:ext>
                </a:extLst>
              </p:cNvPr>
              <p:cNvSpPr/>
              <p:nvPr/>
            </p:nvSpPr>
            <p:spPr>
              <a:xfrm>
                <a:off x="1047788" y="4046731"/>
                <a:ext cx="2871388" cy="782264"/>
              </a:xfrm>
              <a:prstGeom prst="wedgeRectCallout">
                <a:avLst>
                  <a:gd name="adj1" fmla="val 66412"/>
                  <a:gd name="adj2" fmla="val 194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Green lines/curves in each plot are parameters drawn from the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prior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𝜃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C2FC61A8-F225-DC08-3BDC-DD0DFC8D5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88" y="4046731"/>
                <a:ext cx="2871388" cy="782264"/>
              </a:xfrm>
              <a:prstGeom prst="wedgeRectCallout">
                <a:avLst>
                  <a:gd name="adj1" fmla="val 66412"/>
                  <a:gd name="adj2" fmla="val 19489"/>
                </a:avLst>
              </a:prstGeom>
              <a:blipFill>
                <a:blip r:embed="rId7"/>
                <a:stretch>
                  <a:fillRect l="-896" t="-4580" b="-106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6F3510B-B97C-B03D-029B-A3F91006891A}"/>
                  </a:ext>
                </a:extLst>
              </p:cNvPr>
              <p:cNvSpPr/>
              <p:nvPr/>
            </p:nvSpPr>
            <p:spPr>
              <a:xfrm>
                <a:off x="441860" y="4968599"/>
                <a:ext cx="3972943" cy="1261390"/>
              </a:xfrm>
              <a:prstGeom prst="wedgeRectCallout">
                <a:avLst>
                  <a:gd name="adj1" fmla="val 989"/>
                  <a:gd name="adj2" fmla="val -658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For a good model,</a:t>
                </a:r>
                <a:r>
                  <a:rPr kumimoji="0" lang="en-IN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most parameters from the prior will fit the </a:t>
                </a:r>
                <a:r>
                  <a:rPr kumimoji="0" lang="en-IN" sz="1600" b="0" i="0" u="sng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expected </a:t>
                </a:r>
                <a:r>
                  <a:rPr lang="en-IN" sz="1600" u="sng" dirty="0">
                    <a:solidFill>
                      <a:prstClr val="black"/>
                    </a:solidFill>
                    <a:latin typeface="Abadi Extra Light" panose="020B0204020104020204" pitchFamily="34" charset="0"/>
                  </a:rPr>
                  <a:t>trend</a:t>
                </a:r>
                <a:r>
                  <a:rPr kumimoji="0" lang="en-IN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reasonably (thus their averaged likelihood will be large). For a bad model, only a few params will fit well and others won’t (e.g.,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IN" sz="16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=4−7 </m:t>
                    </m:r>
                  </m:oMath>
                </a14:m>
                <a:r>
                  <a:rPr kumimoji="0" lang="en-IN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in right fig)</a:t>
                </a:r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6F3510B-B97C-B03D-029B-A3F910068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60" y="4968599"/>
                <a:ext cx="3972943" cy="1261390"/>
              </a:xfrm>
              <a:prstGeom prst="wedgeRectCallout">
                <a:avLst>
                  <a:gd name="adj1" fmla="val 989"/>
                  <a:gd name="adj2" fmla="val -65859"/>
                </a:avLst>
              </a:prstGeom>
              <a:blipFill>
                <a:blip r:embed="rId8"/>
                <a:stretch>
                  <a:fillRect l="-611" r="-763" b="-61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87130F-392C-450F-8F48-50A417D4D2B2}"/>
                  </a:ext>
                </a:extLst>
              </p:cNvPr>
              <p:cNvSpPr txBox="1"/>
              <p:nvPr/>
            </p:nvSpPr>
            <p:spPr>
              <a:xfrm>
                <a:off x="7826385" y="2982344"/>
                <a:ext cx="4306885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87130F-392C-450F-8F48-50A417D4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85" y="2982344"/>
                <a:ext cx="4306885" cy="383310"/>
              </a:xfrm>
              <a:prstGeom prst="rect">
                <a:avLst/>
              </a:prstGeom>
              <a:blipFill>
                <a:blip r:embed="rId9"/>
                <a:stretch>
                  <a:fillRect l="-1275" t="-12698" r="-1133" b="-396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877EC5-4259-B3A6-8161-00F03B0C1405}"/>
                  </a:ext>
                </a:extLst>
              </p:cNvPr>
              <p:cNvSpPr txBox="1"/>
              <p:nvPr/>
            </p:nvSpPr>
            <p:spPr>
              <a:xfrm>
                <a:off x="4414803" y="3454822"/>
                <a:ext cx="30623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+mj-lt"/>
                  </a:rPr>
                  <a:t>Fitting regression models with </a:t>
                </a:r>
              </a:p>
              <a:p>
                <a:r>
                  <a:rPr lang="en-IN" dirty="0">
                    <a:latin typeface="+mj-lt"/>
                  </a:rPr>
                  <a:t>    polynomial degree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N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877EC5-4259-B3A6-8161-00F03B0C1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03" y="3454822"/>
                <a:ext cx="3062377" cy="646331"/>
              </a:xfrm>
              <a:prstGeom prst="rect">
                <a:avLst/>
              </a:prstGeom>
              <a:blipFill>
                <a:blip r:embed="rId10"/>
                <a:stretch>
                  <a:fillRect l="-1590" t="-5660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F649BF11-FF50-8506-73A0-C0E0B39BD047}"/>
              </a:ext>
            </a:extLst>
          </p:cNvPr>
          <p:cNvSpPr/>
          <p:nvPr/>
        </p:nvSpPr>
        <p:spPr>
          <a:xfrm>
            <a:off x="7215209" y="6119722"/>
            <a:ext cx="3691807" cy="708200"/>
          </a:xfrm>
          <a:prstGeom prst="wedgeRectCallout">
            <a:avLst>
              <a:gd name="adj1" fmla="val -51193"/>
              <a:gd name="adj2" fmla="val -6977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Note that we can get these plots (and compute</a:t>
            </a:r>
            <a:r>
              <a:rPr kumimoji="0" lang="en-IN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marginal likelihood)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before doing parameter</a:t>
            </a:r>
            <a:r>
              <a:rPr kumimoji="0" lang="en-IN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estimation for each model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2327653D-BE58-D173-C352-D821C3A11951}"/>
              </a:ext>
            </a:extLst>
          </p:cNvPr>
          <p:cNvSpPr/>
          <p:nvPr/>
        </p:nvSpPr>
        <p:spPr>
          <a:xfrm>
            <a:off x="10648684" y="5478717"/>
            <a:ext cx="1484586" cy="407701"/>
          </a:xfrm>
          <a:prstGeom prst="wedgeRectCallout">
            <a:avLst>
              <a:gd name="adj1" fmla="val -39049"/>
              <a:gd name="adj2" fmla="val 12114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No validation data needed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2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6" grpId="0"/>
      <p:bldP spid="7" grpId="0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Plan Today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Some other benefits of probabilistic machine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Some basic ideas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Likelihood, prior, posterior, marginal likelihood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Parameter estimation via MLE, MAP, and fully Bayesian inference</a:t>
            </a: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6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074"/>
    </mc:Choice>
    <mc:Fallback xmlns="">
      <p:transition spd="slow" advTm="578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496" y="2400749"/>
            <a:ext cx="8780413" cy="1914937"/>
          </a:xfrm>
        </p:spPr>
        <p:txBody>
          <a:bodyPr>
            <a:noAutofit/>
          </a:bodyPr>
          <a:lstStyle/>
          <a:p>
            <a:r>
              <a:rPr lang="en-IN" sz="7200" dirty="0">
                <a:solidFill>
                  <a:srgbClr val="A33BC3"/>
                </a:solidFill>
              </a:rPr>
              <a:t>   Use Probabilistic ML </a:t>
            </a:r>
            <a:br>
              <a:rPr lang="en-IN" sz="7200" dirty="0">
                <a:solidFill>
                  <a:srgbClr val="A33BC3"/>
                </a:solidFill>
              </a:rPr>
            </a:br>
            <a:r>
              <a:rPr lang="en-IN" sz="7200" dirty="0">
                <a:solidFill>
                  <a:srgbClr val="A33BC3"/>
                </a:solidFill>
              </a:rPr>
              <a:t>         also because..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01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Can Learn Data Distribution and </a:t>
            </a:r>
            <a:r>
              <a:rPr lang="en-IN" u="sng" dirty="0">
                <a:solidFill>
                  <a:srgbClr val="A33BC3"/>
                </a:solidFill>
              </a:rPr>
              <a:t>Generate</a:t>
            </a:r>
            <a:r>
              <a:rPr lang="en-IN" dirty="0">
                <a:solidFill>
                  <a:srgbClr val="A33BC3"/>
                </a:solidFill>
              </a:rPr>
              <a:t>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8008743" cy="3849587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Often wish to learn the underlying probability distribution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of the data from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task is commonly known as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generative modeling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Usually an unsupervised learning problem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Useful for many tasks,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sample from this distribution to generate new “artificial” but realistic-looking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Outlier/novelty detection: Outliers will have low probability under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Even supervised learning can be cast as generative modeling of p(</a:t>
                </a:r>
                <a:r>
                  <a:rPr lang="en-GB" dirty="0" err="1">
                    <a:latin typeface="Abadi Extra Light" panose="020B0204020104020204" pitchFamily="34" charset="0"/>
                  </a:rPr>
                  <a:t>x,y</a:t>
                </a:r>
                <a:r>
                  <a:rPr lang="en-GB" dirty="0">
                    <a:latin typeface="Abadi Extra Light" panose="020B0204020104020204" pitchFamily="34" charset="0"/>
                  </a:rPr>
                  <a:t>) or p(</a:t>
                </a:r>
                <a:r>
                  <a:rPr lang="en-GB" dirty="0" err="1">
                    <a:latin typeface="Abadi Extra Light" panose="020B0204020104020204" pitchFamily="34" charset="0"/>
                  </a:rPr>
                  <a:t>y|x</a:t>
                </a:r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8008743" cy="3849587"/>
              </a:xfrm>
              <a:blipFill>
                <a:blip r:embed="rId3"/>
                <a:stretch>
                  <a:fillRect l="-1371" t="-2690" r="-2056" b="-1088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9E41B-BE74-434E-AC87-BB81BC650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895" y="1869291"/>
            <a:ext cx="1923134" cy="1923134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8944055-1C21-4662-9883-B2BBED417C11}"/>
              </a:ext>
            </a:extLst>
          </p:cNvPr>
          <p:cNvSpPr/>
          <p:nvPr/>
        </p:nvSpPr>
        <p:spPr>
          <a:xfrm>
            <a:off x="8167456" y="4051099"/>
            <a:ext cx="3918012" cy="929274"/>
          </a:xfrm>
          <a:prstGeom prst="wedgeRectCallout">
            <a:avLst>
              <a:gd name="adj1" fmla="val -745"/>
              <a:gd name="adj2" fmla="val -752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Several models, such as generative adversarial networks (GAN), variational auto-encoders (VAE), denoising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diffusion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models,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etc can generate realistic looking data (we will study some of these)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E0C3E-5AC5-439B-A17E-473144CF8F31}"/>
              </a:ext>
            </a:extLst>
          </p:cNvPr>
          <p:cNvSpPr txBox="1"/>
          <p:nvPr/>
        </p:nvSpPr>
        <p:spPr>
          <a:xfrm>
            <a:off x="0" y="6561334"/>
            <a:ext cx="5889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 credit: https://medium.com/analytics-vidhya/an-introduction-to-generative-deep-learning-792e93d1c6d4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E9C47CE-C3BD-341D-DC5E-D43CF64958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244" y="5240707"/>
                <a:ext cx="11661511" cy="9292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Even supervised learning problems can be thought of as generative modeling of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(or if we also wish to model the inputs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then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which we can get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via Bayes rule)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E9C47CE-C3BD-341D-DC5E-D43CF6495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4" y="5240707"/>
                <a:ext cx="11661511" cy="929274"/>
              </a:xfrm>
              <a:prstGeom prst="rect">
                <a:avLst/>
              </a:prstGeom>
              <a:blipFill>
                <a:blip r:embed="rId5"/>
                <a:stretch>
                  <a:fillRect l="-941" t="-11842" b="-5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481D498-8393-E143-33C7-10E6DE8C4215}"/>
              </a:ext>
            </a:extLst>
          </p:cNvPr>
          <p:cNvSpPr/>
          <p:nvPr/>
        </p:nvSpPr>
        <p:spPr>
          <a:xfrm>
            <a:off x="5065689" y="4671640"/>
            <a:ext cx="2706209" cy="504409"/>
          </a:xfrm>
          <a:prstGeom prst="wedgeRectCallout">
            <a:avLst>
              <a:gd name="adj1" fmla="val -54647"/>
              <a:gd name="adj2" fmla="val 875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The probabilistic perspective of thinking about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supervised learning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8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Learning Latent Structures within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Can endow generative models of data with </a:t>
            </a:r>
            <a:r>
              <a:rPr lang="en-GB" dirty="0">
                <a:solidFill>
                  <a:srgbClr val="0000FF"/>
                </a:solidFill>
                <a:latin typeface="Abadi Extra Light" panose="020B0204020104020204" pitchFamily="34" charset="0"/>
              </a:rPr>
              <a:t>latent variables</a:t>
            </a:r>
            <a:r>
              <a:rPr lang="en-GB" dirty="0">
                <a:latin typeface="Abadi Extra Light" panose="020B0204020104020204" pitchFamily="34" charset="0"/>
              </a:rPr>
              <a:t>. For example: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Such models are used in many problems, especially unsupervised learning: Gaussian mixture model, probabilistic PCA, topic models, deep generative models, etc.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We will look at several of these in this course and way to learn such models</a:t>
            </a: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BEAA5-0344-4646-BAAD-BD9FFEF4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48574"/>
            <a:ext cx="2895600" cy="230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F85619B-871C-4DC6-AB67-D305B1A6BA17}"/>
                  </a:ext>
                </a:extLst>
              </p:cNvPr>
              <p:cNvSpPr/>
              <p:nvPr/>
            </p:nvSpPr>
            <p:spPr>
              <a:xfrm>
                <a:off x="2209638" y="2554664"/>
                <a:ext cx="2115580" cy="975889"/>
              </a:xfrm>
              <a:prstGeom prst="wedgeRectCallout">
                <a:avLst>
                  <a:gd name="adj1" fmla="val 66437"/>
                  <a:gd name="adj2" fmla="val 142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Each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is associated with a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  <m:sub>
                        <m: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F85619B-871C-4DC6-AB67-D305B1A6B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38" y="2554664"/>
                <a:ext cx="2115580" cy="975889"/>
              </a:xfrm>
              <a:prstGeom prst="wedgeRectCallout">
                <a:avLst>
                  <a:gd name="adj1" fmla="val 66437"/>
                  <a:gd name="adj2" fmla="val 14294"/>
                </a:avLst>
              </a:prstGeom>
              <a:blipFill>
                <a:blip r:embed="rId6"/>
                <a:stretch>
                  <a:fillRect l="-1699" b="-552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7D527C0C-FCAE-4F7C-8B9D-5634B9D6809D}"/>
                  </a:ext>
                </a:extLst>
              </p:cNvPr>
              <p:cNvSpPr/>
              <p:nvPr/>
            </p:nvSpPr>
            <p:spPr>
              <a:xfrm>
                <a:off x="7339390" y="2665106"/>
                <a:ext cx="3859653" cy="1244446"/>
              </a:xfrm>
              <a:prstGeom prst="wedgeRectCallout">
                <a:avLst>
                  <a:gd name="adj1" fmla="val -60290"/>
                  <a:gd name="adj2" fmla="val 2488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The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  <m:sub>
                        <m: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can be used to encode some property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(e.g., its cluster membership, or its low-dim representation, or missing parts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7D527C0C-FCAE-4F7C-8B9D-5634B9D68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390" y="2665106"/>
                <a:ext cx="3859653" cy="1244446"/>
              </a:xfrm>
              <a:prstGeom prst="wedgeRectCallout">
                <a:avLst>
                  <a:gd name="adj1" fmla="val -60290"/>
                  <a:gd name="adj2" fmla="val 24884"/>
                </a:avLst>
              </a:prstGeom>
              <a:blipFill>
                <a:blip r:embed="rId7"/>
                <a:stretch>
                  <a:fillRect b="-48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914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Helps in Sequential Decision-Making Problems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Sequential decision-making: Information about uncertainty can “guide” us, e.g.,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Applications in active learning, reinforcement learning, Bayesian optimization, etc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B6C6C9-2722-4D6D-AE2F-1DDAE627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92" y="1962804"/>
            <a:ext cx="4639657" cy="37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B937B83-0F6F-411E-BF1F-43E727756143}"/>
              </a:ext>
            </a:extLst>
          </p:cNvPr>
          <p:cNvSpPr/>
          <p:nvPr/>
        </p:nvSpPr>
        <p:spPr>
          <a:xfrm>
            <a:off x="7965649" y="1922748"/>
            <a:ext cx="3052472" cy="1098862"/>
          </a:xfrm>
          <a:prstGeom prst="wedgeRectCallout">
            <a:avLst>
              <a:gd name="adj1" fmla="val -58661"/>
              <a:gd name="adj2" fmla="val 312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Given our current estimate of the regression function, which training input(s) should we add next to improve its estimate the most?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4F091AC-E95D-432A-B1CE-9D528A790994}"/>
              </a:ext>
            </a:extLst>
          </p:cNvPr>
          <p:cNvSpPr/>
          <p:nvPr/>
        </p:nvSpPr>
        <p:spPr>
          <a:xfrm>
            <a:off x="8157569" y="3231037"/>
            <a:ext cx="3769185" cy="945412"/>
          </a:xfrm>
          <a:prstGeom prst="wedgeRectCallout">
            <a:avLst>
              <a:gd name="adj1" fmla="val -629"/>
              <a:gd name="adj2" fmla="val -768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Uncertainty can help here: Acquire training inputs from regions where the function is most uncertain about its current predictions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FFA9959-69EC-4CC2-B588-772BA9F1C557}"/>
              </a:ext>
            </a:extLst>
          </p:cNvPr>
          <p:cNvSpPr/>
          <p:nvPr/>
        </p:nvSpPr>
        <p:spPr>
          <a:xfrm>
            <a:off x="186138" y="3231037"/>
            <a:ext cx="2666216" cy="1283008"/>
          </a:xfrm>
          <a:prstGeom prst="wedgeRectCallout">
            <a:avLst>
              <a:gd name="adj1" fmla="val 83213"/>
              <a:gd name="adj2" fmla="val 4068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Blue curve is the mean of the function (learned</a:t>
            </a:r>
            <a:r>
              <a:rPr kumimoji="0" lang="en-IN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</a:t>
            </a:r>
            <a:r>
              <a:rPr kumimoji="0" lang="en-IN" sz="16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so </a:t>
            </a:r>
            <a:r>
              <a:rPr kumimoji="0" lang="en-IN" sz="1600" b="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far using</a:t>
            </a:r>
            <a:r>
              <a:rPr kumimoji="0" lang="en-IN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the available data)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, shaded region denotes the </a:t>
            </a:r>
            <a:r>
              <a:rPr kumimoji="0" lang="en-IN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current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predictive uncertainty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Can Better Handle OOD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Many modern deep neural networks (DNN) tend to be </a:t>
            </a:r>
            <a:r>
              <a:rPr lang="en-IN" dirty="0">
                <a:solidFill>
                  <a:srgbClr val="FF0000"/>
                </a:solidFill>
                <a:latin typeface="Abadi Extra Light" panose="020B0204020104020204" pitchFamily="34" charset="0"/>
              </a:rPr>
              <a:t>overconfident</a:t>
            </a:r>
          </a:p>
          <a:p>
            <a:pPr marL="0" indent="0">
              <a:buNone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Especially true if test data is </a:t>
            </a:r>
            <a:r>
              <a:rPr lang="en-IN" dirty="0">
                <a:solidFill>
                  <a:srgbClr val="FF0000"/>
                </a:solidFill>
                <a:latin typeface="Abadi Extra Light" panose="020B0204020104020204" pitchFamily="34" charset="0"/>
              </a:rPr>
              <a:t>“out-of-distribution (OOD)”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Prob. deep models often provide better uncertainty estimates to flag OOD data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1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7CF9CB5-5B5F-5BF6-3CBE-D3BADADE0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74" y="3103765"/>
            <a:ext cx="2857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E6DE84B-39E7-942C-0D6E-698F5BB68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2" y="3192098"/>
            <a:ext cx="419868" cy="26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0B5AA-E25B-4978-DC8B-82B0BA9A0507}"/>
              </a:ext>
            </a:extLst>
          </p:cNvPr>
          <p:cNvSpPr txBox="1"/>
          <p:nvPr/>
        </p:nvSpPr>
        <p:spPr>
          <a:xfrm>
            <a:off x="271857" y="3192098"/>
            <a:ext cx="104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+mj-lt"/>
              </a:rPr>
              <a:t>Low confidence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AD3894-9B78-F14E-A1A1-870DF1C26C6A}"/>
              </a:ext>
            </a:extLst>
          </p:cNvPr>
          <p:cNvSpPr txBox="1"/>
          <p:nvPr/>
        </p:nvSpPr>
        <p:spPr>
          <a:xfrm>
            <a:off x="225497" y="5286243"/>
            <a:ext cx="104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+mj-lt"/>
              </a:rPr>
              <a:t>High confidence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B83DFA-57D5-F0D3-4C87-B3841D4F7A23}"/>
              </a:ext>
            </a:extLst>
          </p:cNvPr>
          <p:cNvCxnSpPr/>
          <p:nvPr/>
        </p:nvCxnSpPr>
        <p:spPr>
          <a:xfrm>
            <a:off x="2633837" y="3221582"/>
            <a:ext cx="268448" cy="152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029BF8-440D-A089-E1E1-F091F657001C}"/>
              </a:ext>
            </a:extLst>
          </p:cNvPr>
          <p:cNvSpPr txBox="1"/>
          <p:nvPr/>
        </p:nvSpPr>
        <p:spPr>
          <a:xfrm>
            <a:off x="2178235" y="2989808"/>
            <a:ext cx="104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+mj-lt"/>
              </a:rPr>
              <a:t>Class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135BA6-2022-5D60-07F2-A53E07EB33BE}"/>
              </a:ext>
            </a:extLst>
          </p:cNvPr>
          <p:cNvSpPr txBox="1"/>
          <p:nvPr/>
        </p:nvSpPr>
        <p:spPr>
          <a:xfrm>
            <a:off x="2633837" y="4408946"/>
            <a:ext cx="104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+mj-lt"/>
              </a:rPr>
              <a:t>Class 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485FA4-F54A-049F-FC8B-BE69FD5CC8CF}"/>
              </a:ext>
            </a:extLst>
          </p:cNvPr>
          <p:cNvCxnSpPr>
            <a:cxnSpLocks/>
          </p:cNvCxnSpPr>
          <p:nvPr/>
        </p:nvCxnSpPr>
        <p:spPr>
          <a:xfrm flipV="1">
            <a:off x="3010980" y="4359324"/>
            <a:ext cx="213244" cy="121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ECEEEAE-517D-18EB-2E3A-8C354A538EB5}"/>
              </a:ext>
            </a:extLst>
          </p:cNvPr>
          <p:cNvSpPr txBox="1"/>
          <p:nvPr/>
        </p:nvSpPr>
        <p:spPr>
          <a:xfrm>
            <a:off x="2113558" y="4716723"/>
            <a:ext cx="104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+mj-lt"/>
              </a:rPr>
              <a:t>Some OOD </a:t>
            </a:r>
          </a:p>
          <a:p>
            <a:r>
              <a:rPr lang="en-IN" sz="1400" dirty="0">
                <a:latin typeface="+mj-lt"/>
              </a:rPr>
              <a:t>test data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3FFFFD-4985-202E-CF7B-855503062A7E}"/>
              </a:ext>
            </a:extLst>
          </p:cNvPr>
          <p:cNvCxnSpPr>
            <a:cxnSpLocks/>
          </p:cNvCxnSpPr>
          <p:nvPr/>
        </p:nvCxnSpPr>
        <p:spPr>
          <a:xfrm>
            <a:off x="2902285" y="4978333"/>
            <a:ext cx="215317" cy="1121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>
            <a:extLst>
              <a:ext uri="{FF2B5EF4-FFF2-40B4-BE49-F238E27FC236}">
                <a16:creationId xmlns:a16="http://schemas.microsoft.com/office/drawing/2014/main" id="{94D276D4-3F50-2845-1F36-3E010BD21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02" y="3141865"/>
            <a:ext cx="28098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2F5002-ACFF-06AC-5F0B-AF02201D02C1}"/>
              </a:ext>
            </a:extLst>
          </p:cNvPr>
          <p:cNvSpPr txBox="1"/>
          <p:nvPr/>
        </p:nvSpPr>
        <p:spPr>
          <a:xfrm>
            <a:off x="2112536" y="2703339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+mj-lt"/>
              </a:rPr>
              <a:t>Desirable confidence map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9B734C-3E23-B2E2-931B-9C29FA7238E1}"/>
              </a:ext>
            </a:extLst>
          </p:cNvPr>
          <p:cNvSpPr txBox="1"/>
          <p:nvPr/>
        </p:nvSpPr>
        <p:spPr>
          <a:xfrm>
            <a:off x="5266493" y="2651254"/>
            <a:ext cx="2234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+mj-lt"/>
              </a:rPr>
              <a:t>Confidence map of a </a:t>
            </a:r>
          </a:p>
          <a:p>
            <a:r>
              <a:rPr lang="en-IN" dirty="0">
                <a:latin typeface="+mj-lt"/>
              </a:rPr>
              <a:t>non-probabilistic DNN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580DDC83-1F88-EE98-A824-4EBBEB83ACEB}"/>
              </a:ext>
            </a:extLst>
          </p:cNvPr>
          <p:cNvSpPr/>
          <p:nvPr/>
        </p:nvSpPr>
        <p:spPr>
          <a:xfrm>
            <a:off x="8510753" y="2077463"/>
            <a:ext cx="2442109" cy="676640"/>
          </a:xfrm>
          <a:prstGeom prst="wedgeRectCallout">
            <a:avLst>
              <a:gd name="adj1" fmla="val -71208"/>
              <a:gd name="adj2" fmla="val 287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Model </a:t>
            </a:r>
            <a:r>
              <a:rPr lang="en-IN" sz="1400" noProof="0" dirty="0">
                <a:solidFill>
                  <a:prstClr val="black"/>
                </a:solidFill>
                <a:latin typeface="Abadi Extra Light" panose="020B0204020104020204" pitchFamily="34" charset="0"/>
              </a:rPr>
              <a:t>has high confidence for predictions on even i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nputs that are far 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away from training data 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8D6864C7-2699-7690-E702-06E857A6EB12}"/>
              </a:ext>
            </a:extLst>
          </p:cNvPr>
          <p:cNvSpPr/>
          <p:nvPr/>
        </p:nvSpPr>
        <p:spPr>
          <a:xfrm>
            <a:off x="6811017" y="2311969"/>
            <a:ext cx="1237360" cy="362817"/>
          </a:xfrm>
          <a:prstGeom prst="wedgeRectCallout">
            <a:avLst>
              <a:gd name="adj1" fmla="val -58508"/>
              <a:gd name="adj2" fmla="val 764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Overconfident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 model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EF77D-C821-FF34-1DB0-E142C855A700}"/>
              </a:ext>
            </a:extLst>
          </p:cNvPr>
          <p:cNvSpPr txBox="1"/>
          <p:nvPr/>
        </p:nvSpPr>
        <p:spPr>
          <a:xfrm>
            <a:off x="90107" y="6571652"/>
            <a:ext cx="11618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Image source: </a:t>
            </a:r>
            <a:r>
              <a:rPr lang="en-GB" sz="1200" dirty="0">
                <a:latin typeface="+mj-lt"/>
                <a:hlinkClick r:id="rId6"/>
              </a:rPr>
              <a:t>“Simple and Principled Uncertainty Estimation with Deterministic Deep Learning via Distance Awareness” </a:t>
            </a:r>
            <a:r>
              <a:rPr lang="en-GB" sz="1200" dirty="0">
                <a:latin typeface="+mj-lt"/>
              </a:rPr>
              <a:t>(Liu et al, 2020)</a:t>
            </a:r>
            <a:endParaRPr lang="en-IN" sz="1200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C87606-5E65-219F-3342-7B85CED75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94" y="3234622"/>
            <a:ext cx="2589790" cy="255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2A9960-1312-00C2-5B6B-B70F678A6DEC}"/>
              </a:ext>
            </a:extLst>
          </p:cNvPr>
          <p:cNvSpPr txBox="1"/>
          <p:nvPr/>
        </p:nvSpPr>
        <p:spPr>
          <a:xfrm>
            <a:off x="7304468" y="2671141"/>
            <a:ext cx="3815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+mj-lt"/>
              </a:rPr>
              <a:t>         Confidence map of a probabilistic </a:t>
            </a:r>
          </a:p>
          <a:p>
            <a:r>
              <a:rPr lang="en-IN" dirty="0">
                <a:latin typeface="+mj-lt"/>
              </a:rPr>
              <a:t>           DNN incorporating uncertainty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C32BA1FE-2E64-D97A-03AB-0D5298A923D8}"/>
              </a:ext>
            </a:extLst>
          </p:cNvPr>
          <p:cNvSpPr/>
          <p:nvPr/>
        </p:nvSpPr>
        <p:spPr>
          <a:xfrm>
            <a:off x="8928213" y="305513"/>
            <a:ext cx="2697129" cy="821500"/>
          </a:xfrm>
          <a:prstGeom prst="wedgeRectCallout">
            <a:avLst>
              <a:gd name="adj1" fmla="val -40871"/>
              <a:gd name="adj2" fmla="val 6298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For classification, “confidence” refers to the probability of the class predicted to be the most likely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21EAB23A-DAD6-CB16-7FFA-72AAA80BC65E}"/>
              </a:ext>
            </a:extLst>
          </p:cNvPr>
          <p:cNvSpPr/>
          <p:nvPr/>
        </p:nvSpPr>
        <p:spPr>
          <a:xfrm>
            <a:off x="9348481" y="1519682"/>
            <a:ext cx="2697129" cy="418177"/>
          </a:xfrm>
          <a:prstGeom prst="wedgeRectCallout">
            <a:avLst>
              <a:gd name="adj1" fmla="val -57213"/>
              <a:gd name="adj2" fmla="val -471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One of the reasons is that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 they don’t incorporate uncertainty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3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5" grpId="0"/>
      <p:bldP spid="19" grpId="0"/>
      <p:bldP spid="12" grpId="0"/>
      <p:bldP spid="25" grpId="0"/>
      <p:bldP spid="26" grpId="0" animBg="1"/>
      <p:bldP spid="27" grpId="0" animBg="1"/>
      <p:bldP spid="5" grpId="0"/>
      <p:bldP spid="22" grpId="0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Hyperparameter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ML models invariably have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IN" dirty="0">
                    <a:latin typeface="Abadi Extra Light" panose="020B0204020104020204" pitchFamily="34" charset="0"/>
                  </a:rPr>
                  <a:t>, e.g., regularization/kernel </a:t>
                </a:r>
                <a:r>
                  <a:rPr lang="en-IN" dirty="0" err="1">
                    <a:latin typeface="Abadi Extra Light" panose="020B0204020104020204" pitchFamily="34" charset="0"/>
                  </a:rPr>
                  <a:t>h.p.</a:t>
                </a:r>
                <a:r>
                  <a:rPr lang="en-IN" dirty="0">
                    <a:latin typeface="Abadi Extra Light" panose="020B0204020104020204" pitchFamily="34" charset="0"/>
                  </a:rPr>
                  <a:t> in a linear/kernel regression, </a:t>
                </a:r>
                <a:r>
                  <a:rPr lang="en-IN" dirty="0" err="1">
                    <a:latin typeface="Abadi Extra Light" panose="020B0204020104020204" pitchFamily="34" charset="0"/>
                  </a:rPr>
                  <a:t>h.p.’s</a:t>
                </a:r>
                <a:r>
                  <a:rPr lang="en-IN" dirty="0">
                    <a:latin typeface="Abadi Extra Light" panose="020B0204020104020204" pitchFamily="34" charset="0"/>
                  </a:rPr>
                  <a:t> of a deep neural network, etc.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specify the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h.p.’s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as additional unknowns and estimate them as well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then estimate them, e.g., using a point estimate or a posterior distribution</a:t>
                </a:r>
              </a:p>
              <a:p>
                <a:pPr marL="0" indent="0">
                  <a:buNone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To find point estimate of </a:t>
                </a:r>
                <a:r>
                  <a:rPr lang="en-IN" sz="2200" dirty="0" err="1">
                    <a:latin typeface="Abadi Extra Light" panose="020B0204020104020204" pitchFamily="34" charset="0"/>
                  </a:rPr>
                  <a:t>h.p.’s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, we can maximize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22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the </a:t>
                </a:r>
                <a:r>
                  <a:rPr lang="en-IN" sz="2200" dirty="0" err="1">
                    <a:latin typeface="Abadi Extra Light" panose="020B0204020104020204" pitchFamily="34" charset="0"/>
                  </a:rPr>
                  <a:t>h.p.’s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(details later)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Posterior on </a:t>
                </a:r>
                <a:r>
                  <a:rPr lang="en-IN" sz="2200" dirty="0" err="1">
                    <a:latin typeface="Abadi Extra Light" panose="020B0204020104020204" pitchFamily="34" charset="0"/>
                  </a:rPr>
                  <a:t>h.p.’s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can also be estimated using a prior on them (details later)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A382BD9-AC95-4056-A7E7-44F1F2D4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78" y="2724886"/>
            <a:ext cx="1942952" cy="19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D78AEAF-D7CA-4640-B52F-2681CB993CCA}"/>
              </a:ext>
            </a:extLst>
          </p:cNvPr>
          <p:cNvSpPr/>
          <p:nvPr/>
        </p:nvSpPr>
        <p:spPr>
          <a:xfrm>
            <a:off x="8576285" y="3060026"/>
            <a:ext cx="2637497" cy="584600"/>
          </a:xfrm>
          <a:prstGeom prst="wedgeRectCallout">
            <a:avLst>
              <a:gd name="adj1" fmla="val -36565"/>
              <a:gd name="adj2" fmla="val 840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A way to find the point estimate of the hyperparameters by maximizing the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marginal likelihood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286023-9425-4B2F-96CA-54E130C04A7B}"/>
                  </a:ext>
                </a:extLst>
              </p:cNvPr>
              <p:cNvSpPr txBox="1"/>
              <p:nvPr/>
            </p:nvSpPr>
            <p:spPr>
              <a:xfrm>
                <a:off x="7690168" y="3720153"/>
                <a:ext cx="3096360" cy="483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</m:acc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arg</m:t>
                      </m:r>
                      <m:limLow>
                        <m:limLow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I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max</m:t>
                          </m:r>
                        </m:e>
                        <m:lim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lim>
                      </m:limLow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log</m:t>
                      </m:r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𝐗</m:t>
                      </m:r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</m:t>
                      </m:r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286023-9425-4B2F-96CA-54E130C04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168" y="3720153"/>
                <a:ext cx="3096360" cy="483209"/>
              </a:xfrm>
              <a:prstGeom prst="rect">
                <a:avLst/>
              </a:prstGeom>
              <a:blipFill>
                <a:blip r:embed="rId5"/>
                <a:stretch>
                  <a:fillRect l="-986" t="-11250" r="-3156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7DC1AA-04F3-473B-BD0C-BF35BA9EA206}"/>
                  </a:ext>
                </a:extLst>
              </p:cNvPr>
              <p:cNvSpPr txBox="1"/>
              <p:nvPr/>
            </p:nvSpPr>
            <p:spPr>
              <a:xfrm>
                <a:off x="7690168" y="4243958"/>
                <a:ext cx="4409733" cy="505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arg</m:t>
                    </m:r>
                    <m:limLow>
                      <m:limLowPr>
                        <m:ctrlP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I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max</m:t>
                        </m:r>
                      </m:e>
                      <m:lim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lim>
                    </m:limLow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log</m:t>
                    </m:r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∫</m:t>
                    </m:r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𝐗</m:t>
                        </m:r>
                      </m:e>
                      <m:e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e>
                    </m:d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e>
                      <m:e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e>
                    </m:d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𝜃</m:t>
                    </m:r>
                  </m:oMath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7DC1AA-04F3-473B-BD0C-BF35BA9EA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168" y="4243958"/>
                <a:ext cx="4409733" cy="5057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90D1BC8-5B7D-953C-81FA-E08F4AA414B8}"/>
              </a:ext>
            </a:extLst>
          </p:cNvPr>
          <p:cNvSpPr/>
          <p:nvPr/>
        </p:nvSpPr>
        <p:spPr>
          <a:xfrm>
            <a:off x="4232152" y="3549237"/>
            <a:ext cx="3051673" cy="690458"/>
          </a:xfrm>
          <a:prstGeom prst="wedgeRectCallout">
            <a:avLst>
              <a:gd name="adj1" fmla="val 64510"/>
              <a:gd name="adj2" fmla="val -57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The approach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 of using marginal likelihood for doing such thing </a:t>
            </a:r>
            <a:r>
              <a:rPr lang="en-IN" sz="1400" dirty="0">
                <a:solidFill>
                  <a:prstClr val="black"/>
                </a:solidFill>
                <a:latin typeface="Abadi Extra Light" panose="020B0204020104020204" pitchFamily="34" charset="0"/>
              </a:rPr>
              <a:t>has some issues (e.g., dependence on the prior)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4E5F0-2E01-DA56-11DA-06F779FFE68D}"/>
              </a:ext>
            </a:extLst>
          </p:cNvPr>
          <p:cNvSpPr txBox="1"/>
          <p:nvPr/>
        </p:nvSpPr>
        <p:spPr>
          <a:xfrm>
            <a:off x="0" y="6542451"/>
            <a:ext cx="5625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  <a:hlinkClick r:id="rId7"/>
              </a:rPr>
              <a:t>*Bayesian Model Selection, the Marginal Likelihood, and Generalization </a:t>
            </a:r>
            <a:r>
              <a:rPr lang="en-GB" sz="1200" dirty="0">
                <a:latin typeface="+mj-lt"/>
              </a:rPr>
              <a:t>(</a:t>
            </a:r>
            <a:r>
              <a:rPr lang="en-GB" sz="1200" dirty="0" err="1">
                <a:latin typeface="+mj-lt"/>
              </a:rPr>
              <a:t>Lotfi</a:t>
            </a:r>
            <a:r>
              <a:rPr lang="en-GB" sz="1200" dirty="0">
                <a:latin typeface="+mj-lt"/>
              </a:rPr>
              <a:t> et al, 2022)</a:t>
            </a:r>
            <a:endParaRPr lang="en-IN" sz="1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51A7768-1A02-728E-48DB-65E2604246A4}"/>
                  </a:ext>
                </a:extLst>
              </p:cNvPr>
              <p:cNvSpPr/>
              <p:nvPr/>
            </p:nvSpPr>
            <p:spPr>
              <a:xfrm>
                <a:off x="3541524" y="4343085"/>
                <a:ext cx="4167853" cy="709464"/>
              </a:xfrm>
              <a:prstGeom prst="wedgeRectCallout">
                <a:avLst>
                  <a:gd name="adj1" fmla="val 37973"/>
                  <a:gd name="adj2" fmla="val -7103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Other </a:t>
                </a:r>
                <a:r>
                  <a:rPr lang="en-IN" sz="1400" dirty="0">
                    <a:solidFill>
                      <a:prstClr val="black"/>
                    </a:solidFill>
                    <a:latin typeface="Abadi Extra Light" panose="020B0204020104020204" pitchFamily="34" charset="0"/>
                  </a:rPr>
                  <a:t>quantities can be used such as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“conditional” marginal likelihood*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IN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1400" dirty="0">
                    <a:solidFill>
                      <a:prstClr val="black"/>
                    </a:solidFill>
                    <a:latin typeface="Abadi Extra Light" panose="020B02040201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&gt;=1</m:t>
                    </m:r>
                  </m:oMath>
                </a14:m>
                <a:endParaRPr lang="en-IN" sz="1400" dirty="0">
                  <a:solidFill>
                    <a:prstClr val="black"/>
                  </a:solidFill>
                  <a:latin typeface="Abadi Extra Light" panose="020B0204020104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400" dirty="0">
                    <a:solidFill>
                      <a:prstClr val="black"/>
                    </a:solidFill>
                    <a:latin typeface="Abadi Extra Light" panose="020B0204020104020204" pitchFamily="34" charset="0"/>
                  </a:rPr>
                  <a:t>(more on this later)</a:t>
                </a:r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51A7768-1A02-728E-48DB-65E260424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524" y="4343085"/>
                <a:ext cx="4167853" cy="709464"/>
              </a:xfrm>
              <a:prstGeom prst="wedgeRectCallout">
                <a:avLst>
                  <a:gd name="adj1" fmla="val 37973"/>
                  <a:gd name="adj2" fmla="val -71034"/>
                </a:avLst>
              </a:prstGeom>
              <a:blipFill>
                <a:blip r:embed="rId8"/>
                <a:stretch>
                  <a:fillRect l="-291" b="-328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D2B9A88E-6664-0CC2-0AFE-0326AF95A005}"/>
                  </a:ext>
                </a:extLst>
              </p:cNvPr>
              <p:cNvSpPr/>
              <p:nvPr/>
            </p:nvSpPr>
            <p:spPr>
              <a:xfrm>
                <a:off x="443883" y="3124940"/>
                <a:ext cx="2129400" cy="541034"/>
              </a:xfrm>
              <a:prstGeom prst="wedgeRectCallout">
                <a:avLst>
                  <a:gd name="adj1" fmla="val 61769"/>
                  <a:gd name="adj2" fmla="val 331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(its prior distribution) depends</a:t>
                </a:r>
                <a:r>
                  <a:rPr kumimoji="0" lang="en-IN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D2B9A88E-6664-0CC2-0AFE-0326AF95A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83" y="3124940"/>
                <a:ext cx="2129400" cy="541034"/>
              </a:xfrm>
              <a:prstGeom prst="wedgeRectCallout">
                <a:avLst>
                  <a:gd name="adj1" fmla="val 61769"/>
                  <a:gd name="adj2" fmla="val 33137"/>
                </a:avLst>
              </a:prstGeom>
              <a:blipFill>
                <a:blip r:embed="rId9"/>
                <a:stretch>
                  <a:fillRect l="-503" b="-76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1C35DCD2-8A06-0C59-FBBA-46E8BD16826B}"/>
              </a:ext>
            </a:extLst>
          </p:cNvPr>
          <p:cNvSpPr/>
          <p:nvPr/>
        </p:nvSpPr>
        <p:spPr>
          <a:xfrm>
            <a:off x="5681962" y="2551627"/>
            <a:ext cx="2609384" cy="924817"/>
          </a:xfrm>
          <a:prstGeom prst="wedgeRectCallout">
            <a:avLst>
              <a:gd name="adj1" fmla="val 61419"/>
              <a:gd name="adj2" fmla="val 130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Marginal likelihood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(more on this later) is like an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“averaged” likelihood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(averaged over all parameters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drawn from the prior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C84DC89-75F3-4EBF-54A9-347751BA05B8}"/>
              </a:ext>
            </a:extLst>
          </p:cNvPr>
          <p:cNvSpPr/>
          <p:nvPr/>
        </p:nvSpPr>
        <p:spPr>
          <a:xfrm>
            <a:off x="10349157" y="2359303"/>
            <a:ext cx="1787540" cy="660127"/>
          </a:xfrm>
          <a:prstGeom prst="wedgeRectCallout">
            <a:avLst>
              <a:gd name="adj1" fmla="val -65064"/>
              <a:gd name="adj2" fmla="val 5937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This doesn’t require a separate validation set unlike cross-validation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3B5C6D4C-AA2B-6E01-7C6A-684CC84FCEE6}"/>
              </a:ext>
            </a:extLst>
          </p:cNvPr>
          <p:cNvSpPr/>
          <p:nvPr/>
        </p:nvSpPr>
        <p:spPr>
          <a:xfrm>
            <a:off x="9797354" y="1527454"/>
            <a:ext cx="2208507" cy="541034"/>
          </a:xfrm>
          <a:prstGeom prst="wedgeRectCallout">
            <a:avLst>
              <a:gd name="adj1" fmla="val -58589"/>
              <a:gd name="adj2" fmla="val 545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Pretty much the same way we estimate other unknowns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0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9" grpId="0"/>
      <p:bldP spid="10" grpId="0" animBg="1"/>
      <p:bldP spid="5" grpId="0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Hierarchical Modeling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design models that can jointly learn from multiple datasets and share information across multiple datasets using shared parameters with a prior distribution</a:t>
            </a: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EBFF385-8C74-4A92-863F-E39447F10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8" y="2220184"/>
            <a:ext cx="5317509" cy="39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FE7536F-05A3-4341-8047-E97DCCC64750}"/>
              </a:ext>
            </a:extLst>
          </p:cNvPr>
          <p:cNvSpPr/>
          <p:nvPr/>
        </p:nvSpPr>
        <p:spPr>
          <a:xfrm>
            <a:off x="8687326" y="3096736"/>
            <a:ext cx="3110001" cy="890173"/>
          </a:xfrm>
          <a:prstGeom prst="wedgeRectCallout">
            <a:avLst>
              <a:gd name="adj1" fmla="val -61809"/>
              <a:gd name="adj2" fmla="val 361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An example of transfer learning or multitask learning using a probabilistic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E54E85F-5736-4376-A2E5-D2A1DB2B4066}"/>
                  </a:ext>
                </a:extLst>
              </p:cNvPr>
              <p:cNvSpPr/>
              <p:nvPr/>
            </p:nvSpPr>
            <p:spPr>
              <a:xfrm>
                <a:off x="113983" y="2802371"/>
                <a:ext cx="3110001" cy="1478904"/>
              </a:xfrm>
              <a:prstGeom prst="wedgeRectCallout">
                <a:avLst>
                  <a:gd name="adj1" fmla="val 69020"/>
                  <a:gd name="adj2" fmla="val 934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Example: Estimating the means of </a:t>
                </a:r>
                <a14:m>
                  <m:oMath xmlns:m="http://schemas.openxmlformats.org/officeDocument/2006/math">
                    <m:r>
                      <a:rPr kumimoji="0" lang="en-IN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datasets, assuming the means are somewhat related. Can do this jointly rather than estimating independently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E54E85F-5736-4376-A2E5-D2A1DB2B4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3" y="2802371"/>
                <a:ext cx="3110001" cy="1478904"/>
              </a:xfrm>
              <a:prstGeom prst="wedgeRectCallout">
                <a:avLst>
                  <a:gd name="adj1" fmla="val 69020"/>
                  <a:gd name="adj2" fmla="val 93463"/>
                </a:avLst>
              </a:prstGeom>
              <a:blipFill>
                <a:blip r:embed="rId4"/>
                <a:stretch>
                  <a:fillRect l="-1290" t="-84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5285173-BF86-4B0B-A005-C18A301078FF}"/>
              </a:ext>
            </a:extLst>
          </p:cNvPr>
          <p:cNvSpPr/>
          <p:nvPr/>
        </p:nvSpPr>
        <p:spPr>
          <a:xfrm>
            <a:off x="186138" y="4942528"/>
            <a:ext cx="3110001" cy="681378"/>
          </a:xfrm>
          <a:prstGeom prst="wedgeRectCallout">
            <a:avLst>
              <a:gd name="adj1" fmla="val 19893"/>
              <a:gd name="adj2" fmla="val -1324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Easy to do it using a probabilistic approach with shared parameters (will see details later)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43978A62-89A3-4D9A-D9E1-A99C716A50EE}"/>
              </a:ext>
            </a:extLst>
          </p:cNvPr>
          <p:cNvSpPr/>
          <p:nvPr/>
        </p:nvSpPr>
        <p:spPr>
          <a:xfrm>
            <a:off x="9455496" y="4265758"/>
            <a:ext cx="2276807" cy="890173"/>
          </a:xfrm>
          <a:prstGeom prst="wedgeRectCallout">
            <a:avLst>
              <a:gd name="adj1" fmla="val -50962"/>
              <a:gd name="adj2" fmla="val -845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Helps</a:t>
            </a:r>
            <a:r>
              <a:rPr kumimoji="0" lang="en-IN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especially if the amount of training data per task is small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D6ABD4-44F3-A2B7-E90A-08DDB66CFD00}"/>
                  </a:ext>
                </a:extLst>
              </p:cNvPr>
              <p:cNvSpPr txBox="1"/>
              <p:nvPr/>
            </p:nvSpPr>
            <p:spPr>
              <a:xfrm>
                <a:off x="3937182" y="3709910"/>
                <a:ext cx="854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D6ABD4-44F3-A2B7-E90A-08DDB66CF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182" y="3709910"/>
                <a:ext cx="854015" cy="276999"/>
              </a:xfrm>
              <a:prstGeom prst="rect">
                <a:avLst/>
              </a:prstGeom>
              <a:blipFill>
                <a:blip r:embed="rId5"/>
                <a:stretch>
                  <a:fillRect l="-6429" t="-4444" r="-10000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22C884F6-93EB-2AEA-E981-1956A6AF46A1}"/>
                  </a:ext>
                </a:extLst>
              </p:cNvPr>
              <p:cNvSpPr/>
              <p:nvPr/>
            </p:nvSpPr>
            <p:spPr>
              <a:xfrm>
                <a:off x="3458265" y="2802371"/>
                <a:ext cx="1705793" cy="626629"/>
              </a:xfrm>
              <a:prstGeom prst="wedgeRectCallout">
                <a:avLst>
                  <a:gd name="adj1" fmla="val -3858"/>
                  <a:gd name="adj2" fmla="val 796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Prior</a:t>
                </a:r>
                <a:r>
                  <a:rPr kumimoji="0" lang="en-IN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with shared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IN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b>
                    </m:sSub>
                  </m:oMath>
                </a14:m>
                <a:r>
                  <a:rPr kumimoji="0" lang="en-IN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parameters </a:t>
                </a: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22C884F6-93EB-2AEA-E981-1956A6AF4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65" y="2802371"/>
                <a:ext cx="1705793" cy="626629"/>
              </a:xfrm>
              <a:prstGeom prst="wedgeRectCallout">
                <a:avLst>
                  <a:gd name="adj1" fmla="val -3858"/>
                  <a:gd name="adj2" fmla="val 79608"/>
                </a:avLst>
              </a:prstGeom>
              <a:blipFill>
                <a:blip r:embed="rId6"/>
                <a:stretch>
                  <a:fillRect l="-2473" t="-4348" r="-494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148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47.3|41.3|51.3|27.1|31.4|46.5|48.7|67.2|12.5|32.2|11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1|7.7|13.6|13.9|42.5|38.2|44.6|9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2.8|16.4|25.8|33|29.1|54|69.9|26.7|36|6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7|19.4|137.8|24.7|18.8|50.2|40.5|6.3|55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1.9|56.9|12.9|43.7|44.6|35.3|14.3|63.6|11.5|50|64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5|4.6|17.1|9|32.1|21.9|27.7|49.4|11.6|1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0.2|14.8|24.6|11.9|39.7|67.3|16.3|18.5|1.1|20.7|20.5|22|12.4|24.7|38.5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1|10.3|13|2.5|30.9|15.7|19.6|40.5|3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34.4|21.8|6.3|27.7|30.2|30.2|28.5|47.4|51.1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1|7.7|13.6|13.9|42.5|38.2|44.6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6.3|10.9|22.5|26.6|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24.5|24.5|3.2|43.9|2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1.9|25.9|17|56.6|3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1|7.7|13.6|13.9|42.5|38.2|44.6|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30|13.1|41.9|12.7|45.3|20.6|10.2|2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3.2|25.6|68.6|8.6|21.4|28.4|9.5|53.5|1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34.4|21.8|6.3|27.7|30.2|30.2|28.5|47.4|51.1|17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48649</TotalTime>
  <Words>2402</Words>
  <Application>Microsoft Office PowerPoint</Application>
  <PresentationFormat>Widescreen</PresentationFormat>
  <Paragraphs>382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Basics of Probabilistic ML:  Intro to Parameter Estimation</vt:lpstr>
      <vt:lpstr>Plan Today</vt:lpstr>
      <vt:lpstr>   Use Probabilistic ML           also because..</vt:lpstr>
      <vt:lpstr>Can Learn Data Distribution and Generate Data</vt:lpstr>
      <vt:lpstr>Learning Latent Structures within Data</vt:lpstr>
      <vt:lpstr>Helps in Sequential Decision-Making Problems</vt:lpstr>
      <vt:lpstr>Can Better Handle OOD Data</vt:lpstr>
      <vt:lpstr>Hyperparameter Estimation</vt:lpstr>
      <vt:lpstr>Hierarchical Modeling</vt:lpstr>
      <vt:lpstr>Non-probabilistic ML Methods?</vt:lpstr>
      <vt:lpstr>   Basics of Probabilistic ML </vt:lpstr>
      <vt:lpstr>Probabilistic Modeling</vt:lpstr>
      <vt:lpstr>Probabilistic Modeling</vt:lpstr>
      <vt:lpstr>Parameter Estimation/Inference</vt:lpstr>
      <vt:lpstr>Point Estimation of Parameters</vt:lpstr>
      <vt:lpstr>Making Predictions: Predictive Distribution</vt:lpstr>
      <vt:lpstr>Model Selection and Model Averaging</vt:lpstr>
      <vt:lpstr>Marginal Likelihood: An Illustration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2528</cp:revision>
  <dcterms:created xsi:type="dcterms:W3CDTF">2020-07-07T20:42:16Z</dcterms:created>
  <dcterms:modified xsi:type="dcterms:W3CDTF">2022-08-04T14:29:48Z</dcterms:modified>
</cp:coreProperties>
</file>